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6"/>
  </p:notesMasterIdLst>
  <p:sldIdLst>
    <p:sldId id="379" r:id="rId2"/>
    <p:sldId id="740" r:id="rId3"/>
    <p:sldId id="742" r:id="rId4"/>
    <p:sldId id="391" r:id="rId5"/>
    <p:sldId id="691" r:id="rId6"/>
    <p:sldId id="685" r:id="rId7"/>
    <p:sldId id="410" r:id="rId8"/>
    <p:sldId id="744" r:id="rId9"/>
    <p:sldId id="687" r:id="rId10"/>
    <p:sldId id="686" r:id="rId11"/>
    <p:sldId id="745" r:id="rId12"/>
    <p:sldId id="696" r:id="rId13"/>
    <p:sldId id="746" r:id="rId14"/>
    <p:sldId id="694" r:id="rId15"/>
    <p:sldId id="695" r:id="rId16"/>
    <p:sldId id="747" r:id="rId17"/>
    <p:sldId id="707" r:id="rId18"/>
    <p:sldId id="736" r:id="rId19"/>
    <p:sldId id="708" r:id="rId20"/>
    <p:sldId id="709" r:id="rId21"/>
    <p:sldId id="728" r:id="rId22"/>
    <p:sldId id="748" r:id="rId23"/>
    <p:sldId id="713" r:id="rId24"/>
    <p:sldId id="714" r:id="rId25"/>
    <p:sldId id="715" r:id="rId26"/>
    <p:sldId id="716" r:id="rId27"/>
    <p:sldId id="717" r:id="rId28"/>
    <p:sldId id="719" r:id="rId29"/>
    <p:sldId id="720" r:id="rId30"/>
    <p:sldId id="725" r:id="rId31"/>
    <p:sldId id="726" r:id="rId32"/>
    <p:sldId id="727" r:id="rId33"/>
    <p:sldId id="749" r:id="rId34"/>
    <p:sldId id="392" r:id="rId35"/>
    <p:sldId id="394" r:id="rId36"/>
    <p:sldId id="398" r:id="rId37"/>
    <p:sldId id="393" r:id="rId38"/>
    <p:sldId id="750" r:id="rId39"/>
    <p:sldId id="730" r:id="rId40"/>
    <p:sldId id="729" r:id="rId41"/>
    <p:sldId id="731" r:id="rId42"/>
    <p:sldId id="751" r:id="rId43"/>
    <p:sldId id="697" r:id="rId44"/>
    <p:sldId id="738" r:id="rId45"/>
    <p:sldId id="752" r:id="rId46"/>
    <p:sldId id="706" r:id="rId47"/>
    <p:sldId id="408" r:id="rId48"/>
    <p:sldId id="699" r:id="rId49"/>
    <p:sldId id="704" r:id="rId50"/>
    <p:sldId id="741" r:id="rId51"/>
    <p:sldId id="702" r:id="rId52"/>
    <p:sldId id="756" r:id="rId53"/>
    <p:sldId id="753" r:id="rId54"/>
    <p:sldId id="407" r:id="rId55"/>
    <p:sldId id="409" r:id="rId56"/>
    <p:sldId id="732" r:id="rId57"/>
    <p:sldId id="755" r:id="rId58"/>
    <p:sldId id="733" r:id="rId59"/>
    <p:sldId id="735" r:id="rId60"/>
    <p:sldId id="757" r:id="rId61"/>
    <p:sldId id="754" r:id="rId62"/>
    <p:sldId id="739" r:id="rId63"/>
    <p:sldId id="390" r:id="rId64"/>
    <p:sldId id="701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2AC"/>
    <a:srgbClr val="E2F0D9"/>
    <a:srgbClr val="2962AE"/>
    <a:srgbClr val="F0D890"/>
    <a:srgbClr val="890706"/>
    <a:srgbClr val="980705"/>
    <a:srgbClr val="FF7D79"/>
    <a:srgbClr val="A9D18D"/>
    <a:srgbClr val="B3B3B3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29.09.21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3700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46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0395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47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7626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50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0462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59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4103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60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5699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62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6427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29.09.21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29.09.21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29.09.21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29.09.21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29.09.21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29.09.21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29.09.21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xsuite.readthedocs.io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ithib.com/xsuite" TargetMode="External"/><Relationship Id="rId2" Type="http://schemas.openxmlformats.org/officeDocument/2006/relationships/hyperlink" Target="https://xsuite.readthedocs.io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xsuite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68125/contributions/4491551" TargetMode="External"/><Relationship Id="rId4" Type="http://schemas.openxmlformats.org/officeDocument/2006/relationships/image" Target="../media/image3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gitlab.cern.ch/anabramo/collimasim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470080" y="2335218"/>
            <a:ext cx="8194431" cy="2809280"/>
            <a:chOff x="474785" y="2474207"/>
            <a:chExt cx="8194431" cy="2809280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Xsuite code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085415" y="3036718"/>
              <a:ext cx="700833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R. De Maria and G. Iadarola</a:t>
              </a:r>
            </a:p>
            <a:p>
              <a:pPr algn="ctr"/>
              <a:endParaRPr lang="en-US" sz="2200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endParaRPr lang="en-US" sz="2200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With contributions from </a:t>
              </a: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P. Hermes, S.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Kostoglou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A. Latina,</a:t>
              </a:r>
            </a:p>
            <a:p>
              <a:pPr algn="ctr"/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A. </a:t>
              </a:r>
              <a:r>
                <a:rPr lang="en-US" dirty="0" err="1">
                  <a:solidFill>
                    <a:schemeClr val="tx2"/>
                  </a:solidFill>
                  <a:latin typeface="Calibri" pitchFamily="34" charset="0"/>
                </a:rPr>
                <a:t>Oeftiger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, M. Schwinzerl, G. Sterbini</a:t>
              </a:r>
            </a:p>
            <a:p>
              <a:pPr algn="ctr"/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511818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FCC-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</a:rPr>
              <a:t>ee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 Software Framework meeting -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30 September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E28AF3-8DC7-FC4D-931F-37E0053683DD}"/>
              </a:ext>
            </a:extLst>
          </p:cNvPr>
          <p:cNvSpPr txBox="1"/>
          <p:nvPr/>
        </p:nvSpPr>
        <p:spPr>
          <a:xfrm>
            <a:off x="3111793" y="5587746"/>
            <a:ext cx="2920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https://xsuite.readthedocs.io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Support of GPUs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231899" y="529972"/>
            <a:ext cx="7809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Support of </a:t>
            </a:r>
            <a:r>
              <a:rPr lang="en-US" sz="1700" b="1" dirty="0">
                <a:solidFill>
                  <a:srgbClr val="2962AE"/>
                </a:solidFill>
              </a:rPr>
              <a:t>Graphics Processing Units (GPUs) </a:t>
            </a:r>
            <a:r>
              <a:rPr lang="en-US" sz="1700" dirty="0">
                <a:solidFill>
                  <a:schemeClr val="tx2"/>
                </a:solidFill>
              </a:rPr>
              <a:t>is a </a:t>
            </a:r>
            <a:r>
              <a:rPr lang="en-US" sz="1700" b="1" dirty="0">
                <a:solidFill>
                  <a:srgbClr val="2962AE"/>
                </a:solidFill>
              </a:rPr>
              <a:t>necessary</a:t>
            </a:r>
            <a:r>
              <a:rPr lang="en-US" sz="1700" dirty="0">
                <a:solidFill>
                  <a:schemeClr val="tx2"/>
                </a:solidFill>
              </a:rPr>
              <a:t> requirement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applications like incoherent effects studies of space-charge or e-cloud are feasible only with GPUs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C18D6-D38F-0D40-A931-F8D1FC210719}"/>
              </a:ext>
            </a:extLst>
          </p:cNvPr>
          <p:cNvSpPr txBox="1"/>
          <p:nvPr/>
        </p:nvSpPr>
        <p:spPr>
          <a:xfrm>
            <a:off x="297063" y="1587692"/>
            <a:ext cx="61773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Market situation </a:t>
            </a:r>
            <a:r>
              <a:rPr lang="en-US" sz="1700" dirty="0">
                <a:solidFill>
                  <a:schemeClr val="tx2"/>
                </a:solidFill>
              </a:rPr>
              <a:t>is somewhat </a:t>
            </a:r>
            <a:r>
              <a:rPr lang="en-US" sz="1700" b="1" dirty="0">
                <a:solidFill>
                  <a:srgbClr val="2962AE"/>
                </a:solidFill>
              </a:rPr>
              <a:t>complicated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there is no accepted standard for GPU programming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Different vendors have different languages, frameworks, etc.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Picture not expected to change on the short term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962AE"/>
                </a:solidFill>
                <a:sym typeface="Wingdings" pitchFamily="2" charset="2"/>
              </a:rPr>
              <a:t>Design choice #2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same code should work on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multiple platforms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Usable on conventional CPUs (including multithreading support) and on GPUs from major vendors (NVIDIA, AMD, Intel)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It is ready to be extended to new standards that are likely to come in the near future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Leveraged on available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open-source packages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for compiling/launching CPU and GPU code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through Python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73FDB89-DF23-3E4A-B55E-53B012899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401" y="2453938"/>
            <a:ext cx="2022933" cy="37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dvanced Micro Devices, Inc. logo.">
            <a:extLst>
              <a:ext uri="{FF2B5EF4-FFF2-40B4-BE49-F238E27FC236}">
                <a16:creationId xmlns:a16="http://schemas.microsoft.com/office/drawing/2014/main" id="{4739E7FB-F256-5443-9C50-199A9B3A8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249" y="3339927"/>
            <a:ext cx="1485236" cy="3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86E29C3-BCDC-D445-9D9D-DA28FD110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518" y="1440542"/>
            <a:ext cx="1186699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D65155-7477-E74B-8ECE-6EC95301C8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3190" y="5585422"/>
            <a:ext cx="2059354" cy="431800"/>
          </a:xfrm>
          <a:prstGeom prst="rect">
            <a:avLst/>
          </a:prstGeom>
        </p:spPr>
      </p:pic>
      <p:pic>
        <p:nvPicPr>
          <p:cNvPr id="2056" name="Picture 8" descr="CuPy: NumPy &amp;amp; SciPy for GPU">
            <a:extLst>
              <a:ext uri="{FF2B5EF4-FFF2-40B4-BE49-F238E27FC236}">
                <a16:creationId xmlns:a16="http://schemas.microsoft.com/office/drawing/2014/main" id="{3820E3BE-6642-FD44-96B1-B697E4A3F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736" y="4366968"/>
            <a:ext cx="2408263" cy="10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ACF0C5-B67E-FB4E-A691-5ECDCD423B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3300" y="6203802"/>
            <a:ext cx="1139135" cy="48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1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62574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B468C2-F343-2A4F-A2F2-104CA65303E3}"/>
              </a:ext>
            </a:extLst>
          </p:cNvPr>
          <p:cNvSpPr/>
          <p:nvPr/>
        </p:nvSpPr>
        <p:spPr>
          <a:xfrm>
            <a:off x="1225218" y="645759"/>
            <a:ext cx="756708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Xsuite is made of </a:t>
            </a:r>
            <a:r>
              <a:rPr lang="en-US" sz="1700" b="1" dirty="0">
                <a:solidFill>
                  <a:srgbClr val="2B62AC"/>
                </a:solidFill>
              </a:rPr>
              <a:t>five python modules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One</a:t>
            </a:r>
            <a:r>
              <a:rPr lang="en-US" sz="1700" b="1" dirty="0">
                <a:solidFill>
                  <a:srgbClr val="2762AE"/>
                </a:solidFill>
              </a:rPr>
              <a:t> low-level module (</a:t>
            </a:r>
            <a:r>
              <a:rPr lang="en-US" sz="1700" b="1" dirty="0" err="1">
                <a:solidFill>
                  <a:srgbClr val="2762AE"/>
                </a:solidFill>
              </a:rPr>
              <a:t>xobjects</a:t>
            </a:r>
            <a:r>
              <a:rPr lang="en-US" sz="1700" b="1" dirty="0">
                <a:solidFill>
                  <a:srgbClr val="2762AE"/>
                </a:solidFill>
              </a:rPr>
              <a:t>) </a:t>
            </a:r>
            <a:r>
              <a:rPr lang="en-US" sz="1700" dirty="0">
                <a:solidFill>
                  <a:schemeClr val="tx2"/>
                </a:solidFill>
              </a:rPr>
              <a:t>managing memory and code compilation at runtime on CPUs and GPUs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Four </a:t>
            </a:r>
            <a:r>
              <a:rPr lang="en-US" sz="1700" b="1" dirty="0">
                <a:solidFill>
                  <a:srgbClr val="2762AE"/>
                </a:solidFill>
              </a:rPr>
              <a:t>physics modules</a:t>
            </a:r>
            <a:r>
              <a:rPr lang="en-US" sz="1700" dirty="0">
                <a:solidFill>
                  <a:schemeClr val="tx2"/>
                </a:solidFill>
              </a:rPr>
              <a:t> which interact with the underlying computing platforms (CPU or GPU) through </a:t>
            </a:r>
            <a:r>
              <a:rPr lang="en-US" sz="1700" dirty="0" err="1">
                <a:solidFill>
                  <a:schemeClr val="tx2"/>
                </a:solidFill>
              </a:rPr>
              <a:t>Xobjects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B469EE6-7A85-CC41-9BF3-75E2419A6680}"/>
              </a:ext>
            </a:extLst>
          </p:cNvPr>
          <p:cNvGrpSpPr/>
          <p:nvPr/>
        </p:nvGrpSpPr>
        <p:grpSpPr>
          <a:xfrm>
            <a:off x="1728000" y="2601685"/>
            <a:ext cx="5688000" cy="3692821"/>
            <a:chOff x="1415141" y="2601685"/>
            <a:chExt cx="5688000" cy="369282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411C4BE-7DB0-7C4E-AD76-E659FD6B6389}"/>
                </a:ext>
              </a:extLst>
            </p:cNvPr>
            <p:cNvSpPr/>
            <p:nvPr/>
          </p:nvSpPr>
          <p:spPr>
            <a:xfrm flipH="1">
              <a:off x="1415141" y="2601685"/>
              <a:ext cx="5688000" cy="252548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0F360FA-03BE-B24B-A569-BBFDCA05BB4B}"/>
                </a:ext>
              </a:extLst>
            </p:cNvPr>
            <p:cNvSpPr/>
            <p:nvPr/>
          </p:nvSpPr>
          <p:spPr>
            <a:xfrm>
              <a:off x="1415141" y="5286506"/>
              <a:ext cx="5688000" cy="1008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2">
                      <a:lumMod val="50000"/>
                    </a:schemeClr>
                  </a:solidFill>
                </a:rPr>
                <a:t>Xobjects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interface to different computing plaforms 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(CPUs and GPUs of different vendors)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9C1E99C-7298-1D46-87BE-3BB214FA0B20}"/>
                </a:ext>
              </a:extLst>
            </p:cNvPr>
            <p:cNvGrpSpPr/>
            <p:nvPr/>
          </p:nvGrpSpPr>
          <p:grpSpPr>
            <a:xfrm>
              <a:off x="2013267" y="3972445"/>
              <a:ext cx="4943291" cy="1018048"/>
              <a:chOff x="3549331" y="3250409"/>
              <a:chExt cx="4943291" cy="1018048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AD6257D-147D-1E41-BFE3-E82AA89DA6A6}"/>
                  </a:ext>
                </a:extLst>
              </p:cNvPr>
              <p:cNvSpPr/>
              <p:nvPr/>
            </p:nvSpPr>
            <p:spPr>
              <a:xfrm>
                <a:off x="6116622" y="3250409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Xfields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computation of EM fields from particle ensembles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FEBC392-B3CC-3D4B-912F-769842765A9F}"/>
                  </a:ext>
                </a:extLst>
              </p:cNvPr>
              <p:cNvSpPr/>
              <p:nvPr/>
            </p:nvSpPr>
            <p:spPr>
              <a:xfrm>
                <a:off x="3549331" y="3260457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Xtrack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single particle 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tracking engine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F95ECEC-006E-A941-B6E1-B9A67747F522}"/>
                </a:ext>
              </a:extLst>
            </p:cNvPr>
            <p:cNvGrpSpPr/>
            <p:nvPr/>
          </p:nvGrpSpPr>
          <p:grpSpPr>
            <a:xfrm>
              <a:off x="2013267" y="2766405"/>
              <a:ext cx="4943291" cy="1008000"/>
              <a:chOff x="3549331" y="1882160"/>
              <a:chExt cx="4943291" cy="1008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CF24298-8501-AF45-BFF0-4E77CF21F52E}"/>
                  </a:ext>
                </a:extLst>
              </p:cNvPr>
              <p:cNvSpPr/>
              <p:nvPr/>
            </p:nvSpPr>
            <p:spPr>
              <a:xfrm>
                <a:off x="6116622" y="1882160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Xpart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generation of particles distributions</a:t>
                </a:r>
                <a:endParaRPr lang="en-CH" sz="16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445C1F8-42F0-FB45-88DE-8ADC63A368CC}"/>
                  </a:ext>
                </a:extLst>
              </p:cNvPr>
              <p:cNvSpPr/>
              <p:nvPr/>
            </p:nvSpPr>
            <p:spPr>
              <a:xfrm>
                <a:off x="3549331" y="1882160"/>
                <a:ext cx="2376000" cy="1008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b="1" dirty="0">
                    <a:solidFill>
                      <a:schemeClr val="accent6">
                        <a:lumMod val="50000"/>
                      </a:schemeClr>
                    </a:solidFill>
                  </a:rPr>
                  <a:t>Xline</a:t>
                </a:r>
              </a:p>
              <a:p>
                <a:pPr algn="ctr"/>
                <a:r>
                  <a:rPr lang="en-CH" sz="1600" dirty="0">
                    <a:solidFill>
                      <a:schemeClr val="accent6">
                        <a:lumMod val="50000"/>
                      </a:schemeClr>
                    </a:solidFill>
                  </a:rPr>
                  <a:t>import and manipulation of machine sequences</a:t>
                </a:r>
                <a:endParaRPr lang="en-CH" sz="16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F94352-9226-504E-9C1B-5D7F98AC4CC3}"/>
                </a:ext>
              </a:extLst>
            </p:cNvPr>
            <p:cNvSpPr txBox="1"/>
            <p:nvPr/>
          </p:nvSpPr>
          <p:spPr>
            <a:xfrm rot="16200000">
              <a:off x="833932" y="3635829"/>
              <a:ext cx="1743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Physics modules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0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13695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Xsuite: code complexity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B468C2-F343-2A4F-A2F2-104CA65303E3}"/>
              </a:ext>
            </a:extLst>
          </p:cNvPr>
          <p:cNvSpPr/>
          <p:nvPr/>
        </p:nvSpPr>
        <p:spPr>
          <a:xfrm>
            <a:off x="1167205" y="606925"/>
            <a:ext cx="7869220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Xsuite leverages </a:t>
            </a:r>
            <a:r>
              <a:rPr lang="en-US" sz="1700" b="1" dirty="0">
                <a:solidFill>
                  <a:srgbClr val="2662AE"/>
                </a:solidFill>
              </a:rPr>
              <a:t>Python's flexibility </a:t>
            </a:r>
            <a:r>
              <a:rPr lang="en-US" sz="1700" dirty="0">
                <a:solidFill>
                  <a:schemeClr val="tx2"/>
                </a:solidFill>
              </a:rPr>
              <a:t>(introspection) and </a:t>
            </a:r>
            <a:r>
              <a:rPr lang="en-US" sz="1700" b="1" dirty="0">
                <a:solidFill>
                  <a:srgbClr val="2762AE"/>
                </a:solidFill>
              </a:rPr>
              <a:t>massive code </a:t>
            </a:r>
            <a:r>
              <a:rPr lang="en-US" sz="1700" b="1" dirty="0" err="1">
                <a:solidFill>
                  <a:srgbClr val="2762AE"/>
                </a:solidFill>
              </a:rPr>
              <a:t>autogeneration</a:t>
            </a:r>
            <a:r>
              <a:rPr lang="en-US" sz="1700" b="1" dirty="0">
                <a:solidFill>
                  <a:srgbClr val="2762AE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to </a:t>
            </a:r>
            <a:r>
              <a:rPr lang="en-US" sz="1700" b="1" dirty="0">
                <a:solidFill>
                  <a:srgbClr val="2662AE"/>
                </a:solidFill>
              </a:rPr>
              <a:t>minimize code complexity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Code is </a:t>
            </a:r>
            <a:r>
              <a:rPr lang="en-US" sz="1700" b="1" dirty="0">
                <a:solidFill>
                  <a:srgbClr val="2B62AC"/>
                </a:solidFill>
              </a:rPr>
              <a:t>compact and readable </a:t>
            </a:r>
            <a:r>
              <a:rPr lang="en-US" sz="1700" dirty="0">
                <a:solidFill>
                  <a:schemeClr val="tx2"/>
                </a:solidFill>
              </a:rPr>
              <a:t>(significant step forward </a:t>
            </a:r>
            <a:r>
              <a:rPr lang="en-US" sz="1700" dirty="0" err="1">
                <a:solidFill>
                  <a:schemeClr val="tx2"/>
                </a:solidFill>
              </a:rPr>
              <a:t>w.r.t.</a:t>
            </a:r>
            <a:r>
              <a:rPr lang="en-US" sz="1700" dirty="0">
                <a:solidFill>
                  <a:schemeClr val="tx2"/>
                </a:solidFill>
              </a:rPr>
              <a:t> Sixtracklib, where we had achieved multiplatform compatibility using pre-compiler macros)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 developer who knows the basics of Python and C can </a:t>
            </a:r>
            <a:r>
              <a:rPr lang="en-US" sz="1700" b="1" dirty="0">
                <a:solidFill>
                  <a:srgbClr val="2B62AC"/>
                </a:solidFill>
              </a:rPr>
              <a:t>easily contribute code </a:t>
            </a:r>
            <a:r>
              <a:rPr lang="en-US" sz="1700" dirty="0">
                <a:solidFill>
                  <a:schemeClr val="tx2"/>
                </a:solidFill>
              </a:rPr>
              <a:t>(e.g. introduce new beam elements)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b="1" dirty="0">
                <a:solidFill>
                  <a:srgbClr val="2762AE"/>
                </a:solidFill>
                <a:sym typeface="Wingdings" pitchFamily="2" charset="2"/>
              </a:rPr>
              <a:t>Fundamental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guarantee future development and maintenance with </a:t>
            </a:r>
            <a:r>
              <a:rPr lang="en-US" sz="1700" b="1" dirty="0">
                <a:solidFill>
                  <a:srgbClr val="2762AE"/>
                </a:solidFill>
                <a:sym typeface="Wingdings" pitchFamily="2" charset="2"/>
              </a:rPr>
              <a:t>available manpower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!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0191DF-BFBA-1648-A9E6-3DE3D965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85" y="2975321"/>
            <a:ext cx="4812630" cy="388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40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development status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527179"/>
            <a:ext cx="78034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Several </a:t>
            </a:r>
            <a:r>
              <a:rPr lang="en-US" sz="1700" b="1" dirty="0">
                <a:solidFill>
                  <a:srgbClr val="2962AE"/>
                </a:solidFill>
              </a:rPr>
              <a:t>colleagues could already contribute</a:t>
            </a:r>
            <a:r>
              <a:rPr lang="en-US" sz="1700" dirty="0">
                <a:solidFill>
                  <a:schemeClr val="tx2"/>
                </a:solidFill>
              </a:rPr>
              <a:t> to the development (many thanks!)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Demonstrated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short learning curve for developers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Greatly helped to achieve a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quick progress of the project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(Xsuite is now being used for first production studies)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b="1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7685202-12B4-8841-98CC-A0E355E33077}"/>
              </a:ext>
            </a:extLst>
          </p:cNvPr>
          <p:cNvGrpSpPr/>
          <p:nvPr/>
        </p:nvGrpSpPr>
        <p:grpSpPr>
          <a:xfrm>
            <a:off x="29028" y="1733274"/>
            <a:ext cx="9020629" cy="5093806"/>
            <a:chOff x="29028" y="1560998"/>
            <a:chExt cx="9020629" cy="509380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FCA3C0A-CF10-DB4F-9D8B-6C39F8789C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469"/>
            <a:stretch/>
          </p:blipFill>
          <p:spPr>
            <a:xfrm>
              <a:off x="29028" y="1560998"/>
              <a:ext cx="9020629" cy="365688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4432359-8B26-674E-AED9-C9CFE8BD2317}"/>
                </a:ext>
              </a:extLst>
            </p:cNvPr>
            <p:cNvSpPr txBox="1"/>
            <p:nvPr/>
          </p:nvSpPr>
          <p:spPr>
            <a:xfrm>
              <a:off x="1004834" y="5215949"/>
              <a:ext cx="4119824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(1)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Uses optimized implementation of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Faddeeva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function 	providing x10 speedup on GPU (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M.Schwinzerl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(2)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To be ported from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Sixrtacklib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(straightforward)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(3)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Electron lens implemented (P. Hermes)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(4)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Geant4 interface working (A. Abramov)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(5)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Porting K2 scattering and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Fluka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coupling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is under development (F. Van Der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Veken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P. Hermes)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5E6C7E-F38B-B145-82D8-C1280B7C3AEE}"/>
                </a:ext>
              </a:extLst>
            </p:cNvPr>
            <p:cNvSpPr txBox="1"/>
            <p:nvPr/>
          </p:nvSpPr>
          <p:spPr>
            <a:xfrm>
              <a:off x="5186631" y="5215949"/>
              <a:ext cx="3394666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(6)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Through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PyHEADTAIL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interface (X.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Only CPU for now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(7)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(P.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Kicsiny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(8)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(A. Latina)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(9)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study</a:t>
              </a: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51C037-7FE3-0F4D-A20B-DBCE20F3514F}"/>
                </a:ext>
              </a:extLst>
            </p:cNvPr>
            <p:cNvGrpSpPr/>
            <p:nvPr/>
          </p:nvGrpSpPr>
          <p:grpSpPr>
            <a:xfrm>
              <a:off x="1887033" y="4796832"/>
              <a:ext cx="6000880" cy="274878"/>
              <a:chOff x="1887033" y="4396841"/>
              <a:chExt cx="6000880" cy="274878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DAEC20D-84B1-A64A-B35E-9A4ACD1D5AAF}"/>
                  </a:ext>
                </a:extLst>
              </p:cNvPr>
              <p:cNvSpPr/>
              <p:nvPr/>
            </p:nvSpPr>
            <p:spPr>
              <a:xfrm>
                <a:off x="188703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FEC69D1-A86A-0C40-8E81-BBAAD3C3DADA}"/>
                  </a:ext>
                </a:extLst>
              </p:cNvPr>
              <p:cNvSpPr/>
              <p:nvPr/>
            </p:nvSpPr>
            <p:spPr>
              <a:xfrm>
                <a:off x="227475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EEC79D-962B-064C-9D35-9EF8F2C2AE6D}"/>
                  </a:ext>
                </a:extLst>
              </p:cNvPr>
              <p:cNvSpPr/>
              <p:nvPr/>
            </p:nvSpPr>
            <p:spPr>
              <a:xfrm>
                <a:off x="2682650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(2)</a:t>
                </a:r>
                <a:endParaRPr lang="en-US" sz="1250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A87A4E5-9BAC-F445-B290-C6AF3CBEE101}"/>
                  </a:ext>
                </a:extLst>
              </p:cNvPr>
              <p:cNvSpPr/>
              <p:nvPr/>
            </p:nvSpPr>
            <p:spPr>
              <a:xfrm>
                <a:off x="3092785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0A47AC8-A243-A045-BE91-0528859C18DD}"/>
                  </a:ext>
                </a:extLst>
              </p:cNvPr>
              <p:cNvSpPr/>
              <p:nvPr/>
            </p:nvSpPr>
            <p:spPr>
              <a:xfrm>
                <a:off x="3493956" y="4396841"/>
                <a:ext cx="442873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(3,4,5)</a:t>
                </a:r>
                <a:endParaRPr lang="en-US" sz="1250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844B9CB-F81F-2541-A254-248CF5895A91}"/>
                  </a:ext>
                </a:extLst>
              </p:cNvPr>
              <p:cNvSpPr/>
              <p:nvPr/>
            </p:nvSpPr>
            <p:spPr>
              <a:xfrm>
                <a:off x="4058732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1641BD4-5143-BA4F-A1B2-8535CAC640C4}"/>
                  </a:ext>
                </a:extLst>
              </p:cNvPr>
              <p:cNvSpPr/>
              <p:nvPr/>
            </p:nvSpPr>
            <p:spPr>
              <a:xfrm>
                <a:off x="445990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5DDAC19-079E-2948-AFEB-EFA1E623B045}"/>
                  </a:ext>
                </a:extLst>
              </p:cNvPr>
              <p:cNvSpPr/>
              <p:nvPr/>
            </p:nvSpPr>
            <p:spPr>
              <a:xfrm>
                <a:off x="4867895" y="4396841"/>
                <a:ext cx="128749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endParaRPr lang="en-US" sz="1250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952D2D6-FC40-0342-9EC7-74B3360F2E86}"/>
                  </a:ext>
                </a:extLst>
              </p:cNvPr>
              <p:cNvSpPr/>
              <p:nvPr/>
            </p:nvSpPr>
            <p:spPr>
              <a:xfrm>
                <a:off x="527549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7F8FC2F-632E-8C47-BBC1-706F7E9E1DCA}"/>
                  </a:ext>
                </a:extLst>
              </p:cNvPr>
              <p:cNvSpPr/>
              <p:nvPr/>
            </p:nvSpPr>
            <p:spPr>
              <a:xfrm>
                <a:off x="5676764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BA10A5A-1830-844E-AD04-9DDEB7168311}"/>
                  </a:ext>
                </a:extLst>
              </p:cNvPr>
              <p:cNvSpPr/>
              <p:nvPr/>
            </p:nvSpPr>
            <p:spPr>
              <a:xfrm>
                <a:off x="6084756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1E08541-701D-4E4F-BFF4-E1D6D35B79FA}"/>
                  </a:ext>
                </a:extLst>
              </p:cNvPr>
              <p:cNvSpPr/>
              <p:nvPr/>
            </p:nvSpPr>
            <p:spPr>
              <a:xfrm>
                <a:off x="6627121" y="4396841"/>
                <a:ext cx="258528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(8)</a:t>
                </a:r>
                <a:endParaRPr lang="en-US" sz="125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621EA6C-FDDD-BC42-8CEF-E83AD056FE0E}"/>
                  </a:ext>
                </a:extLst>
              </p:cNvPr>
              <p:cNvSpPr/>
              <p:nvPr/>
            </p:nvSpPr>
            <p:spPr>
              <a:xfrm>
                <a:off x="703956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(7)</a:t>
                </a:r>
                <a:endParaRPr lang="en-US" sz="125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AAD1994-314A-4845-B68C-24662C096FBE}"/>
                  </a:ext>
                </a:extLst>
              </p:cNvPr>
              <p:cNvSpPr/>
              <p:nvPr/>
            </p:nvSpPr>
            <p:spPr>
              <a:xfrm>
                <a:off x="762457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(9)</a:t>
                </a:r>
                <a:endParaRPr lang="en-US" sz="125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8719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10409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User's guide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527179"/>
            <a:ext cx="796834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As the code aims to serve a large user community, we need to provide sufficient </a:t>
            </a:r>
            <a:r>
              <a:rPr lang="en-US" sz="1700" b="1" dirty="0">
                <a:solidFill>
                  <a:srgbClr val="2962AE"/>
                </a:solidFill>
              </a:rPr>
              <a:t>documentation</a:t>
            </a:r>
            <a:r>
              <a:rPr lang="en-US" sz="1700" dirty="0">
                <a:solidFill>
                  <a:schemeClr val="tx2"/>
                </a:solidFill>
              </a:rPr>
              <a:t> for users to be able to </a:t>
            </a:r>
            <a:r>
              <a:rPr lang="en-US" sz="1700" b="1" dirty="0">
                <a:solidFill>
                  <a:srgbClr val="2962AE"/>
                </a:solidFill>
              </a:rPr>
              <a:t>install Xsuite and perform first simulation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Using "</a:t>
            </a:r>
            <a:r>
              <a:rPr lang="en-US" sz="1700" dirty="0" err="1">
                <a:solidFill>
                  <a:schemeClr val="tx2"/>
                </a:solidFill>
              </a:rPr>
              <a:t>ReadTheDocs</a:t>
            </a:r>
            <a:r>
              <a:rPr lang="en-US" sz="1700" dirty="0">
                <a:solidFill>
                  <a:schemeClr val="tx2"/>
                </a:solidFill>
              </a:rPr>
              <a:t>" platform (widely adopted in the Python community)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Docs available at </a:t>
            </a:r>
            <a:r>
              <a:rPr lang="en-US" sz="1700" dirty="0">
                <a:solidFill>
                  <a:schemeClr val="tx2"/>
                </a:solidFill>
                <a:hlinkClick r:id="rId2"/>
              </a:rPr>
              <a:t>https://xsuite.readthedocs.io</a:t>
            </a:r>
            <a:r>
              <a:rPr lang="en-US" sz="1700" dirty="0">
                <a:solidFill>
                  <a:schemeClr val="tx2"/>
                </a:solidFill>
              </a:rPr>
              <a:t> are already quite reach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Documentation </a:t>
            </a:r>
            <a:r>
              <a:rPr lang="en-US" sz="1700" b="1" dirty="0">
                <a:solidFill>
                  <a:srgbClr val="2962AE"/>
                </a:solidFill>
              </a:rPr>
              <a:t>integrated by sets of examples </a:t>
            </a:r>
            <a:r>
              <a:rPr lang="en-US" sz="1700" dirty="0">
                <a:solidFill>
                  <a:schemeClr val="tx2"/>
                </a:solidFill>
              </a:rPr>
              <a:t>available in the </a:t>
            </a:r>
            <a:r>
              <a:rPr lang="en-US" sz="1700" dirty="0">
                <a:solidFill>
                  <a:schemeClr val="tx2"/>
                </a:solidFill>
                <a:hlinkClick r:id="rId3"/>
              </a:rPr>
              <a:t>repository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</a:rPr>
              <a:t>So far </a:t>
            </a:r>
            <a:r>
              <a:rPr lang="en-US" sz="1700" b="1" dirty="0">
                <a:solidFill>
                  <a:srgbClr val="2962AE"/>
                </a:solidFill>
              </a:rPr>
              <a:t>experience was very positive</a:t>
            </a:r>
            <a:r>
              <a:rPr lang="en-US" sz="1700" dirty="0">
                <a:solidFill>
                  <a:schemeClr val="tx2"/>
                </a:solidFill>
              </a:rPr>
              <a:t>: users with some python experience were able to get started with little or no tutoring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27B642-30AD-A84C-9C30-F962EBF79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898" y="3013364"/>
            <a:ext cx="4270204" cy="35848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4793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2F1467-418B-AB46-854F-9DC8B2F71147}"/>
              </a:ext>
            </a:extLst>
          </p:cNvPr>
          <p:cNvSpPr/>
          <p:nvPr/>
        </p:nvSpPr>
        <p:spPr>
          <a:xfrm>
            <a:off x="415636" y="2384637"/>
            <a:ext cx="8343900" cy="394854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Physics guide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720362"/>
            <a:ext cx="7968341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Effort was made to </a:t>
            </a:r>
            <a:r>
              <a:rPr lang="en-US" sz="1700" b="1" dirty="0">
                <a:solidFill>
                  <a:srgbClr val="2962AE"/>
                </a:solidFill>
              </a:rPr>
              <a:t>document the physics models</a:t>
            </a:r>
            <a:r>
              <a:rPr lang="en-US" sz="1700" dirty="0">
                <a:solidFill>
                  <a:schemeClr val="tx2"/>
                </a:solidFill>
              </a:rPr>
              <a:t> implemented in the code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</a:rPr>
              <a:t>Include </a:t>
            </a:r>
            <a:r>
              <a:rPr lang="en-US" sz="1700" b="1" dirty="0">
                <a:solidFill>
                  <a:srgbClr val="2962AE"/>
                </a:solidFill>
              </a:rPr>
              <a:t>mathematical derivation</a:t>
            </a:r>
            <a:r>
              <a:rPr lang="en-US" sz="1700" dirty="0">
                <a:solidFill>
                  <a:srgbClr val="2962AE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when not available elsewhere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Using as much as possible the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same notation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used in the implementation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Docs for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single-particle elements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largely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inherited from Sixtracklib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manual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D749AC2-83FE-9C44-9230-15DC69621D68}"/>
              </a:ext>
            </a:extLst>
          </p:cNvPr>
          <p:cNvGrpSpPr>
            <a:grpSpLocks noChangeAspect="1"/>
          </p:cNvGrpSpPr>
          <p:nvPr/>
        </p:nvGrpSpPr>
        <p:grpSpPr>
          <a:xfrm>
            <a:off x="498764" y="2425247"/>
            <a:ext cx="8196694" cy="3834601"/>
            <a:chOff x="345909" y="2950065"/>
            <a:chExt cx="7920821" cy="37055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5E4D035-9576-0E45-9C63-57EB1F34F1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009" b="22973"/>
            <a:stretch/>
          </p:blipFill>
          <p:spPr>
            <a:xfrm>
              <a:off x="345909" y="3304309"/>
              <a:ext cx="3852018" cy="3351297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554FB9C-2F7F-6042-B63A-E7741CCFFBF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45486" y="3345874"/>
              <a:ext cx="3921244" cy="2254828"/>
              <a:chOff x="4477763" y="2909455"/>
              <a:chExt cx="4632627" cy="266389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6D0E4F7-5ACC-AC46-BE3B-7355B58D75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77162"/>
              <a:stretch/>
            </p:blipFill>
            <p:spPr>
              <a:xfrm>
                <a:off x="4477763" y="2909455"/>
                <a:ext cx="4580306" cy="1399718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DC51C2E-FD0E-F04C-BC79-4AEE533213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5049"/>
              <a:stretch/>
            </p:blipFill>
            <p:spPr>
              <a:xfrm>
                <a:off x="4575824" y="4248550"/>
                <a:ext cx="4534566" cy="1324799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F2A5586-16A1-4F45-982C-B4A35D855E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94337"/>
            <a:stretch/>
          </p:blipFill>
          <p:spPr>
            <a:xfrm>
              <a:off x="345909" y="2950065"/>
              <a:ext cx="3852018" cy="291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6748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Developer's guide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75659" y="527179"/>
            <a:ext cx="7968341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Xsuite is intended as an </a:t>
            </a:r>
            <a:r>
              <a:rPr lang="en-US" sz="1700" b="1" dirty="0">
                <a:solidFill>
                  <a:srgbClr val="2962AE"/>
                </a:solidFill>
              </a:rPr>
              <a:t>open-source community project</a:t>
            </a:r>
            <a:r>
              <a:rPr lang="en-US" sz="1700" dirty="0">
                <a:solidFill>
                  <a:schemeClr val="tx2"/>
                </a:solidFill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User community </a:t>
            </a:r>
            <a:r>
              <a:rPr lang="en-US" sz="1700" dirty="0">
                <a:solidFill>
                  <a:schemeClr val="tx2"/>
                </a:solidFill>
              </a:rPr>
              <a:t>is </a:t>
            </a:r>
            <a:r>
              <a:rPr lang="en-US" sz="1700" b="1" dirty="0">
                <a:solidFill>
                  <a:srgbClr val="2962AE"/>
                </a:solidFill>
              </a:rPr>
              <a:t>encouraged to contribute </a:t>
            </a:r>
            <a:r>
              <a:rPr lang="en-US" sz="1700" dirty="0">
                <a:solidFill>
                  <a:schemeClr val="tx2"/>
                </a:solidFill>
              </a:rPr>
              <a:t>improvements and new features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includes </a:t>
            </a:r>
            <a:r>
              <a:rPr lang="en-US" sz="1700" b="1" dirty="0">
                <a:solidFill>
                  <a:srgbClr val="2962AE"/>
                </a:solidFill>
              </a:rPr>
              <a:t>developer's guide </a:t>
            </a:r>
            <a:r>
              <a:rPr lang="en-US" sz="1700" dirty="0">
                <a:solidFill>
                  <a:schemeClr val="tx2"/>
                </a:solidFill>
              </a:rPr>
              <a:t>with section explaining how to introduce a new beam element in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Aiming at keeping learning curve for new developers as short as possible</a:t>
            </a:r>
          </a:p>
          <a:p>
            <a:pPr lvl="2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1700" dirty="0">
                <a:solidFill>
                  <a:schemeClr val="tx2"/>
                </a:solidFill>
              </a:rPr>
              <a:t> First experiences were very positive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7013FE-30DF-D443-B6B8-8C27B17AA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721" y="2608119"/>
            <a:ext cx="5368558" cy="406284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85293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A look under the hood </a:t>
            </a:r>
            <a:r>
              <a:rPr lang="en-US" sz="1700" dirty="0">
                <a:solidFill>
                  <a:schemeClr val="tx2"/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Multiplatform programming with </a:t>
            </a:r>
            <a:r>
              <a:rPr lang="en-US" sz="1700" dirty="0" err="1">
                <a:solidFill>
                  <a:schemeClr val="tx2"/>
                </a:solidFill>
              </a:rPr>
              <a:t>Xobjects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tx2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Development tools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61805" y="693437"/>
            <a:ext cx="798219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Xsuite is </a:t>
            </a:r>
            <a:r>
              <a:rPr lang="en-US" sz="1700" b="1" dirty="0">
                <a:solidFill>
                  <a:srgbClr val="2962AE"/>
                </a:solidFill>
              </a:rPr>
              <a:t>tracked and versioned on GitHub </a:t>
            </a:r>
            <a:r>
              <a:rPr lang="en-US" sz="1700" dirty="0">
                <a:solidFill>
                  <a:schemeClr val="tx2"/>
                </a:solidFill>
              </a:rPr>
              <a:t>(standards solution)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Source code is openly available at </a:t>
            </a:r>
            <a:r>
              <a:rPr lang="en-US" sz="1700" dirty="0">
                <a:solidFill>
                  <a:schemeClr val="tx2"/>
                </a:solidFill>
                <a:hlinkClick r:id="rId2"/>
              </a:rPr>
              <a:t>https://github.com/xsuite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Platforms </a:t>
            </a:r>
            <a:r>
              <a:rPr lang="en-US" sz="1700" dirty="0" err="1">
                <a:solidFill>
                  <a:schemeClr val="tx2"/>
                </a:solidFill>
              </a:rPr>
              <a:t>profides</a:t>
            </a:r>
            <a:r>
              <a:rPr lang="en-US" sz="1700" dirty="0">
                <a:solidFill>
                  <a:schemeClr val="tx2"/>
                </a:solidFill>
              </a:rPr>
              <a:t> tools to </a:t>
            </a:r>
            <a:r>
              <a:rPr lang="en-US" sz="1700" b="1" dirty="0">
                <a:solidFill>
                  <a:srgbClr val="2962AE"/>
                </a:solidFill>
              </a:rPr>
              <a:t>compare</a:t>
            </a:r>
            <a:r>
              <a:rPr lang="en-US" sz="1700" dirty="0">
                <a:solidFill>
                  <a:schemeClr val="tx2"/>
                </a:solidFill>
              </a:rPr>
              <a:t> and </a:t>
            </a:r>
            <a:r>
              <a:rPr lang="en-US" sz="1700" b="1" dirty="0">
                <a:solidFill>
                  <a:srgbClr val="2962AE"/>
                </a:solidFill>
              </a:rPr>
              <a:t>merge</a:t>
            </a:r>
            <a:r>
              <a:rPr lang="en-US" sz="1700" dirty="0">
                <a:solidFill>
                  <a:schemeClr val="tx2"/>
                </a:solidFill>
              </a:rPr>
              <a:t> versions while keeping </a:t>
            </a:r>
            <a:r>
              <a:rPr lang="en-US" sz="1700" b="1" dirty="0">
                <a:solidFill>
                  <a:srgbClr val="2962AE"/>
                </a:solidFill>
              </a:rPr>
              <a:t>track</a:t>
            </a:r>
            <a:r>
              <a:rPr lang="en-US" sz="1700" dirty="0">
                <a:solidFill>
                  <a:schemeClr val="tx2"/>
                </a:solidFill>
              </a:rPr>
              <a:t> of changes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GitHub Issues </a:t>
            </a:r>
            <a:r>
              <a:rPr lang="en-US" sz="1700" dirty="0">
                <a:solidFill>
                  <a:schemeClr val="tx2"/>
                </a:solidFill>
              </a:rPr>
              <a:t>are used to track bugs, ideas for improvements, feature requests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CF69C9-7687-9D47-A992-654D40866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244" y="2508544"/>
            <a:ext cx="5785512" cy="412306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08303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Test suite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8C0356-A620-B14E-B148-CB2DEA0C2BB1}"/>
              </a:ext>
            </a:extLst>
          </p:cNvPr>
          <p:cNvSpPr/>
          <p:nvPr/>
        </p:nvSpPr>
        <p:spPr>
          <a:xfrm>
            <a:off x="1" y="1193948"/>
            <a:ext cx="40385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To verify that new modifications don’t affect the functionality and correctness of existing features, </a:t>
            </a:r>
            <a:r>
              <a:rPr lang="en-US" sz="1700" b="1" dirty="0">
                <a:solidFill>
                  <a:srgbClr val="2962AE"/>
                </a:solidFill>
              </a:rPr>
              <a:t>test suites are implemented for all modules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Notably they include check of tracking results for LHC, HL-LHC and SPS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Before releasing new versions of the code, the </a:t>
            </a:r>
            <a:r>
              <a:rPr lang="en-US" sz="1700" b="1" dirty="0">
                <a:solidFill>
                  <a:srgbClr val="2962AE"/>
                </a:solidFill>
              </a:rPr>
              <a:t>tests are run on different computing platforms </a:t>
            </a:r>
            <a:r>
              <a:rPr lang="en-US" sz="1700" dirty="0">
                <a:solidFill>
                  <a:schemeClr val="tx2"/>
                </a:solidFill>
              </a:rPr>
              <a:t>(CPU and GPU)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7DD82B-5D04-E449-8CA5-E4AA2B6EC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110" y="4608323"/>
            <a:ext cx="4860000" cy="17883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EA5E28-42EF-6946-BF04-544DECE72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110" y="685621"/>
            <a:ext cx="4860000" cy="2355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43ADFC-EF64-DD43-A1A4-61392E95B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3110" y="3115813"/>
            <a:ext cx="4860000" cy="14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12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976324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1149927"/>
            <a:ext cx="6613236" cy="66501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</a:t>
            </a:r>
            <a:r>
              <a:rPr lang="en-US" sz="1700" b="1" dirty="0">
                <a:solidFill>
                  <a:srgbClr val="2B62AC"/>
                </a:solidFill>
              </a:rPr>
              <a:t>Python script </a:t>
            </a:r>
            <a:r>
              <a:rPr lang="en-US" sz="1700" dirty="0">
                <a:solidFill>
                  <a:schemeClr val="tx2"/>
                </a:solidFill>
              </a:rPr>
              <a:t>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1177639"/>
            <a:ext cx="218901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import the Xsuite modules that we need </a:t>
            </a:r>
          </a:p>
        </p:txBody>
      </p:sp>
    </p:spTree>
    <p:extLst>
      <p:ext uri="{BB962C8B-B14F-4D97-AF65-F5344CB8AC3E}">
        <p14:creationId xmlns:p14="http://schemas.microsoft.com/office/powerpoint/2010/main" val="4186959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1911927"/>
            <a:ext cx="6613236" cy="101138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1981205"/>
            <a:ext cx="193963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use </a:t>
            </a:r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to create a simple sequence (a FODO)</a:t>
            </a:r>
          </a:p>
        </p:txBody>
      </p:sp>
    </p:spTree>
    <p:extLst>
      <p:ext uri="{BB962C8B-B14F-4D97-AF65-F5344CB8AC3E}">
        <p14:creationId xmlns:p14="http://schemas.microsoft.com/office/powerpoint/2010/main" val="1881630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653360"/>
            <a:ext cx="213360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choose the computing platform on which we want to run (CPU or GPU)</a:t>
            </a:r>
          </a:p>
        </p:txBody>
      </p:sp>
    </p:spTree>
    <p:extLst>
      <p:ext uri="{BB962C8B-B14F-4D97-AF65-F5344CB8AC3E}">
        <p14:creationId xmlns:p14="http://schemas.microsoft.com/office/powerpoint/2010/main" val="2476947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3532913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3075724"/>
            <a:ext cx="225829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build a tracker object, which can track particles in our beam line on the chosen computing platform </a:t>
            </a:r>
          </a:p>
        </p:txBody>
      </p:sp>
    </p:spTree>
    <p:extLst>
      <p:ext uri="{BB962C8B-B14F-4D97-AF65-F5344CB8AC3E}">
        <p14:creationId xmlns:p14="http://schemas.microsoft.com/office/powerpoint/2010/main" val="323184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4115216"/>
            <a:ext cx="6613236" cy="1357736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4087513"/>
            <a:ext cx="20920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generate a set of particles (in this case using a standard python random generator)</a:t>
            </a:r>
          </a:p>
        </p:txBody>
      </p:sp>
    </p:spTree>
    <p:extLst>
      <p:ext uri="{BB962C8B-B14F-4D97-AF65-F5344CB8AC3E}">
        <p14:creationId xmlns:p14="http://schemas.microsoft.com/office/powerpoint/2010/main" val="4288506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5569526"/>
            <a:ext cx="6613236" cy="47105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5370488"/>
            <a:ext cx="225829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We launch the tracking</a:t>
            </a:r>
          </a:p>
          <a:p>
            <a:r>
              <a:rPr lang="en-US" sz="1700" dirty="0">
                <a:solidFill>
                  <a:schemeClr val="tx2"/>
                </a:solidFill>
              </a:rPr>
              <a:t>(particles are updated as tracking progresses)</a:t>
            </a:r>
          </a:p>
        </p:txBody>
      </p:sp>
    </p:spTree>
    <p:extLst>
      <p:ext uri="{BB962C8B-B14F-4D97-AF65-F5344CB8AC3E}">
        <p14:creationId xmlns:p14="http://schemas.microsoft.com/office/powerpoint/2010/main" val="2191789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6118165"/>
            <a:ext cx="6613236" cy="471057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6" y="6063499"/>
            <a:ext cx="22582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Access to the recorded particles coordinates</a:t>
            </a:r>
          </a:p>
        </p:txBody>
      </p:sp>
    </p:spTree>
    <p:extLst>
      <p:ext uri="{BB962C8B-B14F-4D97-AF65-F5344CB8AC3E}">
        <p14:creationId xmlns:p14="http://schemas.microsoft.com/office/powerpoint/2010/main" val="228707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3959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21555014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NVIDIA GPUs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2326131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 basic example: single-particle tracking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63231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ContextPyopencl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AMD GPUs and other hardware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985858"/>
            <a:ext cx="6613236" cy="49876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2C6256-25FA-924C-A2A7-E4423652AE15}"/>
              </a:ext>
            </a:extLst>
          </p:cNvPr>
          <p:cNvSpPr/>
          <p:nvPr/>
        </p:nvSpPr>
        <p:spPr>
          <a:xfrm>
            <a:off x="1161805" y="610310"/>
            <a:ext cx="79821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Simulations are configured and launched with a Python script (or </a:t>
            </a:r>
            <a:r>
              <a:rPr lang="en-US" sz="1700" dirty="0" err="1">
                <a:solidFill>
                  <a:schemeClr val="tx2"/>
                </a:solidFill>
              </a:rPr>
              <a:t>Jupyter</a:t>
            </a:r>
            <a:r>
              <a:rPr lang="en-US" sz="1700" dirty="0">
                <a:solidFill>
                  <a:schemeClr val="tx2"/>
                </a:solidFill>
              </a:rPr>
              <a:t> notebook)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9621CE-6D32-AE4A-B8C9-9C7E3841C2B5}"/>
              </a:ext>
            </a:extLst>
          </p:cNvPr>
          <p:cNvSpPr txBox="1"/>
          <p:nvPr/>
        </p:nvSpPr>
        <p:spPr>
          <a:xfrm>
            <a:off x="6885707" y="2768860"/>
            <a:ext cx="213360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To run on GPU all we need to do is to change the context</a:t>
            </a:r>
          </a:p>
        </p:txBody>
      </p:sp>
    </p:spTree>
    <p:extLst>
      <p:ext uri="{BB962C8B-B14F-4D97-AF65-F5344CB8AC3E}">
        <p14:creationId xmlns:p14="http://schemas.microsoft.com/office/powerpoint/2010/main" val="11648627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52966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Interface: a basic example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47200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a simple sequence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ksl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'quad_0'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'quad_1'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E8D2D2-6CD7-3846-816F-AFFC2D78652D}"/>
              </a:ext>
            </a:extLst>
          </p:cNvPr>
          <p:cNvSpPr/>
          <p:nvPr/>
        </p:nvSpPr>
        <p:spPr>
          <a:xfrm>
            <a:off x="267854" y="2078181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29431-532C-A548-AF98-B9792F6CC1AD}"/>
              </a:ext>
            </a:extLst>
          </p:cNvPr>
          <p:cNvSpPr txBox="1"/>
          <p:nvPr/>
        </p:nvSpPr>
        <p:spPr>
          <a:xfrm>
            <a:off x="6895330" y="2058210"/>
            <a:ext cx="21716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Creating the sequence "by hand" becomes impractical for realistic lattices</a:t>
            </a:r>
          </a:p>
        </p:txBody>
      </p:sp>
    </p:spTree>
    <p:extLst>
      <p:ext uri="{BB962C8B-B14F-4D97-AF65-F5344CB8AC3E}">
        <p14:creationId xmlns:p14="http://schemas.microsoft.com/office/powerpoint/2010/main" val="2831057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Get sequence from MAD-X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47200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Generate machine model with MAD-X script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cpymad.madx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mad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Madx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mad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call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lhc.madx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line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from_madx_sequence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mad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sequence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'lhcb1'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31DA38-FB38-E740-BFBF-7B54DD0E038A}"/>
              </a:ext>
            </a:extLst>
          </p:cNvPr>
          <p:cNvSpPr/>
          <p:nvPr/>
        </p:nvSpPr>
        <p:spPr>
          <a:xfrm>
            <a:off x="267854" y="2078181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5A72BF-DD17-9442-BDF1-8D300199B819}"/>
              </a:ext>
            </a:extLst>
          </p:cNvPr>
          <p:cNvSpPr txBox="1"/>
          <p:nvPr/>
        </p:nvSpPr>
        <p:spPr>
          <a:xfrm>
            <a:off x="6895330" y="2058210"/>
            <a:ext cx="21716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provides tools to import the machine sequence from MAD-X (via cpymad)</a:t>
            </a:r>
          </a:p>
        </p:txBody>
      </p:sp>
    </p:spTree>
    <p:extLst>
      <p:ext uri="{BB962C8B-B14F-4D97-AF65-F5344CB8AC3E}">
        <p14:creationId xmlns:p14="http://schemas.microsoft.com/office/powerpoint/2010/main" val="9580667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Get sequence from sixtrack input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0"/>
            <a:ext cx="6476396" cy="546840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Import machine model from sixtrack input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sixtracktools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from_sixinput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sixinput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'./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sixtrackfiles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382A9E-1960-B74A-8B1E-7A62C1B346F1}"/>
              </a:ext>
            </a:extLst>
          </p:cNvPr>
          <p:cNvSpPr/>
          <p:nvPr/>
        </p:nvSpPr>
        <p:spPr>
          <a:xfrm>
            <a:off x="267854" y="2078181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331C6F-6D8C-4B46-BA51-D2CA9958AEB5}"/>
              </a:ext>
            </a:extLst>
          </p:cNvPr>
          <p:cNvSpPr txBox="1"/>
          <p:nvPr/>
        </p:nvSpPr>
        <p:spPr>
          <a:xfrm>
            <a:off x="6895330" y="1913831"/>
            <a:ext cx="217166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provides tools to import the machine sequence from a set of sixtrack input files (fort.*)</a:t>
            </a:r>
          </a:p>
        </p:txBody>
      </p:sp>
    </p:spTree>
    <p:extLst>
      <p:ext uri="{BB962C8B-B14F-4D97-AF65-F5344CB8AC3E}">
        <p14:creationId xmlns:p14="http://schemas.microsoft.com/office/powerpoint/2010/main" val="20849999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Load sequence from file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330805" y="1167331"/>
            <a:ext cx="6476396" cy="547200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Load sequence from json file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(e.g. LHC sequence generated by pymask)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Line.from_json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3F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"lhc_b1_with_bb.json"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Choose a context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ContextCpu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particle object on context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particles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Particles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p0c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6500e9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zeta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delta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uniform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1e-4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n_part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Track (saving turn-by-turn data)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(particles,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num_turns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turn_by_turn_monitor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The particle is changed in place and turn-by-turn data is available at: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record_last_track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px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etc...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87B857-4CBF-794A-937C-F4E6E26626D5}"/>
              </a:ext>
            </a:extLst>
          </p:cNvPr>
          <p:cNvSpPr/>
          <p:nvPr/>
        </p:nvSpPr>
        <p:spPr>
          <a:xfrm>
            <a:off x="267854" y="2078181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F52B9D-0C73-3944-B585-2083E9514897}"/>
              </a:ext>
            </a:extLst>
          </p:cNvPr>
          <p:cNvSpPr txBox="1"/>
          <p:nvPr/>
        </p:nvSpPr>
        <p:spPr>
          <a:xfrm>
            <a:off x="6895330" y="2077461"/>
            <a:ext cx="21716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sequence can be imported from JSON files (as saved by pymask)</a:t>
            </a:r>
          </a:p>
        </p:txBody>
      </p:sp>
    </p:spTree>
    <p:extLst>
      <p:ext uri="{BB962C8B-B14F-4D97-AF65-F5344CB8AC3E}">
        <p14:creationId xmlns:p14="http://schemas.microsoft.com/office/powerpoint/2010/main" val="15934987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167423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1880299-00BF-DC4F-B095-E09FBFAD4826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39</a:t>
            </a:fld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84978" y="2482444"/>
            <a:ext cx="6613236" cy="1089891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12450" y="2597226"/>
            <a:ext cx="217166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A PIC space-charge element is a collective element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3891D9-3DCD-C944-A847-708A70ECC30C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52D286-AA27-204E-B183-47DE526A54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</p:spTree>
    <p:extLst>
      <p:ext uri="{BB962C8B-B14F-4D97-AF65-F5344CB8AC3E}">
        <p14:creationId xmlns:p14="http://schemas.microsoft.com/office/powerpoint/2010/main" val="108603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F23066-C977-BC40-B77D-A87234741E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084"/>
          <a:stretch/>
        </p:blipFill>
        <p:spPr>
          <a:xfrm>
            <a:off x="89451" y="613637"/>
            <a:ext cx="9004853" cy="3183111"/>
          </a:xfrm>
          <a:prstGeom prst="rect">
            <a:avLst/>
          </a:prstGeom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CERN-developed multiparticle codes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48975" y="4276341"/>
            <a:ext cx="884605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We currently have at least </a:t>
            </a:r>
            <a:r>
              <a:rPr lang="en-US" sz="1700" b="1" dirty="0">
                <a:solidFill>
                  <a:srgbClr val="2962AE"/>
                </a:solidFill>
              </a:rPr>
              <a:t>five CERN-developed multiparticle codes </a:t>
            </a:r>
            <a:r>
              <a:rPr lang="en-US" sz="1700" dirty="0">
                <a:solidFill>
                  <a:schemeClr val="tx2"/>
                </a:solidFill>
              </a:rPr>
              <a:t>that are </a:t>
            </a:r>
            <a:r>
              <a:rPr lang="en-US" sz="1700" b="1" dirty="0">
                <a:solidFill>
                  <a:srgbClr val="2962AE"/>
                </a:solidFill>
              </a:rPr>
              <a:t>used in production </a:t>
            </a:r>
            <a:r>
              <a:rPr lang="en-US" sz="1700" dirty="0">
                <a:solidFill>
                  <a:schemeClr val="tx2"/>
                </a:solidFill>
              </a:rPr>
              <a:t>studies for CERN synchrotrons (+ need to use </a:t>
            </a:r>
            <a:r>
              <a:rPr lang="en-US" sz="1700" dirty="0" err="1">
                <a:solidFill>
                  <a:schemeClr val="tx2"/>
                </a:solidFill>
              </a:rPr>
              <a:t>PyORBIT</a:t>
            </a:r>
            <a:r>
              <a:rPr lang="en-US" sz="1700" dirty="0">
                <a:solidFill>
                  <a:schemeClr val="tx2"/>
                </a:solidFill>
              </a:rPr>
              <a:t>-PTC for Particle-In-Cell space charge studies)</a:t>
            </a:r>
          </a:p>
          <a:p>
            <a:pPr>
              <a:spcBef>
                <a:spcPts val="600"/>
              </a:spcBef>
            </a:pPr>
            <a:endParaRPr lang="en-US" sz="2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This has multiple </a:t>
            </a:r>
            <a:r>
              <a:rPr lang="en-US" sz="1700" b="1" dirty="0">
                <a:solidFill>
                  <a:srgbClr val="2962AE"/>
                </a:solidFill>
              </a:rPr>
              <a:t>drawbacks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Simulation capabilities are limited </a:t>
            </a:r>
            <a:r>
              <a:rPr lang="en-US" sz="1700" dirty="0">
                <a:solidFill>
                  <a:schemeClr val="tx2"/>
                </a:solidFill>
              </a:rPr>
              <a:t>(e.g. full-lattice + impedance is not possible)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Expensive</a:t>
            </a:r>
            <a:r>
              <a:rPr lang="en-US" sz="1700" dirty="0">
                <a:solidFill>
                  <a:schemeClr val="tx2"/>
                </a:solidFill>
              </a:rPr>
              <a:t> to maintain and further develop (duplicated efforts)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962AE"/>
                </a:solidFill>
              </a:rPr>
              <a:t>Long and very specific learning curve </a:t>
            </a:r>
            <a:r>
              <a:rPr lang="en-US" sz="1700" dirty="0">
                <a:solidFill>
                  <a:schemeClr val="tx2"/>
                </a:solidFill>
              </a:rPr>
              <a:t>for new-comers (know-how is not transferrable)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1641D0-FBF3-984E-81C3-0450E8739F08}"/>
              </a:ext>
            </a:extLst>
          </p:cNvPr>
          <p:cNvGrpSpPr/>
          <p:nvPr/>
        </p:nvGrpSpPr>
        <p:grpSpPr>
          <a:xfrm>
            <a:off x="4580186" y="3814232"/>
            <a:ext cx="3916219" cy="295631"/>
            <a:chOff x="1036846" y="3783527"/>
            <a:chExt cx="3916219" cy="29563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619968-07A6-DF49-BDBC-F974A86FF98F}"/>
                </a:ext>
              </a:extLst>
            </p:cNvPr>
            <p:cNvSpPr txBox="1"/>
            <p:nvPr/>
          </p:nvSpPr>
          <p:spPr>
            <a:xfrm>
              <a:off x="1036846" y="3786770"/>
              <a:ext cx="1260000" cy="292388"/>
            </a:xfrm>
            <a:prstGeom prst="rect">
              <a:avLst/>
            </a:prstGeom>
            <a:solidFill>
              <a:srgbClr val="A9D18D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2746604-7EB9-1342-A547-8E5EAB74622F}"/>
                </a:ext>
              </a:extLst>
            </p:cNvPr>
            <p:cNvSpPr txBox="1"/>
            <p:nvPr/>
          </p:nvSpPr>
          <p:spPr>
            <a:xfrm>
              <a:off x="2364955" y="3786770"/>
              <a:ext cx="1260000" cy="292388"/>
            </a:xfrm>
            <a:prstGeom prst="rect">
              <a:avLst/>
            </a:prstGeom>
            <a:solidFill>
              <a:srgbClr val="FF7D7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rgbClr val="8907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available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8E95EEC-DB64-7542-93C9-1020625BC690}"/>
                </a:ext>
              </a:extLst>
            </p:cNvPr>
            <p:cNvSpPr txBox="1"/>
            <p:nvPr/>
          </p:nvSpPr>
          <p:spPr>
            <a:xfrm>
              <a:off x="3693065" y="3783527"/>
              <a:ext cx="1260000" cy="292388"/>
            </a:xfrm>
            <a:prstGeom prst="rect">
              <a:avLst/>
            </a:prstGeom>
            <a:solidFill>
              <a:srgbClr val="F0D8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4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Experimental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74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60ECB3-BBA5-B44F-8DA3-D338BCD70417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40</a:t>
            </a:fld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104228" y="3598975"/>
            <a:ext cx="6613236" cy="1232909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31700" y="3646379"/>
            <a:ext cx="21716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It can be included in a </a:t>
            </a:r>
            <a:r>
              <a:rPr lang="en-US" sz="1700" dirty="0" err="1">
                <a:solidFill>
                  <a:schemeClr val="tx2"/>
                </a:solidFill>
              </a:rPr>
              <a:t>Xline</a:t>
            </a:r>
            <a:r>
              <a:rPr lang="en-US" sz="1700" dirty="0">
                <a:solidFill>
                  <a:schemeClr val="tx2"/>
                </a:solidFill>
              </a:rPr>
              <a:t> sequence together with single-particle elements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0231C-C347-CA4F-8750-BD48B38A2609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3D47D3-C445-9940-A7E3-DF146DFB44E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</p:spTree>
    <p:extLst>
      <p:ext uri="{BB962C8B-B14F-4D97-AF65-F5344CB8AC3E}">
        <p14:creationId xmlns:p14="http://schemas.microsoft.com/office/powerpoint/2010/main" val="2354134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41</a:t>
            </a:fld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E2EEEF-879F-E346-B2C8-0CA5086302F8}"/>
              </a:ext>
            </a:extLst>
          </p:cNvPr>
          <p:cNvSpPr/>
          <p:nvPr/>
        </p:nvSpPr>
        <p:spPr>
          <a:xfrm>
            <a:off x="147924" y="2139484"/>
            <a:ext cx="6476396" cy="3600986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[Imports, contexts, particles as for single-particle simulations]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collective element (e.g. space-charge interaction)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xfields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xf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xf.SpaceCharge3D(_context=context,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update_on_track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=True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=(-5e-3, 5e-3),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y_range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z_range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=(-4e-3, 4e-3),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length=1,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=256,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nz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=100, solver=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'FFTSolver2p5D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E7AF5E-FC24-5D4F-9392-C70F37D54820}"/>
              </a:ext>
            </a:extLst>
          </p:cNvPr>
          <p:cNvSpPr/>
          <p:nvPr/>
        </p:nvSpPr>
        <p:spPr>
          <a:xfrm>
            <a:off x="168438" y="5837445"/>
            <a:ext cx="875418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tracker takes care of </a:t>
            </a:r>
            <a:r>
              <a:rPr lang="en-US" sz="1700" b="1" dirty="0">
                <a:solidFill>
                  <a:srgbClr val="2B62AC"/>
                </a:solidFill>
              </a:rPr>
              <a:t>cutting the sequence </a:t>
            </a:r>
            <a:r>
              <a:rPr lang="en-US" sz="1700" dirty="0">
                <a:solidFill>
                  <a:schemeClr val="tx2"/>
                </a:solidFill>
              </a:rPr>
              <a:t>at the collective elements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Tracking between the collective elements is performed asynchronously (better performance)</a:t>
            </a:r>
          </a:p>
          <a:p>
            <a:pPr marL="295275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Simulation of collective interactions is performed synchronously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726AF-B92A-B14F-AE8D-E47FAC7479F0}"/>
              </a:ext>
            </a:extLst>
          </p:cNvPr>
          <p:cNvSpPr/>
          <p:nvPr/>
        </p:nvSpPr>
        <p:spPr>
          <a:xfrm>
            <a:off x="84978" y="5043640"/>
            <a:ext cx="6613236" cy="752133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D0BF1B-53AD-5642-84C9-3A5E17FEDABF}"/>
              </a:ext>
            </a:extLst>
          </p:cNvPr>
          <p:cNvSpPr txBox="1"/>
          <p:nvPr/>
        </p:nvSpPr>
        <p:spPr>
          <a:xfrm>
            <a:off x="6712450" y="4974668"/>
            <a:ext cx="243155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The tracker can be built as seen for single-particle simulations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6A06A6-7381-DA45-BEB8-26F6757E583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beam elements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8B3018-A30D-2742-920F-AE3C1FC278CF}"/>
              </a:ext>
            </a:extLst>
          </p:cNvPr>
          <p:cNvSpPr txBox="1"/>
          <p:nvPr/>
        </p:nvSpPr>
        <p:spPr>
          <a:xfrm>
            <a:off x="1170604" y="537946"/>
            <a:ext cx="7684638" cy="15542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ts val="600"/>
              </a:spcBef>
              <a:defRPr sz="17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Xsuite can handle </a:t>
            </a:r>
            <a:r>
              <a:rPr lang="en-US" b="1" dirty="0">
                <a:solidFill>
                  <a:srgbClr val="2B62AC"/>
                </a:solidFill>
              </a:rPr>
              <a:t>collective elements</a:t>
            </a:r>
            <a:r>
              <a:rPr lang="en-US" dirty="0"/>
              <a:t>, i.e. elements for which the action on a particle depends on the coordinates of other particles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it means that the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tracking of different particles cannot happen asynchronously</a:t>
            </a:r>
          </a:p>
          <a:p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No special action is required by the user. </a:t>
            </a:r>
            <a:r>
              <a:rPr lang="en-US" dirty="0">
                <a:sym typeface="Wingdings" pitchFamily="2" charset="2"/>
              </a:rPr>
              <a:t>Collective elements are handled automatically by the the </a:t>
            </a:r>
            <a:r>
              <a:rPr lang="en-US" dirty="0" err="1">
                <a:sym typeface="Wingdings" pitchFamily="2" charset="2"/>
              </a:rPr>
              <a:t>Xtrack</a:t>
            </a:r>
            <a:r>
              <a:rPr lang="en-US" dirty="0">
                <a:sym typeface="Wingdings" pitchFamily="2" charset="2"/>
              </a:rPr>
              <a:t> tracker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5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3781589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43</a:t>
            </a:fld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129136" y="899276"/>
            <a:ext cx="777632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PyHEADTAIL can be used to intruduce </a:t>
            </a:r>
            <a:r>
              <a:rPr lang="en-CH" sz="1600" b="1" dirty="0">
                <a:solidFill>
                  <a:srgbClr val="2B62AC"/>
                </a:solidFill>
              </a:rPr>
              <a:t>collective beam elements </a:t>
            </a:r>
            <a:r>
              <a:rPr lang="en-CH" sz="1600" dirty="0">
                <a:solidFill>
                  <a:schemeClr val="tx2"/>
                </a:solidFill>
              </a:rPr>
              <a:t>(impedances, dampers, e-cloud) in Xsuite simulation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PyHEADTAIL elements can be used as valid Xtrack collective elements</a:t>
            </a:r>
            <a:endParaRPr lang="en-CH" sz="16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For this purpose one needs to enable the </a:t>
            </a:r>
            <a:r>
              <a:rPr lang="en-CH" sz="1600" b="1" dirty="0">
                <a:solidFill>
                  <a:srgbClr val="2B62AC"/>
                </a:solidFill>
              </a:rPr>
              <a:t>"PyHEADTAIL-compatiblity mode"</a:t>
            </a:r>
            <a:r>
              <a:rPr lang="en-CH" sz="1600" dirty="0">
                <a:solidFill>
                  <a:schemeClr val="tx2"/>
                </a:solidFill>
              </a:rPr>
              <a:t> in Xtrack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Only CPU 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supported for now (GPU support would require modifications in PyHEADTAIL)</a:t>
            </a:r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271DC-0104-3B4A-AD38-5E9CC75FFC33}"/>
              </a:ext>
            </a:extLst>
          </p:cNvPr>
          <p:cNvSpPr/>
          <p:nvPr/>
        </p:nvSpPr>
        <p:spPr>
          <a:xfrm>
            <a:off x="1291387" y="2897933"/>
            <a:ext cx="6476396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enable_pyheadtail_interface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/>
              <a:t>)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Create a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element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PyHEADTAIL.feedback.transverse_damper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damper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dampingrate_y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15.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7A99A0-7724-0B41-8C60-C19A7301858E}"/>
              </a:ext>
            </a:extLst>
          </p:cNvPr>
          <p:cNvSpPr/>
          <p:nvPr/>
        </p:nvSpPr>
        <p:spPr>
          <a:xfrm>
            <a:off x="1228436" y="2875134"/>
            <a:ext cx="6613236" cy="489525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4E6E1-B816-6A43-8798-4630ACE2796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Interface to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PyHEADTAIL</a:t>
            </a:r>
            <a:endParaRPr lang="en-US" sz="2400" b="1" dirty="0">
              <a:solidFill>
                <a:srgbClr val="2A63AD"/>
              </a:solidFill>
              <a:latin typeface="Calibr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9C3BA0-6E91-354E-AC50-D1179D64F5EC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958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6E271DC-0104-3B4A-AD38-5E9CC75FFC33}"/>
              </a:ext>
            </a:extLst>
          </p:cNvPr>
          <p:cNvSpPr/>
          <p:nvPr/>
        </p:nvSpPr>
        <p:spPr>
          <a:xfrm>
            <a:off x="1291387" y="2897933"/>
            <a:ext cx="6476396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xtrack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enable_pyheadtail_interface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/>
              <a:t>)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Create a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element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PyHEADTAIL.feedback.transverse_damper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damper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TransverseDamper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dampingrate_x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dampingrate_y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15.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Build a simple sequence including the space-charge element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Line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elements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damper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Multipole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knl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-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xl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Drift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(length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element_names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'qf1'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spcharge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 'qd1'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'drift2'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Transfer lattice on context and compile tracking code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## as for single particle simulations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tracker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xt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Tracker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context, sequence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sequence)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195396" y="793260"/>
            <a:ext cx="745771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PyHEADTAIL can be used to intruduce collective beam elements (impedances, dampers, e-cloud) in Xsuite simulation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For this purpose one needs to enable the "PyHEADTAIL-compatiblity mode" in Xtrack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PyHEADTAIL elements can be used as valid Xtrack collective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Only on CPU context supported for now (GPU support would require modifications in PyHEADTAIL)</a:t>
            </a:r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34CFF8-7719-CD41-A8E7-B6AB786E2A25}"/>
              </a:ext>
            </a:extLst>
          </p:cNvPr>
          <p:cNvSpPr/>
          <p:nvPr/>
        </p:nvSpPr>
        <p:spPr>
          <a:xfrm>
            <a:off x="114300" y="852054"/>
            <a:ext cx="8873836" cy="408362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44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4E6E1-B816-6A43-8798-4630ACE2796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Interface to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PyHEADTAIL</a:t>
            </a:r>
            <a:endParaRPr lang="en-US" sz="2400" b="1" dirty="0">
              <a:solidFill>
                <a:srgbClr val="2A63AD"/>
              </a:solidFill>
              <a:latin typeface="Calibri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FCA4DA-8E7D-8A4F-9D76-B37A5B43FC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30"/>
          <a:stretch/>
        </p:blipFill>
        <p:spPr>
          <a:xfrm>
            <a:off x="4573020" y="1858002"/>
            <a:ext cx="4570980" cy="3039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A29660-ED79-AE4E-AC38-53DFEAAC0B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08" b="2290"/>
          <a:stretch/>
        </p:blipFill>
        <p:spPr>
          <a:xfrm>
            <a:off x="180784" y="1847117"/>
            <a:ext cx="4360717" cy="29935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17880C-5848-5446-B277-F7C9345EA10B}"/>
              </a:ext>
            </a:extLst>
          </p:cNvPr>
          <p:cNvSpPr txBox="1"/>
          <p:nvPr/>
        </p:nvSpPr>
        <p:spPr>
          <a:xfrm>
            <a:off x="926381" y="1269189"/>
            <a:ext cx="32320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Tracking, impedance and damper </a:t>
            </a:r>
          </a:p>
          <a:p>
            <a:pPr algn="ctr"/>
            <a:r>
              <a:rPr lang="en-US" sz="1700" b="1" dirty="0"/>
              <a:t>in </a:t>
            </a:r>
            <a:r>
              <a:rPr lang="en-US" sz="1700" b="1" dirty="0" err="1"/>
              <a:t>PyHEADTAIL</a:t>
            </a:r>
            <a:endParaRPr lang="en-US" sz="17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4BE6F2-DBF4-6C4A-BC14-50AD41841529}"/>
              </a:ext>
            </a:extLst>
          </p:cNvPr>
          <p:cNvSpPr txBox="1"/>
          <p:nvPr/>
        </p:nvSpPr>
        <p:spPr>
          <a:xfrm>
            <a:off x="5399157" y="1269189"/>
            <a:ext cx="294298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dirty="0"/>
              <a:t>Tracking Xsuite</a:t>
            </a:r>
          </a:p>
          <a:p>
            <a:pPr algn="ctr"/>
            <a:r>
              <a:rPr lang="en-US" sz="1700" b="1" dirty="0"/>
              <a:t>impedance and in </a:t>
            </a:r>
            <a:r>
              <a:rPr lang="en-US" sz="1700" b="1" dirty="0" err="1"/>
              <a:t>PyHEADTAIL</a:t>
            </a:r>
            <a:endParaRPr lang="en-US" sz="1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8AEC1C-4F7B-0A44-930E-7A0125856672}"/>
              </a:ext>
            </a:extLst>
          </p:cNvPr>
          <p:cNvSpPr txBox="1"/>
          <p:nvPr/>
        </p:nvSpPr>
        <p:spPr>
          <a:xfrm>
            <a:off x="114300" y="862447"/>
            <a:ext cx="88634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C00000"/>
                </a:solidFill>
              </a:rPr>
              <a:t>Comparison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C1405C-D5B3-704F-BFCC-BB6FC9D7F8F0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514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690233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Single-particle tracking – benchmarks and performance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46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5EC1C8-6A74-3E47-BAB0-05B10ED0BFCE}"/>
              </a:ext>
            </a:extLst>
          </p:cNvPr>
          <p:cNvSpPr txBox="1"/>
          <p:nvPr/>
        </p:nvSpPr>
        <p:spPr>
          <a:xfrm>
            <a:off x="1187916" y="686371"/>
            <a:ext cx="75233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Single-particle tracking has been </a:t>
            </a:r>
            <a:r>
              <a:rPr lang="en-CH" sz="1600" b="1" dirty="0">
                <a:solidFill>
                  <a:srgbClr val="2B62AC"/>
                </a:solidFill>
              </a:rPr>
              <a:t>successfully benchmarked against SixTrack</a:t>
            </a:r>
          </a:p>
          <a:p>
            <a:pPr lvl="1"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600" dirty="0">
                <a:solidFill>
                  <a:schemeClr val="tx2"/>
                </a:solidFill>
              </a:rPr>
              <a:t>Checks performed for protons and 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</a:rPr>
              <a:t>Computation time</a:t>
            </a:r>
            <a:r>
              <a:rPr lang="en-CH" sz="1600" dirty="0">
                <a:solidFill>
                  <a:schemeClr val="tx2"/>
                </a:solidFill>
              </a:rPr>
              <a:t> very similar to Sixtrack on CPU and to sixtracklib on GPU</a:t>
            </a:r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C643270C-F21D-BE4E-A4B0-442C31055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32927"/>
              </p:ext>
            </p:extLst>
          </p:nvPr>
        </p:nvGraphicFramePr>
        <p:xfrm>
          <a:off x="4624027" y="3292964"/>
          <a:ext cx="4023899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670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883229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(Titan V,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(Titan V,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57FE66B-CD17-3C45-B1E2-CBBD554F93EA}"/>
              </a:ext>
            </a:extLst>
          </p:cNvPr>
          <p:cNvSpPr txBox="1"/>
          <p:nvPr/>
        </p:nvSpPr>
        <p:spPr>
          <a:xfrm>
            <a:off x="4563197" y="4585466"/>
            <a:ext cx="4062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(*) tests made on ABP GPU server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B1B2F1-6AEA-F640-A372-9F1E56829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50" b="722"/>
          <a:stretch/>
        </p:blipFill>
        <p:spPr>
          <a:xfrm>
            <a:off x="332083" y="1657138"/>
            <a:ext cx="3670752" cy="50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761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47</a:t>
            </a:fld>
            <a:endParaRPr lang="en-CH" dirty="0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1AED16D-567F-BA4A-9111-5F049286A6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5E0852-0D25-7549-8EA3-120A1B421342}"/>
              </a:ext>
            </a:extLst>
          </p:cNvPr>
          <p:cNvSpPr txBox="1"/>
          <p:nvPr/>
        </p:nvSpPr>
        <p:spPr>
          <a:xfrm>
            <a:off x="5204185" y="3006018"/>
            <a:ext cx="3720890" cy="35240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B62AC"/>
                </a:solidFill>
              </a:rPr>
              <a:t>Parameters of pilot study</a:t>
            </a:r>
          </a:p>
          <a:p>
            <a:endParaRPr lang="en-US" sz="1700" b="1" dirty="0">
              <a:solidFill>
                <a:srgbClr val="2B62AC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Full HL-LHC lattice (20k elements)</a:t>
            </a:r>
          </a:p>
          <a:p>
            <a:r>
              <a:rPr lang="en-US" sz="1700" dirty="0">
                <a:solidFill>
                  <a:schemeClr val="tx2"/>
                </a:solidFill>
              </a:rPr>
              <a:t>Weak strong Beam-beam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tune configurations = 625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tracked particles/conf. = 1780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turns = 10</a:t>
            </a:r>
            <a:r>
              <a:rPr lang="en-US" sz="1700" baseline="30000" dirty="0">
                <a:solidFill>
                  <a:schemeClr val="tx2"/>
                </a:solidFill>
              </a:rPr>
              <a:t>6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jobs = ~10'000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Comp. time ~48h on INFN- CNAF cluster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625B5-BC48-6D43-84A4-951CADF7473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HL-LHC Dynamic Aperture scan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3C403-98F9-BC46-A36B-2753C45EA57B}"/>
              </a:ext>
            </a:extLst>
          </p:cNvPr>
          <p:cNvSpPr txBox="1"/>
          <p:nvPr/>
        </p:nvSpPr>
        <p:spPr>
          <a:xfrm>
            <a:off x="1138335" y="842869"/>
            <a:ext cx="793102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Example of integration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other Pythonic tools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a complex workflow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Pymask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used to prepare the machine configurations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Generation of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matched particle distribution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python module from pysixtrack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Job management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a new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 package (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TreeMaker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Tracking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performed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Xsuite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(parquet files used for data storage)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Dynamic Aperture computation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Python using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Pandas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87405-7A8F-434E-864E-D99D464601CE}"/>
              </a:ext>
            </a:extLst>
          </p:cNvPr>
          <p:cNvSpPr txBox="1"/>
          <p:nvPr/>
        </p:nvSpPr>
        <p:spPr>
          <a:xfrm>
            <a:off x="5509058" y="475859"/>
            <a:ext cx="3330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G. Sterbini, K. Paraschou, S. </a:t>
            </a:r>
            <a:r>
              <a:rPr lang="en-US" sz="1600" i="1" dirty="0" err="1">
                <a:solidFill>
                  <a:schemeClr val="tx2"/>
                </a:solidFill>
              </a:rPr>
              <a:t>Kostoglou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4BD3A-8A6B-1F42-B66A-19A02F2B6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97" y="2686877"/>
            <a:ext cx="4558534" cy="41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9407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C0FCD0A-DFC3-8F48-9A8E-AAD7713CEB5E}"/>
              </a:ext>
            </a:extLst>
          </p:cNvPr>
          <p:cNvGrpSpPr/>
          <p:nvPr/>
        </p:nvGrpSpPr>
        <p:grpSpPr>
          <a:xfrm>
            <a:off x="-547098" y="2121466"/>
            <a:ext cx="10505505" cy="3640041"/>
            <a:chOff x="-476758" y="1903751"/>
            <a:chExt cx="10505505" cy="36400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F509D17-37F0-1B45-95A9-61E37C2FFB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476758" y="1903751"/>
              <a:ext cx="10505505" cy="3627620"/>
              <a:chOff x="-1084580" y="271781"/>
              <a:chExt cx="14351128" cy="495553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7FF5E4A-BCB0-304D-AB92-500B53C51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1084580" y="289560"/>
                <a:ext cx="6521958" cy="493776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8DB42D3-B3F7-924B-BD40-F08BE02661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863850" y="334020"/>
                <a:ext cx="6439662" cy="4865751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5121403-8DD3-6248-AA21-C609056B61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775451" y="271781"/>
                <a:ext cx="6491097" cy="494804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A3CA34-2BBE-8E40-91BA-FFA6F2985452}"/>
                </a:ext>
              </a:extLst>
            </p:cNvPr>
            <p:cNvSpPr txBox="1"/>
            <p:nvPr/>
          </p:nvSpPr>
          <p:spPr>
            <a:xfrm rot="16200000">
              <a:off x="-1071720" y="3632730"/>
              <a:ext cx="27766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Vertical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132539A-0884-FC40-B17C-4358A0AF287C}"/>
                </a:ext>
              </a:extLst>
            </p:cNvPr>
            <p:cNvSpPr txBox="1"/>
            <p:nvPr/>
          </p:nvSpPr>
          <p:spPr>
            <a:xfrm>
              <a:off x="776376" y="5282182"/>
              <a:ext cx="23808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2A7322-0887-8E45-9A90-E3F071BEEC40}"/>
                </a:ext>
              </a:extLst>
            </p:cNvPr>
            <p:cNvSpPr txBox="1"/>
            <p:nvPr/>
          </p:nvSpPr>
          <p:spPr>
            <a:xfrm>
              <a:off x="3624942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648B12-B34D-4649-96BB-9F548FD8F161}"/>
                </a:ext>
              </a:extLst>
            </p:cNvPr>
            <p:cNvSpPr txBox="1"/>
            <p:nvPr/>
          </p:nvSpPr>
          <p:spPr>
            <a:xfrm>
              <a:off x="6512378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F70E6A9-DEC0-8149-81B0-F6943E025CF2}"/>
              </a:ext>
            </a:extLst>
          </p:cNvPr>
          <p:cNvSpPr txBox="1"/>
          <p:nvPr/>
        </p:nvSpPr>
        <p:spPr>
          <a:xfrm>
            <a:off x="6430347" y="2561253"/>
            <a:ext cx="11063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</a:t>
            </a:r>
            <a:r>
              <a:rPr lang="en-US" sz="1400" b="1" baseline="30000" dirty="0"/>
              <a:t>6</a:t>
            </a:r>
            <a:r>
              <a:rPr lang="en-US" sz="1400" b="1" dirty="0"/>
              <a:t> particles</a:t>
            </a:r>
          </a:p>
          <a:p>
            <a:r>
              <a:rPr lang="en-US" sz="1400" b="1" dirty="0"/>
              <a:t>32 turns </a:t>
            </a:r>
          </a:p>
          <a:p>
            <a:r>
              <a:rPr lang="en-US" sz="1400" dirty="0"/>
              <a:t>Comp. time:</a:t>
            </a:r>
          </a:p>
          <a:p>
            <a:r>
              <a:rPr lang="en-US" sz="1400" dirty="0"/>
              <a:t>CPU 	24 h</a:t>
            </a:r>
          </a:p>
          <a:p>
            <a:r>
              <a:rPr lang="en-US" sz="1400" dirty="0"/>
              <a:t>GPU	9 min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5FADED-10F3-674E-B048-62FA25B56704}"/>
              </a:ext>
            </a:extLst>
          </p:cNvPr>
          <p:cNvSpPr txBox="1"/>
          <p:nvPr/>
        </p:nvSpPr>
        <p:spPr>
          <a:xfrm>
            <a:off x="1240969" y="628265"/>
            <a:ext cx="78283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Xsuite allows </a:t>
            </a:r>
            <a:r>
              <a:rPr lang="en-US" sz="1700" b="1" dirty="0">
                <a:solidFill>
                  <a:srgbClr val="2B62AC"/>
                </a:solidFill>
              </a:rPr>
              <a:t>different kinds of space-charge simulations </a:t>
            </a:r>
            <a:r>
              <a:rPr lang="en-US" sz="1700" dirty="0">
                <a:solidFill>
                  <a:schemeClr val="tx2"/>
                </a:solidFill>
              </a:rPr>
              <a:t>(frozen, quasi-frozen, Particle In Cell - switching from one to the other is straightforward)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Tested in  the realistic case of the full SPS lattice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540 space-charge interactions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Example of application where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the usage of GPUs is practically mandatory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857751-E449-974E-AC30-EB771BEE4B9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Space-charge – benchmarks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1790086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A748BEC-0EDA-024F-969F-138D90EB0DFB}"/>
              </a:ext>
            </a:extLst>
          </p:cNvPr>
          <p:cNvSpPr txBox="1"/>
          <p:nvPr/>
        </p:nvSpPr>
        <p:spPr>
          <a:xfrm>
            <a:off x="1371600" y="694204"/>
            <a:ext cx="7598229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Xsuite used to simulate </a:t>
            </a:r>
            <a:r>
              <a:rPr lang="en-CH" sz="1600" b="1" dirty="0">
                <a:solidFill>
                  <a:srgbClr val="2B62AC"/>
                </a:solidFill>
              </a:rPr>
              <a:t>strong-strong beam beam effects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Additional package (</a:t>
            </a:r>
            <a:r>
              <a:rPr lang="en-CH" sz="1600" b="1" dirty="0">
                <a:solidFill>
                  <a:srgbClr val="2B62AC"/>
                </a:solidFill>
              </a:rPr>
              <a:t>PyPLINE</a:t>
            </a:r>
            <a:r>
              <a:rPr lang="en-CH" sz="1600" dirty="0">
                <a:solidFill>
                  <a:schemeClr val="tx2"/>
                </a:solidFill>
              </a:rPr>
              <a:t>) is under development to provides multi-node parallelization and  simulate many bunches</a:t>
            </a:r>
          </a:p>
          <a:p>
            <a:pPr lvl="1"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600" dirty="0">
                <a:solidFill>
                  <a:schemeClr val="tx2"/>
                </a:solidFill>
              </a:rPr>
              <a:t>Provides </a:t>
            </a:r>
            <a:r>
              <a:rPr lang="en-CH" sz="1600" b="1" dirty="0">
                <a:solidFill>
                  <a:srgbClr val="2B62AC"/>
                </a:solidFill>
              </a:rPr>
              <a:t>two-level parallelization </a:t>
            </a:r>
            <a:r>
              <a:rPr lang="en-CH" sz="1600" dirty="0">
                <a:solidFill>
                  <a:schemeClr val="tx2"/>
                </a:solidFill>
              </a:rPr>
              <a:t>in combination with Xsuite multithreading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</a:rPr>
              <a:t>Being tested on CERN HPC cluster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chemeClr val="tx2"/>
                </a:solidFill>
              </a:rPr>
              <a:t>Performance from first tests already acceptable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chemeClr val="tx2"/>
                </a:solidFill>
              </a:rPr>
              <a:t>Some tuning needed to gain the last factor 2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A9B700F-8166-2747-B6A1-D743B63A57E4}"/>
              </a:ext>
            </a:extLst>
          </p:cNvPr>
          <p:cNvGrpSpPr>
            <a:grpSpLocks noChangeAspect="1"/>
          </p:cNvGrpSpPr>
          <p:nvPr/>
        </p:nvGrpSpPr>
        <p:grpSpPr>
          <a:xfrm>
            <a:off x="228262" y="2971998"/>
            <a:ext cx="4667682" cy="3481696"/>
            <a:chOff x="1553660" y="1971012"/>
            <a:chExt cx="6034335" cy="450110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1E49E49-7F02-9146-88F2-0E7C381D2AAD}"/>
                </a:ext>
              </a:extLst>
            </p:cNvPr>
            <p:cNvSpPr txBox="1"/>
            <p:nvPr/>
          </p:nvSpPr>
          <p:spPr>
            <a:xfrm>
              <a:off x="2536371" y="6074223"/>
              <a:ext cx="4659086" cy="397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Tune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9DEF45E-0425-6142-8B35-0A0D1C472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2428" y="2338614"/>
              <a:ext cx="5435600" cy="3835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E43FD5-BA66-AD4C-96D4-D80D610BC9F4}"/>
                </a:ext>
              </a:extLst>
            </p:cNvPr>
            <p:cNvSpPr txBox="1"/>
            <p:nvPr/>
          </p:nvSpPr>
          <p:spPr>
            <a:xfrm rot="16200000">
              <a:off x="76204" y="3904967"/>
              <a:ext cx="3352803" cy="397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Transverse spectrum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798063-2AAC-0340-A690-3FE5A463FB6F}"/>
                </a:ext>
              </a:extLst>
            </p:cNvPr>
            <p:cNvSpPr txBox="1"/>
            <p:nvPr/>
          </p:nvSpPr>
          <p:spPr>
            <a:xfrm>
              <a:off x="2536372" y="2471052"/>
              <a:ext cx="4659086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rgbClr val="0C66B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</a:t>
              </a:r>
            </a:p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rgbClr val="FF79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Vertical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9ABC6A-F13A-174A-84CB-C5BA7C568798}"/>
                </a:ext>
              </a:extLst>
            </p:cNvPr>
            <p:cNvSpPr txBox="1"/>
            <p:nvPr/>
          </p:nvSpPr>
          <p:spPr>
            <a:xfrm>
              <a:off x="2174389" y="1971012"/>
              <a:ext cx="5413606" cy="437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Coherent beam spectrum (2 bunches)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beam beam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DCB2D22-F8B8-C44D-989B-E8CBB2773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639" y="3142446"/>
            <a:ext cx="3786389" cy="33438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6C9B9C8-A4BC-B141-8CD4-55F2A947BDC5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36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556717" y="4598957"/>
            <a:ext cx="803056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Adapting one of the existing codes </a:t>
            </a:r>
            <a:r>
              <a:rPr lang="en-US" sz="1700" dirty="0">
                <a:solidFill>
                  <a:schemeClr val="tx2"/>
                </a:solidFill>
              </a:rPr>
              <a:t>to fulfil all the needs would be </a:t>
            </a:r>
            <a:r>
              <a:rPr lang="en-US" sz="1700" b="1" dirty="0">
                <a:solidFill>
                  <a:srgbClr val="2962AE"/>
                </a:solidFill>
              </a:rPr>
              <a:t>very difficult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opted to start a </a:t>
            </a:r>
            <a:r>
              <a:rPr lang="en-US" sz="1700" b="1" dirty="0">
                <a:solidFill>
                  <a:srgbClr val="2962AE"/>
                </a:solidFill>
                <a:sym typeface="Wingdings" pitchFamily="2" charset="2"/>
              </a:rPr>
              <a:t>new design (Xsuite) considering all requirements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138D16-8742-D245-A7D2-C5450CB1435D}"/>
              </a:ext>
            </a:extLst>
          </p:cNvPr>
          <p:cNvGrpSpPr/>
          <p:nvPr/>
        </p:nvGrpSpPr>
        <p:grpSpPr>
          <a:xfrm>
            <a:off x="4580186" y="3814232"/>
            <a:ext cx="3916219" cy="295631"/>
            <a:chOff x="1036846" y="3783527"/>
            <a:chExt cx="3916219" cy="2956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89F01E-77A5-6F40-9F72-884611A7775B}"/>
                </a:ext>
              </a:extLst>
            </p:cNvPr>
            <p:cNvSpPr txBox="1"/>
            <p:nvPr/>
          </p:nvSpPr>
          <p:spPr>
            <a:xfrm>
              <a:off x="1036846" y="3786770"/>
              <a:ext cx="1260000" cy="292388"/>
            </a:xfrm>
            <a:prstGeom prst="rect">
              <a:avLst/>
            </a:prstGeom>
            <a:solidFill>
              <a:srgbClr val="A9D18D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3BEFC0-A679-3443-AA6C-3A7CC33D53BA}"/>
                </a:ext>
              </a:extLst>
            </p:cNvPr>
            <p:cNvSpPr txBox="1"/>
            <p:nvPr/>
          </p:nvSpPr>
          <p:spPr>
            <a:xfrm>
              <a:off x="2364955" y="3786770"/>
              <a:ext cx="1260000" cy="292388"/>
            </a:xfrm>
            <a:prstGeom prst="rect">
              <a:avLst/>
            </a:prstGeom>
            <a:solidFill>
              <a:srgbClr val="FF7D79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rgbClr val="8907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Not available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0BC4444-11F1-4B4E-B67F-C4FA1756852C}"/>
                </a:ext>
              </a:extLst>
            </p:cNvPr>
            <p:cNvSpPr txBox="1"/>
            <p:nvPr/>
          </p:nvSpPr>
          <p:spPr>
            <a:xfrm>
              <a:off x="3693065" y="3783527"/>
              <a:ext cx="1260000" cy="292388"/>
            </a:xfrm>
            <a:prstGeom prst="rect">
              <a:avLst/>
            </a:prstGeom>
            <a:solidFill>
              <a:srgbClr val="F0D89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4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Experimental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D343458-2C8F-2141-8F86-7941744A0CE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CERN-developed multiparticle codes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5415AF1-7AF9-534A-AD5E-4BCC332F29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084"/>
          <a:stretch/>
        </p:blipFill>
        <p:spPr>
          <a:xfrm>
            <a:off x="89451" y="613637"/>
            <a:ext cx="9004853" cy="318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870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Recirculating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linac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for muon collider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D0AD8DEA-B8C7-5943-BA01-3045928A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50</a:t>
            </a:fld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220057-EAB4-8A4E-912A-854BC63D8BE6}"/>
              </a:ext>
            </a:extLst>
          </p:cNvPr>
          <p:cNvSpPr txBox="1"/>
          <p:nvPr/>
        </p:nvSpPr>
        <p:spPr>
          <a:xfrm>
            <a:off x="7935170" y="475859"/>
            <a:ext cx="90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E4EF5A-B186-474E-A052-5FD2FCDBD8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89"/>
          <a:stretch/>
        </p:blipFill>
        <p:spPr>
          <a:xfrm>
            <a:off x="154546" y="2767372"/>
            <a:ext cx="4872078" cy="24743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1C0C4-3DC7-4A4C-9C69-1BD075D89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093" y="2743199"/>
            <a:ext cx="3474694" cy="281872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1A6A044-B8F4-2B47-B678-1AD5E5EDDEDD}"/>
              </a:ext>
            </a:extLst>
          </p:cNvPr>
          <p:cNvSpPr/>
          <p:nvPr/>
        </p:nvSpPr>
        <p:spPr>
          <a:xfrm>
            <a:off x="431440" y="1367187"/>
            <a:ext cx="8184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Xsuite used for first studies on </a:t>
            </a:r>
            <a:r>
              <a:rPr lang="en-CH" b="1" dirty="0">
                <a:solidFill>
                  <a:srgbClr val="2B62AC"/>
                </a:solidFill>
              </a:rPr>
              <a:t>emittance degradation due to beam-beam effects </a:t>
            </a:r>
          </a:p>
        </p:txBody>
      </p:sp>
    </p:spTree>
    <p:extLst>
      <p:ext uri="{BB962C8B-B14F-4D97-AF65-F5344CB8AC3E}">
        <p14:creationId xmlns:p14="http://schemas.microsoft.com/office/powerpoint/2010/main" val="27455596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D32EA-EAF9-F344-984E-DE4B45ADE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51</a:t>
            </a:fld>
            <a:endParaRPr lang="en-CH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AA07D0-2194-3540-BF2B-EF30C086F104}"/>
              </a:ext>
            </a:extLst>
          </p:cNvPr>
          <p:cNvGrpSpPr/>
          <p:nvPr/>
        </p:nvGrpSpPr>
        <p:grpSpPr>
          <a:xfrm>
            <a:off x="191038" y="2931591"/>
            <a:ext cx="8703986" cy="3490583"/>
            <a:chOff x="191038" y="3192851"/>
            <a:chExt cx="8703986" cy="34905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063BB53-1AFC-EC43-83F3-2B9CC5F8F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038" y="3250917"/>
              <a:ext cx="4919448" cy="343251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5CDC6AF-2224-1D47-9DF7-8F36C4E2DC0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80309" y="3569815"/>
              <a:ext cx="3614715" cy="781200"/>
              <a:chOff x="3642170" y="4053688"/>
              <a:chExt cx="4641942" cy="1003201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B400C04-EC28-4C4A-AC09-B6973A96D3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2" b="74595"/>
              <a:stretch/>
            </p:blipFill>
            <p:spPr>
              <a:xfrm>
                <a:off x="3642170" y="4053688"/>
                <a:ext cx="4641942" cy="337624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FADF265-6ECD-6A45-B774-589246DA80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47630"/>
              <a:stretch/>
            </p:blipFill>
            <p:spPr>
              <a:xfrm>
                <a:off x="3642170" y="4360833"/>
                <a:ext cx="4641942" cy="696056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923DE8-5963-1D47-9E02-66D9ED27C78B}"/>
                </a:ext>
              </a:extLst>
            </p:cNvPr>
            <p:cNvSpPr txBox="1"/>
            <p:nvPr/>
          </p:nvSpPr>
          <p:spPr>
            <a:xfrm>
              <a:off x="5270016" y="3192851"/>
              <a:ext cx="3622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Test run (10 turns)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0DAE34-A589-7B4F-9E0B-937D4BA3F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5980" y="4815116"/>
              <a:ext cx="3621600" cy="121601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47806C-00E3-7D41-ABB1-184D11E2ED0D}"/>
                </a:ext>
              </a:extLst>
            </p:cNvPr>
            <p:cNvSpPr txBox="1"/>
            <p:nvPr/>
          </p:nvSpPr>
          <p:spPr>
            <a:xfrm>
              <a:off x="6128656" y="4834040"/>
              <a:ext cx="1001487" cy="430887"/>
            </a:xfrm>
            <a:prstGeom prst="rect">
              <a:avLst/>
            </a:prstGeom>
            <a:solidFill>
              <a:srgbClr val="B3B3B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Simulated 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time interval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0C3B2B-75E8-E44B-86F4-CB1482EB0449}"/>
                </a:ext>
              </a:extLst>
            </p:cNvPr>
            <p:cNvSpPr txBox="1"/>
            <p:nvPr/>
          </p:nvSpPr>
          <p:spPr>
            <a:xfrm>
              <a:off x="5259133" y="4463534"/>
              <a:ext cx="3622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Realistic study (parametric scan)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2AA760-B9F8-B24B-9440-BB098ACE4350}"/>
                </a:ext>
              </a:extLst>
            </p:cNvPr>
            <p:cNvSpPr txBox="1"/>
            <p:nvPr/>
          </p:nvSpPr>
          <p:spPr>
            <a:xfrm>
              <a:off x="5268686" y="6041572"/>
              <a:ext cx="26997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US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CPUs and GPUs in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HTCondor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7322702-0C1D-194E-A61D-5326F8BDC57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Hollow electron lens studies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970A90-A9FB-104D-B282-B8FD57F08A1B}"/>
              </a:ext>
            </a:extLst>
          </p:cNvPr>
          <p:cNvSpPr/>
          <p:nvPr/>
        </p:nvSpPr>
        <p:spPr>
          <a:xfrm>
            <a:off x="0" y="6550222"/>
            <a:ext cx="731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More details at </a:t>
            </a:r>
            <a:r>
              <a:rPr lang="en-US" sz="1400" dirty="0">
                <a:solidFill>
                  <a:schemeClr val="tx2"/>
                </a:solidFill>
                <a:hlinkClick r:id="rId5"/>
              </a:rPr>
              <a:t>https://indico.cern.ch/event/1068125/contributions/4491551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7C80E6-68EC-A944-ADAD-EC993A5C8511}"/>
              </a:ext>
            </a:extLst>
          </p:cNvPr>
          <p:cNvSpPr txBox="1"/>
          <p:nvPr/>
        </p:nvSpPr>
        <p:spPr>
          <a:xfrm>
            <a:off x="1270336" y="918927"/>
            <a:ext cx="75233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Xsuite is being used to study </a:t>
            </a:r>
            <a:r>
              <a:rPr lang="en-CH" sz="1600" b="1" dirty="0">
                <a:solidFill>
                  <a:srgbClr val="2B62AC"/>
                </a:solidFill>
              </a:rPr>
              <a:t>halo depletion </a:t>
            </a:r>
            <a:r>
              <a:rPr lang="en-CH" sz="1600" dirty="0">
                <a:solidFill>
                  <a:schemeClr val="tx2"/>
                </a:solidFill>
              </a:rPr>
              <a:t>with </a:t>
            </a:r>
            <a:r>
              <a:rPr lang="en-CH" sz="1600" b="1" dirty="0">
                <a:solidFill>
                  <a:srgbClr val="2B62AC"/>
                </a:solidFill>
              </a:rPr>
              <a:t>hollow electron lenses </a:t>
            </a:r>
            <a:r>
              <a:rPr lang="en-CH" sz="1600" dirty="0">
                <a:solidFill>
                  <a:schemeClr val="tx2"/>
                </a:solidFill>
              </a:rPr>
              <a:t>for HL-LHC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Implemented hollow e-lens in Xtrack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Benchmarked against Sixtrack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Performed first realistic studies (parametric scans)</a:t>
            </a:r>
          </a:p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Showed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significant advantage of using GPUs</a:t>
            </a:r>
            <a:endParaRPr lang="en-CH" sz="1600" b="1" dirty="0">
              <a:solidFill>
                <a:srgbClr val="2B62AC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69DF97-78AA-154D-A760-FE002F7C9F9D}"/>
              </a:ext>
            </a:extLst>
          </p:cNvPr>
          <p:cNvSpPr txBox="1"/>
          <p:nvPr/>
        </p:nvSpPr>
        <p:spPr>
          <a:xfrm>
            <a:off x="7839631" y="475859"/>
            <a:ext cx="999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P. Hermes</a:t>
            </a:r>
          </a:p>
        </p:txBody>
      </p:sp>
    </p:spTree>
    <p:extLst>
      <p:ext uri="{BB962C8B-B14F-4D97-AF65-F5344CB8AC3E}">
        <p14:creationId xmlns:p14="http://schemas.microsoft.com/office/powerpoint/2010/main" val="37777273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334B2-C828-764C-8F29-424510FE9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DF37BC-B3D7-6240-8D3D-BC0B41FB749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Xsuite-Geant4 simulations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7A67445-A0ED-AA49-A54C-D9325F464199}"/>
              </a:ext>
            </a:extLst>
          </p:cNvPr>
          <p:cNvSpPr txBox="1">
            <a:spLocks/>
          </p:cNvSpPr>
          <p:nvPr/>
        </p:nvSpPr>
        <p:spPr>
          <a:xfrm>
            <a:off x="312357" y="1241902"/>
            <a:ext cx="4788331" cy="53854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>
                <a:solidFill>
                  <a:schemeClr val="tx2"/>
                </a:solidFill>
              </a:rPr>
              <a:t>Using a C++ framework based on BDSIM (L. </a:t>
            </a:r>
            <a:r>
              <a:rPr lang="en-US" sz="2100" dirty="0" err="1">
                <a:solidFill>
                  <a:schemeClr val="tx2"/>
                </a:solidFill>
              </a:rPr>
              <a:t>Nevay</a:t>
            </a:r>
            <a:r>
              <a:rPr lang="en-US" sz="2100" dirty="0">
                <a:solidFill>
                  <a:schemeClr val="tx2"/>
                </a:solidFill>
              </a:rPr>
              <a:t>):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Geant4 radiation transport model with collimators in individual cells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Particles exchanged between the tracking code and the Geant4 model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Similar mechanism to the SixTrack-FLUKA coupling</a:t>
            </a:r>
          </a:p>
          <a:p>
            <a:r>
              <a:rPr lang="en-US" sz="2100" dirty="0">
                <a:solidFill>
                  <a:schemeClr val="tx2"/>
                </a:solidFill>
              </a:rPr>
              <a:t>Dedicated C++ - Python interface implemented (</a:t>
            </a:r>
            <a:r>
              <a:rPr lang="en-US" sz="2100" dirty="0">
                <a:solidFill>
                  <a:srgbClr val="FF0000"/>
                </a:solidFill>
                <a:hlinkClick r:id="rId2"/>
              </a:rPr>
              <a:t>collimasim</a:t>
            </a:r>
            <a:r>
              <a:rPr lang="en-US" sz="2100" dirty="0">
                <a:solidFill>
                  <a:schemeClr val="tx2"/>
                </a:solidFill>
              </a:rPr>
              <a:t>)</a:t>
            </a:r>
          </a:p>
          <a:p>
            <a:r>
              <a:rPr lang="en-US" sz="2100" dirty="0">
                <a:solidFill>
                  <a:schemeClr val="tx2"/>
                </a:solidFill>
              </a:rPr>
              <a:t>The first integration with </a:t>
            </a:r>
            <a:r>
              <a:rPr lang="en-US" sz="2100" dirty="0" err="1">
                <a:solidFill>
                  <a:schemeClr val="tx2"/>
                </a:solidFill>
              </a:rPr>
              <a:t>Xtrack</a:t>
            </a:r>
            <a:r>
              <a:rPr lang="en-US" sz="2100" dirty="0">
                <a:solidFill>
                  <a:schemeClr val="tx2"/>
                </a:solidFill>
              </a:rPr>
              <a:t> is available: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Supports collimator definition, beamline integration, and particle transfer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Tests ongoing</a:t>
            </a:r>
          </a:p>
        </p:txBody>
      </p:sp>
      <p:pic>
        <p:nvPicPr>
          <p:cNvPr id="7" name="Picture 6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68687E85-BB0B-7C4D-B0BB-E007C0372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70" r="19622"/>
          <a:stretch/>
        </p:blipFill>
        <p:spPr>
          <a:xfrm>
            <a:off x="5178638" y="2894052"/>
            <a:ext cx="3790717" cy="34074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D6CE0E-85F6-D342-8A34-57F1BB28F667}"/>
              </a:ext>
            </a:extLst>
          </p:cNvPr>
          <p:cNvSpPr txBox="1"/>
          <p:nvPr/>
        </p:nvSpPr>
        <p:spPr>
          <a:xfrm>
            <a:off x="5596021" y="2685772"/>
            <a:ext cx="989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collimators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6ABF74C-F669-5B4B-B8BF-844EEA45C01A}"/>
              </a:ext>
            </a:extLst>
          </p:cNvPr>
          <p:cNvCxnSpPr>
            <a:cxnSpLocks/>
          </p:cNvCxnSpPr>
          <p:nvPr/>
        </p:nvCxnSpPr>
        <p:spPr>
          <a:xfrm>
            <a:off x="6006943" y="2937338"/>
            <a:ext cx="135765" cy="129228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C428E43-FA94-A844-907C-8457B5C9C911}"/>
              </a:ext>
            </a:extLst>
          </p:cNvPr>
          <p:cNvSpPr txBox="1"/>
          <p:nvPr/>
        </p:nvSpPr>
        <p:spPr>
          <a:xfrm>
            <a:off x="5448902" y="6353815"/>
            <a:ext cx="1120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isolated 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C86E1F-4806-B742-96FA-7C370D8FEA11}"/>
              </a:ext>
            </a:extLst>
          </p:cNvPr>
          <p:cNvSpPr txBox="1"/>
          <p:nvPr/>
        </p:nvSpPr>
        <p:spPr>
          <a:xfrm>
            <a:off x="6968606" y="6120475"/>
            <a:ext cx="1897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plane for back-transfer</a:t>
            </a:r>
          </a:p>
          <a:p>
            <a:r>
              <a:rPr lang="en-US" sz="1400" dirty="0"/>
              <a:t>(green disk)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BC7902-E07C-B34C-B9A1-FE3BD6D93F58}"/>
              </a:ext>
            </a:extLst>
          </p:cNvPr>
          <p:cNvCxnSpPr>
            <a:cxnSpLocks/>
          </p:cNvCxnSpPr>
          <p:nvPr/>
        </p:nvCxnSpPr>
        <p:spPr>
          <a:xfrm flipH="1" flipV="1">
            <a:off x="6860508" y="5289617"/>
            <a:ext cx="983023" cy="88805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049DD90-150E-4E41-831C-DA59C54A88C7}"/>
              </a:ext>
            </a:extLst>
          </p:cNvPr>
          <p:cNvCxnSpPr>
            <a:cxnSpLocks/>
          </p:cNvCxnSpPr>
          <p:nvPr/>
        </p:nvCxnSpPr>
        <p:spPr>
          <a:xfrm flipH="1">
            <a:off x="6402904" y="2958793"/>
            <a:ext cx="547149" cy="160691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205388-7AC9-1342-8E5A-861F8FC92F22}"/>
              </a:ext>
            </a:extLst>
          </p:cNvPr>
          <p:cNvSpPr txBox="1"/>
          <p:nvPr/>
        </p:nvSpPr>
        <p:spPr>
          <a:xfrm>
            <a:off x="6806697" y="2680212"/>
            <a:ext cx="1564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particle interacting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9D7008-98D3-6042-9B0E-1E98AF005195}"/>
              </a:ext>
            </a:extLst>
          </p:cNvPr>
          <p:cNvGrpSpPr/>
          <p:nvPr/>
        </p:nvGrpSpPr>
        <p:grpSpPr>
          <a:xfrm>
            <a:off x="5081949" y="908550"/>
            <a:ext cx="3799930" cy="1503487"/>
            <a:chOff x="4983233" y="610825"/>
            <a:chExt cx="3799930" cy="150348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B9360AD-4725-9647-B0F1-888D835E5EA6}"/>
                </a:ext>
              </a:extLst>
            </p:cNvPr>
            <p:cNvGrpSpPr/>
            <p:nvPr/>
          </p:nvGrpSpPr>
          <p:grpSpPr>
            <a:xfrm>
              <a:off x="4983233" y="610825"/>
              <a:ext cx="3799930" cy="1503487"/>
              <a:chOff x="694522" y="3495609"/>
              <a:chExt cx="5790542" cy="215162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CD9167C-351C-B14B-A40F-12AC6BE44764}"/>
                  </a:ext>
                </a:extLst>
              </p:cNvPr>
              <p:cNvGrpSpPr/>
              <p:nvPr/>
            </p:nvGrpSpPr>
            <p:grpSpPr>
              <a:xfrm>
                <a:off x="694522" y="3495609"/>
                <a:ext cx="5790542" cy="2151620"/>
                <a:chOff x="694522" y="3495609"/>
                <a:chExt cx="5790542" cy="2151620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68D875E-36E6-6E4C-9456-FC97E7BCF1E4}"/>
                    </a:ext>
                  </a:extLst>
                </p:cNvPr>
                <p:cNvSpPr/>
                <p:nvPr/>
              </p:nvSpPr>
              <p:spPr>
                <a:xfrm>
                  <a:off x="4460868" y="3495609"/>
                  <a:ext cx="2024196" cy="2151620"/>
                </a:xfrm>
                <a:prstGeom prst="rect">
                  <a:avLst/>
                </a:prstGeom>
                <a:noFill/>
                <a:ln w="444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126118C-AEB9-2B41-803C-4DC7A11CB0E6}"/>
                    </a:ext>
                  </a:extLst>
                </p:cNvPr>
                <p:cNvSpPr/>
                <p:nvPr/>
              </p:nvSpPr>
              <p:spPr>
                <a:xfrm>
                  <a:off x="694522" y="3495610"/>
                  <a:ext cx="3605974" cy="2151619"/>
                </a:xfrm>
                <a:prstGeom prst="rect">
                  <a:avLst/>
                </a:prstGeom>
                <a:noFill/>
                <a:ln w="444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0062A0F-842A-114F-BE99-153540F592F5}"/>
                    </a:ext>
                  </a:extLst>
                </p:cNvPr>
                <p:cNvSpPr txBox="1"/>
                <p:nvPr/>
              </p:nvSpPr>
              <p:spPr>
                <a:xfrm>
                  <a:off x="828091" y="3495610"/>
                  <a:ext cx="702436" cy="44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C++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9E35790-55E0-FD41-BD7B-9EAAE3850DFA}"/>
                    </a:ext>
                  </a:extLst>
                </p:cNvPr>
                <p:cNvSpPr txBox="1"/>
                <p:nvPr/>
              </p:nvSpPr>
              <p:spPr>
                <a:xfrm>
                  <a:off x="4514456" y="3528023"/>
                  <a:ext cx="1095816" cy="4404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Python</a:t>
                  </a:r>
                  <a:endParaRPr lang="en-US" sz="2000" b="1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4725F63-2102-2E47-8CCD-5ED7E6D63ACA}"/>
                  </a:ext>
                </a:extLst>
              </p:cNvPr>
              <p:cNvGrpSpPr/>
              <p:nvPr/>
            </p:nvGrpSpPr>
            <p:grpSpPr>
              <a:xfrm>
                <a:off x="943660" y="3985351"/>
                <a:ext cx="5395679" cy="1410955"/>
                <a:chOff x="885045" y="3868121"/>
                <a:chExt cx="5395679" cy="1410955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E21F5B5-8FC2-7D46-864B-E4A6121D6FDB}"/>
                    </a:ext>
                  </a:extLst>
                </p:cNvPr>
                <p:cNvSpPr/>
                <p:nvPr/>
              </p:nvSpPr>
              <p:spPr>
                <a:xfrm>
                  <a:off x="885046" y="4369478"/>
                  <a:ext cx="961292" cy="422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ROOT</a:t>
                  </a:r>
                  <a:endParaRPr lang="en-US" dirty="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3F5FCA96-5023-4B4E-805A-812BA3E44F11}"/>
                    </a:ext>
                  </a:extLst>
                </p:cNvPr>
                <p:cNvSpPr/>
                <p:nvPr/>
              </p:nvSpPr>
              <p:spPr>
                <a:xfrm>
                  <a:off x="887482" y="3868121"/>
                  <a:ext cx="961292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Geant4</a:t>
                  </a:r>
                  <a:endParaRPr lang="en-US" dirty="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578C0E6B-7339-544C-BD47-B3680622F400}"/>
                    </a:ext>
                  </a:extLst>
                </p:cNvPr>
                <p:cNvSpPr/>
                <p:nvPr/>
              </p:nvSpPr>
              <p:spPr>
                <a:xfrm>
                  <a:off x="885045" y="4857044"/>
                  <a:ext cx="961292" cy="422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CLHEP</a:t>
                  </a:r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7C50022-9037-0C47-8E6E-68F30349F57F}"/>
                    </a:ext>
                  </a:extLst>
                </p:cNvPr>
                <p:cNvSpPr/>
                <p:nvPr/>
              </p:nvSpPr>
              <p:spPr>
                <a:xfrm>
                  <a:off x="2320784" y="4369476"/>
                  <a:ext cx="961292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/>
                    <a:t>BDSIM</a:t>
                  </a:r>
                  <a:endParaRPr lang="en-US" dirty="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6056C64C-1A2B-E14E-9588-B8EC6D25EC9B}"/>
                    </a:ext>
                  </a:extLst>
                </p:cNvPr>
                <p:cNvSpPr/>
                <p:nvPr/>
              </p:nvSpPr>
              <p:spPr>
                <a:xfrm>
                  <a:off x="3715272" y="4363132"/>
                  <a:ext cx="1269848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err="1"/>
                    <a:t>collimasim</a:t>
                  </a:r>
                  <a:endParaRPr lang="en-US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32D40734-AFC8-7B4D-AF17-E4DF4845F124}"/>
                    </a:ext>
                  </a:extLst>
                </p:cNvPr>
                <p:cNvSpPr/>
                <p:nvPr/>
              </p:nvSpPr>
              <p:spPr>
                <a:xfrm>
                  <a:off x="5422015" y="4363132"/>
                  <a:ext cx="858709" cy="42203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err="1"/>
                    <a:t>xtrack</a:t>
                  </a:r>
                  <a:endParaRPr lang="en-US" dirty="0"/>
                </a:p>
              </p:txBody>
            </p: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8B40738C-D90B-6748-927E-0CCC065F6D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7081" y="4124527"/>
                  <a:ext cx="368174" cy="419660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E9F1655C-0193-364A-9677-D108C3E0C1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58251" y="4593472"/>
                  <a:ext cx="441720" cy="3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75D60FC6-F41B-1A41-9912-244FBC1664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50148" y="4650264"/>
                  <a:ext cx="249824" cy="325077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335D0D32-199B-614D-801E-B0D8EE549E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95478" y="4580490"/>
                  <a:ext cx="418266" cy="1"/>
                </a:xfrm>
                <a:prstGeom prst="straightConnector1">
                  <a:avLst/>
                </a:prstGeom>
                <a:ln w="31750"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EB24A0C-E32C-1A4D-896D-16A0A68959A0}"/>
                </a:ext>
              </a:extLst>
            </p:cNvPr>
            <p:cNvCxnSpPr>
              <a:cxnSpLocks/>
            </p:cNvCxnSpPr>
            <p:nvPr/>
          </p:nvCxnSpPr>
          <p:spPr>
            <a:xfrm>
              <a:off x="7849544" y="1450824"/>
              <a:ext cx="274479" cy="1"/>
            </a:xfrm>
            <a:prstGeom prst="straightConnector1">
              <a:avLst/>
            </a:prstGeom>
            <a:ln w="31750"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8F8FC87-1824-D948-8037-57ADD822A5FF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009120" y="5931481"/>
            <a:ext cx="291170" cy="4223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337E83D-CE35-1544-8091-ADD1178F0313}"/>
              </a:ext>
            </a:extLst>
          </p:cNvPr>
          <p:cNvSpPr txBox="1"/>
          <p:nvPr/>
        </p:nvSpPr>
        <p:spPr>
          <a:xfrm>
            <a:off x="7677984" y="475859"/>
            <a:ext cx="1161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A. Abramov</a:t>
            </a:r>
          </a:p>
        </p:txBody>
      </p:sp>
    </p:spTree>
    <p:extLst>
      <p:ext uri="{BB962C8B-B14F-4D97-AF65-F5344CB8AC3E}">
        <p14:creationId xmlns:p14="http://schemas.microsoft.com/office/powerpoint/2010/main" val="5224976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A look under the hood </a:t>
            </a:r>
            <a:r>
              <a:rPr lang="en-US" sz="1700" dirty="0">
                <a:solidFill>
                  <a:schemeClr val="tx2"/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Multiplatform programming with </a:t>
            </a:r>
            <a:r>
              <a:rPr lang="en-US" sz="1700" dirty="0" err="1">
                <a:solidFill>
                  <a:schemeClr val="tx2"/>
                </a:solidFill>
              </a:rPr>
              <a:t>Xobjects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932180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7EFAC1-E4C8-324B-8D02-13DFC90B199A}"/>
              </a:ext>
            </a:extLst>
          </p:cNvPr>
          <p:cNvSpPr txBox="1"/>
          <p:nvPr/>
        </p:nvSpPr>
        <p:spPr>
          <a:xfrm>
            <a:off x="1232730" y="521285"/>
            <a:ext cx="791126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</a:rPr>
              <a:t>Xobjects provides a </a:t>
            </a:r>
            <a:r>
              <a:rPr lang="en-CH" sz="1600" b="1" dirty="0">
                <a:solidFill>
                  <a:srgbClr val="2B62AC"/>
                </a:solidFill>
              </a:rPr>
              <a:t>link betweent the Xsuite physics packages and the computing hardware</a:t>
            </a:r>
            <a:endParaRPr lang="en-CH" sz="16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Manages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memory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on CPU and GPU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Allocation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in memory of data objects giving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full read/write access to Python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Arrays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on CPU and GPU memory are visble in python as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numpy-like arrays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, using numpy itself on CPU and its counterparts, i.e. cupy and PyOPENCL on GPU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Provides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autogeneration of functions (C-API) 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to access and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manipulate in C the data objects allocated from 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Specializes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C code for the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different computing platforms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Compiles</a:t>
            </a: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 code on the chosen platform at run time and makes the </a:t>
            </a:r>
            <a:r>
              <a:rPr lang="en-CH" sz="1600" b="1" dirty="0">
                <a:solidFill>
                  <a:srgbClr val="2B62AC"/>
                </a:solidFill>
                <a:sym typeface="Wingdings" pitchFamily="2" charset="2"/>
              </a:rPr>
              <a:t>compiled code efficiently accessible through Python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9BD1E5-65D8-FC4D-AC66-56F16B5BE5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endParaRPr lang="en-US" sz="2400" b="1" dirty="0">
              <a:solidFill>
                <a:srgbClr val="2A63AD"/>
              </a:solidFill>
              <a:latin typeface="Calibri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CAF7F9-7996-E249-BE23-6338A2FE21D2}"/>
              </a:ext>
            </a:extLst>
          </p:cNvPr>
          <p:cNvGrpSpPr/>
          <p:nvPr/>
        </p:nvGrpSpPr>
        <p:grpSpPr>
          <a:xfrm>
            <a:off x="1845129" y="3600066"/>
            <a:ext cx="5453742" cy="2963816"/>
            <a:chOff x="3387170" y="3600066"/>
            <a:chExt cx="5453742" cy="29638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9DF585F-3135-5545-BB01-0967380750DA}"/>
                </a:ext>
              </a:extLst>
            </p:cNvPr>
            <p:cNvSpPr/>
            <p:nvPr/>
          </p:nvSpPr>
          <p:spPr>
            <a:xfrm>
              <a:off x="3387170" y="3600066"/>
              <a:ext cx="5453742" cy="202474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6D76400-A6F6-2249-BA13-8934BA427F99}"/>
                </a:ext>
              </a:extLst>
            </p:cNvPr>
            <p:cNvSpPr/>
            <p:nvPr/>
          </p:nvSpPr>
          <p:spPr>
            <a:xfrm>
              <a:off x="3391835" y="5699882"/>
              <a:ext cx="5430416" cy="864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2">
                      <a:lumMod val="50000"/>
                    </a:schemeClr>
                  </a:solidFill>
                </a:rPr>
                <a:t>Xobjects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interface to different computing plaforms </a:t>
              </a:r>
            </a:p>
            <a:p>
              <a:pPr algn="ctr"/>
              <a:r>
                <a:rPr lang="en-CH" sz="1600" dirty="0">
                  <a:solidFill>
                    <a:schemeClr val="accent2">
                      <a:lumMod val="50000"/>
                    </a:schemeClr>
                  </a:solidFill>
                </a:rPr>
                <a:t>- CPUs and GPUs of different vendors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D954CA-E68A-344C-BC93-982697C67C06}"/>
                </a:ext>
              </a:extLst>
            </p:cNvPr>
            <p:cNvSpPr/>
            <p:nvPr/>
          </p:nvSpPr>
          <p:spPr>
            <a:xfrm>
              <a:off x="6351559" y="4665234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Xfields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computation of EM fields from particle ensembles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1043EA-07D2-6745-835E-3DE2FF3AC7A5}"/>
                </a:ext>
              </a:extLst>
            </p:cNvPr>
            <p:cNvSpPr/>
            <p:nvPr/>
          </p:nvSpPr>
          <p:spPr>
            <a:xfrm>
              <a:off x="3867108" y="4665234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Xtrack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single particle 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tracking engine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3321E7-D182-D242-BBF5-07B05D4839B6}"/>
                </a:ext>
              </a:extLst>
            </p:cNvPr>
            <p:cNvSpPr/>
            <p:nvPr/>
          </p:nvSpPr>
          <p:spPr>
            <a:xfrm>
              <a:off x="6351559" y="3713285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Xpart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generation of particles distributions</a:t>
              </a:r>
              <a:endParaRPr lang="en-CH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3FDAD6-D016-8B4B-BBAD-AD6037E18F47}"/>
                </a:ext>
              </a:extLst>
            </p:cNvPr>
            <p:cNvSpPr/>
            <p:nvPr/>
          </p:nvSpPr>
          <p:spPr>
            <a:xfrm>
              <a:off x="3867108" y="3713285"/>
              <a:ext cx="2376000" cy="864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accent6">
                      <a:lumMod val="50000"/>
                    </a:schemeClr>
                  </a:solidFill>
                </a:rPr>
                <a:t>Xline</a:t>
              </a:r>
            </a:p>
            <a:p>
              <a:pPr algn="ctr"/>
              <a:r>
                <a:rPr lang="en-CH" sz="1600" dirty="0">
                  <a:solidFill>
                    <a:schemeClr val="accent6">
                      <a:lumMod val="50000"/>
                    </a:schemeClr>
                  </a:solidFill>
                </a:rPr>
                <a:t>import and manipulation of machine sequences</a:t>
              </a:r>
              <a:endParaRPr lang="en-CH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E10B10-5BA4-4D47-80CF-698140A862E8}"/>
                </a:ext>
              </a:extLst>
            </p:cNvPr>
            <p:cNvSpPr txBox="1"/>
            <p:nvPr/>
          </p:nvSpPr>
          <p:spPr>
            <a:xfrm rot="16200000">
              <a:off x="2748420" y="4427379"/>
              <a:ext cx="1743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Physics modules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98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55</a:t>
            </a:fld>
            <a:endParaRPr lang="en-C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9A1D91-0570-B443-847B-EF30C401511D}"/>
              </a:ext>
            </a:extLst>
          </p:cNvPr>
          <p:cNvSpPr/>
          <p:nvPr/>
        </p:nvSpPr>
        <p:spPr>
          <a:xfrm>
            <a:off x="492490" y="1658108"/>
            <a:ext cx="6476396" cy="1384995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xobjects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Array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  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Scalar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D71FBA-59E4-4C46-A5A4-E25BA2368C38}"/>
              </a:ext>
            </a:extLst>
          </p:cNvPr>
          <p:cNvSpPr/>
          <p:nvPr/>
        </p:nvSpPr>
        <p:spPr>
          <a:xfrm>
            <a:off x="445969" y="1298118"/>
            <a:ext cx="65130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 </a:t>
            </a:r>
            <a:r>
              <a:rPr lang="en-GB" sz="1600" b="1" dirty="0" err="1">
                <a:solidFill>
                  <a:srgbClr val="2B62AC"/>
                </a:solidFill>
              </a:rPr>
              <a:t>Xobjects</a:t>
            </a:r>
            <a:r>
              <a:rPr lang="en-GB" sz="1600" b="1" dirty="0">
                <a:solidFill>
                  <a:srgbClr val="2B62AC"/>
                </a:solidFill>
              </a:rPr>
              <a:t> Class </a:t>
            </a:r>
            <a:r>
              <a:rPr lang="en-GB" sz="1600" dirty="0">
                <a:solidFill>
                  <a:schemeClr val="tx2"/>
                </a:solidFill>
              </a:rPr>
              <a:t>can be defined as follows: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2A2BF5-2ECD-AD46-BC0A-E90CD6078A53}"/>
              </a:ext>
            </a:extLst>
          </p:cNvPr>
          <p:cNvSpPr/>
          <p:nvPr/>
        </p:nvSpPr>
        <p:spPr>
          <a:xfrm>
            <a:off x="492490" y="3754812"/>
            <a:ext cx="6476396" cy="1200329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for NVIDIA GPUs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DD211A-6D3F-C644-A406-42C5CD763418}"/>
              </a:ext>
            </a:extLst>
          </p:cNvPr>
          <p:cNvSpPr/>
          <p:nvPr/>
        </p:nvSpPr>
        <p:spPr>
          <a:xfrm>
            <a:off x="455595" y="5077101"/>
            <a:ext cx="659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Independently on the context, the </a:t>
            </a:r>
            <a:r>
              <a:rPr lang="en-GB" sz="1600" b="1" dirty="0">
                <a:solidFill>
                  <a:srgbClr val="2B62AC"/>
                </a:solidFill>
              </a:rPr>
              <a:t>object is accessible in read/write directly from Python</a:t>
            </a:r>
            <a:r>
              <a:rPr lang="en-GB" sz="1600" dirty="0">
                <a:solidFill>
                  <a:schemeClr val="tx2"/>
                </a:solidFill>
              </a:rPr>
              <a:t>. For example: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AEF743-D877-C047-AE51-D796943C67D3}"/>
              </a:ext>
            </a:extLst>
          </p:cNvPr>
          <p:cNvSpPr/>
          <p:nvPr/>
        </p:nvSpPr>
        <p:spPr>
          <a:xfrm>
            <a:off x="492490" y="5697511"/>
            <a:ext cx="6476396" cy="64633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gives: 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])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gives: 10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90B692-8B52-CE48-BF26-DE665C5C76CE}"/>
              </a:ext>
            </a:extLst>
          </p:cNvPr>
          <p:cNvSpPr/>
          <p:nvPr/>
        </p:nvSpPr>
        <p:spPr>
          <a:xfrm>
            <a:off x="445970" y="3163813"/>
            <a:ext cx="64938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An </a:t>
            </a:r>
            <a:r>
              <a:rPr lang="en-GB" sz="1600" b="1" dirty="0">
                <a:solidFill>
                  <a:srgbClr val="2B62AC"/>
                </a:solidFill>
              </a:rPr>
              <a:t>instance of our class </a:t>
            </a:r>
            <a:r>
              <a:rPr lang="en-GB" sz="1600" dirty="0">
                <a:solidFill>
                  <a:schemeClr val="tx2"/>
                </a:solidFill>
              </a:rPr>
              <a:t>can be instantiated on CPU or GPU by passing the appropriate context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F8B5E6-F04B-5F4F-83C4-77DA5AE7B57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data manipulation in python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DB4CB6-395F-DB40-B2C1-1350A0967CE2}"/>
              </a:ext>
            </a:extLst>
          </p:cNvPr>
          <p:cNvSpPr/>
          <p:nvPr/>
        </p:nvSpPr>
        <p:spPr>
          <a:xfrm>
            <a:off x="1131769" y="568776"/>
            <a:ext cx="7838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The main features of </a:t>
            </a:r>
            <a:r>
              <a:rPr lang="en-GB" sz="1600" dirty="0" err="1">
                <a:solidFill>
                  <a:schemeClr val="tx2"/>
                </a:solidFill>
              </a:rPr>
              <a:t>Xobjects</a:t>
            </a:r>
            <a:r>
              <a:rPr lang="en-GB" sz="1600" dirty="0">
                <a:solidFill>
                  <a:schemeClr val="tx2"/>
                </a:solidFill>
              </a:rPr>
              <a:t> can be illustrated with a simple </a:t>
            </a:r>
            <a:r>
              <a:rPr lang="en-GB" sz="1600" b="1" dirty="0">
                <a:solidFill>
                  <a:srgbClr val="2B62AC"/>
                </a:solidFill>
              </a:rPr>
              <a:t>example</a:t>
            </a:r>
            <a:r>
              <a:rPr lang="en-GB" sz="1600" dirty="0">
                <a:solidFill>
                  <a:schemeClr val="tx2"/>
                </a:solidFill>
              </a:rPr>
              <a:t> (Xsuite physics packages are largely based on the features illustrated here)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26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0" grpId="0" animBg="1"/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56</a:t>
            </a:fld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6D71FBA-59E4-4C46-A5A4-E25BA2368C38}"/>
              </a:ext>
            </a:extLst>
          </p:cNvPr>
          <p:cNvSpPr/>
          <p:nvPr/>
        </p:nvSpPr>
        <p:spPr>
          <a:xfrm>
            <a:off x="173256" y="1084529"/>
            <a:ext cx="565965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definition of a </a:t>
            </a:r>
            <a:r>
              <a:rPr lang="en-GB" sz="1700" dirty="0" err="1">
                <a:solidFill>
                  <a:schemeClr val="tx2"/>
                </a:solidFill>
              </a:rPr>
              <a:t>Xobject</a:t>
            </a:r>
            <a:r>
              <a:rPr lang="en-GB" sz="1700" dirty="0">
                <a:solidFill>
                  <a:schemeClr val="tx2"/>
                </a:solidFill>
              </a:rPr>
              <a:t> class in Python, </a:t>
            </a:r>
            <a:r>
              <a:rPr lang="en-GB" sz="1700" b="1" dirty="0">
                <a:solidFill>
                  <a:srgbClr val="2B62AC"/>
                </a:solidFill>
              </a:rPr>
              <a:t>automatically triggers the generation of a set of functions (C-API)</a:t>
            </a:r>
            <a:r>
              <a:rPr lang="en-GB" sz="1700" dirty="0">
                <a:solidFill>
                  <a:schemeClr val="tx2"/>
                </a:solidFill>
              </a:rPr>
              <a:t> that can be used in C code to access the data.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35E762-9073-AF4D-A201-59D5D1495013}"/>
              </a:ext>
            </a:extLst>
          </p:cNvPr>
          <p:cNvSpPr/>
          <p:nvPr/>
        </p:nvSpPr>
        <p:spPr>
          <a:xfrm>
            <a:off x="257313" y="3221664"/>
            <a:ext cx="6270810" cy="341632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...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the length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DataStructure_len_a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 pointer to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ArrNFloat64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DataStructure_getp_a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b="1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Set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DataStructure_set_a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value);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get a pointer to an element of the array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DataStructure.a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DataStructure_getp1_a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b="1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int64_t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i0);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... similarly for b, c and 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353F6F-A360-F74B-82BE-7175DA86DD2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data access from 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C592F3-40C7-894C-A5DC-44B1F9BAB772}"/>
              </a:ext>
            </a:extLst>
          </p:cNvPr>
          <p:cNvSpPr/>
          <p:nvPr/>
        </p:nvSpPr>
        <p:spPr>
          <a:xfrm>
            <a:off x="247366" y="2425976"/>
            <a:ext cx="3679741" cy="276999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gen_c_decl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(conf={}))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7812F5-89EC-DD46-989F-31274BD178FA}"/>
              </a:ext>
            </a:extLst>
          </p:cNvPr>
          <p:cNvSpPr txBox="1"/>
          <p:nvPr/>
        </p:nvSpPr>
        <p:spPr>
          <a:xfrm>
            <a:off x="173255" y="2800954"/>
            <a:ext cx="346806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which gives (without the comments):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3D3D80-E54E-BD4D-B1DE-8CB8BBB80673}"/>
              </a:ext>
            </a:extLst>
          </p:cNvPr>
          <p:cNvSpPr/>
          <p:nvPr/>
        </p:nvSpPr>
        <p:spPr>
          <a:xfrm>
            <a:off x="173255" y="2006954"/>
            <a:ext cx="565965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They can be inspected by: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9180C1-BFEC-3140-9CB3-113834589B2B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35133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57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1A41AD-B690-F846-8EC5-2ABB1ABCB342}"/>
              </a:ext>
            </a:extLst>
          </p:cNvPr>
          <p:cNvSpPr/>
          <p:nvPr/>
        </p:nvSpPr>
        <p:spPr>
          <a:xfrm>
            <a:off x="1066854" y="525175"/>
            <a:ext cx="4708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B62AC"/>
                </a:solidFill>
              </a:rPr>
              <a:t>C function that can be parallelized when running </a:t>
            </a:r>
            <a:r>
              <a:rPr lang="en-GB" sz="1700" dirty="0">
                <a:solidFill>
                  <a:schemeClr val="tx2"/>
                </a:solidFill>
              </a:rPr>
              <a:t>on GPU is called "Kernel".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810D4-F7F1-2242-BF46-123A659D00F1}"/>
              </a:ext>
            </a:extLst>
          </p:cNvPr>
          <p:cNvSpPr/>
          <p:nvPr/>
        </p:nvSpPr>
        <p:spPr>
          <a:xfrm>
            <a:off x="348712" y="1454719"/>
            <a:ext cx="5400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7793DC-A1B4-914F-9124-286740293B9F}"/>
              </a:ext>
            </a:extLst>
          </p:cNvPr>
          <p:cNvSpPr/>
          <p:nvPr/>
        </p:nvSpPr>
        <p:spPr>
          <a:xfrm>
            <a:off x="348713" y="1118386"/>
            <a:ext cx="50682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2B62AC"/>
                </a:solidFill>
              </a:rPr>
              <a:t>Example</a:t>
            </a:r>
            <a:r>
              <a:rPr lang="en-GB" sz="1700" dirty="0">
                <a:solidFill>
                  <a:schemeClr val="tx2"/>
                </a:solidFill>
              </a:rPr>
              <a:t>: C function that computes </a:t>
            </a:r>
            <a:r>
              <a:rPr lang="en-GB" sz="1700" dirty="0" err="1">
                <a:solidFill>
                  <a:schemeClr val="tx2"/>
                </a:solidFill>
              </a:rPr>
              <a:t>obj.c</a:t>
            </a:r>
            <a:r>
              <a:rPr lang="en-GB" sz="1700" dirty="0">
                <a:solidFill>
                  <a:schemeClr val="tx2"/>
                </a:solidFill>
              </a:rPr>
              <a:t> = </a:t>
            </a:r>
            <a:r>
              <a:rPr lang="en-GB" sz="1700" dirty="0" err="1">
                <a:solidFill>
                  <a:schemeClr val="tx2"/>
                </a:solidFill>
              </a:rPr>
              <a:t>obj.a</a:t>
            </a:r>
            <a:r>
              <a:rPr lang="en-GB" sz="1700" dirty="0">
                <a:solidFill>
                  <a:schemeClr val="tx2"/>
                </a:solidFill>
              </a:rPr>
              <a:t> * </a:t>
            </a:r>
            <a:r>
              <a:rPr lang="en-GB" sz="1700" dirty="0" err="1">
                <a:solidFill>
                  <a:schemeClr val="tx2"/>
                </a:solidFill>
              </a:rPr>
              <a:t>obj.b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93B96-594F-8940-9D6E-1F937E20BF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writing cross-platform C code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FF50-933A-B44A-86B9-339E2B277C45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503542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58</a:t>
            </a:fld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1A41AD-B690-F846-8EC5-2ABB1ABCB342}"/>
              </a:ext>
            </a:extLst>
          </p:cNvPr>
          <p:cNvSpPr/>
          <p:nvPr/>
        </p:nvSpPr>
        <p:spPr>
          <a:xfrm>
            <a:off x="1066854" y="525175"/>
            <a:ext cx="4708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B62AC"/>
                </a:solidFill>
              </a:rPr>
              <a:t>C function that can be parallelized when running </a:t>
            </a:r>
            <a:r>
              <a:rPr lang="en-GB" sz="1700" dirty="0">
                <a:solidFill>
                  <a:schemeClr val="tx2"/>
                </a:solidFill>
              </a:rPr>
              <a:t>on GPU is called "Kernel".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A69838-DC31-1A42-B51F-773E2708A604}"/>
              </a:ext>
            </a:extLst>
          </p:cNvPr>
          <p:cNvSpPr/>
          <p:nvPr/>
        </p:nvSpPr>
        <p:spPr>
          <a:xfrm>
            <a:off x="348713" y="3925658"/>
            <a:ext cx="854731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context compiles the function</a:t>
            </a:r>
            <a:r>
              <a:rPr lang="en-US" sz="1700" dirty="0">
                <a:solidFill>
                  <a:schemeClr val="tx2"/>
                </a:solidFill>
              </a:rPr>
              <a:t> from python: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4C033F-1252-034C-818B-4308B1C265D6}"/>
              </a:ext>
            </a:extLst>
          </p:cNvPr>
          <p:cNvSpPr/>
          <p:nvPr/>
        </p:nvSpPr>
        <p:spPr>
          <a:xfrm>
            <a:off x="348712" y="4285456"/>
            <a:ext cx="5400000" cy="1384995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add_kernels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sources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kernels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Kernel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name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Int32, name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)],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n_threads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} 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810D4-F7F1-2242-BF46-123A659D00F1}"/>
              </a:ext>
            </a:extLst>
          </p:cNvPr>
          <p:cNvSpPr/>
          <p:nvPr/>
        </p:nvSpPr>
        <p:spPr>
          <a:xfrm>
            <a:off x="348712" y="1454719"/>
            <a:ext cx="5400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b="1" i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b="1" i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GB" sz="1200" dirty="0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'''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7793DC-A1B4-914F-9124-286740293B9F}"/>
              </a:ext>
            </a:extLst>
          </p:cNvPr>
          <p:cNvSpPr/>
          <p:nvPr/>
        </p:nvSpPr>
        <p:spPr>
          <a:xfrm>
            <a:off x="348713" y="1118386"/>
            <a:ext cx="50682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>
                <a:solidFill>
                  <a:srgbClr val="2B62AC"/>
                </a:solidFill>
              </a:rPr>
              <a:t>Example</a:t>
            </a:r>
            <a:r>
              <a:rPr lang="en-GB" sz="1700" dirty="0">
                <a:solidFill>
                  <a:schemeClr val="tx2"/>
                </a:solidFill>
              </a:rPr>
              <a:t>: C function that computes </a:t>
            </a:r>
            <a:r>
              <a:rPr lang="en-GB" sz="1700" dirty="0" err="1">
                <a:solidFill>
                  <a:schemeClr val="tx2"/>
                </a:solidFill>
              </a:rPr>
              <a:t>obj.c</a:t>
            </a:r>
            <a:r>
              <a:rPr lang="en-GB" sz="1700" dirty="0">
                <a:solidFill>
                  <a:schemeClr val="tx2"/>
                </a:solidFill>
              </a:rPr>
              <a:t> = </a:t>
            </a:r>
            <a:r>
              <a:rPr lang="en-GB" sz="1700" dirty="0" err="1">
                <a:solidFill>
                  <a:schemeClr val="tx2"/>
                </a:solidFill>
              </a:rPr>
              <a:t>obj.a</a:t>
            </a:r>
            <a:r>
              <a:rPr lang="en-GB" sz="1700" dirty="0">
                <a:solidFill>
                  <a:schemeClr val="tx2"/>
                </a:solidFill>
              </a:rPr>
              <a:t> * </a:t>
            </a:r>
            <a:r>
              <a:rPr lang="en-GB" sz="1700" dirty="0" err="1">
                <a:solidFill>
                  <a:schemeClr val="tx2"/>
                </a:solidFill>
              </a:rPr>
              <a:t>obj.b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93B96-594F-8940-9D6E-1F937E20BF6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writing cross-platform C code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CBFF50-933A-B44A-86B9-339E2B277C45}"/>
              </a:ext>
            </a:extLst>
          </p:cNvPr>
          <p:cNvSpPr/>
          <p:nvPr/>
        </p:nvSpPr>
        <p:spPr>
          <a:xfrm>
            <a:off x="5967664" y="608280"/>
            <a:ext cx="3051208" cy="2492990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From before</a:t>
            </a: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dirty="0" err="1">
                <a:solidFill>
                  <a:srgbClr val="0E84B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):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a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b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c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Float64[:]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s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xo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Float64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xo.ContextCpu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# CPU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xo.ContextCupy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GPU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(_context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a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c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], s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5ED3A0-E73F-7041-B1CC-BE8FDFB7B462}"/>
              </a:ext>
            </a:extLst>
          </p:cNvPr>
          <p:cNvSpPr/>
          <p:nvPr/>
        </p:nvSpPr>
        <p:spPr>
          <a:xfrm>
            <a:off x="327492" y="5710089"/>
            <a:ext cx="88165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US" sz="1700" dirty="0">
                <a:solidFill>
                  <a:schemeClr val="tx2"/>
                </a:solidFill>
              </a:rPr>
              <a:t>kernel can be easily called from Python and is executed on CPU or GPU based on the context: 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447282-D7A7-BD42-B208-9A03E458E8CD}"/>
              </a:ext>
            </a:extLst>
          </p:cNvPr>
          <p:cNvSpPr/>
          <p:nvPr/>
        </p:nvSpPr>
        <p:spPr>
          <a:xfrm>
            <a:off x="369396" y="6103774"/>
            <a:ext cx="5400000" cy="646331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obj.a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[3., 4., 5.]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obj.b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[4., 5., 6.]</a:t>
            </a:r>
          </a:p>
          <a:p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ctx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kernels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en-GB" sz="1200" dirty="0" err="1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obj.c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contains [12., 20., 30.]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87CE03-8103-1140-92A6-12F7508B77EB}"/>
              </a:ext>
            </a:extLst>
          </p:cNvPr>
          <p:cNvSpPr/>
          <p:nvPr/>
        </p:nvSpPr>
        <p:spPr>
          <a:xfrm>
            <a:off x="348712" y="3551648"/>
            <a:ext cx="816856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tx2"/>
                </a:solidFill>
              </a:rPr>
              <a:t>(Comments in red are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annotation, defining how to parallelize the code on GPU)  </a:t>
            </a: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14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8" grpId="0"/>
      <p:bldP spid="1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588A787-388D-7E46-B4FD-FED59D59FBF6}"/>
              </a:ext>
            </a:extLst>
          </p:cNvPr>
          <p:cNvSpPr/>
          <p:nvPr/>
        </p:nvSpPr>
        <p:spPr>
          <a:xfrm>
            <a:off x="1941323" y="1851912"/>
            <a:ext cx="5261354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F28D7E-96B9-1E4F-89BB-DA431D4CA293}"/>
              </a:ext>
            </a:extLst>
          </p:cNvPr>
          <p:cNvSpPr/>
          <p:nvPr/>
        </p:nvSpPr>
        <p:spPr>
          <a:xfrm>
            <a:off x="119625" y="4387080"/>
            <a:ext cx="4428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250E12-C7AC-4942-8289-B9A45294C0B1}"/>
              </a:ext>
            </a:extLst>
          </p:cNvPr>
          <p:cNvSpPr/>
          <p:nvPr/>
        </p:nvSpPr>
        <p:spPr>
          <a:xfrm>
            <a:off x="4641320" y="4387080"/>
            <a:ext cx="4428000" cy="2308324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__kernel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get_global_id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code specialization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90A8EE-7F00-AA4B-A32A-B8F6B550EC9C}"/>
              </a:ext>
            </a:extLst>
          </p:cNvPr>
          <p:cNvSpPr/>
          <p:nvPr/>
        </p:nvSpPr>
        <p:spPr>
          <a:xfrm>
            <a:off x="1132168" y="525175"/>
            <a:ext cx="765260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Before compiling,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B62AC"/>
                </a:solidFill>
              </a:rPr>
              <a:t>specializes the code </a:t>
            </a:r>
            <a:r>
              <a:rPr lang="en-GB" sz="1700" dirty="0">
                <a:solidFill>
                  <a:schemeClr val="tx2"/>
                </a:solidFill>
              </a:rPr>
              <a:t>for the chosen computing platform.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Specialization and compilation of the C code are </a:t>
            </a:r>
            <a:r>
              <a:rPr lang="en-GB" sz="1700" b="1" dirty="0">
                <a:solidFill>
                  <a:srgbClr val="2B62AC"/>
                </a:solidFill>
              </a:rPr>
              <a:t>done at runtime </a:t>
            </a:r>
            <a:r>
              <a:rPr lang="en-GB" sz="1700" dirty="0">
                <a:solidFill>
                  <a:schemeClr val="tx2"/>
                </a:solidFill>
              </a:rPr>
              <a:t>through Python, right before starting the simulation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gives a lot of flexibility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C195B-5AB5-CA4F-B586-DEF9E3C741DB}"/>
              </a:ext>
            </a:extLst>
          </p:cNvPr>
          <p:cNvSpPr txBox="1"/>
          <p:nvPr/>
        </p:nvSpPr>
        <p:spPr>
          <a:xfrm>
            <a:off x="1941323" y="1520941"/>
            <a:ext cx="24144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written by the user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687672-4ECE-FA46-A2C4-68E66459E27E}"/>
              </a:ext>
            </a:extLst>
          </p:cNvPr>
          <p:cNvSpPr txBox="1"/>
          <p:nvPr/>
        </p:nvSpPr>
        <p:spPr>
          <a:xfrm>
            <a:off x="119625" y="4049490"/>
            <a:ext cx="24039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CPU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7D1D1-AF5E-5D4F-8849-814D906A0713}"/>
              </a:ext>
            </a:extLst>
          </p:cNvPr>
          <p:cNvSpPr txBox="1"/>
          <p:nvPr/>
        </p:nvSpPr>
        <p:spPr>
          <a:xfrm>
            <a:off x="4641320" y="4060376"/>
            <a:ext cx="33112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GPU (OpenCL)</a:t>
            </a:r>
          </a:p>
        </p:txBody>
      </p:sp>
    </p:spTree>
    <p:extLst>
      <p:ext uri="{BB962C8B-B14F-4D97-AF65-F5344CB8AC3E}">
        <p14:creationId xmlns:p14="http://schemas.microsoft.com/office/powerpoint/2010/main" val="21232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Xsuite: requirements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78CCC0-6729-6043-AD7D-B21893D757FF}"/>
              </a:ext>
            </a:extLst>
          </p:cNvPr>
          <p:cNvSpPr txBox="1"/>
          <p:nvPr/>
        </p:nvSpPr>
        <p:spPr>
          <a:xfrm>
            <a:off x="332234" y="1132610"/>
            <a:ext cx="5566149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The following main </a:t>
            </a:r>
            <a:r>
              <a:rPr lang="en-US" sz="1700" b="1" dirty="0">
                <a:solidFill>
                  <a:srgbClr val="2962AE"/>
                </a:solidFill>
              </a:rPr>
              <a:t>requirements</a:t>
            </a:r>
            <a:r>
              <a:rPr lang="en-US" sz="1700" dirty="0">
                <a:solidFill>
                  <a:schemeClr val="tx2"/>
                </a:solidFill>
              </a:rPr>
              <a:t> were identified 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762AE"/>
                </a:solidFill>
              </a:rPr>
              <a:t>Sustainability</a:t>
            </a:r>
            <a:r>
              <a:rPr lang="en-US" sz="1700" dirty="0">
                <a:solidFill>
                  <a:schemeClr val="tx2"/>
                </a:solidFill>
              </a:rPr>
              <a:t>: development/</a:t>
            </a:r>
            <a:r>
              <a:rPr lang="en-US" sz="1700" dirty="0" err="1">
                <a:solidFill>
                  <a:schemeClr val="tx2"/>
                </a:solidFill>
              </a:rPr>
              <a:t>maintainance</a:t>
            </a:r>
            <a:r>
              <a:rPr lang="en-US" sz="1700" dirty="0">
                <a:solidFill>
                  <a:schemeClr val="tx2"/>
                </a:solidFill>
              </a:rPr>
              <a:t> compatible with ABP's available manpower and knowhow</a:t>
            </a:r>
          </a:p>
          <a:p>
            <a:pPr marL="661987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Favor </a:t>
            </a:r>
            <a:r>
              <a:rPr lang="en-US" sz="1700" b="1" dirty="0">
                <a:solidFill>
                  <a:srgbClr val="2762AE"/>
                </a:solidFill>
              </a:rPr>
              <a:t>mainstream technologies </a:t>
            </a:r>
            <a:r>
              <a:rPr lang="en-US" sz="1700" dirty="0">
                <a:solidFill>
                  <a:schemeClr val="tx2"/>
                </a:solidFill>
              </a:rPr>
              <a:t>(e.g. python) to: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profit from existing knowhow in ABP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have a short learning curve for newcomers</a:t>
            </a:r>
          </a:p>
          <a:p>
            <a:pPr marL="1119187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"guarantee" sufficient long life of the code</a:t>
            </a:r>
          </a:p>
          <a:p>
            <a:pPr marL="671513" lvl="1" indent="-287338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762AE"/>
                </a:solidFill>
              </a:rPr>
              <a:t>Code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2762AE"/>
                </a:solidFill>
              </a:rPr>
              <a:t>simple and slim: </a:t>
            </a:r>
            <a:r>
              <a:rPr lang="en-US" sz="1700" dirty="0">
                <a:solidFill>
                  <a:schemeClr val="tx2"/>
                </a:solidFill>
              </a:rPr>
              <a:t>introduction of new features should be “student friendly”</a:t>
            </a:r>
          </a:p>
          <a:p>
            <a:pPr marL="2952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Code should </a:t>
            </a:r>
            <a:r>
              <a:rPr lang="en-US" sz="1700" b="1" dirty="0">
                <a:solidFill>
                  <a:srgbClr val="2762AE"/>
                </a:solidFill>
              </a:rPr>
              <a:t>easy and flexible to use</a:t>
            </a:r>
            <a:r>
              <a:rPr lang="en-US" sz="1700" dirty="0">
                <a:solidFill>
                  <a:schemeClr val="tx2"/>
                </a:solidFill>
              </a:rPr>
              <a:t> (scriptable)</a:t>
            </a:r>
            <a:endParaRPr lang="en-US" sz="1700" b="1" dirty="0">
              <a:solidFill>
                <a:srgbClr val="2762AE"/>
              </a:solidFill>
            </a:endParaRPr>
          </a:p>
        </p:txBody>
      </p:sp>
      <p:pic>
        <p:nvPicPr>
          <p:cNvPr id="6150" name="Picture 6" descr="Requirements Gathering for Software Development Projects Blueberry Consultants">
            <a:extLst>
              <a:ext uri="{FF2B5EF4-FFF2-40B4-BE49-F238E27FC236}">
                <a16:creationId xmlns:a16="http://schemas.microsoft.com/office/drawing/2014/main" id="{B20445A3-DE81-5A4A-9E7A-D65F3F130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92" y="1255886"/>
            <a:ext cx="3222077" cy="283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27ED61-A82F-6841-8A7A-E1D3282806FE}"/>
              </a:ext>
            </a:extLst>
          </p:cNvPr>
          <p:cNvSpPr txBox="1"/>
          <p:nvPr/>
        </p:nvSpPr>
        <p:spPr>
          <a:xfrm>
            <a:off x="332234" y="4401695"/>
            <a:ext cx="837603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527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It should be </a:t>
            </a:r>
            <a:r>
              <a:rPr lang="en-US" sz="1700" b="1" dirty="0">
                <a:solidFill>
                  <a:srgbClr val="2762AE"/>
                </a:solidFill>
              </a:rPr>
              <a:t>easy to interface </a:t>
            </a:r>
            <a:r>
              <a:rPr lang="en-US" sz="1700" dirty="0">
                <a:solidFill>
                  <a:schemeClr val="tx2"/>
                </a:solidFill>
              </a:rPr>
              <a:t>with many existing physics tools:</a:t>
            </a:r>
          </a:p>
          <a:p>
            <a:pPr marL="752475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MAD-X via cpymad, </a:t>
            </a: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, pymask, COMBI/</a:t>
            </a:r>
            <a:r>
              <a:rPr lang="en-US" sz="1700" dirty="0" err="1">
                <a:solidFill>
                  <a:schemeClr val="tx2"/>
                </a:solidFill>
              </a:rPr>
              <a:t>PyPLINE</a:t>
            </a:r>
            <a:r>
              <a:rPr lang="en-US" sz="1700" dirty="0">
                <a:solidFill>
                  <a:schemeClr val="tx2"/>
                </a:solidFill>
              </a:rPr>
              <a:t>, FCC-EPFL framework</a:t>
            </a:r>
            <a:endParaRPr lang="en-US" sz="1700" b="1" dirty="0">
              <a:solidFill>
                <a:srgbClr val="27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762AE"/>
                </a:solidFill>
              </a:rPr>
              <a:t>Speed </a:t>
            </a:r>
            <a:r>
              <a:rPr lang="en-US" sz="1700" dirty="0">
                <a:solidFill>
                  <a:schemeClr val="tx2"/>
                </a:solidFill>
              </a:rPr>
              <a:t>matters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Performance should stay in line with Sixtrack on CPU and with Sixtracklib on GPU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Need to </a:t>
            </a:r>
            <a:r>
              <a:rPr lang="en-US" sz="1700" b="1" dirty="0">
                <a:solidFill>
                  <a:srgbClr val="2962AE"/>
                </a:solidFill>
              </a:rPr>
              <a:t>run on CPUs and GPUs </a:t>
            </a:r>
            <a:r>
              <a:rPr lang="en-US" sz="1700" dirty="0">
                <a:solidFill>
                  <a:schemeClr val="tx2"/>
                </a:solidFill>
              </a:rPr>
              <a:t>from different vendors</a:t>
            </a:r>
          </a:p>
          <a:p>
            <a:pPr lvl="1"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2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588A787-388D-7E46-B4FD-FED59D59FBF6}"/>
              </a:ext>
            </a:extLst>
          </p:cNvPr>
          <p:cNvSpPr/>
          <p:nvPr/>
        </p:nvSpPr>
        <p:spPr>
          <a:xfrm>
            <a:off x="1941323" y="1851912"/>
            <a:ext cx="5261354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gpukern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*/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vectorize_over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ii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dirty="0" err="1">
                <a:solidFill>
                  <a:srgbClr val="407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end_vectorize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F28D7E-96B9-1E4F-89BB-DA431D4CA293}"/>
              </a:ext>
            </a:extLst>
          </p:cNvPr>
          <p:cNvSpPr/>
          <p:nvPr/>
        </p:nvSpPr>
        <p:spPr>
          <a:xfrm>
            <a:off x="119625" y="4387080"/>
            <a:ext cx="4428000" cy="2123658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endParaRPr lang="en-GB" sz="1200" b="1" dirty="0">
              <a:solidFill>
                <a:srgbClr val="00702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for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208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ii); </a:t>
            </a:r>
            <a:endParaRPr lang="en-GB" sz="1200" dirty="0">
              <a:solidFill>
                <a:srgbClr val="902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double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66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250E12-C7AC-4942-8289-B9A45294C0B1}"/>
              </a:ext>
            </a:extLst>
          </p:cNvPr>
          <p:cNvSpPr/>
          <p:nvPr/>
        </p:nvSpPr>
        <p:spPr>
          <a:xfrm>
            <a:off x="4584700" y="4387080"/>
            <a:ext cx="4559300" cy="2308324"/>
          </a:xfrm>
          <a:prstGeom prst="rect">
            <a:avLst/>
          </a:prstGeom>
          <a:solidFill>
            <a:srgbClr val="EEFFCC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__global__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rgbClr val="06287E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myprod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int</a:t>
            </a:r>
            <a:r>
              <a:rPr lang="en-GB" sz="1200" dirty="0">
                <a:solidFill>
                  <a:srgbClr val="BBBBB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ii; 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endParaRPr lang="en-GB" sz="1200" i="1" dirty="0">
              <a:solidFill>
                <a:srgbClr val="40809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ii=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blockIdx.x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 //au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dirty="0">
                <a:solidFill>
                  <a:srgbClr val="00702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(ii&lt;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nelem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</a:p>
          <a:p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DataStructure_get_a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DataStructure_get_b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>
                <a:solidFill>
                  <a:srgbClr val="902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b_ii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DataStructure_set_c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ii,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c_ii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r>
              <a:rPr lang="en-GB" sz="1200" i="1" dirty="0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//end </a:t>
            </a:r>
            <a:r>
              <a:rPr lang="en-GB" sz="1200" i="1" dirty="0" err="1">
                <a:solidFill>
                  <a:srgbClr val="40809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autovectorized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Xobjects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– code specialization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90A8EE-7F00-AA4B-A32A-B8F6B550EC9C}"/>
              </a:ext>
            </a:extLst>
          </p:cNvPr>
          <p:cNvSpPr/>
          <p:nvPr/>
        </p:nvSpPr>
        <p:spPr>
          <a:xfrm>
            <a:off x="1132168" y="525175"/>
            <a:ext cx="765260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Before compiling, </a:t>
            </a:r>
            <a:r>
              <a:rPr lang="en-GB" sz="1700" dirty="0" err="1">
                <a:solidFill>
                  <a:schemeClr val="tx2"/>
                </a:solidFill>
              </a:rPr>
              <a:t>Xobjects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B62AC"/>
                </a:solidFill>
              </a:rPr>
              <a:t>specializes the code </a:t>
            </a:r>
            <a:r>
              <a:rPr lang="en-GB" sz="1700" dirty="0">
                <a:solidFill>
                  <a:schemeClr val="tx2"/>
                </a:solidFill>
              </a:rPr>
              <a:t>for the chosen computing platform.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Specialization and compilation of the C code are </a:t>
            </a:r>
            <a:r>
              <a:rPr lang="en-GB" sz="1700" b="1" dirty="0">
                <a:solidFill>
                  <a:srgbClr val="2B62AC"/>
                </a:solidFill>
              </a:rPr>
              <a:t>done at runtime </a:t>
            </a:r>
            <a:r>
              <a:rPr lang="en-GB" sz="1700" dirty="0">
                <a:solidFill>
                  <a:schemeClr val="tx2"/>
                </a:solidFill>
              </a:rPr>
              <a:t>through Python, right before starting the simulation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gives a lot of flexibility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C195B-5AB5-CA4F-B586-DEF9E3C741DB}"/>
              </a:ext>
            </a:extLst>
          </p:cNvPr>
          <p:cNvSpPr txBox="1"/>
          <p:nvPr/>
        </p:nvSpPr>
        <p:spPr>
          <a:xfrm>
            <a:off x="1941323" y="1520941"/>
            <a:ext cx="241444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written by the user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687672-4ECE-FA46-A2C4-68E66459E27E}"/>
              </a:ext>
            </a:extLst>
          </p:cNvPr>
          <p:cNvSpPr txBox="1"/>
          <p:nvPr/>
        </p:nvSpPr>
        <p:spPr>
          <a:xfrm>
            <a:off x="119625" y="4049490"/>
            <a:ext cx="24039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CPU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37D1D1-AF5E-5D4F-8849-814D906A0713}"/>
              </a:ext>
            </a:extLst>
          </p:cNvPr>
          <p:cNvSpPr txBox="1"/>
          <p:nvPr/>
        </p:nvSpPr>
        <p:spPr>
          <a:xfrm>
            <a:off x="4641320" y="4060376"/>
            <a:ext cx="30691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solidFill>
                  <a:srgbClr val="2B62AC"/>
                </a:solidFill>
              </a:rPr>
              <a:t>Code specialized for GPU (</a:t>
            </a:r>
            <a:r>
              <a:rPr lang="en-US" sz="1700" b="1" dirty="0" err="1">
                <a:solidFill>
                  <a:srgbClr val="2B62AC"/>
                </a:solidFill>
              </a:rPr>
              <a:t>Cuda</a:t>
            </a:r>
            <a:r>
              <a:rPr lang="en-US" sz="1700" b="1" dirty="0">
                <a:solidFill>
                  <a:srgbClr val="2B62A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592860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tx2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966034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C698D1C-A2FC-E74E-A383-4C1863A3A50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00923-A0BD-9D42-9A1D-09D45F8053E1}"/>
              </a:ext>
            </a:extLst>
          </p:cNvPr>
          <p:cNvSpPr txBox="1"/>
          <p:nvPr/>
        </p:nvSpPr>
        <p:spPr>
          <a:xfrm>
            <a:off x="425003" y="3644722"/>
            <a:ext cx="83583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Xsuite development </a:t>
            </a:r>
            <a:r>
              <a:rPr lang="en-US" b="1" dirty="0">
                <a:solidFill>
                  <a:srgbClr val="2B62AC"/>
                </a:solidFill>
              </a:rPr>
              <a:t>experience so far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Shows </a:t>
            </a:r>
            <a:r>
              <a:rPr lang="en-US" b="1" dirty="0">
                <a:solidFill>
                  <a:srgbClr val="2B62AC"/>
                </a:solidFill>
              </a:rPr>
              <a:t>feasibility of integrated modular code </a:t>
            </a:r>
            <a:r>
              <a:rPr lang="en-US" dirty="0">
                <a:solidFill>
                  <a:schemeClr val="tx2"/>
                </a:solidFill>
              </a:rPr>
              <a:t>covering the application of our interest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Demonstrates a </a:t>
            </a:r>
            <a:r>
              <a:rPr lang="en-US" b="1" dirty="0">
                <a:solidFill>
                  <a:srgbClr val="2B62AC"/>
                </a:solidFill>
              </a:rPr>
              <a:t>convenient approach to handle multiple computing platform </a:t>
            </a:r>
            <a:r>
              <a:rPr lang="en-US" dirty="0">
                <a:solidFill>
                  <a:schemeClr val="tx2"/>
                </a:solidFill>
              </a:rPr>
              <a:t>while keeping compact and readable physics code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You are very </a:t>
            </a:r>
            <a:r>
              <a:rPr lang="en-US" b="1" dirty="0">
                <a:solidFill>
                  <a:srgbClr val="2B62AC"/>
                </a:solidFill>
              </a:rPr>
              <a:t>welcome to give it a try </a:t>
            </a:r>
            <a:r>
              <a:rPr lang="en-US" dirty="0">
                <a:solidFill>
                  <a:schemeClr val="tx2"/>
                </a:solidFill>
              </a:rPr>
              <a:t>and provide your feedback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</a:rPr>
              <a:t>You are even </a:t>
            </a:r>
            <a:r>
              <a:rPr lang="en-US" b="1" dirty="0">
                <a:solidFill>
                  <a:srgbClr val="2B62AC"/>
                </a:solidFill>
              </a:rPr>
              <a:t>more welcome to contribute </a:t>
            </a:r>
            <a:r>
              <a:rPr lang="en-US" dirty="0">
                <a:solidFill>
                  <a:schemeClr val="tx2"/>
                </a:solidFill>
              </a:rPr>
              <a:t>to the development of new features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C1F0E06-BD45-2B42-9573-2266005782DE}"/>
              </a:ext>
            </a:extLst>
          </p:cNvPr>
          <p:cNvGrpSpPr/>
          <p:nvPr/>
        </p:nvGrpSpPr>
        <p:grpSpPr>
          <a:xfrm>
            <a:off x="-25757" y="925633"/>
            <a:ext cx="9032330" cy="2139538"/>
            <a:chOff x="0" y="461994"/>
            <a:chExt cx="9032330" cy="21395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0205F1D-481D-3E4E-80E9-C44BB2048B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6747"/>
            <a:stretch/>
          </p:blipFill>
          <p:spPr>
            <a:xfrm>
              <a:off x="0" y="461994"/>
              <a:ext cx="9032330" cy="170165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AE4E7A5-64B2-2E40-929D-BB7507123E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83572" b="4971"/>
            <a:stretch/>
          </p:blipFill>
          <p:spPr>
            <a:xfrm>
              <a:off x="0" y="2150773"/>
              <a:ext cx="9032330" cy="450759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32C1F4C-03FA-1148-B860-B460B67E566E}"/>
              </a:ext>
            </a:extLst>
          </p:cNvPr>
          <p:cNvSpPr txBox="1"/>
          <p:nvPr/>
        </p:nvSpPr>
        <p:spPr>
          <a:xfrm>
            <a:off x="3305178" y="3147774"/>
            <a:ext cx="1645200" cy="292388"/>
          </a:xfrm>
          <a:prstGeom prst="rect">
            <a:avLst/>
          </a:prstGeom>
          <a:solidFill>
            <a:srgbClr val="A9D18D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18270D-2D86-284A-BEB9-1EA0975DEBB9}"/>
              </a:ext>
            </a:extLst>
          </p:cNvPr>
          <p:cNvSpPr txBox="1"/>
          <p:nvPr/>
        </p:nvSpPr>
        <p:spPr>
          <a:xfrm>
            <a:off x="5037507" y="3147774"/>
            <a:ext cx="1645200" cy="292388"/>
          </a:xfrm>
          <a:prstGeom prst="rect">
            <a:avLst/>
          </a:prstGeom>
          <a:solidFill>
            <a:srgbClr val="E2F0D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Under development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486BE5A-8447-CA40-A730-9CD03B18AC6E}"/>
              </a:ext>
            </a:extLst>
          </p:cNvPr>
          <p:cNvSpPr txBox="1"/>
          <p:nvPr/>
        </p:nvSpPr>
        <p:spPr>
          <a:xfrm>
            <a:off x="6769836" y="3144531"/>
            <a:ext cx="1645200" cy="292388"/>
          </a:xfrm>
          <a:prstGeom prst="rect">
            <a:avLst/>
          </a:prstGeom>
          <a:solidFill>
            <a:srgbClr val="F0D8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study</a:t>
            </a:r>
          </a:p>
        </p:txBody>
      </p:sp>
    </p:spTree>
    <p:extLst>
      <p:ext uri="{BB962C8B-B14F-4D97-AF65-F5344CB8AC3E}">
        <p14:creationId xmlns:p14="http://schemas.microsoft.com/office/powerpoint/2010/main" val="249574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F5FBE-938C-7348-8AD7-015E1EB87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64</a:t>
            </a:fld>
            <a:endParaRPr lang="en-CH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605274-BEB5-8349-AF70-9876638B3D85}"/>
              </a:ext>
            </a:extLst>
          </p:cNvPr>
          <p:cNvGraphicFramePr>
            <a:graphicFrameLocks noGrp="1"/>
          </p:cNvGraphicFramePr>
          <p:nvPr/>
        </p:nvGraphicFramePr>
        <p:xfrm>
          <a:off x="4524462" y="2903725"/>
          <a:ext cx="424053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1868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628667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7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700" dirty="0"/>
                        <a:t>5.5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700" dirty="0"/>
                        <a:t>GPU (Titan V,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20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GPU (Titan V, via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38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8AB8F3D-A4B5-594D-9544-BEFDF0E8262D}"/>
              </a:ext>
            </a:extLst>
          </p:cNvPr>
          <p:cNvSpPr txBox="1"/>
          <p:nvPr/>
        </p:nvSpPr>
        <p:spPr>
          <a:xfrm>
            <a:off x="4528946" y="4378377"/>
            <a:ext cx="4073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(*) tests made on ABP GPU server for typical SPS space-charge interaction (PIC)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6B3295-17CE-0F4E-BD05-9DE51EE88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14" y="2114271"/>
            <a:ext cx="4118688" cy="3334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30D3C7-9A13-204B-B753-BF7A5B0EC807}"/>
              </a:ext>
            </a:extLst>
          </p:cNvPr>
          <p:cNvSpPr txBox="1"/>
          <p:nvPr/>
        </p:nvSpPr>
        <p:spPr>
          <a:xfrm>
            <a:off x="436703" y="2369836"/>
            <a:ext cx="19143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b="1" dirty="0">
                <a:solidFill>
                  <a:srgbClr val="16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Xfields PIC</a:t>
            </a:r>
          </a:p>
          <a:p>
            <a:r>
              <a:rPr lang="en-CH" sz="1100" b="1" dirty="0">
                <a:solidFill>
                  <a:srgbClr val="FF010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Bassetti Erskine formula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2E88D9-FF81-5442-B958-6E0332CE829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Space-charge – benchmarks and 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0692D8-E651-EE4F-ADD4-2D59797D072D}"/>
              </a:ext>
            </a:extLst>
          </p:cNvPr>
          <p:cNvSpPr txBox="1"/>
          <p:nvPr/>
        </p:nvSpPr>
        <p:spPr>
          <a:xfrm>
            <a:off x="474309" y="1964097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Space-charge check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1EA87E-81FF-4E43-AD7F-96C789758B74}"/>
              </a:ext>
            </a:extLst>
          </p:cNvPr>
          <p:cNvSpPr txBox="1"/>
          <p:nvPr/>
        </p:nvSpPr>
        <p:spPr>
          <a:xfrm>
            <a:off x="1187916" y="879686"/>
            <a:ext cx="752334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Different methods crosschecked against each other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Particular care in optimizing performance on GPU</a:t>
            </a:r>
          </a:p>
        </p:txBody>
      </p:sp>
    </p:spTree>
    <p:extLst>
      <p:ext uri="{BB962C8B-B14F-4D97-AF65-F5344CB8AC3E}">
        <p14:creationId xmlns:p14="http://schemas.microsoft.com/office/powerpoint/2010/main" val="2754104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foundations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E4E125-496B-EE4B-8684-CE66A51B95BD}"/>
              </a:ext>
            </a:extLst>
          </p:cNvPr>
          <p:cNvSpPr txBox="1"/>
          <p:nvPr/>
        </p:nvSpPr>
        <p:spPr>
          <a:xfrm>
            <a:off x="1160980" y="558047"/>
            <a:ext cx="798301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962AE"/>
                </a:solidFill>
              </a:rPr>
              <a:t>We did not start from scratch</a:t>
            </a:r>
            <a:r>
              <a:rPr lang="en-US" sz="1700" dirty="0">
                <a:solidFill>
                  <a:schemeClr val="tx2"/>
                </a:solidFill>
              </a:rPr>
              <a:t>, instead we could </a:t>
            </a:r>
            <a:r>
              <a:rPr lang="en-US" sz="1700" b="1" dirty="0">
                <a:solidFill>
                  <a:srgbClr val="2B62AC"/>
                </a:solidFill>
              </a:rPr>
              <a:t>learn and inherit features </a:t>
            </a:r>
            <a:r>
              <a:rPr lang="en-US" sz="1700" dirty="0">
                <a:solidFill>
                  <a:schemeClr val="tx2"/>
                </a:solidFill>
              </a:rPr>
              <a:t>from the following existing tools: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6FD10B-5824-1549-A137-F7168A5A1A9A}"/>
              </a:ext>
            </a:extLst>
          </p:cNvPr>
          <p:cNvSpPr/>
          <p:nvPr/>
        </p:nvSpPr>
        <p:spPr>
          <a:xfrm>
            <a:off x="2286000" y="27903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DB72FC-03F1-3E49-A54B-7E11CD90F7BC}"/>
              </a:ext>
            </a:extLst>
          </p:cNvPr>
          <p:cNvSpPr/>
          <p:nvPr/>
        </p:nvSpPr>
        <p:spPr>
          <a:xfrm>
            <a:off x="235873" y="1385719"/>
            <a:ext cx="633002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sixtraklib</a:t>
            </a:r>
            <a:r>
              <a:rPr lang="en-US" sz="1700" b="1" u="sng" dirty="0">
                <a:solidFill>
                  <a:srgbClr val="2962AE"/>
                </a:solidFill>
                <a:sym typeface="Wingdings" pitchFamily="2" charset="2"/>
              </a:rPr>
              <a:t>-pysixtrack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Clean, tested and documented implementation of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machine elements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(basically reused without changes, physics from SixTrack)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Particle description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with redundant energy variables for better precision and speed (from sixtrack experience)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Experience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multiplatform code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(CPU/GPU)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Tools for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importing machine model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from MAD-X or sixtrack input</a:t>
            </a:r>
          </a:p>
          <a:p>
            <a:pPr>
              <a:spcBef>
                <a:spcPts val="600"/>
              </a:spcBef>
            </a:pPr>
            <a:endParaRPr lang="en-US" sz="500" b="1" dirty="0">
              <a:solidFill>
                <a:srgbClr val="2962AE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PyHEADTAIL</a:t>
            </a:r>
            <a:endParaRPr lang="en-US" sz="1700" b="1" u="sng" dirty="0">
              <a:solidFill>
                <a:srgbClr val="2962AE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Driving a multiparticle simulation through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Usage of vectorization through 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numpy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speed up parts of the simulation directly in Python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 err="1">
                <a:solidFill>
                  <a:srgbClr val="2962AE"/>
                </a:solidFill>
                <a:sym typeface="Wingdings" pitchFamily="2" charset="2"/>
              </a:rPr>
              <a:t>PyPIC</a:t>
            </a:r>
            <a:endParaRPr lang="en-US" sz="1700" b="1" u="sng" dirty="0">
              <a:solidFill>
                <a:srgbClr val="2962AE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2D and 3D FFT Particle In Cell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Experience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CPU and GPU</a:t>
            </a:r>
          </a:p>
        </p:txBody>
      </p:sp>
      <p:pic>
        <p:nvPicPr>
          <p:cNvPr id="9218" name="Picture 2" descr="No need to reinvent the wheel - follow these examples">
            <a:extLst>
              <a:ext uri="{FF2B5EF4-FFF2-40B4-BE49-F238E27FC236}">
                <a16:creationId xmlns:a16="http://schemas.microsoft.com/office/drawing/2014/main" id="{23FAB6DE-CDCA-B248-A707-88597FDCA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357" y="2431143"/>
            <a:ext cx="25019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9A40E5-682C-894C-A1C0-99234FAEF5FB}"/>
              </a:ext>
            </a:extLst>
          </p:cNvPr>
          <p:cNvSpPr txBox="1"/>
          <p:nvPr/>
        </p:nvSpPr>
        <p:spPr>
          <a:xfrm>
            <a:off x="6570831" y="1757657"/>
            <a:ext cx="2109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902030302020204" pitchFamily="66" charset="0"/>
              </a:rPr>
              <a:t>Don't reinvent the wheel…</a:t>
            </a:r>
          </a:p>
        </p:txBody>
      </p:sp>
    </p:spTree>
    <p:extLst>
      <p:ext uri="{BB962C8B-B14F-4D97-AF65-F5344CB8AC3E}">
        <p14:creationId xmlns:p14="http://schemas.microsoft.com/office/powerpoint/2010/main" val="205760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50986" y="902075"/>
            <a:ext cx="75839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 to Xsuite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Requirements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choices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Development status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Documentation and developer's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Usage examples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an existing lattice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elements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PyHEADTAIL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interface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Checks and first applications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 look under the hood 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(optional)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Multiplatform programming with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Xobjects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880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Python packages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6FD10B-5824-1549-A137-F7168A5A1A9A}"/>
              </a:ext>
            </a:extLst>
          </p:cNvPr>
          <p:cNvSpPr/>
          <p:nvPr/>
        </p:nvSpPr>
        <p:spPr>
          <a:xfrm>
            <a:off x="2387600" y="29681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362749-CAA6-854E-ADF3-059274B150FD}"/>
              </a:ext>
            </a:extLst>
          </p:cNvPr>
          <p:cNvSpPr/>
          <p:nvPr/>
        </p:nvSpPr>
        <p:spPr>
          <a:xfrm>
            <a:off x="212501" y="2846373"/>
            <a:ext cx="8519375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This has several </a:t>
            </a:r>
            <a:r>
              <a:rPr lang="en-US" sz="1700" b="1" dirty="0">
                <a:solidFill>
                  <a:srgbClr val="2B62AC"/>
                </a:solidFill>
              </a:rPr>
              <a:t>advantages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Profit of ABP know-how </a:t>
            </a:r>
            <a:r>
              <a:rPr lang="en-US" sz="1700" dirty="0">
                <a:solidFill>
                  <a:schemeClr val="tx2"/>
                </a:solidFill>
              </a:rPr>
              <a:t>and experience with python  (OMC tools, </a:t>
            </a:r>
            <a:r>
              <a:rPr lang="en-US" sz="1700" dirty="0" err="1">
                <a:solidFill>
                  <a:schemeClr val="tx2"/>
                </a:solidFill>
              </a:rPr>
              <a:t>pytimber</a:t>
            </a:r>
            <a:r>
              <a:rPr lang="en-US" sz="1700" dirty="0">
                <a:solidFill>
                  <a:schemeClr val="tx2"/>
                </a:solidFill>
              </a:rPr>
              <a:t>, </a:t>
            </a:r>
            <a:r>
              <a:rPr lang="en-US" sz="1700" dirty="0" err="1">
                <a:solidFill>
                  <a:schemeClr val="tx2"/>
                </a:solidFill>
              </a:rPr>
              <a:t>PyHEADTAIL</a:t>
            </a:r>
            <a:r>
              <a:rPr lang="en-US" sz="1700" dirty="0">
                <a:solidFill>
                  <a:schemeClr val="tx2"/>
                </a:solidFill>
              </a:rPr>
              <a:t>, PyECLOUD, harpy, lumi modeling and </a:t>
            </a:r>
            <a:r>
              <a:rPr lang="en-US" sz="1700" dirty="0" err="1">
                <a:solidFill>
                  <a:schemeClr val="tx2"/>
                </a:solidFill>
              </a:rPr>
              <a:t>followup</a:t>
            </a:r>
            <a:r>
              <a:rPr lang="en-US" sz="1700" dirty="0">
                <a:solidFill>
                  <a:schemeClr val="tx2"/>
                </a:solidFill>
              </a:rPr>
              <a:t> tools, …)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Newcomers</a:t>
            </a:r>
            <a:r>
              <a:rPr lang="en-US" sz="1700" dirty="0">
                <a:solidFill>
                  <a:schemeClr val="tx2"/>
                </a:solidFill>
              </a:rPr>
              <a:t> typically have been already exposed to Python + </a:t>
            </a:r>
            <a:r>
              <a:rPr lang="en-US" sz="1700" b="1" dirty="0">
                <a:solidFill>
                  <a:srgbClr val="2962AE"/>
                </a:solidFill>
              </a:rPr>
              <a:t>learning-curve is common many tools</a:t>
            </a:r>
            <a:r>
              <a:rPr lang="en-US" sz="1700" dirty="0">
                <a:solidFill>
                  <a:schemeClr val="tx2"/>
                </a:solidFill>
              </a:rPr>
              <a:t> used in ABP and at CERN for simulation, data analysis, operation…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962AE"/>
                </a:solidFill>
              </a:rPr>
              <a:t>Python can be used as glue </a:t>
            </a:r>
            <a:r>
              <a:rPr lang="en-US" sz="1700" dirty="0">
                <a:solidFill>
                  <a:schemeClr val="tx2"/>
                </a:solidFill>
              </a:rPr>
              <a:t>among Xsuite modules and with several CERN and general-purpose Python packages (plotting, </a:t>
            </a:r>
            <a:r>
              <a:rPr lang="en-US" sz="1700" dirty="0" err="1">
                <a:solidFill>
                  <a:schemeClr val="tx2"/>
                </a:solidFill>
              </a:rPr>
              <a:t>fft</a:t>
            </a:r>
            <a:r>
              <a:rPr lang="en-US" sz="1700" dirty="0">
                <a:solidFill>
                  <a:schemeClr val="tx2"/>
                </a:solidFill>
              </a:rPr>
              <a:t>, optimization, data storage, ML, …)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Python is </a:t>
            </a:r>
            <a:r>
              <a:rPr lang="en-US" sz="1700" b="1" dirty="0">
                <a:solidFill>
                  <a:srgbClr val="2962AE"/>
                </a:solidFill>
              </a:rPr>
              <a:t>easy to extend with C, C++ and FORTRAN </a:t>
            </a:r>
            <a:r>
              <a:rPr lang="en-US" sz="1700" dirty="0">
                <a:solidFill>
                  <a:schemeClr val="tx2"/>
                </a:solidFill>
              </a:rPr>
              <a:t>code for performance-critical parts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688CE69-32A2-A146-A752-EEEA7FC73AD5}"/>
              </a:ext>
            </a:extLst>
          </p:cNvPr>
          <p:cNvGrpSpPr/>
          <p:nvPr/>
        </p:nvGrpSpPr>
        <p:grpSpPr>
          <a:xfrm>
            <a:off x="5741615" y="818052"/>
            <a:ext cx="2814473" cy="1977171"/>
            <a:chOff x="1970524" y="705455"/>
            <a:chExt cx="2814473" cy="1977171"/>
          </a:xfrm>
        </p:grpSpPr>
        <p:pic>
          <p:nvPicPr>
            <p:cNvPr id="1026" name="Picture 2" descr="python-logo-0">
              <a:extLst>
                <a:ext uri="{FF2B5EF4-FFF2-40B4-BE49-F238E27FC236}">
                  <a16:creationId xmlns:a16="http://schemas.microsoft.com/office/drawing/2014/main" id="{2FF21A23-7DF3-6241-A0D7-FEE83724DD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17" b="34861"/>
            <a:stretch/>
          </p:blipFill>
          <p:spPr bwMode="auto">
            <a:xfrm>
              <a:off x="1970524" y="705455"/>
              <a:ext cx="2814473" cy="932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0C1B5CDA-F8E7-3242-BCB1-66FE7848A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4760" y="1569108"/>
              <a:ext cx="2474485" cy="1113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EBC116D-1700-E44B-B1D4-CE5F1BBA7299}"/>
              </a:ext>
            </a:extLst>
          </p:cNvPr>
          <p:cNvSpPr/>
          <p:nvPr/>
        </p:nvSpPr>
        <p:spPr>
          <a:xfrm>
            <a:off x="212502" y="1344762"/>
            <a:ext cx="45526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962AE"/>
                </a:solidFill>
                <a:sym typeface="Wingdings" pitchFamily="2" charset="2"/>
              </a:rPr>
              <a:t>Design choice #1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The code is provided in the form of a set of </a:t>
            </a:r>
            <a:r>
              <a:rPr lang="en-US" b="1" dirty="0">
                <a:solidFill>
                  <a:srgbClr val="2B62AC"/>
                </a:solidFill>
                <a:sym typeface="Wingdings" pitchFamily="2" charset="2"/>
              </a:rPr>
              <a:t>P</a:t>
            </a:r>
            <a:r>
              <a:rPr lang="en-US" b="1" dirty="0">
                <a:solidFill>
                  <a:srgbClr val="2B62AC"/>
                </a:solidFill>
              </a:rPr>
              <a:t>ython packages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US" dirty="0" err="1">
                <a:solidFill>
                  <a:schemeClr val="tx2"/>
                </a:solidFill>
              </a:rPr>
              <a:t>Xline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Xtrack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Xpart</a:t>
            </a:r>
            <a:r>
              <a:rPr lang="en-US" dirty="0">
                <a:solidFill>
                  <a:schemeClr val="tx2"/>
                </a:solidFill>
              </a:rPr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181408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50484</TotalTime>
  <Words>10006</Words>
  <Application>Microsoft Macintosh PowerPoint</Application>
  <PresentationFormat>On-screen Show (4:3)</PresentationFormat>
  <Paragraphs>1346</Paragraphs>
  <Slides>64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4" baseType="lpstr">
      <vt:lpstr>Arial</vt:lpstr>
      <vt:lpstr>Calibri</vt:lpstr>
      <vt:lpstr>Calibri Light</vt:lpstr>
      <vt:lpstr>Comic Sans MS</vt:lpstr>
      <vt:lpstr>Consolas</vt:lpstr>
      <vt:lpstr>Courier New</vt:lpstr>
      <vt:lpstr>Symbol</vt:lpstr>
      <vt:lpstr>Tahoma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1166</cp:revision>
  <dcterms:created xsi:type="dcterms:W3CDTF">2020-09-04T13:28:31Z</dcterms:created>
  <dcterms:modified xsi:type="dcterms:W3CDTF">2021-09-29T20:34:05Z</dcterms:modified>
</cp:coreProperties>
</file>