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2" r:id="rId3"/>
    <p:sldId id="258" r:id="rId4"/>
    <p:sldId id="264" r:id="rId5"/>
    <p:sldId id="263" r:id="rId6"/>
    <p:sldId id="259" r:id="rId7"/>
    <p:sldId id="260" r:id="rId8"/>
    <p:sldId id="265" r:id="rId9"/>
    <p:sldId id="262" r:id="rId10"/>
    <p:sldId id="291" r:id="rId11"/>
    <p:sldId id="266" r:id="rId12"/>
    <p:sldId id="268" r:id="rId13"/>
    <p:sldId id="269" r:id="rId14"/>
    <p:sldId id="272" r:id="rId15"/>
    <p:sldId id="273" r:id="rId16"/>
    <p:sldId id="274" r:id="rId17"/>
    <p:sldId id="275" r:id="rId18"/>
    <p:sldId id="293" r:id="rId19"/>
    <p:sldId id="289" r:id="rId20"/>
    <p:sldId id="276" r:id="rId21"/>
    <p:sldId id="277" r:id="rId22"/>
    <p:sldId id="278" r:id="rId23"/>
    <p:sldId id="281" r:id="rId24"/>
    <p:sldId id="280" r:id="rId25"/>
    <p:sldId id="282" r:id="rId26"/>
    <p:sldId id="283" r:id="rId27"/>
    <p:sldId id="284" r:id="rId28"/>
    <p:sldId id="286" r:id="rId29"/>
    <p:sldId id="28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89450-C7ED-477E-89F6-5FBAB40CD80E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3A646-29D8-4DBF-B6BA-4264EB4A76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00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4EAD3-C37A-4B6D-BCC6-399167EC8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EFA5C-6B2B-4D78-9F49-BA51F10CB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55DD1-4C39-4C7B-BCD2-1340F9E9B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9F43-6E88-4637-A91C-F28A52F5937B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FC1D2-0E9B-4B56-BE40-78AB54C0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885A4-6CE0-4FB5-A7E1-A24F6F70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55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A3B1-46CC-4328-B131-CEC4D451A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BAAC5-F59A-4096-9F6E-3A84C6905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8D045-B729-4217-B05C-106EAC277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E2163-3E91-40D1-933A-C5668451E3BE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28986-3960-4EDB-9BB4-372658664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F4C53-9683-48D3-A5F0-9AC7D1B00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3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52BB09-8643-47C7-A069-D79998CE1A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93AA6-D1AA-47B8-8B7E-E68792E30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B80F5-1EAF-47A1-8691-596E5F323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A8F1-902E-411F-B4B3-1F8B8A40B684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8D626-1BEA-4D9E-85D8-C24F0E7D0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0E255-F2A3-4B52-9CBF-74B7AD6E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0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67408-AA58-4033-B1BC-B254794B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7C5FE-CFC0-4616-8E01-49FB3B182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F1556-7DE5-4157-8DBC-43F6E547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3A46-E334-4166-9832-8C2A9FDBCD16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A6FC6-2D21-43B0-AF4A-74A8CF2F6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35507-D042-417E-8636-026B9C6A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56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131A8-1BE7-48A3-AC99-2E00E64D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BA181-B919-402F-9FDC-B156B5490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F1C12-E63C-49B8-83D9-385AEB16B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911F-F8C6-4A4A-94C0-D13591DA8144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CA51A-FA5E-4A83-AF51-211DDB21B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BD039-5C94-4212-B2E0-D306F176D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11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E2ED-CDBE-4CB9-AFD3-77A01E0CC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584AF-C702-4785-81E4-235A7E4C9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A407E9-7E0D-49EB-9A64-BF80A692E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AEC2FF-064D-425B-8463-C9442ED97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17126-89B4-44DD-B94C-6C7B2FE16361}" type="datetime1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7EACE-7E24-41CF-8554-A9D4232C1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F0B18-15BB-4B2C-ADDF-1F686EB4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5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637B5-8594-45D4-A8C7-420ABF69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ADC11-F3B9-46CD-99D6-55112EA1A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F01D8-7F3D-4BCE-891E-C23E55271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DE0E22-067A-48C5-A3EB-B244EAAC97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854023-E4CA-4CD6-B72E-AE87607343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C0F326-B859-45E7-BB56-C47F045A6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771A-81F8-4A74-8B60-4731545EF77B}" type="datetime1">
              <a:rPr lang="en-GB" smtClean="0"/>
              <a:t>05/08/2021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85601E-2F1F-4100-A2B3-7E741072D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7755BE-A346-4079-B0E9-A0023DE9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39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56469-EF23-4030-9759-09099983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0A72CF-04D3-44D2-9B82-8340AEC8E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BA1D-4118-4516-A6CE-B2C2C8208BE0}" type="datetime1">
              <a:rPr lang="en-GB" smtClean="0"/>
              <a:t>05/08/2021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27552E-0543-42E1-B03B-63A256B2D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D9B31B-3502-4CE7-A291-01888CB55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00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48EE6-738F-4792-B1E3-099358A2F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F3E4-E30C-4162-917C-07C9B675083E}" type="datetime1">
              <a:rPr lang="en-GB" smtClean="0"/>
              <a:t>05/08/2021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CF19D-88B0-43F4-986F-665076A5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C2687-9A60-45D7-9097-88667E77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00BE-2D7B-4215-BBB3-0B108436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57509-5AE0-42A0-9201-11BA69240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345E9-6F18-4260-8345-E99CD4090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D2FCD-7508-4D85-BDEF-32E01392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E5B63-F0C6-41A1-A7EB-9D25A276FABF}" type="datetime1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BC96E-7BB4-428E-B959-AC48FAC16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EAF4E-BFC5-4B41-82CF-696B52614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48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B09F5-C124-4DCA-9EBF-E2F0DDD4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8A734A-4C03-43BC-85C5-CF87105E9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D1EF44-0F05-4A7F-A7CB-31D8EB779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1E733-D110-45E1-8192-D950857F9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983D-AD9F-4149-A707-75B274206B4E}" type="datetime1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53BC8-4D39-415E-9690-C98D5BC20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AED22-D4F3-4337-A5A6-17BF98C3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71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67C3DF-69F8-4ACE-8334-2311A5421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EC794-45A7-466D-B5BC-645A329AD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782FC-DAE8-46DB-B481-C9AAE3F98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96059-B57E-41DA-9E17-0964C48ECB9C}" type="datetime1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A9E5A-FDF2-4E45-A8E2-7668C35D9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E0B94-EDAC-4ED7-8593-3E3888914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52EE1-D3FC-470C-A763-E6F3955CC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85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4660E-6AC8-4C1A-AD17-62E441DF0F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/>
              <a:t>Towards an analytical</a:t>
            </a:r>
            <a:br>
              <a:rPr lang="en-GB" sz="4800" dirty="0"/>
            </a:br>
            <a:r>
              <a:rPr lang="en-GB" sz="4800" dirty="0"/>
              <a:t>Vlasov solver for generalized impedances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83DE35-C35C-4555-B0F1-C4F9FED73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Presenter: Adam Rahemtulla</a:t>
            </a:r>
          </a:p>
          <a:p>
            <a:r>
              <a:rPr lang="en-GB" dirty="0"/>
              <a:t>Supervisor: Nicolas </a:t>
            </a:r>
            <a:r>
              <a:rPr lang="en-GB" dirty="0" err="1"/>
              <a:t>Mounet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47F48-3806-4DE9-8BE4-D8D22BB9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0A37F8-5492-4EE3-A04D-94F75C97250D}"/>
              </a:ext>
            </a:extLst>
          </p:cNvPr>
          <p:cNvSpPr txBox="1"/>
          <p:nvPr/>
        </p:nvSpPr>
        <p:spPr>
          <a:xfrm>
            <a:off x="1048120" y="5833387"/>
            <a:ext cx="1009576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200" dirty="0"/>
              <a:t>With thanks to EPFL-LPAP, and Tatiana </a:t>
            </a:r>
            <a:r>
              <a:rPr lang="en-GB" sz="2200" dirty="0" err="1"/>
              <a:t>Pieloni</a:t>
            </a:r>
            <a:r>
              <a:rPr lang="en-GB" sz="2200" dirty="0"/>
              <a:t> for providing support for this TPIV project</a:t>
            </a: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E0FDD772-F7F0-4052-A961-75F6E0F4AA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4" t="32336" r="5415" b="27160"/>
          <a:stretch/>
        </p:blipFill>
        <p:spPr>
          <a:xfrm>
            <a:off x="97655" y="457374"/>
            <a:ext cx="3400147" cy="572913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678E64CA-CE35-4905-BC1A-D1C9CE6BD3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3" b="26027"/>
          <a:stretch/>
        </p:blipFill>
        <p:spPr>
          <a:xfrm>
            <a:off x="9559008" y="285751"/>
            <a:ext cx="2624138" cy="74453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131AC3-2E75-4FD5-A047-A7F50B9F43A9}"/>
              </a:ext>
            </a:extLst>
          </p:cNvPr>
          <p:cNvCxnSpPr/>
          <p:nvPr/>
        </p:nvCxnSpPr>
        <p:spPr>
          <a:xfrm>
            <a:off x="0" y="1122363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831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5A9B6-B4AC-4146-9B55-EBD9F049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Stage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04596-1ECD-46B0-AD63-F6D6F44E2D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Now that we have looked at prerequisite theory, can move on to </a:t>
                </a:r>
                <a:r>
                  <a:rPr lang="en-GB" dirty="0" err="1"/>
                  <a:t>analyzing</a:t>
                </a:r>
                <a:r>
                  <a:rPr lang="en-GB" dirty="0"/>
                  <a:t> the linearized Vlasov equation</a:t>
                </a:r>
              </a:p>
              <a:p>
                <a:r>
                  <a:rPr lang="en-GB" dirty="0"/>
                  <a:t>Assumptions we make:</a:t>
                </a:r>
              </a:p>
              <a:p>
                <a:pPr lvl="1"/>
                <a:r>
                  <a:rPr lang="en-GB" dirty="0"/>
                  <a:t>We consider impedance as the only collective effect</a:t>
                </a:r>
              </a:p>
              <a:p>
                <a:pPr lvl="2"/>
                <a:r>
                  <a:rPr lang="en-GB" dirty="0"/>
                  <a:t>In particular, look at dipolar + quadrupolar impedance</a:t>
                </a:r>
              </a:p>
              <a:p>
                <a:pPr lvl="1"/>
                <a:r>
                  <a:rPr lang="en-GB" dirty="0"/>
                  <a:t>Neglect non-linearities of optics and coupling</a:t>
                </a:r>
              </a:p>
              <a:p>
                <a:pPr lvl="1"/>
                <a:r>
                  <a:rPr lang="en-GB" dirty="0"/>
                  <a:t>Use a ‘rigid beam’ model, i.e. neglect longitudinal dependencies</a:t>
                </a:r>
              </a:p>
              <a:p>
                <a:pPr lvl="1"/>
                <a:r>
                  <a:rPr lang="en-GB" dirty="0"/>
                  <a:t>Smooth approximation holds for machine optics</a:t>
                </a:r>
              </a:p>
              <a:p>
                <a:r>
                  <a:rPr lang="en-GB" dirty="0"/>
                  <a:t>Use following parameters: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 number of particles in beam;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GB" dirty="0"/>
                  <a:t> angular frequency;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tune of unperturbed system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04596-1ECD-46B0-AD63-F6D6F44E2D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20D34-84EC-4E63-9741-EED4DDE6E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10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210B9101-FEC6-477B-9838-82597093FCB5}"/>
              </a:ext>
            </a:extLst>
          </p:cNvPr>
          <p:cNvSpPr/>
          <p:nvPr/>
        </p:nvSpPr>
        <p:spPr>
          <a:xfrm>
            <a:off x="9703293" y="3977196"/>
            <a:ext cx="142042" cy="621438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2D964-39A9-4D50-B177-CD7D85F7ADFD}"/>
              </a:ext>
            </a:extLst>
          </p:cNvPr>
          <p:cNvSpPr txBox="1"/>
          <p:nvPr/>
        </p:nvSpPr>
        <p:spPr>
          <a:xfrm>
            <a:off x="9982200" y="4001294"/>
            <a:ext cx="1864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Turns 6D system into 2D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C0E636-C90F-48B9-9A04-5C2CFD836D58}"/>
              </a:ext>
            </a:extLst>
          </p:cNvPr>
          <p:cNvSpPr/>
          <p:nvPr/>
        </p:nvSpPr>
        <p:spPr>
          <a:xfrm>
            <a:off x="9982200" y="3915052"/>
            <a:ext cx="1864310" cy="7325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111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5093B-C30E-40F0-88B4-6142B92D4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</a:t>
            </a:r>
            <a:r>
              <a:rPr lang="en-GB" baseline="30000" dirty="0"/>
              <a:t>th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5080C-284B-4031-8A63-B14CF9D3A3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GB" dirty="0"/>
                  <a:t>Suppose we have single particle, satisfies Hill’s equation in vertical,</a:t>
                </a:r>
                <a:br>
                  <a:rPr lang="en-GB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dirty="0"/>
              </a:p>
              <a:p>
                <a:pPr>
                  <a:lnSpc>
                    <a:spcPct val="95000"/>
                  </a:lnSpc>
                </a:pPr>
                <a:r>
                  <a:rPr lang="en-GB" dirty="0"/>
                  <a:t>Yields from Hamilton’s equations,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′2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  <a:p>
                <a:pPr>
                  <a:lnSpc>
                    <a:spcPct val="95000"/>
                  </a:lnSpc>
                </a:pPr>
                <a:r>
                  <a:rPr lang="en-GB" dirty="0"/>
                  <a:t>Can simplify by canonical transformation to action-angle coordinates</a:t>
                </a:r>
              </a:p>
              <a:p>
                <a:pPr lvl="1">
                  <a:lnSpc>
                    <a:spcPct val="9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′2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b="0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dirty="0"/>
              </a:p>
              <a:p>
                <a:pPr>
                  <a:lnSpc>
                    <a:spcPct val="95000"/>
                  </a:lnSpc>
                </a:pPr>
                <a:r>
                  <a:rPr lang="en-GB" dirty="0"/>
                  <a:t>Yields that,</a:t>
                </a:r>
                <a:br>
                  <a:rPr lang="en-GB" b="0" i="1" dirty="0">
                    <a:solidFill>
                      <a:schemeClr val="accent2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br>
                  <a:rPr lang="en-GB" dirty="0"/>
                </a:br>
                <a:endParaRPr lang="en-GB" dirty="0"/>
              </a:p>
              <a:p>
                <a:pPr lvl="1">
                  <a:lnSpc>
                    <a:spcPct val="95000"/>
                  </a:lnSpc>
                </a:pPr>
                <a:r>
                  <a:rPr lang="en-GB" dirty="0"/>
                  <a:t>Can use to solve 0</a:t>
                </a:r>
                <a:r>
                  <a:rPr lang="en-GB" baseline="30000" dirty="0"/>
                  <a:t>th</a:t>
                </a:r>
                <a:r>
                  <a:rPr lang="en-GB" dirty="0"/>
                  <a:t> order Vlasov equation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5080C-284B-4031-8A63-B14CF9D3A3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DD8F6-A07B-43DE-AB2B-70C4E57ED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052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32E25-2560-4AF4-AF76-D36AF0164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</a:t>
            </a:r>
            <a:r>
              <a:rPr lang="en-GB" baseline="30000" dirty="0"/>
              <a:t>th</a:t>
            </a:r>
            <a:r>
              <a:rPr lang="en-GB" dirty="0"/>
              <a:t> order Equation, cont.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7C5D1B-1EBA-473D-9C8A-A98CC08B1B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20000"/>
                  </a:lnSpc>
                </a:pPr>
                <a:r>
                  <a:rPr lang="en-GB" dirty="0"/>
                  <a:t>As stated previously,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any time-independent function of invariants of motion</a:t>
                </a:r>
              </a:p>
              <a:p>
                <a:pPr lvl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is an invariant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dirty="0"/>
                  <a:t>We can write,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GB" dirty="0"/>
                  <a:t>Normalization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nary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7C5D1B-1EBA-473D-9C8A-A98CC08B1B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1D75E-2955-4C5C-A253-89E8831E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01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dirty="0"/>
                  <a:t>Impedance effects induce a coherent EM force,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𝑐𝑜h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b="0" dirty="0"/>
              </a:p>
              <a:p>
                <a:pPr>
                  <a:lnSpc>
                    <a:spcPct val="110000"/>
                  </a:lnSpc>
                </a:pPr>
                <a:r>
                  <a:rPr lang="en-GB" dirty="0"/>
                  <a:t>For general impedance,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𝑐𝑜h</m:t>
                          </m:r>
                        </m:sup>
                      </m:sSubSup>
                      <m:d>
                        <m:d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GB" sz="26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Sup>
                            <m:sSubSupPr>
                              <m:ctrlP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bSup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bSup>
                              <m: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GB" sz="2600" b="0" dirty="0"/>
              </a:p>
              <a:p>
                <a:pPr>
                  <a:lnSpc>
                    <a:spcPct val="110000"/>
                  </a:lnSpc>
                </a:pPr>
                <a:r>
                  <a:rPr lang="en-GB" dirty="0"/>
                  <a:t>Yields perturbation Hamiltonian,</a:t>
                </a:r>
              </a:p>
              <a:p>
                <a:pPr marL="0" indent="0" algn="ctr">
                  <a:lnSpc>
                    <a:spcPct val="110000"/>
                  </a:lnSpc>
                  <a:buNone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Sup>
                          <m:sSubSupPr>
                            <m:ctrlP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GB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bSup>
                      </m:e>
                    </m:nary>
                  </m:oMath>
                </a14:m>
                <a:endParaRPr lang="en-GB" b="0" dirty="0"/>
              </a:p>
              <a:p>
                <a:pPr lvl="1">
                  <a:lnSpc>
                    <a:spcPct val="110000"/>
                  </a:lnSpc>
                </a:pPr>
                <a:r>
                  <a:rPr lang="en-GB" dirty="0"/>
                  <a:t>For case of dipolar + quadrupolar impedance, a=1, b=0 and a=0, b=1 terms only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13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16C581-7A9E-4336-A37B-C6E4DBC48CFA}"/>
              </a:ext>
            </a:extLst>
          </p:cNvPr>
          <p:cNvCxnSpPr>
            <a:cxnSpLocks/>
          </p:cNvCxnSpPr>
          <p:nvPr/>
        </p:nvCxnSpPr>
        <p:spPr>
          <a:xfrm flipV="1">
            <a:off x="7102136" y="3773010"/>
            <a:ext cx="1837678" cy="870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FD3E78-70E9-4412-B4FF-D74E3113FA8C}"/>
                  </a:ext>
                </a:extLst>
              </p:cNvPr>
              <p:cNvSpPr txBox="1"/>
              <p:nvPr/>
            </p:nvSpPr>
            <p:spPr>
              <a:xfrm>
                <a:off x="8610600" y="2832753"/>
                <a:ext cx="2947387" cy="9402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>
                  <a:lnSpc>
                    <a:spcPct val="150000"/>
                  </a:lnSpc>
                </a:pPr>
                <a:r>
                  <a:rPr lang="en-GB" dirty="0"/>
                  <a:t>For compactness,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≡∫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GB" b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FD3E78-70E9-4412-B4FF-D74E3113F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832753"/>
                <a:ext cx="2947387" cy="940257"/>
              </a:xfrm>
              <a:prstGeom prst="rect">
                <a:avLst/>
              </a:prstGeom>
              <a:blipFill>
                <a:blip r:embed="rId3"/>
                <a:stretch>
                  <a:fillRect r="-2277" b="-3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E26A0D54-0B36-40AA-8165-65CBBAAD7C36}"/>
              </a:ext>
            </a:extLst>
          </p:cNvPr>
          <p:cNvSpPr/>
          <p:nvPr/>
        </p:nvSpPr>
        <p:spPr>
          <a:xfrm>
            <a:off x="8735627" y="2660510"/>
            <a:ext cx="3098308" cy="13255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837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GB" dirty="0"/>
                  <a:t>For dip + quad, have: </a:t>
                </a:r>
                <a:br>
                  <a:rPr lang="en-GB" b="0" i="0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b>
                        </m:sSub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2600" dirty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GB" sz="2400" b="0" i="1" dirty="0">
                    <a:latin typeface="Cambria Math" panose="02040503050406030204" pitchFamily="18" charset="0"/>
                  </a:rPr>
                </a:br>
                <a:r>
                  <a:rPr lang="en-GB" sz="2400" b="0" i="1" dirty="0">
                    <a:latin typeface="Cambria Math" panose="02040503050406030204" pitchFamily="18" charset="0"/>
                  </a:rPr>
                  <a:t>                  </a:t>
                </a:r>
                <a:r>
                  <a:rPr lang="en-GB" sz="2400" b="0" dirty="0">
                    <a:latin typeface="Cambria Math" panose="02040503050406030204" pitchFamily="18" charset="0"/>
                  </a:rPr>
                  <a:t>=</a:t>
                </a:r>
                <a:r>
                  <a:rPr lang="en-GB" sz="2400" b="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b>
                        </m:sSub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2200" dirty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𝜕𝜓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B7C36C-2F65-4EBD-B3C8-8BA085C4F4B6}"/>
                  </a:ext>
                </a:extLst>
              </p:cNvPr>
              <p:cNvSpPr txBox="1"/>
              <p:nvPr/>
            </p:nvSpPr>
            <p:spPr>
              <a:xfrm>
                <a:off x="8397536" y="945462"/>
                <a:ext cx="3371293" cy="8960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Recall linearized Vlasov equation: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B7C36C-2F65-4EBD-B3C8-8BA085C4F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536" y="945462"/>
                <a:ext cx="3371293" cy="896015"/>
              </a:xfrm>
              <a:prstGeom prst="rect">
                <a:avLst/>
              </a:prstGeom>
              <a:blipFill>
                <a:blip r:embed="rId3"/>
                <a:stretch>
                  <a:fillRect l="-1627" t="-3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00AB68E6-DD20-4791-8426-C1FDB8BFA41E}"/>
              </a:ext>
            </a:extLst>
          </p:cNvPr>
          <p:cNvSpPr/>
          <p:nvPr/>
        </p:nvSpPr>
        <p:spPr>
          <a:xfrm>
            <a:off x="8282866" y="842529"/>
            <a:ext cx="3485963" cy="10952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13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20000"/>
                  </a:lnSpc>
                </a:pPr>
                <a:r>
                  <a:rPr lang="en-GB" dirty="0"/>
                  <a:t>Linearized Vlasov equation becomes:</a:t>
                </a:r>
                <a:br>
                  <a:rPr lang="en-GB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b>
                        </m:sSub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func>
                          <m:func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dirty="0"/>
              </a:p>
              <a:p>
                <a:pPr>
                  <a:lnSpc>
                    <a:spcPct val="120000"/>
                  </a:lnSpc>
                </a:pPr>
                <a:r>
                  <a:rPr lang="en-GB" dirty="0"/>
                  <a:t>To proceed, specify form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>
                  <a:lnSpc>
                    <a:spcPct val="120000"/>
                  </a:lnSpc>
                </a:pPr>
                <a:r>
                  <a:rPr lang="en-GB" dirty="0"/>
                  <a:t>Split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dirty="0"/>
                  <a:t> into time-dependent and time-independent components,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endParaRPr lang="en-GB" b="0" dirty="0"/>
              </a:p>
              <a:p>
                <a:pPr lvl="1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b="0" i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ℂ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GB" dirty="0"/>
                  <a:t> keeping most unstable mode</a:t>
                </a:r>
              </a:p>
              <a:p>
                <a:pPr marL="457200" lvl="1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77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GB" dirty="0"/>
                  <a:t>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is periodic, expand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dirty="0"/>
                  <a:t> as a Fourier series</a:t>
                </a:r>
              </a:p>
              <a:p>
                <a:pPr lvl="1">
                  <a:lnSpc>
                    <a:spcPct val="140000"/>
                  </a:lnSpc>
                </a:pPr>
                <a:r>
                  <a:rPr lang="en-GB" dirty="0"/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𝑖𝑝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endParaRPr lang="en-GB" dirty="0"/>
              </a:p>
              <a:p>
                <a:pPr>
                  <a:lnSpc>
                    <a:spcPct val="140000"/>
                  </a:lnSpc>
                </a:pPr>
                <a:r>
                  <a:rPr lang="en-GB" dirty="0"/>
                  <a:t>Plugging back in:</a:t>
                </a:r>
                <a:br>
                  <a:rPr lang="en-GB" sz="2000" dirty="0"/>
                </a:b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𝑖𝑝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=  </m:t>
                        </m:r>
                      </m:e>
                    </m:nary>
                  </m:oMath>
                </a14:m>
                <a:br>
                  <a:rPr lang="en-GB" sz="2000" dirty="0"/>
                </a:br>
                <a:r>
                  <a:rPr lang="en-GB" sz="2000" dirty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b>
                        </m:sSub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>
                  <a:lnSpc>
                    <a:spcPct val="140000"/>
                  </a:lnSpc>
                </a:pPr>
                <a:r>
                  <a:rPr lang="en-GB" sz="2200" dirty="0"/>
                  <a:t>Only finitely many terms on RHS involving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200" dirty="0"/>
                  <a:t>, so can simplify through identification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71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GB" sz="2400" dirty="0"/>
                  <a:t>Matching orders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=0 ∀ 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≠±1, ±2</m:t>
                    </m:r>
                  </m:oMath>
                </a14:m>
                <a:endParaRPr lang="en-GB" sz="2400" dirty="0"/>
              </a:p>
              <a:p>
                <a:pPr>
                  <a:lnSpc>
                    <a:spcPct val="95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sup>
                    </m:sSup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∓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∓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sup>
                    </m:sSup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 ±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2400" b="0" dirty="0"/>
                  <a:t>         (*1)</a:t>
                </a:r>
              </a:p>
              <a:p>
                <a:pPr marL="914400" lvl="2" indent="0" algn="ctr">
                  <a:lnSpc>
                    <a:spcPct val="95000"/>
                  </a:lnSpc>
                  <a:buNone/>
                </a:pPr>
                <a:r>
                  <a:rPr lang="en-GB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⟹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±1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±1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GB" sz="24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>
                  <a:lnSpc>
                    <a:spcPct val="95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±2</m:t>
                        </m:r>
                      </m:sup>
                    </m:sSup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∓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∓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±2</m:t>
                        </m:r>
                      </m:sup>
                    </m:sSup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 ±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2400" b="0" dirty="0"/>
                  <a:t>    (*2)</a:t>
                </a:r>
              </a:p>
              <a:p>
                <a:pPr marL="914400" lvl="2" indent="0" algn="ctr">
                  <a:lnSpc>
                    <a:spcPct val="95000"/>
                  </a:lnSpc>
                  <a:buNone/>
                </a:pPr>
                <a:r>
                  <a:rPr lang="en-GB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⟹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±2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±2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sz="2400" b="0" dirty="0">
                  <a:solidFill>
                    <a:schemeClr val="accent2"/>
                  </a:solidFill>
                </a:endParaRPr>
              </a:p>
              <a:p>
                <a:pPr marL="914400" lvl="2" indent="0" algn="ctr">
                  <a:lnSpc>
                    <a:spcPct val="95000"/>
                  </a:lnSpc>
                  <a:buNone/>
                </a:pPr>
                <a:endParaRPr lang="en-GB" sz="24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795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the 1</a:t>
            </a:r>
            <a:r>
              <a:rPr lang="en-GB" baseline="30000" dirty="0"/>
              <a:t>st</a:t>
            </a:r>
            <a:r>
              <a:rPr lang="en-GB" dirty="0"/>
              <a:t> Order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Thus, we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sz="2400" dirty="0"/>
                  <a:t> of following form,</a:t>
                </a:r>
                <a:br>
                  <a:rPr lang="en-GB" sz="24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4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=−2</m:t>
                        </m:r>
                      </m:sub>
                      <m:sup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𝑖𝑝</m:t>
                            </m:r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endParaRPr lang="en-GB" sz="2400" dirty="0"/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000" dirty="0"/>
                  <a:t> constants of proportionality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GB" sz="2000" dirty="0"/>
                  <a:t> respectively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461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F865A-3723-4DBF-950E-90DFC64E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Wake functions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D6B058-D0D9-4DD6-87FA-CAEA439E9A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dirty="0"/>
                  <a:t>To solve (*1) and (*2), require explicit forms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</m:oMath>
                </a14:m>
                <a:endParaRPr lang="en-GB" sz="2400" b="0" dirty="0"/>
              </a:p>
              <a:p>
                <a:r>
                  <a:rPr lang="en-GB" sz="2400" dirty="0"/>
                  <a:t>Wake function defined as: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limLoc m:val="undOvr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GB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𝑐𝑜h</m:t>
                            </m:r>
                          </m:sup>
                        </m:sSubSup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2400" dirty="0"/>
                  <a:t> length of pipe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𝑐𝑜h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b>
                        </m:sSub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 + </m:t>
                    </m:r>
                    <m:d>
                      <m:dPr>
                        <m:begChr m:val="⟨"/>
                        <m:endChr m:val="⟩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b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p>
                        </m:sSubSup>
                      </m:e>
                    </m:d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Time-domain counterpart of impedance</a:t>
                </a:r>
              </a:p>
              <a:p>
                <a:r>
                  <a:rPr lang="en-GB" sz="2400" dirty="0"/>
                  <a:t>Force on test particle at time t affected by both preceding and forthcoming turns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D6B058-D0D9-4DD6-87FA-CAEA439E9A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6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064BE-9836-4862-971E-0B799838B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B2DC21BC-8E0B-409C-AC2B-FC77141ED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477" y="4477011"/>
            <a:ext cx="9038073" cy="16999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584780-D055-4586-8E1B-ADEB9F153B81}"/>
              </a:ext>
            </a:extLst>
          </p:cNvPr>
          <p:cNvSpPr txBox="1"/>
          <p:nvPr/>
        </p:nvSpPr>
        <p:spPr>
          <a:xfrm>
            <a:off x="3857625" y="6308209"/>
            <a:ext cx="475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N. </a:t>
            </a:r>
            <a:r>
              <a:rPr lang="en-GB" dirty="0" err="1"/>
              <a:t>Mounet</a:t>
            </a:r>
            <a:r>
              <a:rPr lang="en-GB" dirty="0"/>
              <a:t>, </a:t>
            </a:r>
            <a:r>
              <a:rPr lang="en-GB" i="1" dirty="0"/>
              <a:t>Direct Vlasov solvers.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40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2FF72-C38D-4F23-A22C-E6802CB0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18EAB-F245-4AAF-9B7B-D195565D7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  <a:p>
            <a:r>
              <a:rPr lang="en-GB" dirty="0"/>
              <a:t>Theory</a:t>
            </a:r>
          </a:p>
          <a:p>
            <a:pPr lvl="1"/>
            <a:r>
              <a:rPr lang="en-GB" dirty="0"/>
              <a:t>Generalized Impedances</a:t>
            </a:r>
          </a:p>
          <a:p>
            <a:pPr lvl="1"/>
            <a:r>
              <a:rPr lang="en-GB" dirty="0"/>
              <a:t>Liouville’s Theorem</a:t>
            </a:r>
          </a:p>
          <a:p>
            <a:pPr lvl="1"/>
            <a:r>
              <a:rPr lang="en-GB" dirty="0"/>
              <a:t>Linearized Vlasov equation</a:t>
            </a:r>
          </a:p>
          <a:p>
            <a:r>
              <a:rPr lang="en-GB" dirty="0"/>
              <a:t>Derivations</a:t>
            </a:r>
          </a:p>
          <a:p>
            <a:pPr lvl="1"/>
            <a:r>
              <a:rPr lang="en-GB" dirty="0"/>
              <a:t>Dipolar + Quadrupolar impedance analysis</a:t>
            </a:r>
          </a:p>
          <a:p>
            <a:pPr lvl="1"/>
            <a:r>
              <a:rPr lang="en-GB" dirty="0"/>
              <a:t>Problems with approach and how to make more robust</a:t>
            </a:r>
          </a:p>
          <a:p>
            <a:r>
              <a:rPr lang="en-GB" dirty="0"/>
              <a:t>Conclusions and Future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F3596-17CA-447E-81B8-9994CEA9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149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for dipolar part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600" b="0" dirty="0"/>
                  <a:t>Have expressions for length-averaged quantities, integrate and sum over contributions from all turns to get totals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sz="2600" dirty="0"/>
                  <a:t>For dipolar part of force,</a:t>
                </a:r>
                <a:br>
                  <a:rPr lang="en-GB" sz="26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∫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f>
                              <m:f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den>
                            </m:f>
                          </m:e>
                        </m:d>
                        <m:d>
                          <m:dPr>
                            <m:begChr m:val="⟨"/>
                            <m:endChr m:val="⟩"/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𝑑𝑖𝑝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nary>
                  </m:oMath>
                </a14:m>
                <a:br>
                  <a:rPr lang="en-GB" sz="22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     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∫</m:t>
                        </m:r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GB" sz="22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bSup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𝑘𝑅</m:t>
                            </m:r>
                          </m:e>
                        </m:d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nary>
                  </m:oMath>
                </a14:m>
                <a:endParaRPr lang="en-GB" sz="2200" b="0" dirty="0"/>
              </a:p>
              <a:p>
                <a:pPr lvl="1">
                  <a:lnSpc>
                    <a:spcPct val="110000"/>
                  </a:lnSpc>
                </a:pPr>
                <a:r>
                  <a:rPr lang="en-GB" sz="2200" dirty="0"/>
                  <a:t>Can rewrite in action-angle coordinates noting 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=∫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𝑑𝑦𝑑𝑦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GB" sz="22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0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for dipolar part, cont.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98000"/>
                  </a:lnSpc>
                </a:pPr>
                <a:r>
                  <a:rPr lang="en-GB" sz="2400" b="0" dirty="0"/>
                  <a:t>Rewriting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2400" b="0" dirty="0"/>
                  <a:t> using action-angle variables,</a:t>
                </a:r>
                <a:br>
                  <a:rPr lang="en-GB" sz="2000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br>
                  <a:rPr lang="en-GB" sz="2000" b="0" dirty="0"/>
                </a:b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e>
                            </m:d>
                          </m:sup>
                        </m:sSup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𝑘𝑅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)∫</m:t>
                        </m:r>
                        <m:nary>
                          <m:naryPr>
                            <m:chr m:val="∑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=−2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d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d>
                                      <m:d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d>
                                      <m:d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d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GB" b="0" dirty="0"/>
              </a:p>
              <a:p>
                <a:pPr lvl="1">
                  <a:lnSpc>
                    <a:spcPct val="98000"/>
                  </a:lnSpc>
                </a:pPr>
                <a:r>
                  <a:rPr lang="en-GB" dirty="0"/>
                  <a:t>Terms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GB" b="0" dirty="0"/>
                  <a:t> dependence disappear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∀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en-GB" b="0" dirty="0"/>
              </a:p>
              <a:p>
                <a:pPr>
                  <a:lnSpc>
                    <a:spcPct val="98000"/>
                  </a:lnSpc>
                </a:pPr>
                <a:r>
                  <a:rPr lang="en-GB" sz="2400" dirty="0"/>
                  <a:t>Finally,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nary>
                      <m:naryPr>
                        <m:chr m:val="∑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den>
                            </m:f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𝑘𝑅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br>
                  <a:rPr lang="en-GB" sz="2000" dirty="0"/>
                </a:b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             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d>
                      <m:dPr>
                        <m:ctrlP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p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br>
                  <a:rPr lang="en-GB" dirty="0"/>
                </a:br>
                <a:endParaRPr lang="en-GB" sz="2000" dirty="0"/>
              </a:p>
              <a:p>
                <a:pPr marL="0" indent="0">
                  <a:buNone/>
                </a:pPr>
                <a:endParaRPr lang="en-GB" b="0" dirty="0"/>
              </a:p>
              <a:p>
                <a:pPr marL="0" indent="0">
                  <a:buNone/>
                </a:pPr>
                <a:endParaRPr lang="en-GB" sz="2600" b="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645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 Shift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b="0" dirty="0"/>
                  <a:t>Plugging back into (*1) we find: </a:t>
                </a:r>
                <a:br>
                  <a:rPr lang="en-GB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∓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 ±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br>
                  <a:rPr lang="en-GB" sz="2400" b="0" dirty="0"/>
                </a:b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)</m:t>
                    </m:r>
                    <m:nary>
                      <m:naryPr>
                        <m:chr m:val="∑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b="0" dirty="0"/>
              </a:p>
              <a:p>
                <a:pPr>
                  <a:lnSpc>
                    <a:spcPct val="100000"/>
                  </a:lnSpc>
                </a:pPr>
                <a:r>
                  <a:rPr lang="en-GB" b="0" dirty="0"/>
                  <a:t>Solving this system, we find a tune shift:</a:t>
                </a:r>
                <a:br>
                  <a:rPr lang="en-GB" b="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sz="24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sSup>
                                      <m:sSupPr>
                                        <m:ctrlP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p>
                                      <m:sSupPr>
                                        <m:ctrlP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sSubSup>
                                      <m:sSubSupPr>
                                        <m:ctrlP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GB" sz="24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GB" sz="2400" i="1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GB" sz="24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GB" sz="2400" i="1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p>
                                        <m: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𝑑𝑖𝑝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240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Ω</m:t>
                                        </m:r>
                                        <m: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GB" sz="2400" i="1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2400" i="1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400" i="1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GB" sz="2400" i="1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24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GB" b="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12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Solving for quadrupolar part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Follow a similar procedure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</m:oMath>
                </a14:m>
                <a:r>
                  <a:rPr lang="en-GB" sz="2400" dirty="0"/>
                  <a:t> to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p>
                        </m:sSup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sz="2400" dirty="0"/>
              </a:p>
              <a:p>
                <a:pPr>
                  <a:lnSpc>
                    <a:spcPct val="110000"/>
                  </a:lnSpc>
                </a:pPr>
                <a:r>
                  <a:rPr lang="en-GB" sz="2400" b="0" dirty="0"/>
                  <a:t>Plugging back into (*2) we find: </a:t>
                </a:r>
                <a:br>
                  <a:rPr lang="en-GB" sz="2400" b="0" dirty="0"/>
                </a:br>
                <a:br>
                  <a:rPr lang="en-GB" sz="2000" b="0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±2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∓2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∓2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±2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𝑣𝑅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p>
                        </m:s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sz="2000" dirty="0"/>
              </a:p>
              <a:p>
                <a:pPr>
                  <a:lnSpc>
                    <a:spcPct val="110000"/>
                  </a:lnSpc>
                </a:pPr>
                <a:r>
                  <a:rPr lang="en-GB" sz="2400" dirty="0"/>
                  <a:t>As RHS t-independent,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±2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32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𝑣𝑅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𝑞𝑢𝑎𝑑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GB" sz="2400" dirty="0"/>
                  <a:t>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sz="2000" dirty="0"/>
                  <a:t>This is why we required t-independent term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GB" sz="2000" dirty="0"/>
              </a:p>
              <a:p>
                <a:endParaRPr lang="en-GB" sz="2200" dirty="0"/>
              </a:p>
              <a:p>
                <a:endParaRPr lang="en-GB" sz="22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420" b="-9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137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Emittance Growth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400" dirty="0"/>
                  <a:t>We can now compute emittance, defined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′2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sSup>
                                      <m:sSupPr>
                                        <m:ctrlPr>
                                          <a:rPr lang="en-GB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GB" sz="24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GB" sz="2400" b="0" dirty="0"/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=∫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𝑑𝑦𝑑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br>
                  <a:rPr lang="en-GB" sz="2200" b="0" dirty="0"/>
                </a:b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∫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+2+</m:t>
                        </m:r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nary>
                          <m:naryPr>
                            <m:chr m:val="∑"/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=−2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GB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GB" sz="22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f>
                                  <m:f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GB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2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  <m:sSup>
                              <m:sSup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𝑖𝑝</m:t>
                                </m:r>
                                <m:sSub>
                                  <m:sSub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sup>
                            </m:sSup>
                            <m:d>
                              <m:d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22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GB" sz="22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br>
                  <a:rPr lang="en-GB" sz="2200" b="0" dirty="0"/>
                </a:b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∫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sz="2200" dirty="0"/>
              </a:p>
              <a:p>
                <a:endParaRPr lang="en-GB" sz="2200" dirty="0"/>
              </a:p>
              <a:p>
                <a:endParaRPr lang="en-GB" sz="22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844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Emittance Growth, cont.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GB" sz="2400" dirty="0"/>
                  <a:t>Through a similar process we determine:</a:t>
                </a:r>
              </a:p>
              <a:p>
                <a:pPr lvl="1">
                  <a:lnSpc>
                    <a:spcPct val="95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=16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∫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sz="2000" b="0" dirty="0"/>
              </a:p>
              <a:p>
                <a:pPr lvl="1">
                  <a:lnSpc>
                    <a:spcPct val="95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b="0" dirty="0"/>
              </a:p>
              <a:p>
                <a:pPr>
                  <a:lnSpc>
                    <a:spcPct val="9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∫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br>
                  <a:rPr lang="en-GB" sz="2000" b="0" dirty="0"/>
                </a:br>
                <a:br>
                  <a:rPr lang="en-GB" sz="2000" b="0" dirty="0"/>
                </a:b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solidFill>
                                      <a:srgbClr val="EC772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bSup>
                                      <m:sSubSup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GB" sz="2000" b="0" i="1" smtClean="0">
                                        <a:solidFill>
                                          <a:srgbClr val="EC772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𝑞𝑢𝑎𝑑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smtClean="0">
                                            <a:solidFill>
                                              <a:srgbClr val="EC7728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solidFill>
                                                  <a:srgbClr val="EC7728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  <m:sup>
                            <m:r>
                              <a:rPr lang="en-GB" sz="20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sSub>
                      <m:sSubPr>
                        <m:ctrlP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2000" b="0" dirty="0"/>
              </a:p>
              <a:p>
                <a:pPr lvl="1">
                  <a:lnSpc>
                    <a:spcPct val="9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GB" sz="2000" b="0" dirty="0"/>
                  <a:t>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∫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b="0" dirty="0"/>
                  <a:t>, the emittance of the unperturbed beam </a:t>
                </a:r>
              </a:p>
              <a:p>
                <a:pPr lvl="1"/>
                <a:endParaRPr lang="en-GB" sz="2200" dirty="0"/>
              </a:p>
              <a:p>
                <a:endParaRPr lang="en-GB" sz="2200" dirty="0"/>
              </a:p>
              <a:p>
                <a:endParaRPr lang="en-GB" sz="22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67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71F1-6AF4-441A-8C06-6F7FCE78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 with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Main results are tune shift and emittance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sSubSup>
                                      <m:sSub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p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𝑑𝑖𝑝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2000">
                                            <a:latin typeface="Cambria Math" panose="02040503050406030204" pitchFamily="18" charset="0"/>
                                          </a:rPr>
                                          <m:t>Ω</m:t>
                                        </m:r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i="1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GB" sz="2000" dirty="0"/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bSup>
                                      <m:sSub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p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𝑞𝑢𝑎𝑑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sSub>
                                          <m:sSubPr>
                                            <m:ctrlP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GB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>
                  <a:lnSpc>
                    <a:spcPct val="110000"/>
                  </a:lnSpc>
                </a:pPr>
                <a:r>
                  <a:rPr lang="en-GB" sz="2400" dirty="0"/>
                  <a:t>Derived tune shift is independent of quadrupolar impendence, which is at odds with experimental evidence and macroparticle simulations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/>
                  <a:t>Implies a problem with initial assumptions</a:t>
                </a:r>
              </a:p>
              <a:p>
                <a:pPr lvl="1"/>
                <a:endParaRPr lang="en-GB" sz="2000" dirty="0"/>
              </a:p>
              <a:p>
                <a:pPr lvl="1"/>
                <a:endParaRPr lang="en-GB" sz="1600" b="0" dirty="0"/>
              </a:p>
              <a:p>
                <a:pPr lvl="1"/>
                <a:endParaRPr lang="en-GB" sz="2200" dirty="0"/>
              </a:p>
              <a:p>
                <a:endParaRPr lang="en-GB" sz="2200" dirty="0"/>
              </a:p>
              <a:p>
                <a:endParaRPr lang="en-GB" sz="2200" dirty="0"/>
              </a:p>
              <a:p>
                <a:pPr lvl="1"/>
                <a:endParaRPr lang="en-GB" sz="2000" dirty="0"/>
              </a:p>
              <a:p>
                <a:pPr lvl="1"/>
                <a:endParaRPr lang="en-GB" sz="2000" dirty="0"/>
              </a:p>
              <a:p>
                <a:endParaRPr lang="en-GB" sz="2400" dirty="0"/>
              </a:p>
              <a:p>
                <a:pPr lvl="1"/>
                <a:endParaRPr lang="en-GB" sz="2800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EB7B20-B977-485E-B590-6B2DA6B826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CEA72-6C9B-4ED6-86EB-22C3146E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8565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014BC-E180-4855-9BF0-BACC96E4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Improvements to approach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013AF-8E3B-4E97-B438-8A838A59D8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0000"/>
                  </a:lnSpc>
                </a:pPr>
                <a:r>
                  <a:rPr lang="en-GB" dirty="0"/>
                  <a:t>Issue likely arose from our perturbative approach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/>
                  <a:t>Assumed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 to be manifestly 1</a:t>
                </a:r>
                <a:r>
                  <a:rPr lang="en-GB" baseline="30000" dirty="0"/>
                  <a:t>st</a:t>
                </a:r>
                <a:r>
                  <a:rPr lang="en-GB" dirty="0"/>
                  <a:t> order term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GB" dirty="0"/>
                  <a:t>Was the standard assumption made in Chao’s </a:t>
                </a:r>
                <a:r>
                  <a:rPr lang="en-GB" i="1" dirty="0"/>
                  <a:t>Physics of Collective Beam Instabilities in High Energy Accelerators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b="0" dirty="0"/>
                  <a:t>Our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 is a linear function 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GB" dirty="0"/>
              </a:p>
              <a:p>
                <a:pPr lvl="1">
                  <a:lnSpc>
                    <a:spcPct val="110000"/>
                  </a:lnSpc>
                </a:pPr>
                <a:r>
                  <a:rPr lang="en-GB" dirty="0"/>
                  <a:t>Gives rise to a 0</a:t>
                </a:r>
                <a:r>
                  <a:rPr lang="en-GB" baseline="30000" dirty="0"/>
                  <a:t>th</a:t>
                </a:r>
                <a:r>
                  <a:rPr lang="en-GB" dirty="0"/>
                  <a:t> order term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dirty="0"/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of 0</a:t>
                </a:r>
                <a:r>
                  <a:rPr lang="en-GB" baseline="30000" dirty="0"/>
                  <a:t>th</a:t>
                </a:r>
                <a:r>
                  <a:rPr lang="en-GB" dirty="0"/>
                  <a:t> order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/>
                  <a:t>Need to rewrite our linearized Vlasov equation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013AF-8E3B-4E97-B438-8A838A59D8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278BC-6E8E-4890-90D9-B504AFAD5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561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A039C-E884-497F-A675-DCE344C0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Rewriting the Vlasov equation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3A13A-487D-46AA-B0CE-B83BD4E420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0000"/>
                  </a:lnSpc>
                </a:pPr>
                <a:r>
                  <a:rPr lang="en-GB" sz="2400" dirty="0"/>
                  <a:t>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2400" dirty="0"/>
                  <a:t> contains a 0</a:t>
                </a:r>
                <a:r>
                  <a:rPr lang="en-GB" sz="2400" baseline="30000" dirty="0"/>
                  <a:t>th</a:t>
                </a:r>
                <a:r>
                  <a:rPr lang="en-GB" sz="2400" dirty="0"/>
                  <a:t> order component,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r>
                  <a:rPr lang="en-GB" sz="2400" dirty="0"/>
                  <a:t> term which was assumed of 2</a:t>
                </a:r>
                <a:r>
                  <a:rPr lang="en-GB" sz="2400" baseline="30000" dirty="0"/>
                  <a:t>nd</a:t>
                </a:r>
                <a:r>
                  <a:rPr lang="en-GB" sz="2400" dirty="0"/>
                  <a:t> order has a 1</a:t>
                </a:r>
                <a:r>
                  <a:rPr lang="en-GB" sz="2400" baseline="30000" dirty="0"/>
                  <a:t>st</a:t>
                </a:r>
                <a:r>
                  <a:rPr lang="en-GB" sz="2400" dirty="0"/>
                  <a:t> order term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sz="2400" dirty="0"/>
                  <a:t>The corrected linearized Vlasov equation (for our purposes) is,</a:t>
                </a:r>
                <a:br>
                  <a:rPr lang="en-GB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20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sz="22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sz="2200" i="1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2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GB" sz="2200" i="1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2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sz="2200" i="1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2200" i="1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2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sz="220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200" i="1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22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sz="22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sz="2200" b="0" i="1" smtClean="0">
                                <a:solidFill>
                                  <a:srgbClr val="EC7728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200" b="0" i="1" smtClean="0">
                            <a:solidFill>
                              <a:srgbClr val="EC7728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GB" sz="2200" i="1">
                        <a:solidFill>
                          <a:srgbClr val="EC7728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200" dirty="0">
                  <a:solidFill>
                    <a:srgbClr val="EC7728"/>
                  </a:solidFill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GB" sz="2400" dirty="0"/>
                  <a:t>Following same procedure, come to analogous equations to (*1), (*2)</a:t>
                </a:r>
                <a:br>
                  <a:rPr lang="en-GB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sup>
                    </m:sSup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∓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ad>
                          <m:radPr>
                            <m:degHide m:val="on"/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rad>
                      </m:den>
                    </m:f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</m:sSub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±2</m:t>
                            </m:r>
                          </m:sup>
                        </m:sSup>
                        <m:d>
                          <m:d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±3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∓1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d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/>
              </a:p>
              <a:p>
                <a:pPr lvl="1">
                  <a:lnSpc>
                    <a:spcPct val="110000"/>
                  </a:lnSpc>
                </a:pPr>
                <a:r>
                  <a:rPr lang="en-GB" sz="2000" dirty="0"/>
                  <a:t>These equations are much more complicated and have yet to be </a:t>
                </a:r>
                <a:r>
                  <a:rPr lang="en-GB" sz="2000" dirty="0" err="1"/>
                  <a:t>analyzed</a:t>
                </a:r>
                <a:r>
                  <a:rPr lang="en-GB" sz="2000" dirty="0"/>
                  <a:t> properly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3A13A-487D-46AA-B0CE-B83BD4E420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40E23-4BF8-4BC2-A1A4-22D97D6E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747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08988-8527-4491-8838-29D0C5581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1FE86-6D91-4EB7-90A8-F00F9FBCB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Set out to explore analytic Vlasov solvers for general beam-coupling impedances</a:t>
            </a:r>
          </a:p>
          <a:p>
            <a:pPr lvl="1"/>
            <a:r>
              <a:rPr lang="en-GB" dirty="0"/>
              <a:t>First attempt of solving linearized Vlasov equation with dipolar + quadrupolar impedance</a:t>
            </a:r>
          </a:p>
          <a:p>
            <a:pPr lvl="1"/>
            <a:r>
              <a:rPr lang="en-GB" dirty="0"/>
              <a:t>Derived an emittance growth, but no extra tune shift due to quadrupolar term </a:t>
            </a:r>
          </a:p>
          <a:p>
            <a:r>
              <a:rPr lang="en-GB" dirty="0"/>
              <a:t>Due to discrepancy, corrected linearized Vlasov equation with extra term</a:t>
            </a:r>
          </a:p>
          <a:p>
            <a:r>
              <a:rPr lang="en-GB" dirty="0"/>
              <a:t>In the future, we should try to simplify/solve corrected linearized Vlasov equation </a:t>
            </a:r>
          </a:p>
          <a:p>
            <a:pPr lvl="1"/>
            <a:r>
              <a:rPr lang="en-GB" dirty="0"/>
              <a:t>Re-introduce z-dependence</a:t>
            </a:r>
          </a:p>
          <a:p>
            <a:pPr lvl="1"/>
            <a:r>
              <a:rPr lang="en-GB" dirty="0"/>
              <a:t>Include more general impedance terms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15D00-5E8A-4C3C-8105-2AB381A23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81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30EF7-ECF5-4F22-B1B6-061032614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DD04B-38DA-4C28-8A04-A74EF98ED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particle accelerators have so-called ‘collective effects’ which can affect beam quality</a:t>
            </a:r>
          </a:p>
          <a:p>
            <a:pPr lvl="1"/>
            <a:r>
              <a:rPr lang="en-GB" dirty="0"/>
              <a:t>Beam-coupling impedance</a:t>
            </a:r>
          </a:p>
          <a:p>
            <a:pPr lvl="1"/>
            <a:r>
              <a:rPr lang="en-GB" dirty="0"/>
              <a:t>Electron cloud</a:t>
            </a:r>
          </a:p>
          <a:p>
            <a:pPr lvl="1"/>
            <a:r>
              <a:rPr lang="en-GB" dirty="0"/>
              <a:t>Beam-beam effects</a:t>
            </a:r>
          </a:p>
          <a:p>
            <a:r>
              <a:rPr lang="en-GB" dirty="0"/>
              <a:t>In order to understand such collective effects, have two main approaches</a:t>
            </a:r>
          </a:p>
          <a:p>
            <a:pPr lvl="1"/>
            <a:r>
              <a:rPr lang="en-GB" dirty="0"/>
              <a:t>Macroparticle simulation</a:t>
            </a:r>
          </a:p>
          <a:p>
            <a:pPr lvl="1"/>
            <a:r>
              <a:rPr lang="en-GB" dirty="0"/>
              <a:t>Direct Vlasov solvers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7A2E4-3959-4E6C-B8B3-9AEC024F3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00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D0704-262E-4D9B-97F7-009EFF1A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30FB7-A976-4D49-BAD5-F189BDA0E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Macroparticle simulations have limitations</a:t>
            </a:r>
          </a:p>
          <a:p>
            <a:pPr lvl="1"/>
            <a:r>
              <a:rPr lang="en-GB" dirty="0"/>
              <a:t>Must terminate after finite number of turns, can miss slow instabilities</a:t>
            </a:r>
          </a:p>
          <a:p>
            <a:pPr lvl="1"/>
            <a:r>
              <a:rPr lang="en-GB" dirty="0"/>
              <a:t>Difficult to gain understanding of how to mitigate arising instabilities</a:t>
            </a:r>
          </a:p>
          <a:p>
            <a:r>
              <a:rPr lang="en-GB" dirty="0"/>
              <a:t>Direct Vlasov solvers typically limited to simpler situations, however provide many benefits</a:t>
            </a:r>
          </a:p>
          <a:p>
            <a:pPr lvl="1"/>
            <a:r>
              <a:rPr lang="en-GB" dirty="0"/>
              <a:t>Better understanding of instabilities and how to address them</a:t>
            </a:r>
          </a:p>
          <a:p>
            <a:pPr lvl="1"/>
            <a:r>
              <a:rPr lang="en-GB" dirty="0"/>
              <a:t>Catch instabilities regardless of how quickly they develop</a:t>
            </a:r>
          </a:p>
          <a:p>
            <a:pPr lvl="1"/>
            <a:r>
              <a:rPr lang="en-GB" dirty="0"/>
              <a:t>Much faster</a:t>
            </a:r>
          </a:p>
          <a:p>
            <a:r>
              <a:rPr lang="en-GB" dirty="0"/>
              <a:t>Want to derive analytical Vlasov solver for general impedances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40403-3526-43E7-A7B9-BDC0C22D3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43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8D733-43A7-48F4-AC10-5443EF95C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Generalized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7AB8E-10A6-404A-9AFF-63FCC7A04C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In general, impedance terms take following form: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bSup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p plane of kick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transverse coordinates of source particle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dirty="0"/>
                  <a:t> transverse coordinates of test particle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∈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GB" dirty="0"/>
                  <a:t> angular frequency</a:t>
                </a:r>
              </a:p>
              <a:p>
                <a:r>
                  <a:rPr lang="en-GB" dirty="0"/>
                  <a:t>Can have arbitrary sum of such terms</a:t>
                </a:r>
              </a:p>
              <a:p>
                <a:pPr lvl="1"/>
                <a:r>
                  <a:rPr lang="en-GB" dirty="0"/>
                  <a:t>Currently have analytic Vlasov solver only for 1 term; p = y, b = 1, a = c = d = 0 (vertical dipolar impedance) 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7AB8E-10A6-404A-9AFF-63FCC7A04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40759-5BEC-49CE-8B5F-6738B90D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F439B-E40C-4B35-93FD-528BDB31D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Liouville’s Theorem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550224-ACDF-4368-A31D-6C0024278E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9248775" cy="4351338"/>
              </a:xfrm>
            </p:spPr>
            <p:txBody>
              <a:bodyPr/>
              <a:lstStyle/>
              <a:p>
                <a:r>
                  <a:rPr lang="en-GB" b="0" dirty="0"/>
                  <a:t>Describe state of particle beam by continuous density function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b="0" dirty="0"/>
                  <a:t> on dynamical variables</a:t>
                </a:r>
              </a:p>
              <a:p>
                <a:pPr lvl="1"/>
                <a:r>
                  <a:rPr lang="en-GB" b="0" dirty="0"/>
                  <a:t>Called phase space distribution function</a:t>
                </a:r>
              </a:p>
              <a:p>
                <a:r>
                  <a:rPr lang="en-GB" dirty="0"/>
                  <a:t>States distribution function is constant along any trajectory of system, i.e.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550224-ACDF-4368-A31D-6C0024278E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9248775" cy="4351338"/>
              </a:xfrm>
              <a:blipFill>
                <a:blip r:embed="rId2"/>
                <a:stretch>
                  <a:fillRect l="-118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52A7F-9488-40EC-AF5E-26F972FE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789B630-CC39-46AC-A834-21C14CBAB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21" y="3665538"/>
            <a:ext cx="6560081" cy="26908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A75182-4707-4702-AA85-67DEB54121C9}"/>
              </a:ext>
            </a:extLst>
          </p:cNvPr>
          <p:cNvSpPr txBox="1"/>
          <p:nvPr/>
        </p:nvSpPr>
        <p:spPr>
          <a:xfrm>
            <a:off x="5829300" y="6305550"/>
            <a:ext cx="475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N. </a:t>
            </a:r>
            <a:r>
              <a:rPr lang="en-GB" dirty="0" err="1"/>
              <a:t>Mounet</a:t>
            </a:r>
            <a:r>
              <a:rPr lang="en-GB" dirty="0"/>
              <a:t>, </a:t>
            </a:r>
            <a:r>
              <a:rPr lang="en-GB" i="1" dirty="0"/>
              <a:t>Direct Vlasov solvers.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68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E4CE-CD94-48D3-85CC-0BB1F9EF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Vlasov equation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8669D-4868-4C40-B470-97AE690DC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4000"/>
              </a:lnSpc>
            </a:pPr>
            <a:r>
              <a:rPr lang="en-GB" dirty="0"/>
              <a:t>Theorem holds in any collisionless Hamiltonian system</a:t>
            </a:r>
          </a:p>
          <a:p>
            <a:pPr lvl="1">
              <a:lnSpc>
                <a:spcPct val="94000"/>
              </a:lnSpc>
            </a:pPr>
            <a:r>
              <a:rPr lang="en-GB" dirty="0"/>
              <a:t>Equivalent to collisionless Boltzmann transport equation</a:t>
            </a:r>
          </a:p>
          <a:p>
            <a:pPr lvl="1">
              <a:lnSpc>
                <a:spcPct val="94000"/>
              </a:lnSpc>
            </a:pPr>
            <a:r>
              <a:rPr lang="en-GB" dirty="0"/>
              <a:t>Could think of interactions between particles as Coulomb collisions</a:t>
            </a:r>
          </a:p>
          <a:p>
            <a:pPr lvl="2">
              <a:lnSpc>
                <a:spcPct val="94000"/>
              </a:lnSpc>
            </a:pPr>
            <a:r>
              <a:rPr lang="en-GB" dirty="0"/>
              <a:t>Approach not successful due to long-range nature of Coulomb interaction</a:t>
            </a:r>
          </a:p>
          <a:p>
            <a:pPr>
              <a:lnSpc>
                <a:spcPct val="94000"/>
              </a:lnSpc>
            </a:pPr>
            <a:r>
              <a:rPr lang="en-GB" dirty="0"/>
              <a:t>Approach used by Vlasov was to incorporate collective EM fields into Hamiltonian and solve Liouville’s equation in context of plasma physics (A. A. </a:t>
            </a:r>
            <a:r>
              <a:rPr lang="en-GB" dirty="0" err="1"/>
              <a:t>Vlasov,Russ</a:t>
            </a:r>
            <a:r>
              <a:rPr lang="en-GB" dirty="0"/>
              <a:t>. Phys. J.9, 1 (1945) 25)</a:t>
            </a:r>
          </a:p>
          <a:p>
            <a:pPr>
              <a:lnSpc>
                <a:spcPct val="94000"/>
              </a:lnSpc>
            </a:pPr>
            <a:r>
              <a:rPr lang="en-GB" dirty="0"/>
              <a:t>Following assumptions must hold:</a:t>
            </a:r>
          </a:p>
          <a:p>
            <a:pPr lvl="1">
              <a:lnSpc>
                <a:spcPct val="94000"/>
              </a:lnSpc>
            </a:pPr>
            <a:r>
              <a:rPr lang="en-GB" dirty="0"/>
              <a:t>System is Hamiltonian (no damping mechanism to external sources)</a:t>
            </a:r>
          </a:p>
          <a:p>
            <a:pPr lvl="1">
              <a:lnSpc>
                <a:spcPct val="94000"/>
              </a:lnSpc>
            </a:pPr>
            <a:r>
              <a:rPr lang="en-GB" dirty="0"/>
              <a:t>Particles only interact through self EM fields</a:t>
            </a:r>
          </a:p>
          <a:p>
            <a:pPr lvl="1">
              <a:lnSpc>
                <a:spcPct val="94000"/>
              </a:lnSpc>
            </a:pPr>
            <a:r>
              <a:rPr lang="en-GB" dirty="0"/>
              <a:t>No particle creation/annihilation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71BB1-F7D4-4E54-85D3-F948ECED7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406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D3FC1-B4BA-4C7E-A738-7E7883D4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Poisson Brackets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6F9F7C-0DAC-4DF5-8C76-C87CED0309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GB" dirty="0"/>
                  <a:t>For any function f, g, define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endParaRPr lang="en-GB" dirty="0"/>
              </a:p>
              <a:p>
                <a:pPr lvl="1">
                  <a:lnSpc>
                    <a:spcPct val="95000"/>
                  </a:lnSpc>
                </a:pPr>
                <a:r>
                  <a:rPr lang="en-GB" dirty="0"/>
                  <a:t>Note linearity in both f and g</a:t>
                </a:r>
              </a:p>
              <a:p>
                <a:pPr>
                  <a:lnSpc>
                    <a:spcPct val="95000"/>
                  </a:lnSpc>
                </a:pPr>
                <a:r>
                  <a:rPr lang="en-GB" dirty="0"/>
                  <a:t>Hamilton’s equations read as: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pPr lvl="1">
                  <a:lnSpc>
                    <a:spcPct val="95000"/>
                  </a:lnSpc>
                </a:pPr>
                <a:r>
                  <a:rPr lang="en-GB" dirty="0"/>
                  <a:t>Yields for any function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en-GB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br>
                  <a:rPr lang="en-GB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e>
                    </m:nary>
                  </m:oMath>
                </a14:m>
                <a:br>
                  <a:rPr lang="en-GB" sz="22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       = 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+[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200" dirty="0"/>
              </a:p>
              <a:p>
                <a:pPr>
                  <a:lnSpc>
                    <a:spcPct val="95000"/>
                  </a:lnSpc>
                </a:pPr>
                <a:r>
                  <a:rPr lang="en-GB" dirty="0"/>
                  <a:t>Vlasov equation becomes,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𝜕𝜓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6F9F7C-0DAC-4DF5-8C76-C87CED0309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99BDF-C40C-4F4F-9AE1-53177380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99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7B59A-FBEA-4EA8-B59A-ADBD78F79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Linearized Vlasov Equation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36DB6D-69F7-41CC-AC80-09426E4FFB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GB" dirty="0"/>
                  <a:t>Let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dirty="0" err="1"/>
                  <a:t>Bilinearity</a:t>
                </a:r>
                <a:r>
                  <a:rPr lang="en-GB" dirty="0"/>
                  <a:t> of Poisson bracket in Vlasov equation yields independent equations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dirty="0"/>
                  <a:t>0</a:t>
                </a:r>
                <a:r>
                  <a:rPr lang="en-GB" baseline="30000" dirty="0"/>
                  <a:t>th</a:t>
                </a:r>
                <a:r>
                  <a:rPr lang="en-GB" dirty="0"/>
                  <a:t> order: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lvl="2">
                  <a:lnSpc>
                    <a:spcPct val="100000"/>
                  </a:lnSpc>
                </a:pPr>
                <a:r>
                  <a:rPr lang="en-GB" dirty="0"/>
                  <a:t>Solved by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that is time-independent function of invariants of motion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dirty="0"/>
                  <a:t>1</a:t>
                </a:r>
                <a:r>
                  <a:rPr lang="en-GB" baseline="30000" dirty="0"/>
                  <a:t>st</a:t>
                </a:r>
                <a:r>
                  <a:rPr lang="en-GB" dirty="0"/>
                  <a:t> order: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lvl="2">
                  <a:lnSpc>
                    <a:spcPct val="100000"/>
                  </a:lnSpc>
                </a:pPr>
                <a:r>
                  <a:rPr lang="en-GB" dirty="0"/>
                  <a:t>Called the </a:t>
                </a:r>
                <a:r>
                  <a:rPr lang="en-GB" dirty="0">
                    <a:solidFill>
                      <a:schemeClr val="accent2"/>
                    </a:solidFill>
                  </a:rPr>
                  <a:t>linearized Vlasov equation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36DB6D-69F7-41CC-AC80-09426E4FFB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4570A-4F57-4824-B231-55A6DAF6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2EE1-D3FC-470C-A763-E6F3955CC7D8}" type="slidenum">
              <a:rPr lang="en-GB" smtClean="0"/>
              <a:t>9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123673-A558-49BD-A167-7F5D19B16A1A}"/>
              </a:ext>
            </a:extLst>
          </p:cNvPr>
          <p:cNvCxnSpPr/>
          <p:nvPr/>
        </p:nvCxnSpPr>
        <p:spPr>
          <a:xfrm>
            <a:off x="6516209" y="4359208"/>
            <a:ext cx="1152000" cy="497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E32BD4-4064-4948-9322-4B94457E9E4E}"/>
              </a:ext>
            </a:extLst>
          </p:cNvPr>
          <p:cNvCxnSpPr>
            <a:cxnSpLocks/>
          </p:cNvCxnSpPr>
          <p:nvPr/>
        </p:nvCxnSpPr>
        <p:spPr>
          <a:xfrm flipV="1">
            <a:off x="6621693" y="4359072"/>
            <a:ext cx="941033" cy="497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F5D27D-DFE7-4429-8262-C5D2C0C41F93}"/>
              </a:ext>
            </a:extLst>
          </p:cNvPr>
          <p:cNvCxnSpPr/>
          <p:nvPr/>
        </p:nvCxnSpPr>
        <p:spPr>
          <a:xfrm>
            <a:off x="7212058" y="4799265"/>
            <a:ext cx="701336" cy="577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539BE39-E2F2-4F92-80F3-1B9F8EFA3B23}"/>
              </a:ext>
            </a:extLst>
          </p:cNvPr>
          <p:cNvSpPr txBox="1"/>
          <p:nvPr/>
        </p:nvSpPr>
        <p:spPr>
          <a:xfrm>
            <a:off x="7336654" y="5453473"/>
            <a:ext cx="2547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Neglect this term (assume to be 2</a:t>
            </a:r>
            <a:r>
              <a:rPr lang="en-GB" baseline="30000" dirty="0"/>
              <a:t>nd</a:t>
            </a:r>
            <a:r>
              <a:rPr lang="en-GB" dirty="0"/>
              <a:t> order)</a:t>
            </a:r>
          </a:p>
        </p:txBody>
      </p:sp>
    </p:spTree>
    <p:extLst>
      <p:ext uri="{BB962C8B-B14F-4D97-AF65-F5344CB8AC3E}">
        <p14:creationId xmlns:p14="http://schemas.microsoft.com/office/powerpoint/2010/main" val="66681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1833</Words>
  <Application>Microsoft Office PowerPoint</Application>
  <PresentationFormat>Widescreen</PresentationFormat>
  <Paragraphs>265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Office Theme</vt:lpstr>
      <vt:lpstr>Towards an analytical Vlasov solver for generalized impedances</vt:lpstr>
      <vt:lpstr>Outline</vt:lpstr>
      <vt:lpstr>Motivation</vt:lpstr>
      <vt:lpstr>Motivation, cont.</vt:lpstr>
      <vt:lpstr>Generalized Impedance</vt:lpstr>
      <vt:lpstr>Liouville’s Theorem</vt:lpstr>
      <vt:lpstr>Vlasov equation</vt:lpstr>
      <vt:lpstr>Poisson Brackets</vt:lpstr>
      <vt:lpstr>Linearized Vlasov Equation </vt:lpstr>
      <vt:lpstr>Setting the Stage</vt:lpstr>
      <vt:lpstr>0th order Equation</vt:lpstr>
      <vt:lpstr>0th order Equation, cont.</vt:lpstr>
      <vt:lpstr>Solving the 1st Order Equation</vt:lpstr>
      <vt:lpstr>Solving the 1st Order Equation</vt:lpstr>
      <vt:lpstr>Solving the 1st Order Equation</vt:lpstr>
      <vt:lpstr>Solving the 1st Order Equation</vt:lpstr>
      <vt:lpstr>Solving the 1st Order Equation</vt:lpstr>
      <vt:lpstr>Solving the 1st Order Equation</vt:lpstr>
      <vt:lpstr>Wake functions</vt:lpstr>
      <vt:lpstr>Solving for dipolar part</vt:lpstr>
      <vt:lpstr>Solving for dipolar part, cont.</vt:lpstr>
      <vt:lpstr>Tune Shift</vt:lpstr>
      <vt:lpstr>Solving for quadrupolar part</vt:lpstr>
      <vt:lpstr>Emittance Growth</vt:lpstr>
      <vt:lpstr>Emittance Growth, cont.</vt:lpstr>
      <vt:lpstr>Problems with Results</vt:lpstr>
      <vt:lpstr>Improvements to approach</vt:lpstr>
      <vt:lpstr>Rewriting the Vlasov equation</vt:lpstr>
      <vt:lpstr>Conclusions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an analytical Vlasov solver for generalized impedances</dc:title>
  <dc:creator>Rahemtulla  Adam</dc:creator>
  <cp:lastModifiedBy>Rahemtulla  Adam</cp:lastModifiedBy>
  <cp:revision>145</cp:revision>
  <dcterms:created xsi:type="dcterms:W3CDTF">2021-08-03T21:13:17Z</dcterms:created>
  <dcterms:modified xsi:type="dcterms:W3CDTF">2021-08-06T05:17:33Z</dcterms:modified>
</cp:coreProperties>
</file>