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1" d="100"/>
          <a:sy n="141" d="100"/>
        </p:scale>
        <p:origin x="90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1A2CE-A2C6-4368-AC2F-87E268506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1F98BF-9CA5-4409-87BD-08DAB8EFC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2937CC-3FED-429F-914F-AE5DF01BD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F750-74F6-486B-A30A-E44289B3EBDB}" type="datetimeFigureOut">
              <a:rPr lang="en-GB" smtClean="0"/>
              <a:t>31/03/2021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8009AE-5A13-4632-9AB1-F9155A913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7A95CA-5372-4781-9710-09590D48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558D-E44B-4B94-AE30-4C6A9E158D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24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9C972-FF08-4D40-877A-6A8AB56C5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EB4F58-DAAD-4B9C-8F2B-9BB471DB32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2EF28A-EA39-4D3D-AA02-699CBD38C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F750-74F6-486B-A30A-E44289B3EBDB}" type="datetimeFigureOut">
              <a:rPr lang="en-GB" smtClean="0"/>
              <a:t>31/03/2021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EB64C8-26A3-41D5-84F4-47942D1E3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B2D4E-91CE-4EDC-881A-EC6AEDEFB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558D-E44B-4B94-AE30-4C6A9E158D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162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C394E6-02A9-4D45-88C1-1A4E688323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3641DA-9E32-4503-9DC9-55F76AFA14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B98EF3-3CFC-455A-BED6-730F83962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F750-74F6-486B-A30A-E44289B3EBDB}" type="datetimeFigureOut">
              <a:rPr lang="en-GB" smtClean="0"/>
              <a:t>31/03/2021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96821C-7B66-4F43-8397-04CAF9A6B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CCD7C-D24C-4E37-847A-9D7D48D04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558D-E44B-4B94-AE30-4C6A9E158D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571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919A8-8AC0-49BA-9FB4-81305B29B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91B9A5-1DF6-4575-9789-19F5E8D037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5859D5-292A-4D86-8EBE-0BC867B4F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F750-74F6-486B-A30A-E44289B3EBDB}" type="datetimeFigureOut">
              <a:rPr lang="en-GB" smtClean="0"/>
              <a:t>31/03/2021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8A7E3-A8DA-45DA-BCBE-3132A027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602FB7-FCD9-4BEF-9186-5462DB65D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558D-E44B-4B94-AE30-4C6A9E158D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913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091B0-0A23-4B03-B881-21ED66746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A6F023-B4FC-4028-9283-EDB7C0902D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4D7ED-58EB-49A1-BA26-D6BE09814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F750-74F6-486B-A30A-E44289B3EBDB}" type="datetimeFigureOut">
              <a:rPr lang="en-GB" smtClean="0"/>
              <a:t>31/03/2021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00D9AB-A51C-47AF-94AA-80761306A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88B3E6-CDB0-4FAD-9F25-ED3504440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558D-E44B-4B94-AE30-4C6A9E158D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21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5754F-E5AC-4283-B107-8BB659E5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7A535F-BE52-4200-A0BE-0C21B56BE7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4A0D2A-5E52-4798-926E-59B49AE30C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C4336A-D3C2-4DC7-9E8E-EC0B92182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F750-74F6-486B-A30A-E44289B3EBDB}" type="datetimeFigureOut">
              <a:rPr lang="en-GB" smtClean="0"/>
              <a:t>31/03/2021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2EC584-449F-4543-8913-A292D4753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9F16C4-5C72-4A07-8FE6-9B728EA30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558D-E44B-4B94-AE30-4C6A9E158D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05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7758F-3FDA-4C1C-AB65-C71A67C74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DDCF38-D6AA-438B-A1E5-C8D656A841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A05458-D9C0-439D-982B-3E4C1D3166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ACE247-794B-4516-9423-54972F369C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B24B05-1F28-458C-892F-B6FCE8E228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39BC41-43C9-46F6-8023-3EDEFF80D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F750-74F6-486B-A30A-E44289B3EBDB}" type="datetimeFigureOut">
              <a:rPr lang="en-GB" smtClean="0"/>
              <a:t>31/03/2021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A6CE51-752A-475D-904D-51D726570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BFBA48-66F8-45AD-BB93-F18C74405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558D-E44B-4B94-AE30-4C6A9E158D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126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C66C7-77B8-46B0-B291-72652FDE5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119890-4596-4CB2-84F6-6AA96E5D5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F750-74F6-486B-A30A-E44289B3EBDB}" type="datetimeFigureOut">
              <a:rPr lang="en-GB" smtClean="0"/>
              <a:t>31/03/2021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2FF259-4CC4-4FC6-815E-9CD80E795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76640-D3FC-4FF2-B3A0-B1B9F3DDD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558D-E44B-4B94-AE30-4C6A9E158D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871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90C2E5-B860-4709-BE33-52B6CE2B8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F750-74F6-486B-A30A-E44289B3EBDB}" type="datetimeFigureOut">
              <a:rPr lang="en-GB" smtClean="0"/>
              <a:t>31/03/2021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33E642-0DF3-4A26-98C8-33FA5E859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1F0454-71D6-4C73-87D9-0A9197473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558D-E44B-4B94-AE30-4C6A9E158D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936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5B513-7103-4828-A322-F0FB8BB76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B7DFB3-0BD5-4060-9340-A0751C324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DE64F7-73DD-4A05-A5F5-9A136EAF14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0B2F4C-A371-4C61-8F5A-A7D38E17E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F750-74F6-486B-A30A-E44289B3EBDB}" type="datetimeFigureOut">
              <a:rPr lang="en-GB" smtClean="0"/>
              <a:t>31/03/2021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2608A7-6AA8-4BB7-A81D-CC6B60E6B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694604-8221-4315-9FEB-AFE2B803E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558D-E44B-4B94-AE30-4C6A9E158D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737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DE853-340D-4858-9AA1-FF3DE8B94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FF5D6A-ECF9-473C-8072-92CCD30C42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83F76-1C99-4B1F-ABDB-E8D979BE1A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22F9E4-519A-47BA-85CD-D1581D851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F750-74F6-486B-A30A-E44289B3EBDB}" type="datetimeFigureOut">
              <a:rPr lang="en-GB" smtClean="0"/>
              <a:t>31/03/2021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B7EA99-D4E7-4637-98CD-D7D94936A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4F0F82-5E57-4F75-ADD1-C76C8AE00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558D-E44B-4B94-AE30-4C6A9E158D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18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CF0CFC-F17F-475D-AF22-229FFF5D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F83310-1CE1-4509-AB08-3DEC50D37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D63B0-3679-4B7F-905D-52644A6269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FF750-74F6-486B-A30A-E44289B3EBDB}" type="datetimeFigureOut">
              <a:rPr lang="en-GB" smtClean="0"/>
              <a:t>31/03/2021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E5A92-E259-454F-AAEE-248D8A0858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64B3E-FCEF-4DAE-B886-15550AEDFF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2558D-E44B-4B94-AE30-4C6A9E158D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035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843DB-3A6B-4BDA-AB0A-BDE2C13374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6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Realistic Optics &amp; Single-Particle Tracking Models for the FCC-</a:t>
            </a:r>
            <a:r>
              <a:rPr lang="en-GB" sz="6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</a:t>
            </a:r>
            <a:br>
              <a:rPr lang="en-GB" sz="6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F9C0B2-B11F-4790-B36B-5DB25BAD08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R. De Maria, F. Schmidt, F. Zimmerman (CERN)</a:t>
            </a:r>
          </a:p>
          <a:p>
            <a:r>
              <a:rPr lang="en-US" dirty="0"/>
              <a:t>A. </a:t>
            </a:r>
            <a:r>
              <a:rPr lang="en-US" dirty="0" err="1"/>
              <a:t>Faus-Golfe</a:t>
            </a:r>
            <a:r>
              <a:rPr lang="en-US" dirty="0"/>
              <a:t>, G. Simon (Uni. Paris </a:t>
            </a:r>
            <a:r>
              <a:rPr lang="en-US" dirty="0" err="1"/>
              <a:t>Saclay</a:t>
            </a:r>
            <a:r>
              <a:rPr lang="en-US" dirty="0"/>
              <a:t>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7122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13697-FFCA-46EA-9C4B-D2F91036D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PhD Description: </a:t>
            </a:r>
            <a:r>
              <a:rPr lang="en-GB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Realistic Optics &amp; Single-Particle Tracking Models for the FCC-</a:t>
            </a:r>
            <a:r>
              <a:rPr lang="en-GB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</a:t>
            </a:r>
            <a:r>
              <a:rPr lang="en-GB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en-GB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FF959-8F97-41B4-8474-4F875B3A30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2020 Update of the European Strategy for Particle Physics requests Europe, together with its international partners, to investigate an electron-positron Higgs and electroweak factory as a possible first stage of a future large circular collider infrastructure. Preparing for such a post-LHC accelerator complex and demonstrating its feasibility requires appropriate simulation tools that this PhD project will help develop in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single coherent framework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thesis will address several tasks: </a:t>
            </a: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Treating fully </a:t>
            </a: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symplectic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6D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particle beam dynamics with the addition of deterministic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synchrotron radiation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quantum fluctuations; </a:t>
            </a: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enabling a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realistic interaction-region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model, including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solenoid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systems; </a:t>
            </a: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allowing for a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flexible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representation of “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tapering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in the collider arcs.</a:t>
            </a:r>
          </a:p>
          <a:p>
            <a:pPr marL="0" indent="0"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new tool will support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emittance tuning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studies,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dynamic aperture optimization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machine tuning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optics corrections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studies.</a:t>
            </a:r>
          </a:p>
          <a:p>
            <a:pPr marL="0" indent="0"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code development should be based on a modular approach.</a:t>
            </a:r>
          </a:p>
          <a:p>
            <a:pPr marL="0" indent="0"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particular, the tool must feature an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interface with strong-strong and weak-strong beam-beam simulation codes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new code should allow for a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later addition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 inclusion of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spin motion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(e.g. 8D spin formalism of D. Barber et al., or as in SITROS by J.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Kewisch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which could optionally, time permitting, already be integrated as part of this PhD.</a:t>
            </a:r>
          </a:p>
          <a:p>
            <a:pPr marL="0" indent="0"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work will be carried out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the framework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a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FCC-EPFL collaboration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simulation tools.</a:t>
            </a:r>
          </a:p>
        </p:txBody>
      </p:sp>
    </p:spTree>
    <p:extLst>
      <p:ext uri="{BB962C8B-B14F-4D97-AF65-F5344CB8AC3E}">
        <p14:creationId xmlns:p14="http://schemas.microsoft.com/office/powerpoint/2010/main" val="788171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7833B-8126-4676-ABA4-5EBE923B4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PhD Goals: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C1A13-61B1-43EB-87C9-600787C95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546" y="1451553"/>
            <a:ext cx="10515600" cy="4528750"/>
          </a:xfrm>
        </p:spPr>
        <p:txBody>
          <a:bodyPr numCol="2"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600" dirty="0"/>
              <a:t>Machine modeling: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600" dirty="0"/>
              <a:t>Interaction region: detailed description of solenoid, fringe field and large crossing angle,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600" dirty="0"/>
              <a:t>Lattice with magnetic field imperfection, alignment imperfection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600" dirty="0"/>
              <a:t>Tapering: ideal and realistic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600" dirty="0"/>
              <a:t>Detailed apertures of IR and arcs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600" dirty="0"/>
              <a:t>Circuit and knobs definitions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/>
              <a:t>Physics models: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600" dirty="0"/>
              <a:t>Tracking: 6D </a:t>
            </a:r>
            <a:r>
              <a:rPr lang="en-US" sz="1600" dirty="0" err="1"/>
              <a:t>symplectic</a:t>
            </a:r>
            <a:r>
              <a:rPr lang="en-US" sz="1600" dirty="0"/>
              <a:t> with radiation damping and quantum excitation (compare per element excitation vs lumped)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600" dirty="0"/>
              <a:t>Optics linear and non-linear: TRANSPORT and  TPSA based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600" dirty="0"/>
              <a:t>6D Beam-beam: inject crab waist on top of SixTrack-like [1] beam-beam that has already large crossing angle and hourglass effect.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600" dirty="0"/>
              <a:t>Add beam-</a:t>
            </a:r>
            <a:r>
              <a:rPr lang="en-US" sz="1600" dirty="0" err="1"/>
              <a:t>strahlung</a:t>
            </a:r>
            <a:r>
              <a:rPr lang="en-US" sz="1600" dirty="0"/>
              <a:t> in tracking and optics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600" dirty="0"/>
              <a:t>Equilibrium emittances with imperfection and realistic interaction region: compare different methods (moments vs  integrals vs tracking and Hirata-</a:t>
            </a:r>
            <a:r>
              <a:rPr lang="en-US" sz="1600" dirty="0" err="1"/>
              <a:t>Ohmi</a:t>
            </a:r>
            <a:r>
              <a:rPr lang="en-US" sz="1600" dirty="0"/>
              <a:t>-</a:t>
            </a:r>
            <a:r>
              <a:rPr lang="en-US" sz="1600" dirty="0" err="1"/>
              <a:t>Oide</a:t>
            </a:r>
            <a:r>
              <a:rPr lang="en-US" sz="1600" dirty="0"/>
              <a:t> vs Chao vs Sands)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600" dirty="0"/>
              <a:t>Momentum acceptance via tracking and optics.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600" dirty="0"/>
              <a:t>Tracking debris and photons should be allowed: coupling with debris/photons generators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600" dirty="0"/>
              <a:t>Dynamic aperture (DA) with realistic IR model and imperfections. Sufficiently fast to enable DA based optimization and lifetime.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600" dirty="0"/>
              <a:t>Spin: compute de-polarization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026A4A-63F6-4CBF-9C16-1A510DA7F82A}"/>
              </a:ext>
            </a:extLst>
          </p:cNvPr>
          <p:cNvSpPr txBox="1"/>
          <p:nvPr/>
        </p:nvSpPr>
        <p:spPr>
          <a:xfrm>
            <a:off x="6511637" y="6492875"/>
            <a:ext cx="5430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200" dirty="0"/>
              <a:t>[1] G. Iadarola et al. 6D beam-beam interaction step-by-step,  CERN-ACC-NOTE-0023 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05658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1673F-B504-4E91-9BAF-A7908425D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Roadmap: main stages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8ADA77-2DC5-4D8F-9797-CD413D1FAD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1) Preparing a repository of scripts in collaboration Felix and Xavier using existing codes [1] and expertise [2] that:</a:t>
            </a:r>
          </a:p>
          <a:p>
            <a:pPr lvl="1"/>
            <a:r>
              <a:rPr lang="en-US" sz="1800" dirty="0"/>
              <a:t>Compute Twiss parameters: on and off momentum</a:t>
            </a:r>
          </a:p>
          <a:p>
            <a:pPr lvl="1"/>
            <a:r>
              <a:rPr lang="en-US" sz="1800" dirty="0"/>
              <a:t>Compute equilibrium emittances</a:t>
            </a:r>
          </a:p>
          <a:p>
            <a:pPr lvl="1"/>
            <a:r>
              <a:rPr lang="en-US" sz="1800" dirty="0"/>
              <a:t>Compute dynamic aperture</a:t>
            </a:r>
          </a:p>
          <a:p>
            <a:pPr lvl="1"/>
            <a:r>
              <a:rPr lang="en-US" sz="1800" dirty="0"/>
              <a:t>Provide an interface for the weak-strong and strong-strong codes</a:t>
            </a:r>
          </a:p>
          <a:p>
            <a:pPr marL="0" indent="0">
              <a:buNone/>
            </a:pPr>
            <a:r>
              <a:rPr lang="en-US" sz="1800" dirty="0"/>
              <a:t>by using one recent version of the FCC lattice, properly adapted to for each code to achieve the most accurate results within the limit of the codes. </a:t>
            </a:r>
            <a:r>
              <a:rPr lang="en-US" sz="1800" b="1" dirty="0"/>
              <a:t>This allows to gain experience and establish benchmarks.</a:t>
            </a:r>
          </a:p>
          <a:p>
            <a:pPr marL="0" indent="0">
              <a:buNone/>
            </a:pPr>
            <a:r>
              <a:rPr lang="en-US" sz="1800" dirty="0"/>
              <a:t>2) With this experience and the using the benchmark:</a:t>
            </a:r>
          </a:p>
          <a:p>
            <a:r>
              <a:rPr lang="en-US" sz="1800" dirty="0"/>
              <a:t>identify an existing code as base and plan a set of updates needed to reach the desired goals</a:t>
            </a:r>
          </a:p>
          <a:p>
            <a:r>
              <a:rPr lang="en-US" sz="1800" dirty="0"/>
              <a:t>coordinate implementation efforts with the teams involved </a:t>
            </a:r>
          </a:p>
          <a:p>
            <a:pPr marL="0" indent="0">
              <a:buNone/>
            </a:pPr>
            <a:r>
              <a:rPr lang="en-US" sz="1800" dirty="0"/>
              <a:t>3) Study how to integrate spin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D105E2-301A-4009-A682-4C9746F685B9}"/>
              </a:ext>
            </a:extLst>
          </p:cNvPr>
          <p:cNvSpPr txBox="1"/>
          <p:nvPr/>
        </p:nvSpPr>
        <p:spPr>
          <a:xfrm>
            <a:off x="778933" y="5838409"/>
            <a:ext cx="59822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[1] One or more among  MAD8, SAD, MAD-X, PTC, PYAT, BMAD</a:t>
            </a:r>
          </a:p>
          <a:p>
            <a:r>
              <a:rPr lang="en-US" sz="1600" dirty="0"/>
              <a:t>[2] H. Burkhardt, J. Jowett, K. </a:t>
            </a:r>
            <a:r>
              <a:rPr lang="en-US" sz="1600" dirty="0" err="1"/>
              <a:t>Oide</a:t>
            </a:r>
            <a:r>
              <a:rPr lang="en-US" sz="1600" dirty="0"/>
              <a:t>, D. Sagan, L. Van Reisen-Haupt, …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76155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04155-0478-482B-954B-3417C5004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05EEF-65ED-40A3-AED6-3FEB2F8663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Guillaume: reading literature, gain experience with the codes</a:t>
            </a:r>
          </a:p>
          <a:p>
            <a:r>
              <a:rPr lang="en-US" dirty="0"/>
              <a:t>Starting collaboration with Felix for building the example library: this is synergetic with the work of the general framework.</a:t>
            </a:r>
          </a:p>
          <a:p>
            <a:r>
              <a:rPr lang="en-US" dirty="0"/>
              <a:t>Clarify current limitations of the existing codes and identify potential improvements</a:t>
            </a:r>
          </a:p>
          <a:p>
            <a:r>
              <a:rPr lang="en-US" dirty="0"/>
              <a:t>Expected timelines:</a:t>
            </a:r>
          </a:p>
          <a:p>
            <a:pPr lvl="1"/>
            <a:r>
              <a:rPr lang="en-US" dirty="0"/>
              <a:t>Guillaume ready to start as trainee</a:t>
            </a:r>
          </a:p>
          <a:p>
            <a:pPr lvl="1"/>
            <a:r>
              <a:rPr lang="en-US" dirty="0"/>
              <a:t>PhD planned to start in September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1202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716</Words>
  <Application>Microsoft Office PowerPoint</Application>
  <PresentationFormat>Widescreen</PresentationFormat>
  <Paragraphs>52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Realistic Optics &amp; Single-Particle Tracking Models for the FCC-ee </vt:lpstr>
      <vt:lpstr>PhD Description: Realistic Optics &amp; Single-Particle Tracking Models for the FCC-ee  </vt:lpstr>
      <vt:lpstr>Detailed PhD Goals:</vt:lpstr>
      <vt:lpstr>Team Roadmap: main stages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Riccardo De Maria</dc:creator>
  <cp:lastModifiedBy>Riccardo De Maria</cp:lastModifiedBy>
  <cp:revision>82</cp:revision>
  <dcterms:created xsi:type="dcterms:W3CDTF">2021-03-31T13:24:34Z</dcterms:created>
  <dcterms:modified xsi:type="dcterms:W3CDTF">2021-03-31T15:31:44Z</dcterms:modified>
</cp:coreProperties>
</file>