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5" r:id="rId3"/>
    <p:sldId id="266" r:id="rId4"/>
    <p:sldId id="267" r:id="rId5"/>
    <p:sldId id="268" r:id="rId6"/>
    <p:sldId id="269" r:id="rId7"/>
    <p:sldId id="271" r:id="rId8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BC"/>
    <a:srgbClr val="9A0000"/>
    <a:srgbClr val="002E8A"/>
    <a:srgbClr val="004ADE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75" d="100"/>
          <a:sy n="75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2F0FB-5DAD-4B14-B66D-B60872B7F8C9}" type="datetimeFigureOut">
              <a:rPr lang="ru-RU" smtClean="0"/>
              <a:t>07.07.2021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48B30-7EFE-4FB0-BB44-5186E77CC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9485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7/7/2021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76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7/7/2021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7/7/2021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7/7/2021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7/7/2021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7/7/2021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7/7/2021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7/7/2021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image" Target="../media/image7.e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3700" y="908720"/>
            <a:ext cx="1146810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 of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 Waist </a:t>
            </a:r>
            <a:r>
              <a:rPr lang="en-US" sz="36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Monochromatization Schemes </a:t>
            </a:r>
            <a:r>
              <a:rPr lang="en-US" sz="36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Weak-Strong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0684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D. </a:t>
            </a:r>
            <a:r>
              <a:rPr lang="en-US" sz="3600" b="1" dirty="0" err="1" smtClean="0"/>
              <a:t>Shatilov</a:t>
            </a:r>
            <a:r>
              <a:rPr lang="en-US" sz="3600" b="1" dirty="0"/>
              <a:t> </a:t>
            </a:r>
            <a:r>
              <a:rPr lang="en-US" sz="3600" b="1" dirty="0" smtClean="0"/>
              <a:t>(BINP</a:t>
            </a:r>
            <a:r>
              <a:rPr lang="en-US" sz="3600" b="1" dirty="0" smtClean="0"/>
              <a:t>)</a:t>
            </a:r>
            <a:endParaRPr lang="en-US" sz="3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08400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EPFL-LPAP FCC-</a:t>
            </a:r>
            <a:r>
              <a:rPr lang="en-US" sz="2000" dirty="0" err="1"/>
              <a:t>ee</a:t>
            </a:r>
            <a:r>
              <a:rPr lang="en-US" sz="2000" dirty="0"/>
              <a:t> Software Framework </a:t>
            </a:r>
            <a:r>
              <a:rPr lang="en-US" sz="2000" dirty="0" smtClean="0"/>
              <a:t>Meeting</a:t>
            </a:r>
          </a:p>
          <a:p>
            <a:pPr algn="ctr"/>
            <a:r>
              <a:rPr lang="en-US" sz="2000" dirty="0" smtClean="0"/>
              <a:t>08 July 2021</a:t>
            </a:r>
            <a:endParaRPr lang="ru-RU" sz="2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1802060" y="1349010"/>
            <a:ext cx="8864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3FBC"/>
                </a:solidFill>
              </a:rPr>
              <a:t>Beam-beam interaction in a weak-strong </a:t>
            </a:r>
            <a:r>
              <a:rPr lang="en-US" sz="2800" b="1" dirty="0" smtClean="0">
                <a:solidFill>
                  <a:srgbClr val="003FBC"/>
                </a:solidFill>
              </a:rPr>
              <a:t>model</a:t>
            </a:r>
            <a:endParaRPr lang="en-US" sz="2800" b="1" dirty="0" smtClean="0">
              <a:solidFill>
                <a:srgbClr val="003FBC"/>
              </a:solidFill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Longitudinal slicing of the “strong” </a:t>
            </a:r>
            <a:r>
              <a:rPr lang="en-US" sz="2400" dirty="0" smtClean="0"/>
              <a:t>bunch</a:t>
            </a:r>
            <a:endParaRPr lang="en-US" sz="2400" dirty="0" smtClean="0"/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Scheme of beam-beam interaction</a:t>
            </a:r>
            <a:endParaRPr lang="en-US" sz="240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3FBC"/>
                </a:solidFill>
              </a:rPr>
              <a:t>Monochromatization</a:t>
            </a:r>
            <a:endParaRPr lang="en-US" sz="2800" b="1" dirty="0" smtClean="0">
              <a:solidFill>
                <a:srgbClr val="003FBC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3FBC"/>
                </a:solidFill>
              </a:rPr>
              <a:t>Crab </a:t>
            </a:r>
            <a:r>
              <a:rPr lang="en-US" sz="2800" b="1" dirty="0" smtClean="0">
                <a:solidFill>
                  <a:srgbClr val="003FBC"/>
                </a:solidFill>
              </a:rPr>
              <a:t>Waist</a:t>
            </a:r>
            <a:endParaRPr lang="en-US" sz="2800" b="1" dirty="0" smtClean="0">
              <a:solidFill>
                <a:srgbClr val="003FBC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3FBC"/>
                </a:solidFill>
              </a:rPr>
              <a:t>Quasi-strong-strong model</a:t>
            </a:r>
            <a:endParaRPr lang="en-US" sz="2800" b="1" dirty="0" smtClean="0">
              <a:solidFill>
                <a:srgbClr val="003FBC"/>
              </a:solidFill>
            </a:endParaRPr>
          </a:p>
          <a:p>
            <a:pPr marL="914400" lvl="1" indent="-4572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Coherent beam-beam </a:t>
            </a:r>
            <a:r>
              <a:rPr lang="en-US" sz="2400" dirty="0" smtClean="0"/>
              <a:t>instability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/>
              <a:t>2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82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83312" y="1358282"/>
            <a:ext cx="4572000" cy="2844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good and simple slicing algorithms: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/>
              <a:t> – number of slices.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 descr="fig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2" r="1587" b="2188"/>
          <a:stretch>
            <a:fillRect/>
          </a:stretch>
        </p:blipFill>
        <p:spPr bwMode="auto">
          <a:xfrm>
            <a:off x="779600" y="1459382"/>
            <a:ext cx="4848225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380560"/>
              </p:ext>
            </p:extLst>
          </p:nvPr>
        </p:nvGraphicFramePr>
        <p:xfrm>
          <a:off x="1227312" y="3734282"/>
          <a:ext cx="3787140" cy="657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" name="Equation" r:id="rId4" imgW="2705100" imgH="469900" progId="Equation.DSMT4">
                  <p:embed/>
                </p:oleObj>
              </mc:Choice>
              <mc:Fallback>
                <p:oleObj name="Equation" r:id="rId4" imgW="2705100" imgH="46990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312" y="3734282"/>
                        <a:ext cx="3787140" cy="657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Longitudinal Slicing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225449"/>
              </p:ext>
            </p:extLst>
          </p:nvPr>
        </p:nvGraphicFramePr>
        <p:xfrm>
          <a:off x="7275312" y="1841970"/>
          <a:ext cx="2865437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" name="Equation" r:id="rId6" imgW="1790640" imgH="533160" progId="Equation.DSMT4">
                  <p:embed/>
                </p:oleObj>
              </mc:Choice>
              <mc:Fallback>
                <p:oleObj name="Equation" r:id="rId6" imgW="1790640" imgH="53316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5312" y="1841970"/>
                        <a:ext cx="2865437" cy="854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647343"/>
              </p:ext>
            </p:extLst>
          </p:nvPr>
        </p:nvGraphicFramePr>
        <p:xfrm>
          <a:off x="7059312" y="3410282"/>
          <a:ext cx="3413376" cy="710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" name="Equation" r:id="rId8" imgW="2133360" imgH="444240" progId="Equation.DSMT4">
                  <p:embed/>
                </p:oleObj>
              </mc:Choice>
              <mc:Fallback>
                <p:oleObj name="Equation" r:id="rId8" imgW="2133360" imgH="44424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9312" y="3410282"/>
                        <a:ext cx="3413376" cy="7107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57512" y="1274716"/>
            <a:ext cx="269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like “</a:t>
            </a:r>
            <a:r>
              <a:rPr lang="en-US" dirty="0" err="1" smtClean="0"/>
              <a:t>makethin</a:t>
            </a:r>
            <a:r>
              <a:rPr lang="en-US" dirty="0" smtClean="0"/>
              <a:t>” in MAD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46312" y="5161948"/>
            <a:ext cx="1078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slices required:                                      , where                            is the length of interaction area.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02311"/>
              </p:ext>
            </p:extLst>
          </p:nvPr>
        </p:nvGraphicFramePr>
        <p:xfrm>
          <a:off x="3819312" y="5066282"/>
          <a:ext cx="184943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Equation" r:id="rId10" imgW="1155600" imgH="444240" progId="Equation.DSMT4">
                  <p:embed/>
                </p:oleObj>
              </mc:Choice>
              <mc:Fallback>
                <p:oleObj name="Equation" r:id="rId10" imgW="1155600" imgH="44424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312" y="5066282"/>
                        <a:ext cx="1849437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988262"/>
              </p:ext>
            </p:extLst>
          </p:nvPr>
        </p:nvGraphicFramePr>
        <p:xfrm>
          <a:off x="6447312" y="5030282"/>
          <a:ext cx="1258887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Equation" r:id="rId12" imgW="787320" imgH="469800" progId="Equation.DSMT4">
                  <p:embed/>
                </p:oleObj>
              </mc:Choice>
              <mc:Fallback>
                <p:oleObj name="Equation" r:id="rId12" imgW="787320" imgH="4698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7312" y="5030282"/>
                        <a:ext cx="1258887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 smtClean="0"/>
              <a:t>3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28077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Scheme of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Interaction</a:t>
            </a:r>
            <a:endParaRPr lang="en-US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774700" y="900000"/>
            <a:ext cx="109220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Particle interacts with a slice of the opposite bunch. This is not a slice-to-slice interaction!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41821" y="1476000"/>
            <a:ext cx="11376000" cy="513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Particle arrives to the IP.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Azimuth of collision with the first slice is calculated based on the particle 6D coordinates and the slice z-coordinate.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Particle is tracked to that azimuth through a drift space. In most cases, this will be in the opposite direction.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We need the slice parameters (transverse sizes, their derivatives, possible x-y tilt) at that azimuth. They can be obtained through the matrix of 2</a:t>
            </a:r>
            <a:r>
              <a:rPr lang="en-US" baseline="30000" dirty="0" smtClean="0"/>
              <a:t>nd</a:t>
            </a:r>
            <a:r>
              <a:rPr lang="en-US" dirty="0" smtClean="0"/>
              <a:t> order momenta (envelope, or </a:t>
            </a:r>
            <a:r>
              <a:rPr lang="en-US" dirty="0" smtClean="0">
                <a:sym typeface="Symbol"/>
              </a:rPr>
              <a:t> </a:t>
            </a:r>
            <a:r>
              <a:rPr lang="en-US" dirty="0" smtClean="0"/>
              <a:t>matrix). We need </a:t>
            </a:r>
            <a:r>
              <a:rPr lang="en-US" dirty="0">
                <a:sym typeface="Symbol"/>
              </a:rPr>
              <a:t> </a:t>
            </a:r>
            <a:r>
              <a:rPr lang="en-US" dirty="0"/>
              <a:t>matrix</a:t>
            </a:r>
            <a:r>
              <a:rPr lang="en-US" dirty="0" smtClean="0"/>
              <a:t> at the IP, then it can be found at any azimuth. We assume that the particle distribution in slices is Gaussian.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Transverse kicks are calculated by </a:t>
            </a:r>
            <a:r>
              <a:rPr lang="en-US" dirty="0" err="1" smtClean="0"/>
              <a:t>Bassetti</a:t>
            </a:r>
            <a:r>
              <a:rPr lang="en-US" dirty="0" smtClean="0"/>
              <a:t>-Erskine formulae, the energy change – by formulae </a:t>
            </a:r>
            <a:r>
              <a:rPr lang="en-US" dirty="0"/>
              <a:t>given in </a:t>
            </a:r>
            <a:r>
              <a:rPr lang="en-US" dirty="0" smtClean="0"/>
              <a:t>Part</a:t>
            </a:r>
            <a:r>
              <a:rPr lang="en-US" dirty="0"/>
              <a:t>. </a:t>
            </a:r>
            <a:r>
              <a:rPr lang="en-US" dirty="0" err="1"/>
              <a:t>Accel</a:t>
            </a:r>
            <a:r>
              <a:rPr lang="en-US" dirty="0"/>
              <a:t>. 40, 205 (1993</a:t>
            </a:r>
            <a:r>
              <a:rPr lang="en-US" dirty="0" smtClean="0"/>
              <a:t>). Luminosity of particle-slice collision is calculated trough the local slice’s density at the point where the particle crosses the slice. Local curvature of the trajectory determines the parameters for beamstrahlung, which is a random process.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The azimuth of collision with the next slice is calculated and particle is tracked there </a:t>
            </a:r>
            <a:r>
              <a:rPr lang="en-US" dirty="0"/>
              <a:t>through a drift </a:t>
            </a:r>
            <a:r>
              <a:rPr lang="en-US" dirty="0" smtClean="0"/>
              <a:t>space. The slice parameters at that azimuth also are calculated, so we can apply a 6D symplectic beam-beam kick (+ beamstrahlung).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en-US" dirty="0" smtClean="0"/>
              <a:t>After collision with the last slice, the particle is tracked back to the IP </a:t>
            </a:r>
            <a:r>
              <a:rPr lang="en-US" dirty="0"/>
              <a:t>through a drift space. In most cases, this will be in the opposite direction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 smtClean="0"/>
              <a:t>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2931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Monochromatization</a:t>
            </a:r>
            <a:endParaRPr lang="en-US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/>
              <a:t>5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168400"/>
            <a:ext cx="1084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Particle interacts with the electro-magnetic field of the opposite bunch. The energy distribution of particles in the strong bunch does not matter!</a:t>
            </a:r>
          </a:p>
          <a:p>
            <a:pPr algn="just"/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Dispersion at the IP affects the </a:t>
            </a:r>
            <a:r>
              <a:rPr lang="en-US" sz="2400" dirty="0">
                <a:sym typeface="Symbol"/>
              </a:rPr>
              <a:t> </a:t>
            </a:r>
            <a:r>
              <a:rPr lang="en-US" sz="2400" dirty="0" smtClean="0"/>
              <a:t>matrix. </a:t>
            </a:r>
            <a:r>
              <a:rPr lang="en-US" sz="2400" dirty="0"/>
              <a:t>You don't need to use any special tweaks for tracking with monochromatization</a:t>
            </a:r>
            <a:r>
              <a:rPr lang="en-US" sz="2400" dirty="0" smtClean="0"/>
              <a:t>!</a:t>
            </a:r>
          </a:p>
          <a:p>
            <a:pPr algn="just"/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We always assume that the particles survive after colliding with the opposite bunch</a:t>
            </a:r>
            <a:r>
              <a:rPr lang="en-US" sz="2400" dirty="0"/>
              <a:t>. This means that luminosity events are not </a:t>
            </a:r>
            <a:r>
              <a:rPr lang="en-US" sz="2400" dirty="0" smtClean="0"/>
              <a:t>considered </a:t>
            </a:r>
            <a:r>
              <a:rPr lang="en-US" sz="2400" dirty="0"/>
              <a:t>in tracking! Although the </a:t>
            </a:r>
            <a:r>
              <a:rPr lang="en-US" sz="2400" dirty="0" smtClean="0"/>
              <a:t>luminosity value </a:t>
            </a:r>
            <a:r>
              <a:rPr lang="en-US" sz="2400" dirty="0"/>
              <a:t>can be calculated in tracking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The effect of monochromatization can be estimated analytically. In principle, it can be also accounted in tracking</a:t>
            </a:r>
            <a:r>
              <a:rPr lang="en-US" sz="2400" dirty="0"/>
              <a:t>, but there is no particular need for </a:t>
            </a:r>
            <a:r>
              <a:rPr lang="en-US" sz="2400" dirty="0" smtClean="0"/>
              <a:t>it.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62950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 Waist</a:t>
            </a:r>
            <a:endParaRPr lang="en-US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 smtClean="0"/>
              <a:t>6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25500" y="1155700"/>
            <a:ext cx="104521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The main effect of crab waist comes from the sextupoles acting on the particles of the weak bunch (test particles</a:t>
            </a:r>
            <a:r>
              <a:rPr lang="en-US" sz="2400" dirty="0"/>
              <a:t>). You just need to place the sextupoles in the right places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Crabbed strong bunch has a non-Gaussian distribution, so the  </a:t>
            </a:r>
            <a:r>
              <a:rPr lang="en-US" sz="2400" dirty="0" err="1" smtClean="0"/>
              <a:t>Bassetti</a:t>
            </a:r>
            <a:r>
              <a:rPr lang="en-US" sz="2400" dirty="0" smtClean="0"/>
              <a:t>-Erskine formulae are not applicable to it. We need a special “grid” (or “mesh”) at the IP to calculate the 6D beam-beam interaction with such a distribution. See e.g. in </a:t>
            </a:r>
            <a:r>
              <a:rPr lang="de-DE" sz="2400" dirty="0"/>
              <a:t>ICFA Beam Dyn. </a:t>
            </a:r>
            <a:r>
              <a:rPr lang="de-DE" sz="2400" dirty="0" err="1"/>
              <a:t>Newslett</a:t>
            </a:r>
            <a:r>
              <a:rPr lang="de-DE" sz="2400" dirty="0"/>
              <a:t>. 52, </a:t>
            </a:r>
            <a:r>
              <a:rPr lang="de-DE" sz="2400" dirty="0" smtClean="0"/>
              <a:t>p. 42-55 </a:t>
            </a:r>
            <a:r>
              <a:rPr lang="de-DE" sz="2400" dirty="0"/>
              <a:t>(2010</a:t>
            </a:r>
            <a:r>
              <a:rPr lang="de-DE" sz="2400" dirty="0" smtClean="0"/>
              <a:t>).</a:t>
            </a:r>
          </a:p>
          <a:p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Crabbed strong bunch gives a small positive </a:t>
            </a:r>
            <a:r>
              <a:rPr lang="en-US" sz="2400" dirty="0" smtClean="0"/>
              <a:t>effect on the luminosity and the nonlinear beam dynamics. But in most simulations, the strong bunch is not crabbed.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8342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Shatilov</a:t>
            </a:r>
            <a:r>
              <a:rPr lang="en-US" sz="1400" dirty="0" smtClean="0"/>
              <a:t>                                                                  </a:t>
            </a:r>
            <a:r>
              <a:rPr lang="en-US" sz="1400" dirty="0"/>
              <a:t>EPFL-LPAP FCC-</a:t>
            </a:r>
            <a:r>
              <a:rPr lang="en-US" sz="1400" dirty="0" err="1"/>
              <a:t>ee</a:t>
            </a:r>
            <a:r>
              <a:rPr lang="en-US" sz="1400" dirty="0"/>
              <a:t> Software Framework meeting</a:t>
            </a:r>
            <a:r>
              <a:rPr lang="en-US" sz="1400" dirty="0" smtClean="0"/>
              <a:t>,  08 July 2021                                                                                                    </a:t>
            </a:r>
            <a:r>
              <a:rPr lang="en-US" sz="1400" dirty="0"/>
              <a:t>7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Quasi-Strong-Strong Model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679991" y="1003300"/>
            <a:ext cx="105410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Weak and strong bunches are swapped, so we periodically update the parameters to find a self-consistent solution. An example: coherent beam-beam instability (discovered by </a:t>
            </a:r>
            <a:r>
              <a:rPr lang="en-US" dirty="0" err="1" smtClean="0"/>
              <a:t>K.Ohmi</a:t>
            </a:r>
            <a:r>
              <a:rPr lang="en-US" dirty="0" smtClean="0"/>
              <a:t> in strong-strong simulations).</a:t>
            </a:r>
            <a:endParaRPr lang="ru-RU" dirty="0"/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911" r="1784" b="665"/>
          <a:stretch>
            <a:fillRect/>
          </a:stretch>
        </p:blipFill>
        <p:spPr bwMode="auto">
          <a:xfrm>
            <a:off x="679991" y="2615554"/>
            <a:ext cx="4457432" cy="318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3991" y="2219554"/>
            <a:ext cx="4345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</a:t>
            </a:r>
            <a:r>
              <a:rPr lang="en-US" sz="1600" dirty="0" smtClean="0"/>
              <a:t>unch shape in the horizontal plane at some turns</a:t>
            </a:r>
            <a:endParaRPr lang="ru-RU" sz="1600" dirty="0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 rot="16200000">
            <a:off x="187373" y="3907856"/>
            <a:ext cx="736698" cy="33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600" dirty="0">
                <a:latin typeface="Calibri" panose="020F0502020204030204" pitchFamily="34" charset="0"/>
              </a:rPr>
              <a:t>x /</a:t>
            </a:r>
            <a:r>
              <a:rPr lang="en-US" altLang="ru-RU" sz="800" dirty="0">
                <a:latin typeface="Calibri" panose="020F0502020204030204" pitchFamily="34" charset="0"/>
              </a:rPr>
              <a:t> </a:t>
            </a:r>
            <a:r>
              <a:rPr lang="en-US" altLang="ru-RU" sz="1600" i="1" dirty="0">
                <a:latin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ru-RU" sz="1600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x</a:t>
            </a:r>
            <a:endParaRPr lang="ru-RU" altLang="ru-RU" sz="1600" baseline="-25000" dirty="0">
              <a:latin typeface="Calibri" panose="020F0502020204030204" pitchFamily="34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685964" y="5711284"/>
            <a:ext cx="736667" cy="33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600" dirty="0">
                <a:latin typeface="Calibri" panose="020F0502020204030204" pitchFamily="34" charset="0"/>
              </a:rPr>
              <a:t>z /</a:t>
            </a:r>
            <a:r>
              <a:rPr lang="en-US" altLang="ru-RU" sz="800" dirty="0">
                <a:latin typeface="Calibri" panose="020F0502020204030204" pitchFamily="34" charset="0"/>
              </a:rPr>
              <a:t> </a:t>
            </a:r>
            <a:r>
              <a:rPr lang="en-US" altLang="ru-RU" sz="1600" i="1" dirty="0">
                <a:latin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ru-RU" sz="1600" baseline="-25000" dirty="0">
                <a:latin typeface="Calibri" panose="020F0502020204030204" pitchFamily="34" charset="0"/>
              </a:rPr>
              <a:t>z</a:t>
            </a:r>
            <a:endParaRPr lang="ru-RU" altLang="ru-RU" sz="1600" baseline="-250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2079521"/>
            <a:ext cx="56896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</a:t>
            </a:r>
            <a:r>
              <a:rPr lang="en-US" dirty="0" smtClean="0"/>
              <a:t>lices of the opposite bunch are shifted horizontally, to represent the bunch shape.</a:t>
            </a:r>
            <a:endParaRPr lang="en-US" sz="800" dirty="0"/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Two colliding bunches are tracked simultaneously in parallel, and their shapes (transverse emittances and shifts of slices) are updated every turn.</a:t>
            </a:r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As usual, particles collide with slices – for both bunches.</a:t>
            </a:r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Since the horizontal disruption parameter is small, the bunch shape does not change during collision. This allows </a:t>
            </a:r>
            <a:r>
              <a:rPr lang="en-US" dirty="0" smtClean="0"/>
              <a:t>the </a:t>
            </a:r>
            <a:r>
              <a:rPr lang="en-US" dirty="0"/>
              <a:t>weak-strong model </a:t>
            </a:r>
            <a:r>
              <a:rPr lang="en-US" dirty="0" smtClean="0"/>
              <a:t>(which is much faster!) to </a:t>
            </a:r>
            <a:r>
              <a:rPr lang="en-US" dirty="0"/>
              <a:t>be used for modeling</a:t>
            </a:r>
            <a:r>
              <a:rPr lang="en-US" dirty="0" smtClean="0"/>
              <a:t>.</a:t>
            </a:r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If we consider a stable situation without instabilities, the swap of weak and strong bunches can be done after many (not one) turns.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10346</TotalTime>
  <Words>845</Words>
  <Application>Microsoft Office PowerPoint</Application>
  <DocSecurity>0</DocSecurity>
  <PresentationFormat>Произвольный</PresentationFormat>
  <Paragraphs>66</Paragraphs>
  <Slides>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Office Theme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825</cp:revision>
  <cp:lastPrinted>2021-04-19T12:35:47Z</cp:lastPrinted>
  <dcterms:created xsi:type="dcterms:W3CDTF">2016-07-07T11:05:41Z</dcterms:created>
  <dcterms:modified xsi:type="dcterms:W3CDTF">2021-07-08T08:03:57Z</dcterms:modified>
  <dc:identifier/>
  <dc:language/>
  <cp:version/>
</cp:coreProperties>
</file>