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9" r:id="rId1"/>
  </p:sldMasterIdLst>
  <p:notesMasterIdLst>
    <p:notesMasterId r:id="rId11"/>
  </p:notesMasterIdLst>
  <p:handoutMasterIdLst>
    <p:handoutMasterId r:id="rId12"/>
  </p:handoutMasterIdLst>
  <p:sldIdLst>
    <p:sldId id="808" r:id="rId2"/>
    <p:sldId id="813" r:id="rId3"/>
    <p:sldId id="809" r:id="rId4"/>
    <p:sldId id="811" r:id="rId5"/>
    <p:sldId id="812" r:id="rId6"/>
    <p:sldId id="814" r:id="rId7"/>
    <p:sldId id="815" r:id="rId8"/>
    <p:sldId id="816" r:id="rId9"/>
    <p:sldId id="817" r:id="rId10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F1FDC3-E442-4FA1-B0EC-19D53C86935F}">
          <p14:sldIdLst>
            <p14:sldId id="808"/>
            <p14:sldId id="813"/>
            <p14:sldId id="809"/>
            <p14:sldId id="811"/>
            <p14:sldId id="812"/>
            <p14:sldId id="814"/>
            <p14:sldId id="815"/>
            <p14:sldId id="816"/>
            <p14:sldId id="8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816" userDrawn="1">
          <p15:clr>
            <a:srgbClr val="A4A3A4"/>
          </p15:clr>
        </p15:guide>
        <p15:guide id="3" orient="horz" pos="3216" userDrawn="1">
          <p15:clr>
            <a:srgbClr val="A4A3A4"/>
          </p15:clr>
        </p15:guide>
        <p15:guide id="4" pos="2016" userDrawn="1">
          <p15:clr>
            <a:srgbClr val="A4A3A4"/>
          </p15:clr>
        </p15:guide>
        <p15:guide id="5" pos="864" userDrawn="1">
          <p15:clr>
            <a:srgbClr val="A4A3A4"/>
          </p15:clr>
        </p15:guide>
        <p15:guide id="6" orient="horz" pos="1104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  <p15:guide id="8" orient="horz" pos="4080" userDrawn="1">
          <p15:clr>
            <a:srgbClr val="A4A3A4"/>
          </p15:clr>
        </p15:guide>
        <p15:guide id="9" pos="2832" userDrawn="1">
          <p15:clr>
            <a:srgbClr val="A4A3A4"/>
          </p15:clr>
        </p15:guide>
        <p15:guide id="10" orient="horz" pos="792" userDrawn="1">
          <p15:clr>
            <a:srgbClr val="A4A3A4"/>
          </p15:clr>
        </p15:guide>
        <p15:guide id="11" pos="1344" userDrawn="1">
          <p15:clr>
            <a:srgbClr val="A4A3A4"/>
          </p15:clr>
        </p15:guide>
        <p15:guide id="12" orient="horz" pos="2640" userDrawn="1">
          <p15:clr>
            <a:srgbClr val="A4A3A4"/>
          </p15:clr>
        </p15:guide>
        <p15:guide id="13" pos="5208" userDrawn="1">
          <p15:clr>
            <a:srgbClr val="A4A3A4"/>
          </p15:clr>
        </p15:guide>
        <p15:guide id="14" orient="horz" pos="22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D62425"/>
    <a:srgbClr val="E67D7E"/>
    <a:srgbClr val="FF7100"/>
    <a:srgbClr val="FBB0B3"/>
    <a:srgbClr val="31FF31"/>
    <a:srgbClr val="2A7CB5"/>
    <a:srgbClr val="7A3075"/>
    <a:srgbClr val="BF00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1" autoAdjust="0"/>
    <p:restoredTop sz="83492" autoAdjust="0"/>
  </p:normalViewPr>
  <p:slideViewPr>
    <p:cSldViewPr snapToGrid="0">
      <p:cViewPr varScale="1">
        <p:scale>
          <a:sx n="139" d="100"/>
          <a:sy n="139" d="100"/>
        </p:scale>
        <p:origin x="896" y="160"/>
      </p:cViewPr>
      <p:guideLst>
        <p:guide orient="horz" pos="3552"/>
        <p:guide pos="816"/>
        <p:guide orient="horz" pos="3216"/>
        <p:guide pos="2016"/>
        <p:guide pos="864"/>
        <p:guide orient="horz" pos="1104"/>
        <p:guide orient="horz" pos="2736"/>
        <p:guide orient="horz" pos="4080"/>
        <p:guide pos="2832"/>
        <p:guide orient="horz" pos="792"/>
        <p:guide pos="1344"/>
        <p:guide orient="horz" pos="2640"/>
        <p:guide pos="5208"/>
        <p:guide orient="horz" pos="22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5/6/20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5/6/20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48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4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63" y="1603095"/>
            <a:ext cx="8559986" cy="45738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0363" y="515638"/>
            <a:ext cx="8559986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2" y="6492511"/>
            <a:ext cx="1966631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11"/>
            <a:ext cx="2964561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11"/>
            <a:ext cx="2057400" cy="365125"/>
          </a:xfrm>
        </p:spPr>
        <p:txBody>
          <a:bodyPr/>
          <a:lstStyle>
            <a:lvl1pPr algn="ct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902666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628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76" y="248115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576" y="1273218"/>
            <a:ext cx="8559986" cy="457386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1" y="6492509"/>
            <a:ext cx="1966631" cy="365125"/>
          </a:xfrm>
        </p:spPr>
        <p:txBody>
          <a:bodyPr/>
          <a:lstStyle>
            <a:lvl1pPr algn="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09"/>
            <a:ext cx="2964561" cy="365125"/>
          </a:xfrm>
        </p:spPr>
        <p:txBody>
          <a:bodyPr/>
          <a:lstStyle>
            <a:lvl1pPr algn="l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09"/>
            <a:ext cx="2057400" cy="365125"/>
          </a:xfrm>
        </p:spPr>
        <p:txBody>
          <a:bodyPr/>
          <a:lstStyle>
            <a:lvl1pPr algn="ct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820778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008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1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8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4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50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1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6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3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7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04.05.2020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55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15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1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Gaussian beam and octupole magnets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5472B9-5747-5C4D-BE0A-0F37B3A3969D}"/>
              </a:ext>
            </a:extLst>
          </p:cNvPr>
          <p:cNvGrpSpPr/>
          <p:nvPr/>
        </p:nvGrpSpPr>
        <p:grpSpPr>
          <a:xfrm>
            <a:off x="594360" y="3871027"/>
            <a:ext cx="7548372" cy="2522836"/>
            <a:chOff x="772668" y="1224578"/>
            <a:chExt cx="7548372" cy="252283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CA1A324-0876-1D4D-91DE-BAD3E1FD23F9}"/>
                </a:ext>
              </a:extLst>
            </p:cNvPr>
            <p:cNvSpPr txBox="1"/>
            <p:nvPr/>
          </p:nvSpPr>
          <p:spPr>
            <a:xfrm>
              <a:off x="772668" y="1224578"/>
              <a:ext cx="393649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b="1" dirty="0"/>
                <a:t>Octupole magnets</a:t>
              </a:r>
              <a:br>
                <a:rPr lang="en-CH" sz="2000" b="1" dirty="0"/>
              </a:br>
              <a:r>
                <a:rPr lang="en-CH" i="1" dirty="0"/>
                <a:t>Detuning with amplitude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F8945D2-3847-654E-A9F6-185CDC623A7D}"/>
                </a:ext>
              </a:extLst>
            </p:cNvPr>
            <p:cNvGrpSpPr/>
            <p:nvPr/>
          </p:nvGrpSpPr>
          <p:grpSpPr>
            <a:xfrm>
              <a:off x="772668" y="1965678"/>
              <a:ext cx="4338828" cy="684535"/>
              <a:chOff x="1261872" y="1977733"/>
              <a:chExt cx="4338828" cy="68453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587100EA-5751-BC4F-ADC7-EFD568C5FD10}"/>
                      </a:ext>
                    </a:extLst>
                  </p:cNvPr>
                  <p:cNvSpPr txBox="1"/>
                  <p:nvPr/>
                </p:nvSpPr>
                <p:spPr>
                  <a:xfrm>
                    <a:off x="1261872" y="1977733"/>
                    <a:ext cx="4338828" cy="33195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dirty="0"/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587100EA-5751-BC4F-ADC7-EFD568C5FD1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61872" y="1977733"/>
                    <a:ext cx="4338828" cy="33195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t="-3704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4593E51E-9047-FB4D-BCD7-074E2EF33848}"/>
                      </a:ext>
                    </a:extLst>
                  </p:cNvPr>
                  <p:cNvSpPr txBox="1"/>
                  <p:nvPr/>
                </p:nvSpPr>
                <p:spPr>
                  <a:xfrm>
                    <a:off x="1261872" y="2330318"/>
                    <a:ext cx="4338828" cy="33195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𝑦𝑦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dirty="0"/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4593E51E-9047-FB4D-BCD7-074E2EF338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61872" y="2330318"/>
                    <a:ext cx="4338828" cy="33195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7407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31246AF-F68D-7D47-BB71-08F2A55DBAE4}"/>
                    </a:ext>
                  </a:extLst>
                </p:cNvPr>
                <p:cNvSpPr txBox="1"/>
                <p:nvPr/>
              </p:nvSpPr>
              <p:spPr>
                <a:xfrm>
                  <a:off x="772668" y="2802155"/>
                  <a:ext cx="7548372" cy="9452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CH" dirty="0"/>
                    <a:t>The coefficients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𝑦𝑦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𝑥𝑦</m:t>
                          </m:r>
                        </m:sub>
                      </m:sSub>
                    </m:oMath>
                  </a14:m>
                  <a:r>
                    <a:rPr lang="en-CH" dirty="0"/>
                    <a:t> are known for the LHC.</a:t>
                  </a:r>
                  <a:br>
                    <a:rPr lang="en-CH" dirty="0"/>
                  </a:br>
                  <a:r>
                    <a:rPr lang="en-CH" dirty="0"/>
                    <a:t>They depend on octupole magnets </a:t>
                  </a:r>
                  <a:r>
                    <a:rPr lang="en-CH" i="1" dirty="0"/>
                    <a:t>(e.g. number of elements, current)</a:t>
                  </a:r>
                  <a:r>
                    <a:rPr lang="en-CH" dirty="0"/>
                    <a:t> and beam energy</a:t>
                  </a:r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E31246AF-F68D-7D47-BB71-08F2A55DBA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668" y="2802155"/>
                  <a:ext cx="7548372" cy="945259"/>
                </a:xfrm>
                <a:prstGeom prst="rect">
                  <a:avLst/>
                </a:prstGeom>
                <a:blipFill>
                  <a:blip r:embed="rId5"/>
                  <a:stretch>
                    <a:fillRect l="-504" t="-2667" b="-933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5CDAA187-F898-A34E-8FF2-BB7139092AC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47" t="11968" r="9351" b="3730"/>
          <a:stretch/>
        </p:blipFill>
        <p:spPr>
          <a:xfrm>
            <a:off x="5600700" y="950303"/>
            <a:ext cx="3112168" cy="296784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1ED5DC3-A808-B747-8199-D489CCFDFD4A}"/>
              </a:ext>
            </a:extLst>
          </p:cNvPr>
          <p:cNvGrpSpPr/>
          <p:nvPr/>
        </p:nvGrpSpPr>
        <p:grpSpPr>
          <a:xfrm>
            <a:off x="594360" y="1317612"/>
            <a:ext cx="4390180" cy="1989250"/>
            <a:chOff x="816169" y="1135989"/>
            <a:chExt cx="4390180" cy="198925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B3C08E4-8DBB-5442-B302-CCA24214EC6B}"/>
                    </a:ext>
                  </a:extLst>
                </p:cNvPr>
                <p:cNvSpPr txBox="1"/>
                <p:nvPr/>
              </p:nvSpPr>
              <p:spPr>
                <a:xfrm>
                  <a:off x="1636271" y="2015455"/>
                  <a:ext cx="2475293" cy="67730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CH" dirty="0"/>
                </a:p>
              </p:txBody>
            </p:sp>
          </mc:Choice>
          <mc:Fallback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B3C08E4-8DBB-5442-B302-CCA24214EC6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6271" y="2015455"/>
                  <a:ext cx="2475293" cy="677301"/>
                </a:xfrm>
                <a:prstGeom prst="rect">
                  <a:avLst/>
                </a:prstGeom>
                <a:blipFill>
                  <a:blip r:embed="rId7"/>
                  <a:stretch>
                    <a:fillRect l="-1531" b="-925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46E05F59-73B5-CA4C-A079-694C4199B54A}"/>
                    </a:ext>
                  </a:extLst>
                </p:cNvPr>
                <p:cNvSpPr txBox="1"/>
                <p:nvPr/>
              </p:nvSpPr>
              <p:spPr>
                <a:xfrm>
                  <a:off x="816169" y="2733978"/>
                  <a:ext cx="4300593" cy="3912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/>
                    <a:t>Here I use round beam, i.e.</a:t>
                  </a:r>
                  <a:r>
                    <a:rPr lang="en-CH" i="1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a14:m>
                  <a:endParaRPr lang="en-US" dirty="0"/>
                </a:p>
              </p:txBody>
            </p:sp>
          </mc:Choice>
          <mc:Fallback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46E05F59-73B5-CA4C-A079-694C4199B5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169" y="2733978"/>
                  <a:ext cx="4300593" cy="391261"/>
                </a:xfrm>
                <a:prstGeom prst="rect">
                  <a:avLst/>
                </a:prstGeom>
                <a:blipFill>
                  <a:blip r:embed="rId8"/>
                  <a:stretch>
                    <a:fillRect l="-885" t="-6452" b="-19355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6148B39-EA51-564A-BD79-0C3ABD967069}"/>
                </a:ext>
              </a:extLst>
            </p:cNvPr>
            <p:cNvSpPr txBox="1"/>
            <p:nvPr/>
          </p:nvSpPr>
          <p:spPr>
            <a:xfrm>
              <a:off x="816170" y="1135989"/>
              <a:ext cx="39364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b="1" dirty="0"/>
                <a:t>Gaussian distribution</a:t>
              </a:r>
              <a:endParaRPr lang="en-CH" i="1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E8341081-2DBA-2C43-87A8-0A26B95F0B97}"/>
                    </a:ext>
                  </a:extLst>
                </p:cNvPr>
                <p:cNvSpPr/>
                <p:nvPr/>
              </p:nvSpPr>
              <p:spPr>
                <a:xfrm>
                  <a:off x="819379" y="1560202"/>
                  <a:ext cx="4386970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285750" indent="-285750">
                    <a:spcBef>
                      <a:spcPts val="600"/>
                    </a:spcBef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a14:m>
                  <a:r>
                    <a:rPr lang="en-CH" dirty="0"/>
                    <a:t> are the particle actions </a:t>
                  </a:r>
                  <a:r>
                    <a:rPr lang="en-CH" i="1" dirty="0"/>
                    <a:t>(amplitudes)</a:t>
                  </a:r>
                </a:p>
              </p:txBody>
            </p:sp>
          </mc:Choice>
          <mc:Fallback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E8341081-2DBA-2C43-87A8-0A26B95F0B9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9379" y="1560202"/>
                  <a:ext cx="4386970" cy="391261"/>
                </a:xfrm>
                <a:prstGeom prst="rect">
                  <a:avLst/>
                </a:prstGeom>
                <a:blipFill>
                  <a:blip r:embed="rId9"/>
                  <a:stretch>
                    <a:fillRect l="-578" t="-6250" r="-289" b="-15625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6645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Tune footprint from octupoles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5CDBE2-9AAA-7446-AA99-FCBFAF1E090F}"/>
              </a:ext>
            </a:extLst>
          </p:cNvPr>
          <p:cNvGrpSpPr/>
          <p:nvPr/>
        </p:nvGrpSpPr>
        <p:grpSpPr>
          <a:xfrm>
            <a:off x="3087385" y="2016006"/>
            <a:ext cx="2969230" cy="3413507"/>
            <a:chOff x="377474" y="1578065"/>
            <a:chExt cx="4212882" cy="42128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0F4FE9E-85D8-6848-A2CB-6FC394653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474" y="1578065"/>
              <a:ext cx="4212882" cy="4212882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ADE8165-D8D0-5946-9659-A293D0E73DBE}"/>
                    </a:ext>
                  </a:extLst>
                </p:cNvPr>
                <p:cNvSpPr txBox="1"/>
                <p:nvPr/>
              </p:nvSpPr>
              <p:spPr>
                <a:xfrm>
                  <a:off x="2882466" y="1902874"/>
                  <a:ext cx="1463814" cy="26589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𝑜𝑐𝑡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=−20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CH" sz="1400" dirty="0"/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ADE8165-D8D0-5946-9659-A293D0E73D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2466" y="1902874"/>
                  <a:ext cx="1463814" cy="265897"/>
                </a:xfrm>
                <a:prstGeom prst="rect">
                  <a:avLst/>
                </a:prstGeom>
                <a:blipFill>
                  <a:blip r:embed="rId3"/>
                  <a:stretch>
                    <a:fillRect l="-2439" t="-5556" r="-3659" b="-3888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2AF98FB-481C-774E-B415-C93B221110FF}"/>
              </a:ext>
            </a:extLst>
          </p:cNvPr>
          <p:cNvGrpSpPr/>
          <p:nvPr/>
        </p:nvGrpSpPr>
        <p:grpSpPr>
          <a:xfrm>
            <a:off x="114863" y="1016196"/>
            <a:ext cx="2924300" cy="2924300"/>
            <a:chOff x="114863" y="1016196"/>
            <a:chExt cx="2924300" cy="29243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0FAA103-D2A4-B74B-B969-DED5801E0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863" y="1016196"/>
              <a:ext cx="2924300" cy="2924300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0D58A798-2653-7045-8C52-FECDFFDE6544}"/>
                    </a:ext>
                  </a:extLst>
                </p:cNvPr>
                <p:cNvSpPr txBox="1"/>
                <p:nvPr/>
              </p:nvSpPr>
              <p:spPr>
                <a:xfrm>
                  <a:off x="1859762" y="1239065"/>
                  <a:ext cx="103169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𝑜𝑐𝑡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=−10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CH" sz="1400" dirty="0"/>
                </a:p>
              </p:txBody>
            </p:sp>
          </mc:Choice>
          <mc:Fallback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0D58A798-2653-7045-8C52-FECDFFDE65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9762" y="1239065"/>
                  <a:ext cx="1031693" cy="215444"/>
                </a:xfrm>
                <a:prstGeom prst="rect">
                  <a:avLst/>
                </a:prstGeom>
                <a:blipFill>
                  <a:blip r:embed="rId5"/>
                  <a:stretch>
                    <a:fillRect l="-2410" t="-5556" r="-2410" b="-27778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3BA43B7-2595-1F42-875C-2213B656769D}"/>
              </a:ext>
            </a:extLst>
          </p:cNvPr>
          <p:cNvGrpSpPr/>
          <p:nvPr/>
        </p:nvGrpSpPr>
        <p:grpSpPr>
          <a:xfrm>
            <a:off x="6104837" y="3643637"/>
            <a:ext cx="2978022" cy="2978022"/>
            <a:chOff x="6104837" y="3643637"/>
            <a:chExt cx="2978022" cy="297802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AAA98DA-5620-9D4E-B5D7-F69C5933D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04837" y="3643637"/>
              <a:ext cx="2978022" cy="2978022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488179B0-052F-8341-A40C-2661BE1708A7}"/>
                    </a:ext>
                  </a:extLst>
                </p:cNvPr>
                <p:cNvSpPr txBox="1"/>
                <p:nvPr/>
              </p:nvSpPr>
              <p:spPr>
                <a:xfrm>
                  <a:off x="7887037" y="3858752"/>
                  <a:ext cx="103169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𝑜𝑐𝑡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=−40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CH" sz="1400" dirty="0"/>
                </a:p>
              </p:txBody>
            </p:sp>
          </mc:Choice>
          <mc:Fallback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488179B0-052F-8341-A40C-2661BE1708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87037" y="3858752"/>
                  <a:ext cx="1031693" cy="215444"/>
                </a:xfrm>
                <a:prstGeom prst="rect">
                  <a:avLst/>
                </a:prstGeom>
                <a:blipFill>
                  <a:blip r:embed="rId7"/>
                  <a:stretch>
                    <a:fillRect l="-2439" t="-5556" r="-2439" b="-3333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43B2783-F5AA-DC4E-8C18-8389ECEC2F26}"/>
              </a:ext>
            </a:extLst>
          </p:cNvPr>
          <p:cNvSpPr txBox="1"/>
          <p:nvPr/>
        </p:nvSpPr>
        <p:spPr>
          <a:xfrm>
            <a:off x="383515" y="5599374"/>
            <a:ext cx="550107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dirty="0"/>
              <a:t>Increase in absolute current increases tune footprint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dirty="0"/>
              <a:t>Shape depends on coefficients and beam emittances</a:t>
            </a:r>
          </a:p>
        </p:txBody>
      </p:sp>
    </p:spTree>
    <p:extLst>
      <p:ext uri="{BB962C8B-B14F-4D97-AF65-F5344CB8AC3E}">
        <p14:creationId xmlns:p14="http://schemas.microsoft.com/office/powerpoint/2010/main" val="377052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Tune footprint from octupoles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5CDBE2-9AAA-7446-AA99-FCBFAF1E090F}"/>
              </a:ext>
            </a:extLst>
          </p:cNvPr>
          <p:cNvGrpSpPr/>
          <p:nvPr/>
        </p:nvGrpSpPr>
        <p:grpSpPr>
          <a:xfrm>
            <a:off x="222026" y="1303745"/>
            <a:ext cx="4212882" cy="4212882"/>
            <a:chOff x="377474" y="1578065"/>
            <a:chExt cx="4212882" cy="42128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0F4FE9E-85D8-6848-A2CB-6FC394653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7474" y="1578065"/>
              <a:ext cx="4212882" cy="4212882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ADE8165-D8D0-5946-9659-A293D0E73DBE}"/>
                    </a:ext>
                  </a:extLst>
                </p:cNvPr>
                <p:cNvSpPr txBox="1"/>
                <p:nvPr/>
              </p:nvSpPr>
              <p:spPr>
                <a:xfrm>
                  <a:off x="2999232" y="1929384"/>
                  <a:ext cx="13300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𝑜𝑐𝑡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=−20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ADE8165-D8D0-5946-9659-A293D0E73DB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9232" y="1929384"/>
                  <a:ext cx="1330044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2830" t="-4348" r="-2830" b="-3478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60DFCB-8BD8-B444-A260-782DD5B7A6F2}"/>
              </a:ext>
            </a:extLst>
          </p:cNvPr>
          <p:cNvGrpSpPr/>
          <p:nvPr/>
        </p:nvGrpSpPr>
        <p:grpSpPr>
          <a:xfrm>
            <a:off x="4657467" y="1303745"/>
            <a:ext cx="4212882" cy="4212882"/>
            <a:chOff x="4590356" y="1578065"/>
            <a:chExt cx="4212882" cy="421288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03C6290-190D-2C4E-9772-178789190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90356" y="1578065"/>
              <a:ext cx="4212882" cy="4212882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94EDA0A-892C-0648-B4CC-CCBAE844C242}"/>
                    </a:ext>
                  </a:extLst>
                </p:cNvPr>
                <p:cNvSpPr txBox="1"/>
                <p:nvPr/>
              </p:nvSpPr>
              <p:spPr>
                <a:xfrm>
                  <a:off x="7385239" y="1929383"/>
                  <a:ext cx="115691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𝑜𝑐𝑡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=20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94EDA0A-892C-0648-B4CC-CCBAE844C2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5239" y="1929383"/>
                  <a:ext cx="1156919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3261" t="-4348" r="-3261" b="-3478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29215F6A-66A8-5447-9503-11362F628FE7}"/>
              </a:ext>
            </a:extLst>
          </p:cNvPr>
          <p:cNvSpPr txBox="1"/>
          <p:nvPr/>
        </p:nvSpPr>
        <p:spPr>
          <a:xfrm>
            <a:off x="792762" y="5635237"/>
            <a:ext cx="550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H" dirty="0"/>
              <a:t>Change in octupole polarity flips tune distribution</a:t>
            </a:r>
          </a:p>
        </p:txBody>
      </p:sp>
    </p:spTree>
    <p:extLst>
      <p:ext uri="{BB962C8B-B14F-4D97-AF65-F5344CB8AC3E}">
        <p14:creationId xmlns:p14="http://schemas.microsoft.com/office/powerpoint/2010/main" val="2993744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A4454D35-DFD0-E545-A85C-0E80EC6496FD}"/>
              </a:ext>
            </a:extLst>
          </p:cNvPr>
          <p:cNvGrpSpPr/>
          <p:nvPr/>
        </p:nvGrpSpPr>
        <p:grpSpPr>
          <a:xfrm>
            <a:off x="4305004" y="1313974"/>
            <a:ext cx="4714178" cy="4739260"/>
            <a:chOff x="1102922" y="937534"/>
            <a:chExt cx="5800800" cy="583166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14820B4-58D1-B94F-8B44-366F885CD9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2922" y="968398"/>
              <a:ext cx="5800800" cy="58008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C383BA2-A702-2E4A-886B-7729BBD6115C}"/>
                </a:ext>
              </a:extLst>
            </p:cNvPr>
            <p:cNvSpPr txBox="1"/>
            <p:nvPr/>
          </p:nvSpPr>
          <p:spPr>
            <a:xfrm>
              <a:off x="4824462" y="937534"/>
              <a:ext cx="1857501" cy="45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i="1" dirty="0"/>
                <a:t>Up to order 4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8179DE0-62B0-9B46-8459-D94CDDAA0962}"/>
              </a:ext>
            </a:extLst>
          </p:cNvPr>
          <p:cNvGrpSpPr/>
          <p:nvPr/>
        </p:nvGrpSpPr>
        <p:grpSpPr>
          <a:xfrm>
            <a:off x="4305004" y="1327983"/>
            <a:ext cx="4714178" cy="4732466"/>
            <a:chOff x="3267912" y="49211"/>
            <a:chExt cx="5800800" cy="582330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239D5F4-980C-9842-879B-C094F5499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67912" y="71715"/>
              <a:ext cx="5800800" cy="58008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68AEDD6-BB6B-3A42-9373-0F1D9D5BBFE0}"/>
                </a:ext>
              </a:extLst>
            </p:cNvPr>
            <p:cNvSpPr txBox="1"/>
            <p:nvPr/>
          </p:nvSpPr>
          <p:spPr>
            <a:xfrm>
              <a:off x="6989452" y="49211"/>
              <a:ext cx="1926908" cy="45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i="1" dirty="0"/>
                <a:t>Up to order 8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7D9E73-06BC-3E4F-88FC-1B31016BC0FE}"/>
              </a:ext>
            </a:extLst>
          </p:cNvPr>
          <p:cNvGrpSpPr/>
          <p:nvPr/>
        </p:nvGrpSpPr>
        <p:grpSpPr>
          <a:xfrm>
            <a:off x="4305004" y="1325116"/>
            <a:ext cx="4714178" cy="4734209"/>
            <a:chOff x="2962656" y="215820"/>
            <a:chExt cx="5800800" cy="582545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8B7378F-D861-F944-AE52-D9E03852F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62656" y="240470"/>
              <a:ext cx="5800800" cy="58008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98C0D57-B14F-3641-91AF-6A89D749FBA3}"/>
                </a:ext>
              </a:extLst>
            </p:cNvPr>
            <p:cNvSpPr txBox="1"/>
            <p:nvPr/>
          </p:nvSpPr>
          <p:spPr>
            <a:xfrm>
              <a:off x="6623538" y="215820"/>
              <a:ext cx="1926908" cy="45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i="1" dirty="0"/>
                <a:t>Up to order 12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276C3AF-5FC4-EA46-AA19-045C22777210}"/>
              </a:ext>
            </a:extLst>
          </p:cNvPr>
          <p:cNvGrpSpPr/>
          <p:nvPr/>
        </p:nvGrpSpPr>
        <p:grpSpPr>
          <a:xfrm>
            <a:off x="4305004" y="1310821"/>
            <a:ext cx="4714178" cy="4741061"/>
            <a:chOff x="3889803" y="841193"/>
            <a:chExt cx="5800800" cy="583388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88AE7D6-8122-134D-AE05-D58E02B68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89803" y="874273"/>
              <a:ext cx="5800800" cy="580080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4522A98-3CE1-6948-B98E-6B396EC66CC5}"/>
                </a:ext>
              </a:extLst>
            </p:cNvPr>
            <p:cNvSpPr txBox="1"/>
            <p:nvPr/>
          </p:nvSpPr>
          <p:spPr>
            <a:xfrm>
              <a:off x="7550685" y="841193"/>
              <a:ext cx="1925301" cy="45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i="1" dirty="0"/>
                <a:t>Up to order 16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9BB720-1690-7D47-947D-58717160EA0E}"/>
              </a:ext>
            </a:extLst>
          </p:cNvPr>
          <p:cNvGrpSpPr/>
          <p:nvPr/>
        </p:nvGrpSpPr>
        <p:grpSpPr>
          <a:xfrm>
            <a:off x="4305004" y="1314577"/>
            <a:ext cx="4714178" cy="4737305"/>
            <a:chOff x="3125298" y="367906"/>
            <a:chExt cx="5800800" cy="5829258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A730A34-C915-8343-9DA2-9659CEDFD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25298" y="396364"/>
              <a:ext cx="5800800" cy="580080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FADDDE0-C45F-A046-A544-82ACEEF055B6}"/>
                </a:ext>
              </a:extLst>
            </p:cNvPr>
            <p:cNvSpPr txBox="1"/>
            <p:nvPr/>
          </p:nvSpPr>
          <p:spPr>
            <a:xfrm>
              <a:off x="6761837" y="367906"/>
              <a:ext cx="1925301" cy="454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i="1" dirty="0"/>
                <a:t>Up to order 20</a:t>
              </a: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Resonance condition and diagrams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74F008E-D863-2C43-B6CC-5D7BCC4C63E5}"/>
              </a:ext>
            </a:extLst>
          </p:cNvPr>
          <p:cNvGrpSpPr/>
          <p:nvPr/>
        </p:nvGrpSpPr>
        <p:grpSpPr>
          <a:xfrm>
            <a:off x="445566" y="2172263"/>
            <a:ext cx="4828032" cy="2735608"/>
            <a:chOff x="559420" y="2177725"/>
            <a:chExt cx="4828032" cy="273560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10C1ED4-BC86-C144-9171-2AB0661EB224}"/>
                </a:ext>
              </a:extLst>
            </p:cNvPr>
            <p:cNvGrpSpPr/>
            <p:nvPr/>
          </p:nvGrpSpPr>
          <p:grpSpPr>
            <a:xfrm>
              <a:off x="559420" y="2177725"/>
              <a:ext cx="4828032" cy="796052"/>
              <a:chOff x="594360" y="1181592"/>
              <a:chExt cx="4828032" cy="79605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BC0B3BAD-079B-4142-9ADA-C238200C6849}"/>
                      </a:ext>
                    </a:extLst>
                  </p:cNvPr>
                  <p:cNvSpPr txBox="1"/>
                  <p:nvPr/>
                </p:nvSpPr>
                <p:spPr>
                  <a:xfrm>
                    <a:off x="1083564" y="1645694"/>
                    <a:ext cx="4338828" cy="331950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 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∈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ℤ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CH" sz="200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2" name="TextBox 1">
                    <a:extLst>
                      <a:ext uri="{FF2B5EF4-FFF2-40B4-BE49-F238E27FC236}">
                        <a16:creationId xmlns:a16="http://schemas.microsoft.com/office/drawing/2014/main" id="{4D4506F1-7CA9-3A44-A1B6-41B562FFCB9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83564" y="1645694"/>
                    <a:ext cx="4338828" cy="33195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749" t="-7407" b="-25926"/>
                    </a:stretch>
                  </a:blipFill>
                </p:spPr>
                <p:txBody>
                  <a:bodyPr/>
                  <a:lstStyle/>
                  <a:p>
                    <a:r>
                      <a:rPr lang="en-CH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20D9613-ED56-5146-93C6-AEB38FA18DAF}"/>
                  </a:ext>
                </a:extLst>
              </p:cNvPr>
              <p:cNvSpPr txBox="1"/>
              <p:nvPr/>
            </p:nvSpPr>
            <p:spPr>
              <a:xfrm>
                <a:off x="594360" y="1181592"/>
                <a:ext cx="24323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2000" b="1" dirty="0"/>
                  <a:t>Resonance condition</a:t>
                </a: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531F1E46-F847-D44B-903F-9786CCAABAD3}"/>
                    </a:ext>
                  </a:extLst>
                </p:cNvPr>
                <p:cNvSpPr txBox="1"/>
                <p:nvPr/>
              </p:nvSpPr>
              <p:spPr>
                <a:xfrm>
                  <a:off x="559420" y="3282117"/>
                  <a:ext cx="3736440" cy="16312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spcBef>
                      <a:spcPts val="600"/>
                    </a:spcBef>
                    <a:buFont typeface="Arial" panose="020B0604020202020204" pitchFamily="34" charset="0"/>
                    <a:buChar char="•"/>
                  </a:pPr>
                  <a:r>
                    <a:rPr lang="en-CH" dirty="0"/>
                    <a:t>R</a:t>
                  </a:r>
                  <a:r>
                    <a:rPr lang="en-GB" dirty="0"/>
                    <a:t>e</a:t>
                  </a:r>
                  <a:r>
                    <a:rPr lang="en-CH" dirty="0"/>
                    <a:t>sonance order: </a:t>
                  </a:r>
                  <a14:m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</m:oMath>
                  </a14:m>
                  <a:endParaRPr lang="en-CH" dirty="0"/>
                </a:p>
                <a:p>
                  <a:pPr marL="285750" indent="-285750">
                    <a:spcBef>
                      <a:spcPts val="600"/>
                    </a:spcBef>
                    <a:buFont typeface="Arial" panose="020B0604020202020204" pitchFamily="34" charset="0"/>
                    <a:buChar char="•"/>
                  </a:pPr>
                  <a:r>
                    <a:rPr lang="en-CH" dirty="0"/>
                    <a:t>We care more about low order resonances</a:t>
                  </a:r>
                </a:p>
                <a:p>
                  <a:pPr marL="285750" indent="-285750">
                    <a:spcBef>
                      <a:spcPts val="600"/>
                    </a:spcBef>
                    <a:buFont typeface="Arial" panose="020B0604020202020204" pitchFamily="34" charset="0"/>
                    <a:buChar char="•"/>
                  </a:pPr>
                  <a:r>
                    <a:rPr lang="en-CH" dirty="0"/>
                    <a:t>They are more likely to cause losses if driven</a:t>
                  </a:r>
                </a:p>
              </p:txBody>
            </p:sp>
          </mc:Choice>
          <mc:Fallback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531F1E46-F847-D44B-903F-9786CCAABA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9420" y="3282117"/>
                  <a:ext cx="3736440" cy="1631216"/>
                </a:xfrm>
                <a:prstGeom prst="rect">
                  <a:avLst/>
                </a:prstGeom>
                <a:blipFill>
                  <a:blip r:embed="rId8"/>
                  <a:stretch>
                    <a:fillRect l="-678" t="-1550" b="-465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13046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177FDBE-DCEC-D341-A1CE-FCD759197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26" y="2845944"/>
            <a:ext cx="5087420" cy="395688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results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Integration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2223CA1-9E98-F247-952A-615D49525381}"/>
              </a:ext>
            </a:extLst>
          </p:cNvPr>
          <p:cNvGrpSpPr/>
          <p:nvPr/>
        </p:nvGrpSpPr>
        <p:grpSpPr>
          <a:xfrm>
            <a:off x="0" y="1146898"/>
            <a:ext cx="3956883" cy="4104297"/>
            <a:chOff x="0" y="1580802"/>
            <a:chExt cx="3956883" cy="410429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568D64-E6BE-984D-BA31-43D4E04A85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728216"/>
              <a:ext cx="3956883" cy="395688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74BC3BC-78F4-D948-B2BC-8E1A3EF23EE6}"/>
                </a:ext>
              </a:extLst>
            </p:cNvPr>
            <p:cNvSpPr txBox="1"/>
            <p:nvPr/>
          </p:nvSpPr>
          <p:spPr>
            <a:xfrm>
              <a:off x="591891" y="1580802"/>
              <a:ext cx="1929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i="1" dirty="0"/>
                <a:t>E.g. up to order 12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72F7B65-DA6F-054F-857C-F8625DFEA8C8}"/>
              </a:ext>
            </a:extLst>
          </p:cNvPr>
          <p:cNvSpPr txBox="1"/>
          <p:nvPr/>
        </p:nvSpPr>
        <p:spPr>
          <a:xfrm>
            <a:off x="4268122" y="1367532"/>
            <a:ext cx="46826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Perform line integrals of tune distribution of all resonances </a:t>
            </a:r>
            <a:r>
              <a:rPr lang="en-CH" i="1" dirty="0"/>
              <a:t>(up to given order)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Requires 2D interpolation of tune distribution </a:t>
            </a:r>
            <a:r>
              <a:rPr lang="en-CH" i="1" dirty="0"/>
              <a:t>(using scipy RBF)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i="1" dirty="0"/>
              <a:t>No weights for importance of resonance yet</a:t>
            </a:r>
          </a:p>
        </p:txBody>
      </p:sp>
    </p:spTree>
    <p:extLst>
      <p:ext uri="{BB962C8B-B14F-4D97-AF65-F5344CB8AC3E}">
        <p14:creationId xmlns:p14="http://schemas.microsoft.com/office/powerpoint/2010/main" val="212978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177FDBE-DCEC-D341-A1CE-FCD7591973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1" t="8573" r="1504" b="2457"/>
          <a:stretch/>
        </p:blipFill>
        <p:spPr>
          <a:xfrm>
            <a:off x="17894" y="987553"/>
            <a:ext cx="4929010" cy="35204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47A6757-333A-4643-A979-1D1E82F70D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4" t="11030" r="2337" b="3689"/>
          <a:stretch/>
        </p:blipFill>
        <p:spPr>
          <a:xfrm>
            <a:off x="4087368" y="3300628"/>
            <a:ext cx="4892040" cy="337444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Some results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Integration: different working point (= main tune)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45AB36A-1EBE-734E-B094-AE553E8C352D}"/>
              </a:ext>
            </a:extLst>
          </p:cNvPr>
          <p:cNvSpPr/>
          <p:nvPr/>
        </p:nvSpPr>
        <p:spPr>
          <a:xfrm>
            <a:off x="3675888" y="1663771"/>
            <a:ext cx="1197864" cy="247325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423AB71-E24A-0F43-9196-80FDB451DE32}"/>
              </a:ext>
            </a:extLst>
          </p:cNvPr>
          <p:cNvSpPr/>
          <p:nvPr/>
        </p:nvSpPr>
        <p:spPr>
          <a:xfrm>
            <a:off x="7735824" y="3883719"/>
            <a:ext cx="1197864" cy="247325"/>
          </a:xfrm>
          <a:prstGeom prst="roundRect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801FA8-DFEB-8F49-B1C9-8BCA7037C3D4}"/>
              </a:ext>
            </a:extLst>
          </p:cNvPr>
          <p:cNvSpPr txBox="1"/>
          <p:nvPr/>
        </p:nvSpPr>
        <p:spPr>
          <a:xfrm>
            <a:off x="4965192" y="1432750"/>
            <a:ext cx="41609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Change of main tunes </a:t>
            </a:r>
            <a:r>
              <a:rPr lang="en-CH" i="1" dirty="0"/>
              <a:t>(= working point)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Validation: qualitative for now …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Some resonance lines become more important </a:t>
            </a:r>
            <a:r>
              <a:rPr lang="en-CH" i="1" dirty="0"/>
              <a:t>(larger overlap)</a:t>
            </a:r>
            <a:r>
              <a:rPr lang="en-CH" dirty="0"/>
              <a:t>, others less</a:t>
            </a:r>
            <a:endParaRPr lang="en-CH" i="1" dirty="0"/>
          </a:p>
        </p:txBody>
      </p:sp>
    </p:spTree>
    <p:extLst>
      <p:ext uri="{BB962C8B-B14F-4D97-AF65-F5344CB8AC3E}">
        <p14:creationId xmlns:p14="http://schemas.microsoft.com/office/powerpoint/2010/main" val="3041777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Other thoughts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801FA8-DFEB-8F49-B1C9-8BCA7037C3D4}"/>
              </a:ext>
            </a:extLst>
          </p:cNvPr>
          <p:cNvSpPr txBox="1"/>
          <p:nvPr/>
        </p:nvSpPr>
        <p:spPr>
          <a:xfrm>
            <a:off x="502526" y="1198021"/>
            <a:ext cx="816598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/>
              <a:t>Unfortunately, it’s a bit more complicated …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We do not have good knowledge of particle distribution</a:t>
            </a:r>
            <a:br>
              <a:rPr lang="en-CH" dirty="0"/>
            </a:br>
            <a:r>
              <a:rPr lang="en-CH" i="1" dirty="0"/>
              <a:t>(Gaussian is an OK assumption, but there is halo formation which is unknown)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Footprint from octupoles in the LHC is quite insignificant compared to that e.g. from electron cloud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Importance of each resonance line is not only defined by its order, but also by whether there are actual nonlinear fields in the machine that can drive the resonance </a:t>
            </a:r>
            <a:r>
              <a:rPr lang="en-CH" i="1" dirty="0"/>
              <a:t>(e.g. multipolar errors, nonlinear magnets, etc.)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There are also chromatic effects that add to the footprint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i="1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/>
              <a:t>Overall, not sure how useful it can be for the model, but maybe it’s worth a try?</a:t>
            </a:r>
          </a:p>
        </p:txBody>
      </p:sp>
    </p:spTree>
    <p:extLst>
      <p:ext uri="{BB962C8B-B14F-4D97-AF65-F5344CB8AC3E}">
        <p14:creationId xmlns:p14="http://schemas.microsoft.com/office/powerpoint/2010/main" val="3109971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Other thoughts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BB8687-8377-104D-B848-0646E76002A5}"/>
              </a:ext>
            </a:extLst>
          </p:cNvPr>
          <p:cNvSpPr txBox="1"/>
          <p:nvPr/>
        </p:nvSpPr>
        <p:spPr>
          <a:xfrm>
            <a:off x="423046" y="1238937"/>
            <a:ext cx="243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/>
              <a:t>LHC injection energy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187531D-ACD6-2547-BC69-688C1388C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Electron cloud tune footprint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2CCB85F-BC3E-D144-A561-563B1C98FEB0}"/>
              </a:ext>
            </a:extLst>
          </p:cNvPr>
          <p:cNvGrpSpPr/>
          <p:nvPr/>
        </p:nvGrpSpPr>
        <p:grpSpPr>
          <a:xfrm>
            <a:off x="4820067" y="1819036"/>
            <a:ext cx="4167310" cy="3616266"/>
            <a:chOff x="4820067" y="1436635"/>
            <a:chExt cx="4167310" cy="361626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0FC0AF2-90C4-BB44-8200-0FF3D6CE5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20067" y="1805099"/>
              <a:ext cx="4167310" cy="3247802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8F7EE7D-C3CA-5448-8EA3-C065E4E5E75B}"/>
                    </a:ext>
                  </a:extLst>
                </p:cNvPr>
                <p:cNvSpPr txBox="1"/>
                <p:nvPr/>
              </p:nvSpPr>
              <p:spPr>
                <a:xfrm>
                  <a:off x="5466139" y="1436635"/>
                  <a:ext cx="2875165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sz="1500" dirty="0"/>
                    <a:t>Octupole footprint at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𝑜𝑐𝑡</m:t>
                          </m:r>
                        </m:sub>
                      </m:sSub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=26 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a14:m>
                  <a:endParaRPr lang="en-CH" sz="1500" dirty="0"/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88F7EE7D-C3CA-5448-8EA3-C065E4E5E7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66139" y="1436635"/>
                  <a:ext cx="2875165" cy="323165"/>
                </a:xfrm>
                <a:prstGeom prst="rect">
                  <a:avLst/>
                </a:prstGeom>
                <a:blipFill>
                  <a:blip r:embed="rId3"/>
                  <a:stretch>
                    <a:fillRect l="-439" b="-1851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3D9A3D9-F694-DB4C-86D5-1DE0E44C1417}"/>
              </a:ext>
            </a:extLst>
          </p:cNvPr>
          <p:cNvSpPr txBox="1"/>
          <p:nvPr/>
        </p:nvSpPr>
        <p:spPr>
          <a:xfrm>
            <a:off x="1120208" y="5603145"/>
            <a:ext cx="6940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Taken from: A. Romano,</a:t>
            </a:r>
            <a:r>
              <a:rPr lang="en-US" sz="1500" i="1" dirty="0"/>
              <a:t> “</a:t>
            </a:r>
            <a:r>
              <a:rPr lang="en-GB" sz="1500" i="1" dirty="0"/>
              <a:t>Electron cloud formation in CERN particle accelerators and its impact on the beam dynamics”, </a:t>
            </a:r>
            <a:r>
              <a:rPr lang="en-GB" sz="1500" dirty="0"/>
              <a:t>PhD Thesis, 2018.</a:t>
            </a:r>
            <a:endParaRPr lang="en-CH" sz="15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56BF1C-B8C8-DA47-8C08-9ADA6E5EED31}"/>
              </a:ext>
            </a:extLst>
          </p:cNvPr>
          <p:cNvSpPr txBox="1"/>
          <p:nvPr/>
        </p:nvSpPr>
        <p:spPr>
          <a:xfrm>
            <a:off x="1120208" y="1819036"/>
            <a:ext cx="28751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Electron cloud in the dipoles</a:t>
            </a:r>
            <a:endParaRPr lang="en-CH" sz="15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54DEB1-F581-4E4F-AA01-B3DF04617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46" y="2187500"/>
            <a:ext cx="4167310" cy="325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0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04.05.2020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310363" y="55173"/>
            <a:ext cx="8559986" cy="682383"/>
          </a:xfrm>
        </p:spPr>
        <p:txBody>
          <a:bodyPr/>
          <a:lstStyle/>
          <a:p>
            <a:r>
              <a:rPr lang="en-US" dirty="0"/>
              <a:t>Outlier fill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187531D-ACD6-2547-BC69-688C1388C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0363" y="515638"/>
            <a:ext cx="8559986" cy="601962"/>
          </a:xfrm>
        </p:spPr>
        <p:txBody>
          <a:bodyPr/>
          <a:lstStyle/>
          <a:p>
            <a:r>
              <a:rPr lang="en-US" dirty="0"/>
              <a:t>Fill 7236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74C66D-0C55-664D-9424-DB825E74D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1066"/>
            <a:ext cx="4454964" cy="31325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9F10606-1CB0-5C47-A79E-C2638852F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038" y="2191066"/>
            <a:ext cx="4454964" cy="31325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30BBAEC-D716-D845-9A05-85C25E5EB356}"/>
              </a:ext>
            </a:extLst>
          </p:cNvPr>
          <p:cNvSpPr txBox="1"/>
          <p:nvPr/>
        </p:nvSpPr>
        <p:spPr>
          <a:xfrm>
            <a:off x="1770282" y="1906421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/>
              <a:t>Beam</a:t>
            </a:r>
            <a:r>
              <a:rPr lang="en-CH" sz="1600" dirty="0"/>
              <a:t> </a:t>
            </a:r>
            <a:r>
              <a:rPr lang="en-CH" sz="1600" b="1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A37379-97DB-394F-BC7F-CBE5AA02F163}"/>
              </a:ext>
            </a:extLst>
          </p:cNvPr>
          <p:cNvSpPr txBox="1"/>
          <p:nvPr/>
        </p:nvSpPr>
        <p:spPr>
          <a:xfrm>
            <a:off x="6633056" y="1906421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b="1" dirty="0"/>
              <a:t>Beam</a:t>
            </a:r>
            <a:r>
              <a:rPr lang="en-CH" sz="1600" dirty="0"/>
              <a:t> </a:t>
            </a:r>
            <a:r>
              <a:rPr lang="en-CH" sz="16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47223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66353</TotalTime>
  <Words>500</Words>
  <Application>Microsoft Macintosh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Introduction</vt:lpstr>
      <vt:lpstr>Introduction</vt:lpstr>
      <vt:lpstr>Introduction</vt:lpstr>
      <vt:lpstr>Introduction</vt:lpstr>
      <vt:lpstr>Some results</vt:lpstr>
      <vt:lpstr>Some results</vt:lpstr>
      <vt:lpstr>Other thoughts</vt:lpstr>
      <vt:lpstr>Other thoughts</vt:lpstr>
      <vt:lpstr>Outlier fill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Michael Schenk</cp:lastModifiedBy>
  <cp:revision>7686</cp:revision>
  <cp:lastPrinted>2016-06-09T07:26:37Z</cp:lastPrinted>
  <dcterms:created xsi:type="dcterms:W3CDTF">2015-10-20T14:25:35Z</dcterms:created>
  <dcterms:modified xsi:type="dcterms:W3CDTF">2020-05-06T13:04:00Z</dcterms:modified>
</cp:coreProperties>
</file>