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27"/>
  </p:notesMasterIdLst>
  <p:handoutMasterIdLst>
    <p:handoutMasterId r:id="rId28"/>
  </p:handoutMasterIdLst>
  <p:sldIdLst>
    <p:sldId id="648" r:id="rId2"/>
    <p:sldId id="810" r:id="rId3"/>
    <p:sldId id="837" r:id="rId4"/>
    <p:sldId id="815" r:id="rId5"/>
    <p:sldId id="802" r:id="rId6"/>
    <p:sldId id="838" r:id="rId7"/>
    <p:sldId id="808" r:id="rId8"/>
    <p:sldId id="826" r:id="rId9"/>
    <p:sldId id="827" r:id="rId10"/>
    <p:sldId id="839" r:id="rId11"/>
    <p:sldId id="821" r:id="rId12"/>
    <p:sldId id="825" r:id="rId13"/>
    <p:sldId id="840" r:id="rId14"/>
    <p:sldId id="831" r:id="rId15"/>
    <p:sldId id="834" r:id="rId16"/>
    <p:sldId id="835" r:id="rId17"/>
    <p:sldId id="832" r:id="rId18"/>
    <p:sldId id="833" r:id="rId19"/>
    <p:sldId id="836" r:id="rId20"/>
    <p:sldId id="842" r:id="rId21"/>
    <p:sldId id="843" r:id="rId22"/>
    <p:sldId id="844" r:id="rId23"/>
    <p:sldId id="845" r:id="rId24"/>
    <p:sldId id="841" r:id="rId25"/>
    <p:sldId id="828" r:id="rId26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810"/>
            <p14:sldId id="837"/>
            <p14:sldId id="815"/>
            <p14:sldId id="802"/>
            <p14:sldId id="838"/>
            <p14:sldId id="808"/>
            <p14:sldId id="826"/>
            <p14:sldId id="827"/>
            <p14:sldId id="839"/>
            <p14:sldId id="821"/>
            <p14:sldId id="825"/>
            <p14:sldId id="840"/>
            <p14:sldId id="831"/>
            <p14:sldId id="834"/>
            <p14:sldId id="835"/>
            <p14:sldId id="832"/>
            <p14:sldId id="833"/>
            <p14:sldId id="836"/>
            <p14:sldId id="842"/>
            <p14:sldId id="843"/>
            <p14:sldId id="844"/>
            <p14:sldId id="845"/>
            <p14:sldId id="841"/>
            <p14:sldId id="8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816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016" userDrawn="1">
          <p15:clr>
            <a:srgbClr val="A4A3A4"/>
          </p15:clr>
        </p15:guide>
        <p15:guide id="5" pos="864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2832" userDrawn="1">
          <p15:clr>
            <a:srgbClr val="A4A3A4"/>
          </p15:clr>
        </p15:guide>
        <p15:guide id="10" orient="horz" pos="792" userDrawn="1">
          <p15:clr>
            <a:srgbClr val="A4A3A4"/>
          </p15:clr>
        </p15:guide>
        <p15:guide id="11" pos="1344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5208" userDrawn="1">
          <p15:clr>
            <a:srgbClr val="A4A3A4"/>
          </p15:clr>
        </p15:guide>
        <p15:guide id="14" orient="horz" pos="2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D62425"/>
    <a:srgbClr val="E67D7E"/>
    <a:srgbClr val="FF7100"/>
    <a:srgbClr val="FBB0B3"/>
    <a:srgbClr val="0000FF"/>
    <a:srgbClr val="31FF31"/>
    <a:srgbClr val="2A7CB5"/>
    <a:srgbClr val="7A3075"/>
    <a:srgbClr val="BF0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5" autoAdjust="0"/>
    <p:restoredTop sz="83492" autoAdjust="0"/>
  </p:normalViewPr>
  <p:slideViewPr>
    <p:cSldViewPr snapToGrid="0">
      <p:cViewPr varScale="1">
        <p:scale>
          <a:sx n="139" d="100"/>
          <a:sy n="139" d="100"/>
        </p:scale>
        <p:origin x="848" y="160"/>
      </p:cViewPr>
      <p:guideLst>
        <p:guide orient="horz" pos="3552"/>
        <p:guide pos="816"/>
        <p:guide orient="horz" pos="3216"/>
        <p:guide pos="2016"/>
        <p:guide pos="864"/>
        <p:guide orient="horz" pos="1104"/>
        <p:guide orient="horz" pos="2736"/>
        <p:guide orient="horz" pos="4080"/>
        <p:guide pos="2832"/>
        <p:guide orient="horz" pos="792"/>
        <p:guide pos="1344"/>
        <p:guide orient="horz" pos="2640"/>
        <p:guide pos="5208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08363" y="850900"/>
            <a:ext cx="3055937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61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0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31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9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09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3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15638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2" y="6492511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11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11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5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9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9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6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5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oiccoyle/sixtrack_viz" TargetMode="External"/><Relationship Id="rId2" Type="http://schemas.openxmlformats.org/officeDocument/2006/relationships/hyperlink" Target="https://indico.cern.ch/event/751857/contributions/3259400/attachments/1785261/3305862/Evian_collimation_fv.pdf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5812" y="1672243"/>
            <a:ext cx="5352376" cy="1612423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Status of </a:t>
            </a:r>
            <a:r>
              <a:rPr lang="en-US" sz="3600" b="1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SixTrack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loss rate simulations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06" y="6441290"/>
            <a:ext cx="8836090" cy="460860"/>
          </a:xfrm>
        </p:spPr>
        <p:txBody>
          <a:bodyPr>
            <a:normAutofit/>
          </a:bodyPr>
          <a:lstStyle/>
          <a:p>
            <a:pPr marL="114297" algn="l">
              <a:tabLst>
                <a:tab pos="11601161" algn="r"/>
              </a:tabLst>
            </a:pPr>
            <a:r>
              <a:rPr lang="en-US" sz="1500" i="1" dirty="0">
                <a:solidFill>
                  <a:schemeClr val="accent5">
                    <a:lumMod val="75000"/>
                  </a:schemeClr>
                </a:solidFill>
              </a:rPr>
              <a:t>	04. May 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60" y="117337"/>
            <a:ext cx="839552" cy="8395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09511" y="3365285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9790" y="1371458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855524" y="3753231"/>
            <a:ext cx="7432963" cy="1092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/>
              <a:t>M. Schenk for the EPFL team</a:t>
            </a:r>
            <a:br>
              <a:rPr lang="en-US" sz="2200" b="1" dirty="0"/>
            </a:br>
            <a:r>
              <a:rPr lang="en-US" sz="1700" i="1" dirty="0"/>
              <a:t>EPFL &amp; CERN, Switzerland</a:t>
            </a:r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9" y="280642"/>
            <a:ext cx="1306285" cy="3806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5572" y="5214405"/>
            <a:ext cx="7414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Acknowledgements</a:t>
            </a:r>
          </a:p>
          <a:p>
            <a:pPr>
              <a:spcAft>
                <a:spcPts val="1200"/>
              </a:spcAft>
            </a:pPr>
            <a:r>
              <a:rPr lang="en-US" dirty="0"/>
              <a:t>R. Bruce, R. De Maria, M. </a:t>
            </a:r>
            <a:r>
              <a:rPr lang="en-US" dirty="0" err="1"/>
              <a:t>Giovannozzi</a:t>
            </a:r>
            <a:r>
              <a:rPr lang="en-US" dirty="0"/>
              <a:t>, A. </a:t>
            </a:r>
            <a:r>
              <a:rPr lang="en-US" dirty="0" err="1"/>
              <a:t>Mereghetti</a:t>
            </a:r>
            <a:r>
              <a:rPr lang="en-US" dirty="0"/>
              <a:t>, D. </a:t>
            </a:r>
            <a:r>
              <a:rPr lang="en-US" dirty="0" err="1"/>
              <a:t>Mirarchi</a:t>
            </a:r>
            <a:r>
              <a:rPr lang="en-US" dirty="0"/>
              <a:t>, T. </a:t>
            </a:r>
            <a:r>
              <a:rPr lang="en-US" dirty="0" err="1"/>
              <a:t>Persson</a:t>
            </a:r>
            <a:r>
              <a:rPr lang="en-US" dirty="0"/>
              <a:t>, S. </a:t>
            </a:r>
            <a:r>
              <a:rPr lang="en-US" dirty="0" err="1"/>
              <a:t>Redaelli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81" y="1159002"/>
            <a:ext cx="70298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Aperture model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Particle initialization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Post-processing / analysis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Some test results for discussion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Questions &amp; feedback</a:t>
            </a:r>
          </a:p>
        </p:txBody>
      </p:sp>
    </p:spTree>
    <p:extLst>
      <p:ext uri="{BB962C8B-B14F-4D97-AF65-F5344CB8AC3E}">
        <p14:creationId xmlns:p14="http://schemas.microsoft.com/office/powerpoint/2010/main" val="166310465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Post-processing: loss calculation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Gaussian weights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4FAA80-6B90-C54D-AFE0-5087FBBC005A}"/>
              </a:ext>
            </a:extLst>
          </p:cNvPr>
          <p:cNvSpPr txBox="1"/>
          <p:nvPr/>
        </p:nvSpPr>
        <p:spPr>
          <a:xfrm>
            <a:off x="414138" y="1362369"/>
            <a:ext cx="460833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(</a:t>
            </a:r>
            <a:r>
              <a:rPr lang="en-GB" b="1" dirty="0" err="1"/>
              <a:t>J</a:t>
            </a:r>
            <a:r>
              <a:rPr lang="en-GB" b="1" baseline="-25000" dirty="0" err="1"/>
              <a:t>x</a:t>
            </a:r>
            <a:r>
              <a:rPr lang="en-GB" b="1" dirty="0"/>
              <a:t>, </a:t>
            </a:r>
            <a:r>
              <a:rPr lang="en-GB" b="1" dirty="0" err="1"/>
              <a:t>J</a:t>
            </a:r>
            <a:r>
              <a:rPr lang="en-GB" b="1" baseline="-25000" dirty="0" err="1"/>
              <a:t>y</a:t>
            </a:r>
            <a:r>
              <a:rPr lang="en-GB" b="1" dirty="0"/>
              <a:t>)</a:t>
            </a:r>
            <a:r>
              <a:rPr lang="en-GB" b="1" baseline="-25000" dirty="0"/>
              <a:t> </a:t>
            </a:r>
            <a:r>
              <a:rPr lang="en-GB" b="1" dirty="0"/>
              <a:t>space divided into square cells</a:t>
            </a:r>
            <a:r>
              <a:rPr lang="en-GB" dirty="0"/>
              <a:t>, </a:t>
            </a:r>
            <a:r>
              <a:rPr lang="en-GB" dirty="0" err="1"/>
              <a:t>s.t.</a:t>
            </a:r>
            <a:r>
              <a:rPr lang="en-GB" dirty="0"/>
              <a:t> every cell contains 1 particle </a:t>
            </a:r>
            <a:r>
              <a:rPr lang="en-GB" i="1" dirty="0"/>
              <a:t>(pair)</a:t>
            </a:r>
            <a:br>
              <a:rPr lang="en-GB" i="1" dirty="0"/>
            </a:br>
            <a:r>
              <a:rPr lang="en-GB" i="1" dirty="0"/>
              <a:t>= 1 initial condition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b="1" i="1" dirty="0"/>
              <a:t>c</a:t>
            </a:r>
            <a:r>
              <a:rPr lang="en-GB" b="1" i="1" baseline="-25000" dirty="0"/>
              <a:t>i</a:t>
            </a:r>
            <a:r>
              <a:rPr lang="en-CH" b="1" i="1" baseline="-25000" dirty="0"/>
              <a:t>,j </a:t>
            </a:r>
            <a:r>
              <a:rPr lang="en-CH" b="1" i="1" dirty="0"/>
              <a:t>(t)</a:t>
            </a:r>
            <a:r>
              <a:rPr lang="en-CH" b="1" i="1" baseline="-25000" dirty="0"/>
              <a:t> </a:t>
            </a:r>
            <a:r>
              <a:rPr lang="en-CH" b="1" i="1" dirty="0"/>
              <a:t>:</a:t>
            </a:r>
            <a:r>
              <a:rPr lang="en-CH" b="1" dirty="0"/>
              <a:t> </a:t>
            </a:r>
            <a:r>
              <a:rPr lang="en-CH" dirty="0"/>
              <a:t>flag particle in cell </a:t>
            </a:r>
            <a:r>
              <a:rPr lang="en-GB" i="1" dirty="0"/>
              <a:t>(</a:t>
            </a:r>
            <a:r>
              <a:rPr lang="en-GB" i="1" dirty="0" err="1"/>
              <a:t>i</a:t>
            </a:r>
            <a:r>
              <a:rPr lang="en-GB" i="1" dirty="0"/>
              <a:t>, j) </a:t>
            </a:r>
            <a:r>
              <a:rPr lang="en-CH" b="1" dirty="0"/>
              <a:t>dead </a:t>
            </a:r>
            <a:r>
              <a:rPr lang="en-CH" dirty="0"/>
              <a:t>(= 1)</a:t>
            </a:r>
            <a:r>
              <a:rPr lang="en-CH" b="1" dirty="0"/>
              <a:t> or alive </a:t>
            </a:r>
            <a:r>
              <a:rPr lang="en-CH" dirty="0"/>
              <a:t>(= 0) </a:t>
            </a:r>
            <a:r>
              <a:rPr lang="en-CH" b="1" dirty="0"/>
              <a:t>after </a:t>
            </a:r>
            <a:r>
              <a:rPr lang="en-CH" b="1" i="1" dirty="0"/>
              <a:t>t</a:t>
            </a:r>
            <a:r>
              <a:rPr lang="en-CH" b="1" dirty="0"/>
              <a:t> turns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b="1" dirty="0"/>
              <a:t>Calculate weights </a:t>
            </a:r>
            <a:r>
              <a:rPr lang="en-CH" b="1" i="1" dirty="0"/>
              <a:t>w</a:t>
            </a:r>
            <a:r>
              <a:rPr lang="en-CH" b="1" i="1" baseline="-25000" dirty="0"/>
              <a:t>i,j</a:t>
            </a:r>
            <a:r>
              <a:rPr lang="en-CH" b="1" i="1" dirty="0"/>
              <a:t> </a:t>
            </a:r>
            <a:r>
              <a:rPr lang="en-CH" b="1" dirty="0"/>
              <a:t>in action space </a:t>
            </a:r>
            <a:r>
              <a:rPr lang="en-CH" dirty="0"/>
              <a:t>for beam distribution we would like to mimic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dirty="0"/>
              <a:t>Weights are illustrated by orange color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AAA2C1-7FFA-134C-9E12-3606DE6077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3" t="8565" r="15304" b="4709"/>
          <a:stretch/>
        </p:blipFill>
        <p:spPr>
          <a:xfrm>
            <a:off x="5234544" y="1319419"/>
            <a:ext cx="3338356" cy="31884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3759E2-E9BA-8048-A320-4411CDE339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84" t="10417" r="19778" b="5329"/>
          <a:stretch/>
        </p:blipFill>
        <p:spPr>
          <a:xfrm>
            <a:off x="6139014" y="697354"/>
            <a:ext cx="2855844" cy="281649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8E118C4-257C-9344-BD77-CED48FFD0C7E}"/>
              </a:ext>
            </a:extLst>
          </p:cNvPr>
          <p:cNvGrpSpPr/>
          <p:nvPr/>
        </p:nvGrpSpPr>
        <p:grpSpPr>
          <a:xfrm>
            <a:off x="498617" y="4523088"/>
            <a:ext cx="8268144" cy="1961330"/>
            <a:chOff x="498617" y="4531181"/>
            <a:chExt cx="8268144" cy="196133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B69E2F9-312D-E64D-94C7-B5E27B1AED15}"/>
                </a:ext>
              </a:extLst>
            </p:cNvPr>
            <p:cNvGrpSpPr/>
            <p:nvPr/>
          </p:nvGrpSpPr>
          <p:grpSpPr>
            <a:xfrm>
              <a:off x="1384715" y="4988669"/>
              <a:ext cx="7382046" cy="1503842"/>
              <a:chOff x="1646729" y="2723537"/>
              <a:chExt cx="7382046" cy="1503842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A8D5566-D74D-6749-92B6-CD01DBED66FB}"/>
                      </a:ext>
                    </a:extLst>
                  </p:cNvPr>
                  <p:cNvSpPr txBox="1"/>
                  <p:nvPr/>
                </p:nvSpPr>
                <p:spPr>
                  <a:xfrm>
                    <a:off x="1646729" y="2723537"/>
                    <a:ext cx="6664773" cy="44012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lost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tot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al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𝑟𝑚𝑠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nary>
                              <m:nary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  <m:sup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sup>
                              <m:e>
                                <m:nary>
                                  <m:nary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/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𝑟𝑚𝑠</m:t>
                                            </m:r>
                                          </m:sub>
                                        </m:sSub>
                                      </m:sup>
                                    </m:sSup>
                                  </m:e>
                                </m:nary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nary>
                          </m:e>
                        </m:nary>
                      </m:oMath>
                    </a14:m>
                    <a:r>
                      <a:rPr lang="en-CH" dirty="0"/>
                      <a:t> =</a:t>
                    </a:r>
                  </a:p>
                </p:txBody>
              </p:sp>
            </mc:Choice>
            <mc:Fallback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A8D5566-D74D-6749-92B6-CD01DBED66F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46729" y="2723537"/>
                    <a:ext cx="6664773" cy="44012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141" t="-111111" r="-1901" b="-161111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7A52F5E-26B3-BC43-A39E-436B1A561F53}"/>
                      </a:ext>
                    </a:extLst>
                  </p:cNvPr>
                  <p:cNvSpPr txBox="1"/>
                  <p:nvPr/>
                </p:nvSpPr>
                <p:spPr>
                  <a:xfrm>
                    <a:off x="2068536" y="3404142"/>
                    <a:ext cx="6960239" cy="58554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tot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al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 [</m:t>
                            </m:r>
                          </m:e>
                        </m:nary>
                      </m:oMath>
                    </a14:m>
                    <a:r>
                      <a:rPr lang="en-US" dirty="0"/>
                      <a:t>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𝑟𝑚𝑠</m:t>
                                </m:r>
                              </m:sub>
                            </m:sSub>
                          </m:sup>
                        </m:sSup>
                      </m:oMath>
                    </a14:m>
                    <a:r>
                      <a:rPr lang="en-CH" dirty="0"/>
                      <a:t> -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𝑟𝑚𝑠</m:t>
                                </m:r>
                              </m:sub>
                            </m:sSub>
                          </m:sup>
                        </m:sSup>
                      </m:oMath>
                    </a14:m>
                    <a:r>
                      <a:rPr lang="en-CH" dirty="0"/>
                      <a:t>] [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𝑟𝑚𝑠</m:t>
                                </m:r>
                              </m:sub>
                            </m:sSub>
                          </m:sup>
                        </m:sSup>
                      </m:oMath>
                    </a14:m>
                    <a:r>
                      <a:rPr lang="en-CH" dirty="0"/>
                      <a:t> -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𝑟𝑚𝑠</m:t>
                                </m:r>
                              </m:sub>
                            </m:sSub>
                          </m:sup>
                        </m:sSup>
                      </m:oMath>
                    </a14:m>
                    <a:r>
                      <a:rPr lang="en-CH" dirty="0"/>
                      <a:t>]</a:t>
                    </a:r>
                  </a:p>
                  <a:p>
                    <a:endParaRPr lang="en-CH" dirty="0"/>
                  </a:p>
                </p:txBody>
              </p:sp>
            </mc:Choice>
            <mc:Fallback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7A52F5E-26B3-BC43-A39E-436B1A561F5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68536" y="3404142"/>
                    <a:ext cx="6960239" cy="58554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546" t="-76596" r="-1821" b="-63830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Left Brace 16">
                <a:extLst>
                  <a:ext uri="{FF2B5EF4-FFF2-40B4-BE49-F238E27FC236}">
                    <a16:creationId xmlns:a16="http://schemas.microsoft.com/office/drawing/2014/main" id="{D0A8E189-5704-4949-A549-206809C63AC2}"/>
                  </a:ext>
                </a:extLst>
              </p:cNvPr>
              <p:cNvSpPr/>
              <p:nvPr/>
            </p:nvSpPr>
            <p:spPr>
              <a:xfrm rot="16200000">
                <a:off x="6409171" y="1276023"/>
                <a:ext cx="131640" cy="5047108"/>
              </a:xfrm>
              <a:prstGeom prst="leftBrac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B0FD43A-5C0A-2A48-8FC1-EE2B379DB086}"/>
                  </a:ext>
                </a:extLst>
              </p:cNvPr>
              <p:cNvSpPr txBox="1"/>
              <p:nvPr/>
            </p:nvSpPr>
            <p:spPr>
              <a:xfrm>
                <a:off x="6160476" y="3858047"/>
                <a:ext cx="628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>
                    <a:solidFill>
                      <a:srgbClr val="C00000"/>
                    </a:solidFill>
                  </a:rPr>
                  <a:t>= </a:t>
                </a:r>
                <a:r>
                  <a:rPr lang="en-GB" i="1" dirty="0" err="1">
                    <a:solidFill>
                      <a:srgbClr val="C00000"/>
                    </a:solidFill>
                  </a:rPr>
                  <a:t>w</a:t>
                </a:r>
                <a:r>
                  <a:rPr lang="en-GB" i="1" baseline="-25000" dirty="0" err="1">
                    <a:solidFill>
                      <a:srgbClr val="C00000"/>
                    </a:solidFill>
                  </a:rPr>
                  <a:t>i</a:t>
                </a:r>
                <a:r>
                  <a:rPr lang="en-CH" i="1" baseline="-25000" dirty="0">
                    <a:solidFill>
                      <a:srgbClr val="C00000"/>
                    </a:solidFill>
                  </a:rPr>
                  <a:t>,j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37EC8E-83B4-AE48-A27D-282B752B6383}"/>
                </a:ext>
              </a:extLst>
            </p:cNvPr>
            <p:cNvSpPr/>
            <p:nvPr/>
          </p:nvSpPr>
          <p:spPr>
            <a:xfrm>
              <a:off x="498617" y="4531181"/>
              <a:ext cx="3157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n-CH" b="1" i="1" dirty="0"/>
                <a:t>Example:</a:t>
              </a:r>
              <a:r>
                <a:rPr lang="en-CH" i="1" dirty="0"/>
                <a:t> round Gaussian beam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EAA83A8-A4ED-024D-BAED-E947B752B32B}"/>
              </a:ext>
            </a:extLst>
          </p:cNvPr>
          <p:cNvSpPr txBox="1"/>
          <p:nvPr/>
        </p:nvSpPr>
        <p:spPr>
          <a:xfrm>
            <a:off x="-1720516" y="19972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2D019E-9259-FB49-813F-E6E686345664}"/>
              </a:ext>
            </a:extLst>
          </p:cNvPr>
          <p:cNvSpPr/>
          <p:nvPr/>
        </p:nvSpPr>
        <p:spPr>
          <a:xfrm>
            <a:off x="5521959" y="3587857"/>
            <a:ext cx="683532" cy="691569"/>
          </a:xfrm>
          <a:prstGeom prst="rect">
            <a:avLst/>
          </a:prstGeom>
          <a:solidFill>
            <a:srgbClr val="008000">
              <a:alpha val="30000"/>
            </a:srgbClr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20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84D1C70-BB99-7045-963E-CB82473BF4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3" t="8565" r="15304" b="4709"/>
          <a:stretch/>
        </p:blipFill>
        <p:spPr>
          <a:xfrm>
            <a:off x="5410533" y="3235809"/>
            <a:ext cx="3338356" cy="31884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957FBF7-91AC-ED4F-BC4B-2EB52D07D213}"/>
              </a:ext>
            </a:extLst>
          </p:cNvPr>
          <p:cNvSpPr/>
          <p:nvPr/>
        </p:nvSpPr>
        <p:spPr>
          <a:xfrm>
            <a:off x="5695830" y="5844145"/>
            <a:ext cx="341756" cy="345116"/>
          </a:xfrm>
          <a:prstGeom prst="rect">
            <a:avLst/>
          </a:prstGeom>
          <a:solidFill>
            <a:srgbClr val="00B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64A881D-F620-964A-9D25-C908A6F37680}"/>
              </a:ext>
            </a:extLst>
          </p:cNvPr>
          <p:cNvSpPr/>
          <p:nvPr/>
        </p:nvSpPr>
        <p:spPr>
          <a:xfrm>
            <a:off x="5687841" y="5501427"/>
            <a:ext cx="690873" cy="697666"/>
          </a:xfrm>
          <a:prstGeom prst="rect">
            <a:avLst/>
          </a:prstGeom>
          <a:solidFill>
            <a:srgbClr val="00B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90CEED3-03BC-A644-8024-EF0D3FF362F3}"/>
              </a:ext>
            </a:extLst>
          </p:cNvPr>
          <p:cNvSpPr/>
          <p:nvPr/>
        </p:nvSpPr>
        <p:spPr>
          <a:xfrm>
            <a:off x="5695718" y="5155681"/>
            <a:ext cx="1033838" cy="1037025"/>
          </a:xfrm>
          <a:prstGeom prst="rect">
            <a:avLst/>
          </a:prstGeom>
          <a:solidFill>
            <a:srgbClr val="00B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2687F6-ED85-954C-B8E8-6AD5DA75CA13}"/>
              </a:ext>
            </a:extLst>
          </p:cNvPr>
          <p:cNvSpPr/>
          <p:nvPr/>
        </p:nvSpPr>
        <p:spPr>
          <a:xfrm>
            <a:off x="5695718" y="4807215"/>
            <a:ext cx="1378424" cy="1380576"/>
          </a:xfrm>
          <a:prstGeom prst="rect">
            <a:avLst/>
          </a:prstGeom>
          <a:solidFill>
            <a:srgbClr val="00B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Post-processing: loss calculation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Gaussian weights: validation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1D5BA0-DD57-F042-BE75-52B464846B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9" t="10534" r="2309" b="7223"/>
          <a:stretch/>
        </p:blipFill>
        <p:spPr>
          <a:xfrm>
            <a:off x="310363" y="1344778"/>
            <a:ext cx="4337837" cy="28019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0A8B166-499C-FC45-8699-5EF7FD9FCB21}"/>
              </a:ext>
            </a:extLst>
          </p:cNvPr>
          <p:cNvGrpSpPr/>
          <p:nvPr/>
        </p:nvGrpSpPr>
        <p:grpSpPr>
          <a:xfrm>
            <a:off x="598048" y="4598804"/>
            <a:ext cx="4054512" cy="1213178"/>
            <a:chOff x="4876797" y="1117600"/>
            <a:chExt cx="4054512" cy="121317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E81170E-01EF-A84D-ABAD-83C4F8FDD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6797" y="1458288"/>
              <a:ext cx="4054512" cy="87249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685412-8532-8B40-B38B-83816338EC71}"/>
                </a:ext>
              </a:extLst>
            </p:cNvPr>
            <p:cNvSpPr txBox="1"/>
            <p:nvPr/>
          </p:nvSpPr>
          <p:spPr>
            <a:xfrm>
              <a:off x="5067632" y="1117600"/>
              <a:ext cx="36728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i="1" dirty="0"/>
                <a:t>S. Y. Lee, Accelerator Physics, 4th edition, pg. 59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1EA2A35-6CCC-DE41-BB22-BAC41D1B64A1}"/>
              </a:ext>
            </a:extLst>
          </p:cNvPr>
          <p:cNvSpPr txBox="1"/>
          <p:nvPr/>
        </p:nvSpPr>
        <p:spPr>
          <a:xfrm>
            <a:off x="5089372" y="1627130"/>
            <a:ext cx="377734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/>
              <a:t>Validation: </a:t>
            </a:r>
            <a:r>
              <a:rPr lang="en-CH" dirty="0"/>
              <a:t>compare calculated Gaussian weights to literature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/>
              <a:t>All in good agreement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B9E557-29DB-BB4B-9ED7-0865F727C9D3}"/>
              </a:ext>
            </a:extLst>
          </p:cNvPr>
          <p:cNvSpPr/>
          <p:nvPr/>
        </p:nvSpPr>
        <p:spPr>
          <a:xfrm>
            <a:off x="1394722" y="5551905"/>
            <a:ext cx="2338746" cy="170991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1E2EEF-DC17-D84C-90FE-86ED47792634}"/>
              </a:ext>
            </a:extLst>
          </p:cNvPr>
          <p:cNvCxnSpPr>
            <a:cxnSpLocks/>
          </p:cNvCxnSpPr>
          <p:nvPr/>
        </p:nvCxnSpPr>
        <p:spPr>
          <a:xfrm flipH="1" flipV="1">
            <a:off x="1120825" y="2906212"/>
            <a:ext cx="140519" cy="224832"/>
          </a:xfrm>
          <a:prstGeom prst="straightConnector1">
            <a:avLst/>
          </a:prstGeom>
          <a:ln w="25400">
            <a:solidFill>
              <a:srgbClr val="008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8315052-B80C-8E46-8414-31393A9BB294}"/>
              </a:ext>
            </a:extLst>
          </p:cNvPr>
          <p:cNvCxnSpPr>
            <a:cxnSpLocks/>
          </p:cNvCxnSpPr>
          <p:nvPr/>
        </p:nvCxnSpPr>
        <p:spPr>
          <a:xfrm flipH="1" flipV="1">
            <a:off x="1295211" y="2145209"/>
            <a:ext cx="140519" cy="224832"/>
          </a:xfrm>
          <a:prstGeom prst="straightConnector1">
            <a:avLst/>
          </a:prstGeom>
          <a:ln w="25400">
            <a:solidFill>
              <a:srgbClr val="008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E7C8939-3DBD-FC47-ABDB-C56288463FCE}"/>
              </a:ext>
            </a:extLst>
          </p:cNvPr>
          <p:cNvCxnSpPr>
            <a:cxnSpLocks/>
          </p:cNvCxnSpPr>
          <p:nvPr/>
        </p:nvCxnSpPr>
        <p:spPr>
          <a:xfrm flipH="1" flipV="1">
            <a:off x="1469597" y="1767751"/>
            <a:ext cx="140519" cy="224832"/>
          </a:xfrm>
          <a:prstGeom prst="straightConnector1">
            <a:avLst/>
          </a:prstGeom>
          <a:ln w="25400">
            <a:solidFill>
              <a:srgbClr val="008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952B8DC-F64F-AB4B-89C9-A53E2888E5CC}"/>
              </a:ext>
            </a:extLst>
          </p:cNvPr>
          <p:cNvCxnSpPr>
            <a:cxnSpLocks/>
          </p:cNvCxnSpPr>
          <p:nvPr/>
        </p:nvCxnSpPr>
        <p:spPr>
          <a:xfrm flipH="1" flipV="1">
            <a:off x="1653989" y="1634984"/>
            <a:ext cx="140519" cy="224832"/>
          </a:xfrm>
          <a:prstGeom prst="straightConnector1">
            <a:avLst/>
          </a:prstGeom>
          <a:ln w="25400">
            <a:solidFill>
              <a:srgbClr val="008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69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81" y="1159002"/>
            <a:ext cx="70298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Aperture model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Particle initialization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Post-processing / analysis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Some test results for discussion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Questions &amp; feedback</a:t>
            </a:r>
          </a:p>
        </p:txBody>
      </p:sp>
    </p:spTree>
    <p:extLst>
      <p:ext uri="{BB962C8B-B14F-4D97-AF65-F5344CB8AC3E}">
        <p14:creationId xmlns:p14="http://schemas.microsoft.com/office/powerpoint/2010/main" val="2349616433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test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72C04B-D82F-D545-8177-49200EFDE678}"/>
                  </a:ext>
                </a:extLst>
              </p:cNvPr>
              <p:cNvSpPr txBox="1"/>
              <p:nvPr/>
            </p:nvSpPr>
            <p:spPr>
              <a:xfrm>
                <a:off x="545874" y="1100245"/>
                <a:ext cx="8049486" cy="4884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200"/>
                  </a:spcAft>
                  <a:buFont typeface="Arial" panose="020B0604020202020204" pitchFamily="34" charset="0"/>
                  <a:buChar char="•"/>
                </a:pPr>
                <a:r>
                  <a:rPr lang="en-CH" b="1" dirty="0"/>
                  <a:t>Goal: </a:t>
                </a:r>
                <a:r>
                  <a:rPr lang="en-CH" dirty="0"/>
                  <a:t>verify that “collimators” work</a:t>
                </a:r>
                <a:endParaRPr lang="en-CH" b="1" dirty="0"/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CH" b="1" dirty="0"/>
                  <a:t>Machine parameters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LHC @ 450 GeV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Q</a:t>
                </a:r>
                <a:r>
                  <a:rPr lang="en-CH" sz="1600" baseline="-25000" dirty="0"/>
                  <a:t>x</a:t>
                </a:r>
                <a:r>
                  <a:rPr lang="en-CH" sz="1600" dirty="0"/>
                  <a:t> = 62.28 / Q</a:t>
                </a:r>
                <a:r>
                  <a:rPr lang="en-CH" sz="1600" baseline="-25000" dirty="0"/>
                  <a:t>y</a:t>
                </a:r>
                <a:r>
                  <a:rPr lang="en-CH" sz="1600" dirty="0"/>
                  <a:t> = 60.31, Q’</a:t>
                </a:r>
                <a:r>
                  <a:rPr lang="en-CH" sz="1600" baseline="-25000" dirty="0"/>
                  <a:t>x,y</a:t>
                </a:r>
                <a:r>
                  <a:rPr lang="en-CH" sz="1600" dirty="0"/>
                  <a:t> = 15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</a:pPr>
                <a:r>
                  <a:rPr lang="el-GR" sz="1600" dirty="0"/>
                  <a:t>ε</a:t>
                </a:r>
                <a:r>
                  <a:rPr lang="en-GB" sz="1600" baseline="-25000" dirty="0"/>
                  <a:t>norm</a:t>
                </a:r>
                <a:r>
                  <a:rPr lang="en-CH" sz="1600" baseline="-25000" dirty="0"/>
                  <a:t> </a:t>
                </a:r>
                <a:r>
                  <a:rPr lang="en-CH" sz="1600" dirty="0"/>
                  <a:t>= 3.5 µm rad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Three cases: I</a:t>
                </a:r>
                <a:r>
                  <a:rPr lang="en-CH" sz="1600" baseline="-25000" dirty="0"/>
                  <a:t>oct</a:t>
                </a:r>
                <a:r>
                  <a:rPr lang="en-CH" sz="1600" dirty="0"/>
                  <a:t> = {-40 A, -20 A, 0 A}</a:t>
                </a:r>
                <a:endParaRPr lang="en-CH" b="1" dirty="0"/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CH" b="1" dirty="0"/>
                  <a:t>Initialize particles on rectangular grid</a:t>
                </a:r>
                <a:endParaRPr lang="en-CH" dirty="0"/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Up to 2J</a:t>
                </a:r>
                <a:r>
                  <a:rPr lang="en-CH" sz="1600" baseline="-25000" dirty="0"/>
                  <a:t>x,y </a:t>
                </a:r>
                <a:r>
                  <a:rPr lang="en-CH" sz="1600" dirty="0"/>
                  <a:t>= 36 </a:t>
                </a:r>
                <a:r>
                  <a:rPr lang="el-GR" sz="1600" dirty="0"/>
                  <a:t>ε</a:t>
                </a:r>
                <a:r>
                  <a:rPr lang="en-GB" sz="1600" baseline="-25000" dirty="0"/>
                  <a:t>rms</a:t>
                </a:r>
                <a:r>
                  <a:rPr lang="en-CH" sz="1600" dirty="0"/>
                  <a:t>, i.e. 6σ </a:t>
                </a:r>
                <a:r>
                  <a:rPr lang="en-CH" sz="1600" i="1" dirty="0"/>
                  <a:t>(beyond collimator limits)</a:t>
                </a:r>
                <a:br>
                  <a:rPr lang="en-CH" sz="1600" dirty="0"/>
                </a:br>
                <a:r>
                  <a:rPr lang="en-CH" sz="1600" i="1" dirty="0"/>
                  <a:t>(”missing beam”: </a:t>
                </a:r>
                <a14:m>
                  <m:oMath xmlns:m="http://schemas.openxmlformats.org/officeDocument/2006/math">
                    <m:r>
                      <a:rPr lang="en-US" sz="1600" b="0" i="1" dirty="0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CH" sz="16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H" sz="1600" b="0" i="1" dirty="0">
                                <a:latin typeface="Cambria Math" panose="02040503050406030204" pitchFamily="18" charset="0"/>
                              </a:rPr>
                              <m:t>1 −</m:t>
                            </m:r>
                            <m:sSup>
                              <m:sSupPr>
                                <m:ctrlPr>
                                  <a:rPr lang="en-US" sz="16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dirty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600" b="0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36/2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CH" sz="1600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CH" sz="1600" i="1" dirty="0"/>
                  <a:t> = 3.1 x 10</a:t>
                </a:r>
                <a:r>
                  <a:rPr lang="en-CH" sz="1600" i="1" baseline="30000" dirty="0"/>
                  <a:t>-8</a:t>
                </a:r>
                <a:r>
                  <a:rPr lang="en-CH" sz="1600" i="1" dirty="0"/>
                  <a:t>)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Amplitude steps of 0.25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Total of 2 x (36 / 0.25)</a:t>
                </a:r>
                <a:r>
                  <a:rPr lang="en-CH" sz="1600" baseline="30000" dirty="0"/>
                  <a:t>2</a:t>
                </a:r>
                <a:r>
                  <a:rPr lang="en-CH" sz="1600" dirty="0"/>
                  <a:t> = 41’472 particles </a:t>
                </a:r>
                <a:r>
                  <a:rPr lang="en-CH" sz="1600" i="1" dirty="0"/>
                  <a:t>(incl. twin)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Longitudinal position = 0 for all particles</a:t>
                </a:r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CH" b="1" dirty="0"/>
                  <a:t>5000 turns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CH" dirty="0"/>
                  <a:t>Just one error seed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CH" dirty="0"/>
                  <a:t>Running on HTCondor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72C04B-D82F-D545-8177-49200EFDE6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74" y="1100245"/>
                <a:ext cx="8049486" cy="4884222"/>
              </a:xfrm>
              <a:prstGeom prst="rect">
                <a:avLst/>
              </a:prstGeom>
              <a:blipFill>
                <a:blip r:embed="rId2"/>
                <a:stretch>
                  <a:fillRect l="-472" t="-51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F51C956-7CBB-AB43-87C9-2A15C25896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Short runs (5000 turns): setup</a:t>
            </a:r>
          </a:p>
        </p:txBody>
      </p:sp>
    </p:spTree>
    <p:extLst>
      <p:ext uri="{BB962C8B-B14F-4D97-AF65-F5344CB8AC3E}">
        <p14:creationId xmlns:p14="http://schemas.microsoft.com/office/powerpoint/2010/main" val="918403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test 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8A9F3A-9434-824E-AECF-B43C5F4585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26" t="9714" r="7672" b="3902"/>
          <a:stretch/>
        </p:blipFill>
        <p:spPr>
          <a:xfrm>
            <a:off x="5451006" y="399629"/>
            <a:ext cx="3419343" cy="3383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BC3C68-EE16-6140-9606-9A17FB6A7D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90" t="9630" r="1934" b="4321"/>
          <a:stretch/>
        </p:blipFill>
        <p:spPr>
          <a:xfrm>
            <a:off x="325001" y="1710268"/>
            <a:ext cx="4873054" cy="39494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890A45-91ED-0A4C-8F9B-FAE94C591F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9" t="11143" r="6647" b="1969"/>
          <a:stretch/>
        </p:blipFill>
        <p:spPr>
          <a:xfrm>
            <a:off x="5331849" y="4061676"/>
            <a:ext cx="3538500" cy="2430835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1: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-40 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562B9F-819F-6447-824E-5EE23E8BDE40}"/>
              </a:ext>
            </a:extLst>
          </p:cNvPr>
          <p:cNvGrpSpPr/>
          <p:nvPr/>
        </p:nvGrpSpPr>
        <p:grpSpPr>
          <a:xfrm>
            <a:off x="3430706" y="4082180"/>
            <a:ext cx="2641483" cy="2291354"/>
            <a:chOff x="3430706" y="4082180"/>
            <a:chExt cx="2641483" cy="22913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89DFF0B-B867-0E49-A66E-B2A3578E1F58}"/>
                </a:ext>
              </a:extLst>
            </p:cNvPr>
            <p:cNvSpPr/>
            <p:nvPr/>
          </p:nvSpPr>
          <p:spPr>
            <a:xfrm>
              <a:off x="5706535" y="4082180"/>
              <a:ext cx="365654" cy="2161457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F006FC1-05AC-C54A-B2A1-7944E6941CD4}"/>
                </a:ext>
              </a:extLst>
            </p:cNvPr>
            <p:cNvSpPr txBox="1"/>
            <p:nvPr/>
          </p:nvSpPr>
          <p:spPr>
            <a:xfrm>
              <a:off x="3430706" y="5727203"/>
              <a:ext cx="24459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L</a:t>
              </a:r>
              <a:r>
                <a:rPr lang="en-CH" sz="1200" dirty="0"/>
                <a:t>osses on collimators within first few hundred turns</a:t>
              </a:r>
              <a:br>
                <a:rPr lang="en-CH" sz="1200" dirty="0"/>
              </a:br>
              <a:r>
                <a:rPr lang="en-CH" sz="1200" i="1" dirty="0"/>
                <a:t>(discussed with Daniele)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1D0B4A5-D058-124D-98C7-47B797A971A0}"/>
              </a:ext>
            </a:extLst>
          </p:cNvPr>
          <p:cNvGrpSpPr/>
          <p:nvPr/>
        </p:nvGrpSpPr>
        <p:grpSpPr>
          <a:xfrm>
            <a:off x="115274" y="1328542"/>
            <a:ext cx="4119871" cy="4051178"/>
            <a:chOff x="115274" y="1328542"/>
            <a:chExt cx="4119871" cy="405117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D164E7D-DCB5-5048-8EF6-DCB4BEBA19EC}"/>
                </a:ext>
              </a:extLst>
            </p:cNvPr>
            <p:cNvGrpSpPr/>
            <p:nvPr/>
          </p:nvGrpSpPr>
          <p:grpSpPr>
            <a:xfrm>
              <a:off x="3609195" y="1328542"/>
              <a:ext cx="364779" cy="4051178"/>
              <a:chOff x="3609195" y="1328542"/>
              <a:chExt cx="364779" cy="4051178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E674214-8260-A346-9D46-9AF91D19E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91585" y="1778000"/>
                <a:ext cx="0" cy="3601720"/>
              </a:xfrm>
              <a:prstGeom prst="line">
                <a:avLst/>
              </a:prstGeom>
              <a:ln w="19050">
                <a:solidFill>
                  <a:srgbClr val="D6242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770F1D7-3F85-0D48-B97A-4957A1A47E77}"/>
                      </a:ext>
                    </a:extLst>
                  </p:cNvPr>
                  <p:cNvSpPr txBox="1"/>
                  <p:nvPr/>
                </p:nvSpPr>
                <p:spPr>
                  <a:xfrm>
                    <a:off x="3609195" y="1328542"/>
                    <a:ext cx="364779" cy="39978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1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1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hg</m:t>
                                  </m:r>
                                </m:sub>
                                <m:sup>
                                  <m:r>
                                    <a:rPr lang="en-US" sz="11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11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11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p>
                              </m:sSubSup>
                            </m:den>
                          </m:f>
                        </m:oMath>
                      </m:oMathPara>
                    </a14:m>
                    <a:endParaRPr lang="en-CH" sz="1100" baseline="-25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770F1D7-3F85-0D48-B97A-4957A1A47E7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9195" y="1328542"/>
                    <a:ext cx="364779" cy="39978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333" b="-15625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ECA22C-4DDF-B04B-8D54-25D79AD6F390}"/>
                </a:ext>
              </a:extLst>
            </p:cNvPr>
            <p:cNvGrpSpPr/>
            <p:nvPr/>
          </p:nvGrpSpPr>
          <p:grpSpPr>
            <a:xfrm>
              <a:off x="115274" y="2001736"/>
              <a:ext cx="4119871" cy="418704"/>
              <a:chOff x="115274" y="2001736"/>
              <a:chExt cx="4119871" cy="418704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C3A790E-B6A6-EC4B-8552-8582D1E3FDA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434285" y="375052"/>
                <a:ext cx="0" cy="3601720"/>
              </a:xfrm>
              <a:prstGeom prst="line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AEDEFF4-DFD1-8547-AC44-7DB596DC88E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274" y="2001736"/>
                    <a:ext cx="364779" cy="41870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1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1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hg</m:t>
                                  </m:r>
                                </m:sub>
                                <m:sup>
                                  <m:r>
                                    <a:rPr lang="en-US" sz="11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110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1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p>
                              </m:sSubSup>
                            </m:den>
                          </m:f>
                        </m:oMath>
                      </m:oMathPara>
                    </a14:m>
                    <a:endParaRPr lang="en-CH" sz="1100" baseline="-25000" dirty="0">
                      <a:solidFill>
                        <a:schemeClr val="accent5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AEDEFF4-DFD1-8547-AC44-7DB596DC88E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5274" y="2001736"/>
                    <a:ext cx="364779" cy="41870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333" b="-5882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72235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test 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8A9F3A-9434-824E-AECF-B43C5F4585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26" t="9714" r="7672" b="3902"/>
          <a:stretch/>
        </p:blipFill>
        <p:spPr>
          <a:xfrm>
            <a:off x="5451006" y="399629"/>
            <a:ext cx="3419343" cy="3383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BC3C68-EE16-6140-9606-9A17FB6A7D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90" t="9630" r="1934" b="4321"/>
          <a:stretch/>
        </p:blipFill>
        <p:spPr>
          <a:xfrm>
            <a:off x="325001" y="1710268"/>
            <a:ext cx="4873054" cy="39494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890A45-91ED-0A4C-8F9B-FAE94C591F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9" t="11143" r="6647" b="1969"/>
          <a:stretch/>
        </p:blipFill>
        <p:spPr>
          <a:xfrm>
            <a:off x="5331849" y="4061676"/>
            <a:ext cx="3538500" cy="2430835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1: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-40 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562B9F-819F-6447-824E-5EE23E8BDE40}"/>
              </a:ext>
            </a:extLst>
          </p:cNvPr>
          <p:cNvGrpSpPr/>
          <p:nvPr/>
        </p:nvGrpSpPr>
        <p:grpSpPr>
          <a:xfrm>
            <a:off x="3430706" y="4082180"/>
            <a:ext cx="2641483" cy="2291354"/>
            <a:chOff x="3430706" y="4082180"/>
            <a:chExt cx="2641483" cy="22913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89DFF0B-B867-0E49-A66E-B2A3578E1F58}"/>
                </a:ext>
              </a:extLst>
            </p:cNvPr>
            <p:cNvSpPr/>
            <p:nvPr/>
          </p:nvSpPr>
          <p:spPr>
            <a:xfrm>
              <a:off x="5706535" y="4082180"/>
              <a:ext cx="365654" cy="2161457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F006FC1-05AC-C54A-B2A1-7944E6941CD4}"/>
                </a:ext>
              </a:extLst>
            </p:cNvPr>
            <p:cNvSpPr txBox="1"/>
            <p:nvPr/>
          </p:nvSpPr>
          <p:spPr>
            <a:xfrm>
              <a:off x="3430706" y="5727203"/>
              <a:ext cx="24459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L</a:t>
              </a:r>
              <a:r>
                <a:rPr lang="en-CH" sz="1200" dirty="0"/>
                <a:t>osses on collimators within first few hundred turns</a:t>
              </a:r>
              <a:br>
                <a:rPr lang="en-CH" sz="1200" dirty="0"/>
              </a:br>
              <a:r>
                <a:rPr lang="en-CH" sz="1200" i="1" dirty="0"/>
                <a:t>(discussed with Daniele)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1D0B4A5-D058-124D-98C7-47B797A971A0}"/>
              </a:ext>
            </a:extLst>
          </p:cNvPr>
          <p:cNvGrpSpPr/>
          <p:nvPr/>
        </p:nvGrpSpPr>
        <p:grpSpPr>
          <a:xfrm>
            <a:off x="142170" y="1355438"/>
            <a:ext cx="4092975" cy="4024282"/>
            <a:chOff x="142170" y="1355438"/>
            <a:chExt cx="4092975" cy="402428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D164E7D-DCB5-5048-8EF6-DCB4BEBA19EC}"/>
                </a:ext>
              </a:extLst>
            </p:cNvPr>
            <p:cNvGrpSpPr/>
            <p:nvPr/>
          </p:nvGrpSpPr>
          <p:grpSpPr>
            <a:xfrm>
              <a:off x="3609195" y="1355438"/>
              <a:ext cx="364779" cy="4024282"/>
              <a:chOff x="3609195" y="1355438"/>
              <a:chExt cx="364779" cy="4024282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E674214-8260-A346-9D46-9AF91D19E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91585" y="1778000"/>
                <a:ext cx="0" cy="3601720"/>
              </a:xfrm>
              <a:prstGeom prst="line">
                <a:avLst/>
              </a:prstGeom>
              <a:ln w="19050">
                <a:solidFill>
                  <a:srgbClr val="D6242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770F1D7-3F85-0D48-B97A-4957A1A47E77}"/>
                      </a:ext>
                    </a:extLst>
                  </p:cNvPr>
                  <p:cNvSpPr txBox="1"/>
                  <p:nvPr/>
                </p:nvSpPr>
                <p:spPr>
                  <a:xfrm>
                    <a:off x="3609195" y="1355438"/>
                    <a:ext cx="364779" cy="40171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1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1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hg</m:t>
                                  </m:r>
                                </m:sub>
                                <m:sup>
                                  <m:r>
                                    <a:rPr lang="en-US" sz="11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1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sz="1100" b="0" i="1" baseline="-2500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oMath>
                      </m:oMathPara>
                    </a14:m>
                    <a:endParaRPr lang="en-CH" sz="1100" baseline="-25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770F1D7-3F85-0D48-B97A-4957A1A47E7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9195" y="1355438"/>
                    <a:ext cx="364779" cy="40171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ECA22C-4DDF-B04B-8D54-25D79AD6F390}"/>
                </a:ext>
              </a:extLst>
            </p:cNvPr>
            <p:cNvGrpSpPr/>
            <p:nvPr/>
          </p:nvGrpSpPr>
          <p:grpSpPr>
            <a:xfrm>
              <a:off x="142170" y="2001736"/>
              <a:ext cx="4092975" cy="401713"/>
              <a:chOff x="142170" y="2001736"/>
              <a:chExt cx="4092975" cy="401713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C3A790E-B6A6-EC4B-8552-8582D1E3FDA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434285" y="395224"/>
                <a:ext cx="0" cy="3601720"/>
              </a:xfrm>
              <a:prstGeom prst="line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AEDEFF4-DFD1-8547-AC44-7DB596DC88E1}"/>
                      </a:ext>
                    </a:extLst>
                  </p:cNvPr>
                  <p:cNvSpPr txBox="1"/>
                  <p:nvPr/>
                </p:nvSpPr>
                <p:spPr>
                  <a:xfrm>
                    <a:off x="142170" y="2001736"/>
                    <a:ext cx="364779" cy="40171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1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1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0" i="1" smtClean="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hg</m:t>
                                  </m:r>
                                </m:sub>
                                <m:sup>
                                  <m:r>
                                    <a:rPr lang="en-US" sz="1100" i="1">
                                      <a:solidFill>
                                        <a:schemeClr val="accent5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100" b="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sz="1100" b="0" i="1" baseline="-25000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oMath>
                      </m:oMathPara>
                    </a14:m>
                    <a:endParaRPr lang="en-CH" sz="1100" baseline="-25000" dirty="0">
                      <a:solidFill>
                        <a:schemeClr val="accent5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AEDEFF4-DFD1-8547-AC44-7DB596DC88E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2170" y="2001736"/>
                    <a:ext cx="364779" cy="40171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3DE34F5-6AA8-4F46-88DA-251B1B600F6B}"/>
              </a:ext>
            </a:extLst>
          </p:cNvPr>
          <p:cNvSpPr/>
          <p:nvPr/>
        </p:nvSpPr>
        <p:spPr>
          <a:xfrm>
            <a:off x="0" y="-13894"/>
            <a:ext cx="9144000" cy="6858000"/>
          </a:xfrm>
          <a:prstGeom prst="rect">
            <a:avLst/>
          </a:prstGeom>
          <a:solidFill>
            <a:schemeClr val="bg2">
              <a:lumMod val="50000"/>
              <a:alpha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C91F85-1B0B-D849-9E86-D2D4CE6B39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3959" y="1968958"/>
            <a:ext cx="6952793" cy="315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48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78ACD89-500E-EE4D-8CFB-C637EE2F5B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2" t="10106" r="6652" b="2675"/>
          <a:stretch/>
        </p:blipFill>
        <p:spPr>
          <a:xfrm>
            <a:off x="5316607" y="4032934"/>
            <a:ext cx="3553741" cy="24413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B69F1E-7AF3-F841-9E1F-DBDC6700BE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36" t="10661" r="8114" b="3590"/>
          <a:stretch/>
        </p:blipFill>
        <p:spPr>
          <a:xfrm>
            <a:off x="5435765" y="426315"/>
            <a:ext cx="3419343" cy="33604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317B8-D66F-6644-8F12-9611C0E7E6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1" t="9142" r="799" b="5324"/>
          <a:stretch/>
        </p:blipFill>
        <p:spPr>
          <a:xfrm>
            <a:off x="317983" y="1684448"/>
            <a:ext cx="4924707" cy="391496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test results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2: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-20 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9DFF0B-B867-0E49-A66E-B2A3578E1F58}"/>
              </a:ext>
            </a:extLst>
          </p:cNvPr>
          <p:cNvSpPr/>
          <p:nvPr/>
        </p:nvSpPr>
        <p:spPr>
          <a:xfrm>
            <a:off x="5706535" y="4082180"/>
            <a:ext cx="365654" cy="2161457"/>
          </a:xfrm>
          <a:prstGeom prst="rect">
            <a:avLst/>
          </a:pr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7206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4173CEF-D179-E045-9870-31A9ACAFF3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7" t="10854" r="6973" b="2146"/>
          <a:stretch/>
        </p:blipFill>
        <p:spPr>
          <a:xfrm>
            <a:off x="5341620" y="4053840"/>
            <a:ext cx="3528729" cy="24386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845337-A8C8-8C4D-9B8B-2F589597EE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9" t="10763" r="8994" b="4298"/>
          <a:stretch/>
        </p:blipFill>
        <p:spPr>
          <a:xfrm>
            <a:off x="5425020" y="417829"/>
            <a:ext cx="3397873" cy="33393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72D47D-6556-6A41-9CE6-EC9A2F4832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22" t="9785" r="1290" b="5012"/>
          <a:stretch/>
        </p:blipFill>
        <p:spPr>
          <a:xfrm>
            <a:off x="310362" y="1714501"/>
            <a:ext cx="4909337" cy="389382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test results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3: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0 A</a:t>
            </a:r>
          </a:p>
        </p:txBody>
      </p:sp>
    </p:spTree>
    <p:extLst>
      <p:ext uri="{BB962C8B-B14F-4D97-AF65-F5344CB8AC3E}">
        <p14:creationId xmlns:p14="http://schemas.microsoft.com/office/powerpoint/2010/main" val="412636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test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72C04B-D82F-D545-8177-49200EFDE678}"/>
                  </a:ext>
                </a:extLst>
              </p:cNvPr>
              <p:cNvSpPr txBox="1"/>
              <p:nvPr/>
            </p:nvSpPr>
            <p:spPr>
              <a:xfrm>
                <a:off x="545874" y="1100245"/>
                <a:ext cx="8049486" cy="4496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200"/>
                  </a:spcAft>
                  <a:buFont typeface="Arial" panose="020B0604020202020204" pitchFamily="34" charset="0"/>
                  <a:buChar char="•"/>
                </a:pPr>
                <a:r>
                  <a:rPr lang="en-CH" b="1" dirty="0"/>
                  <a:t>Goal: </a:t>
                </a:r>
                <a:r>
                  <a:rPr lang="en-CH" dirty="0"/>
                  <a:t>we are interested in “slow” losses, driven by non-linearities</a:t>
                </a:r>
                <a:endParaRPr lang="en-CH" b="1" dirty="0"/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CH" b="1" dirty="0"/>
                  <a:t>Same machine parameters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LHC @ 450 GeV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Q</a:t>
                </a:r>
                <a:r>
                  <a:rPr lang="en-CH" sz="1600" baseline="-25000" dirty="0"/>
                  <a:t>x</a:t>
                </a:r>
                <a:r>
                  <a:rPr lang="en-CH" sz="1600" dirty="0"/>
                  <a:t> = 62.28 / Q</a:t>
                </a:r>
                <a:r>
                  <a:rPr lang="en-CH" sz="1600" baseline="-25000" dirty="0"/>
                  <a:t>y</a:t>
                </a:r>
                <a:r>
                  <a:rPr lang="en-CH" sz="1600" dirty="0"/>
                  <a:t> = 60.31, Q’</a:t>
                </a:r>
                <a:r>
                  <a:rPr lang="en-CH" sz="1600" baseline="-25000" dirty="0"/>
                  <a:t>x,y</a:t>
                </a:r>
                <a:r>
                  <a:rPr lang="en-CH" sz="1600" dirty="0"/>
                  <a:t> = 15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</a:pPr>
                <a:r>
                  <a:rPr lang="el-GR" sz="1600" dirty="0"/>
                  <a:t>ε</a:t>
                </a:r>
                <a:r>
                  <a:rPr lang="en-GB" sz="1600" baseline="-25000" dirty="0"/>
                  <a:t>norm</a:t>
                </a:r>
                <a:r>
                  <a:rPr lang="en-CH" sz="1600" baseline="-25000" dirty="0"/>
                  <a:t> </a:t>
                </a:r>
                <a:r>
                  <a:rPr lang="en-CH" sz="1600" dirty="0"/>
                  <a:t>= 3.5 µm rad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Three cases: I</a:t>
                </a:r>
                <a:r>
                  <a:rPr lang="en-CH" sz="1600" baseline="-25000" dirty="0"/>
                  <a:t>oct</a:t>
                </a:r>
                <a:r>
                  <a:rPr lang="en-CH" sz="1600" dirty="0"/>
                  <a:t> = {-40 A, -20 A, 0 A}</a:t>
                </a:r>
                <a:endParaRPr lang="en-CH" b="1" dirty="0"/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CH" b="1" dirty="0"/>
                  <a:t>Initialize particles on rectangular grid</a:t>
                </a:r>
                <a:endParaRPr lang="en-CH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H" sz="1600" dirty="0"/>
                  <a:t>Up to 2J</a:t>
                </a:r>
                <a:r>
                  <a:rPr lang="en-CH" sz="1600" baseline="-25000" dirty="0"/>
                  <a:t>x,y </a:t>
                </a:r>
                <a:r>
                  <a:rPr lang="en-CH" sz="1600" dirty="0"/>
                  <a:t>= 16 </a:t>
                </a:r>
                <a:r>
                  <a:rPr lang="el-GR" sz="1600" dirty="0"/>
                  <a:t>ε</a:t>
                </a:r>
                <a:r>
                  <a:rPr lang="en-CH" sz="1600" baseline="-25000" dirty="0"/>
                  <a:t>rms</a:t>
                </a:r>
                <a:r>
                  <a:rPr lang="en-CH" sz="1600" dirty="0"/>
                  <a:t>, i.e. </a:t>
                </a:r>
                <a:r>
                  <a:rPr lang="en-CH" sz="1600" i="1" dirty="0"/>
                  <a:t>”missing beam”: </a:t>
                </a:r>
                <a14:m>
                  <m:oMath xmlns:m="http://schemas.openxmlformats.org/officeDocument/2006/math">
                    <m:r>
                      <a:rPr lang="en-US" sz="1600" b="0" i="1" dirty="0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CH" sz="16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H" sz="1600" b="0" i="1" dirty="0">
                                <a:latin typeface="Cambria Math" panose="02040503050406030204" pitchFamily="18" charset="0"/>
                              </a:rPr>
                              <m:t>1 −</m:t>
                            </m:r>
                            <m:sSup>
                              <m:sSupPr>
                                <m:ctrlPr>
                                  <a:rPr lang="en-US" sz="16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dirty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600" b="0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16/2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CH" sz="1600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CH" sz="1600" i="1" dirty="0"/>
                  <a:t> = 6.7 x 10</a:t>
                </a:r>
                <a:r>
                  <a:rPr lang="en-CH" sz="1600" i="1" baseline="30000" dirty="0"/>
                  <a:t>-4</a:t>
                </a:r>
                <a:endParaRPr lang="en-CH" sz="1600" i="1" dirty="0"/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Amplitude steps of 0.25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Total of 2 x (16 / 0.25)</a:t>
                </a:r>
                <a:r>
                  <a:rPr lang="en-CH" sz="1600" baseline="30000" dirty="0"/>
                  <a:t>2</a:t>
                </a:r>
                <a:r>
                  <a:rPr lang="en-CH" sz="1600" dirty="0"/>
                  <a:t> = 8’192 particles </a:t>
                </a:r>
                <a:r>
                  <a:rPr lang="en-CH" sz="1600" i="1" dirty="0"/>
                  <a:t>(incl. twin)</a:t>
                </a:r>
              </a:p>
              <a:p>
                <a:pPr marL="742950" lvl="1" indent="-285750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CH" sz="1600" dirty="0"/>
                  <a:t>Longitudinal position = 0 for all particles</a:t>
                </a:r>
                <a:endParaRPr lang="en-CH" sz="1600" i="1" dirty="0"/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CH" b="1" dirty="0"/>
                  <a:t>10</a:t>
                </a:r>
                <a:r>
                  <a:rPr lang="en-CH" b="1" baseline="30000" dirty="0"/>
                  <a:t>6</a:t>
                </a:r>
                <a:r>
                  <a:rPr lang="en-CH" b="1" dirty="0"/>
                  <a:t> turns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CH" dirty="0"/>
                  <a:t>Just one error seed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CH" dirty="0"/>
                  <a:t>Running on HTCondor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72C04B-D82F-D545-8177-49200EFDE6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74" y="1100245"/>
                <a:ext cx="8049486" cy="4496937"/>
              </a:xfrm>
              <a:prstGeom prst="rect">
                <a:avLst/>
              </a:prstGeom>
              <a:blipFill>
                <a:blip r:embed="rId2"/>
                <a:stretch>
                  <a:fillRect l="-472" t="-563" b="-169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F51C956-7CBB-AB43-87C9-2A15C25896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Long runs (10</a:t>
            </a:r>
            <a:r>
              <a:rPr lang="en-US" baseline="30000" dirty="0"/>
              <a:t>6</a:t>
            </a:r>
            <a:r>
              <a:rPr lang="en-US" dirty="0"/>
              <a:t> turns)</a:t>
            </a:r>
          </a:p>
        </p:txBody>
      </p:sp>
    </p:spTree>
    <p:extLst>
      <p:ext uri="{BB962C8B-B14F-4D97-AF65-F5344CB8AC3E}">
        <p14:creationId xmlns:p14="http://schemas.microsoft.com/office/powerpoint/2010/main" val="221610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Objectives and 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0472" y="2397812"/>
            <a:ext cx="8559986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What we would like to learn</a:t>
            </a:r>
          </a:p>
          <a:p>
            <a:pPr marL="911225" lvl="1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/>
              <a:t>Loss rate dependency and sensitivity to machine knobs:</a:t>
            </a:r>
            <a:br>
              <a:rPr lang="en-US" sz="1600" dirty="0"/>
            </a:br>
            <a:r>
              <a:rPr lang="en-US" sz="1400" i="1" dirty="0"/>
              <a:t>How do chromaticity, octupoles, tunes, etc. affect long-term (~10</a:t>
            </a:r>
            <a:r>
              <a:rPr lang="en-US" sz="1400" i="1" baseline="30000" dirty="0"/>
              <a:t>6</a:t>
            </a:r>
            <a:r>
              <a:rPr lang="en-US" sz="1400" i="1" dirty="0"/>
              <a:t> turns) particle loss?</a:t>
            </a:r>
          </a:p>
          <a:p>
            <a:pPr marL="9112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/>
              <a:t>How are losses distributed with respect to H / V?</a:t>
            </a:r>
            <a:endParaRPr lang="en-US" sz="1600" i="1" dirty="0"/>
          </a:p>
          <a:p>
            <a:pPr marL="3968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Type of studies</a:t>
            </a:r>
          </a:p>
          <a:p>
            <a:pPr marL="854075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Similar to dynamic aperture (DA) studies</a:t>
            </a:r>
          </a:p>
          <a:p>
            <a:pPr marL="854075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Instead of 1 m amplitude threshold:</a:t>
            </a:r>
            <a:br>
              <a:rPr lang="en-US" sz="1600" dirty="0"/>
            </a:br>
            <a:r>
              <a:rPr lang="en-US" sz="1600" dirty="0"/>
              <a:t>use H, V, S primary collimators near IR7 </a:t>
            </a:r>
            <a:r>
              <a:rPr lang="en-US" sz="1600" i="1" dirty="0"/>
              <a:t>(w/o. scattering)</a:t>
            </a:r>
          </a:p>
          <a:p>
            <a:pPr marL="854075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Results likely of qualitative nature</a:t>
            </a:r>
          </a:p>
          <a:p>
            <a:pPr marL="3968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Framework</a:t>
            </a:r>
          </a:p>
          <a:p>
            <a:pPr marL="854075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PySixDesk</a:t>
            </a:r>
            <a:r>
              <a:rPr lang="en-US" sz="1600" dirty="0"/>
              <a:t> &amp; </a:t>
            </a:r>
            <a:r>
              <a:rPr lang="en-US" sz="1600" dirty="0" err="1"/>
              <a:t>SixTrack</a:t>
            </a:r>
            <a:endParaRPr lang="en-US" sz="1600" dirty="0"/>
          </a:p>
          <a:p>
            <a:pPr marL="854075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Using </a:t>
            </a:r>
            <a:r>
              <a:rPr lang="en-US" sz="1600" dirty="0" err="1"/>
              <a:t>HTCondor</a:t>
            </a:r>
            <a:r>
              <a:rPr lang="en-US" sz="1600" dirty="0"/>
              <a:t> for now</a:t>
            </a:r>
          </a:p>
          <a:p>
            <a:pPr marL="854075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Move to BOINC soon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11680" y="1169665"/>
            <a:ext cx="6757352" cy="904232"/>
            <a:chOff x="1360491" y="1180625"/>
            <a:chExt cx="6757352" cy="904232"/>
          </a:xfrm>
        </p:grpSpPr>
        <p:sp>
          <p:nvSpPr>
            <p:cNvPr id="4" name="Rounded Rectangle 3"/>
            <p:cNvSpPr/>
            <p:nvPr/>
          </p:nvSpPr>
          <p:spPr>
            <a:xfrm>
              <a:off x="1360491" y="1180625"/>
              <a:ext cx="6757352" cy="904232"/>
            </a:xfrm>
            <a:prstGeom prst="roundRect">
              <a:avLst>
                <a:gd name="adj" fmla="val 12411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518248" y="1259782"/>
              <a:ext cx="63892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1125" algn="ctr">
                <a:spcBef>
                  <a:spcPts val="600"/>
                </a:spcBef>
              </a:pPr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Complement LHC beam loss model </a:t>
              </a:r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based on experimental data</a:t>
              </a:r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 with </a:t>
              </a:r>
              <a:r>
                <a:rPr lang="en-US" sz="2000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 simulations</a:t>
              </a:r>
              <a:endParaRPr lang="en-US" sz="20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60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9"/>
            </p:par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2246B39-D1CC-E341-97E3-D41BE2A4F5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2" t="8725" r="1738" b="5217"/>
          <a:stretch/>
        </p:blipFill>
        <p:spPr>
          <a:xfrm>
            <a:off x="893490" y="1198021"/>
            <a:ext cx="4259397" cy="34333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more test results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1: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-40 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DB7A5A-94DB-1743-A9C4-625211C7EF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52" t="10913" r="8559" b="4267"/>
          <a:stretch/>
        </p:blipFill>
        <p:spPr>
          <a:xfrm>
            <a:off x="5765532" y="531570"/>
            <a:ext cx="2933351" cy="28934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E2F3D0-2C14-C144-A380-1C58344183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6" t="9358" r="4290"/>
          <a:stretch/>
        </p:blipFill>
        <p:spPr>
          <a:xfrm>
            <a:off x="5306671" y="3881451"/>
            <a:ext cx="3686799" cy="254409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094317E-8E6D-2F48-B088-B83A29D38CF5}"/>
              </a:ext>
            </a:extLst>
          </p:cNvPr>
          <p:cNvSpPr txBox="1"/>
          <p:nvPr/>
        </p:nvSpPr>
        <p:spPr>
          <a:xfrm>
            <a:off x="586810" y="4861295"/>
            <a:ext cx="46099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Do observe losses until up to 10</a:t>
            </a:r>
            <a:r>
              <a:rPr lang="en-CH" baseline="30000" dirty="0"/>
              <a:t>6</a:t>
            </a:r>
            <a:r>
              <a:rPr lang="en-CH" dirty="0"/>
              <a:t> turns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Encouraging, but I</a:t>
            </a:r>
            <a:r>
              <a:rPr lang="en-CH" baseline="-25000" dirty="0"/>
              <a:t>oct</a:t>
            </a:r>
            <a:r>
              <a:rPr lang="en-CH" dirty="0"/>
              <a:t> = -40 A for 3.5 µm rad beam at injection energy is very high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Why is everything lost on skew collimator? Expected?</a:t>
            </a:r>
          </a:p>
        </p:txBody>
      </p:sp>
    </p:spTree>
    <p:extLst>
      <p:ext uri="{BB962C8B-B14F-4D97-AF65-F5344CB8AC3E}">
        <p14:creationId xmlns:p14="http://schemas.microsoft.com/office/powerpoint/2010/main" val="838720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F37755-152E-B44B-8651-F5D8F010CE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4" t="7321" r="967" b="4625"/>
          <a:stretch/>
        </p:blipFill>
        <p:spPr>
          <a:xfrm>
            <a:off x="904775" y="1185663"/>
            <a:ext cx="4248884" cy="3492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E49673-35F8-0944-9C54-D5CA5A2C3B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4" t="7958" r="3202" b="545"/>
          <a:stretch/>
        </p:blipFill>
        <p:spPr>
          <a:xfrm>
            <a:off x="5303520" y="3869356"/>
            <a:ext cx="3689950" cy="25410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7F0C1A-18D0-7140-9428-000165CB4B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75" t="8535" r="7952" b="2872"/>
          <a:stretch/>
        </p:blipFill>
        <p:spPr>
          <a:xfrm>
            <a:off x="5730915" y="447575"/>
            <a:ext cx="2989573" cy="304173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more test results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2: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-20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94317E-8E6D-2F48-B088-B83A29D38CF5}"/>
              </a:ext>
            </a:extLst>
          </p:cNvPr>
          <p:cNvSpPr txBox="1"/>
          <p:nvPr/>
        </p:nvSpPr>
        <p:spPr>
          <a:xfrm>
            <a:off x="543700" y="4818257"/>
            <a:ext cx="460995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Losses are reduced – that’s OK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Main loss in beginning – not much else happening till end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”Sensitivity issue”? More turns required?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Again everything lost on skew collimator</a:t>
            </a:r>
          </a:p>
        </p:txBody>
      </p:sp>
    </p:spTree>
    <p:extLst>
      <p:ext uri="{BB962C8B-B14F-4D97-AF65-F5344CB8AC3E}">
        <p14:creationId xmlns:p14="http://schemas.microsoft.com/office/powerpoint/2010/main" val="11295680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B10AC87-DB47-114B-A955-D22E11698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618" y="3667225"/>
            <a:ext cx="3840480" cy="274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53F47F-DD9E-4647-A907-9973BB75C4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9" t="10499" r="7965" b="4501"/>
          <a:stretch/>
        </p:blipFill>
        <p:spPr>
          <a:xfrm>
            <a:off x="5746282" y="515637"/>
            <a:ext cx="2974206" cy="29133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BF98B7-83D5-9E43-B9B3-B65E8E55BD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2" t="9363" r="1667" b="4841"/>
          <a:stretch/>
        </p:blipFill>
        <p:spPr>
          <a:xfrm>
            <a:off x="904775" y="1269704"/>
            <a:ext cx="4204232" cy="339144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more test results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3: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0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94317E-8E6D-2F48-B088-B83A29D38CF5}"/>
              </a:ext>
            </a:extLst>
          </p:cNvPr>
          <p:cNvSpPr txBox="1"/>
          <p:nvPr/>
        </p:nvSpPr>
        <p:spPr>
          <a:xfrm>
            <a:off x="543700" y="5101619"/>
            <a:ext cx="4609959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Slightly higher loss rate </a:t>
            </a:r>
            <a:r>
              <a:rPr lang="en-CH" i="1" dirty="0"/>
              <a:t>(unexpectedly),</a:t>
            </a:r>
            <a:br>
              <a:rPr lang="en-CH" i="1" dirty="0"/>
            </a:br>
            <a:r>
              <a:rPr lang="en-CH" dirty="0"/>
              <a:t>but all lost in first few thousand turns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Again everything on skew collimator</a:t>
            </a:r>
          </a:p>
        </p:txBody>
      </p:sp>
    </p:spTree>
    <p:extLst>
      <p:ext uri="{BB962C8B-B14F-4D97-AF65-F5344CB8AC3E}">
        <p14:creationId xmlns:p14="http://schemas.microsoft.com/office/powerpoint/2010/main" val="640426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E03C2-4737-9A4A-9665-257C87253E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1" t="6556" r="747" b="5010"/>
          <a:stretch/>
        </p:blipFill>
        <p:spPr>
          <a:xfrm>
            <a:off x="818147" y="1146475"/>
            <a:ext cx="4335512" cy="35079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0EC53A-E241-B645-9DB7-9C4DD87E2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188" y="162543"/>
            <a:ext cx="3418409" cy="34184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0A54AF-9CBF-0748-83DD-8FB99A4E3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9617" y="3665131"/>
            <a:ext cx="3840481" cy="274320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more test results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DFFC141-8D11-2641-8E4F-3EE940F8E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Example 4: </a:t>
            </a:r>
            <a:r>
              <a:rPr lang="en-US" dirty="0" err="1"/>
              <a:t>I</a:t>
            </a:r>
            <a:r>
              <a:rPr lang="en-US" baseline="-25000" dirty="0" err="1"/>
              <a:t>oct</a:t>
            </a:r>
            <a:r>
              <a:rPr lang="en-US" baseline="-25000" dirty="0"/>
              <a:t> </a:t>
            </a:r>
            <a:r>
              <a:rPr lang="en-US" dirty="0"/>
              <a:t>= -100 A …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94317E-8E6D-2F48-B088-B83A29D38CF5}"/>
              </a:ext>
            </a:extLst>
          </p:cNvPr>
          <p:cNvSpPr txBox="1"/>
          <p:nvPr/>
        </p:nvSpPr>
        <p:spPr>
          <a:xfrm>
            <a:off x="818148" y="5211845"/>
            <a:ext cx="410998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Very unrealistic scenario …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Just to see what happens</a:t>
            </a:r>
          </a:p>
        </p:txBody>
      </p:sp>
    </p:spTree>
    <p:extLst>
      <p:ext uri="{BB962C8B-B14F-4D97-AF65-F5344CB8AC3E}">
        <p14:creationId xmlns:p14="http://schemas.microsoft.com/office/powerpoint/2010/main" val="3419985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81" y="1159002"/>
            <a:ext cx="70298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Aperture model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Particle initialization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Post-processing / analysis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Some test results for discussion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Questions &amp; feedback</a:t>
            </a:r>
          </a:p>
        </p:txBody>
      </p:sp>
    </p:spTree>
    <p:extLst>
      <p:ext uri="{BB962C8B-B14F-4D97-AF65-F5344CB8AC3E}">
        <p14:creationId xmlns:p14="http://schemas.microsoft.com/office/powerpoint/2010/main" val="240096601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Questions &amp; feedback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72C04B-D82F-D545-8177-49200EFDE678}"/>
              </a:ext>
            </a:extLst>
          </p:cNvPr>
          <p:cNvSpPr txBox="1"/>
          <p:nvPr/>
        </p:nvSpPr>
        <p:spPr>
          <a:xfrm>
            <a:off x="439343" y="1011468"/>
            <a:ext cx="805225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b="1" dirty="0"/>
              <a:t>Generally: </a:t>
            </a:r>
            <a:r>
              <a:rPr lang="en-CH" dirty="0"/>
              <a:t>are we on the right track? Better approaches / suggestions?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dirty="0"/>
              <a:t>First tests show that it </a:t>
            </a:r>
            <a:r>
              <a:rPr lang="en-CH" b="1" dirty="0"/>
              <a:t>may be challenging to reach sensitivity </a:t>
            </a:r>
            <a:r>
              <a:rPr lang="en-CH" dirty="0"/>
              <a:t>for actual (close-to) operational machine parameters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dirty="0"/>
              <a:t>However, some things still </a:t>
            </a:r>
            <a:r>
              <a:rPr lang="en-CH" b="1" dirty="0"/>
              <a:t>left for testing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</a:t>
            </a:r>
            <a:r>
              <a:rPr lang="en-CH" sz="1600" dirty="0"/>
              <a:t>ongitudinal coordinate z = 0?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/>
              <a:t>Only looked at I</a:t>
            </a:r>
            <a:r>
              <a:rPr lang="en-CH" sz="1600" baseline="-25000" dirty="0"/>
              <a:t>oct</a:t>
            </a:r>
            <a:r>
              <a:rPr lang="en-CH" sz="1600" dirty="0"/>
              <a:t>. What about tunes, Q’, other error seeds, etc.?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/>
              <a:t>Yet more turns, larger phase space area?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/>
              <a:t>Consider twin particle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/>
              <a:t>Other ideas?</a:t>
            </a:r>
            <a:endParaRPr lang="en-CH" b="1" dirty="0"/>
          </a:p>
          <a:p>
            <a:pPr marL="285750" indent="-28575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b="1" dirty="0"/>
              <a:t>Grid and beam distribution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Rectangular or polar?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Grid density: our loss is upper estimate since we assume whole area is lost if our cell-particle is lost. Should be good estimate if cells are small enough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Mimic beam distribution with weights: way to go?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Gaussian beam? </a:t>
            </a:r>
            <a:r>
              <a:rPr lang="en-CH" sz="1600" i="1" dirty="0"/>
              <a:t>(especially important at high amplitudes where we see losses)</a:t>
            </a:r>
            <a:endParaRPr lang="en-CH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dirty="0"/>
              <a:t>Using </a:t>
            </a:r>
            <a:r>
              <a:rPr lang="en-CH" b="1" dirty="0"/>
              <a:t>Python script </a:t>
            </a:r>
            <a:r>
              <a:rPr lang="en-CH" dirty="0"/>
              <a:t>to generate initial distribution on each computing node:  would that work with </a:t>
            </a:r>
            <a:r>
              <a:rPr lang="en-CH" b="1" dirty="0"/>
              <a:t>BOINC</a:t>
            </a:r>
            <a:r>
              <a:rPr lang="en-CH" dirty="0"/>
              <a:t>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b="1" dirty="0"/>
              <a:t>P</a:t>
            </a:r>
            <a:r>
              <a:rPr lang="en-GB" b="1" dirty="0"/>
              <a:t>a</a:t>
            </a:r>
            <a:r>
              <a:rPr lang="en-CH" b="1" dirty="0"/>
              <a:t>pers / references</a:t>
            </a:r>
            <a:r>
              <a:rPr lang="en-CH" dirty="0"/>
              <a:t> on the subject?</a:t>
            </a:r>
          </a:p>
        </p:txBody>
      </p:sp>
    </p:spTree>
    <p:extLst>
      <p:ext uri="{BB962C8B-B14F-4D97-AF65-F5344CB8AC3E}">
        <p14:creationId xmlns:p14="http://schemas.microsoft.com/office/powerpoint/2010/main" val="36598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81" y="1159002"/>
            <a:ext cx="70298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Aperture model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Particle initialization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Post-processing / analysis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Some test results for discussion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Questions &amp; feedback</a:t>
            </a:r>
          </a:p>
        </p:txBody>
      </p:sp>
    </p:spTree>
    <p:extLst>
      <p:ext uri="{BB962C8B-B14F-4D97-AF65-F5344CB8AC3E}">
        <p14:creationId xmlns:p14="http://schemas.microsoft.com/office/powerpoint/2010/main" val="21866769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model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Primary collimators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813" y="1017912"/>
            <a:ext cx="8643670" cy="2333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indent="-2825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Discussion with collimation and </a:t>
            </a:r>
            <a:r>
              <a:rPr lang="en-US" b="1" dirty="0" err="1"/>
              <a:t>SixTrack</a:t>
            </a:r>
            <a:r>
              <a:rPr lang="en-US" b="1" dirty="0"/>
              <a:t> experts </a:t>
            </a:r>
            <a:r>
              <a:rPr lang="en-US" i="1" dirty="0"/>
              <a:t>(21.02.20)</a:t>
            </a:r>
          </a:p>
          <a:p>
            <a:pPr marL="630238" lvl="1" indent="-2682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Consider black absorber model: </a:t>
            </a:r>
            <a:r>
              <a:rPr lang="en-US" sz="1600" dirty="0"/>
              <a:t>expect losses only on primaries (TCP) since no scattering</a:t>
            </a:r>
            <a:endParaRPr lang="en-US" sz="1600" b="1" dirty="0"/>
          </a:p>
          <a:p>
            <a:pPr marL="630238" lvl="1" indent="-2682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Full aperture model not required for our purposes</a:t>
            </a:r>
            <a:endParaRPr lang="en-US" sz="1600" dirty="0"/>
          </a:p>
          <a:p>
            <a:pPr>
              <a:spcBef>
                <a:spcPts val="600"/>
              </a:spcBef>
              <a:tabLst>
                <a:tab pos="690563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Created very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simple model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consisting only of TCPs near IR7 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(betatron cleaning)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A. </a:t>
            </a:r>
            <a:r>
              <a:rPr lang="en-US" dirty="0" err="1"/>
              <a:t>Mereghetti</a:t>
            </a:r>
            <a:r>
              <a:rPr lang="en-US" dirty="0"/>
              <a:t>: </a:t>
            </a:r>
            <a:r>
              <a:rPr lang="en-US" b="1" dirty="0"/>
              <a:t>calculate collimator gaps </a:t>
            </a:r>
            <a:r>
              <a:rPr lang="en-US" dirty="0"/>
              <a:t>from </a:t>
            </a:r>
            <a:r>
              <a:rPr lang="en-US" dirty="0">
                <a:hlinkClick r:id="rId2"/>
              </a:rPr>
              <a:t>N. </a:t>
            </a:r>
            <a:r>
              <a:rPr lang="en-US" dirty="0" err="1">
                <a:hlinkClick r:id="rId2"/>
              </a:rPr>
              <a:t>Fuster</a:t>
            </a:r>
            <a:r>
              <a:rPr lang="en-US" dirty="0">
                <a:hlinkClick r:id="rId2"/>
              </a:rPr>
              <a:t>-Martinez, Evian 2019</a:t>
            </a:r>
            <a:br>
              <a:rPr lang="en-US" dirty="0"/>
            </a:br>
            <a:r>
              <a:rPr lang="en-US" sz="1500" i="1" dirty="0"/>
              <a:t>(Tab. 1: TCP IR7 at injection: 5.7</a:t>
            </a:r>
            <a:r>
              <a:rPr lang="el-GR" sz="1500" i="1" dirty="0"/>
              <a:t>σ</a:t>
            </a:r>
            <a:r>
              <a:rPr lang="en-US" sz="1500" i="1" dirty="0"/>
              <a:t> for </a:t>
            </a:r>
            <a:r>
              <a:rPr lang="el-GR" sz="1500" i="1" dirty="0"/>
              <a:t>ε</a:t>
            </a:r>
            <a:r>
              <a:rPr lang="en-US" sz="1500" i="1" baseline="-25000" dirty="0"/>
              <a:t>norm</a:t>
            </a:r>
            <a:r>
              <a:rPr lang="en-US" sz="1500" i="1" dirty="0"/>
              <a:t> = 3.5 </a:t>
            </a:r>
            <a:r>
              <a:rPr lang="el-GR" sz="1500" i="1" dirty="0"/>
              <a:t>μ</a:t>
            </a:r>
            <a:r>
              <a:rPr lang="en-US" sz="1500" i="1" dirty="0"/>
              <a:t>m rad)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Half gaps set in our model </a:t>
            </a:r>
            <a:r>
              <a:rPr lang="en-US" b="1" dirty="0"/>
              <a:t>depend on beta functions </a:t>
            </a:r>
            <a:r>
              <a:rPr lang="en-US" dirty="0"/>
              <a:t>at elements</a:t>
            </a:r>
          </a:p>
        </p:txBody>
      </p:sp>
      <p:sp>
        <p:nvSpPr>
          <p:cNvPr id="2" name="Right Arrow 1"/>
          <p:cNvSpPr/>
          <p:nvPr/>
        </p:nvSpPr>
        <p:spPr>
          <a:xfrm>
            <a:off x="724618" y="1950634"/>
            <a:ext cx="336431" cy="301924"/>
          </a:xfrm>
          <a:prstGeom prst="rightArrow">
            <a:avLst>
              <a:gd name="adj1" fmla="val 38571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24310" y="6220449"/>
            <a:ext cx="3656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i="1" dirty="0">
                <a:hlinkClick r:id="rId3"/>
              </a:rPr>
              <a:t>Loic’s 3D aperture / loss visualizer</a:t>
            </a:r>
            <a:r>
              <a:rPr lang="en-US" i="1" dirty="0"/>
              <a:t>  </a:t>
            </a:r>
            <a:r>
              <a:rPr lang="en-US" i="1" dirty="0">
                <a:sym typeface="Wingdings" panose="05000000000000000000" pitchFamily="2" charset="2"/>
              </a:rPr>
              <a:t></a:t>
            </a:r>
            <a:endParaRPr lang="en-US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438" y="3536828"/>
            <a:ext cx="3827253" cy="29574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628" y="3407437"/>
            <a:ext cx="3008017" cy="20565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4410" y="4214561"/>
            <a:ext cx="3091402" cy="1930865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3219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A04FC67-A344-41CC-90CC-E47001AB12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1" t="29304" r="8341" b="23894"/>
          <a:stretch/>
        </p:blipFill>
        <p:spPr>
          <a:xfrm>
            <a:off x="756082" y="2225659"/>
            <a:ext cx="6478437" cy="3510646"/>
          </a:xfrm>
          <a:prstGeom prst="rect">
            <a:avLst/>
          </a:prstGeom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4B5A27C-FCD2-42CA-A1EC-D4C4F3E01C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75" t="28697" r="8448" b="24008"/>
          <a:stretch/>
        </p:blipFill>
        <p:spPr>
          <a:xfrm>
            <a:off x="726905" y="2180091"/>
            <a:ext cx="6501622" cy="3547588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6D8E138F-3F6E-43D9-A93E-A47BAA9655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02" t="28607" r="7598" b="22877"/>
          <a:stretch/>
        </p:blipFill>
        <p:spPr>
          <a:xfrm>
            <a:off x="698620" y="2171352"/>
            <a:ext cx="6593359" cy="3639159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BEC5DAC-5B53-4A62-843F-966BE724C7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1" t="29048" r="8790" b="22875"/>
          <a:stretch/>
        </p:blipFill>
        <p:spPr>
          <a:xfrm>
            <a:off x="720913" y="2210701"/>
            <a:ext cx="6478437" cy="360621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8573" y="1035171"/>
            <a:ext cx="8272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Track square beam through machine to </a:t>
            </a:r>
            <a:r>
              <a:rPr lang="en-US" b="1" dirty="0"/>
              <a:t>verify gaps and skew collimator angles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5963" y="1413676"/>
            <a:ext cx="171072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D62425"/>
                </a:solidFill>
              </a:rPr>
              <a:t>TCP S</a:t>
            </a:r>
          </a:p>
          <a:p>
            <a:r>
              <a:rPr lang="en-US" sz="1500" i="1" dirty="0">
                <a:solidFill>
                  <a:srgbClr val="D62425"/>
                </a:solidFill>
              </a:rPr>
              <a:t>half gap: 5.057 mm</a:t>
            </a:r>
          </a:p>
          <a:p>
            <a:r>
              <a:rPr lang="en-US" sz="1500" i="1" dirty="0">
                <a:solidFill>
                  <a:srgbClr val="D62425"/>
                </a:solidFill>
              </a:rPr>
              <a:t>angle: 127.5°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39977" y="3413189"/>
            <a:ext cx="171072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FF7100"/>
                </a:solidFill>
              </a:rPr>
              <a:t>TCP V</a:t>
            </a:r>
          </a:p>
          <a:p>
            <a:r>
              <a:rPr lang="en-US" sz="1500" i="1" dirty="0">
                <a:solidFill>
                  <a:srgbClr val="FF7100"/>
                </a:solidFill>
              </a:rPr>
              <a:t>half gap: 4.308 mm</a:t>
            </a:r>
          </a:p>
          <a:p>
            <a:r>
              <a:rPr lang="en-US" sz="1500" i="1" dirty="0">
                <a:solidFill>
                  <a:srgbClr val="FF7100"/>
                </a:solidFill>
              </a:rPr>
              <a:t>angle: 90°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27747" y="1408988"/>
            <a:ext cx="171072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2A7CB5"/>
                </a:solidFill>
              </a:rPr>
              <a:t>TCP H</a:t>
            </a:r>
          </a:p>
          <a:p>
            <a:r>
              <a:rPr lang="en-US" sz="1500" i="1" dirty="0">
                <a:solidFill>
                  <a:srgbClr val="2A7CB5"/>
                </a:solidFill>
              </a:rPr>
              <a:t>half gap: 5.973 mm</a:t>
            </a:r>
          </a:p>
          <a:p>
            <a:r>
              <a:rPr lang="en-US" sz="1500" i="1" dirty="0">
                <a:solidFill>
                  <a:srgbClr val="2A7CB5"/>
                </a:solidFill>
              </a:rPr>
              <a:t>angle: 0°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Aperture model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914400"/>
          </a:xfrm>
        </p:spPr>
        <p:txBody>
          <a:bodyPr/>
          <a:lstStyle/>
          <a:p>
            <a:r>
              <a:rPr lang="en-US" dirty="0"/>
              <a:t>Validation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9E9AF39-1B4C-4AE6-A237-62632C260587}"/>
              </a:ext>
            </a:extLst>
          </p:cNvPr>
          <p:cNvGrpSpPr/>
          <p:nvPr/>
        </p:nvGrpSpPr>
        <p:grpSpPr>
          <a:xfrm>
            <a:off x="941880" y="5996504"/>
            <a:ext cx="7331386" cy="369332"/>
            <a:chOff x="941880" y="5996504"/>
            <a:chExt cx="7331386" cy="36933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87D40E5-8DBD-4B4A-B75C-86481C7FA891}"/>
                </a:ext>
              </a:extLst>
            </p:cNvPr>
            <p:cNvSpPr/>
            <p:nvPr/>
          </p:nvSpPr>
          <p:spPr>
            <a:xfrm>
              <a:off x="1385072" y="5996504"/>
              <a:ext cx="688819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Gaps correctly applied and tilt angle correctly propagated to </a:t>
              </a:r>
              <a:r>
                <a:rPr lang="en-US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" name="Right Arrow 1">
              <a:extLst>
                <a:ext uri="{FF2B5EF4-FFF2-40B4-BE49-F238E27FC236}">
                  <a16:creationId xmlns:a16="http://schemas.microsoft.com/office/drawing/2014/main" id="{B33E6E7A-8B72-4C88-BC8C-EA4BFA9FFCFC}"/>
                </a:ext>
              </a:extLst>
            </p:cNvPr>
            <p:cNvSpPr/>
            <p:nvPr/>
          </p:nvSpPr>
          <p:spPr>
            <a:xfrm>
              <a:off x="941880" y="6030208"/>
              <a:ext cx="336431" cy="301924"/>
            </a:xfrm>
            <a:prstGeom prst="rightArrow">
              <a:avLst>
                <a:gd name="adj1" fmla="val 38571"/>
                <a:gd name="adj2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868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81" y="1159002"/>
            <a:ext cx="70298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Aperture model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Particle initialization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Post-processing / analysis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Some test results for discussion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Questions &amp; feedback</a:t>
            </a:r>
          </a:p>
        </p:txBody>
      </p:sp>
    </p:spTree>
    <p:extLst>
      <p:ext uri="{BB962C8B-B14F-4D97-AF65-F5344CB8AC3E}">
        <p14:creationId xmlns:p14="http://schemas.microsoft.com/office/powerpoint/2010/main" val="953441557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366" y="1097347"/>
            <a:ext cx="7925291" cy="3267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Work with DA-style initial conditions and weights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i.e. uniform polar or rectangular grid in (</a:t>
            </a:r>
            <a:r>
              <a:rPr lang="en-US" dirty="0" err="1"/>
              <a:t>J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J</a:t>
            </a:r>
            <a:r>
              <a:rPr lang="en-US" baseline="-25000" dirty="0" err="1"/>
              <a:t>y</a:t>
            </a:r>
            <a:r>
              <a:rPr lang="en-US" dirty="0"/>
              <a:t>) space</a:t>
            </a:r>
            <a:br>
              <a:rPr lang="en-US" baseline="-25000" dirty="0"/>
            </a:br>
            <a:r>
              <a:rPr lang="en-US" sz="1600" i="1" dirty="0"/>
              <a:t>(Actual Gaussian distributions would require tracking too many “irrelevant” core particles)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So far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(</a:t>
            </a:r>
            <a:r>
              <a:rPr lang="en-US" sz="1700" dirty="0" err="1"/>
              <a:t>Py</a:t>
            </a:r>
            <a:r>
              <a:rPr lang="en-US" sz="1700" dirty="0"/>
              <a:t>)</a:t>
            </a:r>
            <a:r>
              <a:rPr lang="en-US" sz="1700" dirty="0" err="1"/>
              <a:t>SixDesk</a:t>
            </a:r>
            <a:r>
              <a:rPr lang="en-US" sz="1700" dirty="0"/>
              <a:t> runs </a:t>
            </a:r>
            <a:r>
              <a:rPr lang="en-US" sz="1700" dirty="0" err="1"/>
              <a:t>SixTrack</a:t>
            </a:r>
            <a:r>
              <a:rPr lang="en-US" sz="1700" dirty="0"/>
              <a:t> </a:t>
            </a:r>
            <a:r>
              <a:rPr lang="en-US" sz="1700" b="1" dirty="0"/>
              <a:t>one-turn jobs first </a:t>
            </a:r>
            <a:r>
              <a:rPr lang="en-US" sz="1700" dirty="0"/>
              <a:t>to obtain Twiss parameters for</a:t>
            </a:r>
            <a:br>
              <a:rPr lang="en-US" sz="1700" dirty="0"/>
            </a:br>
            <a:r>
              <a:rPr lang="en-US" sz="1700" dirty="0"/>
              <a:t>given lattice and machine parameters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Cannot initialize matched distribution otherwise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With DIST block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/>
              <a:t>DISTlib</a:t>
            </a:r>
            <a:r>
              <a:rPr lang="en-US" sz="1700" dirty="0"/>
              <a:t> takes care of the matching, no need for one-turn jobs for our studies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Simplifies particle initialization and job management</a:t>
            </a: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Particle initialization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 err="1"/>
              <a:t>SixTrack</a:t>
            </a:r>
            <a:r>
              <a:rPr lang="en-US" dirty="0"/>
              <a:t> DIST block</a:t>
            </a:r>
          </a:p>
        </p:txBody>
      </p:sp>
    </p:spTree>
    <p:extLst>
      <p:ext uri="{BB962C8B-B14F-4D97-AF65-F5344CB8AC3E}">
        <p14:creationId xmlns:p14="http://schemas.microsoft.com/office/powerpoint/2010/main" val="136645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Particle initialization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 err="1"/>
              <a:t>SixTrack</a:t>
            </a:r>
            <a:r>
              <a:rPr lang="en-US" dirty="0"/>
              <a:t> DIST block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952177D-3B4A-4341-82ED-4270B49891B7}"/>
              </a:ext>
            </a:extLst>
          </p:cNvPr>
          <p:cNvGrpSpPr/>
          <p:nvPr/>
        </p:nvGrpSpPr>
        <p:grpSpPr>
          <a:xfrm>
            <a:off x="836969" y="1362522"/>
            <a:ext cx="7925291" cy="2827820"/>
            <a:chOff x="419366" y="1508459"/>
            <a:chExt cx="7925291" cy="2827820"/>
          </a:xfrm>
        </p:grpSpPr>
        <p:sp>
          <p:nvSpPr>
            <p:cNvPr id="15" name="TextBox 14"/>
            <p:cNvSpPr txBox="1"/>
            <p:nvPr/>
          </p:nvSpPr>
          <p:spPr>
            <a:xfrm>
              <a:off x="419366" y="1508459"/>
              <a:ext cx="79252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1600" b="1" dirty="0"/>
                <a:t>Node runs </a:t>
              </a:r>
              <a:r>
                <a:rPr lang="en-US" sz="1600" b="1" dirty="0" err="1"/>
                <a:t>init_dist.py</a:t>
              </a:r>
              <a:r>
                <a:rPr lang="en-US" sz="1600" b="1" dirty="0"/>
                <a:t>: </a:t>
              </a:r>
              <a:r>
                <a:rPr lang="en-US" sz="1600" dirty="0"/>
                <a:t>generates distribution on rectangular grid for given amplitudes</a:t>
              </a:r>
              <a:br>
                <a:rPr lang="en-US" dirty="0"/>
              </a:br>
              <a:r>
                <a:rPr lang="en-US" sz="1600" i="1" dirty="0"/>
                <a:t>(twin particle also initialized – “close” to original one) 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848F4B-2223-4B46-8F8D-749AD7FE7A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0878"/>
            <a:stretch/>
          </p:blipFill>
          <p:spPr>
            <a:xfrm>
              <a:off x="1192573" y="2132935"/>
              <a:ext cx="3615262" cy="2203344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82D264-D59F-C84A-A59C-5610B3C84519}"/>
              </a:ext>
            </a:extLst>
          </p:cNvPr>
          <p:cNvGrpSpPr/>
          <p:nvPr/>
        </p:nvGrpSpPr>
        <p:grpSpPr>
          <a:xfrm>
            <a:off x="836969" y="4416067"/>
            <a:ext cx="4921372" cy="2205386"/>
            <a:chOff x="497295" y="4185053"/>
            <a:chExt cx="4921372" cy="220538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73431DE-0903-2B4E-ABE1-9AEC02D257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7019"/>
            <a:stretch/>
          </p:blipFill>
          <p:spPr>
            <a:xfrm>
              <a:off x="1270502" y="4620945"/>
              <a:ext cx="2381552" cy="1769494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0FE71E7-587E-2B44-9535-B5100EFAD6FC}"/>
                </a:ext>
              </a:extLst>
            </p:cNvPr>
            <p:cNvSpPr/>
            <p:nvPr/>
          </p:nvSpPr>
          <p:spPr>
            <a:xfrm>
              <a:off x="497295" y="4185053"/>
              <a:ext cx="49213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ts val="400"/>
                </a:spcBef>
                <a:buFont typeface="+mj-lt"/>
                <a:buAutoNum type="arabicPeriod" startAt="2"/>
              </a:pPr>
              <a:r>
                <a:rPr lang="en-US" sz="1600" b="1" dirty="0"/>
                <a:t>DIST block in fort.3: </a:t>
              </a:r>
              <a:r>
                <a:rPr lang="en-US" sz="1600" dirty="0"/>
                <a:t>read distribution from file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541849B-8F09-3D4F-953D-2D89E3427D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3936" y="4948548"/>
              <a:ext cx="38599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82EB483-A348-5947-BBAC-1D1990A0A119}"/>
              </a:ext>
            </a:extLst>
          </p:cNvPr>
          <p:cNvSpPr txBox="1"/>
          <p:nvPr/>
        </p:nvSpPr>
        <p:spPr>
          <a:xfrm>
            <a:off x="4371162" y="5002187"/>
            <a:ext cx="470944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All momenta initialized to 0 here for now</a:t>
            </a:r>
            <a:br>
              <a:rPr lang="en-CH" dirty="0"/>
            </a:br>
            <a:r>
              <a:rPr lang="en-CH" sz="1600" i="1" dirty="0"/>
              <a:t>OK for transverse planes: fast phase mixing similarly to DA studies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Longitudinal coordinate also set to 0 </a:t>
            </a:r>
            <a:r>
              <a:rPr lang="en-CH" sz="1600" i="1" dirty="0"/>
              <a:t>(OK ?)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E189A6-7807-7D49-A16F-DE17BC2B9BC6}"/>
              </a:ext>
            </a:extLst>
          </p:cNvPr>
          <p:cNvSpPr txBox="1"/>
          <p:nvPr/>
        </p:nvSpPr>
        <p:spPr>
          <a:xfrm>
            <a:off x="408517" y="1009112"/>
            <a:ext cx="792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Included in </a:t>
            </a:r>
            <a:r>
              <a:rPr lang="en-US" b="1" dirty="0" err="1"/>
              <a:t>PySixDesk</a:t>
            </a:r>
            <a:r>
              <a:rPr lang="en-US" dirty="0"/>
              <a:t>, but in a “hacky manner”</a:t>
            </a:r>
          </a:p>
        </p:txBody>
      </p:sp>
    </p:spTree>
    <p:extLst>
      <p:ext uri="{BB962C8B-B14F-4D97-AF65-F5344CB8AC3E}">
        <p14:creationId xmlns:p14="http://schemas.microsoft.com/office/powerpoint/2010/main" val="169436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Particle initialization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 err="1"/>
              <a:t>SixTrack</a:t>
            </a:r>
            <a:r>
              <a:rPr lang="en-US" dirty="0"/>
              <a:t> DIST block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1911BC3-1ED5-AD45-B49D-50D999EA472C}"/>
                  </a:ext>
                </a:extLst>
              </p:cNvPr>
              <p:cNvSpPr txBox="1"/>
              <p:nvPr/>
            </p:nvSpPr>
            <p:spPr>
              <a:xfrm>
                <a:off x="664849" y="1027188"/>
                <a:ext cx="7529980" cy="1585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/>
                  <a:t>Example: </a:t>
                </a:r>
                <a:r>
                  <a:rPr lang="en-GB" dirty="0"/>
                  <a:t>steps of 0.25 in normalised amplitude</a:t>
                </a:r>
                <a:br>
                  <a:rPr lang="en-GB" dirty="0"/>
                </a:br>
                <a:r>
                  <a:rPr lang="en-GB" sz="1600" i="1" dirty="0"/>
                  <a:t>with </a:t>
                </a:r>
                <a:r>
                  <a:rPr lang="en-GB" sz="1600" i="1" dirty="0" err="1"/>
                  <a:t>ε</a:t>
                </a:r>
                <a:r>
                  <a:rPr lang="en-GB" sz="1600" i="1" baseline="-25000" dirty="0" err="1"/>
                  <a:t>norm</a:t>
                </a:r>
                <a:r>
                  <a:rPr lang="en-GB" sz="1600" i="1" baseline="-25000" dirty="0"/>
                  <a:t> </a:t>
                </a:r>
                <a:r>
                  <a:rPr lang="en-GB" sz="1600" i="1" dirty="0"/>
                  <a:t>= 3.5 µm rad at 450 GeV, i.e. </a:t>
                </a:r>
                <a:r>
                  <a:rPr lang="el-GR" sz="1600" i="1" dirty="0"/>
                  <a:t>ε</a:t>
                </a:r>
                <a:r>
                  <a:rPr lang="en-US" sz="1600" i="1" baseline="-25000" dirty="0"/>
                  <a:t>norm</a:t>
                </a:r>
                <a:r>
                  <a:rPr lang="en-US" sz="1600" i="1" dirty="0"/>
                  <a:t> / </a:t>
                </a:r>
                <a:r>
                  <a:rPr lang="el-GR" sz="1600" dirty="0" err="1"/>
                  <a:t>βγ</a:t>
                </a:r>
                <a:r>
                  <a:rPr lang="en-US" sz="1600" dirty="0"/>
                  <a:t> </a:t>
                </a:r>
                <a:r>
                  <a:rPr lang="en-US" sz="1600" i="1" dirty="0">
                    <a:cs typeface="Calibri" panose="020F0502020204030204" pitchFamily="34" charset="0"/>
                  </a:rPr>
                  <a:t>≈ 7.3 nm, and 2J</a:t>
                </a:r>
                <a:r>
                  <a:rPr lang="en-US" sz="1600" i="1" baseline="-25000" dirty="0">
                    <a:cs typeface="Calibri" panose="020F0502020204030204" pitchFamily="34" charset="0"/>
                  </a:rPr>
                  <a:t>x,y</a:t>
                </a:r>
                <a:r>
                  <a:rPr lang="en-US" sz="1600" i="1" dirty="0">
                    <a:cs typeface="Calibri" panose="020F0502020204030204" pitchFamily="34" charset="0"/>
                  </a:rPr>
                  <a:t> = </a:t>
                </a:r>
                <a:r>
                  <a:rPr lang="el-GR" sz="1600" i="1" dirty="0"/>
                  <a:t>ε</a:t>
                </a:r>
                <a:r>
                  <a:rPr lang="en-US" sz="1600" i="1" baseline="-25000" dirty="0"/>
                  <a:t>geo</a:t>
                </a:r>
                <a:endParaRPr lang="en-GB" sz="1600" i="1" baseline="-25000" dirty="0"/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/>
                  <a:t>Validation: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data from </a:t>
                </a:r>
                <a:r>
                  <a:rPr lang="en-GB" i="1" dirty="0"/>
                  <a:t>s</a:t>
                </a:r>
                <a:r>
                  <a:rPr lang="en-CH" i="1" dirty="0"/>
                  <a:t>ingletrackfile </a:t>
                </a:r>
                <a:r>
                  <a:rPr lang="en-CH" dirty="0"/>
                  <a:t>at turn 0 </a:t>
                </a:r>
                <a:r>
                  <a:rPr lang="en-CH" i="1" dirty="0"/>
                  <a:t>(IP3)</a:t>
                </a:r>
              </a:p>
              <a:p>
                <a:pPr marL="742950" lvl="1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sz="1600" b="1" dirty="0"/>
                  <a:t>MAD-X: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𝐼𝑃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=121.6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CH" sz="1600" dirty="0"/>
                  <a:t> /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H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𝐼𝑃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218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CH" sz="1600" b="1" dirty="0"/>
              </a:p>
              <a:p>
                <a:pPr marL="742950" lvl="1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sz="1600" b="1" dirty="0"/>
                  <a:t>Looking good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1911BC3-1ED5-AD45-B49D-50D999EA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49" y="1027188"/>
                <a:ext cx="7529980" cy="1585306"/>
              </a:xfrm>
              <a:prstGeom prst="rect">
                <a:avLst/>
              </a:prstGeom>
              <a:blipFill>
                <a:blip r:embed="rId2"/>
                <a:stretch>
                  <a:fillRect l="-337" t="-1587" b="-317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9B92A1D7-AFAD-A24C-99BA-E255E1FFA841}"/>
              </a:ext>
            </a:extLst>
          </p:cNvPr>
          <p:cNvGrpSpPr/>
          <p:nvPr/>
        </p:nvGrpSpPr>
        <p:grpSpPr>
          <a:xfrm>
            <a:off x="5616691" y="2496361"/>
            <a:ext cx="3079282" cy="4173130"/>
            <a:chOff x="5600700" y="1512269"/>
            <a:chExt cx="3165209" cy="419845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BC56127-6C2F-CD4B-9854-1456DB452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505" t="10754" r="19778" b="5330"/>
            <a:stretch/>
          </p:blipFill>
          <p:spPr>
            <a:xfrm>
              <a:off x="5600700" y="1512269"/>
              <a:ext cx="3165209" cy="382548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C88C26-F040-4140-B6CB-A383C98AD04C}"/>
                </a:ext>
              </a:extLst>
            </p:cNvPr>
            <p:cNvSpPr txBox="1"/>
            <p:nvPr/>
          </p:nvSpPr>
          <p:spPr>
            <a:xfrm>
              <a:off x="6553188" y="5341388"/>
              <a:ext cx="17269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i="1" dirty="0"/>
                <a:t>Coord. space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E2CAC2-BE20-984C-8940-27E1EA6EFA0F}"/>
              </a:ext>
            </a:extLst>
          </p:cNvPr>
          <p:cNvGrpSpPr/>
          <p:nvPr/>
        </p:nvGrpSpPr>
        <p:grpSpPr>
          <a:xfrm>
            <a:off x="703366" y="2666113"/>
            <a:ext cx="3542337" cy="4003378"/>
            <a:chOff x="949171" y="1748847"/>
            <a:chExt cx="3641185" cy="402766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BC9CD5-4750-954D-92A6-7BCD9CE92F7A}"/>
                </a:ext>
              </a:extLst>
            </p:cNvPr>
            <p:cNvSpPr txBox="1"/>
            <p:nvPr/>
          </p:nvSpPr>
          <p:spPr>
            <a:xfrm>
              <a:off x="1998120" y="5407184"/>
              <a:ext cx="17269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Action</a:t>
              </a:r>
              <a:r>
                <a:rPr lang="en-CH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CH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space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63C6F60-A7EB-E940-94A5-D76EFACC7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9171" y="1748847"/>
              <a:ext cx="3641185" cy="3496733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2F16945-6DF2-B148-BB7D-3D046A9061CC}"/>
              </a:ext>
            </a:extLst>
          </p:cNvPr>
          <p:cNvGrpSpPr/>
          <p:nvPr/>
        </p:nvGrpSpPr>
        <p:grpSpPr>
          <a:xfrm>
            <a:off x="4133414" y="3418614"/>
            <a:ext cx="1475793" cy="1433809"/>
            <a:chOff x="4133414" y="3190006"/>
            <a:chExt cx="1475793" cy="143380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0F9B7EB4-9C52-DB42-9EF3-5DEC39ABF647}"/>
                    </a:ext>
                  </a:extLst>
                </p:cNvPr>
                <p:cNvSpPr txBox="1"/>
                <p:nvPr/>
              </p:nvSpPr>
              <p:spPr>
                <a:xfrm>
                  <a:off x="4375246" y="3572244"/>
                  <a:ext cx="992131" cy="501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𝐼𝑃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lang="en-CH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0F9B7EB4-9C52-DB42-9EF3-5DEC39ABF6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5246" y="3572244"/>
                  <a:ext cx="992131" cy="5010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Arc 3">
              <a:extLst>
                <a:ext uri="{FF2B5EF4-FFF2-40B4-BE49-F238E27FC236}">
                  <a16:creationId xmlns:a16="http://schemas.microsoft.com/office/drawing/2014/main" id="{30802ED9-0028-5B40-9147-33E0B3F7910F}"/>
                </a:ext>
              </a:extLst>
            </p:cNvPr>
            <p:cNvSpPr/>
            <p:nvPr/>
          </p:nvSpPr>
          <p:spPr>
            <a:xfrm rot="19518081">
              <a:off x="4133414" y="3190006"/>
              <a:ext cx="1475793" cy="1433809"/>
            </a:xfrm>
            <a:prstGeom prst="arc">
              <a:avLst>
                <a:gd name="adj1" fmla="val 16200000"/>
                <a:gd name="adj2" fmla="val 20519532"/>
              </a:avLst>
            </a:prstGeom>
            <a:ln w="254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681A28-14C2-474C-9107-C1D363786E27}"/>
              </a:ext>
            </a:extLst>
          </p:cNvPr>
          <p:cNvGrpSpPr/>
          <p:nvPr/>
        </p:nvGrpSpPr>
        <p:grpSpPr>
          <a:xfrm>
            <a:off x="492876" y="5642198"/>
            <a:ext cx="736106" cy="740783"/>
            <a:chOff x="492876" y="5594068"/>
            <a:chExt cx="736106" cy="740783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74386BA-018E-0448-8E92-2AF1DE5005C4}"/>
                </a:ext>
              </a:extLst>
            </p:cNvPr>
            <p:cNvCxnSpPr>
              <a:cxnSpLocks/>
            </p:cNvCxnSpPr>
            <p:nvPr/>
          </p:nvCxnSpPr>
          <p:spPr>
            <a:xfrm>
              <a:off x="1076120" y="5774084"/>
              <a:ext cx="0" cy="238948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F3986DD-2E31-7748-B1C5-5EF9A7FD42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720" y="5652884"/>
              <a:ext cx="0" cy="204188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9FB9014-9BD3-CF42-B27E-5FFF9BAF698D}"/>
                    </a:ext>
                  </a:extLst>
                </p:cNvPr>
                <p:cNvSpPr txBox="1"/>
                <p:nvPr/>
              </p:nvSpPr>
              <p:spPr>
                <a:xfrm>
                  <a:off x="923257" y="6013032"/>
                  <a:ext cx="305725" cy="32181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𝑔𝑒𝑜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oMath>
                    </m:oMathPara>
                  </a14:m>
                  <a:endParaRPr lang="en-CH" sz="1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9FB9014-9BD3-CF42-B27E-5FFF9BAF69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3257" y="6013032"/>
                  <a:ext cx="305725" cy="321819"/>
                </a:xfrm>
                <a:prstGeom prst="rect">
                  <a:avLst/>
                </a:prstGeom>
                <a:blipFill>
                  <a:blip r:embed="rId6"/>
                  <a:stretch>
                    <a:fillRect l="-4000" b="-1111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6AB034C-F641-6645-9894-29EA4C995B83}"/>
                    </a:ext>
                  </a:extLst>
                </p:cNvPr>
                <p:cNvSpPr txBox="1"/>
                <p:nvPr/>
              </p:nvSpPr>
              <p:spPr>
                <a:xfrm>
                  <a:off x="492876" y="5594068"/>
                  <a:ext cx="305725" cy="32181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𝑔𝑒𝑜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oMath>
                    </m:oMathPara>
                  </a14:m>
                  <a:endParaRPr lang="en-CH" sz="1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6AB034C-F641-6645-9894-29EA4C995B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876" y="5594068"/>
                  <a:ext cx="305725" cy="321819"/>
                </a:xfrm>
                <a:prstGeom prst="rect">
                  <a:avLst/>
                </a:prstGeom>
                <a:blipFill>
                  <a:blip r:embed="rId7"/>
                  <a:stretch>
                    <a:fillRect l="-8000" b="-1153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411B17E-EFD6-4040-AA3E-5D834D5F6061}"/>
              </a:ext>
            </a:extLst>
          </p:cNvPr>
          <p:cNvGrpSpPr/>
          <p:nvPr/>
        </p:nvGrpSpPr>
        <p:grpSpPr>
          <a:xfrm>
            <a:off x="5134186" y="5353998"/>
            <a:ext cx="1541234" cy="1059259"/>
            <a:chOff x="5134186" y="5305868"/>
            <a:chExt cx="1541234" cy="105925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45711CC-F465-2C49-A096-BE794D883E19}"/>
                </a:ext>
              </a:extLst>
            </p:cNvPr>
            <p:cNvCxnSpPr>
              <a:cxnSpLocks/>
            </p:cNvCxnSpPr>
            <p:nvPr/>
          </p:nvCxnSpPr>
          <p:spPr>
            <a:xfrm>
              <a:off x="6375923" y="5417307"/>
              <a:ext cx="0" cy="724785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4F1D05C-BEC1-2844-9450-FEB90B7B41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1727" y="5398201"/>
              <a:ext cx="617891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FBF6FE8-50E0-E747-B315-E6AF5909667A}"/>
                </a:ext>
              </a:extLst>
            </p:cNvPr>
            <p:cNvSpPr txBox="1"/>
            <p:nvPr/>
          </p:nvSpPr>
          <p:spPr>
            <a:xfrm>
              <a:off x="5134186" y="5305868"/>
              <a:ext cx="55624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H" sz="1200" dirty="0">
                  <a:solidFill>
                    <a:srgbClr val="C00000"/>
                  </a:solidFill>
                </a:rPr>
                <a:t>0.45 mm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0C3F536-6915-F146-AD6A-B93AC5E6EC1C}"/>
                </a:ext>
              </a:extLst>
            </p:cNvPr>
            <p:cNvSpPr txBox="1"/>
            <p:nvPr/>
          </p:nvSpPr>
          <p:spPr>
            <a:xfrm>
              <a:off x="6119177" y="6180461"/>
              <a:ext cx="55624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H" sz="1200" dirty="0">
                  <a:solidFill>
                    <a:srgbClr val="C00000"/>
                  </a:solidFill>
                </a:rPr>
                <a:t>0.33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424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66192</TotalTime>
  <Words>1548</Words>
  <Application>Microsoft Macintosh PowerPoint</Application>
  <PresentationFormat>On-screen Show (4:3)</PresentationFormat>
  <Paragraphs>250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Office Theme</vt:lpstr>
      <vt:lpstr>Status of SixTrack loss rate simulations</vt:lpstr>
      <vt:lpstr>Objectives and overview</vt:lpstr>
      <vt:lpstr>Contents</vt:lpstr>
      <vt:lpstr>Aperture model</vt:lpstr>
      <vt:lpstr>Aperture model</vt:lpstr>
      <vt:lpstr>Contents</vt:lpstr>
      <vt:lpstr>Particle initialization</vt:lpstr>
      <vt:lpstr>Particle initialization</vt:lpstr>
      <vt:lpstr>Particle initialization</vt:lpstr>
      <vt:lpstr>Contents</vt:lpstr>
      <vt:lpstr>Post-processing: loss calculation</vt:lpstr>
      <vt:lpstr>Post-processing: loss calculation</vt:lpstr>
      <vt:lpstr>Contents</vt:lpstr>
      <vt:lpstr>Some test results</vt:lpstr>
      <vt:lpstr>Some test results</vt:lpstr>
      <vt:lpstr>Some test results</vt:lpstr>
      <vt:lpstr>Some test results</vt:lpstr>
      <vt:lpstr>Some test results</vt:lpstr>
      <vt:lpstr>Some test results</vt:lpstr>
      <vt:lpstr>Some more test results</vt:lpstr>
      <vt:lpstr>Some more test results</vt:lpstr>
      <vt:lpstr>Some more test results</vt:lpstr>
      <vt:lpstr>Some more test results</vt:lpstr>
      <vt:lpstr>Contents</vt:lpstr>
      <vt:lpstr>Questions &amp; feedback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7647</cp:revision>
  <cp:lastPrinted>2016-06-09T07:26:37Z</cp:lastPrinted>
  <dcterms:created xsi:type="dcterms:W3CDTF">2015-10-20T14:25:35Z</dcterms:created>
  <dcterms:modified xsi:type="dcterms:W3CDTF">2020-05-04T13:48:28Z</dcterms:modified>
</cp:coreProperties>
</file>