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76" r:id="rId3"/>
    <p:sldId id="275" r:id="rId4"/>
    <p:sldId id="258" r:id="rId5"/>
    <p:sldId id="257" r:id="rId6"/>
    <p:sldId id="265" r:id="rId7"/>
    <p:sldId id="274" r:id="rId8"/>
    <p:sldId id="260" r:id="rId9"/>
    <p:sldId id="267" r:id="rId10"/>
    <p:sldId id="262" r:id="rId11"/>
    <p:sldId id="268" r:id="rId12"/>
    <p:sldId id="270" r:id="rId13"/>
    <p:sldId id="272" r:id="rId14"/>
    <p:sldId id="273" r:id="rId15"/>
    <p:sldId id="26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32"/>
    <p:restoredTop sz="91832"/>
  </p:normalViewPr>
  <p:slideViewPr>
    <p:cSldViewPr snapToGrid="0" snapToObjects="1">
      <p:cViewPr>
        <p:scale>
          <a:sx n="102" d="100"/>
          <a:sy n="102" d="100"/>
        </p:scale>
        <p:origin x="49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13CC3A-E10E-9047-A046-1CAECEB404BC}" type="datetimeFigureOut">
              <a:rPr lang="en-US" smtClean="0"/>
              <a:t>4/23/20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EA7FD0-F913-E144-846B-1CC98BF9ED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47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Head tail instabilities are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characterised by a self-amplification of any small perturbation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be using one bunch one beam that can then be scaled 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EA7FD0-F913-E144-846B-1CC98BF9ED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628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EA7FD0-F913-E144-846B-1CC98BF9ED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36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Sig_z</a:t>
            </a:r>
            <a:r>
              <a:rPr lang="en-US" dirty="0"/>
              <a:t> = bunch length. Unrealistic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EA7FD0-F913-E144-846B-1CC98BF9ED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512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CMM already contains the Hill’s equation of motion so just need to add the kick due to SC</a:t>
            </a:r>
          </a:p>
          <a:p>
            <a:r>
              <a:rPr lang="en-US" dirty="0"/>
              <a:t>Had to change to polar coordinates, and introduced delta function for the line density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EA7FD0-F913-E144-846B-1CC98BF9ED3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181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0F4C2-6885-9E46-A72B-689FBA18A5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6C8350-FF36-3243-80D6-397EB781B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CE515-B8D2-764B-850A-737CF8F57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899E-8EE7-B54C-B8F9-715FB2F17ED1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761738-7848-D44D-81C1-AF9FB5020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8349D-14FB-5449-B9EB-0661CAF71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E01B-4E99-9A47-9782-DEB0F3B79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1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93C97-AA02-5045-ABAD-4A50BAC52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109333-44E9-3241-A372-FBF71B9F38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C8D4B-6947-4043-A99B-B2E42A005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899E-8EE7-B54C-B8F9-715FB2F17ED1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6A974-BB8D-C84C-B3ED-D02F0DA4E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2F7C0-F31B-F94E-A79E-179078591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E01B-4E99-9A47-9782-DEB0F3B79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0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B65CE0-41C0-DF4B-B34D-37745ED343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19F3A0-D4C7-8845-B436-397D830FDE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6C62E-D282-8E46-B923-79E24E520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899E-8EE7-B54C-B8F9-715FB2F17ED1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32BF2-43C2-A242-B62B-3546C3640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4C60D-C88D-C443-AC79-D8A2120AB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E01B-4E99-9A47-9782-DEB0F3B79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29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1B989-419C-C34F-8AA2-145B07758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C9CE7-13A1-4C43-9A8E-9EB253D950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4E08B-F2B9-7B4D-8E92-3929760D0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899E-8EE7-B54C-B8F9-715FB2F17ED1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A87CA9-917A-7341-BF83-CA5EAE64F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B2A481-C8BE-ED4F-8CFD-735057010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E01B-4E99-9A47-9782-DEB0F3B79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01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3F47F-2CA3-174C-9F56-965CCE7E1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531A19-C70D-2E43-B703-5AE19DB97C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6E481-AE0A-E74B-996E-018810B70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899E-8EE7-B54C-B8F9-715FB2F17ED1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42E90-A15B-F743-8CC6-2459B60BA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0C352-EF6B-0F4F-AAF2-EA6458D22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E01B-4E99-9A47-9782-DEB0F3B79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91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6E64E-1489-C048-8FB3-A3733E2B8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8B8F5-8BA8-6B47-B961-2AC1A325E4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0F93A3-BE1F-334F-9A32-7615F7320F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C56DF9-E5A8-2C4B-BE8F-9A873A1C4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899E-8EE7-B54C-B8F9-715FB2F17ED1}" type="datetimeFigureOut">
              <a:rPr lang="en-US" smtClean="0"/>
              <a:t>4/23/20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F55BD-3481-F140-85F7-E93D704FC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D910DA-9048-374E-BEA1-F8775BA05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E01B-4E99-9A47-9782-DEB0F3B79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29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91236-3027-E944-8D3F-5B68F6B75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369BDC-979F-414B-A674-934E69D4AB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D2C96E-689C-0C4D-B4EC-8F3570146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8445B2-3AD1-3044-A107-EF25294CD1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C71F3-CA80-B342-8C83-84F17683B2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9E6F1F-78A4-034D-A071-99FEAFD9A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899E-8EE7-B54C-B8F9-715FB2F17ED1}" type="datetimeFigureOut">
              <a:rPr lang="en-US" smtClean="0"/>
              <a:t>4/23/20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0FA838-D6D7-7545-A42B-695E9B5FC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0DF70C-B2F5-C74C-A975-57A14BB71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E01B-4E99-9A47-9782-DEB0F3B79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286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7666C-4CA5-6C42-BEB9-0C0AC935B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6CCA8E-B88F-194F-9348-C5FCAB6EA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899E-8EE7-B54C-B8F9-715FB2F17ED1}" type="datetimeFigureOut">
              <a:rPr lang="en-US" smtClean="0"/>
              <a:t>4/23/20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A8F5EC-111F-AC4F-9292-5E57B38D8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CDDCB9-CB6F-214E-AAFF-A229C348F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E01B-4E99-9A47-9782-DEB0F3B79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84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313EEB-CA3F-1741-A9DC-B0FB45A9D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899E-8EE7-B54C-B8F9-715FB2F17ED1}" type="datetimeFigureOut">
              <a:rPr lang="en-US" smtClean="0"/>
              <a:t>4/23/20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D86CD9-258D-1245-A324-FD2156C55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9EB2D2-4CD0-1F45-8034-C8CC099E0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E01B-4E99-9A47-9782-DEB0F3B79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621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A6A63-EDDC-9D42-89AB-EF78BF7DA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B575B-15D7-3F45-BD0B-B55C48628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022B94-CD1C-044F-A424-7894C416AA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1244BA-DC74-0D49-B771-F4DF7176A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899E-8EE7-B54C-B8F9-715FB2F17ED1}" type="datetimeFigureOut">
              <a:rPr lang="en-US" smtClean="0"/>
              <a:t>4/23/20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9F6124-D9D5-5240-9BB7-9AA9F7AF5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49B35B-B8FF-A24E-B420-6DAEBE1ED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E01B-4E99-9A47-9782-DEB0F3B79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31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F7431-D864-E747-8309-2C8C55149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D54B50-2A08-2541-9DEB-FE21E6ED57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531042-B108-A640-B4A2-ED9B678D5E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04E2C9-F212-4643-B3B0-D7F33ECD0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899E-8EE7-B54C-B8F9-715FB2F17ED1}" type="datetimeFigureOut">
              <a:rPr lang="en-US" smtClean="0"/>
              <a:t>4/23/20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5F3B8-B43A-9C45-9ED3-770148079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373380-5BF1-D140-8C90-B3D4F56A6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2E01B-4E99-9A47-9782-DEB0F3B79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1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69F1F3-FCBA-4D40-A0B5-AB2CEEFD8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C54B3-9F12-1E48-BFE1-CDF828273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66CD85-2A12-B34F-92DA-BB8619CFB1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3899E-8EE7-B54C-B8F9-715FB2F17ED1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FB981A-9E16-D84D-A737-B69C67B46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5D770E-18A8-5D4B-84C1-9D8C1A0CE9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2E01B-4E99-9A47-9782-DEB0F3B79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35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1.tiff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.tiff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4D5A9-88D7-0347-B60A-0D2CCFA245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b="1" dirty="0"/>
              <a:t>Description of Coherent Beam Instabilities in the presence of Space-charge Forces using the Circulant Matrix Model (CMM)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3836B8-0833-4B49-A548-9DE20237DA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909598"/>
          </a:xfrm>
          <a:ln>
            <a:noFill/>
          </a:ln>
        </p:spPr>
        <p:txBody>
          <a:bodyPr anchor="ctr"/>
          <a:lstStyle/>
          <a:p>
            <a:r>
              <a:rPr lang="en-US" dirty="0"/>
              <a:t>Cathrine </a:t>
            </a:r>
            <a:r>
              <a:rPr lang="en-US" dirty="0" err="1"/>
              <a:t>Høgh</a:t>
            </a:r>
            <a:endParaRPr lang="en-US" dirty="0"/>
          </a:p>
          <a:p>
            <a:r>
              <a:rPr lang="en-US" dirty="0"/>
              <a:t>Supervisor: Xavier </a:t>
            </a:r>
            <a:r>
              <a:rPr lang="en-US" dirty="0" err="1"/>
              <a:t>Buffat</a:t>
            </a:r>
            <a:endParaRPr lang="en-US" dirty="0"/>
          </a:p>
          <a:p>
            <a:endParaRPr lang="en-US" dirty="0"/>
          </a:p>
          <a:p>
            <a:r>
              <a:rPr lang="en-US" dirty="0"/>
              <a:t>LPAP group meeting</a:t>
            </a:r>
          </a:p>
          <a:p>
            <a:r>
              <a:rPr lang="en-US" dirty="0"/>
              <a:t>24. April 2020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D21CFB-618A-E642-A99E-015715860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7187" y="421756"/>
            <a:ext cx="2410691" cy="70060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0D46D6D-9AC1-504F-847B-0F0C848CE305}"/>
              </a:ext>
            </a:extLst>
          </p:cNvPr>
          <p:cNvGrpSpPr/>
          <p:nvPr/>
        </p:nvGrpSpPr>
        <p:grpSpPr>
          <a:xfrm>
            <a:off x="637308" y="3641725"/>
            <a:ext cx="10695710" cy="173038"/>
            <a:chOff x="637308" y="3641725"/>
            <a:chExt cx="10695710" cy="17303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169E0D0-89A6-B544-8567-1869475E5B05}"/>
                </a:ext>
              </a:extLst>
            </p:cNvPr>
            <p:cNvCxnSpPr/>
            <p:nvPr/>
          </p:nvCxnSpPr>
          <p:spPr>
            <a:xfrm flipV="1">
              <a:off x="637308" y="3641725"/>
              <a:ext cx="10695709" cy="8096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5CFF071-A5A4-354F-BF1C-C8D100361A6A}"/>
                </a:ext>
              </a:extLst>
            </p:cNvPr>
            <p:cNvCxnSpPr/>
            <p:nvPr/>
          </p:nvCxnSpPr>
          <p:spPr>
            <a:xfrm flipV="1">
              <a:off x="637309" y="3733800"/>
              <a:ext cx="10695709" cy="8096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0508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3CF4FBD-5011-5148-BFE8-B79EF3CD7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104909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1) Convergence graphs for 20 Slices 1 ring with a Gaussian distribution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7A2EDAE-D965-E84D-87B8-DF9533741529}"/>
              </a:ext>
            </a:extLst>
          </p:cNvPr>
          <p:cNvGrpSpPr/>
          <p:nvPr/>
        </p:nvGrpSpPr>
        <p:grpSpPr>
          <a:xfrm>
            <a:off x="719117" y="1540932"/>
            <a:ext cx="10695710" cy="173038"/>
            <a:chOff x="637308" y="3641725"/>
            <a:chExt cx="10695710" cy="173038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6D2D645-E4C7-C14E-932D-D692518798BB}"/>
                </a:ext>
              </a:extLst>
            </p:cNvPr>
            <p:cNvCxnSpPr/>
            <p:nvPr/>
          </p:nvCxnSpPr>
          <p:spPr>
            <a:xfrm flipV="1">
              <a:off x="637308" y="3641725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126F2F0-B751-E14C-A653-31B9BE6876CE}"/>
                </a:ext>
              </a:extLst>
            </p:cNvPr>
            <p:cNvCxnSpPr/>
            <p:nvPr/>
          </p:nvCxnSpPr>
          <p:spPr>
            <a:xfrm flipV="1">
              <a:off x="637309" y="3733800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D4FD4C13-DDE2-D74B-8C37-CD2078EE8EC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943109" y="408267"/>
            <a:ext cx="2410691" cy="70060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4476DD6-CE5B-2B42-B3C4-6149339819CE}"/>
              </a:ext>
            </a:extLst>
          </p:cNvPr>
          <p:cNvSpPr txBox="1"/>
          <p:nvPr/>
        </p:nvSpPr>
        <p:spPr>
          <a:xfrm>
            <a:off x="719117" y="5773057"/>
            <a:ext cx="5664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Left: Graph of </a:t>
            </a:r>
            <a:r>
              <a:rPr lang="en-US" dirty="0" err="1"/>
              <a:t>nTheta</a:t>
            </a:r>
            <a:r>
              <a:rPr lang="en-US" dirty="0"/>
              <a:t> vs maximum matrix value for </a:t>
            </a:r>
            <a:r>
              <a:rPr lang="en-US" dirty="0" err="1"/>
              <a:t>nZ</a:t>
            </a:r>
            <a:r>
              <a:rPr lang="en-US" dirty="0"/>
              <a:t>=10</a:t>
            </a:r>
          </a:p>
          <a:p>
            <a:r>
              <a:rPr lang="en-US" dirty="0"/>
              <a:t>Right: Graph of </a:t>
            </a:r>
            <a:r>
              <a:rPr lang="en-US" dirty="0" err="1"/>
              <a:t>nR</a:t>
            </a:r>
            <a:r>
              <a:rPr lang="en-US" dirty="0"/>
              <a:t> vs maximum matrix value for </a:t>
            </a:r>
            <a:r>
              <a:rPr lang="en-US" dirty="0" err="1"/>
              <a:t>nZ</a:t>
            </a:r>
            <a:r>
              <a:rPr lang="en-US" dirty="0"/>
              <a:t>=10</a:t>
            </a:r>
          </a:p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020897-EEEC-934C-AC44-167099C35057}"/>
              </a:ext>
            </a:extLst>
          </p:cNvPr>
          <p:cNvSpPr txBox="1"/>
          <p:nvPr/>
        </p:nvSpPr>
        <p:spPr>
          <a:xfrm>
            <a:off x="6646152" y="5523240"/>
            <a:ext cx="50315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nTheta</a:t>
            </a:r>
            <a:r>
              <a:rPr lang="en-US" dirty="0"/>
              <a:t> taken as 80, </a:t>
            </a:r>
            <a:r>
              <a:rPr lang="en-US" dirty="0" err="1"/>
              <a:t>nR</a:t>
            </a:r>
            <a:r>
              <a:rPr lang="en-US" dirty="0"/>
              <a:t> as 50</a:t>
            </a:r>
          </a:p>
          <a:p>
            <a:endParaRPr lang="en-US" dirty="0"/>
          </a:p>
          <a:p>
            <a:r>
              <a:rPr lang="en-US" dirty="0"/>
              <a:t>Check: Doubled parameters have 0.57% change in matrix value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ADE6F9-D010-0E49-9185-0BE688E5C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011" y="1762005"/>
            <a:ext cx="5256196" cy="38509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52EBF2-36DC-4041-B766-02E52E3551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1" y="1781961"/>
            <a:ext cx="5111007" cy="375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845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A5B972-9A9D-0E4C-8BD5-9188F40C7F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326" y="1743021"/>
            <a:ext cx="5336388" cy="400675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A3CF4FBD-5011-5148-BFE8-B79EF3CD7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104909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2) Convergence graphs for 20 Slices 1 ring with a Gaussian distribution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7A2EDAE-D965-E84D-87B8-DF9533741529}"/>
              </a:ext>
            </a:extLst>
          </p:cNvPr>
          <p:cNvGrpSpPr/>
          <p:nvPr/>
        </p:nvGrpSpPr>
        <p:grpSpPr>
          <a:xfrm>
            <a:off x="719117" y="1540932"/>
            <a:ext cx="10695710" cy="173038"/>
            <a:chOff x="637308" y="3641725"/>
            <a:chExt cx="10695710" cy="173038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6D2D645-E4C7-C14E-932D-D692518798BB}"/>
                </a:ext>
              </a:extLst>
            </p:cNvPr>
            <p:cNvCxnSpPr/>
            <p:nvPr/>
          </p:nvCxnSpPr>
          <p:spPr>
            <a:xfrm flipV="1">
              <a:off x="637308" y="3641725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126F2F0-B751-E14C-A653-31B9BE6876CE}"/>
                </a:ext>
              </a:extLst>
            </p:cNvPr>
            <p:cNvCxnSpPr/>
            <p:nvPr/>
          </p:nvCxnSpPr>
          <p:spPr>
            <a:xfrm flipV="1">
              <a:off x="637309" y="3733800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D4FD4C13-DDE2-D74B-8C37-CD2078EE8EC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8943109" y="408267"/>
            <a:ext cx="2410691" cy="70060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4476DD6-CE5B-2B42-B3C4-6149339819CE}"/>
              </a:ext>
            </a:extLst>
          </p:cNvPr>
          <p:cNvSpPr txBox="1"/>
          <p:nvPr/>
        </p:nvSpPr>
        <p:spPr>
          <a:xfrm>
            <a:off x="719117" y="5773057"/>
            <a:ext cx="5664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Left: Graph of </a:t>
            </a:r>
            <a:r>
              <a:rPr lang="en-US" dirty="0" err="1"/>
              <a:t>nZ</a:t>
            </a:r>
            <a:r>
              <a:rPr lang="en-US" dirty="0"/>
              <a:t> vs maximum matrix value </a:t>
            </a:r>
          </a:p>
          <a:p>
            <a:r>
              <a:rPr lang="en-US" dirty="0"/>
              <a:t>Right: Graph of percentage change when </a:t>
            </a:r>
            <a:r>
              <a:rPr lang="en-US" dirty="0" err="1"/>
              <a:t>nZ</a:t>
            </a:r>
            <a:r>
              <a:rPr lang="en-US" dirty="0"/>
              <a:t> is doubled</a:t>
            </a:r>
          </a:p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020897-EEEC-934C-AC44-167099C35057}"/>
              </a:ext>
            </a:extLst>
          </p:cNvPr>
          <p:cNvSpPr txBox="1"/>
          <p:nvPr/>
        </p:nvSpPr>
        <p:spPr>
          <a:xfrm>
            <a:off x="6734630" y="5773057"/>
            <a:ext cx="5031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When </a:t>
            </a:r>
            <a:r>
              <a:rPr lang="en-US" dirty="0" err="1"/>
              <a:t>nZ</a:t>
            </a:r>
            <a:r>
              <a:rPr lang="en-US" dirty="0"/>
              <a:t>=50, matrix value &lt; 1%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CA6451-C58E-6446-A6AC-82FA56A04CA5}"/>
              </a:ext>
            </a:extLst>
          </p:cNvPr>
          <p:cNvSpPr/>
          <p:nvPr/>
        </p:nvSpPr>
        <p:spPr>
          <a:xfrm>
            <a:off x="8946084" y="4191991"/>
            <a:ext cx="205509" cy="217714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BD4846C-D437-A34A-8605-159EDD6A83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805" y="1725082"/>
            <a:ext cx="5455227" cy="407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98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93161-ACDC-9E40-90BC-E0CF5CDD7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 of Convergence (Airbag)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734D5-E12E-344B-80C7-0903C0A85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airbag distribution need to find convergence of parameters </a:t>
            </a:r>
            <a:r>
              <a:rPr lang="en-US" dirty="0" err="1"/>
              <a:t>nZ</a:t>
            </a:r>
            <a:r>
              <a:rPr lang="en-US" dirty="0"/>
              <a:t>, </a:t>
            </a:r>
            <a:r>
              <a:rPr lang="en-US" dirty="0" err="1"/>
              <a:t>nTheta</a:t>
            </a:r>
            <a:r>
              <a:rPr lang="en-US" dirty="0"/>
              <a:t>, </a:t>
            </a:r>
            <a:r>
              <a:rPr lang="en-US" dirty="0" err="1"/>
              <a:t>nR</a:t>
            </a:r>
            <a:r>
              <a:rPr lang="en-US" dirty="0"/>
              <a:t> and the width of the ring, W</a:t>
            </a:r>
          </a:p>
          <a:p>
            <a:pPr marL="514350" indent="-514350">
              <a:buAutoNum type="arabicParenR"/>
            </a:pPr>
            <a:r>
              <a:rPr lang="en-US" dirty="0"/>
              <a:t>Find convergence of </a:t>
            </a:r>
            <a:r>
              <a:rPr lang="en-US" dirty="0" err="1"/>
              <a:t>nTheta</a:t>
            </a:r>
            <a:r>
              <a:rPr lang="en-US" dirty="0"/>
              <a:t>, </a:t>
            </a:r>
            <a:r>
              <a:rPr lang="en-US" dirty="0" err="1"/>
              <a:t>nR</a:t>
            </a:r>
            <a:r>
              <a:rPr lang="en-US" dirty="0"/>
              <a:t> and </a:t>
            </a:r>
            <a:r>
              <a:rPr lang="en-US" dirty="0" err="1"/>
              <a:t>nZ</a:t>
            </a:r>
            <a:r>
              <a:rPr lang="en-US" dirty="0"/>
              <a:t> for each W </a:t>
            </a:r>
          </a:p>
          <a:p>
            <a:pPr lvl="1"/>
            <a:r>
              <a:rPr lang="en-US" dirty="0"/>
              <a:t>We tested widths of 0.1, 0.01, 0.001, 0.0001</a:t>
            </a:r>
          </a:p>
          <a:p>
            <a:pPr marL="514350" indent="-514350">
              <a:buAutoNum type="arabicParenR"/>
            </a:pPr>
            <a:r>
              <a:rPr lang="en-US" dirty="0"/>
              <a:t>Plot tune shifts to compare shape produced by different widths</a:t>
            </a:r>
          </a:p>
          <a:p>
            <a:pPr lvl="1"/>
            <a:r>
              <a:rPr lang="en-US" dirty="0"/>
              <a:t>To calculate tune shifts:</a:t>
            </a:r>
          </a:p>
          <a:p>
            <a:pPr lvl="2"/>
            <a:r>
              <a:rPr lang="en-US" dirty="0"/>
              <a:t>diagonalize one turn matrix to calculate eigenvalues</a:t>
            </a:r>
          </a:p>
          <a:p>
            <a:pPr lvl="2"/>
            <a:r>
              <a:rPr lang="en-US" dirty="0"/>
              <a:t>Use formula to calculate tune:  Q = </a:t>
            </a:r>
            <a:r>
              <a:rPr lang="en-US" dirty="0" err="1"/>
              <a:t>e</a:t>
            </a:r>
            <a:r>
              <a:rPr lang="en-US" baseline="30000" dirty="0" err="1"/>
              <a:t>λi</a:t>
            </a:r>
            <a:r>
              <a:rPr lang="en-US" baseline="30000" dirty="0"/>
              <a:t>/2π</a:t>
            </a:r>
            <a:endParaRPr lang="en-US" dirty="0"/>
          </a:p>
          <a:p>
            <a:pPr lvl="2"/>
            <a:r>
              <a:rPr lang="en-US" dirty="0"/>
              <a:t>Take real part of eigenvalues</a:t>
            </a:r>
          </a:p>
          <a:p>
            <a:pPr lvl="1"/>
            <a:r>
              <a:rPr lang="en-US" dirty="0"/>
              <a:t>When shape of plots don’t change with decreased width, W is converged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BE71BB-DD73-0342-A60F-30462A076B01}"/>
              </a:ext>
            </a:extLst>
          </p:cNvPr>
          <p:cNvGrpSpPr/>
          <p:nvPr/>
        </p:nvGrpSpPr>
        <p:grpSpPr>
          <a:xfrm>
            <a:off x="748145" y="1439334"/>
            <a:ext cx="10695710" cy="173038"/>
            <a:chOff x="637308" y="3641725"/>
            <a:chExt cx="10695710" cy="17303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5441F968-9411-414E-B2B6-B02FF6B7FF13}"/>
                </a:ext>
              </a:extLst>
            </p:cNvPr>
            <p:cNvCxnSpPr/>
            <p:nvPr/>
          </p:nvCxnSpPr>
          <p:spPr>
            <a:xfrm flipV="1">
              <a:off x="637308" y="3641725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8634E1-2B4D-DD4F-B51A-2EB7C6CD5B5B}"/>
                </a:ext>
              </a:extLst>
            </p:cNvPr>
            <p:cNvCxnSpPr/>
            <p:nvPr/>
          </p:nvCxnSpPr>
          <p:spPr>
            <a:xfrm flipV="1">
              <a:off x="637309" y="3733800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2AE69598-1251-8448-8C2B-DBA9842C5F7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943109" y="408267"/>
            <a:ext cx="2410691" cy="70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975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11A5A-9203-A042-8A44-CB0DF11CB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Plot of the coherent tunes for </a:t>
            </a:r>
            <a:br>
              <a:rPr lang="en-US" dirty="0"/>
            </a:br>
            <a:r>
              <a:rPr lang="en-US" dirty="0"/>
              <a:t>increasing space charge strength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C7691C-49DE-E740-A2D2-366D92808E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Eg.</a:t>
            </a:r>
            <a:r>
              <a:rPr lang="en-US" dirty="0"/>
              <a:t> For W=0.1 and W=0.01</a:t>
            </a:r>
          </a:p>
          <a:p>
            <a:r>
              <a:rPr lang="en-US" dirty="0"/>
              <a:t>20 Slices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2A2652C-9CC0-C746-A65C-61C11746B383}"/>
              </a:ext>
            </a:extLst>
          </p:cNvPr>
          <p:cNvGrpSpPr/>
          <p:nvPr/>
        </p:nvGrpSpPr>
        <p:grpSpPr>
          <a:xfrm>
            <a:off x="748145" y="1598988"/>
            <a:ext cx="10695710" cy="173038"/>
            <a:chOff x="637308" y="3641725"/>
            <a:chExt cx="10695710" cy="17303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13F2446-9094-FD44-A9D7-A5A53D584D42}"/>
                </a:ext>
              </a:extLst>
            </p:cNvPr>
            <p:cNvCxnSpPr/>
            <p:nvPr/>
          </p:nvCxnSpPr>
          <p:spPr>
            <a:xfrm flipV="1">
              <a:off x="637308" y="3641725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EA42EA5-AD1D-AA46-A82E-5A8B5B8F0B0A}"/>
                </a:ext>
              </a:extLst>
            </p:cNvPr>
            <p:cNvCxnSpPr/>
            <p:nvPr/>
          </p:nvCxnSpPr>
          <p:spPr>
            <a:xfrm flipV="1">
              <a:off x="637309" y="3733800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B760169D-2D1C-0B4B-B8CB-AB6EC4386AB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943109" y="408267"/>
            <a:ext cx="2410691" cy="7006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0ACF23-E1D1-FC49-BF3F-F4943F43D4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450"/>
          <a:stretch/>
        </p:blipFill>
        <p:spPr>
          <a:xfrm>
            <a:off x="5268933" y="2170065"/>
            <a:ext cx="6174921" cy="4279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843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0F20B-3E4B-984B-95D0-B48E15326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 on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A59339-E36D-5149-B240-521DDD0CAF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Finish work on convergence</a:t>
            </a:r>
          </a:p>
          <a:p>
            <a:pPr lvl="1"/>
            <a:r>
              <a:rPr lang="en-US" dirty="0"/>
              <a:t>different configurations of rings and slices for Gaussian distribution</a:t>
            </a:r>
          </a:p>
          <a:p>
            <a:pPr lvl="1"/>
            <a:r>
              <a:rPr lang="en-US" dirty="0"/>
              <a:t>More widths for Airbag</a:t>
            </a:r>
          </a:p>
          <a:p>
            <a:r>
              <a:rPr lang="en-US" dirty="0"/>
              <a:t>Check simulated tune shifts for Airbag model matches theory</a:t>
            </a:r>
          </a:p>
          <a:p>
            <a:r>
              <a:rPr lang="en-US" dirty="0"/>
              <a:t>Compare Gaussian distribution to Airbag</a:t>
            </a:r>
          </a:p>
          <a:p>
            <a:r>
              <a:rPr lang="en-US" dirty="0"/>
              <a:t>Beam instability: </a:t>
            </a:r>
            <a:r>
              <a:rPr lang="en-US" dirty="0" err="1"/>
              <a:t>analyse</a:t>
            </a:r>
            <a:r>
              <a:rPr lang="en-US" dirty="0"/>
              <a:t> for increasing space charge strength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AC940DC-D71B-8648-B61A-94418FA42FF2}"/>
              </a:ext>
            </a:extLst>
          </p:cNvPr>
          <p:cNvGrpSpPr/>
          <p:nvPr/>
        </p:nvGrpSpPr>
        <p:grpSpPr>
          <a:xfrm>
            <a:off x="748145" y="1439334"/>
            <a:ext cx="10695710" cy="173038"/>
            <a:chOff x="637308" y="3641725"/>
            <a:chExt cx="10695710" cy="17303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FC368F5-22AD-DB44-ADAD-7F2CD8471666}"/>
                </a:ext>
              </a:extLst>
            </p:cNvPr>
            <p:cNvCxnSpPr/>
            <p:nvPr/>
          </p:nvCxnSpPr>
          <p:spPr>
            <a:xfrm flipV="1">
              <a:off x="637308" y="3641725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A294979-9549-3546-AFD1-8018775DEC03}"/>
                </a:ext>
              </a:extLst>
            </p:cNvPr>
            <p:cNvCxnSpPr/>
            <p:nvPr/>
          </p:nvCxnSpPr>
          <p:spPr>
            <a:xfrm flipV="1">
              <a:off x="637309" y="3733800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4AE8780A-FEF1-2E4E-9ED7-A685577D236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943109" y="408267"/>
            <a:ext cx="2410691" cy="70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779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8EA56-1BEA-BB44-91A8-0B33BA1F5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48CAF-415C-814D-83FB-2A2FD469D6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X. </a:t>
            </a:r>
            <a:r>
              <a:rPr lang="en-GB" dirty="0" err="1"/>
              <a:t>Buffat</a:t>
            </a:r>
            <a:r>
              <a:rPr lang="en-GB" dirty="0"/>
              <a:t>, “Transverse beams stability studies at the Large Hadron Collider,” [PhD thesis] Faculty of Basic Sciences, EPFL, 2015.</a:t>
            </a:r>
          </a:p>
          <a:p>
            <a:r>
              <a:rPr lang="en-GB" dirty="0"/>
              <a:t>A. </a:t>
            </a:r>
            <a:r>
              <a:rPr lang="en-GB" dirty="0" err="1"/>
              <a:t>Oeftiger</a:t>
            </a:r>
            <a:r>
              <a:rPr lang="en-GB" dirty="0"/>
              <a:t>, “Space Charge Effects and Advanced Modelling for CERN Low Energy Machines,” [PhD thesis] Faculty of Basic Sciences, EPFL, 2016.</a:t>
            </a:r>
          </a:p>
          <a:p>
            <a:r>
              <a:rPr lang="en-GB" dirty="0"/>
              <a:t>E. </a:t>
            </a:r>
            <a:r>
              <a:rPr lang="en-GB" dirty="0" err="1"/>
              <a:t>Gottlob</a:t>
            </a:r>
            <a:r>
              <a:rPr lang="en-GB" dirty="0"/>
              <a:t>, “Implementation of Space Charge Forces in </a:t>
            </a:r>
            <a:r>
              <a:rPr lang="en-GB" dirty="0" err="1"/>
              <a:t>BimBim</a:t>
            </a:r>
            <a:r>
              <a:rPr lang="en-GB" dirty="0"/>
              <a:t>,” [Master's thesis] Faculty of Basic Sciences, EPFL, 2018.</a:t>
            </a:r>
          </a:p>
          <a:p>
            <a:endParaRPr lang="en-GB" dirty="0"/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5475074-F884-F44C-8F51-E7BBCE44BC47}"/>
              </a:ext>
            </a:extLst>
          </p:cNvPr>
          <p:cNvGrpSpPr/>
          <p:nvPr/>
        </p:nvGrpSpPr>
        <p:grpSpPr>
          <a:xfrm>
            <a:off x="748145" y="1439334"/>
            <a:ext cx="10695710" cy="173038"/>
            <a:chOff x="637308" y="3641725"/>
            <a:chExt cx="10695710" cy="17303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DD201AC6-7E21-F845-B3EC-F2901FE9CBCE}"/>
                </a:ext>
              </a:extLst>
            </p:cNvPr>
            <p:cNvCxnSpPr/>
            <p:nvPr/>
          </p:nvCxnSpPr>
          <p:spPr>
            <a:xfrm flipV="1">
              <a:off x="637308" y="3641725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D906650-5E94-F44F-922E-4355E2231168}"/>
                </a:ext>
              </a:extLst>
            </p:cNvPr>
            <p:cNvCxnSpPr/>
            <p:nvPr/>
          </p:nvCxnSpPr>
          <p:spPr>
            <a:xfrm flipV="1">
              <a:off x="637309" y="3733800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A1FF0B81-1C52-4F4E-AAF3-F8189F5EB98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943109" y="408267"/>
            <a:ext cx="2410691" cy="70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59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8D0EF-2DFA-3648-BCFC-E3A1E7383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FD4F55-AB82-5142-9D9B-4988CAEEA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Background </a:t>
            </a:r>
          </a:p>
          <a:p>
            <a:r>
              <a:rPr lang="en-US" dirty="0"/>
              <a:t>Numerical Method</a:t>
            </a:r>
          </a:p>
          <a:p>
            <a:r>
              <a:rPr lang="en-US" dirty="0"/>
              <a:t>Method of convergence </a:t>
            </a:r>
          </a:p>
          <a:p>
            <a:pPr lvl="1"/>
            <a:r>
              <a:rPr lang="en-US" dirty="0"/>
              <a:t>Gaussian</a:t>
            </a:r>
          </a:p>
          <a:p>
            <a:pPr lvl="1"/>
            <a:r>
              <a:rPr lang="en-US" dirty="0"/>
              <a:t>Airbag</a:t>
            </a:r>
          </a:p>
          <a:p>
            <a:r>
              <a:rPr lang="en-US" dirty="0"/>
              <a:t>Future work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7070159-C10A-F041-A876-DBF495983E1F}"/>
              </a:ext>
            </a:extLst>
          </p:cNvPr>
          <p:cNvGrpSpPr/>
          <p:nvPr/>
        </p:nvGrpSpPr>
        <p:grpSpPr>
          <a:xfrm>
            <a:off x="748145" y="1404261"/>
            <a:ext cx="10695710" cy="173038"/>
            <a:chOff x="637308" y="3641725"/>
            <a:chExt cx="10695710" cy="17303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6EE7E30-E1FD-3F4C-8C1C-FD8BF941D113}"/>
                </a:ext>
              </a:extLst>
            </p:cNvPr>
            <p:cNvCxnSpPr/>
            <p:nvPr/>
          </p:nvCxnSpPr>
          <p:spPr>
            <a:xfrm flipV="1">
              <a:off x="637308" y="3641725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8BA87B8-7C24-FE45-9358-5F5E9861735E}"/>
                </a:ext>
              </a:extLst>
            </p:cNvPr>
            <p:cNvCxnSpPr/>
            <p:nvPr/>
          </p:nvCxnSpPr>
          <p:spPr>
            <a:xfrm flipV="1">
              <a:off x="637309" y="3733800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BDE14F3D-0C78-1D48-9913-12F01E01F4C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943109" y="408267"/>
            <a:ext cx="2410691" cy="70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9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5078D-733D-7C4F-8275-D5A702904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33E8C-B8DA-8042-9F89-2FBC7588E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6061364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Model for synchrotrons </a:t>
            </a:r>
          </a:p>
          <a:p>
            <a:r>
              <a:rPr lang="en-US" dirty="0"/>
              <a:t>Synchrotrons have many collective effects that cause instabilities such as </a:t>
            </a:r>
            <a:r>
              <a:rPr lang="en-US" b="1" dirty="0"/>
              <a:t>space charge </a:t>
            </a:r>
            <a:r>
              <a:rPr lang="en-US" dirty="0"/>
              <a:t>forces </a:t>
            </a:r>
          </a:p>
          <a:p>
            <a:r>
              <a:rPr lang="en-US" dirty="0"/>
              <a:t>Space charge forces result from direct electromagnetic interactions of the particles within a charged particle beam and significantly limit </a:t>
            </a:r>
            <a:r>
              <a:rPr lang="en-GB" dirty="0"/>
              <a:t>the performance of all low energy and high brightness hadron accelerators</a:t>
            </a:r>
          </a:p>
          <a:p>
            <a:r>
              <a:rPr lang="en-GB" dirty="0"/>
              <a:t>Instabilities cause beam blow up and can lead to beam losses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9916C9C-C680-F24F-A671-44999F394226}"/>
              </a:ext>
            </a:extLst>
          </p:cNvPr>
          <p:cNvGrpSpPr/>
          <p:nvPr/>
        </p:nvGrpSpPr>
        <p:grpSpPr>
          <a:xfrm>
            <a:off x="748145" y="1404261"/>
            <a:ext cx="10695710" cy="173038"/>
            <a:chOff x="637308" y="3641725"/>
            <a:chExt cx="10695710" cy="17303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74A7346-EEB7-EE4A-9716-151BA755C17A}"/>
                </a:ext>
              </a:extLst>
            </p:cNvPr>
            <p:cNvCxnSpPr/>
            <p:nvPr/>
          </p:nvCxnSpPr>
          <p:spPr>
            <a:xfrm flipV="1">
              <a:off x="637308" y="3641725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4CDBEA5-FE2E-6C41-AD74-FFE56DFF81CA}"/>
                </a:ext>
              </a:extLst>
            </p:cNvPr>
            <p:cNvCxnSpPr/>
            <p:nvPr/>
          </p:nvCxnSpPr>
          <p:spPr>
            <a:xfrm flipV="1">
              <a:off x="637309" y="3733800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CC39C465-ADA4-864A-B9C3-DBF7DD8E8A2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943109" y="408267"/>
            <a:ext cx="2410691" cy="7006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7DB0FA-56B0-1F47-9DA5-6842FD00FC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6654" y="2148010"/>
            <a:ext cx="4772083" cy="31055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D027CF3-D1AB-0346-A090-AC3FD1295E5B}"/>
              </a:ext>
            </a:extLst>
          </p:cNvPr>
          <p:cNvSpPr txBox="1"/>
          <p:nvPr/>
        </p:nvSpPr>
        <p:spPr>
          <a:xfrm>
            <a:off x="7329055" y="5721927"/>
            <a:ext cx="4447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Synchrotrons at CERN</a:t>
            </a:r>
          </a:p>
          <a:p>
            <a:r>
              <a:rPr lang="en-US" sz="1400" dirty="0"/>
              <a:t>(https://</a:t>
            </a:r>
            <a:r>
              <a:rPr lang="en-US" sz="1400" dirty="0" err="1"/>
              <a:t>en.wikipedia.org</a:t>
            </a:r>
            <a:r>
              <a:rPr lang="en-US" sz="1400" dirty="0"/>
              <a:t>/wiki/</a:t>
            </a:r>
            <a:r>
              <a:rPr lang="en-US" sz="1400" dirty="0" err="1"/>
              <a:t>Proton_Synchrotron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34679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08CDA-B3D7-AA41-8C2C-CE8C43789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Background: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7F8211-3642-3D4A-8BEA-871E75A4D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9139"/>
          </a:xfrm>
        </p:spPr>
        <p:txBody>
          <a:bodyPr>
            <a:normAutofit/>
          </a:bodyPr>
          <a:lstStyle/>
          <a:p>
            <a:r>
              <a:rPr lang="en-US" dirty="0" err="1"/>
              <a:t>BimBim</a:t>
            </a:r>
            <a:r>
              <a:rPr lang="en-US" dirty="0"/>
              <a:t> calculates one turn matrix using CMM</a:t>
            </a:r>
          </a:p>
          <a:p>
            <a:r>
              <a:rPr lang="en-US" dirty="0"/>
              <a:t>CMM contains: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/>
              <a:t>Transport</a:t>
            </a:r>
            <a:r>
              <a:rPr lang="en-US" dirty="0"/>
              <a:t> of beam through the lattice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/>
              <a:t>Wake fields </a:t>
            </a:r>
            <a:r>
              <a:rPr lang="en-US" dirty="0"/>
              <a:t> (generated by the </a:t>
            </a:r>
            <a:r>
              <a:rPr lang="en-GB" dirty="0"/>
              <a:t>the interaction of the beam with its surroundings and cause head tail instabilities)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AIM: Extend </a:t>
            </a:r>
            <a:r>
              <a:rPr lang="en-US" dirty="0" err="1"/>
              <a:t>BimBim</a:t>
            </a:r>
            <a:r>
              <a:rPr lang="en-US" dirty="0"/>
              <a:t> to include Space Charge forces, obtain and diagonalize the one turn matrix then calculate the tune and growth rate of the beam instabilities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0D3D5-9EAC-E24E-A2FB-564C4236FFC7}"/>
              </a:ext>
            </a:extLst>
          </p:cNvPr>
          <p:cNvGrpSpPr/>
          <p:nvPr/>
        </p:nvGrpSpPr>
        <p:grpSpPr>
          <a:xfrm>
            <a:off x="748145" y="1404261"/>
            <a:ext cx="10695710" cy="173038"/>
            <a:chOff x="637308" y="3641725"/>
            <a:chExt cx="10695710" cy="17303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189C0B0-3F00-AC46-A6EA-70E406638CA9}"/>
                </a:ext>
              </a:extLst>
            </p:cNvPr>
            <p:cNvCxnSpPr/>
            <p:nvPr/>
          </p:nvCxnSpPr>
          <p:spPr>
            <a:xfrm flipV="1">
              <a:off x="637308" y="3641725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12F1862-7A39-1B44-88FC-BC22203F5E2D}"/>
                </a:ext>
              </a:extLst>
            </p:cNvPr>
            <p:cNvCxnSpPr/>
            <p:nvPr/>
          </p:nvCxnSpPr>
          <p:spPr>
            <a:xfrm flipV="1">
              <a:off x="637309" y="3733800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D2629B64-BB77-944C-A32E-CA56AC83E99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8943109" y="408267"/>
            <a:ext cx="2410691" cy="70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089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05BDB-9F65-9E40-B93B-D01E40284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of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5155D-AD56-ED41-890D-E5E44DD994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Motivation: </a:t>
            </a:r>
          </a:p>
          <a:p>
            <a:pPr marL="0" indent="0">
              <a:buNone/>
            </a:pPr>
            <a:r>
              <a:rPr lang="en-US" sz="2400" dirty="0"/>
              <a:t>To improve the understanding of beam instabilities in space-charge dominated machines by extending analytical results obtained with an airbag distribution to a more realistic distribution using a semi analytical approach.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Main Project Steps:</a:t>
            </a:r>
          </a:p>
          <a:p>
            <a:pPr marL="514350" indent="-514350">
              <a:buAutoNum type="arabicPeriod"/>
            </a:pPr>
            <a:r>
              <a:rPr lang="en-US" sz="2400" dirty="0"/>
              <a:t>Add the effect of space charge to </a:t>
            </a:r>
            <a:r>
              <a:rPr lang="en-US" sz="2400" dirty="0" err="1"/>
              <a:t>BimBim</a:t>
            </a:r>
            <a:endParaRPr lang="en-US" sz="2400" dirty="0"/>
          </a:p>
          <a:p>
            <a:pPr marL="514350" indent="-514350">
              <a:buAutoNum type="arabicPeriod"/>
            </a:pPr>
            <a:r>
              <a:rPr lang="en-US" sz="2400" dirty="0"/>
              <a:t>Find converged parameters for space charge action</a:t>
            </a:r>
          </a:p>
          <a:p>
            <a:pPr marL="514350" indent="-514350">
              <a:buAutoNum type="arabicPeriod"/>
            </a:pPr>
            <a:r>
              <a:rPr lang="en-US" sz="2400" dirty="0"/>
              <a:t>Compare Gaussian and Airbag beam distribution tune shifts</a:t>
            </a:r>
          </a:p>
          <a:p>
            <a:pPr marL="514350" indent="-514350">
              <a:buAutoNum type="arabicPeriod"/>
            </a:pP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Analyse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beam instability due to space charge and wake fields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8B0ED2F-7034-F34B-8DF2-16107E920B65}"/>
              </a:ext>
            </a:extLst>
          </p:cNvPr>
          <p:cNvGrpSpPr/>
          <p:nvPr/>
        </p:nvGrpSpPr>
        <p:grpSpPr>
          <a:xfrm>
            <a:off x="748145" y="1372658"/>
            <a:ext cx="10695710" cy="173038"/>
            <a:chOff x="637308" y="3641725"/>
            <a:chExt cx="10695710" cy="17303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F463386-F78E-8A44-B53A-E08CF17E712A}"/>
                </a:ext>
              </a:extLst>
            </p:cNvPr>
            <p:cNvCxnSpPr/>
            <p:nvPr/>
          </p:nvCxnSpPr>
          <p:spPr>
            <a:xfrm flipV="1">
              <a:off x="637308" y="3641725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0E8F1F0-9DA2-2F4D-A504-B13F64233BA4}"/>
                </a:ext>
              </a:extLst>
            </p:cNvPr>
            <p:cNvCxnSpPr/>
            <p:nvPr/>
          </p:nvCxnSpPr>
          <p:spPr>
            <a:xfrm flipV="1">
              <a:off x="637309" y="3733800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1CE6A96C-36A3-1A40-B42E-CCA30843BC3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8943109" y="408267"/>
            <a:ext cx="2410691" cy="70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519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72FDF-F2B0-924D-A99C-711667310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Airbag Distribution          Gaussian Distribution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27BE3A-2C80-EE4A-B183-C6D6341408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755" y="1485224"/>
            <a:ext cx="4112989" cy="34983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3739A7-67FB-B442-9CA6-D0626B5273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2266" y="1536817"/>
            <a:ext cx="4147625" cy="3441072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34350C2-7DBB-4545-94E1-DC832A39ED66}"/>
              </a:ext>
            </a:extLst>
          </p:cNvPr>
          <p:cNvGrpSpPr/>
          <p:nvPr/>
        </p:nvGrpSpPr>
        <p:grpSpPr>
          <a:xfrm>
            <a:off x="748145" y="1404261"/>
            <a:ext cx="10695710" cy="173038"/>
            <a:chOff x="637308" y="3641725"/>
            <a:chExt cx="10695710" cy="17303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3531509-E7FA-244A-AF11-7B5D5864FBA5}"/>
                </a:ext>
              </a:extLst>
            </p:cNvPr>
            <p:cNvCxnSpPr/>
            <p:nvPr/>
          </p:nvCxnSpPr>
          <p:spPr>
            <a:xfrm flipV="1">
              <a:off x="637308" y="3641725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57149F5-6EBF-214F-9C64-70092CFFE995}"/>
                </a:ext>
              </a:extLst>
            </p:cNvPr>
            <p:cNvCxnSpPr/>
            <p:nvPr/>
          </p:nvCxnSpPr>
          <p:spPr>
            <a:xfrm flipV="1">
              <a:off x="637309" y="3733800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3DDD1860-76F0-F542-94A2-54EF001A971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>
            <a:off x="10463803" y="365125"/>
            <a:ext cx="980051" cy="2848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C3BA028-6E1A-E14B-8001-41BC181032F6}"/>
              </a:ext>
            </a:extLst>
          </p:cNvPr>
          <p:cNvSpPr txBox="1"/>
          <p:nvPr/>
        </p:nvSpPr>
        <p:spPr>
          <a:xfrm>
            <a:off x="748145" y="4994675"/>
            <a:ext cx="487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Model has infinitely thin ring, but to address numerically we give it a finite width with distribution: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C5B735-789A-174A-8CA3-F9265C3EBE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9272" y="5703893"/>
            <a:ext cx="3299940" cy="6630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1A23D91-7052-8843-BE16-2A2B1A25C391}"/>
              </a:ext>
            </a:extLst>
          </p:cNvPr>
          <p:cNvSpPr txBox="1"/>
          <p:nvPr/>
        </p:nvSpPr>
        <p:spPr>
          <a:xfrm>
            <a:off x="6892636" y="4994675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Ring and slice system to create cells in beam with overall distribution: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0CA50E6-6221-424D-9D82-B5C9AA1CF3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05372" y="5829947"/>
            <a:ext cx="2644956" cy="69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201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7D04F77E-CAF4-B045-B71D-EE1CB9D84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420" y="5407656"/>
            <a:ext cx="7855648" cy="1049779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C928B9F-D2DE-5F4D-9F11-F81600FADC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8373" y="2651793"/>
            <a:ext cx="3303254" cy="27405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B2F602-3873-C140-AFA2-AED4E9E38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Method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B1397C6-4646-514A-BABB-26EE1EAE196E}"/>
              </a:ext>
            </a:extLst>
          </p:cNvPr>
          <p:cNvGrpSpPr/>
          <p:nvPr/>
        </p:nvGrpSpPr>
        <p:grpSpPr>
          <a:xfrm>
            <a:off x="748145" y="1404261"/>
            <a:ext cx="10695710" cy="173038"/>
            <a:chOff x="637308" y="3641725"/>
            <a:chExt cx="10695710" cy="17303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1BCD8417-5C39-A14C-BF41-E73DEA69949B}"/>
                </a:ext>
              </a:extLst>
            </p:cNvPr>
            <p:cNvCxnSpPr/>
            <p:nvPr/>
          </p:nvCxnSpPr>
          <p:spPr>
            <a:xfrm flipV="1">
              <a:off x="637308" y="3641725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F49922B-77DF-CC4F-9A23-A25DC4CE4662}"/>
                </a:ext>
              </a:extLst>
            </p:cNvPr>
            <p:cNvCxnSpPr/>
            <p:nvPr/>
          </p:nvCxnSpPr>
          <p:spPr>
            <a:xfrm flipV="1">
              <a:off x="637309" y="3733800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2FC6A4DD-5464-C74C-99C3-B1E30A313115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5000"/>
          </a:blip>
          <a:stretch>
            <a:fillRect/>
          </a:stretch>
        </p:blipFill>
        <p:spPr>
          <a:xfrm>
            <a:off x="8943109" y="408267"/>
            <a:ext cx="2410691" cy="70060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F1EEE81-1BC5-A04B-ADC5-485B15C32617}"/>
              </a:ext>
            </a:extLst>
          </p:cNvPr>
          <p:cNvSpPr txBox="1"/>
          <p:nvPr/>
        </p:nvSpPr>
        <p:spPr>
          <a:xfrm>
            <a:off x="748144" y="1848803"/>
            <a:ext cx="451931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Need to input the </a:t>
            </a:r>
            <a:r>
              <a:rPr lang="en-US" sz="2000" dirty="0" err="1"/>
              <a:t>linearised</a:t>
            </a:r>
            <a:r>
              <a:rPr lang="en-US" sz="2000" dirty="0"/>
              <a:t> kicks of the beamlets on each other in one turn matrix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General formula for kick of space charge force (1)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Take </a:t>
            </a:r>
            <a:r>
              <a:rPr lang="en-US" sz="2000" b="1" dirty="0"/>
              <a:t>smooth approximation </a:t>
            </a:r>
            <a:r>
              <a:rPr lang="en-US" sz="2000" dirty="0"/>
              <a:t>so that the </a:t>
            </a:r>
            <a:r>
              <a:rPr lang="en-GB" sz="2000" dirty="0"/>
              <a:t>optical β function is constant over the ring and </a:t>
            </a:r>
            <a:r>
              <a:rPr lang="en-GB" sz="2000" b="1" dirty="0" err="1"/>
              <a:t>linearise</a:t>
            </a:r>
            <a:r>
              <a:rPr lang="en-GB" sz="2000" b="1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Get kick of cell j on </a:t>
            </a:r>
            <a:r>
              <a:rPr lang="en-GB" sz="2000" dirty="0" err="1"/>
              <a:t>i</a:t>
            </a:r>
            <a:r>
              <a:rPr lang="en-GB" sz="2000" dirty="0"/>
              <a:t> (2)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7B5CA52-AD7D-C64C-8453-07B6D25E40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1241" y="1736489"/>
            <a:ext cx="4889500" cy="10287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4AF5359-52C8-8140-B341-91570D1AD9F1}"/>
              </a:ext>
            </a:extLst>
          </p:cNvPr>
          <p:cNvSpPr txBox="1"/>
          <p:nvPr/>
        </p:nvSpPr>
        <p:spPr>
          <a:xfrm>
            <a:off x="10006786" y="3222853"/>
            <a:ext cx="15863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Cell </a:t>
            </a:r>
            <a:r>
              <a:rPr lang="en-US" dirty="0" err="1"/>
              <a:t>i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Cell j 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9D42E61-4025-1043-9DA7-7A5EF75C7307}"/>
              </a:ext>
            </a:extLst>
          </p:cNvPr>
          <p:cNvCxnSpPr/>
          <p:nvPr/>
        </p:nvCxnSpPr>
        <p:spPr>
          <a:xfrm flipH="1">
            <a:off x="8152326" y="3417409"/>
            <a:ext cx="172576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D5E3A48-AB85-CF4B-BA64-C66D26051E0D}"/>
              </a:ext>
            </a:extLst>
          </p:cNvPr>
          <p:cNvCxnSpPr>
            <a:cxnSpLocks/>
          </p:cNvCxnSpPr>
          <p:nvPr/>
        </p:nvCxnSpPr>
        <p:spPr>
          <a:xfrm flipH="1">
            <a:off x="8260538" y="4520485"/>
            <a:ext cx="1746248" cy="141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55E1BAF7-3F3C-5346-A4A1-2AF643E5EF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43109" y="6345735"/>
            <a:ext cx="3009525" cy="318656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F30AE4E1-D487-DB4F-B241-248237A656F3}"/>
              </a:ext>
            </a:extLst>
          </p:cNvPr>
          <p:cNvSpPr txBox="1"/>
          <p:nvPr/>
        </p:nvSpPr>
        <p:spPr>
          <a:xfrm>
            <a:off x="10557988" y="2025629"/>
            <a:ext cx="445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(1)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EF6F3A-205F-5848-80C0-B6F711FBDC0B}"/>
              </a:ext>
            </a:extLst>
          </p:cNvPr>
          <p:cNvSpPr txBox="1"/>
          <p:nvPr/>
        </p:nvSpPr>
        <p:spPr>
          <a:xfrm>
            <a:off x="8403999" y="5813147"/>
            <a:ext cx="445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(2)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42B49EB8-AD53-7740-ABC3-66B9B94333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20995" y="5729230"/>
            <a:ext cx="2181548" cy="594968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F89E6D9-2A95-8F42-A8E5-9AD85EE2A52C}"/>
              </a:ext>
            </a:extLst>
          </p:cNvPr>
          <p:cNvCxnSpPr/>
          <p:nvPr/>
        </p:nvCxnSpPr>
        <p:spPr>
          <a:xfrm>
            <a:off x="7920507" y="2923504"/>
            <a:ext cx="0" cy="22274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119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E39AEBB-A306-8541-9CF0-3E8D01422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63" y="3972061"/>
            <a:ext cx="6757059" cy="98792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C9179C1-B379-7C44-8B4B-FD776FFDE8AD}"/>
              </a:ext>
            </a:extLst>
          </p:cNvPr>
          <p:cNvGrpSpPr/>
          <p:nvPr/>
        </p:nvGrpSpPr>
        <p:grpSpPr>
          <a:xfrm>
            <a:off x="748145" y="1404261"/>
            <a:ext cx="10695710" cy="173038"/>
            <a:chOff x="637308" y="3641725"/>
            <a:chExt cx="10695710" cy="173038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5CD66D9-207F-A346-97E4-630F2749A90F}"/>
                </a:ext>
              </a:extLst>
            </p:cNvPr>
            <p:cNvCxnSpPr/>
            <p:nvPr/>
          </p:nvCxnSpPr>
          <p:spPr>
            <a:xfrm flipV="1">
              <a:off x="637308" y="3641725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81A32C8-3ED6-7D47-94BB-B5F3D349AF35}"/>
                </a:ext>
              </a:extLst>
            </p:cNvPr>
            <p:cNvCxnSpPr/>
            <p:nvPr/>
          </p:nvCxnSpPr>
          <p:spPr>
            <a:xfrm flipV="1">
              <a:off x="637309" y="3733800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5A40D70-9445-1F49-82D4-8CFF4B7930D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8943109" y="408267"/>
            <a:ext cx="2410691" cy="70060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F4596FDD-CBB1-9247-A780-A168D7145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Numerical Method: Discretisation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31C7ED-E458-FF45-A5B2-3A8F5B2C81E4}"/>
              </a:ext>
            </a:extLst>
          </p:cNvPr>
          <p:cNvSpPr txBox="1"/>
          <p:nvPr/>
        </p:nvSpPr>
        <p:spPr>
          <a:xfrm>
            <a:off x="838200" y="1924195"/>
            <a:ext cx="66670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Discretise integrals into summations for numerical computation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Delta function becomes a step function with finite width Δz (Δz=1/</a:t>
            </a:r>
            <a:r>
              <a:rPr lang="en-US" dirty="0" err="1"/>
              <a:t>nZ</a:t>
            </a:r>
            <a:r>
              <a:rPr lang="en-US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Integration over phase space becomes dependent on step size, parameterized by </a:t>
            </a:r>
            <a:r>
              <a:rPr lang="en-US" dirty="0" err="1"/>
              <a:t>nTheta</a:t>
            </a:r>
            <a:r>
              <a:rPr lang="en-US" dirty="0"/>
              <a:t> and </a:t>
            </a:r>
            <a:r>
              <a:rPr lang="en-US" dirty="0" err="1"/>
              <a:t>nR</a:t>
            </a:r>
            <a:r>
              <a:rPr lang="en-US" dirty="0"/>
              <a:t>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We assume size of steps in theta and r are same for </a:t>
            </a:r>
            <a:r>
              <a:rPr lang="en-US" dirty="0" err="1"/>
              <a:t>i</a:t>
            </a:r>
            <a:r>
              <a:rPr lang="en-US" dirty="0"/>
              <a:t> and j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B288867-ACEA-934C-9939-1EB9DEB41D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519" y="2110150"/>
            <a:ext cx="4667481" cy="4086802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0932F641-19AC-D24A-8BE7-1848F548DD77}"/>
              </a:ext>
            </a:extLst>
          </p:cNvPr>
          <p:cNvSpPr/>
          <p:nvPr/>
        </p:nvSpPr>
        <p:spPr>
          <a:xfrm>
            <a:off x="10122696" y="4542780"/>
            <a:ext cx="218941" cy="205464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CD6CA8D-95F6-BB4D-B502-E6F6D0EEE17C}"/>
              </a:ext>
            </a:extLst>
          </p:cNvPr>
          <p:cNvSpPr/>
          <p:nvPr/>
        </p:nvSpPr>
        <p:spPr>
          <a:xfrm>
            <a:off x="10096936" y="5064974"/>
            <a:ext cx="218941" cy="205464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3162AC9-668A-9545-B5D3-7F39474526B2}"/>
              </a:ext>
            </a:extLst>
          </p:cNvPr>
          <p:cNvSpPr txBox="1"/>
          <p:nvPr/>
        </p:nvSpPr>
        <p:spPr>
          <a:xfrm>
            <a:off x="10572323" y="2119867"/>
            <a:ext cx="8715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Δz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82CCAE3-94FE-7F4B-8B18-878C34448E7A}"/>
              </a:ext>
            </a:extLst>
          </p:cNvPr>
          <p:cNvSpPr>
            <a:spLocks noChangeAspect="1"/>
          </p:cNvSpPr>
          <p:nvPr/>
        </p:nvSpPr>
        <p:spPr>
          <a:xfrm>
            <a:off x="10654357" y="2184902"/>
            <a:ext cx="268529" cy="252000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944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93161-ACDC-9E40-90BC-E0CF5CDD7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 of Convergence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734D5-E12E-344B-80C7-0903C0A85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62261"/>
          </a:xfrm>
        </p:spPr>
        <p:txBody>
          <a:bodyPr>
            <a:normAutofit/>
          </a:bodyPr>
          <a:lstStyle/>
          <a:p>
            <a:r>
              <a:rPr lang="en-US" dirty="0"/>
              <a:t>For given configuration of rings and slices, space charge is a function of </a:t>
            </a:r>
            <a:r>
              <a:rPr lang="en-US" dirty="0" err="1"/>
              <a:t>nTheta</a:t>
            </a:r>
            <a:r>
              <a:rPr lang="en-US" dirty="0"/>
              <a:t>, </a:t>
            </a:r>
            <a:r>
              <a:rPr lang="en-US" dirty="0" err="1"/>
              <a:t>nR</a:t>
            </a:r>
            <a:r>
              <a:rPr lang="en-US" dirty="0"/>
              <a:t>, </a:t>
            </a:r>
            <a:r>
              <a:rPr lang="en-US" dirty="0" err="1"/>
              <a:t>nZ</a:t>
            </a:r>
            <a:r>
              <a:rPr lang="en-US" dirty="0"/>
              <a:t> </a:t>
            </a:r>
          </a:p>
          <a:p>
            <a:pPr marL="514350" indent="-514350">
              <a:buAutoNum type="arabicParenR"/>
            </a:pPr>
            <a:r>
              <a:rPr lang="en-US" dirty="0"/>
              <a:t>Find convergence of </a:t>
            </a:r>
            <a:r>
              <a:rPr lang="en-US" dirty="0" err="1"/>
              <a:t>nTheta</a:t>
            </a:r>
            <a:r>
              <a:rPr lang="en-US" dirty="0"/>
              <a:t> and </a:t>
            </a:r>
            <a:r>
              <a:rPr lang="en-US" dirty="0" err="1"/>
              <a:t>nR</a:t>
            </a:r>
            <a:r>
              <a:rPr lang="en-US" dirty="0"/>
              <a:t> for given </a:t>
            </a:r>
            <a:r>
              <a:rPr lang="en-US" dirty="0" err="1"/>
              <a:t>nZ</a:t>
            </a:r>
            <a:endParaRPr lang="en-US" dirty="0"/>
          </a:p>
          <a:p>
            <a:pPr lvl="1"/>
            <a:r>
              <a:rPr lang="en-US" dirty="0"/>
              <a:t>Take maximum value of interaction matrix and plot against </a:t>
            </a:r>
            <a:r>
              <a:rPr lang="en-US" dirty="0" err="1"/>
              <a:t>nR</a:t>
            </a:r>
            <a:r>
              <a:rPr lang="en-US" dirty="0"/>
              <a:t> and </a:t>
            </a:r>
            <a:r>
              <a:rPr lang="en-US" dirty="0" err="1"/>
              <a:t>nTheta</a:t>
            </a:r>
            <a:r>
              <a:rPr lang="en-US" dirty="0"/>
              <a:t> respectively</a:t>
            </a:r>
          </a:p>
          <a:p>
            <a:pPr lvl="1"/>
            <a:r>
              <a:rPr lang="en-US" dirty="0"/>
              <a:t>Converged values determined visually </a:t>
            </a:r>
          </a:p>
          <a:p>
            <a:pPr lvl="1"/>
            <a:r>
              <a:rPr lang="en-US" dirty="0"/>
              <a:t>Values checked by doubling and seeing if max matrix value varies by &lt; 1%</a:t>
            </a:r>
          </a:p>
          <a:p>
            <a:pPr marL="514350" indent="-514350">
              <a:buAutoNum type="arabicParenR"/>
            </a:pPr>
            <a:r>
              <a:rPr lang="en-US" dirty="0"/>
              <a:t>Find converged </a:t>
            </a:r>
            <a:r>
              <a:rPr lang="en-US" dirty="0" err="1"/>
              <a:t>nZ</a:t>
            </a:r>
            <a:endParaRPr lang="en-US" dirty="0"/>
          </a:p>
          <a:p>
            <a:pPr lvl="1"/>
            <a:r>
              <a:rPr lang="en-US" dirty="0"/>
              <a:t>Plot </a:t>
            </a:r>
            <a:r>
              <a:rPr lang="en-US" dirty="0" err="1"/>
              <a:t>nZ</a:t>
            </a:r>
            <a:r>
              <a:rPr lang="en-US" dirty="0"/>
              <a:t> against max matrix value for converged </a:t>
            </a:r>
            <a:r>
              <a:rPr lang="en-US" dirty="0" err="1"/>
              <a:t>nR</a:t>
            </a:r>
            <a:r>
              <a:rPr lang="en-US" dirty="0"/>
              <a:t> and </a:t>
            </a:r>
            <a:r>
              <a:rPr lang="en-US" dirty="0" err="1"/>
              <a:t>nTheta</a:t>
            </a:r>
            <a:endParaRPr lang="en-US" dirty="0"/>
          </a:p>
          <a:p>
            <a:pPr lvl="1"/>
            <a:r>
              <a:rPr lang="en-US" dirty="0"/>
              <a:t>Converged </a:t>
            </a:r>
            <a:r>
              <a:rPr lang="en-US" dirty="0" err="1"/>
              <a:t>nZ</a:t>
            </a:r>
            <a:r>
              <a:rPr lang="en-US" dirty="0"/>
              <a:t> found by plotting the percentage change when doubled to be &lt; 1%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BE71BB-DD73-0342-A60F-30462A076B01}"/>
              </a:ext>
            </a:extLst>
          </p:cNvPr>
          <p:cNvGrpSpPr/>
          <p:nvPr/>
        </p:nvGrpSpPr>
        <p:grpSpPr>
          <a:xfrm>
            <a:off x="748145" y="1439334"/>
            <a:ext cx="10695710" cy="173038"/>
            <a:chOff x="637308" y="3641725"/>
            <a:chExt cx="10695710" cy="17303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5441F968-9411-414E-B2B6-B02FF6B7FF13}"/>
                </a:ext>
              </a:extLst>
            </p:cNvPr>
            <p:cNvCxnSpPr/>
            <p:nvPr/>
          </p:nvCxnSpPr>
          <p:spPr>
            <a:xfrm flipV="1">
              <a:off x="637308" y="3641725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8634E1-2B4D-DD4F-B51A-2EB7C6CD5B5B}"/>
                </a:ext>
              </a:extLst>
            </p:cNvPr>
            <p:cNvCxnSpPr/>
            <p:nvPr/>
          </p:nvCxnSpPr>
          <p:spPr>
            <a:xfrm flipV="1">
              <a:off x="637309" y="3733800"/>
              <a:ext cx="10695709" cy="8096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2AE69598-1251-8448-8C2B-DBA9842C5F7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8943109" y="408267"/>
            <a:ext cx="2410691" cy="70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521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3468</TotalTime>
  <Words>939</Words>
  <Application>Microsoft Macintosh PowerPoint</Application>
  <PresentationFormat>Widescreen</PresentationFormat>
  <Paragraphs>110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Description of Coherent Beam Instabilities in the presence of Space-charge Forces using the Circulant Matrix Model (CMM)</vt:lpstr>
      <vt:lpstr>Table of contents </vt:lpstr>
      <vt:lpstr>Background</vt:lpstr>
      <vt:lpstr>Background: code</vt:lpstr>
      <vt:lpstr>Outline of Project</vt:lpstr>
      <vt:lpstr>Airbag Distribution          Gaussian Distribution</vt:lpstr>
      <vt:lpstr>Numerical Method</vt:lpstr>
      <vt:lpstr>Numerical Method: Discretisation</vt:lpstr>
      <vt:lpstr>Method of Convergence </vt:lpstr>
      <vt:lpstr>1) Convergence graphs for 20 Slices 1 ring with a Gaussian distribution</vt:lpstr>
      <vt:lpstr>2) Convergence graphs for 20 Slices 1 ring with a Gaussian distribution</vt:lpstr>
      <vt:lpstr>Method of Convergence (Airbag) </vt:lpstr>
      <vt:lpstr>Plot of the coherent tunes for  increasing space charge strength</vt:lpstr>
      <vt:lpstr>Future work on project</vt:lpstr>
      <vt:lpstr>References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Non-Normal Theory of Coherent Beam Instabilities in the presence of Space-charge Forces using the Circulant Matrix Model</dc:title>
  <dc:creator>Microsoft Office User</dc:creator>
  <cp:lastModifiedBy>Microsoft Office User</cp:lastModifiedBy>
  <cp:revision>64</cp:revision>
  <dcterms:created xsi:type="dcterms:W3CDTF">2020-04-13T14:45:38Z</dcterms:created>
  <dcterms:modified xsi:type="dcterms:W3CDTF">2020-04-23T21:30:42Z</dcterms:modified>
</cp:coreProperties>
</file>