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18"/>
  </p:notesMasterIdLst>
  <p:handoutMasterIdLst>
    <p:handoutMasterId r:id="rId19"/>
  </p:handoutMasterIdLst>
  <p:sldIdLst>
    <p:sldId id="648" r:id="rId2"/>
    <p:sldId id="810" r:id="rId3"/>
    <p:sldId id="816" r:id="rId4"/>
    <p:sldId id="801" r:id="rId5"/>
    <p:sldId id="814" r:id="rId6"/>
    <p:sldId id="805" r:id="rId7"/>
    <p:sldId id="803" r:id="rId8"/>
    <p:sldId id="815" r:id="rId9"/>
    <p:sldId id="802" r:id="rId10"/>
    <p:sldId id="817" r:id="rId11"/>
    <p:sldId id="808" r:id="rId12"/>
    <p:sldId id="819" r:id="rId13"/>
    <p:sldId id="818" r:id="rId14"/>
    <p:sldId id="811" r:id="rId15"/>
    <p:sldId id="806" r:id="rId16"/>
    <p:sldId id="820" r:id="rId17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810"/>
            <p14:sldId id="816"/>
            <p14:sldId id="801"/>
            <p14:sldId id="814"/>
            <p14:sldId id="805"/>
            <p14:sldId id="803"/>
            <p14:sldId id="815"/>
            <p14:sldId id="802"/>
            <p14:sldId id="817"/>
            <p14:sldId id="808"/>
            <p14:sldId id="819"/>
            <p14:sldId id="818"/>
            <p14:sldId id="811"/>
            <p14:sldId id="806"/>
            <p14:sldId id="8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816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016" userDrawn="1">
          <p15:clr>
            <a:srgbClr val="A4A3A4"/>
          </p15:clr>
        </p15:guide>
        <p15:guide id="5" pos="864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2832" userDrawn="1">
          <p15:clr>
            <a:srgbClr val="A4A3A4"/>
          </p15:clr>
        </p15:guide>
        <p15:guide id="10" orient="horz" pos="792" userDrawn="1">
          <p15:clr>
            <a:srgbClr val="A4A3A4"/>
          </p15:clr>
        </p15:guide>
        <p15:guide id="11" pos="1344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5208" userDrawn="1">
          <p15:clr>
            <a:srgbClr val="A4A3A4"/>
          </p15:clr>
        </p15:guide>
        <p15:guide id="14" orient="horz" pos="2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00"/>
    <a:srgbClr val="2A7CB5"/>
    <a:srgbClr val="D62425"/>
    <a:srgbClr val="E67D7E"/>
    <a:srgbClr val="008000"/>
    <a:srgbClr val="7A3075"/>
    <a:srgbClr val="BF00BF"/>
    <a:srgbClr val="0000FF"/>
    <a:srgbClr val="FBB0B3"/>
    <a:srgbClr val="31FF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954" y="102"/>
      </p:cViewPr>
      <p:guideLst>
        <p:guide orient="horz" pos="3552"/>
        <p:guide pos="816"/>
        <p:guide orient="horz" pos="3216"/>
        <p:guide pos="2016"/>
        <p:guide pos="864"/>
        <p:guide orient="horz" pos="1104"/>
        <p:guide orient="horz" pos="2736"/>
        <p:guide orient="horz" pos="4080"/>
        <p:guide pos="2832"/>
        <p:guide orient="horz" pos="792"/>
        <p:guide pos="1344"/>
        <p:guide orient="horz" pos="2640"/>
        <p:guide pos="5208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08363" y="850900"/>
            <a:ext cx="3055937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61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95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85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9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15638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2" y="6492511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11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11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5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9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9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6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20.03.2020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20.03.2020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5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ixTrack/pysixdes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boinc.berkeley.edu/" TargetMode="External"/><Relationship Id="rId5" Type="http://schemas.openxmlformats.org/officeDocument/2006/relationships/hyperlink" Target="http://sixtrack.web.cern.ch/SixTrack/" TargetMode="External"/><Relationship Id="rId4" Type="http://schemas.openxmlformats.org/officeDocument/2006/relationships/hyperlink" Target="https://indico.cern.ch/event/891839/contributions/3761690/attachments/1992383/3329736/005_mask_repo_gs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ixTrack/pysixdes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boinc.berkeley.edu/" TargetMode="External"/><Relationship Id="rId5" Type="http://schemas.openxmlformats.org/officeDocument/2006/relationships/hyperlink" Target="http://sixtrack.web.cern.ch/SixTrack/" TargetMode="External"/><Relationship Id="rId4" Type="http://schemas.openxmlformats.org/officeDocument/2006/relationships/hyperlink" Target="https://indico.cern.ch/event/891839/contributions/3761690/attachments/1992383/3329736/005_mask_repo_gs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ndico.cern.ch/event/891839/contributions/3761690/attachments/1992383/3329736/005_mask_repo_gs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ixTrack/pysixdes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boinc.berkeley.edu/" TargetMode="External"/><Relationship Id="rId5" Type="http://schemas.openxmlformats.org/officeDocument/2006/relationships/hyperlink" Target="http://sixtrack.web.cern.ch/SixTrack/" TargetMode="External"/><Relationship Id="rId4" Type="http://schemas.openxmlformats.org/officeDocument/2006/relationships/hyperlink" Target="https://indico.cern.ch/event/891839/contributions/3761690/attachments/1992383/3329736/005_mask_repo_g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ixTrack/pysixdes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boinc.berkeley.edu/" TargetMode="External"/><Relationship Id="rId5" Type="http://schemas.openxmlformats.org/officeDocument/2006/relationships/hyperlink" Target="http://sixtrack.web.cern.ch/SixTrack/" TargetMode="External"/><Relationship Id="rId4" Type="http://schemas.openxmlformats.org/officeDocument/2006/relationships/hyperlink" Target="https://indico.cern.ch/event/891839/contributions/3761690/attachments/1992383/3329736/005_mask_repo_gs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oiccoyle/sixtrack_viz" TargetMode="External"/><Relationship Id="rId2" Type="http://schemas.openxmlformats.org/officeDocument/2006/relationships/hyperlink" Target="https://indico.cern.ch/event/751857/contributions/3259400/attachments/1785261/3305862/Evian_collimation_fv.pdf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5812" y="1618975"/>
            <a:ext cx="5352376" cy="1612423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Preparing for </a:t>
            </a:r>
            <a:r>
              <a:rPr lang="en-US" sz="3600" b="1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SixTrack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loss rate simulations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06" y="6441290"/>
            <a:ext cx="8836090" cy="460860"/>
          </a:xfrm>
        </p:spPr>
        <p:txBody>
          <a:bodyPr>
            <a:normAutofit/>
          </a:bodyPr>
          <a:lstStyle/>
          <a:p>
            <a:pPr marL="114297" algn="l">
              <a:tabLst>
                <a:tab pos="11601161" algn="r"/>
              </a:tabLst>
            </a:pPr>
            <a:r>
              <a:rPr lang="en-US" sz="1500" i="1" dirty="0">
                <a:solidFill>
                  <a:schemeClr val="accent5">
                    <a:lumMod val="75000"/>
                  </a:schemeClr>
                </a:solidFill>
              </a:rPr>
              <a:t>EPFL Activity Meetings	20. March 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60" y="117337"/>
            <a:ext cx="839552" cy="8395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09511" y="3365285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9790" y="1371458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855524" y="3753231"/>
            <a:ext cx="7432963" cy="1092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/>
              <a:t>M. Schenk for EPFL team</a:t>
            </a:r>
            <a:br>
              <a:rPr lang="en-US" sz="2200" b="1" dirty="0"/>
            </a:br>
            <a:r>
              <a:rPr lang="en-US" sz="1700" i="1" dirty="0"/>
              <a:t>EPFL &amp; CERN, Switzerland</a:t>
            </a:r>
          </a:p>
          <a:p>
            <a:pPr>
              <a:spcBef>
                <a:spcPts val="1200"/>
              </a:spcBef>
            </a:pP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9" y="280642"/>
            <a:ext cx="1306285" cy="3806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5572" y="5116747"/>
            <a:ext cx="7414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Acknowledgements</a:t>
            </a:r>
          </a:p>
          <a:p>
            <a:pPr>
              <a:spcAft>
                <a:spcPts val="1200"/>
              </a:spcAft>
            </a:pPr>
            <a:r>
              <a:rPr lang="en-US" dirty="0"/>
              <a:t>R. Bruce, R. De Maria, M. </a:t>
            </a:r>
            <a:r>
              <a:rPr lang="en-US" dirty="0" err="1"/>
              <a:t>Giovannozzi</a:t>
            </a:r>
            <a:r>
              <a:rPr lang="en-US" dirty="0"/>
              <a:t>, A. </a:t>
            </a:r>
            <a:r>
              <a:rPr lang="en-US" dirty="0" err="1"/>
              <a:t>Mereghetti</a:t>
            </a:r>
            <a:r>
              <a:rPr lang="en-US" dirty="0"/>
              <a:t>, D. </a:t>
            </a:r>
            <a:r>
              <a:rPr lang="en-US" dirty="0" err="1"/>
              <a:t>Mirarchi</a:t>
            </a:r>
            <a:r>
              <a:rPr lang="en-US" dirty="0"/>
              <a:t>, T. </a:t>
            </a:r>
            <a:r>
              <a:rPr lang="en-US" dirty="0" err="1"/>
              <a:t>Persson</a:t>
            </a:r>
            <a:r>
              <a:rPr lang="en-US" dirty="0"/>
              <a:t>, S. </a:t>
            </a:r>
            <a:r>
              <a:rPr lang="en-US" dirty="0" err="1"/>
              <a:t>Redaelli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Objectives and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319" y="2355008"/>
            <a:ext cx="8479768" cy="314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Realize simulations of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loss rates or H/V loss distributions </a:t>
            </a:r>
            <a:r>
              <a:rPr lang="en-US" sz="1700" i="1" dirty="0"/>
              <a:t>(qualitative)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parameter dependency and sensitivity (machine knobs)</a:t>
            </a:r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Requires aperture model of machine</a:t>
            </a:r>
            <a:endParaRPr lang="en-US" dirty="0"/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Prepare machinery </a:t>
            </a:r>
            <a:r>
              <a:rPr lang="en-US" dirty="0"/>
              <a:t>for large parameter scans and long term tracking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Use BOINC</a:t>
            </a:r>
            <a:r>
              <a:rPr lang="en-US" sz="1700" baseline="30000" dirty="0"/>
              <a:t>†</a:t>
            </a:r>
            <a:r>
              <a:rPr lang="en-US" sz="1700" dirty="0"/>
              <a:t> platform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Profit from recent improvements of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particle initialization </a:t>
            </a:r>
            <a:r>
              <a:rPr lang="en-US" sz="1600" i="1" dirty="0"/>
              <a:t>(DIST block)</a:t>
            </a:r>
            <a:endParaRPr lang="en-US" sz="1600" dirty="0"/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job management </a:t>
            </a:r>
            <a:r>
              <a:rPr lang="en-US" sz="1600" i="1" dirty="0"/>
              <a:t>(</a:t>
            </a:r>
            <a:r>
              <a:rPr lang="en-US" sz="1600" i="1" dirty="0">
                <a:hlinkClick r:id="rId3"/>
              </a:rPr>
              <a:t>PySixDesk</a:t>
            </a:r>
            <a:r>
              <a:rPr lang="en-US" sz="1600" i="1" dirty="0"/>
              <a:t>)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MAD-X mask file handling </a:t>
            </a:r>
            <a:r>
              <a:rPr lang="en-US" sz="1600" i="1" dirty="0"/>
              <a:t>(see </a:t>
            </a:r>
            <a:r>
              <a:rPr lang="en-US" sz="1600" i="1" dirty="0">
                <a:hlinkClick r:id="rId4"/>
              </a:rPr>
              <a:t>link</a:t>
            </a:r>
            <a:r>
              <a:rPr lang="en-US" sz="1600" i="1" dirty="0"/>
              <a:t>)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9947" y="3321973"/>
            <a:ext cx="353683" cy="369332"/>
            <a:chOff x="8100203" y="3330599"/>
            <a:chExt cx="353683" cy="369332"/>
          </a:xfrm>
        </p:grpSpPr>
        <p:sp>
          <p:nvSpPr>
            <p:cNvPr id="8" name="Oval 7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139142" y="3330599"/>
              <a:ext cx="301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94603" y="4587180"/>
            <a:ext cx="353683" cy="369332"/>
            <a:chOff x="8100203" y="3330599"/>
            <a:chExt cx="353683" cy="369332"/>
          </a:xfrm>
        </p:grpSpPr>
        <p:sp>
          <p:nvSpPr>
            <p:cNvPr id="14" name="Oval 13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130515" y="333059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400353" y="5127768"/>
            <a:ext cx="353683" cy="369332"/>
            <a:chOff x="8100203" y="3330599"/>
            <a:chExt cx="353683" cy="369332"/>
          </a:xfrm>
        </p:grpSpPr>
        <p:sp>
          <p:nvSpPr>
            <p:cNvPr id="17" name="Oval 16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30515" y="333059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E44FD0D-85E1-480C-9D80-A6B0D1C73EF9}"/>
              </a:ext>
            </a:extLst>
          </p:cNvPr>
          <p:cNvSpPr/>
          <p:nvPr/>
        </p:nvSpPr>
        <p:spPr>
          <a:xfrm>
            <a:off x="209227" y="5952737"/>
            <a:ext cx="8392332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lvl="1">
              <a:spcBef>
                <a:spcPts val="600"/>
              </a:spcBef>
            </a:pPr>
            <a:r>
              <a:rPr lang="en-US" sz="1400" i="1" baseline="30000" dirty="0"/>
              <a:t>(*) </a:t>
            </a:r>
            <a:r>
              <a:rPr lang="en-US" sz="1400" i="1" dirty="0">
                <a:hlinkClick r:id="rId5"/>
              </a:rPr>
              <a:t>Sixtrack</a:t>
            </a:r>
            <a:r>
              <a:rPr lang="en-US" sz="1400" i="1" dirty="0"/>
              <a:t> is a single particle 6D </a:t>
            </a:r>
            <a:r>
              <a:rPr lang="en-US" sz="1400" i="1" dirty="0" err="1"/>
              <a:t>symplectic</a:t>
            </a:r>
            <a:r>
              <a:rPr lang="en-US" sz="1400" i="1" dirty="0"/>
              <a:t> tracking code optimized for long term tracking</a:t>
            </a:r>
          </a:p>
          <a:p>
            <a:pPr marL="287338" lvl="1">
              <a:spcBef>
                <a:spcPts val="200"/>
              </a:spcBef>
            </a:pPr>
            <a:r>
              <a:rPr lang="en-US" sz="1400" i="1" baseline="30000" dirty="0"/>
              <a:t>(ꝉ) </a:t>
            </a:r>
            <a:r>
              <a:rPr lang="en-US" sz="1400" i="1" dirty="0">
                <a:hlinkClick r:id="rId6"/>
              </a:rPr>
              <a:t>BOINC</a:t>
            </a:r>
            <a:r>
              <a:rPr lang="en-US" sz="1400" i="1" dirty="0"/>
              <a:t> is an open-source software platform for computing using volunteered resources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DE0AF2-D046-432F-B2B1-6835BC39C6D8}"/>
              </a:ext>
            </a:extLst>
          </p:cNvPr>
          <p:cNvGrpSpPr/>
          <p:nvPr/>
        </p:nvGrpSpPr>
        <p:grpSpPr>
          <a:xfrm>
            <a:off x="1276710" y="1190446"/>
            <a:ext cx="6616460" cy="810883"/>
            <a:chOff x="1388854" y="1190446"/>
            <a:chExt cx="6616460" cy="810883"/>
          </a:xfrm>
        </p:grpSpPr>
        <p:sp>
          <p:nvSpPr>
            <p:cNvPr id="21" name="Rounded Rectangle 3">
              <a:extLst>
                <a:ext uri="{FF2B5EF4-FFF2-40B4-BE49-F238E27FC236}">
                  <a16:creationId xmlns:a16="http://schemas.microsoft.com/office/drawing/2014/main" id="{B1FAA0F8-F00C-4BBB-99CA-309A23CE0067}"/>
                </a:ext>
              </a:extLst>
            </p:cNvPr>
            <p:cNvSpPr/>
            <p:nvPr/>
          </p:nvSpPr>
          <p:spPr>
            <a:xfrm>
              <a:off x="1388854" y="1190446"/>
              <a:ext cx="6616460" cy="810883"/>
            </a:xfrm>
            <a:prstGeom prst="roundRect">
              <a:avLst>
                <a:gd name="adj" fmla="val 12411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6BFCC6-99F3-4C8D-906F-E82C79EAA1EE}"/>
                </a:ext>
              </a:extLst>
            </p:cNvPr>
            <p:cNvSpPr/>
            <p:nvPr/>
          </p:nvSpPr>
          <p:spPr>
            <a:xfrm>
              <a:off x="1518249" y="1259782"/>
              <a:ext cx="626277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1125" algn="ctr">
                <a:spcBef>
                  <a:spcPts val="600"/>
                </a:spcBef>
              </a:pP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Complement LHC beam loss model </a:t>
              </a:r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based on experimental data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with </a:t>
              </a:r>
              <a:r>
                <a:rPr lang="en-US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r>
                <a:rPr lang="en-US" b="1" baseline="30000" dirty="0">
                  <a:solidFill>
                    <a:schemeClr val="accent5">
                      <a:lumMod val="75000"/>
                    </a:schemeClr>
                  </a:solidFill>
                </a:rPr>
                <a:t>*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simulations</a:t>
              </a:r>
              <a:endParaRPr lang="en-US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1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366" y="1055013"/>
            <a:ext cx="7925291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We will work with DA-style initial conditions and weights</a:t>
            </a:r>
            <a:r>
              <a:rPr lang="en-US" dirty="0"/>
              <a:t>, i.e. polar grid in </a:t>
            </a:r>
            <a:r>
              <a:rPr lang="en-US" dirty="0" err="1"/>
              <a:t>J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J</a:t>
            </a:r>
            <a:r>
              <a:rPr lang="en-US" baseline="-25000" dirty="0" err="1"/>
              <a:t>y</a:t>
            </a:r>
            <a:br>
              <a:rPr lang="en-US" baseline="-25000" dirty="0"/>
            </a:br>
            <a:r>
              <a:rPr lang="en-US" sz="1600" i="1" dirty="0"/>
              <a:t>(Gaussian distributions would require tracking far too many particles)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So far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(</a:t>
            </a:r>
            <a:r>
              <a:rPr lang="en-US" sz="1700" dirty="0" err="1"/>
              <a:t>Py</a:t>
            </a:r>
            <a:r>
              <a:rPr lang="en-US" sz="1700" dirty="0"/>
              <a:t>)</a:t>
            </a:r>
            <a:r>
              <a:rPr lang="en-US" sz="1700" dirty="0" err="1"/>
              <a:t>SixDesk</a:t>
            </a:r>
            <a:r>
              <a:rPr lang="en-US" sz="1700" dirty="0"/>
              <a:t> runs </a:t>
            </a:r>
            <a:r>
              <a:rPr lang="en-US" sz="1700" dirty="0" err="1"/>
              <a:t>SixTrack</a:t>
            </a:r>
            <a:r>
              <a:rPr lang="en-US" sz="1700" dirty="0"/>
              <a:t> </a:t>
            </a:r>
            <a:r>
              <a:rPr lang="en-US" sz="1700" b="1" dirty="0"/>
              <a:t>one-turn jobs first </a:t>
            </a:r>
            <a:r>
              <a:rPr lang="en-US" sz="1700" dirty="0"/>
              <a:t>to obtain Twiss parameters for</a:t>
            </a:r>
            <a:br>
              <a:rPr lang="en-US" sz="1700" dirty="0"/>
            </a:br>
            <a:r>
              <a:rPr lang="en-US" sz="1700" dirty="0"/>
              <a:t>given lattice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Cannot initialize matched distribution otherwise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With DIST block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/>
              <a:t>DISTlib</a:t>
            </a:r>
            <a:r>
              <a:rPr lang="en-US" sz="1700" dirty="0"/>
              <a:t> takes care of the matching, no need for one-turn jobs for our studies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Simplifies particle initialization and job management</a:t>
            </a:r>
          </a:p>
          <a:p>
            <a:pPr marL="630238" lvl="1" indent="-233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Currently figuring out how to use it correctly: example to follow</a:t>
            </a: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Particle initialization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 err="1"/>
              <a:t>SixTrack</a:t>
            </a:r>
            <a:r>
              <a:rPr lang="en-US" dirty="0"/>
              <a:t> DIST block</a:t>
            </a:r>
          </a:p>
        </p:txBody>
      </p:sp>
    </p:spTree>
    <p:extLst>
      <p:ext uri="{BB962C8B-B14F-4D97-AF65-F5344CB8AC3E}">
        <p14:creationId xmlns:p14="http://schemas.microsoft.com/office/powerpoint/2010/main" val="136645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Particle initialization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 err="1"/>
              <a:t>SixTrack</a:t>
            </a:r>
            <a:r>
              <a:rPr lang="en-US" dirty="0"/>
              <a:t> DIST block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366" y="3790934"/>
            <a:ext cx="8192728" cy="2687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What’s been done here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rabicPeriod"/>
            </a:pPr>
            <a:r>
              <a:rPr lang="en-US" sz="1600" b="1" dirty="0"/>
              <a:t>Initialize polar grid </a:t>
            </a:r>
            <a:r>
              <a:rPr lang="en-US" sz="1600" dirty="0"/>
              <a:t>of </a:t>
            </a:r>
            <a:r>
              <a:rPr lang="en-US" sz="1600" b="1" dirty="0"/>
              <a:t>amplitudes R</a:t>
            </a:r>
            <a:r>
              <a:rPr lang="en-US" sz="1600" b="1" baseline="-25000" dirty="0"/>
              <a:t>x</a:t>
            </a:r>
            <a:r>
              <a:rPr lang="en-US" sz="1600" b="1" dirty="0"/>
              <a:t> = r cos </a:t>
            </a:r>
            <a:r>
              <a:rPr lang="el-GR" sz="1600" b="1" dirty="0"/>
              <a:t>θ</a:t>
            </a:r>
            <a:r>
              <a:rPr lang="en-US" sz="1600" b="1" dirty="0"/>
              <a:t> / R</a:t>
            </a:r>
            <a:r>
              <a:rPr lang="en-US" sz="1600" b="1" baseline="-25000" dirty="0"/>
              <a:t>y</a:t>
            </a:r>
            <a:r>
              <a:rPr lang="en-US" sz="1600" b="1" dirty="0"/>
              <a:t> = r sin </a:t>
            </a:r>
            <a:r>
              <a:rPr lang="el-GR" sz="1600" b="1" dirty="0"/>
              <a:t>θ</a:t>
            </a:r>
            <a:r>
              <a:rPr lang="en-US" sz="1600" b="1" dirty="0"/>
              <a:t> </a:t>
            </a:r>
            <a:r>
              <a:rPr lang="en-US" sz="1600" i="1" dirty="0"/>
              <a:t>(units of </a:t>
            </a:r>
            <a:r>
              <a:rPr lang="el-GR" sz="1600" i="1" dirty="0"/>
              <a:t>σ</a:t>
            </a:r>
            <a:r>
              <a:rPr lang="en-US" sz="1600" i="1" dirty="0"/>
              <a:t>)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rabicPeriod"/>
            </a:pPr>
            <a:r>
              <a:rPr lang="en-US" sz="1600" dirty="0"/>
              <a:t>Compute </a:t>
            </a:r>
            <a:r>
              <a:rPr lang="en-US" sz="1600" b="1" dirty="0"/>
              <a:t>DIST block-style normalized coordinates </a:t>
            </a:r>
            <a:r>
              <a:rPr lang="en-US" sz="1600" dirty="0"/>
              <a:t>XN, YN by applying </a:t>
            </a:r>
            <a:r>
              <a:rPr lang="en-US" sz="1600" b="1" dirty="0"/>
              <a:t>sqrt(</a:t>
            </a:r>
            <a:r>
              <a:rPr lang="en-US" sz="1600" b="1" dirty="0" err="1"/>
              <a:t>R</a:t>
            </a:r>
            <a:r>
              <a:rPr lang="en-US" sz="1600" b="1" baseline="-25000" dirty="0" err="1"/>
              <a:t>x,y</a:t>
            </a:r>
            <a:r>
              <a:rPr lang="en-US" sz="1600" b="1" dirty="0"/>
              <a:t>)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rabicPeriod"/>
            </a:pPr>
            <a:r>
              <a:rPr lang="en-US" sz="1600" b="1" dirty="0"/>
              <a:t>Provide normalized emittances </a:t>
            </a:r>
            <a:r>
              <a:rPr lang="en-US" sz="1600" dirty="0"/>
              <a:t>in DIST block =&gt; </a:t>
            </a:r>
            <a:r>
              <a:rPr lang="en-US" sz="1600" dirty="0" err="1"/>
              <a:t>DISTlib</a:t>
            </a:r>
            <a:r>
              <a:rPr lang="en-US" sz="1600" dirty="0"/>
              <a:t> will compute coordinates based on XN, YN, </a:t>
            </a:r>
            <a:r>
              <a:rPr lang="en-US" sz="1600" b="1" dirty="0"/>
              <a:t>given emittances and beta functions </a:t>
            </a:r>
            <a:r>
              <a:rPr lang="en-US" sz="1600" dirty="0"/>
              <a:t>at initialization element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rabicPeriod"/>
            </a:pPr>
            <a:r>
              <a:rPr lang="en-US" sz="1600" dirty="0"/>
              <a:t>Run </a:t>
            </a:r>
            <a:r>
              <a:rPr lang="en-US" sz="1600" dirty="0" err="1"/>
              <a:t>SixTrack</a:t>
            </a:r>
            <a:r>
              <a:rPr lang="en-US" sz="1600" dirty="0"/>
              <a:t> and </a:t>
            </a:r>
            <a:r>
              <a:rPr lang="en-US" sz="1600" b="1" dirty="0"/>
              <a:t>evaluate </a:t>
            </a:r>
            <a:r>
              <a:rPr lang="en-US" sz="1600" b="1" dirty="0" err="1"/>
              <a:t>singletrack</a:t>
            </a:r>
            <a:r>
              <a:rPr lang="en-US" sz="1600" b="1" dirty="0"/>
              <a:t> file output to verify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1</a:t>
            </a:r>
            <a:r>
              <a:rPr lang="el-GR" sz="1700" b="1" dirty="0"/>
              <a:t>σ</a:t>
            </a:r>
            <a:r>
              <a:rPr lang="en-US" sz="1700" b="1" dirty="0"/>
              <a:t> amplitude particles correspond to specified geometric beam emittances =&gt; good!</a:t>
            </a:r>
            <a:br>
              <a:rPr lang="en-US" sz="1700" b="1" dirty="0"/>
            </a:br>
            <a:r>
              <a:rPr lang="en-US" sz="1500" dirty="0"/>
              <a:t>(here: </a:t>
            </a:r>
            <a:r>
              <a:rPr lang="el-GR" sz="1500" dirty="0"/>
              <a:t>ε</a:t>
            </a:r>
            <a:r>
              <a:rPr lang="en-US" sz="1500" baseline="-25000" dirty="0" err="1"/>
              <a:t>x,y</a:t>
            </a:r>
            <a:r>
              <a:rPr lang="en-US" sz="1500" dirty="0"/>
              <a:t> = 3.5 um rad / (</a:t>
            </a:r>
            <a:r>
              <a:rPr lang="el-GR" sz="1500" dirty="0" err="1"/>
              <a:t>βγ</a:t>
            </a:r>
            <a:r>
              <a:rPr lang="en-US" sz="1500" dirty="0"/>
              <a:t>)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≈ 7.3 nm, and 2J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x,y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l-GR" sz="1500" dirty="0"/>
              <a:t>ε</a:t>
            </a:r>
            <a:r>
              <a:rPr lang="en-US" sz="1500" baseline="-25000" dirty="0" err="1"/>
              <a:t>x,y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included in PySixDesk</a:t>
            </a:r>
            <a:endParaRPr lang="en-US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91257" y="659839"/>
            <a:ext cx="5707595" cy="646331"/>
            <a:chOff x="1688396" y="3570375"/>
            <a:chExt cx="5707595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4853043" y="3570375"/>
              <a:ext cx="25429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Calculate particle actions </a:t>
              </a:r>
              <a:r>
                <a:rPr lang="en-US" sz="1200" dirty="0" err="1"/>
                <a:t>J</a:t>
              </a:r>
              <a:r>
                <a:rPr lang="en-US" sz="1200" baseline="-25000" dirty="0" err="1"/>
                <a:t>x,y</a:t>
              </a:r>
              <a:r>
                <a:rPr lang="en-US" sz="1200" dirty="0"/>
                <a:t> from </a:t>
              </a:r>
              <a:r>
                <a:rPr lang="en-US" sz="1200" dirty="0" err="1"/>
                <a:t>singletrack</a:t>
              </a:r>
              <a:r>
                <a:rPr lang="en-US" sz="1200" dirty="0"/>
                <a:t> file at turn 0</a:t>
              </a:r>
              <a:br>
                <a:rPr lang="en-US" sz="1200" dirty="0"/>
              </a:br>
              <a:r>
                <a:rPr lang="en-US" sz="1200" dirty="0"/>
                <a:t>(using T-matrix)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88396" y="3905900"/>
              <a:ext cx="25429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Initialized amplitudes in units of </a:t>
              </a:r>
              <a:r>
                <a:rPr lang="el-GR" sz="1200" dirty="0"/>
                <a:t>σ</a:t>
              </a:r>
              <a:endParaRPr lang="en-US" sz="1200" dirty="0"/>
            </a:p>
          </p:txBody>
        </p:sp>
      </p:grpSp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00FF67-DE49-4EB4-BD05-F7554CDA1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71" t="9281" r="18315"/>
          <a:stretch/>
        </p:blipFill>
        <p:spPr>
          <a:xfrm>
            <a:off x="1559258" y="1247043"/>
            <a:ext cx="2473563" cy="2511419"/>
          </a:xfrm>
          <a:prstGeom prst="rect">
            <a:avLst/>
          </a:prstGeom>
        </p:spPr>
      </p:pic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B6358F8A-5285-4C0F-AA21-FEAA9D50A1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443" t="10397" r="18308"/>
          <a:stretch/>
        </p:blipFill>
        <p:spPr>
          <a:xfrm>
            <a:off x="4851998" y="1296063"/>
            <a:ext cx="2500745" cy="24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0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Objectives and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319" y="2355008"/>
            <a:ext cx="8479768" cy="314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Realize simulations of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loss rates or H/V loss distributions </a:t>
            </a:r>
            <a:r>
              <a:rPr lang="en-US" sz="1700" i="1" dirty="0"/>
              <a:t>(qualitative)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parameter dependency and sensitivity (machine knobs)</a:t>
            </a:r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Requires aperture model of machine</a:t>
            </a:r>
            <a:endParaRPr lang="en-US" dirty="0"/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Prepare machinery </a:t>
            </a:r>
            <a:r>
              <a:rPr lang="en-US" dirty="0"/>
              <a:t>for large parameter scans and long term tracking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Use BOINC</a:t>
            </a:r>
            <a:r>
              <a:rPr lang="en-US" sz="1700" baseline="30000" dirty="0"/>
              <a:t>†</a:t>
            </a:r>
            <a:r>
              <a:rPr lang="en-US" sz="1700" dirty="0"/>
              <a:t> platform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Profit from recent improvements of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particle initialization </a:t>
            </a:r>
            <a:r>
              <a:rPr lang="en-US" sz="1600" i="1" dirty="0"/>
              <a:t>(DIST block)</a:t>
            </a:r>
            <a:endParaRPr lang="en-US" sz="1600" dirty="0"/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job management </a:t>
            </a:r>
            <a:r>
              <a:rPr lang="en-US" sz="1600" i="1" dirty="0"/>
              <a:t>(</a:t>
            </a:r>
            <a:r>
              <a:rPr lang="en-US" sz="1600" i="1" dirty="0">
                <a:hlinkClick r:id="rId3"/>
              </a:rPr>
              <a:t>PySixDesk</a:t>
            </a:r>
            <a:r>
              <a:rPr lang="en-US" sz="1600" i="1" dirty="0"/>
              <a:t>)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MAD-X mask file handling </a:t>
            </a:r>
            <a:r>
              <a:rPr lang="en-US" sz="1600" i="1" dirty="0"/>
              <a:t>(see </a:t>
            </a:r>
            <a:r>
              <a:rPr lang="en-US" sz="1600" i="1" dirty="0">
                <a:hlinkClick r:id="rId4"/>
              </a:rPr>
              <a:t>link</a:t>
            </a:r>
            <a:r>
              <a:rPr lang="en-US" sz="1600" i="1" dirty="0"/>
              <a:t>)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9947" y="3321973"/>
            <a:ext cx="353683" cy="369332"/>
            <a:chOff x="8100203" y="3330599"/>
            <a:chExt cx="353683" cy="369332"/>
          </a:xfrm>
        </p:grpSpPr>
        <p:sp>
          <p:nvSpPr>
            <p:cNvPr id="8" name="Oval 7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139142" y="3330599"/>
              <a:ext cx="301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94603" y="4587180"/>
            <a:ext cx="353683" cy="369332"/>
            <a:chOff x="8100203" y="3330599"/>
            <a:chExt cx="353683" cy="369332"/>
          </a:xfrm>
        </p:grpSpPr>
        <p:sp>
          <p:nvSpPr>
            <p:cNvPr id="14" name="Oval 13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130515" y="333059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400353" y="5127768"/>
            <a:ext cx="353683" cy="369332"/>
            <a:chOff x="8100203" y="3330599"/>
            <a:chExt cx="353683" cy="369332"/>
          </a:xfrm>
        </p:grpSpPr>
        <p:sp>
          <p:nvSpPr>
            <p:cNvPr id="17" name="Oval 16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30515" y="333059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3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DAC90598-B9D7-4126-AD5A-F8A8A98BB2A7}"/>
              </a:ext>
            </a:extLst>
          </p:cNvPr>
          <p:cNvSpPr/>
          <p:nvPr/>
        </p:nvSpPr>
        <p:spPr>
          <a:xfrm>
            <a:off x="209227" y="5952737"/>
            <a:ext cx="8392332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lvl="1">
              <a:spcBef>
                <a:spcPts val="600"/>
              </a:spcBef>
            </a:pPr>
            <a:r>
              <a:rPr lang="en-US" sz="1400" i="1" baseline="30000" dirty="0"/>
              <a:t>(*) </a:t>
            </a:r>
            <a:r>
              <a:rPr lang="en-US" sz="1400" i="1" dirty="0">
                <a:hlinkClick r:id="rId5"/>
              </a:rPr>
              <a:t>Sixtrack</a:t>
            </a:r>
            <a:r>
              <a:rPr lang="en-US" sz="1400" i="1" dirty="0"/>
              <a:t> is a single particle 6D </a:t>
            </a:r>
            <a:r>
              <a:rPr lang="en-US" sz="1400" i="1" dirty="0" err="1"/>
              <a:t>symplectic</a:t>
            </a:r>
            <a:r>
              <a:rPr lang="en-US" sz="1400" i="1" dirty="0"/>
              <a:t> tracking code optimized for long term tracking</a:t>
            </a:r>
          </a:p>
          <a:p>
            <a:pPr marL="287338" lvl="1">
              <a:spcBef>
                <a:spcPts val="200"/>
              </a:spcBef>
            </a:pPr>
            <a:r>
              <a:rPr lang="en-US" sz="1400" i="1" baseline="30000" dirty="0"/>
              <a:t>(ꝉ) </a:t>
            </a:r>
            <a:r>
              <a:rPr lang="en-US" sz="1400" i="1" dirty="0">
                <a:hlinkClick r:id="rId6"/>
              </a:rPr>
              <a:t>BOINC</a:t>
            </a:r>
            <a:r>
              <a:rPr lang="en-US" sz="1400" i="1" dirty="0"/>
              <a:t> is an open-source software platform for computing using volunteered resources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5234CB-F8E0-4E73-A30C-A76E636D7756}"/>
              </a:ext>
            </a:extLst>
          </p:cNvPr>
          <p:cNvGrpSpPr/>
          <p:nvPr/>
        </p:nvGrpSpPr>
        <p:grpSpPr>
          <a:xfrm>
            <a:off x="1276710" y="1190446"/>
            <a:ext cx="6616460" cy="810883"/>
            <a:chOff x="1388854" y="1190446"/>
            <a:chExt cx="6616460" cy="810883"/>
          </a:xfrm>
        </p:grpSpPr>
        <p:sp>
          <p:nvSpPr>
            <p:cNvPr id="21" name="Rounded Rectangle 3">
              <a:extLst>
                <a:ext uri="{FF2B5EF4-FFF2-40B4-BE49-F238E27FC236}">
                  <a16:creationId xmlns:a16="http://schemas.microsoft.com/office/drawing/2014/main" id="{B46913B3-2A74-4DD7-9C3A-0629C954A014}"/>
                </a:ext>
              </a:extLst>
            </p:cNvPr>
            <p:cNvSpPr/>
            <p:nvPr/>
          </p:nvSpPr>
          <p:spPr>
            <a:xfrm>
              <a:off x="1388854" y="1190446"/>
              <a:ext cx="6616460" cy="810883"/>
            </a:xfrm>
            <a:prstGeom prst="roundRect">
              <a:avLst>
                <a:gd name="adj" fmla="val 12411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811324B-52E0-48DC-8F9A-93F0C03E75A2}"/>
                </a:ext>
              </a:extLst>
            </p:cNvPr>
            <p:cNvSpPr/>
            <p:nvPr/>
          </p:nvSpPr>
          <p:spPr>
            <a:xfrm>
              <a:off x="1518249" y="1259782"/>
              <a:ext cx="626277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1125" algn="ctr">
                <a:spcBef>
                  <a:spcPts val="600"/>
                </a:spcBef>
              </a:pP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Complement LHC beam loss model </a:t>
              </a:r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based on experimental data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with </a:t>
              </a:r>
              <a:r>
                <a:rPr lang="en-US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r>
                <a:rPr lang="en-US" b="1" baseline="30000" dirty="0">
                  <a:solidFill>
                    <a:schemeClr val="accent5">
                      <a:lumMod val="75000"/>
                    </a:schemeClr>
                  </a:solidFill>
                </a:rPr>
                <a:t>*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simulations</a:t>
              </a:r>
              <a:endParaRPr lang="en-US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06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9"/>
            </p:par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MAD-X mask file handling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616" t="1229"/>
          <a:stretch/>
        </p:blipFill>
        <p:spPr>
          <a:xfrm>
            <a:off x="181156" y="1190445"/>
            <a:ext cx="5576332" cy="415775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411" y="2225617"/>
            <a:ext cx="5560443" cy="416080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-767752" y="5528470"/>
            <a:ext cx="49256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5525" lvl="2">
              <a:spcBef>
                <a:spcPts val="200"/>
              </a:spcBef>
            </a:pPr>
            <a:r>
              <a:rPr lang="en-US" sz="1500" i="1" dirty="0"/>
              <a:t>R. De Maria et al., </a:t>
            </a:r>
            <a:r>
              <a:rPr lang="en-US" sz="1500" i="1" dirty="0">
                <a:hlinkClick r:id="rId4"/>
              </a:rPr>
              <a:t>Reorganization of</a:t>
            </a:r>
            <a:br>
              <a:rPr lang="en-US" sz="1500" i="1" dirty="0">
                <a:hlinkClick r:id="rId4"/>
              </a:rPr>
            </a:br>
            <a:r>
              <a:rPr lang="en-US" sz="1500" i="1" dirty="0">
                <a:hlinkClick r:id="rId4"/>
              </a:rPr>
              <a:t>(HL-)LHC mask</a:t>
            </a:r>
            <a:r>
              <a:rPr lang="en-US" sz="1500" i="1" dirty="0"/>
              <a:t>, Beam-beam and</a:t>
            </a:r>
            <a:br>
              <a:rPr lang="en-US" sz="1500" i="1" dirty="0"/>
            </a:br>
            <a:r>
              <a:rPr lang="en-US" sz="1500" i="1" dirty="0"/>
              <a:t>Luminosity Studies, 28.02.20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Really useful!!</a:t>
            </a:r>
          </a:p>
        </p:txBody>
      </p:sp>
    </p:spTree>
    <p:extLst>
      <p:ext uri="{BB962C8B-B14F-4D97-AF65-F5344CB8AC3E}">
        <p14:creationId xmlns:p14="http://schemas.microsoft.com/office/powerpoint/2010/main" val="327734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1185433"/>
            <a:ext cx="789525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For testing purposes: </a:t>
            </a:r>
            <a:r>
              <a:rPr lang="en-US" i="1" dirty="0"/>
              <a:t>unrealistic setup </a:t>
            </a:r>
            <a:r>
              <a:rPr lang="en-US" dirty="0"/>
              <a:t>to trigger losses fast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HL-LHC, inj. energy, I</a:t>
            </a:r>
            <a:r>
              <a:rPr lang="en-US" baseline="-25000" dirty="0"/>
              <a:t>oct</a:t>
            </a:r>
            <a:r>
              <a:rPr lang="en-US" dirty="0"/>
              <a:t> = 500 A, Q’ = 30 …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dirty="0"/>
              <a:t>ε</a:t>
            </a:r>
            <a:r>
              <a:rPr lang="en-US" baseline="-25000" dirty="0"/>
              <a:t>n </a:t>
            </a:r>
            <a:r>
              <a:rPr lang="en-US" baseline="-25000" dirty="0" err="1"/>
              <a:t>x,y</a:t>
            </a:r>
            <a:r>
              <a:rPr lang="en-US" dirty="0"/>
              <a:t> = 3.5 um rad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15’000 turns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548174"/>
          </a:xfrm>
        </p:spPr>
        <p:txBody>
          <a:bodyPr/>
          <a:lstStyle/>
          <a:p>
            <a:r>
              <a:rPr lang="en-US" dirty="0"/>
              <a:t>An example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70781" y="2646089"/>
            <a:ext cx="7799476" cy="3424702"/>
            <a:chOff x="770781" y="2646089"/>
            <a:chExt cx="7799476" cy="3424702"/>
          </a:xfrm>
        </p:grpSpPr>
        <p:grpSp>
          <p:nvGrpSpPr>
            <p:cNvPr id="16" name="Group 15"/>
            <p:cNvGrpSpPr/>
            <p:nvPr/>
          </p:nvGrpSpPr>
          <p:grpSpPr>
            <a:xfrm>
              <a:off x="770781" y="2646089"/>
              <a:ext cx="7799476" cy="3424702"/>
              <a:chOff x="764804" y="2604253"/>
              <a:chExt cx="7799476" cy="3424702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4804" y="2604253"/>
                <a:ext cx="3424702" cy="3424702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2598" y="2761129"/>
                <a:ext cx="4271682" cy="3203762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5850965" y="2707341"/>
                <a:ext cx="1183341" cy="2390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611" t="1105" r="94103" b="934"/>
            <a:stretch/>
          </p:blipFill>
          <p:spPr>
            <a:xfrm>
              <a:off x="916132" y="3288408"/>
              <a:ext cx="135726" cy="249816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/>
            <a:srcRect l="618" t="94209" r="2507" b="401"/>
            <a:stretch/>
          </p:blipFill>
          <p:spPr>
            <a:xfrm>
              <a:off x="1104391" y="5839010"/>
              <a:ext cx="2487468" cy="137459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AF990FF-390C-44ED-AC1C-6739D3D88234}"/>
              </a:ext>
            </a:extLst>
          </p:cNvPr>
          <p:cNvSpPr txBox="1"/>
          <p:nvPr/>
        </p:nvSpPr>
        <p:spPr>
          <a:xfrm>
            <a:off x="5277519" y="4212808"/>
            <a:ext cx="5707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TCP 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4A9BCA-9488-419F-AB40-CAC37805F54D}"/>
              </a:ext>
            </a:extLst>
          </p:cNvPr>
          <p:cNvSpPr txBox="1"/>
          <p:nvPr/>
        </p:nvSpPr>
        <p:spPr>
          <a:xfrm>
            <a:off x="5919947" y="4214993"/>
            <a:ext cx="5804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TCP 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B95E60-4962-43C2-9AF0-8E8BAEB73FBD}"/>
              </a:ext>
            </a:extLst>
          </p:cNvPr>
          <p:cNvSpPr txBox="1"/>
          <p:nvPr/>
        </p:nvSpPr>
        <p:spPr>
          <a:xfrm>
            <a:off x="6627139" y="4213719"/>
            <a:ext cx="55316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TCP 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5D4503A-6DE3-4655-8178-6FCDCBBF5E51}"/>
              </a:ext>
            </a:extLst>
          </p:cNvPr>
          <p:cNvCxnSpPr>
            <a:cxnSpLocks/>
          </p:cNvCxnSpPr>
          <p:nvPr/>
        </p:nvCxnSpPr>
        <p:spPr>
          <a:xfrm flipV="1">
            <a:off x="2432648" y="5743443"/>
            <a:ext cx="0" cy="327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C0C0444-EB49-4B1B-8FE9-1A6584AD80B2}"/>
              </a:ext>
            </a:extLst>
          </p:cNvPr>
          <p:cNvSpPr txBox="1"/>
          <p:nvPr/>
        </p:nvSpPr>
        <p:spPr>
          <a:xfrm>
            <a:off x="2260776" y="6048529"/>
            <a:ext cx="36099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5</a:t>
            </a:r>
            <a:r>
              <a:rPr lang="el-GR" sz="1300" b="1" dirty="0"/>
              <a:t>σ</a:t>
            </a:r>
            <a:endParaRPr 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3829002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988216"/>
            <a:ext cx="830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5826" y="1052952"/>
            <a:ext cx="79621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Summary</a:t>
            </a:r>
          </a:p>
          <a:p>
            <a:pPr marL="573088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Main pieces of the puzzle are ready to be put together</a:t>
            </a:r>
          </a:p>
          <a:p>
            <a:pPr marL="573088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First </a:t>
            </a:r>
            <a:r>
              <a:rPr lang="en-US" sz="1700" b="1" dirty="0"/>
              <a:t>tests with PySixDesk already ran successfully on </a:t>
            </a:r>
            <a:r>
              <a:rPr lang="en-US" sz="1700" b="1" dirty="0" err="1"/>
              <a:t>HTCondor</a:t>
            </a:r>
            <a:r>
              <a:rPr lang="en-US" sz="1700" dirty="0"/>
              <a:t>, both the MAD-X and </a:t>
            </a:r>
            <a:r>
              <a:rPr lang="en-US" sz="1700" dirty="0" err="1"/>
              <a:t>SixTrack</a:t>
            </a:r>
            <a:r>
              <a:rPr lang="en-US" sz="1700" dirty="0"/>
              <a:t> jobs, including long term tracking </a:t>
            </a:r>
            <a:r>
              <a:rPr lang="en-US" sz="1700" i="1" dirty="0"/>
              <a:t>(500’000 turns)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1700" dirty="0"/>
          </a:p>
          <a:p>
            <a:pPr>
              <a:spcBef>
                <a:spcPts val="300"/>
              </a:spcBef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Outlook</a:t>
            </a:r>
          </a:p>
          <a:p>
            <a:pPr marL="573088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Some </a:t>
            </a:r>
            <a:r>
              <a:rPr lang="en-US" sz="1700" b="1" dirty="0"/>
              <a:t>implementations still to be done in PySixDesk </a:t>
            </a:r>
            <a:r>
              <a:rPr lang="en-US" sz="1700" i="1" dirty="0"/>
              <a:t>(e.g. using DIST block)</a:t>
            </a:r>
            <a:r>
              <a:rPr lang="en-US" sz="1700" dirty="0"/>
              <a:t>, but should be ready soon</a:t>
            </a:r>
          </a:p>
          <a:p>
            <a:pPr marL="573088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Further testing </a:t>
            </a:r>
            <a:r>
              <a:rPr lang="en-US" sz="1700" dirty="0"/>
              <a:t>planned </a:t>
            </a:r>
            <a:r>
              <a:rPr lang="en-US" sz="1700" i="1" dirty="0"/>
              <a:t>(e.g. running on BOINC)</a:t>
            </a:r>
          </a:p>
          <a:p>
            <a:pPr marL="573088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Off-topic: </a:t>
            </a:r>
            <a:r>
              <a:rPr lang="en-US" sz="1700" dirty="0"/>
              <a:t>conference proceedings for MCBI Zermatt ‘19 due by next Friday …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Summary and outlook</a:t>
            </a:r>
          </a:p>
        </p:txBody>
      </p:sp>
    </p:spTree>
    <p:extLst>
      <p:ext uri="{BB962C8B-B14F-4D97-AF65-F5344CB8AC3E}">
        <p14:creationId xmlns:p14="http://schemas.microsoft.com/office/powerpoint/2010/main" val="51878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Objectives and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319" y="2355008"/>
            <a:ext cx="8479768" cy="314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Realize simulations of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loss rates or H/V loss distributions </a:t>
            </a:r>
            <a:r>
              <a:rPr lang="en-US" sz="1700" i="1" dirty="0"/>
              <a:t>(qualitative)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parameter dependency and sensitivity (machine knobs)</a:t>
            </a:r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Requires aperture model of machine</a:t>
            </a:r>
            <a:endParaRPr lang="en-US" dirty="0"/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Prepare machinery </a:t>
            </a:r>
            <a:r>
              <a:rPr lang="en-US" dirty="0"/>
              <a:t>for large parameter scans and long term tracking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Use BOINC</a:t>
            </a:r>
            <a:r>
              <a:rPr lang="en-US" sz="1700" baseline="30000" dirty="0"/>
              <a:t>†</a:t>
            </a:r>
            <a:r>
              <a:rPr lang="en-US" sz="1700" dirty="0"/>
              <a:t> platform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Profit from recent improvements of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particle initialization </a:t>
            </a:r>
            <a:r>
              <a:rPr lang="en-US" sz="1600" i="1" dirty="0"/>
              <a:t>(DIST block)</a:t>
            </a:r>
            <a:endParaRPr lang="en-US" sz="1600" dirty="0"/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job management </a:t>
            </a:r>
            <a:r>
              <a:rPr lang="en-US" sz="1600" i="1" dirty="0"/>
              <a:t>(</a:t>
            </a:r>
            <a:r>
              <a:rPr lang="en-US" sz="1600" i="1" dirty="0">
                <a:hlinkClick r:id="rId3"/>
              </a:rPr>
              <a:t>PySixDesk</a:t>
            </a:r>
            <a:r>
              <a:rPr lang="en-US" sz="1600" i="1" dirty="0"/>
              <a:t>)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MAD-X mask file handling </a:t>
            </a:r>
            <a:r>
              <a:rPr lang="en-US" sz="1600" i="1" dirty="0"/>
              <a:t>(see </a:t>
            </a:r>
            <a:r>
              <a:rPr lang="en-US" sz="1600" i="1" dirty="0">
                <a:hlinkClick r:id="rId4"/>
              </a:rPr>
              <a:t>link</a:t>
            </a:r>
            <a:r>
              <a:rPr lang="en-US" sz="1600" i="1" dirty="0"/>
              <a:t>) </a:t>
            </a:r>
          </a:p>
        </p:txBody>
      </p:sp>
      <p:sp>
        <p:nvSpPr>
          <p:cNvPr id="6" name="Rectangle 5"/>
          <p:cNvSpPr/>
          <p:nvPr/>
        </p:nvSpPr>
        <p:spPr>
          <a:xfrm>
            <a:off x="209227" y="5952737"/>
            <a:ext cx="8392332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lvl="1">
              <a:spcBef>
                <a:spcPts val="600"/>
              </a:spcBef>
            </a:pPr>
            <a:r>
              <a:rPr lang="en-US" sz="1400" i="1" baseline="30000" dirty="0"/>
              <a:t>(*) </a:t>
            </a:r>
            <a:r>
              <a:rPr lang="en-US" sz="1400" i="1" dirty="0">
                <a:hlinkClick r:id="rId5"/>
              </a:rPr>
              <a:t>Sixtrack</a:t>
            </a:r>
            <a:r>
              <a:rPr lang="en-US" sz="1400" i="1" dirty="0"/>
              <a:t> is a single particle 6D </a:t>
            </a:r>
            <a:r>
              <a:rPr lang="en-US" sz="1400" i="1" dirty="0" err="1"/>
              <a:t>symplectic</a:t>
            </a:r>
            <a:r>
              <a:rPr lang="en-US" sz="1400" i="1" dirty="0"/>
              <a:t> tracking code optimized for long term tracking</a:t>
            </a:r>
          </a:p>
          <a:p>
            <a:pPr marL="287338" lvl="1">
              <a:spcBef>
                <a:spcPts val="200"/>
              </a:spcBef>
            </a:pPr>
            <a:r>
              <a:rPr lang="en-US" sz="1400" i="1" baseline="30000" dirty="0"/>
              <a:t>(ꝉ) </a:t>
            </a:r>
            <a:r>
              <a:rPr lang="en-US" sz="1400" i="1" dirty="0">
                <a:hlinkClick r:id="rId6"/>
              </a:rPr>
              <a:t>BOINC</a:t>
            </a:r>
            <a:r>
              <a:rPr lang="en-US" sz="1400" i="1" dirty="0"/>
              <a:t> is an open-source software platform for computing using volunteered resources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76710" y="1190446"/>
            <a:ext cx="6616460" cy="810883"/>
            <a:chOff x="1388854" y="1190446"/>
            <a:chExt cx="6616460" cy="810883"/>
          </a:xfrm>
        </p:grpSpPr>
        <p:sp>
          <p:nvSpPr>
            <p:cNvPr id="4" name="Rounded Rectangle 3"/>
            <p:cNvSpPr/>
            <p:nvPr/>
          </p:nvSpPr>
          <p:spPr>
            <a:xfrm>
              <a:off x="1388854" y="1190446"/>
              <a:ext cx="6616460" cy="810883"/>
            </a:xfrm>
            <a:prstGeom prst="roundRect">
              <a:avLst>
                <a:gd name="adj" fmla="val 12411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518249" y="1259782"/>
              <a:ext cx="626277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1125" algn="ctr">
                <a:spcBef>
                  <a:spcPts val="600"/>
                </a:spcBef>
              </a:pP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Complement LHC beam loss model </a:t>
              </a:r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based on experimental data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with </a:t>
              </a:r>
              <a:r>
                <a:rPr lang="en-US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r>
                <a:rPr lang="en-US" b="1" baseline="30000" dirty="0">
                  <a:solidFill>
                    <a:schemeClr val="accent5">
                      <a:lumMod val="75000"/>
                    </a:schemeClr>
                  </a:solidFill>
                </a:rPr>
                <a:t>*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simulations</a:t>
              </a:r>
              <a:endParaRPr lang="en-US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9947" y="3321973"/>
            <a:ext cx="1314089" cy="2175127"/>
            <a:chOff x="439947" y="3321973"/>
            <a:chExt cx="1314089" cy="2175127"/>
          </a:xfrm>
        </p:grpSpPr>
        <p:grpSp>
          <p:nvGrpSpPr>
            <p:cNvPr id="19" name="Group 18"/>
            <p:cNvGrpSpPr/>
            <p:nvPr/>
          </p:nvGrpSpPr>
          <p:grpSpPr>
            <a:xfrm>
              <a:off x="439947" y="3321973"/>
              <a:ext cx="353683" cy="369332"/>
              <a:chOff x="8100203" y="3330599"/>
              <a:chExt cx="353683" cy="369332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8100203" y="3338422"/>
                <a:ext cx="353683" cy="35368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139142" y="3330599"/>
                <a:ext cx="3016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</a:rPr>
                  <a:t>1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394603" y="4587180"/>
              <a:ext cx="353683" cy="369332"/>
              <a:chOff x="8100203" y="3330599"/>
              <a:chExt cx="353683" cy="369332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100203" y="3338422"/>
                <a:ext cx="353683" cy="35368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130515" y="3330599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</a:rPr>
                  <a:t>2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00353" y="5127768"/>
              <a:ext cx="353683" cy="369332"/>
              <a:chOff x="8100203" y="3330599"/>
              <a:chExt cx="353683" cy="369332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8100203" y="3338422"/>
                <a:ext cx="353683" cy="35368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130515" y="3330599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460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39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10363" y="202696"/>
            <a:ext cx="8559986" cy="682383"/>
          </a:xfrm>
        </p:spPr>
        <p:txBody>
          <a:bodyPr/>
          <a:lstStyle/>
          <a:p>
            <a:r>
              <a:rPr lang="en-US" dirty="0"/>
              <a:t>Objectives and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319" y="2355008"/>
            <a:ext cx="8479768" cy="314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Realize simulations of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loss rates or H/V loss distributions </a:t>
            </a:r>
            <a:r>
              <a:rPr lang="en-US" sz="1700" i="1" dirty="0"/>
              <a:t>(qualitative)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parameter dependency and sensitivity (machine knobs)</a:t>
            </a:r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Requires aperture model of machine</a:t>
            </a:r>
            <a:endParaRPr lang="en-US" dirty="0"/>
          </a:p>
          <a:p>
            <a:pPr marL="396875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Prepare machinery </a:t>
            </a:r>
            <a:r>
              <a:rPr lang="en-US" dirty="0"/>
              <a:t>for large parameter scans and long term tracking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Use BOINC</a:t>
            </a:r>
            <a:r>
              <a:rPr lang="en-US" sz="1700" baseline="30000" dirty="0"/>
              <a:t>†</a:t>
            </a:r>
            <a:r>
              <a:rPr lang="en-US" sz="1700" dirty="0"/>
              <a:t> platform</a:t>
            </a:r>
          </a:p>
          <a:p>
            <a:pPr marL="854075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Profit from recent improvements of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particle initialization </a:t>
            </a:r>
            <a:r>
              <a:rPr lang="en-US" sz="1600" i="1" dirty="0"/>
              <a:t>(DIST block)</a:t>
            </a:r>
            <a:endParaRPr lang="en-US" sz="1600" dirty="0"/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 err="1"/>
              <a:t>SixTrack</a:t>
            </a:r>
            <a:r>
              <a:rPr lang="en-US" sz="1600" dirty="0"/>
              <a:t> job management </a:t>
            </a:r>
            <a:r>
              <a:rPr lang="en-US" sz="1600" i="1" dirty="0"/>
              <a:t>(</a:t>
            </a:r>
            <a:r>
              <a:rPr lang="en-US" sz="1600" i="1" dirty="0">
                <a:hlinkClick r:id="rId3"/>
              </a:rPr>
              <a:t>PySixDesk</a:t>
            </a:r>
            <a:r>
              <a:rPr lang="en-US" sz="1600" i="1" dirty="0"/>
              <a:t>)</a:t>
            </a:r>
          </a:p>
          <a:p>
            <a:pPr marL="1311275" lvl="2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MAD-X mask file handling </a:t>
            </a:r>
            <a:r>
              <a:rPr lang="en-US" sz="1600" i="1" dirty="0"/>
              <a:t>(see </a:t>
            </a:r>
            <a:r>
              <a:rPr lang="en-US" sz="1600" i="1" dirty="0">
                <a:hlinkClick r:id="rId4"/>
              </a:rPr>
              <a:t>link</a:t>
            </a:r>
            <a:r>
              <a:rPr lang="en-US" sz="1600" i="1" dirty="0"/>
              <a:t>)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9947" y="3321973"/>
            <a:ext cx="353683" cy="369332"/>
            <a:chOff x="8100203" y="3330599"/>
            <a:chExt cx="353683" cy="369332"/>
          </a:xfrm>
        </p:grpSpPr>
        <p:sp>
          <p:nvSpPr>
            <p:cNvPr id="8" name="Oval 7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139142" y="3330599"/>
              <a:ext cx="301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94603" y="4587180"/>
            <a:ext cx="353683" cy="369332"/>
            <a:chOff x="8100203" y="3330599"/>
            <a:chExt cx="353683" cy="369332"/>
          </a:xfrm>
        </p:grpSpPr>
        <p:sp>
          <p:nvSpPr>
            <p:cNvPr id="14" name="Oval 13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130515" y="333059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400353" y="5127768"/>
            <a:ext cx="353683" cy="369332"/>
            <a:chOff x="8100203" y="3330599"/>
            <a:chExt cx="353683" cy="369332"/>
          </a:xfrm>
        </p:grpSpPr>
        <p:sp>
          <p:nvSpPr>
            <p:cNvPr id="17" name="Oval 16"/>
            <p:cNvSpPr/>
            <p:nvPr/>
          </p:nvSpPr>
          <p:spPr>
            <a:xfrm>
              <a:off x="8100203" y="3338422"/>
              <a:ext cx="353683" cy="35368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30515" y="333059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0BF1C-8A42-4B20-B254-BDEA9EA97553}"/>
              </a:ext>
            </a:extLst>
          </p:cNvPr>
          <p:cNvSpPr/>
          <p:nvPr/>
        </p:nvSpPr>
        <p:spPr>
          <a:xfrm>
            <a:off x="209227" y="5952737"/>
            <a:ext cx="8392332" cy="548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lvl="1">
              <a:spcBef>
                <a:spcPts val="600"/>
              </a:spcBef>
            </a:pPr>
            <a:r>
              <a:rPr lang="en-US" sz="1400" i="1" baseline="30000" dirty="0"/>
              <a:t>(*) </a:t>
            </a:r>
            <a:r>
              <a:rPr lang="en-US" sz="1400" i="1" dirty="0">
                <a:hlinkClick r:id="rId5"/>
              </a:rPr>
              <a:t>Sixtrack</a:t>
            </a:r>
            <a:r>
              <a:rPr lang="en-US" sz="1400" i="1" dirty="0"/>
              <a:t> is a single particle 6D </a:t>
            </a:r>
            <a:r>
              <a:rPr lang="en-US" sz="1400" i="1" dirty="0" err="1"/>
              <a:t>symplectic</a:t>
            </a:r>
            <a:r>
              <a:rPr lang="en-US" sz="1400" i="1" dirty="0"/>
              <a:t> tracking code optimized for long term tracking</a:t>
            </a:r>
          </a:p>
          <a:p>
            <a:pPr marL="287338" lvl="1">
              <a:spcBef>
                <a:spcPts val="200"/>
              </a:spcBef>
            </a:pPr>
            <a:r>
              <a:rPr lang="en-US" sz="1400" i="1" baseline="30000" dirty="0"/>
              <a:t>(ꝉ) </a:t>
            </a:r>
            <a:r>
              <a:rPr lang="en-US" sz="1400" i="1" dirty="0">
                <a:hlinkClick r:id="rId6"/>
              </a:rPr>
              <a:t>BOINC</a:t>
            </a:r>
            <a:r>
              <a:rPr lang="en-US" sz="1400" i="1" dirty="0"/>
              <a:t> is an open-source software platform for computing using volunteered resources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C20C34-39FF-4DCA-9A09-4390B6F82456}"/>
              </a:ext>
            </a:extLst>
          </p:cNvPr>
          <p:cNvGrpSpPr/>
          <p:nvPr/>
        </p:nvGrpSpPr>
        <p:grpSpPr>
          <a:xfrm>
            <a:off x="1276710" y="1190446"/>
            <a:ext cx="6616460" cy="810883"/>
            <a:chOff x="1388854" y="1190446"/>
            <a:chExt cx="6616460" cy="810883"/>
          </a:xfrm>
        </p:grpSpPr>
        <p:sp>
          <p:nvSpPr>
            <p:cNvPr id="21" name="Rounded Rectangle 3">
              <a:extLst>
                <a:ext uri="{FF2B5EF4-FFF2-40B4-BE49-F238E27FC236}">
                  <a16:creationId xmlns:a16="http://schemas.microsoft.com/office/drawing/2014/main" id="{D2E344DC-7190-47A7-9A7E-040789033D86}"/>
                </a:ext>
              </a:extLst>
            </p:cNvPr>
            <p:cNvSpPr/>
            <p:nvPr/>
          </p:nvSpPr>
          <p:spPr>
            <a:xfrm>
              <a:off x="1388854" y="1190446"/>
              <a:ext cx="6616460" cy="810883"/>
            </a:xfrm>
            <a:prstGeom prst="roundRect">
              <a:avLst>
                <a:gd name="adj" fmla="val 12411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218C27-19F2-400D-B314-AF76D6AB1E73}"/>
                </a:ext>
              </a:extLst>
            </p:cNvPr>
            <p:cNvSpPr/>
            <p:nvPr/>
          </p:nvSpPr>
          <p:spPr>
            <a:xfrm>
              <a:off x="1518249" y="1259782"/>
              <a:ext cx="626277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1125" algn="ctr">
                <a:spcBef>
                  <a:spcPts val="600"/>
                </a:spcBef>
              </a:pP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Complement LHC beam loss model </a:t>
              </a:r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based on experimental data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with </a:t>
              </a:r>
              <a:r>
                <a:rPr lang="en-US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r>
                <a:rPr lang="en-US" b="1" baseline="30000" dirty="0">
                  <a:solidFill>
                    <a:schemeClr val="accent5">
                      <a:lumMod val="75000"/>
                    </a:schemeClr>
                  </a:solidFill>
                </a:rPr>
                <a:t>*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simulations</a:t>
              </a:r>
              <a:endParaRPr lang="en-US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143991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model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 of models for LHC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45622" y="1207698"/>
            <a:ext cx="8052757" cy="1268082"/>
            <a:chOff x="258795" y="1095556"/>
            <a:chExt cx="8052757" cy="1268082"/>
          </a:xfrm>
        </p:grpSpPr>
        <p:sp>
          <p:nvSpPr>
            <p:cNvPr id="14" name="Rounded Rectangle 13"/>
            <p:cNvSpPr/>
            <p:nvPr/>
          </p:nvSpPr>
          <p:spPr>
            <a:xfrm>
              <a:off x="258795" y="1095556"/>
              <a:ext cx="8052757" cy="1268082"/>
            </a:xfrm>
            <a:prstGeom prst="roundRect">
              <a:avLst>
                <a:gd name="adj" fmla="val 12411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4452" y="1224950"/>
              <a:ext cx="7677511" cy="1010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Bef>
                  <a:spcPts val="600"/>
                </a:spcBef>
                <a:buFont typeface="+mj-lt"/>
                <a:buAutoNum type="alphaUcPeriod"/>
              </a:pPr>
              <a:r>
                <a:rPr lang="en-US" b="1" dirty="0"/>
                <a:t>MAD-X offers functionality to directly export aperture model for </a:t>
              </a:r>
              <a:r>
                <a:rPr lang="en-US" b="1" dirty="0" err="1"/>
                <a:t>SixTrack</a:t>
              </a:r>
              <a:endParaRPr lang="en-US" b="1" dirty="0"/>
            </a:p>
            <a:p>
              <a:pPr marL="742950" lvl="1" indent="-285750">
                <a:spcBef>
                  <a:spcPts val="200"/>
                </a:spcBef>
                <a:buFont typeface="Arial" panose="020B0604020202020204" pitchFamily="34" charset="0"/>
                <a:buChar char="•"/>
              </a:pPr>
              <a:r>
                <a:rPr lang="en-US" sz="1700" i="1" dirty="0"/>
                <a:t>Not in production state</a:t>
              </a:r>
              <a:r>
                <a:rPr lang="en-US" sz="1700" dirty="0"/>
                <a:t> yet, but go-to model in future to </a:t>
              </a:r>
              <a:r>
                <a:rPr lang="en-US" sz="1700" i="1" dirty="0"/>
                <a:t>simplify workflow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lphaUcPeriod"/>
              </a:pPr>
              <a:r>
                <a:rPr lang="en-US" b="1" dirty="0"/>
                <a:t>“Manually-adjusted” reference model made by CERN collimation team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733244" y="3006024"/>
            <a:ext cx="762575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First thought: </a:t>
            </a:r>
            <a:r>
              <a:rPr lang="en-US" dirty="0"/>
              <a:t>go with model A for our studies </a:t>
            </a:r>
            <a:r>
              <a:rPr lang="en-US" i="1" dirty="0"/>
              <a:t>(simpler workflow)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After exploring that path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Still some </a:t>
            </a:r>
            <a:r>
              <a:rPr lang="en-US" b="1" dirty="0"/>
              <a:t>work required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Will show some of the studies/observations briefly for completeness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There is a simpler, more appropriate solution for us</a:t>
            </a:r>
          </a:p>
        </p:txBody>
      </p:sp>
    </p:spTree>
    <p:extLst>
      <p:ext uri="{BB962C8B-B14F-4D97-AF65-F5344CB8AC3E}">
        <p14:creationId xmlns:p14="http://schemas.microsoft.com/office/powerpoint/2010/main" val="2314612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exported model (A)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Elements with incorrect parameters: e.g. TANs (neutral beam absorbers)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47457" y="1492035"/>
            <a:ext cx="5267147" cy="4514698"/>
            <a:chOff x="3747457" y="1454780"/>
            <a:chExt cx="5267147" cy="451469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7457" y="1454780"/>
              <a:ext cx="5267147" cy="451469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650966" y="3467819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IP5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6044" y="2510285"/>
            <a:ext cx="34160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Inconsistency with offsets </a:t>
            </a:r>
            <a:r>
              <a:rPr lang="en-US" dirty="0"/>
              <a:t>for TANs </a:t>
            </a:r>
            <a:r>
              <a:rPr lang="en-US" i="1" dirty="0"/>
              <a:t>(</a:t>
            </a:r>
            <a:r>
              <a:rPr lang="en-US" i="1" dirty="0" err="1"/>
              <a:t>mech_sep</a:t>
            </a:r>
            <a:r>
              <a:rPr lang="en-US" i="1" dirty="0"/>
              <a:t> = 0)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all particles crash there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R. De Maria: Advice to </a:t>
            </a:r>
            <a:r>
              <a:rPr lang="en-US" b="1" dirty="0"/>
              <a:t>remove TANs </a:t>
            </a:r>
            <a:r>
              <a:rPr lang="en-US" dirty="0"/>
              <a:t>and put </a:t>
            </a:r>
            <a:r>
              <a:rPr lang="en-US" b="1" dirty="0"/>
              <a:t>Y chamber markers </a:t>
            </a:r>
            <a:r>
              <a:rPr lang="en-US" dirty="0"/>
              <a:t>in place instead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Markers from (old) layout database</a:t>
            </a:r>
          </a:p>
        </p:txBody>
      </p:sp>
      <p:sp>
        <p:nvSpPr>
          <p:cNvPr id="2" name="Oval 1"/>
          <p:cNvSpPr/>
          <p:nvPr/>
        </p:nvSpPr>
        <p:spPr>
          <a:xfrm>
            <a:off x="5641675" y="1949568"/>
            <a:ext cx="483080" cy="1069675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51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exported model (A)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Comparison with reference model (B)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1155933"/>
            <a:ext cx="830723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Using PySixDesk, </a:t>
            </a:r>
            <a:r>
              <a:rPr lang="en-US" b="1" dirty="0"/>
              <a:t>mount reference aperture model (B) onto my MAD-X optics output </a:t>
            </a:r>
            <a:r>
              <a:rPr lang="en-US" dirty="0"/>
              <a:t>for </a:t>
            </a:r>
            <a:r>
              <a:rPr lang="en-US" dirty="0" err="1"/>
              <a:t>SixTrack</a:t>
            </a:r>
            <a:r>
              <a:rPr lang="en-US" dirty="0"/>
              <a:t> </a:t>
            </a:r>
            <a:r>
              <a:rPr lang="en-US" i="1" dirty="0"/>
              <a:t>(fort.2)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Makes direct </a:t>
            </a:r>
            <a:r>
              <a:rPr lang="en-US" b="1" dirty="0"/>
              <a:t>comparison with MAD-X exported model (A) </a:t>
            </a:r>
            <a:r>
              <a:rPr lang="en-US" dirty="0"/>
              <a:t>possible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8793" y="2484408"/>
            <a:ext cx="8635042" cy="3564147"/>
            <a:chOff x="258793" y="2613804"/>
            <a:chExt cx="8635042" cy="356414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96" t="6274" r="9906"/>
            <a:stretch/>
          </p:blipFill>
          <p:spPr>
            <a:xfrm>
              <a:off x="258793" y="2875829"/>
              <a:ext cx="8635042" cy="330212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802257" y="2613804"/>
              <a:ext cx="452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IP1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46431" y="2619554"/>
              <a:ext cx="452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IP5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576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98407" y="2754370"/>
            <a:ext cx="8643668" cy="3937961"/>
            <a:chOff x="198407" y="2610926"/>
            <a:chExt cx="8643668" cy="393796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7" t="6840" r="17547"/>
            <a:stretch/>
          </p:blipFill>
          <p:spPr>
            <a:xfrm>
              <a:off x="198407" y="2933629"/>
              <a:ext cx="8643668" cy="361525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310333" y="2610926"/>
              <a:ext cx="452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IP5</a:t>
              </a: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5826" y="1057224"/>
            <a:ext cx="8307238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Models reasonably close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/>
              <a:t>Some observations that may </a:t>
            </a:r>
            <a:r>
              <a:rPr lang="en-US" i="1" dirty="0"/>
              <a:t>(or not) </a:t>
            </a:r>
            <a:r>
              <a:rPr lang="en-US" dirty="0"/>
              <a:t>need fixing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MAD-X linearly interpolates between aperture markers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MAD-X produces aperture ‘spikes’ </a:t>
            </a:r>
            <a:r>
              <a:rPr lang="en-US" sz="1700" i="1" dirty="0"/>
              <a:t>(= very large aperture)</a:t>
            </a:r>
            <a:r>
              <a:rPr lang="en-US" sz="1700" dirty="0"/>
              <a:t>: no concern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Element offsets/corrections not always the same between the models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Still some work required</a:t>
            </a:r>
          </a:p>
        </p:txBody>
      </p:sp>
      <p:sp>
        <p:nvSpPr>
          <p:cNvPr id="10" name="Oval 9"/>
          <p:cNvSpPr/>
          <p:nvPr/>
        </p:nvSpPr>
        <p:spPr>
          <a:xfrm>
            <a:off x="2570672" y="4853463"/>
            <a:ext cx="1199072" cy="1337095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017918" y="4896596"/>
            <a:ext cx="1820173" cy="584775"/>
            <a:chOff x="974786" y="4666892"/>
            <a:chExt cx="1820173" cy="584775"/>
          </a:xfrm>
        </p:grpSpPr>
        <p:sp>
          <p:nvSpPr>
            <p:cNvPr id="15" name="Rectangle 14"/>
            <p:cNvSpPr/>
            <p:nvPr/>
          </p:nvSpPr>
          <p:spPr>
            <a:xfrm>
              <a:off x="1061048" y="4735903"/>
              <a:ext cx="1380227" cy="448573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4786" y="4666892"/>
              <a:ext cx="18201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MAD-X using lin. interpolation</a:t>
              </a:r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MAD-X exported model (A)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914400"/>
          </a:xfrm>
        </p:spPr>
        <p:txBody>
          <a:bodyPr/>
          <a:lstStyle/>
          <a:p>
            <a:r>
              <a:rPr lang="en-US" dirty="0"/>
              <a:t>Comparison with reference model (B)</a:t>
            </a:r>
          </a:p>
        </p:txBody>
      </p:sp>
    </p:spTree>
    <p:extLst>
      <p:ext uri="{BB962C8B-B14F-4D97-AF65-F5344CB8AC3E}">
        <p14:creationId xmlns:p14="http://schemas.microsoft.com/office/powerpoint/2010/main" val="399985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aperture model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Primary collimators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813" y="1017912"/>
            <a:ext cx="8643670" cy="2333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163" indent="-2825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Discussion with collimation and </a:t>
            </a:r>
            <a:r>
              <a:rPr lang="en-US" b="1" dirty="0" err="1"/>
              <a:t>SixTrack</a:t>
            </a:r>
            <a:r>
              <a:rPr lang="en-US" b="1" dirty="0"/>
              <a:t> experts </a:t>
            </a:r>
            <a:r>
              <a:rPr lang="en-US" i="1" dirty="0"/>
              <a:t>(21.02.20)</a:t>
            </a:r>
          </a:p>
          <a:p>
            <a:pPr marL="630238" lvl="1" indent="-2682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Consider black absorber model: </a:t>
            </a:r>
            <a:r>
              <a:rPr lang="en-US" sz="1700" dirty="0"/>
              <a:t>expect losses only on primaries (TCP) since no scattering</a:t>
            </a:r>
            <a:endParaRPr lang="en-US" sz="1700" b="1" dirty="0"/>
          </a:p>
          <a:p>
            <a:pPr marL="630238" lvl="1" indent="-26828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b="1" dirty="0"/>
              <a:t>Full aperture model not required for our purposes</a:t>
            </a:r>
            <a:endParaRPr lang="en-US" sz="1700" dirty="0"/>
          </a:p>
          <a:p>
            <a:pPr>
              <a:spcBef>
                <a:spcPts val="600"/>
              </a:spcBef>
              <a:tabLst>
                <a:tab pos="690563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Created very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simple model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consisting only of TCPs near IR7 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(betatron cleaning)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A. </a:t>
            </a:r>
            <a:r>
              <a:rPr lang="en-US" dirty="0" err="1"/>
              <a:t>Mereghetti</a:t>
            </a:r>
            <a:r>
              <a:rPr lang="en-US" dirty="0"/>
              <a:t>: </a:t>
            </a:r>
            <a:r>
              <a:rPr lang="en-US" b="1" dirty="0"/>
              <a:t>calculate collimator gaps </a:t>
            </a:r>
            <a:r>
              <a:rPr lang="en-US" dirty="0"/>
              <a:t>from </a:t>
            </a:r>
            <a:r>
              <a:rPr lang="en-US" dirty="0">
                <a:hlinkClick r:id="rId2"/>
              </a:rPr>
              <a:t>N. </a:t>
            </a:r>
            <a:r>
              <a:rPr lang="en-US" dirty="0" err="1">
                <a:hlinkClick r:id="rId2"/>
              </a:rPr>
              <a:t>Fuster</a:t>
            </a:r>
            <a:r>
              <a:rPr lang="en-US" dirty="0">
                <a:hlinkClick r:id="rId2"/>
              </a:rPr>
              <a:t>-Martinez, Evian 2019</a:t>
            </a:r>
            <a:br>
              <a:rPr lang="en-US" dirty="0"/>
            </a:br>
            <a:r>
              <a:rPr lang="en-US" sz="1500" i="1" dirty="0"/>
              <a:t>(Tab. 1: TCP IR7 at injection: 5.7</a:t>
            </a:r>
            <a:r>
              <a:rPr lang="el-GR" sz="1500" i="1" dirty="0"/>
              <a:t>σ</a:t>
            </a:r>
            <a:r>
              <a:rPr lang="en-US" sz="1500" i="1" dirty="0"/>
              <a:t> for </a:t>
            </a:r>
            <a:r>
              <a:rPr lang="el-GR" sz="1500" i="1" dirty="0"/>
              <a:t>ε</a:t>
            </a:r>
            <a:r>
              <a:rPr lang="en-US" sz="1500" i="1" baseline="-25000" dirty="0"/>
              <a:t>N</a:t>
            </a:r>
            <a:r>
              <a:rPr lang="en-US" sz="1500" i="1" dirty="0"/>
              <a:t> = 3.5 </a:t>
            </a:r>
            <a:r>
              <a:rPr lang="el-GR" sz="1500" i="1" dirty="0"/>
              <a:t>μ</a:t>
            </a:r>
            <a:r>
              <a:rPr lang="en-US" sz="1500" i="1" dirty="0"/>
              <a:t>m rad)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/>
              <a:t>Half gaps set in our model </a:t>
            </a:r>
            <a:r>
              <a:rPr lang="en-US" b="1" dirty="0"/>
              <a:t>depend on beta functions </a:t>
            </a:r>
            <a:r>
              <a:rPr lang="en-US" dirty="0"/>
              <a:t>at elements</a:t>
            </a:r>
          </a:p>
        </p:txBody>
      </p:sp>
      <p:sp>
        <p:nvSpPr>
          <p:cNvPr id="2" name="Right Arrow 1"/>
          <p:cNvSpPr/>
          <p:nvPr/>
        </p:nvSpPr>
        <p:spPr>
          <a:xfrm>
            <a:off x="724618" y="1966818"/>
            <a:ext cx="336431" cy="301924"/>
          </a:xfrm>
          <a:prstGeom prst="rightArrow">
            <a:avLst>
              <a:gd name="adj1" fmla="val 38571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24310" y="6220449"/>
            <a:ext cx="3656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i="1" dirty="0">
                <a:hlinkClick r:id="rId3"/>
              </a:rPr>
              <a:t>Loic’s 3D aperture / loss visualizer</a:t>
            </a:r>
            <a:r>
              <a:rPr lang="en-US" i="1" dirty="0"/>
              <a:t>  </a:t>
            </a:r>
            <a:r>
              <a:rPr lang="en-US" i="1" dirty="0">
                <a:sym typeface="Wingdings" panose="05000000000000000000" pitchFamily="2" charset="2"/>
              </a:rPr>
              <a:t></a:t>
            </a:r>
            <a:endParaRPr lang="en-US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438" y="3536828"/>
            <a:ext cx="3827253" cy="29574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628" y="3407437"/>
            <a:ext cx="3008017" cy="20565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4410" y="4214561"/>
            <a:ext cx="3091402" cy="1930865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3219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A04FC67-A344-41CC-90CC-E47001AB12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1" t="29304" r="8341" b="23894"/>
          <a:stretch/>
        </p:blipFill>
        <p:spPr>
          <a:xfrm>
            <a:off x="756082" y="2225659"/>
            <a:ext cx="6478437" cy="3510646"/>
          </a:xfrm>
          <a:prstGeom prst="rect">
            <a:avLst/>
          </a:prstGeom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4B5A27C-FCD2-42CA-A1EC-D4C4F3E01C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75" t="28697" r="8448" b="24008"/>
          <a:stretch/>
        </p:blipFill>
        <p:spPr>
          <a:xfrm>
            <a:off x="726905" y="2180091"/>
            <a:ext cx="6501622" cy="3547588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6D8E138F-3F6E-43D9-A93E-A47BAA9655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02" t="28607" r="7598" b="22877"/>
          <a:stretch/>
        </p:blipFill>
        <p:spPr>
          <a:xfrm>
            <a:off x="698620" y="2171352"/>
            <a:ext cx="6593359" cy="3639159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BEC5DAC-5B53-4A62-843F-966BE724C7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1" t="29048" r="8790" b="22875"/>
          <a:stretch/>
        </p:blipFill>
        <p:spPr>
          <a:xfrm>
            <a:off x="720913" y="2210701"/>
            <a:ext cx="6478437" cy="360621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20.03.2020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8573" y="1035171"/>
            <a:ext cx="8272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Track square beam through machine to </a:t>
            </a:r>
            <a:r>
              <a:rPr lang="en-US" b="1" dirty="0"/>
              <a:t>verify gaps and skew collimator angles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5963" y="1413676"/>
            <a:ext cx="171072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D62425"/>
                </a:solidFill>
              </a:rPr>
              <a:t>TCP S</a:t>
            </a:r>
          </a:p>
          <a:p>
            <a:r>
              <a:rPr lang="en-US" sz="1500" i="1" dirty="0">
                <a:solidFill>
                  <a:srgbClr val="D62425"/>
                </a:solidFill>
              </a:rPr>
              <a:t>half gap: 5.057 mm</a:t>
            </a:r>
          </a:p>
          <a:p>
            <a:r>
              <a:rPr lang="en-US" sz="1500" i="1" dirty="0">
                <a:solidFill>
                  <a:srgbClr val="D62425"/>
                </a:solidFill>
              </a:rPr>
              <a:t>angle: 127.5°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39977" y="3413189"/>
            <a:ext cx="171072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FF7100"/>
                </a:solidFill>
              </a:rPr>
              <a:t>TCP V</a:t>
            </a:r>
          </a:p>
          <a:p>
            <a:r>
              <a:rPr lang="en-US" sz="1500" i="1" dirty="0">
                <a:solidFill>
                  <a:srgbClr val="FF7100"/>
                </a:solidFill>
              </a:rPr>
              <a:t>half gap: 4.308 mm</a:t>
            </a:r>
          </a:p>
          <a:p>
            <a:r>
              <a:rPr lang="en-US" sz="1500" i="1" dirty="0">
                <a:solidFill>
                  <a:srgbClr val="FF7100"/>
                </a:solidFill>
              </a:rPr>
              <a:t>angle: 90°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27747" y="1408988"/>
            <a:ext cx="171072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2A7CB5"/>
                </a:solidFill>
              </a:rPr>
              <a:t>TCP H</a:t>
            </a:r>
          </a:p>
          <a:p>
            <a:r>
              <a:rPr lang="en-US" sz="1500" i="1" dirty="0">
                <a:solidFill>
                  <a:srgbClr val="2A7CB5"/>
                </a:solidFill>
              </a:rPr>
              <a:t>half gap: 5.973 mm</a:t>
            </a:r>
          </a:p>
          <a:p>
            <a:r>
              <a:rPr lang="en-US" sz="1500" i="1" dirty="0">
                <a:solidFill>
                  <a:srgbClr val="2A7CB5"/>
                </a:solidFill>
              </a:rPr>
              <a:t>angle: 0°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Simple aperture model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914400"/>
          </a:xfrm>
        </p:spPr>
        <p:txBody>
          <a:bodyPr/>
          <a:lstStyle/>
          <a:p>
            <a:r>
              <a:rPr lang="en-US" dirty="0"/>
              <a:t>Primary collimators only: validation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9E9AF39-1B4C-4AE6-A237-62632C260587}"/>
              </a:ext>
            </a:extLst>
          </p:cNvPr>
          <p:cNvGrpSpPr/>
          <p:nvPr/>
        </p:nvGrpSpPr>
        <p:grpSpPr>
          <a:xfrm>
            <a:off x="966156" y="5921274"/>
            <a:ext cx="7315203" cy="646331"/>
            <a:chOff x="966156" y="5921274"/>
            <a:chExt cx="7315203" cy="6463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87D40E5-8DBD-4B4A-B75C-86481C7FA891}"/>
                </a:ext>
              </a:extLst>
            </p:cNvPr>
            <p:cNvSpPr/>
            <p:nvPr/>
          </p:nvSpPr>
          <p:spPr>
            <a:xfrm>
              <a:off x="1393165" y="5921274"/>
              <a:ext cx="688819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Gaps correctly applied and tilt angle correctly propagated to </a:t>
              </a:r>
              <a:r>
                <a:rPr lang="en-US" b="1" dirty="0" err="1">
                  <a:solidFill>
                    <a:schemeClr val="accent5">
                      <a:lumMod val="75000"/>
                    </a:schemeClr>
                  </a:solidFill>
                </a:rPr>
                <a:t>SixTrack</a:t>
              </a:r>
              <a:b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en-US" i="1" dirty="0">
                  <a:solidFill>
                    <a:schemeClr val="accent5">
                      <a:lumMod val="75000"/>
                    </a:schemeClr>
                  </a:solidFill>
                </a:rPr>
                <a:t>(thanks to T. Persson)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  <a:sym typeface="Wingdings" panose="05000000000000000000" pitchFamily="2" charset="2"/>
                </a:rPr>
                <a:t> 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" name="Right Arrow 1">
              <a:extLst>
                <a:ext uri="{FF2B5EF4-FFF2-40B4-BE49-F238E27FC236}">
                  <a16:creationId xmlns:a16="http://schemas.microsoft.com/office/drawing/2014/main" id="{B33E6E7A-8B72-4C88-BC8C-EA4BFA9FFCFC}"/>
                </a:ext>
              </a:extLst>
            </p:cNvPr>
            <p:cNvSpPr/>
            <p:nvPr/>
          </p:nvSpPr>
          <p:spPr>
            <a:xfrm>
              <a:off x="966156" y="6101620"/>
              <a:ext cx="336431" cy="301924"/>
            </a:xfrm>
            <a:prstGeom prst="rightArrow">
              <a:avLst>
                <a:gd name="adj1" fmla="val 38571"/>
                <a:gd name="adj2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868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  <p:bldP spid="4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65255</TotalTime>
  <Words>1173</Words>
  <Application>Microsoft Office PowerPoint</Application>
  <PresentationFormat>On-screen Show (4:3)</PresentationFormat>
  <Paragraphs>205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Preparing for SixTrack loss rate simulations</vt:lpstr>
      <vt:lpstr>Objectives and steps</vt:lpstr>
      <vt:lpstr>Objectives and steps</vt:lpstr>
      <vt:lpstr>Aperture model</vt:lpstr>
      <vt:lpstr>MAD-X exported model (A)</vt:lpstr>
      <vt:lpstr>MAD-X exported model (A)</vt:lpstr>
      <vt:lpstr>MAD-X exported model (A)</vt:lpstr>
      <vt:lpstr>Simple aperture model</vt:lpstr>
      <vt:lpstr>Simple aperture model</vt:lpstr>
      <vt:lpstr>Objectives and steps</vt:lpstr>
      <vt:lpstr>Particle initialization</vt:lpstr>
      <vt:lpstr>Particle initialization</vt:lpstr>
      <vt:lpstr>Objectives and steps</vt:lpstr>
      <vt:lpstr>New MAD-X mask file handling</vt:lpstr>
      <vt:lpstr>Putting it all together</vt:lpstr>
      <vt:lpstr>Summary and 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7377</cp:revision>
  <cp:lastPrinted>2016-06-09T07:26:37Z</cp:lastPrinted>
  <dcterms:created xsi:type="dcterms:W3CDTF">2015-10-20T14:25:35Z</dcterms:created>
  <dcterms:modified xsi:type="dcterms:W3CDTF">2020-03-20T09:39:55Z</dcterms:modified>
</cp:coreProperties>
</file>