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10"/>
  </p:notesMasterIdLst>
  <p:handoutMasterIdLst>
    <p:handoutMasterId r:id="rId11"/>
  </p:handoutMasterIdLst>
  <p:sldIdLst>
    <p:sldId id="648" r:id="rId2"/>
    <p:sldId id="800" r:id="rId3"/>
    <p:sldId id="801" r:id="rId4"/>
    <p:sldId id="805" r:id="rId5"/>
    <p:sldId id="803" r:id="rId6"/>
    <p:sldId id="804" r:id="rId7"/>
    <p:sldId id="802" r:id="rId8"/>
    <p:sldId id="806" r:id="rId9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648"/>
            <p14:sldId id="800"/>
            <p14:sldId id="801"/>
            <p14:sldId id="805"/>
            <p14:sldId id="803"/>
            <p14:sldId id="804"/>
            <p14:sldId id="802"/>
            <p14:sldId id="8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816" userDrawn="1">
          <p15:clr>
            <a:srgbClr val="A4A3A4"/>
          </p15:clr>
        </p15:guide>
        <p15:guide id="3" orient="horz" pos="3216" userDrawn="1">
          <p15:clr>
            <a:srgbClr val="A4A3A4"/>
          </p15:clr>
        </p15:guide>
        <p15:guide id="4" pos="2016" userDrawn="1">
          <p15:clr>
            <a:srgbClr val="A4A3A4"/>
          </p15:clr>
        </p15:guide>
        <p15:guide id="5" pos="864" userDrawn="1">
          <p15:clr>
            <a:srgbClr val="A4A3A4"/>
          </p15:clr>
        </p15:guide>
        <p15:guide id="6" orient="horz" pos="1104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2832" userDrawn="1">
          <p15:clr>
            <a:srgbClr val="A4A3A4"/>
          </p15:clr>
        </p15:guide>
        <p15:guide id="10" orient="horz" pos="792" userDrawn="1">
          <p15:clr>
            <a:srgbClr val="A4A3A4"/>
          </p15:clr>
        </p15:guide>
        <p15:guide id="11" pos="1344" userDrawn="1">
          <p15:clr>
            <a:srgbClr val="A4A3A4"/>
          </p15:clr>
        </p15:guide>
        <p15:guide id="12" orient="horz" pos="2640" userDrawn="1">
          <p15:clr>
            <a:srgbClr val="A4A3A4"/>
          </p15:clr>
        </p15:guide>
        <p15:guide id="13" pos="5208" userDrawn="1">
          <p15:clr>
            <a:srgbClr val="A4A3A4"/>
          </p15:clr>
        </p15:guide>
        <p15:guide id="14" orient="horz" pos="2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7A3075"/>
    <a:srgbClr val="BF00BF"/>
    <a:srgbClr val="0000FF"/>
    <a:srgbClr val="FBB0B3"/>
    <a:srgbClr val="31FF31"/>
    <a:srgbClr val="E2A176"/>
    <a:srgbClr val="1F8C1F"/>
    <a:srgbClr val="00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>
        <p:scale>
          <a:sx n="118" d="100"/>
          <a:sy n="118" d="100"/>
        </p:scale>
        <p:origin x="432" y="-60"/>
      </p:cViewPr>
      <p:guideLst>
        <p:guide orient="horz" pos="3552"/>
        <p:guide pos="816"/>
        <p:guide orient="horz" pos="3216"/>
        <p:guide pos="2016"/>
        <p:guide pos="864"/>
        <p:guide orient="horz" pos="1104"/>
        <p:guide orient="horz" pos="2736"/>
        <p:guide orient="horz" pos="4080"/>
        <p:guide pos="2832"/>
        <p:guide orient="horz" pos="792"/>
        <p:guide pos="1344"/>
        <p:guide orient="horz" pos="2640"/>
        <p:guide pos="5208"/>
        <p:guide orient="horz"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08363" y="850900"/>
            <a:ext cx="3055937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6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87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15638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2" y="6492511"/>
            <a:ext cx="1966631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11"/>
            <a:ext cx="2964561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11"/>
            <a:ext cx="20574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902666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62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6" y="248115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76" y="1273218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9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9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5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60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21.02.2020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5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5812" y="1618975"/>
            <a:ext cx="5352376" cy="1612423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MAD-X aperture for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SixTrack</a:t>
            </a:r>
            <a:endParaRPr lang="en-US" sz="36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06" y="6441290"/>
            <a:ext cx="8836090" cy="460860"/>
          </a:xfrm>
        </p:spPr>
        <p:txBody>
          <a:bodyPr>
            <a:normAutofit/>
          </a:bodyPr>
          <a:lstStyle/>
          <a:p>
            <a:pPr marL="114297" algn="l">
              <a:tabLst>
                <a:tab pos="11601161" algn="r"/>
              </a:tabLst>
            </a:pPr>
            <a:r>
              <a:rPr lang="en-US" sz="1500" i="1" dirty="0" smtClean="0">
                <a:solidFill>
                  <a:schemeClr val="accent5">
                    <a:lumMod val="75000"/>
                  </a:schemeClr>
                </a:solidFill>
              </a:rPr>
              <a:t>Discussion on loss maps and </a:t>
            </a:r>
            <a:r>
              <a:rPr lang="en-US" sz="1500" i="1" dirty="0" err="1" smtClean="0">
                <a:solidFill>
                  <a:schemeClr val="accent5">
                    <a:lumMod val="75000"/>
                  </a:schemeClr>
                </a:solidFill>
              </a:rPr>
              <a:t>SixTrack</a:t>
            </a:r>
            <a:r>
              <a:rPr lang="en-US" sz="1500" i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-US" sz="1500" i="1" dirty="0" smtClean="0">
                <a:solidFill>
                  <a:schemeClr val="accent5">
                    <a:lumMod val="75000"/>
                  </a:schemeClr>
                </a:solidFill>
              </a:rPr>
              <a:t>21. February 2020</a:t>
            </a:r>
            <a:endParaRPr lang="en-US" sz="15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260" y="117337"/>
            <a:ext cx="839552" cy="83955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09511" y="3365285"/>
            <a:ext cx="2124983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29790" y="1371458"/>
            <a:ext cx="4284425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855524" y="3753231"/>
            <a:ext cx="7432963" cy="1092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200" b="1" dirty="0" smtClean="0"/>
              <a:t>M</a:t>
            </a:r>
            <a:r>
              <a:rPr lang="en-US" sz="2200" b="1" dirty="0"/>
              <a:t>. </a:t>
            </a:r>
            <a:r>
              <a:rPr lang="en-US" sz="2200" b="1" dirty="0" smtClean="0"/>
              <a:t>Schenk for EPFL </a:t>
            </a:r>
            <a:r>
              <a:rPr lang="en-US" sz="2200" b="1" dirty="0" smtClean="0"/>
              <a:t>team</a:t>
            </a:r>
            <a:r>
              <a:rPr lang="en-US" sz="2200" b="1" dirty="0"/>
              <a:t/>
            </a:r>
            <a:br>
              <a:rPr lang="en-US" sz="2200" b="1" dirty="0"/>
            </a:br>
            <a:r>
              <a:rPr lang="en-US" sz="1700" i="1" dirty="0" smtClean="0"/>
              <a:t>EPFL &amp; CERN, </a:t>
            </a:r>
            <a:r>
              <a:rPr lang="en-US" sz="1700" i="1" dirty="0"/>
              <a:t>Switzerland</a:t>
            </a:r>
          </a:p>
          <a:p>
            <a:pPr>
              <a:spcBef>
                <a:spcPts val="1200"/>
              </a:spcBef>
            </a:pP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9" y="280642"/>
            <a:ext cx="1306285" cy="3806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5572" y="5116747"/>
            <a:ext cx="7414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Acknowledgements</a:t>
            </a:r>
          </a:p>
          <a:p>
            <a:pPr>
              <a:spcAft>
                <a:spcPts val="1200"/>
              </a:spcAft>
            </a:pPr>
            <a:r>
              <a:rPr lang="en-US" smtClean="0"/>
              <a:t>R. Bruce, R</a:t>
            </a:r>
            <a:r>
              <a:rPr lang="en-US" dirty="0" smtClean="0"/>
              <a:t>. De Maria, A. </a:t>
            </a:r>
            <a:r>
              <a:rPr lang="en-US" dirty="0" err="1" smtClean="0"/>
              <a:t>Mereghetti</a:t>
            </a:r>
            <a:r>
              <a:rPr lang="en-US" dirty="0" smtClean="0"/>
              <a:t>, D. </a:t>
            </a:r>
            <a:r>
              <a:rPr lang="en-US" dirty="0" err="1" smtClean="0"/>
              <a:t>Mirarchi</a:t>
            </a:r>
            <a:r>
              <a:rPr lang="en-US" dirty="0" smtClean="0"/>
              <a:t>, T. </a:t>
            </a:r>
            <a:r>
              <a:rPr lang="en-US" dirty="0" err="1" smtClean="0"/>
              <a:t>Persson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1319" y="1095554"/>
            <a:ext cx="8518472" cy="387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Background</a:t>
            </a:r>
          </a:p>
          <a:p>
            <a:pPr marL="3968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Support LHC beam loss model from data</a:t>
            </a:r>
            <a:r>
              <a:rPr lang="en-US" dirty="0"/>
              <a:t> </a:t>
            </a:r>
            <a:r>
              <a:rPr lang="en-US" i="1" dirty="0"/>
              <a:t>(rates, H/V</a:t>
            </a:r>
            <a:r>
              <a:rPr lang="en-US" i="1" dirty="0" smtClean="0"/>
              <a:t>) </a:t>
            </a:r>
            <a:r>
              <a:rPr lang="en-US" b="1" dirty="0" smtClean="0"/>
              <a:t>with </a:t>
            </a:r>
            <a:r>
              <a:rPr lang="en-US" b="1" dirty="0" err="1" smtClean="0"/>
              <a:t>SixTrack</a:t>
            </a:r>
            <a:r>
              <a:rPr lang="en-US" b="1" dirty="0" smtClean="0"/>
              <a:t> simulations</a:t>
            </a:r>
          </a:p>
          <a:p>
            <a:pPr marL="801688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Parameter sensitivity and dependency studies</a:t>
            </a:r>
          </a:p>
          <a:p>
            <a:pPr marL="801688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To be run on BOINC using </a:t>
            </a:r>
            <a:r>
              <a:rPr lang="en-US" sz="1700" dirty="0" err="1" smtClean="0"/>
              <a:t>PySixDesk</a:t>
            </a:r>
            <a:endParaRPr lang="en-US" sz="1700" dirty="0" smtClean="0"/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Requires at least simple aperture model</a:t>
            </a:r>
          </a:p>
          <a:p>
            <a:pPr marL="801688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Collimators are black absorbers for now</a:t>
            </a:r>
          </a:p>
          <a:p>
            <a:pPr marL="801688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Use LHC aperture model created by MAD-X as input to </a:t>
            </a:r>
            <a:r>
              <a:rPr lang="en-US" sz="1700" dirty="0" err="1" smtClean="0"/>
              <a:t>SixTrack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i="1" dirty="0" smtClean="0"/>
              <a:t>(go to in the future)</a:t>
            </a:r>
          </a:p>
          <a:p>
            <a:pPr marL="7429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US" sz="1700" i="1" dirty="0"/>
          </a:p>
          <a:p>
            <a:pPr>
              <a:spcBef>
                <a:spcPts val="200"/>
              </a:spcBef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Contents</a:t>
            </a:r>
          </a:p>
          <a:p>
            <a:pPr marL="461963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Some aperture tests and comparisons with </a:t>
            </a:r>
            <a:r>
              <a:rPr lang="en-US" b="1" dirty="0" err="1" smtClean="0"/>
              <a:t>SixTrack</a:t>
            </a:r>
            <a:r>
              <a:rPr lang="en-US" b="1" dirty="0" smtClean="0"/>
              <a:t>-Collimation</a:t>
            </a:r>
            <a:endParaRPr lang="en-US" sz="1700" b="1" i="1" dirty="0"/>
          </a:p>
          <a:p>
            <a:pPr marL="461963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Outlook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0458732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 smtClean="0"/>
              <a:t>TANs </a:t>
            </a:r>
            <a:r>
              <a:rPr lang="en-US" b="0" dirty="0" smtClean="0"/>
              <a:t>(neutral beam </a:t>
            </a:r>
            <a:r>
              <a:rPr lang="en-US" b="0" dirty="0"/>
              <a:t>a</a:t>
            </a:r>
            <a:r>
              <a:rPr lang="en-US" b="0" dirty="0" smtClean="0"/>
              <a:t>bsorbers)</a:t>
            </a:r>
            <a:endParaRPr lang="en-US" b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47457" y="1448905"/>
            <a:ext cx="5267147" cy="4514698"/>
            <a:chOff x="3747457" y="1454780"/>
            <a:chExt cx="5267147" cy="451469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7457" y="1454780"/>
              <a:ext cx="5267147" cy="451469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650966" y="3467819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IP5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83078" y="2380889"/>
            <a:ext cx="318314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Inconsistency with offsets </a:t>
            </a:r>
            <a:r>
              <a:rPr lang="en-US" dirty="0" smtClean="0"/>
              <a:t>for TANs </a:t>
            </a:r>
            <a:r>
              <a:rPr lang="en-US" i="1" dirty="0" smtClean="0"/>
              <a:t>(</a:t>
            </a:r>
            <a:r>
              <a:rPr lang="en-US" i="1" dirty="0" err="1" smtClean="0"/>
              <a:t>mech_sep</a:t>
            </a:r>
            <a:r>
              <a:rPr lang="en-US" i="1" dirty="0" smtClean="0"/>
              <a:t> = 0)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all particles crash there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Advice to </a:t>
            </a:r>
            <a:r>
              <a:rPr lang="en-US" b="1" dirty="0" smtClean="0"/>
              <a:t>remove TANs </a:t>
            </a:r>
            <a:r>
              <a:rPr lang="en-US" dirty="0" smtClean="0"/>
              <a:t>and put </a:t>
            </a:r>
            <a:r>
              <a:rPr lang="en-US" b="1" dirty="0" smtClean="0"/>
              <a:t>Y chamber markers </a:t>
            </a:r>
            <a:r>
              <a:rPr lang="en-US" dirty="0" smtClean="0"/>
              <a:t>in place instead</a:t>
            </a:r>
            <a:br>
              <a:rPr lang="en-US" dirty="0" smtClean="0"/>
            </a:br>
            <a:r>
              <a:rPr lang="en-US" dirty="0" smtClean="0"/>
              <a:t>(thanks Riccardo)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Markers from (old) layout database</a:t>
            </a:r>
          </a:p>
        </p:txBody>
      </p:sp>
    </p:spTree>
    <p:extLst>
      <p:ext uri="{BB962C8B-B14F-4D97-AF65-F5344CB8AC3E}">
        <p14:creationId xmlns:p14="http://schemas.microsoft.com/office/powerpoint/2010/main" val="231461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 smtClean="0"/>
              <a:t>Comparison with </a:t>
            </a:r>
            <a:r>
              <a:rPr lang="en-US" dirty="0" err="1" smtClean="0"/>
              <a:t>SixTrack</a:t>
            </a:r>
            <a:r>
              <a:rPr lang="en-US" dirty="0" smtClean="0"/>
              <a:t>-Collimation aperture</a:t>
            </a:r>
            <a:endParaRPr lang="en-US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1061044"/>
            <a:ext cx="830723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Using </a:t>
            </a:r>
            <a:r>
              <a:rPr lang="en-US" dirty="0" err="1" smtClean="0"/>
              <a:t>PySixDesk</a:t>
            </a:r>
            <a:r>
              <a:rPr lang="en-US" dirty="0" smtClean="0"/>
              <a:t>, </a:t>
            </a:r>
            <a:r>
              <a:rPr lang="en-US" b="1" dirty="0" smtClean="0"/>
              <a:t>mounted collimation aperture </a:t>
            </a:r>
            <a:r>
              <a:rPr lang="en-US" i="1" dirty="0" smtClean="0"/>
              <a:t>(allaper.b1)</a:t>
            </a:r>
            <a:r>
              <a:rPr lang="en-US" dirty="0" smtClean="0"/>
              <a:t> </a:t>
            </a:r>
            <a:r>
              <a:rPr lang="en-US" b="1" dirty="0" smtClean="0"/>
              <a:t>onto MAD-X optics output </a:t>
            </a:r>
            <a:r>
              <a:rPr lang="en-US" dirty="0" smtClean="0"/>
              <a:t>for </a:t>
            </a:r>
            <a:r>
              <a:rPr lang="en-US" dirty="0" err="1" smtClean="0"/>
              <a:t>SixTrack</a:t>
            </a:r>
            <a:r>
              <a:rPr lang="en-US" dirty="0" smtClean="0"/>
              <a:t> </a:t>
            </a:r>
            <a:r>
              <a:rPr lang="en-US" i="1" dirty="0" smtClean="0"/>
              <a:t>(fort.2)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Makes direct </a:t>
            </a:r>
            <a:r>
              <a:rPr lang="en-US" b="1" dirty="0" smtClean="0"/>
              <a:t>comparison with MAD-X aperture </a:t>
            </a:r>
            <a:r>
              <a:rPr lang="en-US" dirty="0" smtClean="0"/>
              <a:t>possible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Thank you to </a:t>
            </a:r>
            <a:r>
              <a:rPr lang="en-US" dirty="0" err="1" smtClean="0"/>
              <a:t>Alessio</a:t>
            </a:r>
            <a:r>
              <a:rPr lang="en-US" dirty="0" smtClean="0"/>
              <a:t> for pointing out issue concerning IP1 vs. IP3 reference …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8793" y="2648308"/>
            <a:ext cx="8635042" cy="3564147"/>
            <a:chOff x="258793" y="2613804"/>
            <a:chExt cx="8635042" cy="356414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6" t="6274" r="9906"/>
            <a:stretch/>
          </p:blipFill>
          <p:spPr>
            <a:xfrm>
              <a:off x="258793" y="2875829"/>
              <a:ext cx="8635042" cy="330212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802257" y="2613804"/>
              <a:ext cx="4523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IP1</a:t>
              </a:r>
              <a:endParaRPr lang="en-US" sz="16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46431" y="2619554"/>
              <a:ext cx="4523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IP5</a:t>
              </a:r>
              <a:endParaRPr 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4657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98407" y="2633600"/>
            <a:ext cx="8643668" cy="3937961"/>
            <a:chOff x="198407" y="2610926"/>
            <a:chExt cx="8643668" cy="393796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07" t="6840" r="17547"/>
            <a:stretch/>
          </p:blipFill>
          <p:spPr>
            <a:xfrm>
              <a:off x="198407" y="2933629"/>
              <a:ext cx="8643668" cy="361525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310333" y="2610926"/>
              <a:ext cx="4523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IP5</a:t>
              </a:r>
              <a:endParaRPr lang="en-US" sz="1600" b="1" dirty="0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 smtClean="0"/>
              <a:t>Comparison with </a:t>
            </a:r>
            <a:r>
              <a:rPr lang="en-US" dirty="0" err="1" smtClean="0"/>
              <a:t>SixTrack</a:t>
            </a:r>
            <a:r>
              <a:rPr lang="en-US" dirty="0" smtClean="0"/>
              <a:t>-Collimation aperture</a:t>
            </a:r>
            <a:endParaRPr lang="en-US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988216"/>
            <a:ext cx="8307238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Models reasonably close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Some observations that may </a:t>
            </a:r>
            <a:r>
              <a:rPr lang="en-US" i="1" dirty="0" smtClean="0"/>
              <a:t>(or not) </a:t>
            </a:r>
            <a:r>
              <a:rPr lang="en-US" dirty="0" smtClean="0"/>
              <a:t>need fixing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MAD-X linearly interpolates between aperture markers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MAD-X produces aperture ‘spikes’ </a:t>
            </a:r>
            <a:r>
              <a:rPr lang="en-US" sz="1700" i="1" dirty="0" smtClean="0"/>
              <a:t>(= very large aperture)</a:t>
            </a:r>
            <a:r>
              <a:rPr lang="en-US" sz="1700" dirty="0" smtClean="0"/>
              <a:t>: no concern</a:t>
            </a:r>
          </a:p>
        </p:txBody>
      </p:sp>
      <p:sp>
        <p:nvSpPr>
          <p:cNvPr id="10" name="Oval 9"/>
          <p:cNvSpPr/>
          <p:nvPr/>
        </p:nvSpPr>
        <p:spPr>
          <a:xfrm>
            <a:off x="2570672" y="4749947"/>
            <a:ext cx="1199072" cy="1337095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017918" y="4827587"/>
            <a:ext cx="1820173" cy="584775"/>
            <a:chOff x="974786" y="4666892"/>
            <a:chExt cx="1820173" cy="584775"/>
          </a:xfrm>
        </p:grpSpPr>
        <p:sp>
          <p:nvSpPr>
            <p:cNvPr id="15" name="Rectangle 14"/>
            <p:cNvSpPr/>
            <p:nvPr/>
          </p:nvSpPr>
          <p:spPr>
            <a:xfrm>
              <a:off x="1061048" y="4735903"/>
              <a:ext cx="1380227" cy="448573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4786" y="4666892"/>
              <a:ext cx="18201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MAD-X using lin. interpolation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985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 smtClean="0"/>
              <a:t>Comparison with </a:t>
            </a:r>
            <a:r>
              <a:rPr lang="en-US" dirty="0" err="1" smtClean="0"/>
              <a:t>SixTrack</a:t>
            </a:r>
            <a:r>
              <a:rPr lang="en-US" dirty="0" smtClean="0"/>
              <a:t>-Collimation aperture</a:t>
            </a:r>
            <a:endParaRPr lang="en-US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988216"/>
            <a:ext cx="8307238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Models reasonably close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Some observations that may </a:t>
            </a:r>
            <a:r>
              <a:rPr lang="en-US" i="1" dirty="0" smtClean="0"/>
              <a:t>(or not) </a:t>
            </a:r>
            <a:r>
              <a:rPr lang="en-US" dirty="0" smtClean="0"/>
              <a:t>need fixing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MAD-X linearly interpolates between aperture markers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MAD-X produces aperture ‘spikes’ </a:t>
            </a:r>
            <a:r>
              <a:rPr lang="en-US" sz="1700" i="1" dirty="0"/>
              <a:t>(= very large aperture)</a:t>
            </a:r>
            <a:r>
              <a:rPr lang="en-US" sz="1700" dirty="0"/>
              <a:t>: no concern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Offsets not always the same between the models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Happy to help if needed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98407" y="2649784"/>
            <a:ext cx="8683950" cy="3966804"/>
            <a:chOff x="198407" y="2657876"/>
            <a:chExt cx="8683950" cy="3966804"/>
          </a:xfrm>
        </p:grpSpPr>
        <p:grpSp>
          <p:nvGrpSpPr>
            <p:cNvPr id="14" name="Group 13"/>
            <p:cNvGrpSpPr/>
            <p:nvPr/>
          </p:nvGrpSpPr>
          <p:grpSpPr>
            <a:xfrm>
              <a:off x="198407" y="2657876"/>
              <a:ext cx="8677207" cy="2163628"/>
              <a:chOff x="198407" y="2585048"/>
              <a:chExt cx="8677207" cy="216362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98407" y="2585048"/>
                <a:ext cx="8549083" cy="1938400"/>
                <a:chOff x="198407" y="2610926"/>
                <a:chExt cx="8549083" cy="1938400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207" t="6840" r="17547" b="51526"/>
                <a:stretch/>
              </p:blipFill>
              <p:spPr>
                <a:xfrm>
                  <a:off x="198407" y="2933629"/>
                  <a:ext cx="8549083" cy="1615697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4310333" y="2610926"/>
                  <a:ext cx="45236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/>
                    <a:t>IP5</a:t>
                  </a:r>
                  <a:endParaRPr lang="en-US" sz="1600" b="1" dirty="0"/>
                </a:p>
              </p:txBody>
            </p:sp>
          </p:grpSp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61" t="90421" r="16493" b="2524"/>
              <a:stretch/>
            </p:blipFill>
            <p:spPr>
              <a:xfrm>
                <a:off x="326531" y="4474895"/>
                <a:ext cx="8549083" cy="273781"/>
              </a:xfrm>
              <a:prstGeom prst="rect">
                <a:avLst/>
              </a:prstGeom>
            </p:spPr>
          </p:pic>
        </p:grpSp>
        <p:grpSp>
          <p:nvGrpSpPr>
            <p:cNvPr id="28" name="Group 27"/>
            <p:cNvGrpSpPr/>
            <p:nvPr/>
          </p:nvGrpSpPr>
          <p:grpSpPr>
            <a:xfrm>
              <a:off x="299407" y="2903692"/>
              <a:ext cx="8582950" cy="3720988"/>
              <a:chOff x="299407" y="2903692"/>
              <a:chExt cx="8582950" cy="3720988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50" t="5995" r="17433" b="52642"/>
              <a:stretch/>
            </p:blipFill>
            <p:spPr>
              <a:xfrm>
                <a:off x="299407" y="4813629"/>
                <a:ext cx="8399532" cy="1570984"/>
              </a:xfrm>
              <a:prstGeom prst="rect">
                <a:avLst/>
              </a:prstGeom>
            </p:spPr>
          </p:pic>
          <p:grpSp>
            <p:nvGrpSpPr>
              <p:cNvPr id="20" name="Group 19"/>
              <p:cNvGrpSpPr/>
              <p:nvPr/>
            </p:nvGrpSpPr>
            <p:grpSpPr>
              <a:xfrm>
                <a:off x="333274" y="6368431"/>
                <a:ext cx="8549083" cy="256249"/>
                <a:chOff x="333274" y="6360339"/>
                <a:chExt cx="8549083" cy="256249"/>
              </a:xfrm>
            </p:grpSpPr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347" t="90218" r="16936" b="4881"/>
                <a:stretch/>
              </p:blipFill>
              <p:spPr>
                <a:xfrm>
                  <a:off x="346610" y="6360339"/>
                  <a:ext cx="8399532" cy="186117"/>
                </a:xfrm>
                <a:prstGeom prst="rect">
                  <a:avLst/>
                </a:prstGeom>
              </p:spPr>
            </p:pic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261" t="93375" r="16493" b="2524"/>
                <a:stretch/>
              </p:blipFill>
              <p:spPr>
                <a:xfrm>
                  <a:off x="333274" y="6457445"/>
                  <a:ext cx="8549083" cy="159143"/>
                </a:xfrm>
                <a:prstGeom prst="rect">
                  <a:avLst/>
                </a:prstGeom>
              </p:spPr>
            </p:pic>
          </p:grpSp>
          <p:cxnSp>
            <p:nvCxnSpPr>
              <p:cNvPr id="22" name="Straight Connector 21"/>
              <p:cNvCxnSpPr/>
              <p:nvPr/>
            </p:nvCxnSpPr>
            <p:spPr>
              <a:xfrm>
                <a:off x="2816028" y="2913132"/>
                <a:ext cx="0" cy="3479576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785734" y="2903692"/>
                <a:ext cx="0" cy="3497108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9716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 smtClean="0"/>
              <a:t>Pseudo collimator test</a:t>
            </a:r>
            <a:endParaRPr lang="en-US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431320" y="1095554"/>
            <a:ext cx="827273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/>
              <a:t>Loic</a:t>
            </a:r>
            <a:r>
              <a:rPr lang="en-US" sz="1700" dirty="0"/>
              <a:t> installed </a:t>
            </a:r>
            <a:r>
              <a:rPr lang="en-US" sz="1700" b="1" dirty="0"/>
              <a:t>TCPs as ‘pseudo collimators’ </a:t>
            </a:r>
            <a:r>
              <a:rPr lang="en-US" sz="1700" i="1" dirty="0"/>
              <a:t>(H, V, 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Track square beam through machine to </a:t>
            </a:r>
            <a:r>
              <a:rPr lang="en-US" sz="1700" b="1" dirty="0" smtClean="0"/>
              <a:t>verify skew collimator angle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err="1"/>
              <a:t>Aper_tilt</a:t>
            </a:r>
            <a:r>
              <a:rPr lang="en-US" sz="1700" b="1" dirty="0"/>
              <a:t> </a:t>
            </a:r>
            <a:r>
              <a:rPr lang="en-US" sz="1700" b="1" dirty="0" smtClean="0"/>
              <a:t>correctly </a:t>
            </a:r>
            <a:r>
              <a:rPr lang="en-US" sz="1700" b="1" dirty="0"/>
              <a:t>propagated </a:t>
            </a:r>
            <a:r>
              <a:rPr lang="en-US" sz="1700" dirty="0"/>
              <a:t>to </a:t>
            </a:r>
            <a:r>
              <a:rPr lang="en-US" sz="1700" i="1" dirty="0" smtClean="0"/>
              <a:t>fc.3.aper</a:t>
            </a:r>
            <a:r>
              <a:rPr lang="en-US" sz="1700" dirty="0" smtClean="0"/>
              <a:t> </a:t>
            </a:r>
            <a:r>
              <a:rPr lang="en-US" sz="1700" dirty="0"/>
              <a:t>file </a:t>
            </a:r>
            <a:r>
              <a:rPr lang="en-US" sz="1700" dirty="0" smtClean="0"/>
              <a:t>– thanks Tobias</a:t>
            </a:r>
            <a:endParaRPr lang="en-US" sz="17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1350018" y="2670015"/>
            <a:ext cx="6744718" cy="3734157"/>
            <a:chOff x="722342" y="2639511"/>
            <a:chExt cx="6744718" cy="3734157"/>
          </a:xfrm>
        </p:grpSpPr>
        <p:grpSp>
          <p:nvGrpSpPr>
            <p:cNvPr id="40" name="Group 39"/>
            <p:cNvGrpSpPr/>
            <p:nvPr/>
          </p:nvGrpSpPr>
          <p:grpSpPr>
            <a:xfrm>
              <a:off x="722342" y="2639511"/>
              <a:ext cx="6744718" cy="3734157"/>
              <a:chOff x="722342" y="2639511"/>
              <a:chExt cx="6744718" cy="3734157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722342" y="2639511"/>
                <a:ext cx="4956116" cy="3734157"/>
                <a:chOff x="1584407" y="2265350"/>
                <a:chExt cx="4956116" cy="3734157"/>
              </a:xfrm>
            </p:grpSpPr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576" t="13002" r="87537" b="17407"/>
                <a:stretch/>
              </p:blipFill>
              <p:spPr>
                <a:xfrm>
                  <a:off x="2175754" y="2321668"/>
                  <a:ext cx="51880" cy="3054485"/>
                </a:xfrm>
                <a:prstGeom prst="rect">
                  <a:avLst/>
                </a:prstGeom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3931380" y="5630175"/>
                  <a:ext cx="8467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x (mm)</a:t>
                  </a:r>
                  <a:endParaRPr lang="en-US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2216989" y="2303253"/>
                  <a:ext cx="4278702" cy="307963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932315" y="3671456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1946691" y="3211380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</a:t>
                  </a:r>
                  <a:endParaRPr lang="en-US" sz="1600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823047" y="2716799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</a:t>
                  </a:r>
                  <a:endParaRPr lang="en-US" sz="1600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828798" y="2265350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</a:t>
                  </a:r>
                  <a:endParaRPr lang="en-US" sz="1600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1874807" y="4161725"/>
                  <a:ext cx="35137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-5</a:t>
                  </a:r>
                  <a:endParaRPr lang="en-US" sz="1600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751163" y="4629789"/>
                  <a:ext cx="4555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-10</a:t>
                  </a:r>
                  <a:endParaRPr lang="en-US" sz="1600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1779394" y="5102003"/>
                  <a:ext cx="4555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-15</a:t>
                  </a:r>
                  <a:endParaRPr lang="en-US" sz="16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 rot="16200000">
                  <a:off x="1343315" y="3666227"/>
                  <a:ext cx="8515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y</a:t>
                  </a:r>
                  <a:r>
                    <a:rPr lang="en-US" dirty="0" smtClean="0"/>
                    <a:t> (mm)</a:t>
                  </a:r>
                  <a:endParaRPr lang="en-US" dirty="0"/>
                </a:p>
              </p:txBody>
            </p:sp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493" t="89105" r="15118" b="9566"/>
                <a:stretch/>
              </p:blipFill>
              <p:spPr>
                <a:xfrm>
                  <a:off x="2286333" y="5389123"/>
                  <a:ext cx="4177697" cy="58366"/>
                </a:xfrm>
                <a:prstGeom prst="rect">
                  <a:avLst/>
                </a:prstGeom>
              </p:spPr>
            </p:pic>
            <p:sp>
              <p:nvSpPr>
                <p:cNvPr id="29" name="TextBox 28"/>
                <p:cNvSpPr txBox="1"/>
                <p:nvPr/>
              </p:nvSpPr>
              <p:spPr>
                <a:xfrm>
                  <a:off x="4228051" y="5375190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494883" y="5375190"/>
                  <a:ext cx="35137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-5</a:t>
                  </a:r>
                  <a:endParaRPr lang="en-US" sz="1600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2765834" y="5379309"/>
                  <a:ext cx="4555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-10</a:t>
                  </a:r>
                  <a:endParaRPr lang="en-US" sz="1600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2106807" y="5379309"/>
                  <a:ext cx="4555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-15</a:t>
                  </a:r>
                  <a:endParaRPr lang="en-US" sz="1600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4891198" y="5375190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</a:t>
                  </a:r>
                  <a:endParaRPr lang="en-US" sz="1600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5492559" y="5379309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</a:t>
                  </a:r>
                  <a:endParaRPr lang="en-US" sz="1600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6147467" y="5379309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</a:t>
                  </a:r>
                  <a:endParaRPr lang="en-US" sz="1600" dirty="0"/>
                </a:p>
              </p:txBody>
            </p:sp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824" t="12558" r="14536" b="17850"/>
                <a:stretch/>
              </p:blipFill>
              <p:spPr>
                <a:xfrm>
                  <a:off x="2232498" y="2320047"/>
                  <a:ext cx="4250987" cy="3054485"/>
                </a:xfrm>
                <a:prstGeom prst="rect">
                  <a:avLst/>
                </a:prstGeom>
              </p:spPr>
            </p:pic>
          </p:grpSp>
          <p:sp>
            <p:nvSpPr>
              <p:cNvPr id="39" name="TextBox 38"/>
              <p:cNvSpPr txBox="1"/>
              <p:nvPr/>
            </p:nvSpPr>
            <p:spPr>
              <a:xfrm>
                <a:off x="5761528" y="2710832"/>
                <a:ext cx="1705532" cy="12464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914400" algn="l"/>
                  </a:tabLst>
                </a:pPr>
                <a:r>
                  <a:rPr lang="en-US" sz="1500" b="1" i="1" dirty="0" smtClean="0"/>
                  <a:t>initial (IP3)</a:t>
                </a:r>
              </a:p>
              <a:p>
                <a:pPr>
                  <a:tabLst>
                    <a:tab pos="914400" algn="l"/>
                  </a:tabLst>
                </a:pPr>
                <a:r>
                  <a:rPr lang="en-US" sz="1500" b="1" i="1" dirty="0" smtClean="0">
                    <a:solidFill>
                      <a:srgbClr val="FF0000"/>
                    </a:solidFill>
                  </a:rPr>
                  <a:t>before pseudo coll.</a:t>
                </a:r>
              </a:p>
              <a:p>
                <a:pPr>
                  <a:tabLst>
                    <a:tab pos="914400" algn="l"/>
                  </a:tabLst>
                </a:pPr>
                <a:r>
                  <a:rPr lang="en-US" sz="1500" b="1" i="1" dirty="0" smtClean="0">
                    <a:solidFill>
                      <a:srgbClr val="0000FF"/>
                    </a:solidFill>
                  </a:rPr>
                  <a:t>after coll. H</a:t>
                </a:r>
              </a:p>
              <a:p>
                <a:pPr>
                  <a:tabLst>
                    <a:tab pos="914400" algn="l"/>
                  </a:tabLst>
                </a:pPr>
                <a:r>
                  <a:rPr lang="en-US" sz="1500" b="1" i="1" dirty="0" smtClean="0">
                    <a:solidFill>
                      <a:srgbClr val="BF00BF"/>
                    </a:solidFill>
                  </a:rPr>
                  <a:t>after coll. V</a:t>
                </a:r>
              </a:p>
              <a:p>
                <a:pPr>
                  <a:tabLst>
                    <a:tab pos="914400" algn="l"/>
                  </a:tabLst>
                </a:pPr>
                <a:r>
                  <a:rPr lang="en-US" sz="1500" b="1" i="1" dirty="0" smtClean="0">
                    <a:solidFill>
                      <a:srgbClr val="008000"/>
                    </a:solidFill>
                  </a:rPr>
                  <a:t>after coll. S</a:t>
                </a: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5614523" y="4093221"/>
              <a:ext cx="69281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914400" algn="l"/>
                </a:tabLst>
              </a:pPr>
              <a:r>
                <a:rPr lang="en-US" sz="1500" b="1" i="1" dirty="0" smtClean="0"/>
                <a:t>127.5°</a:t>
              </a:r>
              <a:endParaRPr lang="en-US" sz="1500" b="1" i="1" dirty="0" smtClean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868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21.02.2020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 smtClean="0"/>
              <a:t>Outlook</a:t>
            </a:r>
            <a:endParaRPr lang="en-US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988216"/>
            <a:ext cx="830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465826" y="1052952"/>
            <a:ext cx="7480553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Getting ready with </a:t>
            </a:r>
            <a:r>
              <a:rPr lang="en-US" b="1" dirty="0" err="1" smtClean="0"/>
              <a:t>PySixDesk</a:t>
            </a:r>
            <a:endParaRPr lang="en-US" b="1" dirty="0" smtClean="0"/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First tests ran successfully on </a:t>
            </a:r>
            <a:r>
              <a:rPr lang="en-US" sz="1700" dirty="0" err="1" smtClean="0"/>
              <a:t>HTCondor</a:t>
            </a:r>
            <a:r>
              <a:rPr lang="en-US" sz="1700" dirty="0" smtClean="0"/>
              <a:t>, both MAD-X and </a:t>
            </a:r>
            <a:r>
              <a:rPr lang="en-US" sz="1700" dirty="0" err="1" smtClean="0"/>
              <a:t>SixTrack</a:t>
            </a:r>
            <a:r>
              <a:rPr lang="en-US" sz="1700" dirty="0" smtClean="0"/>
              <a:t> jobs</a:t>
            </a:r>
            <a:endParaRPr lang="en-US" sz="1700" dirty="0"/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Implementation of DIST block in </a:t>
            </a:r>
            <a:r>
              <a:rPr lang="en-US" sz="1700" dirty="0" err="1" smtClean="0"/>
              <a:t>PySixDesk</a:t>
            </a:r>
            <a:r>
              <a:rPr lang="en-US" sz="1700" dirty="0" smtClean="0"/>
              <a:t> for both DA studies and other initial conditions (</a:t>
            </a:r>
            <a:r>
              <a:rPr lang="en-US" sz="1700" dirty="0" err="1" smtClean="0"/>
              <a:t>Loic</a:t>
            </a:r>
            <a:r>
              <a:rPr lang="en-US" sz="1700" dirty="0" smtClean="0"/>
              <a:t>, </a:t>
            </a:r>
            <a:r>
              <a:rPr lang="en-US" sz="1700" i="1" dirty="0" smtClean="0"/>
              <a:t>ongoing</a:t>
            </a:r>
            <a:r>
              <a:rPr lang="en-US" sz="1700" dirty="0" smtClean="0"/>
              <a:t>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Test on BOINC</a:t>
            </a:r>
          </a:p>
          <a:p>
            <a:pPr lvl="1">
              <a:spcBef>
                <a:spcPts val="300"/>
              </a:spcBef>
            </a:pPr>
            <a:endParaRPr lang="en-US" i="1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May use MAD-X or </a:t>
            </a:r>
            <a:r>
              <a:rPr lang="en-US" b="1" dirty="0" err="1" smtClean="0"/>
              <a:t>SixTrack</a:t>
            </a:r>
            <a:r>
              <a:rPr lang="en-US" b="1" dirty="0" smtClean="0"/>
              <a:t>-Collimation aperture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For now loss rates at primaries are of interest to us:</a:t>
            </a:r>
            <a:br>
              <a:rPr lang="en-US" dirty="0" smtClean="0"/>
            </a:br>
            <a:r>
              <a:rPr lang="en-US" dirty="0" smtClean="0"/>
              <a:t>both models likely to provide solid results</a:t>
            </a:r>
          </a:p>
        </p:txBody>
      </p:sp>
    </p:spTree>
    <p:extLst>
      <p:ext uri="{BB962C8B-B14F-4D97-AF65-F5344CB8AC3E}">
        <p14:creationId xmlns:p14="http://schemas.microsoft.com/office/powerpoint/2010/main" val="382900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64394</TotalTime>
  <Words>469</Words>
  <Application>Microsoft Office PowerPoint</Application>
  <PresentationFormat>On-screen Show (4:3)</PresentationFormat>
  <Paragraphs>93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MAD-X aperture for SixTrack</vt:lpstr>
      <vt:lpstr>Overview</vt:lpstr>
      <vt:lpstr>TANs (neutral beam absorbers)</vt:lpstr>
      <vt:lpstr>Comparison with SixTrack-Collimation aperture</vt:lpstr>
      <vt:lpstr>Comparison with SixTrack-Collimation aperture</vt:lpstr>
      <vt:lpstr>Comparison with SixTrack-Collimation aperture</vt:lpstr>
      <vt:lpstr>Pseudo collimator test</vt:lpstr>
      <vt:lpstr>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7249</cp:revision>
  <cp:lastPrinted>2016-06-09T07:26:37Z</cp:lastPrinted>
  <dcterms:created xsi:type="dcterms:W3CDTF">2015-10-20T14:25:35Z</dcterms:created>
  <dcterms:modified xsi:type="dcterms:W3CDTF">2020-02-21T07:58:28Z</dcterms:modified>
</cp:coreProperties>
</file>