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24"/>
  </p:notesMasterIdLst>
  <p:handoutMasterIdLst>
    <p:handoutMasterId r:id="rId25"/>
  </p:handoutMasterIdLst>
  <p:sldIdLst>
    <p:sldId id="648" r:id="rId2"/>
    <p:sldId id="801" r:id="rId3"/>
    <p:sldId id="800" r:id="rId4"/>
    <p:sldId id="831" r:id="rId5"/>
    <p:sldId id="820" r:id="rId6"/>
    <p:sldId id="832" r:id="rId7"/>
    <p:sldId id="804" r:id="rId8"/>
    <p:sldId id="829" r:id="rId9"/>
    <p:sldId id="799" r:id="rId10"/>
    <p:sldId id="802" r:id="rId11"/>
    <p:sldId id="824" r:id="rId12"/>
    <p:sldId id="809" r:id="rId13"/>
    <p:sldId id="811" r:id="rId14"/>
    <p:sldId id="816" r:id="rId15"/>
    <p:sldId id="830" r:id="rId16"/>
    <p:sldId id="822" r:id="rId17"/>
    <p:sldId id="817" r:id="rId18"/>
    <p:sldId id="807" r:id="rId19"/>
    <p:sldId id="810" r:id="rId20"/>
    <p:sldId id="812" r:id="rId21"/>
    <p:sldId id="815" r:id="rId22"/>
    <p:sldId id="814" r:id="rId23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801"/>
            <p14:sldId id="800"/>
            <p14:sldId id="831"/>
            <p14:sldId id="820"/>
            <p14:sldId id="832"/>
            <p14:sldId id="804"/>
            <p14:sldId id="829"/>
            <p14:sldId id="799"/>
            <p14:sldId id="802"/>
            <p14:sldId id="824"/>
            <p14:sldId id="809"/>
            <p14:sldId id="811"/>
            <p14:sldId id="816"/>
            <p14:sldId id="830"/>
            <p14:sldId id="822"/>
            <p14:sldId id="817"/>
            <p14:sldId id="807"/>
            <p14:sldId id="810"/>
            <p14:sldId id="812"/>
            <p14:sldId id="815"/>
            <p14:sldId id="8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816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34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3960" userDrawn="1">
          <p15:clr>
            <a:srgbClr val="A4A3A4"/>
          </p15:clr>
        </p15:guide>
        <p15:guide id="10" orient="horz" pos="840" userDrawn="1">
          <p15:clr>
            <a:srgbClr val="A4A3A4"/>
          </p15:clr>
        </p15:guide>
        <p15:guide id="11" pos="1608" userDrawn="1">
          <p15:clr>
            <a:srgbClr val="A4A3A4"/>
          </p15:clr>
        </p15:guide>
        <p15:guide id="12" orient="horz" pos="2568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1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1F8C1F"/>
    <a:srgbClr val="FBB0B3"/>
    <a:srgbClr val="31FF31"/>
    <a:srgbClr val="E2A176"/>
    <a:srgbClr val="0000FF"/>
    <a:srgbClr val="000000"/>
    <a:srgbClr val="FF0000"/>
    <a:srgbClr val="9331FF"/>
    <a:srgbClr val="E60E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960" y="114"/>
      </p:cViewPr>
      <p:guideLst>
        <p:guide orient="horz" pos="3600"/>
        <p:guide pos="816"/>
        <p:guide orient="horz" pos="3216"/>
        <p:guide pos="2016"/>
        <p:guide pos="864"/>
        <p:guide orient="horz" pos="1344"/>
        <p:guide orient="horz" pos="2736"/>
        <p:guide orient="horz" pos="4080"/>
        <p:guide pos="3960"/>
        <p:guide orient="horz" pos="840"/>
        <p:guide pos="1608"/>
        <p:guide orient="horz" pos="2568"/>
        <p:guide pos="5208"/>
        <p:guide orient="horz" pos="1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8/21/2019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8/21/2019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75460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0" y="6492507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7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7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22.08.2019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is.iaea.org/search/search.aspx?orig_q=RN:25044479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ds.cern.ch/record/267125/files/sl-94-024.pdf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is.iaea.org/search/search.aspx?orig_q=RN:25044479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0787" y="1843263"/>
            <a:ext cx="5630666" cy="1141476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LHC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surrogate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model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US" sz="22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DA concepts and modeling approaches</a:t>
            </a:r>
            <a:endParaRPr lang="en-US" sz="2200" i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60" y="117337"/>
            <a:ext cx="839552" cy="8395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09" y="3365285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88" y="137145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2" y="3753229"/>
            <a:ext cx="7432963" cy="1092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 smtClean="0"/>
              <a:t>L. Coyle, G. </a:t>
            </a:r>
            <a:r>
              <a:rPr lang="en-US" sz="2200" b="1" dirty="0" err="1" smtClean="0"/>
              <a:t>Obozinski</a:t>
            </a:r>
            <a:r>
              <a:rPr lang="en-US" sz="2200" b="1" dirty="0" smtClean="0"/>
              <a:t>, A. </a:t>
            </a:r>
            <a:r>
              <a:rPr lang="en-US" sz="2200" b="1" dirty="0" err="1" smtClean="0"/>
              <a:t>Pentina</a:t>
            </a:r>
            <a:r>
              <a:rPr lang="en-US" sz="2200" b="1" dirty="0" smtClean="0"/>
              <a:t>, T. </a:t>
            </a:r>
            <a:r>
              <a:rPr lang="en-US" sz="2200" b="1" dirty="0" err="1" smtClean="0"/>
              <a:t>Pieloni</a:t>
            </a:r>
            <a:r>
              <a:rPr lang="en-US" sz="2200" b="1" dirty="0" smtClean="0"/>
              <a:t>, M. Schenk</a:t>
            </a:r>
            <a:br>
              <a:rPr lang="en-US" sz="2200" b="1" dirty="0" smtClean="0"/>
            </a:br>
            <a:r>
              <a:rPr lang="en-US" sz="2200" b="1" dirty="0" smtClean="0"/>
              <a:t> </a:t>
            </a:r>
            <a:r>
              <a:rPr lang="en-US" sz="1700" i="1" dirty="0" smtClean="0"/>
              <a:t>EPFL &amp; SDSC, Switzerland</a:t>
            </a:r>
            <a:endParaRPr lang="en-US" sz="17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7" y="280642"/>
            <a:ext cx="1306285" cy="3806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5572" y="5116747"/>
            <a:ext cx="7414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Acknowledgements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R. de </a:t>
            </a:r>
            <a:r>
              <a:rPr lang="en-US" dirty="0" smtClean="0"/>
              <a:t>Maria, </a:t>
            </a:r>
            <a:r>
              <a:rPr lang="en-US" dirty="0" smtClean="0"/>
              <a:t>M</a:t>
            </a:r>
            <a:r>
              <a:rPr lang="en-US" dirty="0" smtClean="0"/>
              <a:t>. </a:t>
            </a:r>
            <a:r>
              <a:rPr lang="en-US" dirty="0" err="1" smtClean="0"/>
              <a:t>Giovannozzi</a:t>
            </a:r>
            <a:r>
              <a:rPr lang="en-US" dirty="0" smtClean="0"/>
              <a:t>, X. Lu, E.H. Maclean, A. </a:t>
            </a:r>
            <a:r>
              <a:rPr lang="en-US" dirty="0" err="1" smtClean="0"/>
              <a:t>Mereghetti</a:t>
            </a:r>
            <a:r>
              <a:rPr lang="en-US" dirty="0" smtClean="0"/>
              <a:t>, M. </a:t>
            </a:r>
            <a:r>
              <a:rPr lang="en-US" dirty="0" err="1" smtClean="0"/>
              <a:t>Titze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</a:t>
            </a:r>
            <a:r>
              <a:rPr lang="en-US" dirty="0" smtClean="0"/>
              <a:t>. Van der </a:t>
            </a:r>
            <a:r>
              <a:rPr lang="en-US" dirty="0" err="1" smtClean="0"/>
              <a:t>Veken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4453" y="4509280"/>
            <a:ext cx="79276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1363" lvl="1" indent="-342900">
              <a:spcBef>
                <a:spcPts val="600"/>
              </a:spcBef>
              <a:buFont typeface="+mj-lt"/>
              <a:buAutoNum type="arabicPeriod" startAt="4"/>
            </a:pPr>
            <a:r>
              <a:rPr lang="en-US" sz="1700" dirty="0" smtClean="0"/>
              <a:t>Once </a:t>
            </a:r>
            <a:r>
              <a:rPr lang="en-US" sz="1700" dirty="0" smtClean="0"/>
              <a:t>we have </a:t>
            </a:r>
            <a:r>
              <a:rPr lang="en-US" sz="1700" dirty="0" smtClean="0"/>
              <a:t>D(N</a:t>
            </a:r>
            <a:r>
              <a:rPr lang="en-US" sz="1700" dirty="0" smtClean="0"/>
              <a:t>, </a:t>
            </a:r>
            <a:r>
              <a:rPr lang="el-GR" sz="1700" dirty="0" smtClean="0"/>
              <a:t>θ</a:t>
            </a:r>
            <a:r>
              <a:rPr lang="en-US" sz="1700" dirty="0" smtClean="0"/>
              <a:t>), numerically </a:t>
            </a:r>
            <a:r>
              <a:rPr lang="en-US" sz="1700" b="1" dirty="0" smtClean="0"/>
              <a:t>integrate over </a:t>
            </a:r>
            <a:r>
              <a:rPr lang="en-US" sz="1700" b="1" dirty="0" smtClean="0"/>
              <a:t>angle</a:t>
            </a:r>
            <a:r>
              <a:rPr lang="en-US" sz="1700" dirty="0" smtClean="0"/>
              <a:t> </a:t>
            </a:r>
            <a:r>
              <a:rPr lang="en-US" sz="1700" i="1" dirty="0" smtClean="0"/>
              <a:t>(open boundaries, Simpson rule) </a:t>
            </a:r>
            <a:r>
              <a:rPr lang="en-US" sz="1700" dirty="0" smtClean="0"/>
              <a:t>to obtain </a:t>
            </a:r>
            <a:r>
              <a:rPr lang="en-US" sz="1700" b="1" dirty="0" smtClean="0"/>
              <a:t>average (initial) amplitude </a:t>
            </a:r>
            <a:r>
              <a:rPr lang="en-US" sz="1700" dirty="0" smtClean="0"/>
              <a:t>up to which stable </a:t>
            </a:r>
            <a:r>
              <a:rPr lang="en-US" sz="1700" dirty="0" smtClean="0"/>
              <a:t>motion occurs </a:t>
            </a:r>
            <a:r>
              <a:rPr lang="en-US" sz="1700" dirty="0" smtClean="0"/>
              <a:t>up </a:t>
            </a:r>
            <a:r>
              <a:rPr lang="en-US" sz="1700" dirty="0" smtClean="0"/>
              <a:t>to turn </a:t>
            </a:r>
            <a:r>
              <a:rPr lang="en-US" sz="1700" dirty="0" smtClean="0"/>
              <a:t>N</a:t>
            </a:r>
            <a:endParaRPr lang="en-US" sz="1700" dirty="0" smtClean="0"/>
          </a:p>
          <a:p>
            <a:pPr marL="741363" lvl="1" indent="-342900">
              <a:spcBef>
                <a:spcPts val="600"/>
              </a:spcBef>
              <a:buFont typeface="+mj-lt"/>
              <a:buAutoNum type="arabicPeriod" startAt="4"/>
            </a:pPr>
            <a:r>
              <a:rPr lang="en-US" sz="1700" b="1" dirty="0" smtClean="0"/>
              <a:t>By doing that </a:t>
            </a:r>
            <a:r>
              <a:rPr lang="en-US" sz="1700" b="1" dirty="0" smtClean="0"/>
              <a:t>for </a:t>
            </a:r>
            <a:r>
              <a:rPr lang="en-US" sz="1700" b="1" dirty="0" smtClean="0"/>
              <a:t>various numbers of turns</a:t>
            </a:r>
            <a:r>
              <a:rPr lang="en-US" sz="1700" dirty="0" smtClean="0"/>
              <a:t>, we </a:t>
            </a:r>
            <a:r>
              <a:rPr lang="en-US" sz="1700" dirty="0" smtClean="0"/>
              <a:t>get </a:t>
            </a:r>
            <a:r>
              <a:rPr lang="en-US" sz="1700" b="1" dirty="0" smtClean="0"/>
              <a:t>final result </a:t>
            </a:r>
            <a:r>
              <a:rPr lang="en-US" sz="1700" b="1" dirty="0" smtClean="0"/>
              <a:t>D(N</a:t>
            </a:r>
            <a:r>
              <a:rPr lang="en-US" sz="1700" b="1" dirty="0" smtClean="0"/>
              <a:t>) </a:t>
            </a:r>
            <a:r>
              <a:rPr lang="en-US" sz="1700" dirty="0" smtClean="0"/>
              <a:t>that we can then fit with scaling </a:t>
            </a:r>
            <a:r>
              <a:rPr lang="en-US" sz="1700" dirty="0" smtClean="0"/>
              <a:t>laws to extrapolate</a:t>
            </a:r>
            <a:endParaRPr lang="en-US" sz="1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30" y="1242204"/>
            <a:ext cx="3448418" cy="2758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95" y="1180957"/>
            <a:ext cx="3489392" cy="27915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4261449" y="2389516"/>
            <a:ext cx="345057" cy="42269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How DA vs. turns is obtained from </a:t>
            </a:r>
            <a:r>
              <a:rPr lang="en-US" dirty="0" err="1" smtClean="0"/>
              <a:t>Sixtrack</a:t>
            </a:r>
            <a:r>
              <a:rPr lang="en-US" dirty="0" smtClean="0"/>
              <a:t>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6648" y="1050088"/>
            <a:ext cx="84366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Why are survival plots and D(N, </a:t>
            </a:r>
            <a:r>
              <a:rPr lang="el-GR" sz="1600" dirty="0" smtClean="0"/>
              <a:t>θ</a:t>
            </a:r>
            <a:r>
              <a:rPr lang="en-US" sz="1600" dirty="0" smtClean="0"/>
              <a:t>) </a:t>
            </a:r>
            <a:r>
              <a:rPr lang="en-US" sz="1600" b="1" dirty="0" smtClean="0"/>
              <a:t>shown wrt. initial conditions</a:t>
            </a:r>
            <a:r>
              <a:rPr lang="en-US" sz="1600" dirty="0" smtClean="0"/>
              <a:t>?</a:t>
            </a:r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Can we obtain the </a:t>
            </a:r>
            <a:r>
              <a:rPr lang="en-US" sz="1600" b="1" dirty="0"/>
              <a:t>actual </a:t>
            </a:r>
            <a:r>
              <a:rPr lang="en-US" sz="1600" b="1" dirty="0" smtClean="0"/>
              <a:t>time-evolution </a:t>
            </a:r>
            <a:r>
              <a:rPr lang="en-US" sz="1600" b="1" dirty="0"/>
              <a:t>of particle distribution in amplitude space?</a:t>
            </a:r>
            <a:br>
              <a:rPr lang="en-US" sz="1600" b="1" dirty="0"/>
            </a:br>
            <a:r>
              <a:rPr lang="en-US" sz="1600" dirty="0"/>
              <a:t>This could potentially be useful for Markovian model for example</a:t>
            </a:r>
            <a:br>
              <a:rPr lang="en-US" sz="1600" dirty="0"/>
            </a:br>
            <a:r>
              <a:rPr lang="en-US" sz="1400" i="1" dirty="0"/>
              <a:t>(note that</a:t>
            </a:r>
            <a:r>
              <a:rPr lang="en-US" sz="1400" i="1" dirty="0">
                <a:hlinkClick r:id="rId2"/>
              </a:rPr>
              <a:t> A. </a:t>
            </a:r>
            <a:r>
              <a:rPr lang="en-US" sz="1400" i="1" dirty="0" err="1">
                <a:hlinkClick r:id="rId2"/>
              </a:rPr>
              <a:t>Pauluhn</a:t>
            </a:r>
            <a:r>
              <a:rPr lang="en-US" sz="1400" i="1" dirty="0">
                <a:hlinkClick r:id="rId2"/>
              </a:rPr>
              <a:t>, Stochastic beam dynamics in storage rings, PhD thesis, 1993</a:t>
            </a:r>
            <a:r>
              <a:rPr lang="en-US" sz="1400" i="1" dirty="0"/>
              <a:t> is using (</a:t>
            </a:r>
            <a:r>
              <a:rPr lang="en-US" sz="1400" b="1" i="1" dirty="0"/>
              <a:t>x, p</a:t>
            </a:r>
            <a:r>
              <a:rPr lang="en-US" sz="1400" i="1" dirty="0"/>
              <a:t>)</a:t>
            </a:r>
            <a:r>
              <a:rPr lang="en-US" sz="1400" b="1" i="1" dirty="0"/>
              <a:t> </a:t>
            </a:r>
            <a:r>
              <a:rPr lang="en-US" sz="1400" i="1" dirty="0"/>
              <a:t>rather than action-angle variables)</a:t>
            </a:r>
          </a:p>
          <a:p>
            <a:pPr marL="233362">
              <a:spcBef>
                <a:spcPts val="600"/>
              </a:spcBef>
            </a:pPr>
            <a:endParaRPr lang="en-US" sz="1600" dirty="0" smtClean="0"/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Short answer: </a:t>
            </a:r>
            <a:r>
              <a:rPr lang="en-US" sz="1600" dirty="0" smtClean="0"/>
              <a:t>definition of DA</a:t>
            </a:r>
            <a:br>
              <a:rPr lang="en-US" sz="1600" dirty="0" smtClean="0"/>
            </a:br>
            <a:r>
              <a:rPr lang="en-US" sz="1600" i="1" dirty="0" err="1" smtClean="0"/>
              <a:t>DA</a:t>
            </a:r>
            <a:r>
              <a:rPr lang="en-US" sz="1600" i="1" dirty="0" smtClean="0"/>
              <a:t> describes </a:t>
            </a:r>
            <a:r>
              <a:rPr lang="en-US" sz="1600" b="1" i="1" dirty="0" smtClean="0"/>
              <a:t>which</a:t>
            </a:r>
            <a:r>
              <a:rPr lang="en-US" sz="1600" i="1" dirty="0" smtClean="0"/>
              <a:t> </a:t>
            </a:r>
            <a:r>
              <a:rPr lang="en-US" sz="1600" b="1" i="1" dirty="0" smtClean="0"/>
              <a:t>initial conditions remain stable </a:t>
            </a:r>
            <a:r>
              <a:rPr lang="en-US" sz="1600" i="1" dirty="0" smtClean="0"/>
              <a:t>up to a certain number of turns</a:t>
            </a:r>
            <a:endParaRPr lang="en-US" sz="1700" i="1" dirty="0" smtClean="0"/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From discussion </a:t>
            </a:r>
            <a:r>
              <a:rPr lang="en-US" sz="1600" dirty="0"/>
              <a:t>with E. Maclean: </a:t>
            </a:r>
            <a:r>
              <a:rPr lang="en-US" sz="1600" b="1" dirty="0"/>
              <a:t>difficult to define / measure the amplitude of a particle in presence of nonlinearities </a:t>
            </a:r>
            <a:r>
              <a:rPr lang="en-US" sz="1600" dirty="0" smtClean="0"/>
              <a:t>=&gt; </a:t>
            </a:r>
            <a:r>
              <a:rPr lang="en-US" sz="1600" dirty="0"/>
              <a:t>why?</a:t>
            </a:r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 smtClean="0"/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i="1" dirty="0"/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Why always with respect to initial conditions?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7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117" y="843197"/>
            <a:ext cx="3096883" cy="30968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93" y="1074337"/>
            <a:ext cx="5747218" cy="5386848"/>
          </a:xfrm>
        </p:spPr>
        <p:txBody>
          <a:bodyPr>
            <a:noAutofit/>
          </a:bodyPr>
          <a:lstStyle/>
          <a:p>
            <a:r>
              <a:rPr lang="en-US" sz="1700" b="1" dirty="0" smtClean="0"/>
              <a:t>Initialization </a:t>
            </a:r>
            <a:r>
              <a:rPr lang="en-US" sz="1700" b="1" dirty="0"/>
              <a:t>of </a:t>
            </a:r>
            <a:r>
              <a:rPr lang="en-US" sz="1700" b="1" dirty="0" smtClean="0"/>
              <a:t>particle </a:t>
            </a:r>
            <a:r>
              <a:rPr lang="en-US" sz="1700" b="1" dirty="0" smtClean="0"/>
              <a:t>distribution</a:t>
            </a:r>
            <a:r>
              <a:rPr lang="en-US" sz="1700" dirty="0" smtClean="0"/>
              <a:t> </a:t>
            </a:r>
            <a:r>
              <a:rPr lang="en-US" sz="1700" dirty="0" smtClean="0"/>
              <a:t>is </a:t>
            </a:r>
            <a:r>
              <a:rPr lang="en-US" sz="1700" dirty="0"/>
              <a:t>done </a:t>
            </a:r>
            <a:r>
              <a:rPr lang="en-US" sz="1700" dirty="0" smtClean="0"/>
              <a:t>on </a:t>
            </a:r>
            <a:r>
              <a:rPr lang="en-US" sz="1700" b="1" dirty="0" smtClean="0"/>
              <a:t>polar </a:t>
            </a:r>
            <a:r>
              <a:rPr lang="en-US" sz="1700" b="1" dirty="0"/>
              <a:t>grid in amplitude space </a:t>
            </a:r>
            <a:r>
              <a:rPr lang="en-US" sz="1700" b="1" i="1" dirty="0"/>
              <a:t>(</a:t>
            </a:r>
            <a:r>
              <a:rPr lang="en-US" sz="1700" b="1" i="1" dirty="0" smtClean="0"/>
              <a:t>R</a:t>
            </a:r>
            <a:r>
              <a:rPr lang="en-US" sz="1700" b="1" i="1" baseline="-25000" dirty="0" smtClean="0"/>
              <a:t>x</a:t>
            </a:r>
            <a:r>
              <a:rPr lang="en-US" sz="1700" b="1" i="1" dirty="0" smtClean="0"/>
              <a:t>, </a:t>
            </a:r>
            <a:r>
              <a:rPr lang="en-US" sz="1700" b="1" i="1" dirty="0"/>
              <a:t>R</a:t>
            </a:r>
            <a:r>
              <a:rPr lang="en-US" sz="1700" b="1" i="1" baseline="-25000" dirty="0"/>
              <a:t>y</a:t>
            </a:r>
            <a:r>
              <a:rPr lang="en-US" sz="1700" b="1" i="1" dirty="0" smtClean="0"/>
              <a:t>) </a:t>
            </a:r>
            <a:r>
              <a:rPr lang="en-US" sz="1700" b="1" dirty="0" smtClean="0"/>
              <a:t>at specific </a:t>
            </a:r>
            <a:r>
              <a:rPr lang="en-US" sz="1700" b="1" dirty="0" smtClean="0"/>
              <a:t>location </a:t>
            </a:r>
            <a:r>
              <a:rPr lang="en-US" sz="1700" b="1" i="1" dirty="0" smtClean="0"/>
              <a:t>s</a:t>
            </a:r>
            <a:r>
              <a:rPr lang="en-US" sz="1700" b="1" dirty="0" smtClean="0"/>
              <a:t> </a:t>
            </a:r>
            <a:r>
              <a:rPr lang="en-US" sz="1700" dirty="0" smtClean="0"/>
              <a:t>in </a:t>
            </a:r>
            <a:r>
              <a:rPr lang="en-US" sz="1700" dirty="0" smtClean="0"/>
              <a:t>the ring, </a:t>
            </a:r>
            <a:r>
              <a:rPr lang="en-US" sz="1700" dirty="0" smtClean="0"/>
              <a:t>with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with u in {x, y}</a:t>
            </a:r>
          </a:p>
          <a:p>
            <a:r>
              <a:rPr lang="en-US" sz="1700" dirty="0" smtClean="0"/>
              <a:t>Horizontal</a:t>
            </a:r>
            <a:r>
              <a:rPr lang="en-US" sz="1700" dirty="0" smtClean="0"/>
              <a:t>, vertical amplitude pairs </a:t>
            </a:r>
            <a:r>
              <a:rPr lang="en-US" sz="1700" dirty="0" smtClean="0"/>
              <a:t>can be more naturally described in </a:t>
            </a:r>
            <a:r>
              <a:rPr lang="en-US" sz="1700" b="1" dirty="0" smtClean="0"/>
              <a:t>polar coordinates </a:t>
            </a:r>
            <a:r>
              <a:rPr lang="en-US" sz="1700" b="1" dirty="0"/>
              <a:t>(R, </a:t>
            </a:r>
            <a:r>
              <a:rPr lang="el-GR" sz="1700" b="1" dirty="0" smtClean="0"/>
              <a:t>θ</a:t>
            </a:r>
            <a:r>
              <a:rPr lang="en-US" sz="1700" b="1" dirty="0"/>
              <a:t>)</a:t>
            </a:r>
            <a:endParaRPr lang="en-US" sz="1700" b="1" i="1" dirty="0" smtClean="0"/>
          </a:p>
          <a:p>
            <a:r>
              <a:rPr lang="en-US" sz="1700" dirty="0" smtClean="0"/>
              <a:t>Note that we </a:t>
            </a:r>
            <a:r>
              <a:rPr lang="en-US" sz="1700" b="1" dirty="0" smtClean="0"/>
              <a:t>“ignore” two </a:t>
            </a:r>
            <a:r>
              <a:rPr lang="en-US" sz="1700" b="1" dirty="0" smtClean="0"/>
              <a:t>phases </a:t>
            </a:r>
            <a:r>
              <a:rPr lang="el-GR" sz="1700" b="1" dirty="0"/>
              <a:t>ψ</a:t>
            </a:r>
            <a:r>
              <a:rPr lang="en-US" sz="1700" b="1" baseline="-25000" dirty="0" err="1" smtClean="0"/>
              <a:t>x,y</a:t>
            </a:r>
            <a:r>
              <a:rPr lang="en-US" sz="1700" b="1" baseline="-25000" dirty="0" smtClean="0"/>
              <a:t> </a:t>
            </a:r>
            <a:r>
              <a:rPr lang="en-US" sz="1700" i="1" dirty="0"/>
              <a:t>[</a:t>
            </a:r>
            <a:r>
              <a:rPr lang="en-US" sz="1700" i="1" dirty="0" smtClean="0"/>
              <a:t>angles in (x, x’),</a:t>
            </a:r>
            <a:br>
              <a:rPr lang="en-US" sz="1700" i="1" dirty="0" smtClean="0"/>
            </a:br>
            <a:r>
              <a:rPr lang="en-US" sz="1700" i="1" dirty="0" smtClean="0"/>
              <a:t>(y, y’) resp.] </a:t>
            </a:r>
            <a:r>
              <a:rPr lang="en-US" sz="1700" dirty="0" smtClean="0"/>
              <a:t>to </a:t>
            </a:r>
            <a:r>
              <a:rPr lang="en-US" sz="1700" b="1" dirty="0" smtClean="0"/>
              <a:t>reduce dimensionality from 4D -&gt; </a:t>
            </a:r>
            <a:r>
              <a:rPr lang="en-US" sz="1700" b="1" dirty="0" smtClean="0"/>
              <a:t>2D</a:t>
            </a:r>
            <a:endParaRPr lang="en-US" sz="1700" dirty="0" smtClean="0"/>
          </a:p>
          <a:p>
            <a:r>
              <a:rPr lang="el-GR" sz="1700" b="1" dirty="0"/>
              <a:t>ψ</a:t>
            </a:r>
            <a:r>
              <a:rPr lang="en-US" sz="1700" b="1" baseline="-25000" dirty="0" err="1"/>
              <a:t>x,y</a:t>
            </a:r>
            <a:r>
              <a:rPr lang="en-US" sz="1700" b="1" baseline="-25000" dirty="0"/>
              <a:t> </a:t>
            </a:r>
            <a:r>
              <a:rPr lang="en-US" sz="1700" dirty="0" smtClean="0"/>
              <a:t>are </a:t>
            </a:r>
            <a:r>
              <a:rPr lang="en-US" sz="1700" dirty="0" smtClean="0"/>
              <a:t>chosen such that particles are initialized along </a:t>
            </a:r>
            <a:r>
              <a:rPr lang="en-US" sz="1700" dirty="0" smtClean="0"/>
              <a:t>major </a:t>
            </a:r>
            <a:r>
              <a:rPr lang="en-US" sz="1700" dirty="0" smtClean="0"/>
              <a:t>axis of the ellipse in (u, u’) spaces </a:t>
            </a:r>
            <a:r>
              <a:rPr lang="en-US" sz="1700" i="1" dirty="0" smtClean="0"/>
              <a:t>(an </a:t>
            </a:r>
            <a:r>
              <a:rPr lang="en-US" sz="1700" i="1" dirty="0" smtClean="0"/>
              <a:t>arbitrary </a:t>
            </a:r>
            <a:r>
              <a:rPr lang="en-US" sz="1700" i="1" dirty="0" smtClean="0"/>
              <a:t>choice?)</a:t>
            </a:r>
            <a:endParaRPr lang="en-US" sz="1700" i="1" dirty="0" smtClean="0"/>
          </a:p>
          <a:p>
            <a:r>
              <a:rPr lang="en-US" sz="1700" dirty="0" smtClean="0"/>
              <a:t>Studies have shown that </a:t>
            </a:r>
            <a:r>
              <a:rPr lang="en-US" sz="1700" b="1" dirty="0" smtClean="0"/>
              <a:t>DA </a:t>
            </a:r>
            <a:r>
              <a:rPr lang="en-US" sz="1700" b="1" dirty="0" smtClean="0"/>
              <a:t>depends mostly on (</a:t>
            </a:r>
            <a:r>
              <a:rPr lang="en-US" sz="1700" b="1" dirty="0" err="1" smtClean="0"/>
              <a:t>J</a:t>
            </a:r>
            <a:r>
              <a:rPr lang="en-US" sz="1700" b="1" baseline="-25000" dirty="0" err="1" smtClean="0"/>
              <a:t>x</a:t>
            </a:r>
            <a:r>
              <a:rPr lang="en-US" sz="1700" b="1" dirty="0" smtClean="0"/>
              <a:t>, </a:t>
            </a:r>
            <a:r>
              <a:rPr lang="en-US" sz="1700" b="1" dirty="0" err="1" smtClean="0"/>
              <a:t>J</a:t>
            </a:r>
            <a:r>
              <a:rPr lang="en-US" sz="1700" b="1" baseline="-25000" dirty="0" err="1" smtClean="0"/>
              <a:t>y</a:t>
            </a:r>
            <a:r>
              <a:rPr lang="en-US" sz="1700" b="1" dirty="0" smtClean="0"/>
              <a:t>) </a:t>
            </a:r>
            <a:r>
              <a:rPr lang="en-US" sz="1700" dirty="0" smtClean="0"/>
              <a:t>and that phases </a:t>
            </a:r>
            <a:r>
              <a:rPr lang="el-GR" sz="1700" b="1" dirty="0"/>
              <a:t>ψ</a:t>
            </a:r>
            <a:r>
              <a:rPr lang="en-US" sz="1700" b="1" baseline="-25000" dirty="0" err="1" smtClean="0"/>
              <a:t>x</a:t>
            </a:r>
            <a:r>
              <a:rPr lang="en-US" sz="1700" b="1" baseline="-25000" dirty="0" err="1"/>
              <a:t>,</a:t>
            </a:r>
            <a:r>
              <a:rPr lang="en-US" sz="1700" b="1" baseline="-25000" dirty="0" err="1" smtClean="0"/>
              <a:t>y</a:t>
            </a:r>
            <a:r>
              <a:rPr lang="en-US" sz="1700" b="1" dirty="0" smtClean="0"/>
              <a:t> </a:t>
            </a:r>
            <a:r>
              <a:rPr lang="en-US" sz="1700" b="1" dirty="0" smtClean="0"/>
              <a:t>can be </a:t>
            </a:r>
            <a:r>
              <a:rPr lang="en-US" sz="1700" b="1" dirty="0" smtClean="0"/>
              <a:t>neglected</a:t>
            </a:r>
            <a:r>
              <a:rPr lang="en-US" sz="1700" dirty="0" smtClean="0"/>
              <a:t>: </a:t>
            </a:r>
            <a:r>
              <a:rPr lang="en-US" sz="1700" dirty="0" smtClean="0"/>
              <a:t>reason </a:t>
            </a:r>
            <a:r>
              <a:rPr lang="en-US" sz="1700" dirty="0" smtClean="0"/>
              <a:t>is </a:t>
            </a:r>
            <a:r>
              <a:rPr lang="en-US" sz="1700" b="1" dirty="0" smtClean="0"/>
              <a:t>a </a:t>
            </a:r>
            <a:r>
              <a:rPr lang="en-US" sz="1700" b="1" dirty="0" smtClean="0"/>
              <a:t>fast phase mixing </a:t>
            </a:r>
            <a:r>
              <a:rPr lang="en-US" sz="1700" dirty="0" smtClean="0"/>
              <a:t>that occurs </a:t>
            </a:r>
            <a:r>
              <a:rPr lang="en-US" sz="1700" dirty="0" smtClean="0"/>
              <a:t>on </a:t>
            </a:r>
            <a:r>
              <a:rPr lang="en-US" sz="1700" dirty="0" smtClean="0"/>
              <a:t>a much </a:t>
            </a:r>
            <a:r>
              <a:rPr lang="en-US" sz="1700" b="1" dirty="0" smtClean="0"/>
              <a:t>faster time-scale than </a:t>
            </a:r>
            <a:r>
              <a:rPr lang="en-US" sz="1700" b="1" dirty="0" smtClean="0"/>
              <a:t>diffusion processes </a:t>
            </a:r>
            <a:r>
              <a:rPr lang="en-US" sz="1700" dirty="0" smtClean="0"/>
              <a:t>of </a:t>
            </a:r>
            <a:r>
              <a:rPr lang="en-US" sz="1700" dirty="0" smtClean="0"/>
              <a:t>particles </a:t>
            </a:r>
            <a:r>
              <a:rPr lang="en-US" sz="1700" dirty="0" smtClean="0"/>
              <a:t>in (R</a:t>
            </a:r>
            <a:r>
              <a:rPr lang="en-US" sz="1700" baseline="-25000" dirty="0" smtClean="0"/>
              <a:t>x</a:t>
            </a:r>
            <a:r>
              <a:rPr lang="en-US" sz="1700" dirty="0" smtClean="0"/>
              <a:t>, R</a:t>
            </a:r>
            <a:r>
              <a:rPr lang="en-US" sz="1700" baseline="-25000" dirty="0" smtClean="0"/>
              <a:t>y</a:t>
            </a:r>
            <a:r>
              <a:rPr lang="en-US" sz="1700" dirty="0" smtClean="0"/>
              <a:t>) space</a:t>
            </a:r>
          </a:p>
          <a:p>
            <a:r>
              <a:rPr lang="en-US" sz="1700" b="1" dirty="0" smtClean="0"/>
              <a:t>We </a:t>
            </a:r>
            <a:r>
              <a:rPr lang="en-US" sz="1700" b="1" dirty="0"/>
              <a:t>assume upon initialization that </a:t>
            </a:r>
            <a:r>
              <a:rPr lang="en-US" sz="1700" b="1" dirty="0" smtClean="0"/>
              <a:t>all the particles </a:t>
            </a:r>
            <a:r>
              <a:rPr lang="en-US" sz="1700" b="1" dirty="0"/>
              <a:t>will move on </a:t>
            </a:r>
            <a:r>
              <a:rPr lang="en-US" sz="1700" b="1" dirty="0" smtClean="0"/>
              <a:t>ellipses: </a:t>
            </a:r>
            <a:r>
              <a:rPr lang="en-US" sz="1700" b="1" dirty="0" smtClean="0">
                <a:solidFill>
                  <a:srgbClr val="C00000"/>
                </a:solidFill>
              </a:rPr>
              <a:t>this </a:t>
            </a:r>
            <a:r>
              <a:rPr lang="en-US" sz="1700" b="1" dirty="0">
                <a:solidFill>
                  <a:srgbClr val="C00000"/>
                </a:solidFill>
              </a:rPr>
              <a:t>is not usually the case for nonlinear </a:t>
            </a:r>
            <a:r>
              <a:rPr lang="en-US" sz="1700" b="1" dirty="0" smtClean="0">
                <a:solidFill>
                  <a:srgbClr val="C00000"/>
                </a:solidFill>
              </a:rPr>
              <a:t>systems </a:t>
            </a:r>
            <a:r>
              <a:rPr lang="en-US" sz="1700" i="1" dirty="0" smtClean="0"/>
              <a:t>(unfortunately, we </a:t>
            </a:r>
            <a:r>
              <a:rPr lang="en-US" sz="1700" i="1" dirty="0"/>
              <a:t>do not have a better assumption than </a:t>
            </a:r>
            <a:r>
              <a:rPr lang="en-US" sz="1700" i="1" dirty="0" smtClean="0"/>
              <a:t>that before we start </a:t>
            </a:r>
            <a:r>
              <a:rPr lang="en-US" sz="1700" i="1" dirty="0" smtClean="0"/>
              <a:t>tracking</a:t>
            </a:r>
            <a:r>
              <a:rPr lang="en-US" sz="1700" i="1" dirty="0"/>
              <a:t>)</a:t>
            </a:r>
            <a:endParaRPr lang="en-US" sz="17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74" y="1835077"/>
            <a:ext cx="1858169" cy="276863"/>
          </a:xfrm>
          <a:prstGeom prst="rect">
            <a:avLst/>
          </a:prstGeom>
        </p:spPr>
      </p:pic>
      <p:sp>
        <p:nvSpPr>
          <p:cNvPr id="21" name="Pie 20"/>
          <p:cNvSpPr/>
          <p:nvPr/>
        </p:nvSpPr>
        <p:spPr>
          <a:xfrm rot="5400000">
            <a:off x="5307083" y="2591603"/>
            <a:ext cx="2083632" cy="2083632"/>
          </a:xfrm>
          <a:prstGeom prst="pie">
            <a:avLst>
              <a:gd name="adj1" fmla="val 12588140"/>
              <a:gd name="adj2" fmla="val 16164068"/>
            </a:avLst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03815" y="3235777"/>
            <a:ext cx="333690" cy="400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chemeClr val="accent1">
                    <a:lumMod val="75000"/>
                  </a:schemeClr>
                </a:solidFill>
              </a:rPr>
              <a:t>θ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37930" y="2419617"/>
            <a:ext cx="340634" cy="400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6408295" y="4159771"/>
            <a:ext cx="2525843" cy="2219309"/>
            <a:chOff x="6408295" y="4159771"/>
            <a:chExt cx="2525843" cy="221930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20493" r="20234" b="16972"/>
            <a:stretch/>
          </p:blipFill>
          <p:spPr>
            <a:xfrm>
              <a:off x="6408295" y="4159771"/>
              <a:ext cx="2525843" cy="2219309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7647482" y="5189094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812374" y="5046688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964774" y="4914275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8114675" y="4771868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8302052" y="4644452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401380" y="4763916"/>
            <a:ext cx="2208862" cy="1281542"/>
            <a:chOff x="6401380" y="4763916"/>
            <a:chExt cx="2208862" cy="1281542"/>
          </a:xfrm>
        </p:grpSpPr>
        <p:sp>
          <p:nvSpPr>
            <p:cNvPr id="34" name="Oval 33"/>
            <p:cNvSpPr/>
            <p:nvPr/>
          </p:nvSpPr>
          <p:spPr>
            <a:xfrm rot="19468537">
              <a:off x="6843523" y="4993971"/>
              <a:ext cx="1314508" cy="76265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19468537">
              <a:off x="6638125" y="4880656"/>
              <a:ext cx="1737684" cy="100817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19468537">
              <a:off x="7023258" y="5095083"/>
              <a:ext cx="948499" cy="55030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19468537">
              <a:off x="7227791" y="5224158"/>
              <a:ext cx="546102" cy="316839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19468537">
              <a:off x="6401380" y="4763916"/>
              <a:ext cx="2208862" cy="128154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Why always with respect to initial conditions?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04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92" y="1048459"/>
            <a:ext cx="8758687" cy="1392816"/>
          </a:xfrm>
        </p:spPr>
        <p:txBody>
          <a:bodyPr>
            <a:noAutofit/>
          </a:bodyPr>
          <a:lstStyle/>
          <a:p>
            <a:r>
              <a:rPr lang="en-US" sz="1600" dirty="0" smtClean="0"/>
              <a:t>In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: </a:t>
            </a:r>
            <a:r>
              <a:rPr lang="en-US" sz="1600" b="1" i="1" dirty="0" smtClean="0"/>
              <a:t>first</a:t>
            </a:r>
            <a:r>
              <a:rPr lang="en-US" sz="1600" b="1" dirty="0" smtClean="0"/>
              <a:t> define </a:t>
            </a:r>
            <a:r>
              <a:rPr lang="en-US" sz="1600" b="1" dirty="0" smtClean="0"/>
              <a:t>initial polar grid of amplitude </a:t>
            </a:r>
            <a:r>
              <a:rPr lang="en-US" sz="1600" b="1" dirty="0" smtClean="0"/>
              <a:t>pairs</a:t>
            </a:r>
            <a:r>
              <a:rPr lang="en-US" sz="1600" dirty="0" smtClean="0"/>
              <a:t> in </a:t>
            </a:r>
            <a:r>
              <a:rPr lang="en-US" sz="1600" dirty="0" smtClean="0"/>
              <a:t>action-angle coordinate system, and </a:t>
            </a:r>
            <a:r>
              <a:rPr lang="en-US" sz="1600" b="1" i="1" dirty="0" smtClean="0"/>
              <a:t>then</a:t>
            </a:r>
            <a:r>
              <a:rPr lang="en-US" sz="1600" b="1" dirty="0" smtClean="0"/>
              <a:t> compute </a:t>
            </a:r>
            <a:r>
              <a:rPr lang="en-US" sz="1600" b="1" dirty="0" smtClean="0"/>
              <a:t>particles</a:t>
            </a:r>
            <a:r>
              <a:rPr lang="en-US" sz="1600" b="1" dirty="0" smtClean="0"/>
              <a:t>’ initial coordinates </a:t>
            </a:r>
            <a:r>
              <a:rPr lang="en-US" sz="1600" dirty="0" smtClean="0"/>
              <a:t>(x, x’, y, y’) to start </a:t>
            </a:r>
            <a:r>
              <a:rPr lang="en-US" sz="1600" dirty="0" smtClean="0"/>
              <a:t>tracking process</a:t>
            </a: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Coordinate </a:t>
            </a:r>
            <a:r>
              <a:rPr lang="en-US" sz="1600" dirty="0" smtClean="0"/>
              <a:t>transform is done </a:t>
            </a:r>
            <a:r>
              <a:rPr lang="en-US" sz="1600" b="1" dirty="0" smtClean="0"/>
              <a:t>using </a:t>
            </a:r>
            <a:r>
              <a:rPr lang="en-US" sz="1600" b="1" dirty="0" smtClean="0"/>
              <a:t>Twiss parameters </a:t>
            </a:r>
            <a:r>
              <a:rPr lang="en-US" sz="1600" b="1" dirty="0" smtClean="0"/>
              <a:t>at </a:t>
            </a:r>
            <a:r>
              <a:rPr lang="en-US" sz="1600" b="1" dirty="0" smtClean="0"/>
              <a:t>location </a:t>
            </a:r>
            <a:r>
              <a:rPr lang="en-US" sz="1600" b="1" i="1" dirty="0" smtClean="0"/>
              <a:t>s</a:t>
            </a:r>
            <a:r>
              <a:rPr lang="en-US" sz="1600" b="1" dirty="0" smtClean="0"/>
              <a:t> </a:t>
            </a:r>
            <a:r>
              <a:rPr lang="en-US" sz="1600" dirty="0" smtClean="0"/>
              <a:t>of particle initialization</a:t>
            </a:r>
          </a:p>
          <a:p>
            <a:pPr>
              <a:spcBef>
                <a:spcPts val="600"/>
              </a:spcBef>
              <a:tabLst>
                <a:tab pos="517525" algn="l"/>
                <a:tab pos="801688" algn="l"/>
              </a:tabLst>
            </a:pPr>
            <a:r>
              <a:rPr lang="en-US" sz="1600" dirty="0" smtClean="0"/>
              <a:t>This </a:t>
            </a:r>
            <a:r>
              <a:rPr lang="en-US" sz="1600" b="1" dirty="0" smtClean="0"/>
              <a:t>conversion </a:t>
            </a:r>
            <a:r>
              <a:rPr lang="en-US" sz="1600" b="1" dirty="0" smtClean="0"/>
              <a:t>of </a:t>
            </a:r>
            <a:r>
              <a:rPr lang="en-US" sz="1600" b="1" dirty="0" smtClean="0"/>
              <a:t>coordinates implicitly </a:t>
            </a:r>
            <a:r>
              <a:rPr lang="en-US" sz="1600" b="1" dirty="0" smtClean="0"/>
              <a:t>assumes </a:t>
            </a:r>
            <a:r>
              <a:rPr lang="en-US" sz="1600" b="1" dirty="0" smtClean="0"/>
              <a:t>particles moving on ellipses</a:t>
            </a:r>
            <a:endParaRPr lang="en-US" sz="1600" b="1" dirty="0"/>
          </a:p>
          <a:p>
            <a:pPr marL="0" indent="0">
              <a:spcBef>
                <a:spcPts val="300"/>
              </a:spcBef>
              <a:buNone/>
              <a:tabLst>
                <a:tab pos="517525" algn="l"/>
                <a:tab pos="801688" algn="l"/>
              </a:tabLst>
            </a:pPr>
            <a:r>
              <a:rPr lang="en-US" sz="1600" b="1" dirty="0" smtClean="0"/>
              <a:t>	=&gt;	very </a:t>
            </a:r>
            <a:r>
              <a:rPr lang="en-US" sz="1600" b="1" dirty="0" smtClean="0"/>
              <a:t>likely </a:t>
            </a:r>
            <a:r>
              <a:rPr lang="en-US" sz="1600" b="1" dirty="0" smtClean="0"/>
              <a:t>not the case</a:t>
            </a:r>
            <a:r>
              <a:rPr lang="en-US" sz="1600" dirty="0" smtClean="0"/>
              <a:t> due to </a:t>
            </a:r>
            <a:r>
              <a:rPr lang="en-US" sz="1600" b="1" dirty="0" smtClean="0"/>
              <a:t>nonlinear fields </a:t>
            </a:r>
            <a:r>
              <a:rPr lang="en-US" sz="1600" i="1" dirty="0" smtClean="0"/>
              <a:t>(affect mainly large-amplitude particles)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39" y="2486208"/>
            <a:ext cx="2178532" cy="190621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Why always with respect to initial conditions?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0716" y="4434086"/>
            <a:ext cx="2355012" cy="2345165"/>
            <a:chOff x="2096219" y="2536168"/>
            <a:chExt cx="2417780" cy="24076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05" t="19614" r="19437" b="1865"/>
            <a:stretch/>
          </p:blipFill>
          <p:spPr>
            <a:xfrm>
              <a:off x="2096219" y="2536168"/>
              <a:ext cx="2179304" cy="207033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652977" y="4636062"/>
              <a:ext cx="1861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Courtesy E.H. Maclean</a:t>
              </a:r>
              <a:endParaRPr lang="en-US" sz="1400" i="1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2820838" y="2965309"/>
            <a:ext cx="5650302" cy="1608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7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 the core</a:t>
            </a:r>
            <a:r>
              <a:rPr lang="en-US" sz="1600" dirty="0"/>
              <a:t>, where the fields are almost perfectly linear, trajectories do resemble </a:t>
            </a:r>
            <a:r>
              <a:rPr lang="en-US" sz="1600" b="1" dirty="0"/>
              <a:t>ellipses</a:t>
            </a:r>
          </a:p>
          <a:p>
            <a:pPr marL="630237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Outside of core region</a:t>
            </a:r>
            <a:r>
              <a:rPr lang="en-US" sz="1600" dirty="0"/>
              <a:t>, at larger amplitudes, this is </a:t>
            </a:r>
            <a:r>
              <a:rPr lang="en-US" sz="1600" b="1" dirty="0"/>
              <a:t>no longer the </a:t>
            </a:r>
            <a:r>
              <a:rPr lang="en-US" sz="1600" b="1" dirty="0" smtClean="0"/>
              <a:t>case</a:t>
            </a:r>
            <a:r>
              <a:rPr lang="en-US" sz="1600" dirty="0" smtClean="0"/>
              <a:t>. Islands can form due </a:t>
            </a:r>
            <a:r>
              <a:rPr lang="en-US" sz="1600" dirty="0"/>
              <a:t>to resonances. The motion in this chaotic regime is irregular and typically unstable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183145" y="5210202"/>
            <a:ext cx="5702062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In presence of nonlinearities, defining amplitude is </a:t>
            </a:r>
            <a:r>
              <a:rPr lang="en-US" sz="1600" b="1" dirty="0" smtClean="0">
                <a:solidFill>
                  <a:srgbClr val="C00000"/>
                </a:solidFill>
              </a:rPr>
              <a:t>difficult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For </a:t>
            </a:r>
            <a:r>
              <a:rPr lang="en-US" sz="1600" b="1" dirty="0">
                <a:solidFill>
                  <a:srgbClr val="C00000"/>
                </a:solidFill>
              </a:rPr>
              <a:t>Markov model idea: </a:t>
            </a:r>
            <a:r>
              <a:rPr lang="en-US" sz="1600" dirty="0">
                <a:solidFill>
                  <a:srgbClr val="C00000"/>
                </a:solidFill>
              </a:rPr>
              <a:t>would we need to stick to coordinate space (x, x’, y, y’) rather than action-angle variables?</a:t>
            </a:r>
          </a:p>
        </p:txBody>
      </p:sp>
    </p:spTree>
    <p:extLst>
      <p:ext uri="{BB962C8B-B14F-4D97-AF65-F5344CB8AC3E}">
        <p14:creationId xmlns:p14="http://schemas.microsoft.com/office/powerpoint/2010/main" val="24207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898" y="1048882"/>
            <a:ext cx="8411650" cy="1064590"/>
          </a:xfrm>
        </p:spPr>
        <p:txBody>
          <a:bodyPr>
            <a:noAutofit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sz="1600" b="1" dirty="0" smtClean="0"/>
              <a:t>Definition of </a:t>
            </a:r>
            <a:r>
              <a:rPr lang="en-US" sz="1600" b="1" dirty="0" smtClean="0"/>
              <a:t>D(N</a:t>
            </a:r>
            <a:r>
              <a:rPr lang="en-US" sz="1600" b="1" dirty="0"/>
              <a:t>, </a:t>
            </a:r>
            <a:r>
              <a:rPr lang="el-GR" sz="1600" b="1" dirty="0"/>
              <a:t>θ</a:t>
            </a:r>
            <a:r>
              <a:rPr lang="en-US" sz="1600" b="1" dirty="0" smtClean="0"/>
              <a:t>)</a:t>
            </a:r>
          </a:p>
          <a:p>
            <a:pPr marL="233363" indent="0">
              <a:spcBef>
                <a:spcPts val="300"/>
              </a:spcBef>
              <a:buNone/>
            </a:pPr>
            <a:r>
              <a:rPr lang="en-US" sz="1600" dirty="0" smtClean="0"/>
              <a:t>“</a:t>
            </a:r>
            <a:r>
              <a:rPr lang="en-US" sz="1600" dirty="0" smtClean="0"/>
              <a:t>Rigorously speaking, the dynamic aperture is the innermost radius of the region in the phase space, where the motion is stable. </a:t>
            </a:r>
            <a:r>
              <a:rPr lang="en-US" sz="1600" dirty="0" smtClean="0"/>
              <a:t>Trajectories </a:t>
            </a:r>
            <a:r>
              <a:rPr lang="en-US" sz="1600" dirty="0" smtClean="0"/>
              <a:t>with initial conditions in this domain remain confined forever</a:t>
            </a:r>
            <a:r>
              <a:rPr lang="en-US" sz="1600" dirty="0" smtClean="0"/>
              <a:t>.” </a:t>
            </a:r>
            <a:r>
              <a:rPr lang="en-US" sz="1600" i="1" dirty="0" smtClean="0"/>
              <a:t>(</a:t>
            </a:r>
            <a:r>
              <a:rPr lang="en-US" sz="1600" i="1" dirty="0" smtClean="0">
                <a:hlinkClick r:id="rId2"/>
              </a:rPr>
              <a:t>https</a:t>
            </a:r>
            <a:r>
              <a:rPr lang="en-US" sz="1600" i="1" dirty="0">
                <a:hlinkClick r:id="rId2"/>
              </a:rPr>
              <a:t>://</a:t>
            </a:r>
            <a:r>
              <a:rPr lang="en-US" sz="1600" i="1" dirty="0" smtClean="0">
                <a:hlinkClick r:id="rId2"/>
              </a:rPr>
              <a:t>cds.cern.ch/record/267125/files/sl-94-024.pdf</a:t>
            </a:r>
            <a:r>
              <a:rPr lang="en-US" sz="1600" i="1" dirty="0" smtClean="0"/>
              <a:t>, </a:t>
            </a:r>
            <a:r>
              <a:rPr lang="en-US" sz="1600" i="1" dirty="0"/>
              <a:t>chapter </a:t>
            </a:r>
            <a:r>
              <a:rPr lang="en-US" sz="1600" i="1" dirty="0" smtClean="0"/>
              <a:t>2)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6547449" y="2146240"/>
            <a:ext cx="2596551" cy="2225616"/>
            <a:chOff x="6078512" y="3725805"/>
            <a:chExt cx="2825646" cy="24219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8512" y="3725805"/>
              <a:ext cx="2825646" cy="2421983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7641051" y="5283469"/>
              <a:ext cx="432567" cy="306983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216188" y="4379485"/>
              <a:ext cx="432567" cy="306983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410067" y="3979371"/>
              <a:ext cx="410458" cy="306983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163491" y="5634087"/>
              <a:ext cx="432567" cy="306983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82446" y="2206922"/>
            <a:ext cx="63442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>
              <a:spcBef>
                <a:spcPts val="800"/>
              </a:spcBef>
            </a:pPr>
            <a:r>
              <a:rPr lang="en-US" sz="1600" b="1" dirty="0" smtClean="0"/>
              <a:t>Related question: </a:t>
            </a:r>
            <a:r>
              <a:rPr lang="en-US" sz="1600" dirty="0" smtClean="0"/>
              <a:t>Why is it enough to have just one particle flagged as lost to set DA? Is this robust?</a:t>
            </a:r>
            <a:endParaRPr lang="en-US" sz="1500" b="1" dirty="0" smtClean="0"/>
          </a:p>
          <a:p>
            <a:pPr marL="517525" indent="-2333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 smtClean="0"/>
              <a:t>Particle </a:t>
            </a:r>
            <a:r>
              <a:rPr lang="en-US" sz="1500" dirty="0"/>
              <a:t>is considered lost as soon as it </a:t>
            </a:r>
            <a:r>
              <a:rPr lang="en-US" sz="1500" b="1" dirty="0"/>
              <a:t>exceeds certain </a:t>
            </a:r>
            <a:r>
              <a:rPr lang="en-US" sz="1500" b="1" dirty="0" smtClean="0"/>
              <a:t>amplitude</a:t>
            </a:r>
            <a:br>
              <a:rPr lang="en-US" sz="1500" b="1" dirty="0" smtClean="0"/>
            </a:br>
            <a:r>
              <a:rPr lang="en-US" sz="1500" i="1" dirty="0" smtClean="0"/>
              <a:t>(default: 1 m)</a:t>
            </a:r>
            <a:r>
              <a:rPr lang="en-US" sz="1500" b="1" dirty="0" smtClean="0"/>
              <a:t> </a:t>
            </a:r>
            <a:r>
              <a:rPr lang="en-US" sz="1500" b="1" dirty="0"/>
              <a:t>in coordinate space </a:t>
            </a:r>
            <a:r>
              <a:rPr lang="en-US" sz="1500" dirty="0"/>
              <a:t>(x, y</a:t>
            </a:r>
            <a:r>
              <a:rPr lang="en-US" sz="1500" dirty="0" smtClean="0"/>
              <a:t>)</a:t>
            </a:r>
            <a:endParaRPr lang="en-US" sz="1500" b="1" dirty="0" smtClean="0"/>
          </a:p>
          <a:p>
            <a:pPr marL="517525" indent="-2333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1" dirty="0" smtClean="0"/>
              <a:t>DA = phase space amplitude boundary that separates stable </a:t>
            </a:r>
            <a:r>
              <a:rPr lang="en-US" sz="1500" b="1" dirty="0"/>
              <a:t>core region </a:t>
            </a:r>
            <a:r>
              <a:rPr lang="en-US" sz="1500" i="1" dirty="0" smtClean="0"/>
              <a:t>(low amplitudes, linear fields) </a:t>
            </a:r>
            <a:r>
              <a:rPr lang="en-US" sz="1500" b="1" dirty="0" smtClean="0"/>
              <a:t>from chaotic regime </a:t>
            </a:r>
            <a:r>
              <a:rPr lang="en-US" sz="1500" i="1" dirty="0" smtClean="0"/>
              <a:t>(high amplitudes, nonlinear fields)</a:t>
            </a:r>
            <a:endParaRPr lang="en-US" sz="1500" dirty="0" smtClean="0"/>
          </a:p>
          <a:p>
            <a:pPr marL="517525" indent="-2333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 smtClean="0"/>
              <a:t>If </a:t>
            </a:r>
            <a:r>
              <a:rPr lang="en-US" sz="1500" dirty="0" smtClean="0"/>
              <a:t>for </a:t>
            </a:r>
            <a:r>
              <a:rPr lang="en-US" sz="1500" dirty="0" smtClean="0"/>
              <a:t>one specific angle and turn number </a:t>
            </a:r>
            <a:r>
              <a:rPr lang="en-US" sz="1500" b="1" dirty="0" smtClean="0"/>
              <a:t>only one particle at certain initial condition is lost</a:t>
            </a:r>
            <a:r>
              <a:rPr lang="en-US" sz="1500" dirty="0" smtClean="0"/>
              <a:t>, but other particles have yet survived at </a:t>
            </a:r>
            <a:r>
              <a:rPr lang="en-US" sz="1500" dirty="0" smtClean="0"/>
              <a:t>larger amplitudes, </a:t>
            </a:r>
            <a:r>
              <a:rPr lang="en-US" sz="1500" dirty="0" smtClean="0"/>
              <a:t>this </a:t>
            </a:r>
            <a:r>
              <a:rPr lang="en-US" sz="1500" b="1" dirty="0" smtClean="0"/>
              <a:t>would be only a </a:t>
            </a:r>
            <a:r>
              <a:rPr lang="en-US" sz="1500" b="1" i="1" dirty="0" smtClean="0"/>
              <a:t>temporary </a:t>
            </a:r>
            <a:r>
              <a:rPr lang="en-US" sz="1500" b="1" i="1" dirty="0" smtClean="0"/>
              <a:t>state </a:t>
            </a:r>
            <a:r>
              <a:rPr lang="en-US" sz="1500" i="1" dirty="0" smtClean="0"/>
              <a:t>(always true?)</a:t>
            </a:r>
            <a:endParaRPr lang="en-US" sz="1500" i="1" dirty="0" smtClean="0"/>
          </a:p>
          <a:p>
            <a:pPr marL="854075" lvl="1" indent="-22383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Island formation: these </a:t>
            </a:r>
            <a:r>
              <a:rPr lang="en-US" sz="1400" b="1" dirty="0" smtClean="0"/>
              <a:t>particles are</a:t>
            </a:r>
            <a:r>
              <a:rPr lang="en-US" sz="1400" dirty="0" smtClean="0"/>
              <a:t> </a:t>
            </a:r>
            <a:r>
              <a:rPr lang="en-US" sz="1400" b="1" dirty="0" smtClean="0"/>
              <a:t>not </a:t>
            </a:r>
            <a:r>
              <a:rPr lang="en-US" sz="1400" b="1" dirty="0" smtClean="0"/>
              <a:t>considered </a:t>
            </a:r>
            <a:r>
              <a:rPr lang="en-US" sz="1400" b="1" dirty="0" smtClean="0"/>
              <a:t>part of </a:t>
            </a:r>
            <a:r>
              <a:rPr lang="en-US" sz="1400" b="1" dirty="0" smtClean="0"/>
              <a:t>stable beam</a:t>
            </a:r>
            <a:endParaRPr lang="en-US" sz="1400" b="1" dirty="0" smtClean="0"/>
          </a:p>
          <a:p>
            <a:pPr marL="854075" lvl="1" indent="-22383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b="1" dirty="0" smtClean="0"/>
              <a:t>Given large enough number of </a:t>
            </a:r>
            <a:r>
              <a:rPr lang="en-US" sz="1400" b="1" dirty="0" smtClean="0"/>
              <a:t>turns, </a:t>
            </a:r>
            <a:r>
              <a:rPr lang="en-US" sz="1400" dirty="0" smtClean="0"/>
              <a:t>island particles will </a:t>
            </a:r>
            <a:r>
              <a:rPr lang="en-US" sz="1400" dirty="0" smtClean="0"/>
              <a:t>diffuse to larger amplitudes and </a:t>
            </a:r>
            <a:r>
              <a:rPr lang="en-US" sz="1400" b="1" dirty="0" smtClean="0"/>
              <a:t>separation </a:t>
            </a:r>
            <a:r>
              <a:rPr lang="en-US" sz="1400" b="1" dirty="0" smtClean="0"/>
              <a:t>from </a:t>
            </a:r>
            <a:r>
              <a:rPr lang="en-US" sz="1400" b="1" dirty="0" smtClean="0"/>
              <a:t>stable </a:t>
            </a:r>
            <a:r>
              <a:rPr lang="en-US" sz="1400" b="1" dirty="0" smtClean="0"/>
              <a:t>core </a:t>
            </a:r>
            <a:r>
              <a:rPr lang="en-US" sz="1400" dirty="0" smtClean="0"/>
              <a:t>will become </a:t>
            </a:r>
            <a:r>
              <a:rPr lang="en-US" sz="1400" b="1" dirty="0" smtClean="0"/>
              <a:t>clearer</a:t>
            </a:r>
          </a:p>
          <a:p>
            <a:pPr marL="854075" lvl="1" indent="-22383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Particles </a:t>
            </a:r>
            <a:r>
              <a:rPr lang="en-US" sz="1400" dirty="0" smtClean="0"/>
              <a:t>are close to </a:t>
            </a:r>
            <a:r>
              <a:rPr lang="en-US" sz="1400" dirty="0" smtClean="0"/>
              <a:t>stable regime =&gt; often </a:t>
            </a:r>
            <a:r>
              <a:rPr lang="en-US" sz="1400" b="1" dirty="0" smtClean="0"/>
              <a:t>take </a:t>
            </a:r>
            <a:r>
              <a:rPr lang="en-US" sz="1400" b="1" dirty="0" smtClean="0"/>
              <a:t>long </a:t>
            </a:r>
            <a:r>
              <a:rPr lang="en-US" sz="1400" b="1" dirty="0" smtClean="0"/>
              <a:t>time </a:t>
            </a:r>
            <a:r>
              <a:rPr lang="en-US" sz="1400" dirty="0" smtClean="0"/>
              <a:t>to </a:t>
            </a:r>
            <a:r>
              <a:rPr lang="en-US" sz="1400" dirty="0" smtClean="0"/>
              <a:t>get lost</a:t>
            </a:r>
          </a:p>
          <a:p>
            <a:pPr marL="396875" indent="-2238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Taking </a:t>
            </a:r>
            <a:r>
              <a:rPr lang="en-US" sz="1600" b="1" dirty="0"/>
              <a:t>max. initial condition that is still stable as DA boundary is following the actual definition of DA and robust in that </a:t>
            </a:r>
            <a:r>
              <a:rPr lang="en-US" sz="1600" b="1" dirty="0" smtClean="0"/>
              <a:t>sense</a:t>
            </a:r>
            <a:endParaRPr 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59592" y="4428690"/>
            <a:ext cx="2277516" cy="2243774"/>
            <a:chOff x="6564702" y="4489075"/>
            <a:chExt cx="2277516" cy="2243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65" t="18851" r="19867" b="1554"/>
            <a:stretch/>
          </p:blipFill>
          <p:spPr>
            <a:xfrm>
              <a:off x="6564702" y="4489075"/>
              <a:ext cx="2277516" cy="224377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948933" y="6223322"/>
              <a:ext cx="1861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Courtesy E.H. Maclean</a:t>
              </a:r>
              <a:endParaRPr lang="en-US" sz="1400" i="1" dirty="0"/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Robustness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3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965" y="1006957"/>
            <a:ext cx="8459605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Discussed DA / accelerator terminology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workflow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en-US" sz="1700" i="1" dirty="0" err="1" smtClean="0">
                <a:solidFill>
                  <a:schemeClr val="bg2">
                    <a:lumMod val="50000"/>
                  </a:schemeClr>
                </a:solidFill>
              </a:rPr>
              <a:t>Sixtrack</a:t>
            </a: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losses”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available data </a:t>
            </a:r>
            <a:endParaRPr lang="en-US" sz="17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Does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proposed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surrogate model (A) make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sense from data science point-of-view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en-US" sz="17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4163" indent="-2825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chemeClr val="bg2">
                    <a:lumMod val="50000"/>
                  </a:schemeClr>
                </a:solidFill>
              </a:rPr>
              <a:t>Main questions / comments</a:t>
            </a:r>
          </a:p>
          <a:p>
            <a:pPr marL="630238" indent="-285750">
              <a:spcBef>
                <a:spcPts val="300"/>
              </a:spcBef>
              <a:buFont typeface="+mj-lt"/>
              <a:buAutoNum type="arabicPeriod"/>
              <a:tabLst>
                <a:tab pos="801688" algn="l"/>
                <a:tab pos="1147763" algn="l"/>
              </a:tabLst>
            </a:pP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ML perspective: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better to go directly from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start to end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 =&gt;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here a model that maps machine/beam input parameters directly to loss</a:t>
            </a: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But, to compare with long-term loss measurements: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need </a:t>
            </a:r>
            <a:r>
              <a:rPr lang="el-GR" sz="1600" b="1" dirty="0" smtClean="0">
                <a:solidFill>
                  <a:schemeClr val="bg2">
                    <a:lumMod val="50000"/>
                  </a:schemeClr>
                </a:solidFill>
              </a:rPr>
              <a:t>Δ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I/I</a:t>
            </a:r>
            <a:r>
              <a:rPr lang="en-US" sz="1600" b="1" baseline="-25000" dirty="0" smtClean="0">
                <a:solidFill>
                  <a:schemeClr val="bg2">
                    <a:lumMod val="50000"/>
                  </a:schemeClr>
                </a:solidFill>
              </a:rPr>
              <a:t>0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(N) at N &gt;&gt; </a:t>
            </a: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1600" b="1" i="1" baseline="-25000" dirty="0" err="1" smtClean="0">
                <a:solidFill>
                  <a:schemeClr val="bg2">
                    <a:lumMod val="50000"/>
                  </a:schemeClr>
                </a:solidFill>
              </a:rPr>
              <a:t>max,sim</a:t>
            </a:r>
            <a:endParaRPr lang="en-US" sz="1600" i="1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We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do not have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extrapolation law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for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losses (?)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Resolved through D(N) scaling laws: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if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model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predicts D(N) we hav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e a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way to also extrapolate loss beyond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1600" i="1" baseline="-25000" dirty="0" err="1" smtClean="0">
                <a:solidFill>
                  <a:schemeClr val="bg2">
                    <a:lumMod val="50000"/>
                  </a:schemeClr>
                </a:solidFill>
              </a:rPr>
              <a:t>max,sim</a:t>
            </a:r>
            <a:endParaRPr lang="en-US" sz="1600" i="1" baseline="-25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Are there other possibilities to get to losses more directly?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Definition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of DA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How is DA obtained from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Sixtrack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runs?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Using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min. DA per angle (resp. max.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init.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ampl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. of stable motion) =&gt;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robustness?</a:t>
            </a:r>
            <a:b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Could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we also use other statistics, e.g. quantiles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</a:pPr>
            <a:r>
              <a:rPr lang="en-US" sz="1600" b="1" dirty="0" smtClean="0">
                <a:solidFill>
                  <a:srgbClr val="0000CC"/>
                </a:solidFill>
              </a:rPr>
              <a:t>Scaling </a:t>
            </a:r>
            <a:r>
              <a:rPr lang="en-US" sz="1600" b="1" dirty="0">
                <a:solidFill>
                  <a:srgbClr val="0000CC"/>
                </a:solidFill>
              </a:rPr>
              <a:t>laws / fits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CC"/>
                </a:solidFill>
              </a:rPr>
              <a:t>Scaling laws applicable in presence of magnetic </a:t>
            </a:r>
            <a:r>
              <a:rPr lang="en-US" sz="1600" dirty="0" smtClean="0">
                <a:solidFill>
                  <a:srgbClr val="0000CC"/>
                </a:solidFill>
              </a:rPr>
              <a:t>errors?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Variance </a:t>
            </a:r>
            <a:r>
              <a:rPr lang="en-US" sz="1600" dirty="0">
                <a:solidFill>
                  <a:srgbClr val="0000CC"/>
                </a:solidFill>
              </a:rPr>
              <a:t>on D(N) points? Error propagation to fit parameters?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CC"/>
                </a:solidFill>
              </a:rPr>
              <a:t>Is least squares fit the right </a:t>
            </a:r>
            <a:r>
              <a:rPr lang="en-US" sz="1600" dirty="0" smtClean="0">
                <a:solidFill>
                  <a:srgbClr val="0000CC"/>
                </a:solidFill>
              </a:rPr>
              <a:t>method?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Would </a:t>
            </a:r>
            <a:r>
              <a:rPr lang="en-US" sz="1600" dirty="0">
                <a:solidFill>
                  <a:srgbClr val="0000CC"/>
                </a:solidFill>
              </a:rPr>
              <a:t>it make sense to fit scaling law to </a:t>
            </a:r>
            <a:r>
              <a:rPr lang="en-US" sz="1600" dirty="0" smtClean="0">
                <a:solidFill>
                  <a:srgbClr val="0000CC"/>
                </a:solidFill>
              </a:rPr>
              <a:t>D(N</a:t>
            </a:r>
            <a:r>
              <a:rPr lang="en-US" sz="1600" dirty="0">
                <a:solidFill>
                  <a:srgbClr val="0000CC"/>
                </a:solidFill>
              </a:rPr>
              <a:t>, </a:t>
            </a:r>
            <a:r>
              <a:rPr lang="el-GR" sz="1600" dirty="0">
                <a:solidFill>
                  <a:srgbClr val="0000CC"/>
                </a:solidFill>
              </a:rPr>
              <a:t>θ</a:t>
            </a:r>
            <a:r>
              <a:rPr lang="en-US" sz="1600" dirty="0">
                <a:solidFill>
                  <a:srgbClr val="0000CC"/>
                </a:solidFill>
              </a:rPr>
              <a:t>), i.e. for each angle </a:t>
            </a:r>
            <a:r>
              <a:rPr lang="en-US" sz="1600" dirty="0" smtClean="0">
                <a:solidFill>
                  <a:srgbClr val="0000CC"/>
                </a:solidFill>
              </a:rPr>
              <a:t>individually, not to “lose” the angular information?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from discussion with SDSC, </a:t>
            </a:r>
            <a:r>
              <a:rPr lang="en-US" dirty="0"/>
              <a:t>23.07.19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3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6596" y="1123020"/>
            <a:ext cx="7867291" cy="3326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What modeling approach is most promising in your opinion?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Important for now is to save all </a:t>
            </a:r>
            <a:r>
              <a:rPr lang="en-US" dirty="0" err="1" smtClean="0"/>
              <a:t>Sixtrack</a:t>
            </a:r>
            <a:r>
              <a:rPr lang="en-US" dirty="0" smtClean="0"/>
              <a:t> output we may need to evaluate the different models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Best way to proceed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2018 injection: systematic real machine scans (MD) available to compare to</a:t>
            </a:r>
          </a:p>
          <a:p>
            <a:pPr marL="7429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Track for 10</a:t>
            </a:r>
            <a:r>
              <a:rPr lang="en-US" sz="1700" baseline="30000" dirty="0" smtClean="0"/>
              <a:t>5</a:t>
            </a:r>
            <a:r>
              <a:rPr lang="en-US" sz="1700" dirty="0" smtClean="0"/>
              <a:t> .. 10</a:t>
            </a:r>
            <a:r>
              <a:rPr lang="en-US" sz="1700" baseline="30000" dirty="0" smtClean="0"/>
              <a:t>6</a:t>
            </a:r>
            <a:r>
              <a:rPr lang="en-US" sz="1700" dirty="0" smtClean="0"/>
              <a:t> </a:t>
            </a:r>
            <a:r>
              <a:rPr lang="en-US" sz="1700" dirty="0"/>
              <a:t>turns</a:t>
            </a:r>
          </a:p>
          <a:p>
            <a:pPr marL="7429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Use mechanical aperture to determine losses (instead of 1 m threshold): </a:t>
            </a:r>
            <a:r>
              <a:rPr lang="en-US" sz="1700" i="1" dirty="0" smtClean="0"/>
              <a:t>should still be able to infer long-term DA vs. turns from this data</a:t>
            </a:r>
          </a:p>
          <a:p>
            <a:pPr marL="7429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Save also phase space at regular time intervals &amp; locations of lost particles</a:t>
            </a:r>
          </a:p>
          <a:p>
            <a:pPr marL="7429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Angular and amplitude resolution can be improved extended with additional runs later</a:t>
            </a:r>
          </a:p>
        </p:txBody>
      </p:sp>
    </p:spTree>
    <p:extLst>
      <p:ext uri="{BB962C8B-B14F-4D97-AF65-F5344CB8AC3E}">
        <p14:creationId xmlns:p14="http://schemas.microsoft.com/office/powerpoint/2010/main" val="35726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5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191719"/>
            <a:ext cx="8391427" cy="537397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Particle accelerator </a:t>
            </a:r>
            <a:r>
              <a:rPr lang="en-US" sz="1600" b="1" dirty="0" smtClean="0"/>
              <a:t>6D phase space </a:t>
            </a:r>
            <a:r>
              <a:rPr lang="en-US" sz="1600" dirty="0" smtClean="0"/>
              <a:t>is given by </a:t>
            </a:r>
            <a:r>
              <a:rPr lang="en-US" sz="1600" i="1" dirty="0" smtClean="0"/>
              <a:t>(x, x’, y, y’, z, </a:t>
            </a:r>
            <a:r>
              <a:rPr lang="el-GR" sz="1600" i="1" dirty="0" smtClean="0"/>
              <a:t>δ</a:t>
            </a:r>
            <a:r>
              <a:rPr lang="en-US" sz="1600" i="1" dirty="0" smtClean="0"/>
              <a:t>)</a:t>
            </a:r>
            <a:r>
              <a:rPr lang="en-US" sz="1600" dirty="0" smtClean="0"/>
              <a:t>, where </a:t>
            </a:r>
            <a:r>
              <a:rPr lang="en-US" sz="1600" i="1" dirty="0" smtClean="0"/>
              <a:t>(x, x’) / (y, y’) </a:t>
            </a:r>
            <a:r>
              <a:rPr lang="en-US" sz="1600" dirty="0" smtClean="0"/>
              <a:t>are the horizontal / vertical coordinates and conjugate momenta; </a:t>
            </a:r>
            <a:r>
              <a:rPr lang="en-US" sz="1600" i="1" dirty="0" smtClean="0"/>
              <a:t>(z, </a:t>
            </a:r>
            <a:r>
              <a:rPr lang="el-GR" sz="1600" i="1" dirty="0"/>
              <a:t>δ</a:t>
            </a:r>
            <a:r>
              <a:rPr lang="en-US" sz="1600" i="1" dirty="0" smtClean="0"/>
              <a:t>) </a:t>
            </a:r>
            <a:r>
              <a:rPr lang="en-US" sz="1600" dirty="0" smtClean="0"/>
              <a:t>describe the longitudinal phase space </a:t>
            </a:r>
            <a:r>
              <a:rPr lang="en-US" sz="1600" i="1" dirty="0" smtClean="0"/>
              <a:t>(not considered here for now).</a:t>
            </a:r>
          </a:p>
          <a:p>
            <a:r>
              <a:rPr lang="en-US" sz="1600" dirty="0" smtClean="0"/>
              <a:t>This is the </a:t>
            </a:r>
            <a:r>
              <a:rPr lang="en-US" sz="1600" b="1" dirty="0" smtClean="0"/>
              <a:t>coordinate system that </a:t>
            </a:r>
            <a:r>
              <a:rPr lang="en-US" sz="1600" b="1" dirty="0" err="1" smtClean="0"/>
              <a:t>Sixtrack</a:t>
            </a:r>
            <a:r>
              <a:rPr lang="en-US" sz="1600" b="1" dirty="0" smtClean="0"/>
              <a:t> uses to do the tracking</a:t>
            </a:r>
            <a:r>
              <a:rPr lang="en-US" sz="1600" dirty="0" smtClean="0"/>
              <a:t>, i.e. to compute the ‘kicks’ received by every particle as they pass through magnets.</a:t>
            </a:r>
          </a:p>
          <a:p>
            <a:r>
              <a:rPr lang="en-US" sz="1600" dirty="0" smtClean="0"/>
              <a:t>For </a:t>
            </a:r>
            <a:r>
              <a:rPr lang="en-US" sz="1600" dirty="0"/>
              <a:t>many analytical </a:t>
            </a:r>
            <a:r>
              <a:rPr lang="en-US" sz="1600" dirty="0" smtClean="0"/>
              <a:t>calculations, the transverse particle motion can be described more </a:t>
            </a:r>
            <a:r>
              <a:rPr lang="en-US" sz="1600" dirty="0" smtClean="0"/>
              <a:t>conveniently </a:t>
            </a:r>
            <a:r>
              <a:rPr lang="en-US" sz="1600" dirty="0" smtClean="0"/>
              <a:t>in so-called </a:t>
            </a:r>
            <a:r>
              <a:rPr lang="en-US" sz="1600" b="1" dirty="0" smtClean="0"/>
              <a:t>action-angle coordinates (</a:t>
            </a:r>
            <a:r>
              <a:rPr lang="en-US" sz="1600" b="1" dirty="0" err="1" smtClean="0"/>
              <a:t>J</a:t>
            </a:r>
            <a:r>
              <a:rPr lang="en-US" sz="1600" b="1" baseline="-25000" dirty="0" err="1" smtClean="0"/>
              <a:t>x</a:t>
            </a:r>
            <a:r>
              <a:rPr lang="en-US" sz="1600" b="1" dirty="0" smtClean="0"/>
              <a:t>,</a:t>
            </a:r>
            <a:r>
              <a:rPr lang="el-GR" sz="1600" b="1" dirty="0" smtClean="0"/>
              <a:t>ψ</a:t>
            </a:r>
            <a:r>
              <a:rPr lang="en-US" sz="1600" b="1" baseline="-25000" dirty="0" smtClean="0"/>
              <a:t>x</a:t>
            </a:r>
            <a:r>
              <a:rPr lang="en-US" sz="1600" b="1" dirty="0" smtClean="0"/>
              <a:t>), (</a:t>
            </a:r>
            <a:r>
              <a:rPr lang="en-US" sz="1600" b="1" dirty="0" err="1" smtClean="0"/>
              <a:t>J</a:t>
            </a:r>
            <a:r>
              <a:rPr lang="en-US" sz="1600" b="1" baseline="-25000" dirty="0" err="1" smtClean="0"/>
              <a:t>y</a:t>
            </a:r>
            <a:r>
              <a:rPr lang="en-US" sz="1600" b="1" dirty="0" smtClean="0"/>
              <a:t>,</a:t>
            </a:r>
            <a:r>
              <a:rPr lang="el-GR" sz="1600" b="1" dirty="0"/>
              <a:t> </a:t>
            </a:r>
            <a:r>
              <a:rPr lang="el-GR" sz="1600" b="1" dirty="0" smtClean="0"/>
              <a:t>ψ</a:t>
            </a:r>
            <a:r>
              <a:rPr lang="en-US" sz="1600" b="1" baseline="-25000" dirty="0" smtClean="0"/>
              <a:t>y</a:t>
            </a:r>
            <a:r>
              <a:rPr lang="en-US" sz="1600" b="1" dirty="0" smtClean="0"/>
              <a:t>)</a:t>
            </a:r>
          </a:p>
          <a:p>
            <a:r>
              <a:rPr lang="en-US" sz="1600" dirty="0" smtClean="0"/>
              <a:t>The relationship between</a:t>
            </a:r>
            <a:r>
              <a:rPr lang="en-US" sz="1600" i="1" dirty="0" smtClean="0"/>
              <a:t> (x, x’, y, y’) </a:t>
            </a:r>
            <a:r>
              <a:rPr lang="en-US" sz="1600" dirty="0" smtClean="0"/>
              <a:t>and the 4D action-angle coordinates is given by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with u in {x, y}.</a:t>
            </a:r>
          </a:p>
          <a:p>
            <a:r>
              <a:rPr lang="el-GR" sz="1600" dirty="0" smtClean="0"/>
              <a:t>α</a:t>
            </a:r>
            <a:r>
              <a:rPr lang="en-US" sz="1600" baseline="-25000" dirty="0" err="1" smtClean="0"/>
              <a:t>x,y</a:t>
            </a:r>
            <a:r>
              <a:rPr lang="en-US" sz="1600" dirty="0" smtClean="0"/>
              <a:t> and </a:t>
            </a:r>
            <a:r>
              <a:rPr lang="el-GR" sz="1600" dirty="0" smtClean="0"/>
              <a:t>β</a:t>
            </a:r>
            <a:r>
              <a:rPr lang="en-US" sz="1600" baseline="-25000" dirty="0" err="1" smtClean="0"/>
              <a:t>x,y</a:t>
            </a:r>
            <a:r>
              <a:rPr lang="en-US" sz="1600" dirty="0" smtClean="0"/>
              <a:t> are the ‘optics functions’ of the machine (aka. “Twiss” parameters)</a:t>
            </a:r>
            <a:endParaRPr lang="en-US" sz="1600" dirty="0"/>
          </a:p>
          <a:p>
            <a:r>
              <a:rPr lang="en-US" sz="1600" dirty="0" smtClean="0"/>
              <a:t>The </a:t>
            </a:r>
            <a:r>
              <a:rPr lang="en-US" sz="1600" b="1" dirty="0" smtClean="0"/>
              <a:t>action </a:t>
            </a:r>
            <a:r>
              <a:rPr lang="en-US" sz="1600" b="1" dirty="0" err="1" smtClean="0"/>
              <a:t>J</a:t>
            </a:r>
            <a:r>
              <a:rPr lang="en-US" sz="1600" b="1" baseline="-25000" dirty="0" err="1" smtClean="0"/>
              <a:t>u</a:t>
            </a:r>
            <a:r>
              <a:rPr lang="en-US" sz="1600" b="1" dirty="0" smtClean="0"/>
              <a:t> is an invariant of the motion</a:t>
            </a:r>
            <a:r>
              <a:rPr lang="en-US" sz="1600" dirty="0" smtClean="0"/>
              <a:t>, i.e. independent of the longitudinal position </a:t>
            </a:r>
            <a:r>
              <a:rPr lang="en-US" sz="1600" i="1" dirty="0" smtClean="0"/>
              <a:t>s</a:t>
            </a:r>
            <a:r>
              <a:rPr lang="en-US" sz="1600" dirty="0" smtClean="0"/>
              <a:t> along the accelerator, and hence time, as long as the fields in the accelerator system are </a:t>
            </a:r>
            <a:r>
              <a:rPr lang="en-US" sz="1600" b="1" dirty="0" smtClean="0"/>
              <a:t>fully linear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In this case, particle motion describes an </a:t>
            </a:r>
            <a:r>
              <a:rPr lang="en-US" sz="1600" b="1" dirty="0" smtClean="0"/>
              <a:t>ellipse in phase space</a:t>
            </a:r>
            <a:r>
              <a:rPr lang="en-US" sz="1600" dirty="0" smtClean="0"/>
              <a:t>, called the </a:t>
            </a:r>
            <a:r>
              <a:rPr lang="en-US" sz="1600" b="1" dirty="0" smtClean="0"/>
              <a:t>Courant-Snyder ellipse</a:t>
            </a:r>
            <a:r>
              <a:rPr lang="en-US" sz="1600" dirty="0" smtClean="0"/>
              <a:t>,</a:t>
            </a:r>
            <a:r>
              <a:rPr lang="en-US" sz="1600" b="1" dirty="0" smtClean="0"/>
              <a:t> </a:t>
            </a:r>
            <a:r>
              <a:rPr lang="en-US" sz="1600" dirty="0" smtClean="0"/>
              <a:t>and</a:t>
            </a:r>
            <a:r>
              <a:rPr lang="en-US" sz="1600" b="1" dirty="0" smtClean="0"/>
              <a:t> 2</a:t>
            </a:r>
            <a:r>
              <a:rPr lang="el-GR" sz="1600" b="1" dirty="0" smtClean="0"/>
              <a:t>π</a:t>
            </a:r>
            <a:r>
              <a:rPr lang="en-US" sz="1600" b="1" dirty="0"/>
              <a:t> </a:t>
            </a:r>
            <a:r>
              <a:rPr lang="en-US" sz="1600" b="1" dirty="0" err="1" smtClean="0"/>
              <a:t>J</a:t>
            </a:r>
            <a:r>
              <a:rPr lang="en-US" sz="1600" b="1" baseline="-25000" dirty="0" err="1" smtClean="0"/>
              <a:t>u</a:t>
            </a:r>
            <a:r>
              <a:rPr lang="en-US" sz="1600" dirty="0" smtClean="0"/>
              <a:t> corresponds to the </a:t>
            </a:r>
            <a:r>
              <a:rPr lang="en-US" sz="1600" b="1" dirty="0" smtClean="0"/>
              <a:t>area of the ellipse in (u, u’) phase space.</a:t>
            </a:r>
          </a:p>
          <a:p>
            <a:r>
              <a:rPr lang="en-US" sz="1600" dirty="0" smtClean="0"/>
              <a:t>Sometimes </a:t>
            </a:r>
            <a:r>
              <a:rPr lang="el-GR" sz="1600" b="1" dirty="0" smtClean="0"/>
              <a:t>ε</a:t>
            </a:r>
            <a:r>
              <a:rPr lang="en-US" sz="1600" b="1" baseline="-25000" dirty="0" smtClean="0"/>
              <a:t>u</a:t>
            </a:r>
            <a:r>
              <a:rPr lang="en-US" sz="1600" b="1" dirty="0" smtClean="0"/>
              <a:t> = 2J</a:t>
            </a:r>
            <a:r>
              <a:rPr lang="en-US" sz="1600" b="1" baseline="-25000" dirty="0" smtClean="0"/>
              <a:t>u</a:t>
            </a:r>
            <a:r>
              <a:rPr lang="en-US" sz="1600" b="1" dirty="0" smtClean="0"/>
              <a:t> </a:t>
            </a:r>
            <a:r>
              <a:rPr lang="en-US" sz="1600" dirty="0" smtClean="0"/>
              <a:t>is referred to as the </a:t>
            </a:r>
            <a:r>
              <a:rPr lang="en-US" sz="1600" b="1" dirty="0" smtClean="0"/>
              <a:t>single-particle emittance.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introduction to single-particle dynamics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575460"/>
            <a:ext cx="8559986" cy="503832"/>
          </a:xfrm>
        </p:spPr>
        <p:txBody>
          <a:bodyPr/>
          <a:lstStyle/>
          <a:p>
            <a:r>
              <a:rPr lang="en-US" dirty="0" smtClean="0"/>
              <a:t>Action-angle coordinates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653" y="3447739"/>
            <a:ext cx="3650106" cy="6230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13" y="3622206"/>
            <a:ext cx="2389915" cy="25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721701" y="3432748"/>
            <a:ext cx="4863174" cy="3050498"/>
            <a:chOff x="243980" y="1918742"/>
            <a:chExt cx="5209691" cy="326785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3980" y="1918742"/>
              <a:ext cx="5209691" cy="3267856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2241030" y="2795666"/>
              <a:ext cx="97436" cy="9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2091128" y="2960558"/>
              <a:ext cx="209864" cy="18737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/>
          <a:lstStyle/>
          <a:p>
            <a:r>
              <a:rPr lang="en-US" dirty="0" smtClean="0"/>
              <a:t>Short introduction to single-particle dynamics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575460"/>
            <a:ext cx="8559986" cy="571288"/>
          </a:xfrm>
        </p:spPr>
        <p:txBody>
          <a:bodyPr/>
          <a:lstStyle/>
          <a:p>
            <a:r>
              <a:rPr lang="en-US" dirty="0" smtClean="0"/>
              <a:t>Courant-Snyder ellipse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2268" y="1074986"/>
            <a:ext cx="8731771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At a </a:t>
            </a:r>
            <a:r>
              <a:rPr lang="en-US" sz="1500" b="1" dirty="0" smtClean="0"/>
              <a:t>specific location s</a:t>
            </a:r>
            <a:r>
              <a:rPr lang="en-US" sz="1500" dirty="0" smtClean="0"/>
              <a:t> in the accelerator, with </a:t>
            </a:r>
            <a:r>
              <a:rPr lang="en-US" sz="1500" b="1" dirty="0" smtClean="0"/>
              <a:t>only linear fields</a:t>
            </a:r>
            <a:r>
              <a:rPr lang="en-US" sz="1500" dirty="0" smtClean="0"/>
              <a:t>, given that we </a:t>
            </a:r>
            <a:r>
              <a:rPr lang="en-US" sz="1500" b="1" dirty="0" smtClean="0"/>
              <a:t>wait long enough </a:t>
            </a:r>
            <a:r>
              <a:rPr lang="en-US" sz="1500" dirty="0" smtClean="0"/>
              <a:t>(many turns), and if the particle’s </a:t>
            </a:r>
            <a:r>
              <a:rPr lang="en-US" sz="1500" b="1" dirty="0" smtClean="0"/>
              <a:t>oscillation frequency </a:t>
            </a:r>
            <a:r>
              <a:rPr lang="en-US" sz="1500" dirty="0" smtClean="0"/>
              <a:t>(betatron tune) is an </a:t>
            </a:r>
            <a:r>
              <a:rPr lang="en-US" sz="1500" b="1" dirty="0" smtClean="0"/>
              <a:t>irrational number</a:t>
            </a:r>
            <a:r>
              <a:rPr lang="en-US" sz="1500" dirty="0" smtClean="0"/>
              <a:t>, its motion will </a:t>
            </a:r>
            <a:r>
              <a:rPr lang="en-US" sz="1500" b="1" dirty="0" smtClean="0"/>
              <a:t>densely trace out </a:t>
            </a:r>
            <a:r>
              <a:rPr lang="en-US" sz="1500" dirty="0" smtClean="0"/>
              <a:t>the Courant-Snyder ellipse.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/>
              <a:t>In a </a:t>
            </a:r>
            <a:r>
              <a:rPr lang="en-US" sz="1500" b="1" dirty="0"/>
              <a:t>perfectly linear machine</a:t>
            </a:r>
            <a:r>
              <a:rPr lang="en-US" sz="1500" dirty="0"/>
              <a:t>, all particles are hence </a:t>
            </a:r>
            <a:r>
              <a:rPr lang="en-US" sz="1500" b="1" dirty="0"/>
              <a:t>moving on ellipses of different sizes </a:t>
            </a:r>
            <a:r>
              <a:rPr lang="en-US" sz="1500" dirty="0"/>
              <a:t>according to their action (assuming </a:t>
            </a:r>
            <a:r>
              <a:rPr lang="en-US" sz="1500" dirty="0" smtClean="0"/>
              <a:t>we </a:t>
            </a:r>
            <a:r>
              <a:rPr lang="en-US" sz="1500" dirty="0"/>
              <a:t>always observe the particles at </a:t>
            </a:r>
            <a:r>
              <a:rPr lang="en-US" sz="1500" dirty="0" smtClean="0"/>
              <a:t>the same </a:t>
            </a:r>
            <a:r>
              <a:rPr lang="en-US" sz="1500" dirty="0"/>
              <a:t>specific location s in the accelerator</a:t>
            </a:r>
            <a:r>
              <a:rPr lang="en-US" sz="1500" dirty="0" smtClean="0"/>
              <a:t>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 smtClean="0"/>
              <a:t>There also exists a coordinate transform </a:t>
            </a:r>
            <a:r>
              <a:rPr lang="en-US" sz="1500" i="1" dirty="0" smtClean="0"/>
              <a:t>(</a:t>
            </a:r>
            <a:r>
              <a:rPr lang="en-US" sz="1500" i="1" dirty="0" err="1" smtClean="0"/>
              <a:t>Floquet</a:t>
            </a:r>
            <a:r>
              <a:rPr lang="en-US" sz="1500" i="1" dirty="0" smtClean="0"/>
              <a:t> transform) </a:t>
            </a:r>
            <a:r>
              <a:rPr lang="en-US" sz="1500" dirty="0" smtClean="0"/>
              <a:t>to </a:t>
            </a:r>
            <a:r>
              <a:rPr lang="en-US" sz="1500" b="1" dirty="0" smtClean="0"/>
              <a:t>normalized coordinates that maps the ellipse onto a circle of radius            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 smtClean="0"/>
              <a:t>If </a:t>
            </a:r>
            <a:r>
              <a:rPr lang="en-US" sz="1500" dirty="0"/>
              <a:t>we also include the </a:t>
            </a:r>
            <a:r>
              <a:rPr lang="en-US" sz="1500" i="1" dirty="0"/>
              <a:t>s</a:t>
            </a:r>
            <a:r>
              <a:rPr lang="en-US" sz="1500" dirty="0"/>
              <a:t> dimension, the particles move on </a:t>
            </a:r>
            <a:r>
              <a:rPr lang="en-US" sz="1500" dirty="0" smtClean="0"/>
              <a:t>tori, since their amplitude varies along the accelerator ring (on top of the betatron oscillation itself) as described by the Twiss parameters</a:t>
            </a:r>
            <a:br>
              <a:rPr lang="en-US" sz="1500" dirty="0" smtClean="0"/>
            </a:br>
            <a:r>
              <a:rPr lang="en-US" sz="1500" dirty="0" smtClean="0"/>
              <a:t>(= machine optics).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18" y="2661376"/>
            <a:ext cx="397032" cy="20174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22289" y="3762452"/>
            <a:ext cx="3470223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1" dirty="0"/>
              <a:t>If the tune is a rational number, a particle would only ‘sample’ specific points along the ellipse over time </a:t>
            </a:r>
            <a:r>
              <a:rPr lang="en-US" sz="1500" dirty="0"/>
              <a:t>(for example if </a:t>
            </a:r>
            <a:r>
              <a:rPr lang="en-US" sz="1500" dirty="0" smtClean="0"/>
              <a:t>the tune </a:t>
            </a:r>
            <a:r>
              <a:rPr lang="en-US" sz="1500" dirty="0"/>
              <a:t>is 0.25, four points would be sampled along the ellipse only</a:t>
            </a:r>
            <a:r>
              <a:rPr lang="en-US" sz="1500" dirty="0" smtClean="0"/>
              <a:t>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 smtClean="0"/>
              <a:t>There is a </a:t>
            </a:r>
            <a:r>
              <a:rPr lang="en-US" sz="1500" b="1" dirty="0"/>
              <a:t>danger of resonances </a:t>
            </a:r>
            <a:r>
              <a:rPr lang="en-US" sz="1500" dirty="0"/>
              <a:t>in that case, </a:t>
            </a:r>
            <a:r>
              <a:rPr lang="en-US" sz="1500" dirty="0" smtClean="0"/>
              <a:t>once nonlinear </a:t>
            </a:r>
            <a:r>
              <a:rPr lang="en-US" sz="1500" dirty="0"/>
              <a:t>fields </a:t>
            </a:r>
            <a:r>
              <a:rPr lang="en-US" sz="1500" dirty="0" smtClean="0"/>
              <a:t>are present in the machine that </a:t>
            </a:r>
            <a:r>
              <a:rPr lang="en-US" sz="1500" dirty="0"/>
              <a:t>can drive them.</a:t>
            </a:r>
          </a:p>
        </p:txBody>
      </p:sp>
    </p:spTree>
    <p:extLst>
      <p:ext uri="{BB962C8B-B14F-4D97-AF65-F5344CB8AC3E}">
        <p14:creationId xmlns:p14="http://schemas.microsoft.com/office/powerpoint/2010/main" val="13302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844" y="1067342"/>
            <a:ext cx="8399220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99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Discuss questions on / understanding of dynamic aperture (DA) concepts to </a:t>
            </a:r>
            <a:r>
              <a:rPr lang="en-US" b="1" dirty="0" smtClean="0"/>
              <a:t>identify best modeling approach(</a:t>
            </a:r>
            <a:r>
              <a:rPr lang="en-US" b="1" dirty="0" err="1" smtClean="0"/>
              <a:t>es</a:t>
            </a:r>
            <a:r>
              <a:rPr lang="en-US" b="1" dirty="0" smtClean="0"/>
              <a:t>)</a:t>
            </a:r>
          </a:p>
          <a:p>
            <a:pPr marL="5699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Decide what to go for</a:t>
            </a:r>
          </a:p>
          <a:p>
            <a:pPr marL="1027113" lvl="2" indent="-342900">
              <a:spcBef>
                <a:spcPts val="600"/>
              </a:spcBef>
              <a:buFont typeface="+mj-lt"/>
              <a:buAutoNum type="alphaUcPeriod"/>
            </a:pPr>
            <a:r>
              <a:rPr lang="en-US" sz="1600" dirty="0" smtClean="0"/>
              <a:t>Model that infers </a:t>
            </a:r>
            <a:r>
              <a:rPr lang="en-US" sz="1600" b="1" dirty="0" smtClean="0"/>
              <a:t>scaling law parameters </a:t>
            </a:r>
            <a:r>
              <a:rPr lang="en-US" sz="1600" dirty="0" smtClean="0"/>
              <a:t>(DA vs. turns N) from beam / machine input</a:t>
            </a:r>
            <a:endParaRPr lang="en-US" sz="1600" i="1" dirty="0" smtClean="0"/>
          </a:p>
          <a:p>
            <a:pPr marL="1141413" lvl="3">
              <a:spcBef>
                <a:spcPts val="600"/>
              </a:spcBef>
              <a:tabLst>
                <a:tab pos="1311275" algn="l"/>
              </a:tabLst>
            </a:pPr>
            <a:r>
              <a:rPr lang="en-US" sz="1600" i="1" dirty="0" smtClean="0"/>
              <a:t>+ 	allows extrapolation to N &gt;&gt; </a:t>
            </a:r>
            <a:r>
              <a:rPr lang="en-US" sz="1600" i="1" dirty="0" err="1" smtClean="0"/>
              <a:t>N</a:t>
            </a:r>
            <a:r>
              <a:rPr lang="en-US" sz="1600" i="1" baseline="-25000" dirty="0" err="1" smtClean="0"/>
              <a:t>max,sim</a:t>
            </a:r>
            <a:r>
              <a:rPr lang="en-US" sz="1600" i="1" dirty="0" smtClean="0"/>
              <a:t>, good for comparison with long-term loss 	evolution in machine</a:t>
            </a:r>
            <a:endParaRPr lang="en-US" sz="1600" i="1" baseline="-25000" dirty="0" smtClean="0"/>
          </a:p>
          <a:p>
            <a:pPr marL="1141413" lvl="3">
              <a:spcBef>
                <a:spcPts val="200"/>
              </a:spcBef>
              <a:tabLst>
                <a:tab pos="1311275" algn="l"/>
              </a:tabLst>
            </a:pPr>
            <a:r>
              <a:rPr lang="en-US" sz="1600" i="1" dirty="0" smtClean="0"/>
              <a:t>- 	depends on (</a:t>
            </a:r>
            <a:r>
              <a:rPr lang="en-US" sz="1600" i="1" dirty="0" err="1" smtClean="0"/>
              <a:t>i</a:t>
            </a:r>
            <a:r>
              <a:rPr lang="en-US" sz="1600" i="1" dirty="0" smtClean="0"/>
              <a:t>) scaling law model, and (ii) model to get from D(N) to loss</a:t>
            </a:r>
          </a:p>
        </p:txBody>
      </p:sp>
    </p:spTree>
    <p:extLst>
      <p:ext uri="{BB962C8B-B14F-4D97-AF65-F5344CB8AC3E}">
        <p14:creationId xmlns:p14="http://schemas.microsoft.com/office/powerpoint/2010/main" val="95381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897" y="988498"/>
            <a:ext cx="8758687" cy="5629658"/>
          </a:xfrm>
        </p:spPr>
        <p:txBody>
          <a:bodyPr>
            <a:noAutofit/>
          </a:bodyPr>
          <a:lstStyle/>
          <a:p>
            <a:r>
              <a:rPr lang="en-US" sz="1400" b="1" dirty="0" err="1" smtClean="0"/>
              <a:t>Sixtrack</a:t>
            </a:r>
            <a:r>
              <a:rPr lang="en-US" sz="1400" b="1" dirty="0" smtClean="0"/>
              <a:t> turn-by-turn tracking data is output in (x, x’, y, y’) coordinates</a:t>
            </a:r>
            <a:r>
              <a:rPr lang="en-US" sz="1400" dirty="0" smtClean="0"/>
              <a:t>. </a:t>
            </a:r>
            <a:r>
              <a:rPr lang="en-US" sz="1400" b="1" dirty="0" smtClean="0"/>
              <a:t>Transforming back to action-angle coordinates </a:t>
            </a:r>
            <a:r>
              <a:rPr lang="en-US" sz="1400" i="1" dirty="0" smtClean="0"/>
              <a:t>(or 2D amplitude space)</a:t>
            </a:r>
            <a:r>
              <a:rPr lang="en-US" sz="1400" dirty="0" smtClean="0"/>
              <a:t>, for example to display the survival plots of particles </a:t>
            </a:r>
            <a:r>
              <a:rPr lang="en-US" sz="1400" i="1" dirty="0" smtClean="0"/>
              <a:t>using the amplitudes at turn N (and not those set for initial conditions),</a:t>
            </a:r>
            <a:r>
              <a:rPr lang="en-US" sz="1400" dirty="0" smtClean="0"/>
              <a:t> </a:t>
            </a:r>
            <a:r>
              <a:rPr lang="en-US" sz="1400" b="1" dirty="0" smtClean="0"/>
              <a:t>is not obvious </a:t>
            </a:r>
            <a:r>
              <a:rPr lang="en-US" sz="1400" dirty="0" smtClean="0"/>
              <a:t>since our original assumption of </a:t>
            </a:r>
            <a:r>
              <a:rPr lang="en-US" sz="1400" b="1" dirty="0" smtClean="0"/>
              <a:t>elliptical trajectories is not generally correct </a:t>
            </a:r>
            <a:r>
              <a:rPr lang="en-US" sz="1400" i="1" dirty="0" smtClean="0"/>
              <a:t>(back-transform simply using the optics functions is wrong).</a:t>
            </a:r>
            <a:endParaRPr lang="en-US" sz="1400" i="1" dirty="0"/>
          </a:p>
          <a:p>
            <a:pPr>
              <a:spcBef>
                <a:spcPts val="400"/>
              </a:spcBef>
            </a:pPr>
            <a:r>
              <a:rPr lang="en-US" sz="1400" dirty="0" smtClean="0"/>
              <a:t>An example is shown below where the back-transform from (x, x’, y, y’) was </a:t>
            </a:r>
            <a:r>
              <a:rPr lang="en-US" sz="1400" b="1" dirty="0" smtClean="0"/>
              <a:t>done incorrectly </a:t>
            </a:r>
            <a:r>
              <a:rPr lang="en-US" sz="1400" dirty="0" smtClean="0"/>
              <a:t>using the original optics functions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>
              <a:spcBef>
                <a:spcPts val="2000"/>
              </a:spcBef>
            </a:pPr>
            <a:r>
              <a:rPr lang="en-US" sz="1400" b="1" dirty="0" smtClean="0"/>
              <a:t>LHS: initial conditions at turn 0</a:t>
            </a:r>
            <a:r>
              <a:rPr lang="en-US" sz="1400" dirty="0" smtClean="0"/>
              <a:t>. </a:t>
            </a:r>
            <a:r>
              <a:rPr lang="en-US" sz="1400" b="1" dirty="0" smtClean="0"/>
              <a:t>RHS:</a:t>
            </a:r>
            <a:r>
              <a:rPr lang="en-US" sz="1400" dirty="0" smtClean="0"/>
              <a:t> </a:t>
            </a:r>
            <a:r>
              <a:rPr lang="en-US" sz="1400" b="1" dirty="0" smtClean="0"/>
              <a:t>particle ‘amplitudes’ after 100 turns</a:t>
            </a:r>
            <a:r>
              <a:rPr lang="en-US" sz="1400" dirty="0" smtClean="0"/>
              <a:t>, </a:t>
            </a:r>
            <a:r>
              <a:rPr lang="en-US" sz="1400" b="1" dirty="0" smtClean="0"/>
              <a:t>computed </a:t>
            </a:r>
            <a:r>
              <a:rPr lang="en-US" sz="1400" dirty="0" smtClean="0"/>
              <a:t>based on the assumption of elliptical trajectories. The reason why it </a:t>
            </a:r>
            <a:r>
              <a:rPr lang="en-US" sz="1400" i="1" dirty="0" smtClean="0"/>
              <a:t>looks like </a:t>
            </a:r>
            <a:r>
              <a:rPr lang="en-US" sz="1400" dirty="0" smtClean="0"/>
              <a:t>many particles have already experienced a large change in their amplitudes is simply </a:t>
            </a:r>
            <a:r>
              <a:rPr lang="en-US" sz="1400" b="1" dirty="0" smtClean="0"/>
              <a:t>because the back-transform was done incorrectly </a:t>
            </a:r>
            <a:r>
              <a:rPr lang="en-US" sz="1400" i="1" dirty="0" smtClean="0"/>
              <a:t>(these are the particles where the assumption of elliptical trajectory is wrong. Their amplitudes have not changed, but they are just not moving on ellipses)</a:t>
            </a:r>
            <a:r>
              <a:rPr lang="en-US" sz="1400" dirty="0" smtClean="0"/>
              <a:t>, and </a:t>
            </a:r>
            <a:r>
              <a:rPr lang="en-US" sz="1400" b="1" dirty="0" smtClean="0"/>
              <a:t>not because of diffusion</a:t>
            </a:r>
            <a:r>
              <a:rPr lang="en-US" sz="1400" dirty="0" smtClean="0"/>
              <a:t>, or chaotic motion </a:t>
            </a:r>
            <a:r>
              <a:rPr lang="en-US" sz="1400" i="1" dirty="0" smtClean="0"/>
              <a:t>(time-scale is too short for that to be the reason).</a:t>
            </a:r>
          </a:p>
          <a:p>
            <a:pPr>
              <a:spcBef>
                <a:spcPts val="400"/>
              </a:spcBef>
            </a:pPr>
            <a:r>
              <a:rPr lang="en-US" sz="1400" b="1" dirty="0" smtClean="0"/>
              <a:t>Particles at small amplitudes are more likely to experience only linear fields</a:t>
            </a:r>
            <a:r>
              <a:rPr lang="en-US" sz="1400" dirty="0" smtClean="0"/>
              <a:t> and hence the assumption there is ‘more correct’, the ‘incorrect’ back-transform hence still gives </a:t>
            </a:r>
            <a:r>
              <a:rPr lang="en-US" sz="1400" b="1" dirty="0" smtClean="0"/>
              <a:t>reasonable results</a:t>
            </a:r>
            <a:r>
              <a:rPr lang="en-US" sz="1400" dirty="0" smtClean="0"/>
              <a:t>.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/>
          <a:lstStyle/>
          <a:p>
            <a:r>
              <a:rPr lang="en-US" dirty="0" smtClean="0"/>
              <a:t>Short introduction to single-particle dynamics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575460"/>
            <a:ext cx="8559986" cy="436376"/>
          </a:xfrm>
        </p:spPr>
        <p:txBody>
          <a:bodyPr/>
          <a:lstStyle/>
          <a:p>
            <a:r>
              <a:rPr lang="en-US" dirty="0" smtClean="0"/>
              <a:t>The issue with defining the correct amplitude II</a:t>
            </a:r>
            <a:endParaRPr lang="en-US" dirty="0"/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090" y="2420912"/>
            <a:ext cx="2484521" cy="2484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688" y="2391030"/>
            <a:ext cx="2484521" cy="24845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3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912" y="1130482"/>
            <a:ext cx="8190755" cy="4610328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US" sz="1600" dirty="0" smtClean="0"/>
              <a:t>A particle is considered lost as </a:t>
            </a:r>
            <a:r>
              <a:rPr lang="en-US" sz="1600" dirty="0" smtClean="0"/>
              <a:t>soon as it </a:t>
            </a:r>
            <a:r>
              <a:rPr lang="en-US" sz="1600" b="1" dirty="0" smtClean="0"/>
              <a:t>exceeds </a:t>
            </a:r>
            <a:r>
              <a:rPr lang="en-US" sz="1600" b="1" dirty="0" smtClean="0"/>
              <a:t>certain </a:t>
            </a:r>
            <a:r>
              <a:rPr lang="en-US" sz="1600" b="1" dirty="0" smtClean="0"/>
              <a:t>amplitude in coordinate space </a:t>
            </a:r>
            <a:r>
              <a:rPr lang="en-US" sz="1600" dirty="0" smtClean="0"/>
              <a:t>(x, </a:t>
            </a:r>
            <a:r>
              <a:rPr lang="en-US" sz="1600" dirty="0" smtClean="0"/>
              <a:t>y)</a:t>
            </a:r>
          </a:p>
          <a:p>
            <a:pPr lvl="1">
              <a:spcBef>
                <a:spcPts val="400"/>
              </a:spcBef>
            </a:pPr>
            <a:r>
              <a:rPr lang="en-US" sz="1600" dirty="0" smtClean="0"/>
              <a:t>Typically </a:t>
            </a:r>
            <a:r>
              <a:rPr lang="en-US" sz="1600" b="1" dirty="0" smtClean="0"/>
              <a:t>threshold</a:t>
            </a:r>
            <a:r>
              <a:rPr lang="en-US" sz="1600" dirty="0" smtClean="0"/>
              <a:t> </a:t>
            </a:r>
            <a:r>
              <a:rPr lang="en-US" sz="1600" b="1" dirty="0" smtClean="0"/>
              <a:t>at </a:t>
            </a:r>
            <a:r>
              <a:rPr lang="en-US" sz="1600" b="1" dirty="0" smtClean="0"/>
              <a:t>1 m</a:t>
            </a:r>
          </a:p>
          <a:p>
            <a:pPr lvl="1">
              <a:spcBef>
                <a:spcPts val="400"/>
              </a:spcBef>
            </a:pPr>
            <a:r>
              <a:rPr lang="en-US" sz="1600" dirty="0" smtClean="0"/>
              <a:t>Studies </a:t>
            </a:r>
            <a:r>
              <a:rPr lang="en-US" sz="1600" dirty="0" smtClean="0"/>
              <a:t>done with different thresholds </a:t>
            </a:r>
            <a:r>
              <a:rPr lang="en-US" sz="1600" dirty="0" smtClean="0"/>
              <a:t>show that </a:t>
            </a:r>
            <a:r>
              <a:rPr lang="en-US" sz="1600" b="1" dirty="0" smtClean="0"/>
              <a:t>short-term DA </a:t>
            </a:r>
            <a:r>
              <a:rPr lang="en-US" sz="1600" dirty="0" smtClean="0"/>
              <a:t>(10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  <a:r>
              <a:rPr lang="en-US" sz="1600" dirty="0" smtClean="0"/>
              <a:t>.. 10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 turns) </a:t>
            </a:r>
            <a:r>
              <a:rPr lang="en-US" sz="1600" b="1" dirty="0" smtClean="0"/>
              <a:t>can depend </a:t>
            </a:r>
            <a:r>
              <a:rPr lang="en-US" sz="1600" dirty="0" smtClean="0"/>
              <a:t>quite strongly on </a:t>
            </a:r>
            <a:r>
              <a:rPr lang="en-US" sz="1600" b="1" dirty="0" smtClean="0"/>
              <a:t>threshold</a:t>
            </a:r>
          </a:p>
          <a:p>
            <a:pPr lvl="1">
              <a:spcBef>
                <a:spcPts val="400"/>
              </a:spcBef>
            </a:pPr>
            <a:r>
              <a:rPr lang="en-US" sz="1600" b="1" dirty="0" smtClean="0"/>
              <a:t>Long-term </a:t>
            </a:r>
            <a:r>
              <a:rPr lang="en-US" sz="1600" b="1" dirty="0" smtClean="0"/>
              <a:t>DA on the other hand is not affected much </a:t>
            </a:r>
            <a:r>
              <a:rPr lang="en-US" sz="1600" dirty="0" smtClean="0"/>
              <a:t>by </a:t>
            </a:r>
            <a:r>
              <a:rPr lang="en-US" sz="1600" dirty="0" smtClean="0"/>
              <a:t>threshold </a:t>
            </a:r>
            <a:r>
              <a:rPr lang="en-US" sz="1600" dirty="0" smtClean="0"/>
              <a:t>given that </a:t>
            </a:r>
            <a:r>
              <a:rPr lang="en-US" sz="1600" dirty="0" smtClean="0"/>
              <a:t>tracking </a:t>
            </a:r>
            <a:r>
              <a:rPr lang="en-US" sz="1600" dirty="0" smtClean="0"/>
              <a:t>is done for ‘large enough’ number of </a:t>
            </a:r>
            <a:r>
              <a:rPr lang="en-US" sz="1600" dirty="0" smtClean="0"/>
              <a:t>turns</a:t>
            </a:r>
          </a:p>
          <a:p>
            <a:pPr marL="457200" lvl="1" indent="0">
              <a:spcBef>
                <a:spcPts val="400"/>
              </a:spcBef>
              <a:buNone/>
            </a:pPr>
            <a:endParaRPr lang="en-US" sz="1600" dirty="0" smtClean="0"/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When a particle is considered lost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41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897" y="1063448"/>
            <a:ext cx="4404044" cy="5509738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Why no particles initialized at angles 0° and 90°?</a:t>
            </a:r>
            <a:br>
              <a:rPr lang="en-US" sz="1400" b="1" dirty="0" smtClean="0"/>
            </a:br>
            <a:r>
              <a:rPr lang="en-US" sz="1400" b="1" dirty="0" smtClean="0"/>
              <a:t>By convention / habit. If </a:t>
            </a:r>
            <a:r>
              <a:rPr lang="en-US" sz="1400" b="1" dirty="0" err="1" smtClean="0"/>
              <a:t>n_angles</a:t>
            </a:r>
            <a:r>
              <a:rPr lang="en-US" sz="1400" b="1" dirty="0" smtClean="0"/>
              <a:t> large enough there is no significant effect as demonstrated by convergence studies. </a:t>
            </a:r>
          </a:p>
          <a:p>
            <a:r>
              <a:rPr lang="en-US" sz="1400" b="1" dirty="0" smtClean="0"/>
              <a:t>Should typically use about 30 angles for convergence </a:t>
            </a:r>
            <a:r>
              <a:rPr lang="en-US" sz="1400" i="1" dirty="0" smtClean="0"/>
              <a:t>(for specific LHC measurement comparisons typically use 60 angles)</a:t>
            </a:r>
          </a:p>
          <a:p>
            <a:r>
              <a:rPr lang="en-US" sz="1400" dirty="0" smtClean="0"/>
              <a:t>Lower plot shows example survival plot with higher angular </a:t>
            </a:r>
            <a:r>
              <a:rPr lang="en-US" sz="1400" dirty="0" smtClean="0"/>
              <a:t>resolution. Impact </a:t>
            </a:r>
            <a:r>
              <a:rPr lang="en-US" sz="1400" dirty="0" smtClean="0"/>
              <a:t>of missing data at angles 0</a:t>
            </a:r>
            <a:r>
              <a:rPr lang="en-US" sz="1400" b="1" dirty="0" smtClean="0"/>
              <a:t>°</a:t>
            </a:r>
            <a:r>
              <a:rPr lang="en-US" sz="1400" dirty="0" smtClean="0"/>
              <a:t> and 90</a:t>
            </a:r>
            <a:r>
              <a:rPr lang="en-US" sz="1400" b="1" dirty="0" smtClean="0"/>
              <a:t>° </a:t>
            </a:r>
            <a:r>
              <a:rPr lang="en-US" sz="1400" dirty="0" smtClean="0"/>
              <a:t>becomes small.</a:t>
            </a:r>
            <a:endParaRPr lang="en-US" sz="1400" dirty="0"/>
          </a:p>
          <a:p>
            <a:endParaRPr lang="en-US" sz="1400" i="1" dirty="0" smtClean="0"/>
          </a:p>
          <a:p>
            <a:r>
              <a:rPr lang="en-US" sz="1400" b="1" dirty="0" smtClean="0"/>
              <a:t>Particles </a:t>
            </a:r>
            <a:r>
              <a:rPr lang="en-US" sz="1400" b="1" dirty="0" smtClean="0"/>
              <a:t>are tracked completely independently</a:t>
            </a:r>
            <a:r>
              <a:rPr lang="en-US" sz="1400" dirty="0" smtClean="0"/>
              <a:t>: there is </a:t>
            </a:r>
            <a:r>
              <a:rPr lang="en-US" sz="1400" b="1" dirty="0" smtClean="0"/>
              <a:t>no interaction </a:t>
            </a:r>
            <a:r>
              <a:rPr lang="en-US" sz="1400" dirty="0" smtClean="0"/>
              <a:t>between them</a:t>
            </a:r>
            <a:endParaRPr lang="en-US" sz="1400" dirty="0"/>
          </a:p>
          <a:p>
            <a:r>
              <a:rPr lang="en-US" sz="1400" dirty="0" smtClean="0"/>
              <a:t>However</a:t>
            </a:r>
            <a:r>
              <a:rPr lang="en-US" sz="1400" dirty="0" smtClean="0"/>
              <a:t>, </a:t>
            </a:r>
            <a:r>
              <a:rPr lang="en-US" sz="1400" dirty="0" smtClean="0"/>
              <a:t>if particles are </a:t>
            </a:r>
            <a:r>
              <a:rPr lang="en-US" sz="1400" b="1" dirty="0" smtClean="0"/>
              <a:t>part of same island</a:t>
            </a:r>
            <a:r>
              <a:rPr lang="en-US" sz="1400" dirty="0" smtClean="0"/>
              <a:t>, they may behave similarly since they are all </a:t>
            </a:r>
            <a:r>
              <a:rPr lang="en-US" sz="1400" b="1" dirty="0" smtClean="0"/>
              <a:t>governed by similar dynamics</a:t>
            </a:r>
            <a:r>
              <a:rPr lang="en-US" sz="1400" dirty="0" smtClean="0"/>
              <a:t>, see also previous slides)</a:t>
            </a:r>
          </a:p>
          <a:p>
            <a:endParaRPr lang="en-US" sz="1400" dirty="0"/>
          </a:p>
          <a:p>
            <a:r>
              <a:rPr lang="en-US" sz="1400" b="1" dirty="0" smtClean="0"/>
              <a:t>Reference: </a:t>
            </a:r>
            <a:r>
              <a:rPr lang="en-US" sz="1400" dirty="0" smtClean="0"/>
              <a:t>https</a:t>
            </a:r>
            <a:r>
              <a:rPr lang="en-US" sz="1400" dirty="0"/>
              <a:t>://cds.cern.ch/record/267125/files/sl-94-024.pdf, </a:t>
            </a:r>
            <a:r>
              <a:rPr lang="en-US" sz="1400" i="1" dirty="0" smtClean="0"/>
              <a:t>(mainly chapter 2), </a:t>
            </a:r>
            <a:r>
              <a:rPr lang="en-US" sz="1400" dirty="0" smtClean="0"/>
              <a:t>contains additional useful information.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/>
          <a:lstStyle/>
          <a:p>
            <a:r>
              <a:rPr lang="en-US" dirty="0" smtClean="0"/>
              <a:t>Additional remarks</a:t>
            </a:r>
            <a:endParaRPr lang="en-US" dirty="0"/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744388" y="839449"/>
            <a:ext cx="4099402" cy="2301469"/>
            <a:chOff x="4549515" y="981856"/>
            <a:chExt cx="4099402" cy="23014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9515" y="981856"/>
              <a:ext cx="4099402" cy="198290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631961" y="2975548"/>
              <a:ext cx="1861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Courtesy E.H. Maclean</a:t>
              </a:r>
              <a:endParaRPr lang="en-US" sz="1400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89293" y="3515194"/>
            <a:ext cx="3473307" cy="3008504"/>
            <a:chOff x="4904283" y="3395273"/>
            <a:chExt cx="3473307" cy="30085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5602" y="3395273"/>
              <a:ext cx="3341988" cy="274905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04283" y="6096000"/>
              <a:ext cx="17000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Courtesy R. de Maria</a:t>
              </a:r>
              <a:endParaRPr lang="en-US" sz="1400" i="1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416388" y="1419729"/>
            <a:ext cx="3164662" cy="2394285"/>
            <a:chOff x="1604947" y="1509814"/>
            <a:chExt cx="3327655" cy="2394285"/>
          </a:xfrm>
        </p:grpSpPr>
        <p:sp>
          <p:nvSpPr>
            <p:cNvPr id="28" name="Rounded Rectangle 27"/>
            <p:cNvSpPr/>
            <p:nvPr/>
          </p:nvSpPr>
          <p:spPr>
            <a:xfrm>
              <a:off x="1604947" y="1509814"/>
              <a:ext cx="3327655" cy="2394285"/>
            </a:xfrm>
            <a:prstGeom prst="roundRect">
              <a:avLst>
                <a:gd name="adj" fmla="val 5384"/>
              </a:avLst>
            </a:prstGeom>
            <a:solidFill>
              <a:srgbClr val="C00000">
                <a:alpha val="15000"/>
              </a:srgbClr>
            </a:solidFill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4446" y="1569647"/>
              <a:ext cx="202018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00" b="1" dirty="0" smtClean="0">
                  <a:solidFill>
                    <a:srgbClr val="C00000"/>
                  </a:solidFill>
                </a:rPr>
                <a:t>Surrogate model</a:t>
              </a:r>
              <a:endParaRPr lang="en-US" sz="19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Original idea: Model 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51391" y="2242720"/>
            <a:ext cx="93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Sixtrack</a:t>
            </a:r>
            <a:endParaRPr lang="en-US" sz="1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6547" y="1504826"/>
            <a:ext cx="1010401" cy="2090261"/>
          </a:xfrm>
          <a:prstGeom prst="roundRect">
            <a:avLst>
              <a:gd name="adj" fmla="val 10418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Scan </a:t>
            </a:r>
            <a:r>
              <a:rPr lang="en-US" b="1" dirty="0" err="1" smtClean="0"/>
              <a:t>params</a:t>
            </a:r>
            <a:r>
              <a:rPr lang="en-US" dirty="0" err="1" smtClean="0"/>
              <a:t>:</a:t>
            </a:r>
            <a:r>
              <a:rPr lang="en-US" i="1" dirty="0" err="1" smtClean="0"/>
              <a:t>I</a:t>
            </a:r>
            <a:r>
              <a:rPr lang="en-US" i="1" baseline="-25000" dirty="0" err="1" smtClean="0"/>
              <a:t>oct</a:t>
            </a:r>
            <a:r>
              <a:rPr lang="en-US" i="1" baseline="-25000" dirty="0" smtClean="0"/>
              <a:t/>
            </a:r>
            <a:br>
              <a:rPr lang="en-US" i="1" baseline="-25000" dirty="0" smtClean="0"/>
            </a:br>
            <a:r>
              <a:rPr lang="en-US" i="1" dirty="0" err="1" smtClean="0"/>
              <a:t>Q’</a:t>
            </a:r>
            <a:r>
              <a:rPr lang="en-US" i="1" baseline="-25000" dirty="0" err="1" smtClean="0"/>
              <a:t>x,y</a:t>
            </a:r>
            <a:r>
              <a:rPr lang="en-US" i="1" baseline="-25000" dirty="0" smtClean="0"/>
              <a:t/>
            </a:r>
            <a:br>
              <a:rPr lang="en-US" i="1" baseline="-25000" dirty="0" smtClean="0"/>
            </a:br>
            <a:r>
              <a:rPr lang="en-US" i="1" dirty="0" err="1" smtClean="0"/>
              <a:t>Q</a:t>
            </a:r>
            <a:r>
              <a:rPr lang="en-US" i="1" baseline="-25000" dirty="0" err="1" smtClean="0"/>
              <a:t>x,y</a:t>
            </a:r>
            <a:endParaRPr lang="en-US" i="1" baseline="-25000" dirty="0"/>
          </a:p>
          <a:p>
            <a:pPr algn="ctr"/>
            <a:r>
              <a:rPr lang="en-US" i="1" dirty="0"/>
              <a:t>s</a:t>
            </a:r>
            <a:r>
              <a:rPr lang="en-US" i="1" dirty="0" smtClean="0"/>
              <a:t>eed</a:t>
            </a:r>
            <a:endParaRPr lang="en-US" i="1" dirty="0"/>
          </a:p>
          <a:p>
            <a:pPr algn="ctr"/>
            <a:r>
              <a:rPr lang="en-US" i="1" dirty="0" smtClean="0"/>
              <a:t>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65340" y="225517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DB files</a:t>
            </a:r>
            <a:endParaRPr lang="en-US" sz="1600" i="1" dirty="0"/>
          </a:p>
        </p:txBody>
      </p:sp>
      <p:grpSp>
        <p:nvGrpSpPr>
          <p:cNvPr id="67" name="Group 66"/>
          <p:cNvGrpSpPr/>
          <p:nvPr/>
        </p:nvGrpSpPr>
        <p:grpSpPr>
          <a:xfrm>
            <a:off x="1968332" y="2114333"/>
            <a:ext cx="2708816" cy="1521806"/>
            <a:chOff x="3362562" y="2096222"/>
            <a:chExt cx="2708816" cy="1521806"/>
          </a:xfrm>
        </p:grpSpPr>
        <p:sp>
          <p:nvSpPr>
            <p:cNvPr id="38" name="TextBox 37"/>
            <p:cNvSpPr txBox="1"/>
            <p:nvPr/>
          </p:nvSpPr>
          <p:spPr>
            <a:xfrm>
              <a:off x="3362562" y="2833198"/>
              <a:ext cx="270881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2250">
                <a:buAutoNum type="arabicParenR"/>
              </a:pPr>
              <a:r>
                <a:rPr lang="en-US" sz="1500" dirty="0" smtClean="0">
                  <a:solidFill>
                    <a:srgbClr val="1F8C1F"/>
                  </a:solidFill>
                </a:rPr>
                <a:t>DA vs. turns from raw data </a:t>
              </a:r>
              <a:r>
                <a:rPr lang="en-US" sz="1500" dirty="0" smtClean="0">
                  <a:solidFill>
                    <a:srgbClr val="1F8C1F"/>
                  </a:solidFill>
                </a:rPr>
                <a:t>(average </a:t>
              </a:r>
              <a:r>
                <a:rPr lang="en-US" sz="1500" dirty="0" smtClean="0">
                  <a:solidFill>
                    <a:srgbClr val="1F8C1F"/>
                  </a:solidFill>
                </a:rPr>
                <a:t>over angles)</a:t>
              </a:r>
            </a:p>
            <a:p>
              <a:pPr marL="228600" indent="-222250">
                <a:buAutoNum type="arabicParenR"/>
              </a:pPr>
              <a:r>
                <a:rPr lang="en-US" sz="1500" dirty="0" smtClean="0">
                  <a:solidFill>
                    <a:srgbClr val="1F8C1F"/>
                  </a:solidFill>
                </a:rPr>
                <a:t>Fit D(N) using </a:t>
              </a:r>
              <a:r>
                <a:rPr lang="en-US" sz="1500" b="1" dirty="0" smtClean="0">
                  <a:solidFill>
                    <a:srgbClr val="1F8C1F"/>
                  </a:solidFill>
                </a:rPr>
                <a:t>scaling </a:t>
              </a:r>
              <a:r>
                <a:rPr lang="en-US" sz="1500" b="1" dirty="0" smtClean="0">
                  <a:solidFill>
                    <a:srgbClr val="1F8C1F"/>
                  </a:solidFill>
                </a:rPr>
                <a:t>law</a:t>
              </a:r>
              <a:endParaRPr lang="en-US" sz="1500" i="1" dirty="0">
                <a:solidFill>
                  <a:srgbClr val="1F8C1F"/>
                </a:solidFill>
              </a:endParaRPr>
            </a:p>
          </p:txBody>
        </p:sp>
        <p:sp>
          <p:nvSpPr>
            <p:cNvPr id="40" name="Arc 39"/>
            <p:cNvSpPr/>
            <p:nvPr/>
          </p:nvSpPr>
          <p:spPr>
            <a:xfrm>
              <a:off x="4418421" y="2096222"/>
              <a:ext cx="1170855" cy="609600"/>
            </a:xfrm>
            <a:prstGeom prst="arc">
              <a:avLst>
                <a:gd name="adj1" fmla="val 16200000"/>
                <a:gd name="adj2" fmla="val 12261141"/>
              </a:avLst>
            </a:prstGeom>
            <a:ln w="25400">
              <a:solidFill>
                <a:srgbClr val="1F8C1F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Straight Arrow Connector 47"/>
          <p:cNvCxnSpPr/>
          <p:nvPr/>
        </p:nvCxnSpPr>
        <p:spPr>
          <a:xfrm>
            <a:off x="4399218" y="2425537"/>
            <a:ext cx="399113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914400"/>
          </a:xfrm>
        </p:spPr>
        <p:txBody>
          <a:bodyPr/>
          <a:lstStyle/>
          <a:p>
            <a:r>
              <a:rPr lang="en-US" dirty="0" smtClean="0"/>
              <a:t>Infer scaling law parameters for DA vs. turns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125508" y="2213463"/>
            <a:ext cx="1883115" cy="390763"/>
          </a:xfrm>
          <a:prstGeom prst="roundRect">
            <a:avLst>
              <a:gd name="adj" fmla="val 10418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Relative loss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Δ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I/I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lang="en-US" sz="1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78589" y="739745"/>
            <a:ext cx="197914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/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Extrapolate DA with D(N) and apply 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 model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comparison with experiments </a:t>
            </a:r>
            <a:r>
              <a:rPr lang="en-US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(several available)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75638" y="2072650"/>
            <a:ext cx="1681460" cy="683835"/>
          </a:xfrm>
          <a:prstGeom prst="roundRect">
            <a:avLst>
              <a:gd name="adj" fmla="val 10418"/>
            </a:avLst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D(N) fit </a:t>
            </a:r>
            <a:r>
              <a:rPr lang="en-US" b="1" dirty="0" err="1" smtClean="0"/>
              <a:t>params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/>
              <a:t>(here</a:t>
            </a:r>
            <a:r>
              <a:rPr lang="en-US" i="1" dirty="0" smtClean="0"/>
              <a:t>: </a:t>
            </a:r>
            <a:r>
              <a:rPr lang="el-GR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i="1" baseline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κ</a:t>
            </a:r>
            <a:r>
              <a:rPr lang="en-US" i="1" dirty="0" smtClean="0"/>
              <a:t>)</a:t>
            </a:r>
            <a:endParaRPr lang="en-US" i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596072" y="2424029"/>
            <a:ext cx="317633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301426" y="2433082"/>
            <a:ext cx="317633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679184" y="2414975"/>
            <a:ext cx="317633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84787" y="2825742"/>
            <a:ext cx="20856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/>
            <a:r>
              <a:rPr lang="en-US" sz="1500" dirty="0" smtClean="0"/>
              <a:t>Fit </a:t>
            </a:r>
            <a:r>
              <a:rPr lang="en-US" sz="1500" dirty="0" err="1" smtClean="0"/>
              <a:t>params</a:t>
            </a:r>
            <a:r>
              <a:rPr lang="en-US" sz="1500" dirty="0" smtClean="0"/>
              <a:t>. </a:t>
            </a:r>
            <a:r>
              <a:rPr lang="en-US" sz="1500" dirty="0" smtClean="0"/>
              <a:t>depend on the fit model chosen for D(N) extrapolation</a:t>
            </a:r>
            <a:endParaRPr lang="en-US" sz="1500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558347" y="3887542"/>
            <a:ext cx="3140755" cy="2716018"/>
            <a:chOff x="1558347" y="3792656"/>
            <a:chExt cx="3140755" cy="2716018"/>
          </a:xfrm>
        </p:grpSpPr>
        <p:sp>
          <p:nvSpPr>
            <p:cNvPr id="27" name="Rounded Rectangle 26"/>
            <p:cNvSpPr/>
            <p:nvPr/>
          </p:nvSpPr>
          <p:spPr>
            <a:xfrm>
              <a:off x="1558347" y="3792656"/>
              <a:ext cx="3136303" cy="2716018"/>
            </a:xfrm>
            <a:prstGeom prst="roundRect">
              <a:avLst>
                <a:gd name="adj" fmla="val 1832"/>
              </a:avLst>
            </a:prstGeom>
            <a:solidFill>
              <a:schemeClr val="bg1"/>
            </a:solidFill>
            <a:ln w="19050">
              <a:solidFill>
                <a:srgbClr val="1F8C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302" y="4445910"/>
              <a:ext cx="2862529" cy="2003182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680647" y="3796938"/>
              <a:ext cx="301845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i="1" dirty="0" smtClean="0"/>
                <a:t>E.g. model-2b</a:t>
              </a:r>
              <a:r>
                <a:rPr lang="en-US" sz="1600" i="1" dirty="0" smtClean="0"/>
                <a:t/>
              </a:r>
              <a:br>
                <a:rPr lang="en-US" sz="1600" i="1" dirty="0" smtClean="0"/>
              </a:br>
              <a:r>
                <a:rPr lang="en-US" sz="1300" dirty="0" smtClean="0"/>
                <a:t>(M</a:t>
              </a:r>
              <a:r>
                <a:rPr lang="en-US" sz="1300" dirty="0"/>
                <a:t>. </a:t>
              </a:r>
              <a:r>
                <a:rPr lang="en-US" sz="1300" dirty="0" err="1" smtClean="0"/>
                <a:t>Giovannozzi</a:t>
              </a:r>
              <a:r>
                <a:rPr lang="en-US" sz="1300" dirty="0" smtClean="0"/>
                <a:t>, “</a:t>
              </a:r>
              <a:r>
                <a:rPr lang="en-US" sz="1300" i="1" dirty="0" smtClean="0"/>
                <a:t>Some </a:t>
              </a:r>
              <a:r>
                <a:rPr lang="en-US" sz="1300" i="1" dirty="0"/>
                <a:t>considerations </a:t>
              </a:r>
              <a:r>
                <a:rPr lang="en-US" sz="1300" i="1" dirty="0" smtClean="0"/>
                <a:t>on</a:t>
              </a:r>
              <a:br>
                <a:rPr lang="en-US" sz="1300" i="1" dirty="0" smtClean="0"/>
              </a:br>
              <a:r>
                <a:rPr lang="en-US" sz="1300" i="1" dirty="0" err="1" smtClean="0"/>
                <a:t>Nekhoroshev</a:t>
              </a:r>
              <a:r>
                <a:rPr lang="en-US" sz="1300" i="1" dirty="0" smtClean="0"/>
                <a:t> theorem”</a:t>
              </a:r>
              <a:r>
                <a:rPr lang="en-US" sz="1300" dirty="0" smtClean="0"/>
                <a:t>, March 2019</a:t>
              </a:r>
              <a:r>
                <a:rPr lang="en-US" sz="1400" dirty="0" smtClean="0"/>
                <a:t>) </a:t>
              </a:r>
              <a:endParaRPr lang="en-US" sz="1400" dirty="0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373" y="5225813"/>
              <a:ext cx="1604053" cy="350334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281931" y="1057573"/>
            <a:ext cx="72968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00" b="1" dirty="0" smtClean="0">
                <a:solidFill>
                  <a:srgbClr val="C00000"/>
                </a:solidFill>
              </a:rPr>
              <a:t>Input</a:t>
            </a:r>
            <a:endParaRPr lang="en-US" sz="19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03868" y="1644540"/>
            <a:ext cx="91403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00" b="1" dirty="0" smtClean="0">
                <a:solidFill>
                  <a:srgbClr val="C00000"/>
                </a:solidFill>
              </a:rPr>
              <a:t>Output</a:t>
            </a:r>
            <a:endParaRPr lang="en-US" sz="19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844" y="1067342"/>
            <a:ext cx="8399220" cy="5314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99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Discuss questions on / understanding of dynamic aperture (DA) concepts to </a:t>
            </a:r>
            <a:r>
              <a:rPr lang="en-US" b="1" dirty="0" smtClean="0"/>
              <a:t>identify best modeling approach(</a:t>
            </a:r>
            <a:r>
              <a:rPr lang="en-US" b="1" dirty="0" err="1" smtClean="0"/>
              <a:t>es</a:t>
            </a:r>
            <a:r>
              <a:rPr lang="en-US" b="1" dirty="0" smtClean="0"/>
              <a:t>)</a:t>
            </a:r>
          </a:p>
          <a:p>
            <a:pPr marL="5699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Decide what to go for</a:t>
            </a:r>
          </a:p>
          <a:p>
            <a:pPr marL="1027113" lvl="2" indent="-342900">
              <a:spcBef>
                <a:spcPts val="600"/>
              </a:spcBef>
              <a:buFont typeface="+mj-lt"/>
              <a:buAutoNum type="alphaUcPeriod"/>
            </a:pPr>
            <a:r>
              <a:rPr lang="en-US" sz="1600" dirty="0" smtClean="0"/>
              <a:t>Model that infers </a:t>
            </a:r>
            <a:r>
              <a:rPr lang="en-US" sz="1600" b="1" dirty="0" smtClean="0"/>
              <a:t>scaling law parameters </a:t>
            </a:r>
            <a:r>
              <a:rPr lang="en-US" sz="1600" dirty="0" smtClean="0"/>
              <a:t>(DA vs. turns N) from beam / machine input </a:t>
            </a:r>
          </a:p>
          <a:p>
            <a:pPr marL="1141413" lvl="3">
              <a:spcBef>
                <a:spcPts val="600"/>
              </a:spcBef>
              <a:tabLst>
                <a:tab pos="1311275" algn="l"/>
              </a:tabLst>
            </a:pPr>
            <a:r>
              <a:rPr lang="en-US" sz="1600" i="1" dirty="0"/>
              <a:t>+ 	allows extrapolation to N &gt;&gt; </a:t>
            </a:r>
            <a:r>
              <a:rPr lang="en-US" sz="1600" i="1" dirty="0" err="1"/>
              <a:t>N</a:t>
            </a:r>
            <a:r>
              <a:rPr lang="en-US" sz="1600" i="1" baseline="-25000" dirty="0" err="1"/>
              <a:t>max,sim</a:t>
            </a:r>
            <a:r>
              <a:rPr lang="en-US" sz="1600" i="1" dirty="0"/>
              <a:t>, good for comparison with long-term loss 	evolution in machine</a:t>
            </a:r>
            <a:endParaRPr lang="en-US" sz="1600" i="1" baseline="-25000" dirty="0"/>
          </a:p>
          <a:p>
            <a:pPr marL="1141413" lvl="3">
              <a:spcBef>
                <a:spcPts val="200"/>
              </a:spcBef>
              <a:tabLst>
                <a:tab pos="1311275" algn="l"/>
              </a:tabLst>
            </a:pPr>
            <a:r>
              <a:rPr lang="en-US" sz="1600" i="1" dirty="0" smtClean="0"/>
              <a:t>- 	depends on (</a:t>
            </a:r>
            <a:r>
              <a:rPr lang="en-US" sz="1600" i="1" dirty="0" err="1" smtClean="0"/>
              <a:t>i</a:t>
            </a:r>
            <a:r>
              <a:rPr lang="en-US" sz="1600" i="1" dirty="0" smtClean="0"/>
              <a:t>) scaling law model, and (ii) model to get from D(N) to loss</a:t>
            </a:r>
          </a:p>
          <a:p>
            <a:pPr marL="1027113" lvl="2" indent="-342900">
              <a:spcBef>
                <a:spcPts val="600"/>
              </a:spcBef>
              <a:buFont typeface="+mj-lt"/>
              <a:buAutoNum type="alphaUcPeriod"/>
            </a:pPr>
            <a:r>
              <a:rPr lang="en-US" sz="1600" dirty="0" smtClean="0"/>
              <a:t>Model for </a:t>
            </a:r>
            <a:r>
              <a:rPr lang="en-US" sz="1600" b="1" dirty="0" smtClean="0"/>
              <a:t>short-term losses</a:t>
            </a:r>
            <a:r>
              <a:rPr lang="en-US" sz="1600" dirty="0" smtClean="0"/>
              <a:t>, up to ~10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turns, based on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 simulations with mechanical </a:t>
            </a:r>
            <a:r>
              <a:rPr lang="en-US" sz="1600" b="1" dirty="0" smtClean="0"/>
              <a:t>machine aperture</a:t>
            </a:r>
          </a:p>
          <a:p>
            <a:pPr marL="1141413" lvl="3">
              <a:spcBef>
                <a:spcPts val="600"/>
              </a:spcBef>
              <a:tabLst>
                <a:tab pos="1311275" algn="l"/>
              </a:tabLst>
            </a:pPr>
            <a:r>
              <a:rPr lang="en-US" sz="1600" i="1" dirty="0" smtClean="0"/>
              <a:t>+ 	direct, hence reliable for short-term loss, can get loss distribution around machine 	(“loss map”) for comparison with experimental data</a:t>
            </a:r>
          </a:p>
          <a:p>
            <a:pPr marL="1141413" lvl="3">
              <a:spcBef>
                <a:spcPts val="200"/>
              </a:spcBef>
              <a:tabLst>
                <a:tab pos="1311275" algn="l"/>
              </a:tabLst>
            </a:pPr>
            <a:r>
              <a:rPr lang="en-US" sz="1600" i="1" dirty="0" smtClean="0"/>
              <a:t>- 	extrapolation beyond 10</a:t>
            </a:r>
            <a:r>
              <a:rPr lang="en-US" sz="1600" i="1" baseline="30000" dirty="0" smtClean="0"/>
              <a:t>6</a:t>
            </a:r>
            <a:r>
              <a:rPr lang="en-US" sz="1600" i="1" dirty="0" smtClean="0"/>
              <a:t> ?</a:t>
            </a:r>
            <a:br>
              <a:rPr lang="en-US" sz="1600" i="1" dirty="0" smtClean="0"/>
            </a:br>
            <a:r>
              <a:rPr lang="en-US" sz="1600" i="1" dirty="0" smtClean="0"/>
              <a:t>o	What would it look like (input / output) ?</a:t>
            </a:r>
          </a:p>
          <a:p>
            <a:pPr marL="1027113" lvl="2" indent="-342900">
              <a:spcBef>
                <a:spcPts val="600"/>
              </a:spcBef>
              <a:buFont typeface="+mj-lt"/>
              <a:buAutoNum type="alphaUcPeriod"/>
            </a:pPr>
            <a:r>
              <a:rPr lang="en-US" sz="1600" b="1" dirty="0" smtClean="0"/>
              <a:t>Combination of models A &amp; B</a:t>
            </a:r>
            <a:br>
              <a:rPr lang="en-US" sz="1600" b="1" dirty="0" smtClean="0"/>
            </a:br>
            <a:r>
              <a:rPr lang="en-US" sz="1600" i="1" dirty="0" smtClean="0"/>
              <a:t>from mech. aperture data =&gt; D(N) =&gt; extrapolate beyond 10</a:t>
            </a:r>
            <a:r>
              <a:rPr lang="en-US" sz="1600" i="1" baseline="30000" dirty="0" smtClean="0"/>
              <a:t>6</a:t>
            </a:r>
            <a:r>
              <a:rPr lang="en-US" sz="1600" i="1" dirty="0"/>
              <a:t> </a:t>
            </a:r>
            <a:r>
              <a:rPr lang="en-US" sz="1600" i="1" dirty="0" smtClean="0"/>
              <a:t>if needed</a:t>
            </a:r>
          </a:p>
          <a:p>
            <a:pPr marL="1027113" lvl="2" indent="-342900">
              <a:spcBef>
                <a:spcPts val="600"/>
              </a:spcBef>
              <a:buFont typeface="+mj-lt"/>
              <a:buAutoNum type="alphaUcPeriod"/>
            </a:pPr>
            <a:r>
              <a:rPr lang="en-US" sz="1600" b="1" dirty="0"/>
              <a:t>Other ideas </a:t>
            </a:r>
            <a:r>
              <a:rPr lang="en-US" sz="1600" dirty="0"/>
              <a:t>for model </a:t>
            </a:r>
            <a:r>
              <a:rPr lang="en-US" sz="1600" dirty="0" smtClean="0"/>
              <a:t>at “</a:t>
            </a:r>
            <a:r>
              <a:rPr lang="en-US" sz="1600" dirty="0"/>
              <a:t>lower level”</a:t>
            </a:r>
            <a:br>
              <a:rPr lang="en-US" sz="1600" dirty="0"/>
            </a:br>
            <a:r>
              <a:rPr lang="en-US" sz="1600" i="1" dirty="0"/>
              <a:t>(e.g. discrete Markov process: transition probability matrix in phase space</a:t>
            </a:r>
            <a:r>
              <a:rPr lang="en-US" sz="1600" i="1" dirty="0" smtClean="0"/>
              <a:t>)</a:t>
            </a:r>
          </a:p>
          <a:p>
            <a:pPr marL="5699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What </a:t>
            </a:r>
            <a:r>
              <a:rPr lang="en-US" b="1" dirty="0" smtClean="0"/>
              <a:t>data do we need to save </a:t>
            </a:r>
            <a:r>
              <a:rPr lang="en-US" dirty="0" smtClean="0"/>
              <a:t>(e.g. phase space at fixed intervals)?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4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965" y="1006957"/>
            <a:ext cx="8459605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Discussed DA / accelerator terminology</a:t>
            </a:r>
            <a:r>
              <a:rPr lang="en-US" sz="1700" dirty="0" smtClean="0"/>
              <a:t>, </a:t>
            </a:r>
            <a:r>
              <a:rPr lang="en-US" sz="1700" dirty="0" smtClean="0"/>
              <a:t>workflow </a:t>
            </a:r>
            <a:r>
              <a:rPr lang="en-US" sz="1700" dirty="0" smtClean="0"/>
              <a:t>“</a:t>
            </a:r>
            <a:r>
              <a:rPr lang="en-US" sz="1700" i="1" dirty="0" err="1" smtClean="0"/>
              <a:t>Sixtrack</a:t>
            </a:r>
            <a:r>
              <a:rPr lang="en-US" sz="1700" i="1" dirty="0" smtClean="0"/>
              <a:t> to </a:t>
            </a:r>
            <a:r>
              <a:rPr lang="en-US" sz="1700" i="1" dirty="0" smtClean="0"/>
              <a:t>losses”</a:t>
            </a:r>
            <a:r>
              <a:rPr lang="en-US" sz="1700" dirty="0" smtClean="0"/>
              <a:t>, </a:t>
            </a:r>
            <a:r>
              <a:rPr lang="en-US" sz="1700" dirty="0" smtClean="0"/>
              <a:t>available data </a:t>
            </a:r>
            <a:endParaRPr lang="en-US" sz="1700" dirty="0"/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Does </a:t>
            </a:r>
            <a:r>
              <a:rPr lang="en-US" sz="1700" dirty="0" smtClean="0"/>
              <a:t>proposed </a:t>
            </a:r>
            <a:r>
              <a:rPr lang="en-US" sz="1700" dirty="0" smtClean="0"/>
              <a:t>surrogate model (A) make </a:t>
            </a:r>
            <a:r>
              <a:rPr lang="en-US" sz="1700" dirty="0" smtClean="0"/>
              <a:t>sense from data science point-of-view</a:t>
            </a:r>
            <a:r>
              <a:rPr lang="en-US" sz="1700" dirty="0" smtClean="0"/>
              <a:t>?</a:t>
            </a:r>
            <a:endParaRPr lang="en-US" sz="1700" b="1" dirty="0" smtClean="0"/>
          </a:p>
          <a:p>
            <a:pPr marL="284163" indent="-2825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Main questions / comments</a:t>
            </a:r>
          </a:p>
          <a:p>
            <a:pPr marL="630238" indent="-285750">
              <a:spcBef>
                <a:spcPts val="300"/>
              </a:spcBef>
              <a:buFont typeface="+mj-lt"/>
              <a:buAutoNum type="arabicPeriod"/>
              <a:tabLst>
                <a:tab pos="801688" algn="l"/>
                <a:tab pos="1147763" algn="l"/>
              </a:tabLst>
            </a:pPr>
            <a:r>
              <a:rPr lang="en-US" sz="1600" b="1" dirty="0" smtClean="0"/>
              <a:t>ML perspective: </a:t>
            </a:r>
            <a:r>
              <a:rPr lang="en-US" sz="1600" dirty="0" smtClean="0"/>
              <a:t>better </a:t>
            </a:r>
            <a:r>
              <a:rPr lang="en-US" sz="1600" dirty="0"/>
              <a:t>to go </a:t>
            </a:r>
            <a:r>
              <a:rPr lang="en-US" sz="1600" dirty="0" smtClean="0"/>
              <a:t>directly from</a:t>
            </a:r>
            <a:r>
              <a:rPr lang="en-US" sz="1600" b="1" dirty="0" smtClean="0"/>
              <a:t> </a:t>
            </a:r>
            <a:r>
              <a:rPr lang="en-US" sz="1600" b="1" dirty="0"/>
              <a:t>start to </a:t>
            </a:r>
            <a:r>
              <a:rPr lang="en-US" sz="1600" b="1" dirty="0" smtClean="0"/>
              <a:t>end</a:t>
            </a:r>
            <a:r>
              <a:rPr lang="en-US" sz="1600" dirty="0"/>
              <a:t> </a:t>
            </a:r>
            <a:r>
              <a:rPr lang="en-US" sz="1600" dirty="0" smtClean="0"/>
              <a:t>=&gt;</a:t>
            </a:r>
            <a:r>
              <a:rPr lang="en-US" sz="1600" dirty="0" smtClean="0"/>
              <a:t> </a:t>
            </a:r>
            <a:r>
              <a:rPr lang="en-US" sz="1600" i="1" dirty="0" smtClean="0"/>
              <a:t>h</a:t>
            </a:r>
            <a:r>
              <a:rPr lang="en-US" sz="1600" i="1" dirty="0" smtClean="0"/>
              <a:t>ere</a:t>
            </a:r>
            <a:r>
              <a:rPr lang="en-US" sz="1600" i="1" dirty="0" smtClean="0"/>
              <a:t> a</a:t>
            </a:r>
            <a:r>
              <a:rPr lang="en-US" sz="1600" i="1" dirty="0" smtClean="0"/>
              <a:t> model </a:t>
            </a:r>
            <a:r>
              <a:rPr lang="en-US" sz="1600" i="1" dirty="0" smtClean="0"/>
              <a:t>that maps machine/beam </a:t>
            </a:r>
            <a:r>
              <a:rPr lang="en-US" sz="1600" i="1" dirty="0"/>
              <a:t>input parameters directly </a:t>
            </a:r>
            <a:r>
              <a:rPr lang="en-US" sz="1600" i="1" dirty="0" smtClean="0"/>
              <a:t>to loss</a:t>
            </a:r>
            <a:endParaRPr lang="en-US" sz="1600" b="1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But, to compare with long-term loss measurements: </a:t>
            </a:r>
            <a:r>
              <a:rPr lang="en-US" sz="1600" b="1" dirty="0" smtClean="0"/>
              <a:t>need </a:t>
            </a:r>
            <a:r>
              <a:rPr lang="el-GR" sz="1600" b="1" dirty="0" smtClean="0"/>
              <a:t>Δ</a:t>
            </a:r>
            <a:r>
              <a:rPr lang="en-US" sz="1600" b="1" dirty="0" smtClean="0"/>
              <a:t>I/I</a:t>
            </a:r>
            <a:r>
              <a:rPr lang="en-US" sz="1600" b="1" baseline="-25000" dirty="0" smtClean="0"/>
              <a:t>0</a:t>
            </a:r>
            <a:r>
              <a:rPr lang="en-US" sz="1600" b="1" dirty="0" smtClean="0"/>
              <a:t>(N) at N &gt;&gt; </a:t>
            </a:r>
            <a:r>
              <a:rPr lang="en-US" sz="1600" b="1" dirty="0" err="1" smtClean="0"/>
              <a:t>N</a:t>
            </a:r>
            <a:r>
              <a:rPr lang="en-US" sz="1600" b="1" i="1" baseline="-25000" dirty="0" err="1" smtClean="0"/>
              <a:t>max,sim</a:t>
            </a:r>
            <a:endParaRPr lang="en-US" sz="1600" i="1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We </a:t>
            </a:r>
            <a:r>
              <a:rPr lang="en-US" sz="1600" dirty="0"/>
              <a:t>do not have </a:t>
            </a:r>
            <a:r>
              <a:rPr lang="en-US" sz="1600" i="1" dirty="0"/>
              <a:t>extrapolation law </a:t>
            </a:r>
            <a:r>
              <a:rPr lang="en-US" sz="1600" dirty="0"/>
              <a:t>for </a:t>
            </a:r>
            <a:r>
              <a:rPr lang="en-US" sz="1600" dirty="0" smtClean="0"/>
              <a:t>losses (?)</a:t>
            </a:r>
            <a:endParaRPr lang="en-US" sz="1600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Resolved through D(N) scaling laws: </a:t>
            </a:r>
            <a:r>
              <a:rPr lang="en-US" sz="1600" dirty="0" smtClean="0"/>
              <a:t>if </a:t>
            </a:r>
            <a:r>
              <a:rPr lang="en-US" sz="1600" dirty="0"/>
              <a:t>model </a:t>
            </a:r>
            <a:r>
              <a:rPr lang="en-US" sz="1600" dirty="0" smtClean="0"/>
              <a:t>predicts D(N) we hav</a:t>
            </a:r>
            <a:r>
              <a:rPr lang="en-US" sz="1600" dirty="0" smtClean="0"/>
              <a:t>e a</a:t>
            </a:r>
            <a:r>
              <a:rPr lang="en-US" sz="1600" dirty="0"/>
              <a:t> </a:t>
            </a:r>
            <a:r>
              <a:rPr lang="en-US" sz="1600" dirty="0" smtClean="0"/>
              <a:t>way to also extrapolate loss beyond </a:t>
            </a:r>
            <a:r>
              <a:rPr lang="en-US" sz="1600" dirty="0" err="1" smtClean="0"/>
              <a:t>N</a:t>
            </a:r>
            <a:r>
              <a:rPr lang="en-US" sz="1600" i="1" baseline="-25000" dirty="0" err="1" smtClean="0"/>
              <a:t>max,sim</a:t>
            </a:r>
            <a:endParaRPr lang="en-US" sz="1600" i="1" baseline="-25000" dirty="0" smtClean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Are there other possibilities to get to losses more directly?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sz="1600" b="1" dirty="0" smtClean="0"/>
              <a:t>Definition </a:t>
            </a:r>
            <a:r>
              <a:rPr lang="en-US" sz="1600" b="1" dirty="0"/>
              <a:t>of DA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How is DA obtained from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 runs?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Using </a:t>
            </a:r>
            <a:r>
              <a:rPr lang="en-US" sz="1600" dirty="0"/>
              <a:t>min. DA per angle (resp. max. </a:t>
            </a:r>
            <a:r>
              <a:rPr lang="en-US" sz="1600" dirty="0" err="1" smtClean="0"/>
              <a:t>init.</a:t>
            </a:r>
            <a:r>
              <a:rPr lang="en-US" sz="1600" dirty="0" smtClean="0"/>
              <a:t> </a:t>
            </a:r>
            <a:r>
              <a:rPr lang="en-US" sz="1600" dirty="0" err="1" smtClean="0"/>
              <a:t>ampl</a:t>
            </a:r>
            <a:r>
              <a:rPr lang="en-US" sz="1600" dirty="0"/>
              <a:t>. of stable motion) =&gt; </a:t>
            </a:r>
            <a:r>
              <a:rPr lang="en-US" sz="1600" dirty="0" smtClean="0"/>
              <a:t>robustness?</a:t>
            </a:r>
            <a:br>
              <a:rPr lang="en-US" sz="1600" dirty="0" smtClean="0"/>
            </a:br>
            <a:r>
              <a:rPr lang="en-US" sz="1600" dirty="0" smtClean="0"/>
              <a:t>Could </a:t>
            </a:r>
            <a:r>
              <a:rPr lang="en-US" sz="1600" dirty="0"/>
              <a:t>we also use other statistics, e.g. quantiles</a:t>
            </a:r>
            <a:r>
              <a:rPr lang="en-US" sz="1600" dirty="0" smtClean="0"/>
              <a:t>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</a:pPr>
            <a:r>
              <a:rPr lang="en-US" sz="1600" b="1" dirty="0" smtClean="0"/>
              <a:t>Scaling </a:t>
            </a:r>
            <a:r>
              <a:rPr lang="en-US" sz="1600" b="1" dirty="0"/>
              <a:t>laws / fits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Scaling laws applicable in presence of magnetic </a:t>
            </a:r>
            <a:r>
              <a:rPr lang="en-US" sz="1600" dirty="0" smtClean="0"/>
              <a:t>errors?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Variance </a:t>
            </a:r>
            <a:r>
              <a:rPr lang="en-US" sz="1600" dirty="0"/>
              <a:t>on D(N) points? Error propagation to fit parameters?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Is least squares fit the right </a:t>
            </a:r>
            <a:r>
              <a:rPr lang="en-US" sz="1600" dirty="0" smtClean="0"/>
              <a:t>method?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Would </a:t>
            </a:r>
            <a:r>
              <a:rPr lang="en-US" sz="1600" dirty="0"/>
              <a:t>it make sense to fit scaling law to </a:t>
            </a:r>
            <a:r>
              <a:rPr lang="en-US" sz="1600" dirty="0" smtClean="0"/>
              <a:t>D(N</a:t>
            </a:r>
            <a:r>
              <a:rPr lang="en-US" sz="1600" dirty="0"/>
              <a:t>, </a:t>
            </a:r>
            <a:r>
              <a:rPr lang="el-GR" sz="1600" dirty="0"/>
              <a:t>θ</a:t>
            </a:r>
            <a:r>
              <a:rPr lang="en-US" sz="1600" dirty="0"/>
              <a:t>), i.e. for each angle </a:t>
            </a:r>
            <a:r>
              <a:rPr lang="en-US" sz="1600" dirty="0" smtClean="0"/>
              <a:t>individually, not to “lose” the angular information for the model?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from discussion with SDSC, </a:t>
            </a:r>
            <a:r>
              <a:rPr lang="en-US" dirty="0"/>
              <a:t>23.07.19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6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965" y="1006957"/>
            <a:ext cx="8459605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Discussed DA / accelerator terminology</a:t>
            </a:r>
            <a:r>
              <a:rPr lang="en-US" sz="1700" dirty="0" smtClean="0"/>
              <a:t>, </a:t>
            </a:r>
            <a:r>
              <a:rPr lang="en-US" sz="1700" dirty="0" smtClean="0"/>
              <a:t>workflow </a:t>
            </a:r>
            <a:r>
              <a:rPr lang="en-US" sz="1700" dirty="0" smtClean="0"/>
              <a:t>“</a:t>
            </a:r>
            <a:r>
              <a:rPr lang="en-US" sz="1700" i="1" dirty="0" err="1" smtClean="0"/>
              <a:t>Sixtrack</a:t>
            </a:r>
            <a:r>
              <a:rPr lang="en-US" sz="1700" i="1" dirty="0" smtClean="0"/>
              <a:t> to </a:t>
            </a:r>
            <a:r>
              <a:rPr lang="en-US" sz="1700" i="1" dirty="0" smtClean="0"/>
              <a:t>losses”</a:t>
            </a:r>
            <a:r>
              <a:rPr lang="en-US" sz="1700" dirty="0" smtClean="0"/>
              <a:t>, </a:t>
            </a:r>
            <a:r>
              <a:rPr lang="en-US" sz="1700" dirty="0" smtClean="0"/>
              <a:t>available data </a:t>
            </a:r>
            <a:endParaRPr lang="en-US" sz="1700" dirty="0"/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Does </a:t>
            </a:r>
            <a:r>
              <a:rPr lang="en-US" sz="1700" dirty="0" smtClean="0"/>
              <a:t>proposed </a:t>
            </a:r>
            <a:r>
              <a:rPr lang="en-US" sz="1700" dirty="0" smtClean="0"/>
              <a:t>surrogate model (A) make </a:t>
            </a:r>
            <a:r>
              <a:rPr lang="en-US" sz="1700" dirty="0" smtClean="0"/>
              <a:t>sense from data science point-of-view</a:t>
            </a:r>
            <a:r>
              <a:rPr lang="en-US" sz="1700" dirty="0" smtClean="0"/>
              <a:t>?</a:t>
            </a:r>
            <a:endParaRPr lang="en-US" sz="1700" b="1" dirty="0" smtClean="0"/>
          </a:p>
          <a:p>
            <a:pPr marL="284163" indent="-2825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Main questions / comments</a:t>
            </a:r>
          </a:p>
          <a:p>
            <a:pPr marL="630238" indent="-285750">
              <a:spcBef>
                <a:spcPts val="300"/>
              </a:spcBef>
              <a:buFont typeface="+mj-lt"/>
              <a:buAutoNum type="arabicPeriod"/>
              <a:tabLst>
                <a:tab pos="801688" algn="l"/>
                <a:tab pos="1147763" algn="l"/>
              </a:tabLst>
            </a:pPr>
            <a:r>
              <a:rPr lang="en-US" sz="1600" b="1" dirty="0" smtClean="0"/>
              <a:t>ML perspective: </a:t>
            </a:r>
            <a:r>
              <a:rPr lang="en-US" sz="1600" dirty="0" smtClean="0"/>
              <a:t>better </a:t>
            </a:r>
            <a:r>
              <a:rPr lang="en-US" sz="1600" dirty="0"/>
              <a:t>to go </a:t>
            </a:r>
            <a:r>
              <a:rPr lang="en-US" sz="1600" dirty="0" smtClean="0"/>
              <a:t>directly from</a:t>
            </a:r>
            <a:r>
              <a:rPr lang="en-US" sz="1600" b="1" dirty="0" smtClean="0"/>
              <a:t> </a:t>
            </a:r>
            <a:r>
              <a:rPr lang="en-US" sz="1600" b="1" dirty="0"/>
              <a:t>start to </a:t>
            </a:r>
            <a:r>
              <a:rPr lang="en-US" sz="1600" b="1" dirty="0" smtClean="0"/>
              <a:t>end</a:t>
            </a:r>
            <a:r>
              <a:rPr lang="en-US" sz="1600" dirty="0"/>
              <a:t> </a:t>
            </a:r>
            <a:r>
              <a:rPr lang="en-US" sz="1600" dirty="0" smtClean="0"/>
              <a:t>=&gt;</a:t>
            </a:r>
            <a:r>
              <a:rPr lang="en-US" sz="1600" dirty="0" smtClean="0"/>
              <a:t> </a:t>
            </a:r>
            <a:r>
              <a:rPr lang="en-US" sz="1600" i="1" dirty="0" smtClean="0"/>
              <a:t>h</a:t>
            </a:r>
            <a:r>
              <a:rPr lang="en-US" sz="1600" i="1" dirty="0" smtClean="0"/>
              <a:t>ere</a:t>
            </a:r>
            <a:r>
              <a:rPr lang="en-US" sz="1600" i="1" dirty="0" smtClean="0"/>
              <a:t> a</a:t>
            </a:r>
            <a:r>
              <a:rPr lang="en-US" sz="1600" i="1" dirty="0" smtClean="0"/>
              <a:t> model </a:t>
            </a:r>
            <a:r>
              <a:rPr lang="en-US" sz="1600" i="1" dirty="0" smtClean="0"/>
              <a:t>that maps machine/beam </a:t>
            </a:r>
            <a:r>
              <a:rPr lang="en-US" sz="1600" i="1" dirty="0"/>
              <a:t>input parameters directly </a:t>
            </a:r>
            <a:r>
              <a:rPr lang="en-US" sz="1600" i="1" dirty="0" smtClean="0"/>
              <a:t>to loss</a:t>
            </a:r>
            <a:endParaRPr lang="en-US" sz="1600" b="1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But, to compare with long-term loss measurements: </a:t>
            </a:r>
            <a:r>
              <a:rPr lang="en-US" sz="1600" b="1" dirty="0" smtClean="0"/>
              <a:t>need </a:t>
            </a:r>
            <a:r>
              <a:rPr lang="el-GR" sz="1600" b="1" dirty="0" smtClean="0"/>
              <a:t>Δ</a:t>
            </a:r>
            <a:r>
              <a:rPr lang="en-US" sz="1600" b="1" dirty="0" smtClean="0"/>
              <a:t>I/I</a:t>
            </a:r>
            <a:r>
              <a:rPr lang="en-US" sz="1600" b="1" baseline="-25000" dirty="0" smtClean="0"/>
              <a:t>0</a:t>
            </a:r>
            <a:r>
              <a:rPr lang="en-US" sz="1600" b="1" dirty="0" smtClean="0"/>
              <a:t>(N) at N &gt;&gt; </a:t>
            </a:r>
            <a:r>
              <a:rPr lang="en-US" sz="1600" b="1" dirty="0" err="1" smtClean="0"/>
              <a:t>N</a:t>
            </a:r>
            <a:r>
              <a:rPr lang="en-US" sz="1600" b="1" i="1" baseline="-25000" dirty="0" err="1" smtClean="0"/>
              <a:t>max,sim</a:t>
            </a:r>
            <a:endParaRPr lang="en-US" sz="1600" i="1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We </a:t>
            </a:r>
            <a:r>
              <a:rPr lang="en-US" sz="1600" dirty="0"/>
              <a:t>do not have </a:t>
            </a:r>
            <a:r>
              <a:rPr lang="en-US" sz="1600" i="1" dirty="0"/>
              <a:t>extrapolation law </a:t>
            </a:r>
            <a:r>
              <a:rPr lang="en-US" sz="1600" dirty="0"/>
              <a:t>for </a:t>
            </a:r>
            <a:r>
              <a:rPr lang="en-US" sz="1600" dirty="0" smtClean="0"/>
              <a:t>losses (?)</a:t>
            </a:r>
            <a:endParaRPr lang="en-US" sz="1600" dirty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Resolved through D(N) scaling laws: </a:t>
            </a:r>
            <a:r>
              <a:rPr lang="en-US" sz="1600" dirty="0" smtClean="0"/>
              <a:t>if </a:t>
            </a:r>
            <a:r>
              <a:rPr lang="en-US" sz="1600" dirty="0"/>
              <a:t>model </a:t>
            </a:r>
            <a:r>
              <a:rPr lang="en-US" sz="1600" dirty="0" smtClean="0"/>
              <a:t>predicts D(N) we hav</a:t>
            </a:r>
            <a:r>
              <a:rPr lang="en-US" sz="1600" dirty="0" smtClean="0"/>
              <a:t>e a</a:t>
            </a:r>
            <a:r>
              <a:rPr lang="en-US" sz="1600" dirty="0"/>
              <a:t> </a:t>
            </a:r>
            <a:r>
              <a:rPr lang="en-US" sz="1600" dirty="0" smtClean="0"/>
              <a:t>way to also extrapolate loss beyond </a:t>
            </a:r>
            <a:r>
              <a:rPr lang="en-US" sz="1600" dirty="0" err="1" smtClean="0"/>
              <a:t>N</a:t>
            </a:r>
            <a:r>
              <a:rPr lang="en-US" sz="1600" i="1" baseline="-25000" dirty="0" err="1" smtClean="0"/>
              <a:t>max,sim</a:t>
            </a:r>
            <a:endParaRPr lang="en-US" sz="1600" i="1" baseline="-25000" dirty="0" smtClean="0"/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Are there other possibilities to get to losses more directly?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sz="1600" b="1" dirty="0" smtClean="0">
                <a:solidFill>
                  <a:srgbClr val="C00000"/>
                </a:solidFill>
              </a:rPr>
              <a:t>Definition </a:t>
            </a:r>
            <a:r>
              <a:rPr lang="en-US" sz="1600" b="1" dirty="0">
                <a:solidFill>
                  <a:srgbClr val="C00000"/>
                </a:solidFill>
              </a:rPr>
              <a:t>of DA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How is DA obtained from </a:t>
            </a:r>
            <a:r>
              <a:rPr lang="en-US" sz="1600" dirty="0" err="1" smtClean="0">
                <a:solidFill>
                  <a:srgbClr val="C00000"/>
                </a:solidFill>
              </a:rPr>
              <a:t>Sixtrack</a:t>
            </a:r>
            <a:r>
              <a:rPr lang="en-US" sz="1600" dirty="0" smtClean="0">
                <a:solidFill>
                  <a:srgbClr val="C00000"/>
                </a:solidFill>
              </a:rPr>
              <a:t> runs?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Using </a:t>
            </a:r>
            <a:r>
              <a:rPr lang="en-US" sz="1600" dirty="0">
                <a:solidFill>
                  <a:srgbClr val="C00000"/>
                </a:solidFill>
              </a:rPr>
              <a:t>min. DA per angle (resp. max. </a:t>
            </a:r>
            <a:r>
              <a:rPr lang="en-US" sz="1600" dirty="0" err="1" smtClean="0">
                <a:solidFill>
                  <a:srgbClr val="C00000"/>
                </a:solidFill>
              </a:rPr>
              <a:t>init.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err="1" smtClean="0">
                <a:solidFill>
                  <a:srgbClr val="C00000"/>
                </a:solidFill>
              </a:rPr>
              <a:t>ampl</a:t>
            </a:r>
            <a:r>
              <a:rPr lang="en-US" sz="1600" dirty="0">
                <a:solidFill>
                  <a:srgbClr val="C00000"/>
                </a:solidFill>
              </a:rPr>
              <a:t>. of stable motion) =&gt; </a:t>
            </a:r>
            <a:r>
              <a:rPr lang="en-US" sz="1600" dirty="0" smtClean="0">
                <a:solidFill>
                  <a:srgbClr val="C00000"/>
                </a:solidFill>
              </a:rPr>
              <a:t>robustness?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smtClean="0">
                <a:solidFill>
                  <a:srgbClr val="C00000"/>
                </a:solidFill>
              </a:rPr>
              <a:t>Could </a:t>
            </a:r>
            <a:r>
              <a:rPr lang="en-US" sz="1600" dirty="0">
                <a:solidFill>
                  <a:srgbClr val="C00000"/>
                </a:solidFill>
              </a:rPr>
              <a:t>we also use other statistics, e.g. quantiles</a:t>
            </a:r>
            <a:r>
              <a:rPr lang="en-US" sz="1600" dirty="0" smtClean="0">
                <a:solidFill>
                  <a:srgbClr val="C00000"/>
                </a:solidFill>
              </a:rPr>
              <a:t>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</a:pPr>
            <a:r>
              <a:rPr lang="en-US" sz="1600" b="1" dirty="0" smtClean="0">
                <a:solidFill>
                  <a:srgbClr val="C00000"/>
                </a:solidFill>
              </a:rPr>
              <a:t>Scaling </a:t>
            </a:r>
            <a:r>
              <a:rPr lang="en-US" sz="1600" b="1" dirty="0">
                <a:solidFill>
                  <a:srgbClr val="C00000"/>
                </a:solidFill>
              </a:rPr>
              <a:t>laws / fits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Scaling laws applicable in presence of magnetic </a:t>
            </a:r>
            <a:r>
              <a:rPr lang="en-US" sz="1600" dirty="0" smtClean="0">
                <a:solidFill>
                  <a:srgbClr val="C00000"/>
                </a:solidFill>
              </a:rPr>
              <a:t>errors?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Variance </a:t>
            </a:r>
            <a:r>
              <a:rPr lang="en-US" sz="1600" dirty="0">
                <a:solidFill>
                  <a:srgbClr val="C00000"/>
                </a:solidFill>
              </a:rPr>
              <a:t>on D(N) points? Error propagation to fit parameters?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Is least squares fit the right </a:t>
            </a:r>
            <a:r>
              <a:rPr lang="en-US" sz="1600" dirty="0" smtClean="0">
                <a:solidFill>
                  <a:srgbClr val="C00000"/>
                </a:solidFill>
              </a:rPr>
              <a:t>method?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Would </a:t>
            </a:r>
            <a:r>
              <a:rPr lang="en-US" sz="1600" dirty="0">
                <a:solidFill>
                  <a:srgbClr val="C00000"/>
                </a:solidFill>
              </a:rPr>
              <a:t>it make sense to fit scaling law to </a:t>
            </a:r>
            <a:r>
              <a:rPr lang="en-US" sz="1600" dirty="0" smtClean="0">
                <a:solidFill>
                  <a:srgbClr val="C00000"/>
                </a:solidFill>
              </a:rPr>
              <a:t>D(N</a:t>
            </a:r>
            <a:r>
              <a:rPr lang="en-US" sz="1600" dirty="0">
                <a:solidFill>
                  <a:srgbClr val="C00000"/>
                </a:solidFill>
              </a:rPr>
              <a:t>, </a:t>
            </a:r>
            <a:r>
              <a:rPr lang="el-GR" sz="1600" dirty="0">
                <a:solidFill>
                  <a:srgbClr val="C00000"/>
                </a:solidFill>
              </a:rPr>
              <a:t>θ</a:t>
            </a:r>
            <a:r>
              <a:rPr lang="en-US" sz="1600" dirty="0">
                <a:solidFill>
                  <a:srgbClr val="C00000"/>
                </a:solidFill>
              </a:rPr>
              <a:t>), i.e. for each angle </a:t>
            </a:r>
            <a:r>
              <a:rPr lang="en-US" sz="1600" dirty="0" smtClean="0">
                <a:solidFill>
                  <a:srgbClr val="C00000"/>
                </a:solidFill>
              </a:rPr>
              <a:t>individually, not to “lose” the angular information for the model?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from discussion with SDSC, </a:t>
            </a:r>
            <a:r>
              <a:rPr lang="en-US" dirty="0"/>
              <a:t>23.07.19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9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/>
              <a:t>Open questions</a:t>
            </a:r>
            <a:endParaRPr lang="en-US" i="1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8407" y="1082789"/>
            <a:ext cx="8212347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285750">
              <a:spcBef>
                <a:spcPts val="100"/>
              </a:spcBef>
              <a:buFont typeface="+mj-lt"/>
              <a:buAutoNum type="arabicPeriod" startAt="4"/>
            </a:pPr>
            <a:r>
              <a:rPr lang="en-US" sz="1600" b="1" dirty="0"/>
              <a:t>Other</a:t>
            </a:r>
          </a:p>
          <a:p>
            <a:pPr marL="1027113" lvl="1" indent="-342900">
              <a:buFont typeface="Arial" panose="020B0604020202020204" pitchFamily="34" charset="0"/>
              <a:buChar char="•"/>
            </a:pPr>
            <a:r>
              <a:rPr lang="en-US" sz="1600" b="1" dirty="0" smtClean="0"/>
              <a:t>Lower-level</a:t>
            </a:r>
            <a:r>
              <a:rPr lang="en-US" sz="1600" b="1" dirty="0"/>
              <a:t> </a:t>
            </a:r>
            <a:r>
              <a:rPr lang="en-US" sz="1600" b="1" dirty="0" smtClean="0"/>
              <a:t>model </a:t>
            </a:r>
            <a:r>
              <a:rPr lang="en-US" sz="1600" i="1" dirty="0" smtClean="0"/>
              <a:t>(phase space evolution)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dirty="0" smtClean="0"/>
              <a:t>Markov idea: use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 turn-by-turn (or fixed interval) tracking data to infer a </a:t>
            </a:r>
            <a:r>
              <a:rPr lang="en-US" sz="1600" b="1" dirty="0" smtClean="0"/>
              <a:t>transition probability matrix in phase space</a:t>
            </a:r>
          </a:p>
          <a:p>
            <a:pPr marL="1484313" lvl="2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Calculate a time propagator T</a:t>
            </a:r>
            <a:r>
              <a:rPr lang="en-US" sz="1600" b="1" baseline="-25000" dirty="0" smtClean="0"/>
              <a:t>N</a:t>
            </a:r>
            <a:r>
              <a:rPr lang="en-US" sz="1600" dirty="0" smtClean="0"/>
              <a:t> (= transition probability matrix, sparse) for phase space density </a:t>
            </a:r>
            <a:r>
              <a:rPr lang="el-G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sz="1600" i="1" dirty="0" smtClean="0"/>
              <a:t>(</a:t>
            </a:r>
            <a:r>
              <a:rPr lang="en-US" sz="1600" b="1" i="1" dirty="0" smtClean="0"/>
              <a:t>x</a:t>
            </a:r>
            <a:r>
              <a:rPr lang="en-US" sz="1600" i="1" dirty="0" smtClean="0"/>
              <a:t>, </a:t>
            </a:r>
            <a:r>
              <a:rPr lang="en-US" sz="1600" b="1" i="1" dirty="0" smtClean="0"/>
              <a:t>p</a:t>
            </a:r>
            <a:r>
              <a:rPr lang="en-US" sz="1600" i="1" dirty="0" smtClean="0"/>
              <a:t>, t) </a:t>
            </a:r>
            <a:r>
              <a:rPr lang="en-US" sz="1600" dirty="0" smtClean="0"/>
              <a:t>using tracking simulation data (fixed number of turns N), for discretized phase space (</a:t>
            </a:r>
            <a:r>
              <a:rPr lang="en-US" sz="1600" b="1" dirty="0" smtClean="0"/>
              <a:t>x, p</a:t>
            </a:r>
            <a:r>
              <a:rPr lang="en-US" sz="1600" dirty="0" smtClean="0"/>
              <a:t>)</a:t>
            </a:r>
          </a:p>
          <a:p>
            <a:pPr marL="1484313" lvl="2" indent="-34290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173288" algn="l"/>
              </a:tabLst>
            </a:pPr>
            <a:r>
              <a:rPr lang="en-US" sz="1600" b="1" dirty="0" smtClean="0"/>
              <a:t>Evolution of particle density </a:t>
            </a:r>
            <a:r>
              <a:rPr lang="en-US" sz="1600" dirty="0" smtClean="0"/>
              <a:t>in phase space can then be computed at times equal to integer multiples of N through successive application of the propagator to an initial distribution:</a:t>
            </a:r>
            <a:endParaRPr lang="en-US" sz="1600" dirty="0"/>
          </a:p>
          <a:p>
            <a:pPr marL="1141413" lvl="2">
              <a:spcBef>
                <a:spcPts val="600"/>
              </a:spcBef>
              <a:tabLst>
                <a:tab pos="2112963" algn="l"/>
              </a:tabLst>
            </a:pP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i="1" dirty="0"/>
              <a:t>(</a:t>
            </a:r>
            <a:r>
              <a:rPr lang="en-US" b="1" i="1" dirty="0"/>
              <a:t>x</a:t>
            </a:r>
            <a:r>
              <a:rPr lang="en-US" i="1" dirty="0"/>
              <a:t>, </a:t>
            </a:r>
            <a:r>
              <a:rPr lang="en-US" b="1" i="1" dirty="0"/>
              <a:t>p</a:t>
            </a:r>
            <a:r>
              <a:rPr lang="en-US" i="1" dirty="0"/>
              <a:t>, </a:t>
            </a:r>
            <a:r>
              <a:rPr lang="en-US" i="1" dirty="0" smtClean="0"/>
              <a:t>t=</a:t>
            </a:r>
            <a:r>
              <a:rPr lang="en-US" i="1" dirty="0" err="1" smtClean="0"/>
              <a:t>k</a:t>
            </a:r>
            <a:r>
              <a:rPr lang="en-US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∙</a:t>
            </a:r>
            <a:r>
              <a:rPr lang="en-US" i="1" dirty="0" err="1" smtClean="0"/>
              <a:t>N</a:t>
            </a:r>
            <a:r>
              <a:rPr lang="en-US" i="1" dirty="0" smtClean="0"/>
              <a:t>)   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en-US" i="1" dirty="0" smtClean="0"/>
              <a:t>    (</a:t>
            </a:r>
            <a:r>
              <a:rPr lang="en-US" b="1" i="1" dirty="0" smtClean="0"/>
              <a:t>T</a:t>
            </a:r>
            <a:r>
              <a:rPr lang="en-US" b="1" i="1" baseline="-25000" dirty="0" smtClean="0"/>
              <a:t>N</a:t>
            </a:r>
            <a:r>
              <a:rPr lang="en-US" i="1" dirty="0" smtClean="0"/>
              <a:t>)</a:t>
            </a:r>
            <a:r>
              <a:rPr lang="en-US" i="1" baseline="30000" dirty="0" smtClean="0"/>
              <a:t>k </a:t>
            </a:r>
            <a:r>
              <a:rPr lang="el-GR" i="1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i="1" dirty="0"/>
              <a:t>(</a:t>
            </a:r>
            <a:r>
              <a:rPr lang="en-US" b="1" i="1" dirty="0"/>
              <a:t>x</a:t>
            </a:r>
            <a:r>
              <a:rPr lang="en-US" i="1" dirty="0"/>
              <a:t>, </a:t>
            </a:r>
            <a:r>
              <a:rPr lang="en-US" b="1" i="1" dirty="0"/>
              <a:t>p</a:t>
            </a:r>
            <a:r>
              <a:rPr lang="en-US" i="1" dirty="0"/>
              <a:t>, </a:t>
            </a:r>
            <a:r>
              <a:rPr lang="en-US" i="1" dirty="0" smtClean="0"/>
              <a:t>t=0)</a:t>
            </a:r>
          </a:p>
          <a:p>
            <a:pPr marL="1027113" lvl="2" indent="-336550">
              <a:spcBef>
                <a:spcPts val="1600"/>
              </a:spcBef>
              <a:buFont typeface="Arial" panose="020B0604020202020204" pitchFamily="34" charset="0"/>
              <a:buChar char="•"/>
              <a:tabLst>
                <a:tab pos="2112963" algn="l"/>
              </a:tabLst>
            </a:pPr>
            <a:r>
              <a:rPr lang="en-US" sz="1600" dirty="0" smtClean="0"/>
              <a:t>This </a:t>
            </a:r>
            <a:r>
              <a:rPr lang="en-US" sz="1600" dirty="0"/>
              <a:t>was done for an electron storage ring and beam-beam effects at DESY in 1993</a:t>
            </a:r>
            <a:r>
              <a:rPr lang="en-US" sz="1600" dirty="0" smtClean="0"/>
              <a:t>:</a:t>
            </a:r>
            <a:endParaRPr lang="en-US" sz="1600" baseline="30000" dirty="0"/>
          </a:p>
          <a:p>
            <a:pPr marL="1484313" lvl="2" indent="-34290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112963" algn="l"/>
              </a:tabLst>
            </a:pPr>
            <a:r>
              <a:rPr lang="en-US" sz="1600" b="1" dirty="0" smtClean="0"/>
              <a:t>Good agreement</a:t>
            </a:r>
            <a:r>
              <a:rPr lang="en-US" sz="1600" dirty="0" smtClean="0"/>
              <a:t> found with conventional tracking for 1 </a:t>
            </a:r>
            <a:r>
              <a:rPr lang="en-US" sz="1600" dirty="0" err="1" smtClean="0"/>
              <a:t>dof</a:t>
            </a:r>
            <a:r>
              <a:rPr lang="en-US" sz="1600" dirty="0" smtClean="0"/>
              <a:t>, i.e. 2D phase space, with </a:t>
            </a:r>
            <a:r>
              <a:rPr lang="en-US" sz="1600" b="1" dirty="0" smtClean="0"/>
              <a:t>large speed up</a:t>
            </a:r>
          </a:p>
          <a:p>
            <a:pPr marL="1484313" lvl="2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For 2 </a:t>
            </a:r>
            <a:r>
              <a:rPr lang="en-US" sz="1600" dirty="0" err="1" smtClean="0"/>
              <a:t>dof</a:t>
            </a:r>
            <a:r>
              <a:rPr lang="en-US" sz="1600" dirty="0" smtClean="0"/>
              <a:t> limited by storage / resolution (phase space discretization)</a:t>
            </a:r>
          </a:p>
          <a:p>
            <a:pPr marL="1484313" lvl="2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See </a:t>
            </a:r>
            <a:r>
              <a:rPr lang="en-US" sz="1600" dirty="0" smtClean="0">
                <a:hlinkClick r:id="rId2"/>
              </a:rPr>
              <a:t>A</a:t>
            </a:r>
            <a:r>
              <a:rPr lang="en-US" sz="1600" dirty="0">
                <a:hlinkClick r:id="rId2"/>
              </a:rPr>
              <a:t>. </a:t>
            </a:r>
            <a:r>
              <a:rPr lang="en-US" sz="1600" dirty="0" err="1">
                <a:hlinkClick r:id="rId2"/>
              </a:rPr>
              <a:t>Pauluhn</a:t>
            </a:r>
            <a:r>
              <a:rPr lang="en-US" sz="1600" dirty="0">
                <a:hlinkClick r:id="rId2"/>
              </a:rPr>
              <a:t>, </a:t>
            </a:r>
            <a:r>
              <a:rPr lang="en-US" sz="1600" i="1" dirty="0">
                <a:hlinkClick r:id="rId2"/>
              </a:rPr>
              <a:t>Stochastic beam dynamics in storage </a:t>
            </a:r>
            <a:r>
              <a:rPr lang="en-US" sz="1600" i="1" dirty="0" smtClean="0">
                <a:hlinkClick r:id="rId2"/>
              </a:rPr>
              <a:t>rings, </a:t>
            </a:r>
            <a:r>
              <a:rPr lang="en-US" sz="1600" dirty="0" smtClean="0">
                <a:hlinkClick r:id="rId2"/>
              </a:rPr>
              <a:t>PhD thesis, 1993</a:t>
            </a:r>
            <a:endParaRPr lang="en-US" sz="160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from discussion with SDSC, </a:t>
            </a:r>
            <a:r>
              <a:rPr lang="en-US" dirty="0"/>
              <a:t>23.07.19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22.08.2019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965" y="1006957"/>
            <a:ext cx="8459605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Discussed DA / accelerator terminology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workflow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en-US" sz="1700" i="1" dirty="0" err="1" smtClean="0">
                <a:solidFill>
                  <a:schemeClr val="bg2">
                    <a:lumMod val="50000"/>
                  </a:schemeClr>
                </a:solidFill>
              </a:rPr>
              <a:t>Sixtrack</a:t>
            </a: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losses”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available data </a:t>
            </a:r>
            <a:endParaRPr lang="en-US" sz="17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Does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proposed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surrogate model (A) make 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sense from data science point-of-view</a:t>
            </a:r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en-US" sz="17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4163" indent="-2825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chemeClr val="bg2">
                    <a:lumMod val="50000"/>
                  </a:schemeClr>
                </a:solidFill>
              </a:rPr>
              <a:t>Main questions / comments</a:t>
            </a:r>
          </a:p>
          <a:p>
            <a:pPr marL="630238" indent="-285750">
              <a:spcBef>
                <a:spcPts val="300"/>
              </a:spcBef>
              <a:buFont typeface="+mj-lt"/>
              <a:buAutoNum type="arabicPeriod"/>
              <a:tabLst>
                <a:tab pos="801688" algn="l"/>
                <a:tab pos="1147763" algn="l"/>
              </a:tabLst>
            </a:pP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ML perspective: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better to go directly from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start to end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 =&gt;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here a model that maps machine/beam input parameters directly to loss</a:t>
            </a: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But, to compare with long-term loss measurements: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need </a:t>
            </a:r>
            <a:r>
              <a:rPr lang="el-GR" sz="1600" b="1" dirty="0" smtClean="0">
                <a:solidFill>
                  <a:schemeClr val="bg2">
                    <a:lumMod val="50000"/>
                  </a:schemeClr>
                </a:solidFill>
              </a:rPr>
              <a:t>Δ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I/I</a:t>
            </a:r>
            <a:r>
              <a:rPr lang="en-US" sz="1600" b="1" baseline="-25000" dirty="0" smtClean="0">
                <a:solidFill>
                  <a:schemeClr val="bg2">
                    <a:lumMod val="50000"/>
                  </a:schemeClr>
                </a:solidFill>
              </a:rPr>
              <a:t>0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(N) at N &gt;&gt; </a:t>
            </a: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1600" b="1" i="1" baseline="-25000" dirty="0" err="1" smtClean="0">
                <a:solidFill>
                  <a:schemeClr val="bg2">
                    <a:lumMod val="50000"/>
                  </a:schemeClr>
                </a:solidFill>
              </a:rPr>
              <a:t>max,sim</a:t>
            </a:r>
            <a:endParaRPr lang="en-US" sz="1600" i="1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We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do not have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extrapolation law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for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losses (?)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Resolved through D(N) scaling laws: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if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model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predicts D(N) we hav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e a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way to also extrapolate loss beyond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1600" i="1" baseline="-25000" dirty="0" err="1" smtClean="0">
                <a:solidFill>
                  <a:schemeClr val="bg2">
                    <a:lumMod val="50000"/>
                  </a:schemeClr>
                </a:solidFill>
              </a:rPr>
              <a:t>max,sim</a:t>
            </a:r>
            <a:endParaRPr lang="en-US" sz="1600" i="1" baseline="-25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27113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Are there other possibilities to get to losses more directly?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sz="1600" b="1" dirty="0" smtClean="0">
                <a:solidFill>
                  <a:srgbClr val="0000CC"/>
                </a:solidFill>
              </a:rPr>
              <a:t>Definition </a:t>
            </a:r>
            <a:r>
              <a:rPr lang="en-US" sz="1600" b="1" dirty="0">
                <a:solidFill>
                  <a:srgbClr val="0000CC"/>
                </a:solidFill>
              </a:rPr>
              <a:t>of DA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How is DA obtained from </a:t>
            </a:r>
            <a:r>
              <a:rPr lang="en-US" sz="1600" dirty="0" err="1" smtClean="0">
                <a:solidFill>
                  <a:srgbClr val="0000CC"/>
                </a:solidFill>
              </a:rPr>
              <a:t>Sixtrack</a:t>
            </a:r>
            <a:r>
              <a:rPr lang="en-US" sz="1600" dirty="0" smtClean="0">
                <a:solidFill>
                  <a:srgbClr val="0000CC"/>
                </a:solidFill>
              </a:rPr>
              <a:t> runs?</a:t>
            </a:r>
          </a:p>
          <a:p>
            <a:pPr marL="1027113" lvl="1" indent="-233363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Using </a:t>
            </a:r>
            <a:r>
              <a:rPr lang="en-US" sz="1600" dirty="0">
                <a:solidFill>
                  <a:srgbClr val="0000CC"/>
                </a:solidFill>
              </a:rPr>
              <a:t>min. DA per angle (resp. max. </a:t>
            </a:r>
            <a:r>
              <a:rPr lang="en-US" sz="1600" dirty="0" err="1" smtClean="0">
                <a:solidFill>
                  <a:srgbClr val="0000CC"/>
                </a:solidFill>
              </a:rPr>
              <a:t>init.</a:t>
            </a:r>
            <a:r>
              <a:rPr lang="en-US" sz="1600" dirty="0" smtClean="0">
                <a:solidFill>
                  <a:srgbClr val="0000CC"/>
                </a:solidFill>
              </a:rPr>
              <a:t> </a:t>
            </a:r>
            <a:r>
              <a:rPr lang="en-US" sz="1600" dirty="0" err="1" smtClean="0">
                <a:solidFill>
                  <a:srgbClr val="0000CC"/>
                </a:solidFill>
              </a:rPr>
              <a:t>ampl</a:t>
            </a:r>
            <a:r>
              <a:rPr lang="en-US" sz="1600" dirty="0">
                <a:solidFill>
                  <a:srgbClr val="0000CC"/>
                </a:solidFill>
              </a:rPr>
              <a:t>. of stable motion) =&gt; </a:t>
            </a:r>
            <a:r>
              <a:rPr lang="en-US" sz="1600" dirty="0" smtClean="0">
                <a:solidFill>
                  <a:srgbClr val="0000CC"/>
                </a:solidFill>
              </a:rPr>
              <a:t>robustness?</a:t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>Could </a:t>
            </a:r>
            <a:r>
              <a:rPr lang="en-US" sz="1600" dirty="0">
                <a:solidFill>
                  <a:srgbClr val="0000CC"/>
                </a:solidFill>
              </a:rPr>
              <a:t>we also use other statistics, e.g. quantiles</a:t>
            </a:r>
            <a:r>
              <a:rPr lang="en-US" sz="1600" dirty="0" smtClean="0">
                <a:solidFill>
                  <a:srgbClr val="0000CC"/>
                </a:solidFill>
              </a:rPr>
              <a:t>?</a:t>
            </a:r>
          </a:p>
          <a:p>
            <a:pPr marL="630238" indent="-285750">
              <a:spcBef>
                <a:spcPts val="600"/>
              </a:spcBef>
              <a:buFont typeface="+mj-lt"/>
              <a:buAutoNum type="arabicPeriod" startAt="2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Scaling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laws / fits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Scaling laws applicable in presence of magnetic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errors?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Variance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on D(N) points? Error propagation to fit parameters?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Is least squares fit the right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method?</a:t>
            </a:r>
          </a:p>
          <a:p>
            <a:pPr marL="1027113" lvl="1" indent="-225425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Would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it make sense to fit scaling law to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D(N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l-GR" sz="1600" dirty="0">
                <a:solidFill>
                  <a:schemeClr val="bg2">
                    <a:lumMod val="50000"/>
                  </a:schemeClr>
                </a:solidFill>
              </a:rPr>
              <a:t>θ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), i.e. for each angle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individually, not to “lose” the angular information for the model?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3983"/>
            <a:ext cx="8559986" cy="454923"/>
          </a:xfrm>
        </p:spPr>
        <p:txBody>
          <a:bodyPr/>
          <a:lstStyle/>
          <a:p>
            <a:r>
              <a:rPr lang="en-US" dirty="0" smtClean="0"/>
              <a:t>from discussion with SDSC, </a:t>
            </a:r>
            <a:r>
              <a:rPr lang="en-US" dirty="0"/>
              <a:t>23.07.19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86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+mj-lt"/>
              <a:buAutoNum type="arabicPeriod" startAt="2"/>
              <a:tabLst>
                <a:tab pos="801688" algn="l"/>
                <a:tab pos="1147763" algn="l"/>
              </a:tabLst>
            </a:pPr>
            <a:r>
              <a:rPr lang="en-US" dirty="0" smtClean="0"/>
              <a:t>  Definition </a:t>
            </a:r>
            <a:r>
              <a:rPr lang="en-US" dirty="0"/>
              <a:t>of DA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993" y="595220"/>
            <a:ext cx="3452007" cy="29588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922" y="3725380"/>
            <a:ext cx="3493698" cy="29945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3517" y="1343387"/>
            <a:ext cx="54777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baseline="-25000" dirty="0"/>
              <a:t>x</a:t>
            </a:r>
            <a:r>
              <a:rPr lang="en-US" dirty="0"/>
              <a:t>, R</a:t>
            </a:r>
            <a:r>
              <a:rPr lang="en-US" baseline="-25000" dirty="0"/>
              <a:t>y</a:t>
            </a:r>
            <a:r>
              <a:rPr lang="en-US" dirty="0"/>
              <a:t> are related to particle oscillation amplitudes in </a:t>
            </a:r>
            <a:r>
              <a:rPr lang="en-US" dirty="0" smtClean="0"/>
              <a:t>H and V, </a:t>
            </a:r>
            <a:r>
              <a:rPr lang="en-US" dirty="0" smtClean="0"/>
              <a:t>respectively</a:t>
            </a:r>
          </a:p>
          <a:p>
            <a:pPr marL="57626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How we get to </a:t>
            </a:r>
            <a:r>
              <a:rPr lang="en-US" b="1" dirty="0" smtClean="0"/>
              <a:t>D(N</a:t>
            </a:r>
            <a:r>
              <a:rPr lang="en-US" b="1" dirty="0" smtClean="0"/>
              <a:t>)</a:t>
            </a:r>
          </a:p>
          <a:p>
            <a:pPr marL="974725" lvl="1" indent="-292100">
              <a:spcBef>
                <a:spcPts val="600"/>
              </a:spcBef>
              <a:buFont typeface="+mj-lt"/>
              <a:buAutoNum type="arabicPeriod"/>
            </a:pPr>
            <a:r>
              <a:rPr lang="en-US" sz="1700" b="1" dirty="0" smtClean="0"/>
              <a:t>Particles are initialized </a:t>
            </a:r>
            <a:r>
              <a:rPr lang="en-US" sz="1700" b="1" dirty="0" smtClean="0"/>
              <a:t>on polar grid </a:t>
            </a:r>
            <a:r>
              <a:rPr lang="en-US" sz="1700" dirty="0" smtClean="0"/>
              <a:t>for selection of </a:t>
            </a:r>
            <a:r>
              <a:rPr lang="en-US" sz="1700" b="1" dirty="0" smtClean="0"/>
              <a:t>amplitudes and angles </a:t>
            </a:r>
            <a:r>
              <a:rPr lang="el-GR" sz="1700" b="1" dirty="0" smtClean="0"/>
              <a:t>θ</a:t>
            </a:r>
            <a:r>
              <a:rPr lang="en-US" sz="1700" b="1" dirty="0" smtClean="0"/>
              <a:t/>
            </a:r>
            <a:br>
              <a:rPr lang="en-US" sz="1700" b="1" dirty="0" smtClean="0"/>
            </a:br>
            <a:r>
              <a:rPr lang="en-US" sz="1700" i="1" dirty="0" smtClean="0"/>
              <a:t>(ideally </a:t>
            </a:r>
            <a:r>
              <a:rPr lang="en-US" sz="1700" i="1" dirty="0" err="1" smtClean="0"/>
              <a:t>n</a:t>
            </a:r>
            <a:r>
              <a:rPr lang="en-US" sz="1700" i="1" baseline="-25000" dirty="0" err="1" smtClean="0"/>
              <a:t>angles</a:t>
            </a:r>
            <a:r>
              <a:rPr lang="en-US" sz="1700" i="1" dirty="0" smtClean="0"/>
              <a:t> &gt; 30, see backup)</a:t>
            </a:r>
            <a:endParaRPr lang="en-US" sz="1700" i="1" dirty="0"/>
          </a:p>
          <a:p>
            <a:pPr marL="974725" lvl="1" indent="-292100">
              <a:spcBef>
                <a:spcPts val="600"/>
              </a:spcBef>
              <a:buFont typeface="+mj-lt"/>
              <a:buAutoNum type="arabicPeriod"/>
            </a:pPr>
            <a:r>
              <a:rPr lang="en-US" sz="1700" b="1" dirty="0" smtClean="0"/>
              <a:t>D(N</a:t>
            </a:r>
            <a:r>
              <a:rPr lang="en-US" sz="1700" b="1" dirty="0" smtClean="0"/>
              <a:t>, </a:t>
            </a:r>
            <a:r>
              <a:rPr lang="el-GR" sz="1700" b="1" dirty="0" smtClean="0"/>
              <a:t>θ</a:t>
            </a:r>
            <a:r>
              <a:rPr lang="en-US" sz="1700" b="1" dirty="0" smtClean="0"/>
              <a:t>) is given by </a:t>
            </a:r>
            <a:r>
              <a:rPr lang="en-US" sz="1700" b="1" dirty="0" smtClean="0"/>
              <a:t>highest </a:t>
            </a:r>
            <a:r>
              <a:rPr lang="en-US" sz="1700" b="1" dirty="0" smtClean="0"/>
              <a:t>initial amplitude </a:t>
            </a:r>
            <a:r>
              <a:rPr lang="en-US" sz="1700" b="1" dirty="0" smtClean="0"/>
              <a:t>such </a:t>
            </a:r>
            <a:r>
              <a:rPr lang="en-US" sz="1700" b="1" dirty="0" smtClean="0"/>
              <a:t>that </a:t>
            </a:r>
            <a:r>
              <a:rPr lang="en-US" sz="1700" b="1" i="1" dirty="0" smtClean="0"/>
              <a:t>all</a:t>
            </a:r>
            <a:r>
              <a:rPr lang="en-US" sz="1700" b="1" dirty="0" smtClean="0"/>
              <a:t> </a:t>
            </a:r>
            <a:r>
              <a:rPr lang="en-US" sz="1700" b="1" dirty="0" smtClean="0"/>
              <a:t>particles </a:t>
            </a:r>
            <a:r>
              <a:rPr lang="en-US" sz="1700" b="1" dirty="0" smtClean="0"/>
              <a:t>with lower initial amplitude are still part of the beam up to turn N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i="1" dirty="0" smtClean="0"/>
              <a:t>(we </a:t>
            </a:r>
            <a:r>
              <a:rPr lang="en-US" sz="1700" i="1" dirty="0" smtClean="0"/>
              <a:t>always refer back to </a:t>
            </a:r>
            <a:r>
              <a:rPr lang="en-US" sz="1700" i="1" dirty="0" smtClean="0"/>
              <a:t>initial conditions: </a:t>
            </a:r>
            <a:r>
              <a:rPr lang="en-US" sz="1700" i="1" dirty="0" smtClean="0"/>
              <a:t>in reality, at turn </a:t>
            </a:r>
            <a:r>
              <a:rPr lang="en-US" sz="1700" i="1" dirty="0" smtClean="0"/>
              <a:t>N, particles may have </a:t>
            </a:r>
            <a:r>
              <a:rPr lang="en-US" sz="1700" i="1" dirty="0" smtClean="0"/>
              <a:t>moved to </a:t>
            </a:r>
            <a:r>
              <a:rPr lang="en-US" sz="1700" i="1" dirty="0" smtClean="0"/>
              <a:t>other </a:t>
            </a:r>
            <a:r>
              <a:rPr lang="en-US" sz="1700" i="1" dirty="0" smtClean="0"/>
              <a:t>amplitudes)</a:t>
            </a:r>
          </a:p>
          <a:p>
            <a:pPr marL="974725" lvl="1" indent="-292100">
              <a:spcBef>
                <a:spcPts val="600"/>
              </a:spcBef>
              <a:buFont typeface="+mj-lt"/>
              <a:buAutoNum type="arabicPeriod"/>
            </a:pPr>
            <a:r>
              <a:rPr lang="en-US" sz="1700" b="1" dirty="0" smtClean="0"/>
              <a:t>Highest initial amplitude particle with stable motion </a:t>
            </a:r>
            <a:r>
              <a:rPr lang="en-US" sz="1700" dirty="0" smtClean="0"/>
              <a:t>is defined as shown on right: even if </a:t>
            </a:r>
            <a:r>
              <a:rPr lang="en-US" sz="1700" i="1" dirty="0" smtClean="0"/>
              <a:t>‘gap’ given by just 1 lost particle</a:t>
            </a:r>
            <a:r>
              <a:rPr lang="en-US" sz="1700" dirty="0" smtClean="0"/>
              <a:t>, we consider everything at higher </a:t>
            </a:r>
            <a:r>
              <a:rPr lang="en-US" sz="1700" dirty="0" smtClean="0"/>
              <a:t>amplitudes </a:t>
            </a:r>
            <a:r>
              <a:rPr lang="en-US" sz="1700" dirty="0" smtClean="0"/>
              <a:t>unstable / outside of </a:t>
            </a:r>
            <a:r>
              <a:rPr lang="en-US" sz="1700" dirty="0" smtClean="0"/>
              <a:t>DA</a:t>
            </a:r>
            <a:endParaRPr lang="en-US" sz="1700" i="1" dirty="0"/>
          </a:p>
        </p:txBody>
      </p:sp>
      <p:sp>
        <p:nvSpPr>
          <p:cNvPr id="7" name="Oval 6"/>
          <p:cNvSpPr/>
          <p:nvPr/>
        </p:nvSpPr>
        <p:spPr>
          <a:xfrm>
            <a:off x="7576866" y="5650302"/>
            <a:ext cx="534837" cy="379562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99538" y="4491486"/>
            <a:ext cx="534837" cy="379562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001108" y="4031411"/>
            <a:ext cx="534837" cy="379562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226723" y="6075871"/>
            <a:ext cx="534837" cy="379562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310363" y="493983"/>
            <a:ext cx="8559986" cy="45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How DA vs. turns is obtained from Sixtrack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2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68166</TotalTime>
  <Words>2172</Words>
  <Application>Microsoft Office PowerPoint</Application>
  <PresentationFormat>On-screen Show (4:3)</PresentationFormat>
  <Paragraphs>275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LHC surrogate model DA concepts and modeling approaches</vt:lpstr>
      <vt:lpstr>Objectives</vt:lpstr>
      <vt:lpstr>Original idea: Model A</vt:lpstr>
      <vt:lpstr>Objectives</vt:lpstr>
      <vt:lpstr>Open questions</vt:lpstr>
      <vt:lpstr>Open questions</vt:lpstr>
      <vt:lpstr>Open questions</vt:lpstr>
      <vt:lpstr>Open questions</vt:lpstr>
      <vt:lpstr>  Definition of DA</vt:lpstr>
      <vt:lpstr>  Definition of DA</vt:lpstr>
      <vt:lpstr>  Definition of DA</vt:lpstr>
      <vt:lpstr>  Definition of DA</vt:lpstr>
      <vt:lpstr>  Definition of DA</vt:lpstr>
      <vt:lpstr>  Definition of DA</vt:lpstr>
      <vt:lpstr>Open questions</vt:lpstr>
      <vt:lpstr>Conclusion</vt:lpstr>
      <vt:lpstr>Backup</vt:lpstr>
      <vt:lpstr>Short introduction to single-particle dynamics</vt:lpstr>
      <vt:lpstr>Short introduction to single-particle dynamics</vt:lpstr>
      <vt:lpstr>Short introduction to single-particle dynamics</vt:lpstr>
      <vt:lpstr>  Definition of DA</vt:lpstr>
      <vt:lpstr>Additional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7427</cp:revision>
  <cp:lastPrinted>2016-06-09T07:26:37Z</cp:lastPrinted>
  <dcterms:created xsi:type="dcterms:W3CDTF">2015-10-20T14:25:35Z</dcterms:created>
  <dcterms:modified xsi:type="dcterms:W3CDTF">2019-08-22T08:33:14Z</dcterms:modified>
</cp:coreProperties>
</file>