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29" r:id="rId1"/>
  </p:sldMasterIdLst>
  <p:notesMasterIdLst>
    <p:notesMasterId r:id="rId27"/>
  </p:notesMasterIdLst>
  <p:handoutMasterIdLst>
    <p:handoutMasterId r:id="rId28"/>
  </p:handoutMasterIdLst>
  <p:sldIdLst>
    <p:sldId id="648" r:id="rId2"/>
    <p:sldId id="767" r:id="rId3"/>
    <p:sldId id="783" r:id="rId4"/>
    <p:sldId id="785" r:id="rId5"/>
    <p:sldId id="784" r:id="rId6"/>
    <p:sldId id="786" r:id="rId7"/>
    <p:sldId id="788" r:id="rId8"/>
    <p:sldId id="795" r:id="rId9"/>
    <p:sldId id="787" r:id="rId10"/>
    <p:sldId id="769" r:id="rId11"/>
    <p:sldId id="774" r:id="rId12"/>
    <p:sldId id="780" r:id="rId13"/>
    <p:sldId id="781" r:id="rId14"/>
    <p:sldId id="799" r:id="rId15"/>
    <p:sldId id="777" r:id="rId16"/>
    <p:sldId id="798" r:id="rId17"/>
    <p:sldId id="794" r:id="rId18"/>
    <p:sldId id="789" r:id="rId19"/>
    <p:sldId id="770" r:id="rId20"/>
    <p:sldId id="776" r:id="rId21"/>
    <p:sldId id="790" r:id="rId22"/>
    <p:sldId id="778" r:id="rId23"/>
    <p:sldId id="779" r:id="rId24"/>
    <p:sldId id="793" r:id="rId25"/>
    <p:sldId id="792" r:id="rId26"/>
  </p:sldIdLst>
  <p:sldSz cx="9144000" cy="6858000" type="screen4x3"/>
  <p:notesSz cx="6669088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21F1FDC3-E442-4FA1-B0EC-19D53C86935F}">
          <p14:sldIdLst>
            <p14:sldId id="648"/>
            <p14:sldId id="767"/>
            <p14:sldId id="783"/>
            <p14:sldId id="785"/>
            <p14:sldId id="784"/>
            <p14:sldId id="786"/>
            <p14:sldId id="788"/>
            <p14:sldId id="795"/>
            <p14:sldId id="787"/>
            <p14:sldId id="769"/>
            <p14:sldId id="774"/>
            <p14:sldId id="780"/>
            <p14:sldId id="781"/>
            <p14:sldId id="799"/>
            <p14:sldId id="777"/>
            <p14:sldId id="798"/>
            <p14:sldId id="794"/>
            <p14:sldId id="789"/>
            <p14:sldId id="770"/>
            <p14:sldId id="776"/>
            <p14:sldId id="790"/>
            <p14:sldId id="778"/>
            <p14:sldId id="779"/>
            <p14:sldId id="793"/>
            <p14:sldId id="79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600" userDrawn="1">
          <p15:clr>
            <a:srgbClr val="A4A3A4"/>
          </p15:clr>
        </p15:guide>
        <p15:guide id="2" pos="408" userDrawn="1">
          <p15:clr>
            <a:srgbClr val="A4A3A4"/>
          </p15:clr>
        </p15:guide>
        <p15:guide id="3" orient="horz" pos="3216" userDrawn="1">
          <p15:clr>
            <a:srgbClr val="A4A3A4"/>
          </p15:clr>
        </p15:guide>
        <p15:guide id="4" pos="2016" userDrawn="1">
          <p15:clr>
            <a:srgbClr val="A4A3A4"/>
          </p15:clr>
        </p15:guide>
        <p15:guide id="5" pos="864" userDrawn="1">
          <p15:clr>
            <a:srgbClr val="A4A3A4"/>
          </p15:clr>
        </p15:guide>
        <p15:guide id="6" orient="horz" pos="1104" userDrawn="1">
          <p15:clr>
            <a:srgbClr val="A4A3A4"/>
          </p15:clr>
        </p15:guide>
        <p15:guide id="7" orient="horz" pos="2736" userDrawn="1">
          <p15:clr>
            <a:srgbClr val="A4A3A4"/>
          </p15:clr>
        </p15:guide>
        <p15:guide id="8" orient="horz" pos="4080" userDrawn="1">
          <p15:clr>
            <a:srgbClr val="A4A3A4"/>
          </p15:clr>
        </p15:guide>
        <p15:guide id="9" pos="2832" userDrawn="1">
          <p15:clr>
            <a:srgbClr val="A4A3A4"/>
          </p15:clr>
        </p15:guide>
        <p15:guide id="10" orient="horz" pos="792" userDrawn="1">
          <p15:clr>
            <a:srgbClr val="A4A3A4"/>
          </p15:clr>
        </p15:guide>
        <p15:guide id="11" pos="1608" userDrawn="1">
          <p15:clr>
            <a:srgbClr val="A4A3A4"/>
          </p15:clr>
        </p15:guide>
        <p15:guide id="12" orient="horz" pos="2640" userDrawn="1">
          <p15:clr>
            <a:srgbClr val="A4A3A4"/>
          </p15:clr>
        </p15:guide>
        <p15:guide id="13" pos="5208" userDrawn="1">
          <p15:clr>
            <a:srgbClr val="A4A3A4"/>
          </p15:clr>
        </p15:guide>
        <p15:guide id="14" orient="horz" pos="225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chenk" initials="MS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1FF31"/>
    <a:srgbClr val="E2A176"/>
    <a:srgbClr val="1F8C1F"/>
    <a:srgbClr val="0000CC"/>
    <a:srgbClr val="0000FF"/>
    <a:srgbClr val="000000"/>
    <a:srgbClr val="FF0000"/>
    <a:srgbClr val="9331FF"/>
    <a:srgbClr val="E60EAD"/>
    <a:srgbClr val="99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6395" autoAdjust="0"/>
  </p:normalViewPr>
  <p:slideViewPr>
    <p:cSldViewPr snapToGrid="0">
      <p:cViewPr varScale="1">
        <p:scale>
          <a:sx n="111" d="100"/>
          <a:sy n="111" d="100"/>
        </p:scale>
        <p:origin x="1512" y="114"/>
      </p:cViewPr>
      <p:guideLst>
        <p:guide orient="horz" pos="3600"/>
        <p:guide pos="408"/>
        <p:guide orient="horz" pos="3216"/>
        <p:guide pos="2016"/>
        <p:guide pos="864"/>
        <p:guide orient="horz" pos="1104"/>
        <p:guide orient="horz" pos="2736"/>
        <p:guide orient="horz" pos="4080"/>
        <p:guide pos="2832"/>
        <p:guide orient="horz" pos="792"/>
        <p:guide pos="1608"/>
        <p:guide orient="horz" pos="2640"/>
        <p:guide pos="5208"/>
        <p:guide orient="horz" pos="225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22" d="100"/>
          <a:sy n="122" d="100"/>
        </p:scale>
        <p:origin x="492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D71A1A-D5F6-45CE-99C3-A25C5E7734B4}" type="datetimeFigureOut">
              <a:rPr lang="en-US" smtClean="0"/>
              <a:t>6/20/2019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CD5C08-5490-46EF-9D93-5369AA5A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7371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D4CA48-2B72-4A25-96AA-F074F068B988}" type="datetimeFigureOut">
              <a:rPr lang="en-US" smtClean="0"/>
              <a:t>6/20/2019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1725" y="1241425"/>
            <a:ext cx="4465638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D615CE-061A-412E-B3D5-018AD93365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6173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08363" y="850900"/>
            <a:ext cx="3055937" cy="22923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1FAA4-BC15-490A-837C-A73858A8822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86691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9363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4769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6955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3974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2177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7568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6276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7844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6916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9395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7679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9695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1575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21.06.2019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6481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21.06.2019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74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21.06.2019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1441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in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0363" y="114995"/>
            <a:ext cx="8559986" cy="682383"/>
          </a:xfrm>
        </p:spPr>
        <p:txBody>
          <a:bodyPr>
            <a:normAutofit/>
          </a:bodyPr>
          <a:lstStyle>
            <a:lvl1pPr>
              <a:defRPr sz="2800" b="1">
                <a:solidFill>
                  <a:schemeClr val="accent5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0363" y="1603095"/>
            <a:ext cx="8559986" cy="457386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0363" y="575460"/>
            <a:ext cx="8559986" cy="914400"/>
          </a:xfrm>
        </p:spPr>
        <p:txBody>
          <a:bodyPr>
            <a:normAutofit/>
          </a:bodyPr>
          <a:lstStyle>
            <a:lvl1pPr marL="0" indent="0">
              <a:buNone/>
              <a:defRPr sz="2200" i="1" baseline="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14"/>
          </p:nvPr>
        </p:nvSpPr>
        <p:spPr>
          <a:xfrm>
            <a:off x="6903721" y="6492509"/>
            <a:ext cx="1966631" cy="365125"/>
          </a:xfrm>
        </p:spPr>
        <p:txBody>
          <a:bodyPr/>
          <a:lstStyle>
            <a:lvl1pPr algn="r">
              <a:defRPr sz="1200" i="1">
                <a:solidFill>
                  <a:schemeClr val="accent5">
                    <a:lumMod val="75000"/>
                    <a:alpha val="70000"/>
                  </a:schemeClr>
                </a:solidFill>
              </a:defRPr>
            </a:lvl1pPr>
          </a:lstStyle>
          <a:p>
            <a:r>
              <a:rPr lang="en-US" smtClean="0"/>
              <a:t>21.06.2019</a:t>
            </a:r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5"/>
          </p:nvPr>
        </p:nvSpPr>
        <p:spPr>
          <a:xfrm>
            <a:off x="310364" y="6492509"/>
            <a:ext cx="2964561" cy="365125"/>
          </a:xfrm>
        </p:spPr>
        <p:txBody>
          <a:bodyPr/>
          <a:lstStyle>
            <a:lvl1pPr algn="l">
              <a:defRPr sz="1200" i="1">
                <a:solidFill>
                  <a:schemeClr val="accent5">
                    <a:lumMod val="75000"/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6"/>
          </p:nvPr>
        </p:nvSpPr>
        <p:spPr>
          <a:xfrm>
            <a:off x="3543300" y="6492509"/>
            <a:ext cx="2057400" cy="365125"/>
          </a:xfrm>
        </p:spPr>
        <p:txBody>
          <a:bodyPr/>
          <a:lstStyle>
            <a:lvl1pPr algn="ctr">
              <a:defRPr sz="1200" i="1">
                <a:solidFill>
                  <a:schemeClr val="accent5">
                    <a:lumMod val="75000"/>
                    <a:alpha val="70000"/>
                  </a:schemeClr>
                </a:solidFill>
              </a:defRPr>
            </a:lvl1pPr>
          </a:lstStyle>
          <a:p>
            <a:fld id="{E02D04CC-0B1D-4DCE-AE55-9105744B006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282169" y="902666"/>
            <a:ext cx="2536172" cy="0"/>
          </a:xfrm>
          <a:prstGeom prst="line">
            <a:avLst/>
          </a:prstGeom>
          <a:ln w="22225" cap="rnd"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3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lin ang="10800000" scaled="0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76286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Main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576" y="248113"/>
            <a:ext cx="8559986" cy="682383"/>
          </a:xfrm>
        </p:spPr>
        <p:txBody>
          <a:bodyPr>
            <a:normAutofit/>
          </a:bodyPr>
          <a:lstStyle>
            <a:lvl1pPr>
              <a:defRPr sz="2800" b="1">
                <a:solidFill>
                  <a:schemeClr val="accent5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576" y="1273218"/>
            <a:ext cx="8559986" cy="457386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14"/>
          </p:nvPr>
        </p:nvSpPr>
        <p:spPr>
          <a:xfrm>
            <a:off x="6903720" y="6492507"/>
            <a:ext cx="1966631" cy="365125"/>
          </a:xfrm>
        </p:spPr>
        <p:txBody>
          <a:bodyPr/>
          <a:lstStyle>
            <a:lvl1pPr algn="r">
              <a:defRPr sz="900" i="1">
                <a:solidFill>
                  <a:schemeClr val="accent5">
                    <a:lumMod val="75000"/>
                    <a:alpha val="70000"/>
                  </a:schemeClr>
                </a:solidFill>
              </a:defRPr>
            </a:lvl1pPr>
          </a:lstStyle>
          <a:p>
            <a:r>
              <a:rPr lang="en-US" smtClean="0"/>
              <a:t>21.06.2019</a:t>
            </a:r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5"/>
          </p:nvPr>
        </p:nvSpPr>
        <p:spPr>
          <a:xfrm>
            <a:off x="310364" y="6492507"/>
            <a:ext cx="2964561" cy="365125"/>
          </a:xfrm>
        </p:spPr>
        <p:txBody>
          <a:bodyPr/>
          <a:lstStyle>
            <a:lvl1pPr algn="l">
              <a:defRPr sz="900" i="1">
                <a:solidFill>
                  <a:schemeClr val="accent5">
                    <a:lumMod val="75000"/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6"/>
          </p:nvPr>
        </p:nvSpPr>
        <p:spPr>
          <a:xfrm>
            <a:off x="3543300" y="6492507"/>
            <a:ext cx="2057400" cy="365125"/>
          </a:xfrm>
        </p:spPr>
        <p:txBody>
          <a:bodyPr/>
          <a:lstStyle>
            <a:lvl1pPr algn="ctr">
              <a:defRPr sz="900" i="1">
                <a:solidFill>
                  <a:schemeClr val="accent5">
                    <a:lumMod val="75000"/>
                    <a:alpha val="70000"/>
                  </a:schemeClr>
                </a:solidFill>
              </a:defRPr>
            </a:lvl1pPr>
          </a:lstStyle>
          <a:p>
            <a:fld id="{E02D04CC-0B1D-4DCE-AE55-9105744B006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282169" y="820778"/>
            <a:ext cx="2536172" cy="0"/>
          </a:xfrm>
          <a:prstGeom prst="line">
            <a:avLst/>
          </a:prstGeom>
          <a:ln w="22225" cap="rnd"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3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lin ang="10800000" scaled="0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5008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21.06.2019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216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21.06.2019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7885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21.06.2019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849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21.06.2019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8505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21.06.2019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310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21.06.2019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0607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21.06.2019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93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21.06.2019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171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21.06.2019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2D04CC-0B1D-4DCE-AE55-9105744B0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255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  <p:sldLayoutId id="2147483741" r:id="rId12"/>
    <p:sldLayoutId id="2147483715" r:id="rId13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4.png"/><Relationship Id="rId4" Type="http://schemas.openxmlformats.org/officeDocument/2006/relationships/image" Target="../media/image2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4.png"/><Relationship Id="rId4" Type="http://schemas.openxmlformats.org/officeDocument/2006/relationships/image" Target="../media/image2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4.png"/><Relationship Id="rId4" Type="http://schemas.openxmlformats.org/officeDocument/2006/relationships/image" Target="../media/image2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gym.openai.com/" TargetMode="Externa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46945" y="1479490"/>
            <a:ext cx="7450111" cy="1878307"/>
          </a:xfrm>
        </p:spPr>
        <p:txBody>
          <a:bodyPr anchor="t">
            <a:no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sz="3000" b="1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>SPS ongoing studies:</a:t>
            </a:r>
            <a:br>
              <a:rPr lang="en-US" sz="3000" b="1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</a:br>
            <a:r>
              <a:rPr lang="en-US" sz="3000" b="1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>towards reinforcement learning for electrostatic septum alignment</a:t>
            </a:r>
            <a:endParaRPr lang="en-US" sz="3000" b="1" dirty="0">
              <a:solidFill>
                <a:schemeClr val="accent5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306" y="6441290"/>
            <a:ext cx="8836090" cy="460860"/>
          </a:xfrm>
        </p:spPr>
        <p:txBody>
          <a:bodyPr>
            <a:normAutofit/>
          </a:bodyPr>
          <a:lstStyle/>
          <a:p>
            <a:pPr marL="114297" algn="l">
              <a:tabLst>
                <a:tab pos="11601161" algn="r"/>
              </a:tabLst>
            </a:pPr>
            <a:r>
              <a:rPr lang="en-US" sz="1500" i="1" dirty="0" smtClean="0">
                <a:solidFill>
                  <a:schemeClr val="accent5">
                    <a:lumMod val="75000"/>
                  </a:schemeClr>
                </a:solidFill>
              </a:rPr>
              <a:t>PACMAN Project Meeting: SPS ongoing studies	21. June 2019</a:t>
            </a:r>
            <a:endParaRPr lang="en-US" sz="1500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6260" y="117337"/>
            <a:ext cx="839552" cy="839554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3509509" y="3365285"/>
            <a:ext cx="2124983" cy="0"/>
          </a:xfrm>
          <a:prstGeom prst="line">
            <a:avLst/>
          </a:prstGeom>
          <a:ln w="29210" cap="rnd"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6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2429788" y="1371458"/>
            <a:ext cx="4284425" cy="0"/>
          </a:xfrm>
          <a:prstGeom prst="line">
            <a:avLst/>
          </a:prstGeom>
          <a:ln w="29210" cap="rnd"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6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 txBox="1">
            <a:spLocks/>
          </p:cNvSpPr>
          <p:nvPr/>
        </p:nvSpPr>
        <p:spPr>
          <a:xfrm>
            <a:off x="855522" y="3753229"/>
            <a:ext cx="7432963" cy="13958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1800"/>
              </a:spcBef>
            </a:pPr>
            <a:r>
              <a:rPr lang="en-US" sz="2200" b="1" dirty="0" smtClean="0"/>
              <a:t>M. Schenk</a:t>
            </a:r>
            <a:r>
              <a:rPr lang="en-US" sz="2200" b="1" baseline="30000" dirty="0" smtClean="0"/>
              <a:t>ꝉ</a:t>
            </a:r>
            <a:r>
              <a:rPr lang="en-US" sz="2200" b="1" dirty="0" smtClean="0"/>
              <a:t>, M. Fraser</a:t>
            </a:r>
            <a:r>
              <a:rPr lang="en-US" sz="2200" b="1" baseline="30000" dirty="0" smtClean="0"/>
              <a:t>*</a:t>
            </a:r>
            <a:r>
              <a:rPr lang="en-US" sz="2200" b="1" dirty="0" smtClean="0"/>
              <a:t>, B. Goddard</a:t>
            </a:r>
            <a:r>
              <a:rPr lang="en-US" sz="2200" b="1" baseline="30000" dirty="0" smtClean="0"/>
              <a:t>*</a:t>
            </a:r>
            <a:r>
              <a:rPr lang="en-US" sz="2200" b="1" dirty="0" smtClean="0"/>
              <a:t>,</a:t>
            </a:r>
            <a:br>
              <a:rPr lang="en-US" sz="2200" b="1" dirty="0" smtClean="0"/>
            </a:br>
            <a:r>
              <a:rPr lang="en-US" sz="2200" b="1" dirty="0" smtClean="0"/>
              <a:t>S. </a:t>
            </a:r>
            <a:r>
              <a:rPr lang="en-US" sz="2200" b="1" dirty="0" err="1" smtClean="0"/>
              <a:t>Hirlaender</a:t>
            </a:r>
            <a:r>
              <a:rPr lang="en-US" sz="2200" b="1" baseline="30000" dirty="0" smtClean="0"/>
              <a:t>*Ꝉ</a:t>
            </a:r>
            <a:r>
              <a:rPr lang="en-US" sz="2200" b="1" dirty="0" smtClean="0"/>
              <a:t>, V. </a:t>
            </a:r>
            <a:r>
              <a:rPr lang="en-US" sz="2200" b="1" dirty="0" err="1" smtClean="0"/>
              <a:t>Kain</a:t>
            </a:r>
            <a:r>
              <a:rPr lang="en-US" sz="2200" b="1" baseline="30000" dirty="0" smtClean="0"/>
              <a:t>*</a:t>
            </a:r>
            <a:r>
              <a:rPr lang="en-US" sz="2200" b="1" dirty="0" smtClean="0"/>
              <a:t>, T. </a:t>
            </a:r>
            <a:r>
              <a:rPr lang="en-US" sz="2200" b="1" dirty="0" err="1" smtClean="0"/>
              <a:t>Pieloni</a:t>
            </a:r>
            <a:r>
              <a:rPr lang="en-US" sz="2200" b="1" baseline="30000" dirty="0" smtClean="0"/>
              <a:t>ꝉ</a:t>
            </a:r>
          </a:p>
          <a:p>
            <a:pPr>
              <a:spcBef>
                <a:spcPts val="600"/>
              </a:spcBef>
            </a:pPr>
            <a:r>
              <a:rPr lang="en-US" sz="1700" i="1" baseline="30000" dirty="0" smtClean="0"/>
              <a:t>*</a:t>
            </a:r>
            <a:r>
              <a:rPr lang="en-US" sz="1700" i="1" dirty="0" smtClean="0"/>
              <a:t>CERN &amp; </a:t>
            </a:r>
            <a:r>
              <a:rPr lang="en-US" sz="1700" i="1" baseline="30000" dirty="0" smtClean="0"/>
              <a:t>ꝉ</a:t>
            </a:r>
            <a:r>
              <a:rPr lang="en-US" sz="1700" i="1" dirty="0" smtClean="0"/>
              <a:t>EPFL, Switzerland</a:t>
            </a:r>
          </a:p>
          <a:p>
            <a:pPr>
              <a:spcBef>
                <a:spcPts val="600"/>
              </a:spcBef>
            </a:pPr>
            <a:r>
              <a:rPr lang="en-US" sz="1800" i="1" baseline="30000" dirty="0" smtClean="0"/>
              <a:t>Ꝉ</a:t>
            </a:r>
            <a:r>
              <a:rPr lang="en-US" sz="1800" i="1" dirty="0" smtClean="0"/>
              <a:t>also at </a:t>
            </a:r>
            <a:r>
              <a:rPr lang="en-US" sz="1700" i="1" dirty="0" smtClean="0"/>
              <a:t>University of Malta</a:t>
            </a:r>
            <a:endParaRPr lang="en-US" sz="1700" i="1" dirty="0"/>
          </a:p>
          <a:p>
            <a:pPr>
              <a:spcBef>
                <a:spcPts val="1200"/>
              </a:spcBef>
            </a:pPr>
            <a:endParaRPr lang="en-US" sz="2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447" y="280642"/>
            <a:ext cx="1306285" cy="380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7879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ounded Rectangle 29"/>
          <p:cNvSpPr/>
          <p:nvPr/>
        </p:nvSpPr>
        <p:spPr>
          <a:xfrm>
            <a:off x="4145279" y="1663337"/>
            <a:ext cx="4763590" cy="4214948"/>
          </a:xfrm>
          <a:prstGeom prst="roundRect">
            <a:avLst>
              <a:gd name="adj" fmla="val 551"/>
            </a:avLst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21.06.2019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10</a:t>
            </a:fld>
            <a:endParaRPr lang="en-US" dirty="0"/>
          </a:p>
        </p:txBody>
      </p:sp>
      <p:grpSp>
        <p:nvGrpSpPr>
          <p:cNvPr id="21" name="Group 20"/>
          <p:cNvGrpSpPr/>
          <p:nvPr/>
        </p:nvGrpSpPr>
        <p:grpSpPr>
          <a:xfrm>
            <a:off x="509845" y="1021080"/>
            <a:ext cx="3621620" cy="5750673"/>
            <a:chOff x="662245" y="1028700"/>
            <a:chExt cx="3621620" cy="5750673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20" b="3407"/>
            <a:stretch/>
          </p:blipFill>
          <p:spPr>
            <a:xfrm>
              <a:off x="662245" y="1028700"/>
              <a:ext cx="3621620" cy="5750673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71513" y="1499235"/>
              <a:ext cx="273912" cy="581025"/>
            </a:xfrm>
            <a:prstGeom prst="rect">
              <a:avLst/>
            </a:prstGeom>
          </p:spPr>
        </p:pic>
      </p:grpSp>
      <p:grpSp>
        <p:nvGrpSpPr>
          <p:cNvPr id="26" name="Group 25"/>
          <p:cNvGrpSpPr/>
          <p:nvPr/>
        </p:nvGrpSpPr>
        <p:grpSpPr>
          <a:xfrm>
            <a:off x="4278070" y="1820811"/>
            <a:ext cx="4569840" cy="3959509"/>
            <a:chOff x="4173567" y="1716308"/>
            <a:chExt cx="4569840" cy="3959509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074"/>
            <a:stretch/>
          </p:blipFill>
          <p:spPr>
            <a:xfrm>
              <a:off x="4173567" y="1716308"/>
              <a:ext cx="4569840" cy="3959509"/>
            </a:xfrm>
            <a:prstGeom prst="rect">
              <a:avLst/>
            </a:prstGeom>
            <a:ln w="12700">
              <a:noFill/>
            </a:ln>
            <a:effectLst/>
          </p:spPr>
        </p:pic>
        <p:cxnSp>
          <p:nvCxnSpPr>
            <p:cNvPr id="22" name="Straight Arrow Connector 21"/>
            <p:cNvCxnSpPr/>
            <p:nvPr/>
          </p:nvCxnSpPr>
          <p:spPr>
            <a:xfrm>
              <a:off x="7507711" y="3219988"/>
              <a:ext cx="0" cy="227349"/>
            </a:xfrm>
            <a:prstGeom prst="straightConnector1">
              <a:avLst/>
            </a:prstGeom>
            <a:ln w="19050">
              <a:solidFill>
                <a:schemeClr val="bg2">
                  <a:lumMod val="25000"/>
                </a:schemeClr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>
              <a:off x="7381436" y="3922241"/>
              <a:ext cx="0" cy="227349"/>
            </a:xfrm>
            <a:prstGeom prst="straightConnector1">
              <a:avLst/>
            </a:prstGeom>
            <a:ln w="19050">
              <a:solidFill>
                <a:schemeClr val="bg2">
                  <a:lumMod val="25000"/>
                </a:schemeClr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7150540" y="3509232"/>
              <a:ext cx="99360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chemeClr val="bg2">
                      <a:lumMod val="25000"/>
                    </a:schemeClr>
                  </a:solidFill>
                </a:rPr>
                <a:t>Overfitting</a:t>
              </a:r>
            </a:p>
          </p:txBody>
        </p:sp>
      </p:grpSp>
      <p:sp>
        <p:nvSpPr>
          <p:cNvPr id="28" name="Title 1"/>
          <p:cNvSpPr txBox="1">
            <a:spLocks/>
          </p:cNvSpPr>
          <p:nvPr/>
        </p:nvSpPr>
        <p:spPr>
          <a:xfrm>
            <a:off x="310363" y="38795"/>
            <a:ext cx="8559986" cy="6823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accent5">
                    <a:lumMod val="7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/>
              <a:t>Data-driven model</a:t>
            </a:r>
          </a:p>
        </p:txBody>
      </p:sp>
      <p:sp>
        <p:nvSpPr>
          <p:cNvPr id="29" name="Text Placeholder 3"/>
          <p:cNvSpPr txBox="1">
            <a:spLocks/>
          </p:cNvSpPr>
          <p:nvPr/>
        </p:nvSpPr>
        <p:spPr>
          <a:xfrm>
            <a:off x="310363" y="499260"/>
            <a:ext cx="8559986" cy="5099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200" i="1" kern="1200" baseline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Case I: Training data and evolution (7-node neural network)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0031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par>
              <p:cTn id="9"/>
            </p:par>
          </p:childTnLst>
        </p:cTn>
      </p:par>
    </p:tnLst>
    <p:bldLst>
      <p:bldP spid="3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461" y="930638"/>
            <a:ext cx="3556417" cy="5927362"/>
          </a:xfrm>
          <a:prstGeom prst="rect">
            <a:avLst/>
          </a:prstGeom>
        </p:spPr>
      </p:pic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21.06.2019</a:t>
            </a:r>
            <a:endParaRPr lang="en-US" dirty="0"/>
          </a:p>
        </p:txBody>
      </p:sp>
      <p:grpSp>
        <p:nvGrpSpPr>
          <p:cNvPr id="23" name="Group 22"/>
          <p:cNvGrpSpPr/>
          <p:nvPr/>
        </p:nvGrpSpPr>
        <p:grpSpPr>
          <a:xfrm>
            <a:off x="4193464" y="4731896"/>
            <a:ext cx="4173828" cy="1802192"/>
            <a:chOff x="311516" y="2520847"/>
            <a:chExt cx="4173828" cy="1802192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6561" r="18096"/>
            <a:stretch/>
          </p:blipFill>
          <p:spPr>
            <a:xfrm>
              <a:off x="311516" y="2898973"/>
              <a:ext cx="4173828" cy="1424066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453327" y="2520847"/>
              <a:ext cx="209358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Zoomed view of total loss</a:t>
              </a:r>
              <a:endParaRPr lang="en-US" sz="1400" b="1" dirty="0"/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310363" y="38795"/>
            <a:ext cx="8559986" cy="6823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accent5">
                    <a:lumMod val="7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/>
              <a:t>Data-driven model</a:t>
            </a:r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310363" y="499260"/>
            <a:ext cx="8559986" cy="5099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200" i="1" kern="1200" baseline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Case I: Test set predictions (total loss)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3656386" y="1208840"/>
            <a:ext cx="5135345" cy="32983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 smtClean="0"/>
              <a:t>Good </a:t>
            </a:r>
            <a:r>
              <a:rPr lang="en-US" b="1" dirty="0"/>
              <a:t>quantitative </a:t>
            </a:r>
            <a:r>
              <a:rPr lang="en-US" b="1" dirty="0" smtClean="0"/>
              <a:t>agreement, </a:t>
            </a:r>
            <a:r>
              <a:rPr lang="en-US" dirty="0" smtClean="0"/>
              <a:t>given </a:t>
            </a:r>
            <a:r>
              <a:rPr lang="en-US" dirty="0"/>
              <a:t>simplicity of </a:t>
            </a:r>
            <a:r>
              <a:rPr lang="en-US" dirty="0" smtClean="0"/>
              <a:t>model and low number of samples</a:t>
            </a:r>
          </a:p>
          <a:p>
            <a:pPr marL="4000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Training </a:t>
            </a:r>
            <a:r>
              <a:rPr lang="en-US" dirty="0"/>
              <a:t>and test set separated by </a:t>
            </a:r>
            <a:r>
              <a:rPr lang="en-US" b="1" dirty="0"/>
              <a:t>7 </a:t>
            </a:r>
            <a:r>
              <a:rPr lang="en-US" b="1" dirty="0" smtClean="0"/>
              <a:t>months</a:t>
            </a:r>
          </a:p>
          <a:p>
            <a:pPr marL="400050" indent="-285750">
              <a:spcBef>
                <a:spcPts val="6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Offset </a:t>
            </a:r>
            <a:r>
              <a:rPr lang="en-US" dirty="0"/>
              <a:t>in ‘baseline’ &amp; some peaks only </a:t>
            </a:r>
            <a:r>
              <a:rPr lang="en-US" b="1" dirty="0"/>
              <a:t>qualitative </a:t>
            </a:r>
            <a:r>
              <a:rPr lang="en-US" b="1" dirty="0" smtClean="0"/>
              <a:t>agreement</a:t>
            </a:r>
          </a:p>
          <a:p>
            <a:pPr marL="8572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Missing </a:t>
            </a:r>
            <a:r>
              <a:rPr lang="en-US" sz="1600" dirty="0"/>
              <a:t>feature (girder, orbit</a:t>
            </a:r>
            <a:r>
              <a:rPr lang="en-US" sz="1600" dirty="0" smtClean="0"/>
              <a:t>)?</a:t>
            </a:r>
          </a:p>
          <a:p>
            <a:pPr marL="8572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See individual </a:t>
            </a:r>
            <a:r>
              <a:rPr lang="en-US" sz="1600" dirty="0"/>
              <a:t>loss on BLM </a:t>
            </a:r>
            <a:r>
              <a:rPr lang="en-US" sz="1600" dirty="0" smtClean="0"/>
              <a:t>ZS5 </a:t>
            </a:r>
            <a:r>
              <a:rPr lang="en-US" sz="1600" i="1" dirty="0" smtClean="0"/>
              <a:t>(backup)</a:t>
            </a:r>
          </a:p>
          <a:p>
            <a:pPr marL="400050" indent="-285750">
              <a:spcBef>
                <a:spcPts val="600"/>
              </a:spcBef>
              <a:buFont typeface="Arial" panose="020B0604020202020204" pitchFamily="34" charset="0"/>
              <a:buChar char="•"/>
              <a:tabLst>
                <a:tab pos="688975" algn="l"/>
              </a:tabLst>
            </a:pPr>
            <a:r>
              <a:rPr lang="en-US" dirty="0" smtClean="0"/>
              <a:t>Another source of discrepancy is </a:t>
            </a:r>
            <a:r>
              <a:rPr lang="en-US" b="1" dirty="0" smtClean="0"/>
              <a:t>range in</a:t>
            </a:r>
            <a:br>
              <a:rPr lang="en-US" b="1" dirty="0" smtClean="0"/>
            </a:br>
            <a:r>
              <a:rPr lang="en-US" b="1" dirty="0" smtClean="0"/>
              <a:t>anode positions</a:t>
            </a:r>
          </a:p>
          <a:p>
            <a:pPr marL="857250" lvl="1" indent="-285750">
              <a:spcBef>
                <a:spcPts val="300"/>
              </a:spcBef>
              <a:buFont typeface="Arial" panose="020B0604020202020204" pitchFamily="34" charset="0"/>
              <a:buChar char="•"/>
              <a:tabLst>
                <a:tab pos="688975" algn="l"/>
              </a:tabLst>
            </a:pPr>
            <a:r>
              <a:rPr lang="en-US" sz="1600" dirty="0" smtClean="0"/>
              <a:t>Training set: ≈ </a:t>
            </a: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± 0.5 - 1 mm</a:t>
            </a:r>
          </a:p>
          <a:p>
            <a:pPr marL="857250" lvl="1" indent="-285750">
              <a:buFont typeface="Arial" panose="020B0604020202020204" pitchFamily="34" charset="0"/>
              <a:buChar char="•"/>
              <a:tabLst>
                <a:tab pos="688975" algn="l"/>
              </a:tabLst>
            </a:pP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Test set: up to </a:t>
            </a:r>
            <a:r>
              <a:rPr lang="en-US" sz="1600" dirty="0"/>
              <a:t>≈ 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± 2</a:t>
            </a: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mm</a:t>
            </a: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0588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par>
              <p:cTn id="7"/>
            </p:par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87" t="78444" b="9493"/>
          <a:stretch/>
        </p:blipFill>
        <p:spPr>
          <a:xfrm>
            <a:off x="716235" y="1779202"/>
            <a:ext cx="8350250" cy="1022350"/>
          </a:xfrm>
          <a:prstGeom prst="rect">
            <a:avLst/>
          </a:prstGeom>
        </p:spPr>
      </p:pic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21.06.2019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053" b="5694"/>
          <a:stretch/>
        </p:blipFill>
        <p:spPr>
          <a:xfrm>
            <a:off x="30435" y="1662234"/>
            <a:ext cx="9037365" cy="145728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445520" y="3125595"/>
            <a:ext cx="53946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 smtClean="0">
                <a:solidFill>
                  <a:srgbClr val="1F8C1F"/>
                </a:solidFill>
              </a:rPr>
              <a:t>Case I: Trained on </a:t>
            </a:r>
            <a:r>
              <a:rPr lang="en-US" sz="1600" b="1" dirty="0">
                <a:solidFill>
                  <a:srgbClr val="1F8C1F"/>
                </a:solidFill>
              </a:rPr>
              <a:t>Powell data </a:t>
            </a:r>
            <a:r>
              <a:rPr lang="en-US" sz="1600" dirty="0">
                <a:solidFill>
                  <a:srgbClr val="1F8C1F"/>
                </a:solidFill>
              </a:rPr>
              <a:t>(7-node NN</a:t>
            </a:r>
            <a:r>
              <a:rPr lang="en-US" sz="1600" dirty="0" smtClean="0">
                <a:solidFill>
                  <a:srgbClr val="1F8C1F"/>
                </a:solidFill>
              </a:rPr>
              <a:t>)</a:t>
            </a:r>
            <a:endParaRPr lang="en-US" sz="1600" b="1" dirty="0" smtClean="0">
              <a:solidFill>
                <a:srgbClr val="1F8C1F"/>
              </a:solidFill>
            </a:endParaRPr>
          </a:p>
          <a:p>
            <a:pPr algn="r"/>
            <a:r>
              <a:rPr lang="en-US" sz="1600" b="1" dirty="0" smtClean="0">
                <a:solidFill>
                  <a:srgbClr val="E2A176"/>
                </a:solidFill>
              </a:rPr>
              <a:t>Case II: Trained on Powell and manual scan data </a:t>
            </a:r>
            <a:r>
              <a:rPr lang="en-US" sz="1600" dirty="0" smtClean="0">
                <a:solidFill>
                  <a:srgbClr val="E2A176"/>
                </a:solidFill>
              </a:rPr>
              <a:t>(15-node NN)</a:t>
            </a:r>
            <a:endParaRPr lang="en-US" sz="1600" dirty="0">
              <a:solidFill>
                <a:srgbClr val="E2A17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310363" y="38795"/>
            <a:ext cx="8559986" cy="6823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accent5">
                    <a:lumMod val="7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/>
              <a:t>Data-driven model</a:t>
            </a:r>
          </a:p>
        </p:txBody>
      </p:sp>
      <p:sp>
        <p:nvSpPr>
          <p:cNvPr id="15" name="Text Placeholder 3"/>
          <p:cNvSpPr txBox="1">
            <a:spLocks/>
          </p:cNvSpPr>
          <p:nvPr/>
        </p:nvSpPr>
        <p:spPr>
          <a:xfrm>
            <a:off x="310363" y="499260"/>
            <a:ext cx="8559986" cy="5099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200" i="1" kern="1200" baseline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Validation: orthogonal anode scans</a:t>
            </a:r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1385335" y="5629191"/>
            <a:ext cx="6373331" cy="733425"/>
            <a:chOff x="2095498" y="5572125"/>
            <a:chExt cx="6252371" cy="733425"/>
          </a:xfrm>
        </p:grpSpPr>
        <p:sp>
          <p:nvSpPr>
            <p:cNvPr id="12" name="Rounded Rectangle 11"/>
            <p:cNvSpPr/>
            <p:nvPr/>
          </p:nvSpPr>
          <p:spPr>
            <a:xfrm>
              <a:off x="2095498" y="5572125"/>
              <a:ext cx="6252371" cy="733425"/>
            </a:xfrm>
            <a:prstGeom prst="roundRect">
              <a:avLst/>
            </a:prstGeom>
            <a:solidFill>
              <a:schemeClr val="accent1">
                <a:lumMod val="75000"/>
                <a:alpha val="30000"/>
              </a:schemeClr>
            </a:solidFill>
            <a:ln w="190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339404" y="5719267"/>
              <a:ext cx="580407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chemeClr val="accent5">
                      <a:lumMod val="75000"/>
                    </a:schemeClr>
                  </a:solidFill>
                </a:rPr>
                <a:t>Good news: both models predict similar loss response</a:t>
              </a:r>
              <a:endParaRPr lang="en-US" sz="2000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533526" y="3778448"/>
            <a:ext cx="812466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 smtClean="0"/>
              <a:t>Loss response is convex </a:t>
            </a:r>
            <a:r>
              <a:rPr lang="en-US" i="1" dirty="0" smtClean="0"/>
              <a:t>– as expected</a:t>
            </a:r>
            <a:endParaRPr lang="en-US" i="1" dirty="0"/>
          </a:p>
          <a:p>
            <a:pPr marL="285750" indent="-28575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Small impact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on total loss from 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ZS4 and </a:t>
            </a:r>
            <a:r>
              <a:rPr lang="en-US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ZS5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– as </a:t>
            </a:r>
            <a:r>
              <a:rPr lang="en-US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observed </a:t>
            </a:r>
            <a:r>
              <a:rPr lang="en-US" i="1" dirty="0">
                <a:latin typeface="Calibri" panose="020F0502020204030204" pitchFamily="34" charset="0"/>
                <a:cs typeface="Calibri" panose="020F0502020204030204" pitchFamily="34" charset="0"/>
              </a:rPr>
              <a:t>in the machine</a:t>
            </a:r>
          </a:p>
          <a:p>
            <a:pPr marL="285750" indent="-28575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‘Piecewise linear’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functions </a:t>
            </a:r>
            <a:r>
              <a:rPr lang="en-US" i="1" dirty="0">
                <a:latin typeface="Calibri" panose="020F0502020204030204" pitchFamily="34" charset="0"/>
                <a:cs typeface="Calibri" panose="020F0502020204030204" pitchFamily="34" charset="0"/>
              </a:rPr>
              <a:t>due to simplicity of </a:t>
            </a:r>
            <a:r>
              <a:rPr lang="en-US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network</a:t>
            </a:r>
            <a:endParaRPr lang="en-US" dirty="0" smtClean="0"/>
          </a:p>
          <a:p>
            <a:pPr marL="285750" indent="-28575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Case II: A second ZS NN model with 15 nodes trained on Powell </a:t>
            </a:r>
            <a:r>
              <a:rPr lang="en-US" i="1" dirty="0" smtClean="0"/>
              <a:t>and</a:t>
            </a:r>
            <a:r>
              <a:rPr lang="en-US" dirty="0" smtClean="0"/>
              <a:t> manual scan data performs even better on a test set </a:t>
            </a:r>
            <a:r>
              <a:rPr lang="en-US" i="1" dirty="0" smtClean="0"/>
              <a:t>(backup)</a:t>
            </a:r>
          </a:p>
        </p:txBody>
      </p:sp>
      <p:sp>
        <p:nvSpPr>
          <p:cNvPr id="21" name="Rectangle 20"/>
          <p:cNvSpPr/>
          <p:nvPr/>
        </p:nvSpPr>
        <p:spPr>
          <a:xfrm>
            <a:off x="419100" y="1117015"/>
            <a:ext cx="79476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b="1" dirty="0" smtClean="0"/>
              <a:t>Scan individual anode positions and predict total loss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3914508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par>
              <p:cTn id="15"/>
            </p:par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21.06.2019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310363" y="38795"/>
            <a:ext cx="8559986" cy="6823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accent5">
                    <a:lumMod val="7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/>
              <a:t>Data-driven model</a:t>
            </a:r>
          </a:p>
        </p:txBody>
      </p:sp>
      <p:sp>
        <p:nvSpPr>
          <p:cNvPr id="15" name="Text Placeholder 3"/>
          <p:cNvSpPr txBox="1">
            <a:spLocks/>
          </p:cNvSpPr>
          <p:nvPr/>
        </p:nvSpPr>
        <p:spPr>
          <a:xfrm>
            <a:off x="310363" y="499260"/>
            <a:ext cx="8559986" cy="5099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200" i="1" kern="1200" baseline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Validation: Powell </a:t>
            </a:r>
            <a:r>
              <a:rPr lang="en-US" dirty="0" err="1" smtClean="0"/>
              <a:t>optimisation</a:t>
            </a:r>
            <a:r>
              <a:rPr lang="en-US" dirty="0" smtClean="0"/>
              <a:t> on SPS machine and trained model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658" y="3587800"/>
            <a:ext cx="7881090" cy="295540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161" y="1094286"/>
            <a:ext cx="7881090" cy="262703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 rot="16200000">
            <a:off x="-9788" y="2248190"/>
            <a:ext cx="15297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/>
              <a:t>Measurement</a:t>
            </a:r>
            <a:endParaRPr lang="en-US" b="1" dirty="0"/>
          </a:p>
        </p:txBody>
      </p:sp>
      <p:sp>
        <p:nvSpPr>
          <p:cNvPr id="18" name="TextBox 17"/>
          <p:cNvSpPr txBox="1"/>
          <p:nvPr/>
        </p:nvSpPr>
        <p:spPr>
          <a:xfrm rot="16200000">
            <a:off x="355053" y="4904029"/>
            <a:ext cx="805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/>
              <a:t>Model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684417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par>
              <p:cTn id="9"/>
            </p:par>
          </p:childTnLst>
        </p:cTn>
      </p:par>
    </p:tnLst>
    <p:bldLst>
      <p:bldP spid="1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21.06.2019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310363" y="38795"/>
            <a:ext cx="8559986" cy="6823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accent5">
                    <a:lumMod val="7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/>
              <a:t>Data-driven model</a:t>
            </a:r>
          </a:p>
        </p:txBody>
      </p:sp>
      <p:sp>
        <p:nvSpPr>
          <p:cNvPr id="15" name="Text Placeholder 3"/>
          <p:cNvSpPr txBox="1">
            <a:spLocks/>
          </p:cNvSpPr>
          <p:nvPr/>
        </p:nvSpPr>
        <p:spPr>
          <a:xfrm>
            <a:off x="310363" y="499260"/>
            <a:ext cx="8559986" cy="5099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200" i="1" kern="1200" baseline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Validation: Powell </a:t>
            </a:r>
            <a:r>
              <a:rPr lang="en-US" dirty="0" err="1" smtClean="0"/>
              <a:t>optimisation</a:t>
            </a:r>
            <a:r>
              <a:rPr lang="en-US" dirty="0" smtClean="0"/>
              <a:t> on SPS machine and trained model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658" y="3587800"/>
            <a:ext cx="7881090" cy="295540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161" y="1094286"/>
            <a:ext cx="7881090" cy="262703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 rot="16200000">
            <a:off x="-9788" y="2248190"/>
            <a:ext cx="15297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/>
              <a:t>Measurement</a:t>
            </a:r>
            <a:endParaRPr lang="en-US" b="1" dirty="0"/>
          </a:p>
        </p:txBody>
      </p:sp>
      <p:sp>
        <p:nvSpPr>
          <p:cNvPr id="18" name="TextBox 17"/>
          <p:cNvSpPr txBox="1"/>
          <p:nvPr/>
        </p:nvSpPr>
        <p:spPr>
          <a:xfrm rot="16200000">
            <a:off x="355053" y="4904029"/>
            <a:ext cx="805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/>
              <a:t>Model</a:t>
            </a:r>
            <a:endParaRPr lang="en-US" b="1" dirty="0"/>
          </a:p>
        </p:txBody>
      </p:sp>
      <p:sp>
        <p:nvSpPr>
          <p:cNvPr id="22" name="Rectangle 21"/>
          <p:cNvSpPr/>
          <p:nvPr/>
        </p:nvSpPr>
        <p:spPr>
          <a:xfrm>
            <a:off x="0" y="975360"/>
            <a:ext cx="8943703" cy="5882640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/>
          <p:cNvGrpSpPr/>
          <p:nvPr/>
        </p:nvGrpSpPr>
        <p:grpSpPr>
          <a:xfrm>
            <a:off x="1180293" y="2209206"/>
            <a:ext cx="6783414" cy="2439588"/>
            <a:chOff x="2069867" y="5416571"/>
            <a:chExt cx="6654670" cy="2439588"/>
          </a:xfrm>
        </p:grpSpPr>
        <p:sp>
          <p:nvSpPr>
            <p:cNvPr id="20" name="Rounded Rectangle 19"/>
            <p:cNvSpPr/>
            <p:nvPr/>
          </p:nvSpPr>
          <p:spPr>
            <a:xfrm>
              <a:off x="2069867" y="5416571"/>
              <a:ext cx="6654670" cy="2439588"/>
            </a:xfrm>
            <a:prstGeom prst="roundRect">
              <a:avLst>
                <a:gd name="adj" fmla="val 7411"/>
              </a:avLst>
            </a:prstGeom>
            <a:solidFill>
              <a:schemeClr val="accent1">
                <a:lumMod val="60000"/>
                <a:lumOff val="40000"/>
                <a:alpha val="80000"/>
              </a:schemeClr>
            </a:solidFill>
            <a:ln w="190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238809" y="5605314"/>
              <a:ext cx="6316788" cy="20621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solidFill>
                    <a:schemeClr val="accent5">
                      <a:lumMod val="75000"/>
                    </a:schemeClr>
                  </a:solidFill>
                </a:rPr>
                <a:t>Measurement and model show similar evolution</a:t>
              </a:r>
            </a:p>
            <a:p>
              <a:pPr marL="457200" indent="-284163">
                <a:buFont typeface="Arial" panose="020B0604020202020204" pitchFamily="34" charset="0"/>
                <a:buChar char="•"/>
              </a:pPr>
              <a:r>
                <a:rPr lang="en-US" dirty="0" smtClean="0">
                  <a:solidFill>
                    <a:schemeClr val="accent5">
                      <a:lumMod val="75000"/>
                    </a:schemeClr>
                  </a:solidFill>
                </a:rPr>
                <a:t>Model behaves well</a:t>
              </a:r>
            </a:p>
            <a:p>
              <a:pPr marL="457200" indent="-284163">
                <a:buFont typeface="Arial" panose="020B0604020202020204" pitchFamily="34" charset="0"/>
                <a:buChar char="•"/>
              </a:pPr>
              <a:r>
                <a:rPr lang="en-US" dirty="0" smtClean="0">
                  <a:solidFill>
                    <a:schemeClr val="accent5">
                      <a:lumMod val="75000"/>
                    </a:schemeClr>
                  </a:solidFill>
                </a:rPr>
                <a:t>Powell algorithm probes feature space better, not just along orthogonal directions</a:t>
              </a:r>
            </a:p>
            <a:p>
              <a:pPr marL="457200" indent="-284163">
                <a:buFont typeface="Arial" panose="020B0604020202020204" pitchFamily="34" charset="0"/>
                <a:buChar char="•"/>
              </a:pPr>
              <a:r>
                <a:rPr lang="en-US" dirty="0" smtClean="0">
                  <a:solidFill>
                    <a:schemeClr val="accent5">
                      <a:lumMod val="75000"/>
                    </a:schemeClr>
                  </a:solidFill>
                </a:rPr>
                <a:t>Similar test with COBYLA </a:t>
              </a:r>
              <a:r>
                <a:rPr lang="en-US" i="1" dirty="0" smtClean="0">
                  <a:solidFill>
                    <a:schemeClr val="accent5">
                      <a:lumMod val="75000"/>
                    </a:schemeClr>
                  </a:solidFill>
                </a:rPr>
                <a:t>(Constrained </a:t>
              </a:r>
              <a:r>
                <a:rPr lang="en-US" i="1" dirty="0" err="1">
                  <a:solidFill>
                    <a:schemeClr val="accent5">
                      <a:lumMod val="75000"/>
                    </a:schemeClr>
                  </a:solidFill>
                </a:rPr>
                <a:t>O</a:t>
              </a:r>
              <a:r>
                <a:rPr lang="en-US" i="1" dirty="0" err="1" smtClean="0">
                  <a:solidFill>
                    <a:schemeClr val="accent5">
                      <a:lumMod val="75000"/>
                    </a:schemeClr>
                  </a:solidFill>
                </a:rPr>
                <a:t>ptimisation</a:t>
              </a:r>
              <a:r>
                <a:rPr lang="en-US" i="1" dirty="0" smtClean="0">
                  <a:solidFill>
                    <a:schemeClr val="accent5">
                      <a:lumMod val="75000"/>
                    </a:schemeClr>
                  </a:solidFill>
                </a:rPr>
                <a:t> BY Linear Approximation)</a:t>
              </a:r>
              <a:r>
                <a:rPr lang="en-US" dirty="0">
                  <a:solidFill>
                    <a:schemeClr val="accent5">
                      <a:lumMod val="75000"/>
                    </a:schemeClr>
                  </a:solidFill>
                </a:rPr>
                <a:t> </a:t>
              </a:r>
              <a:r>
                <a:rPr lang="en-US" dirty="0" smtClean="0">
                  <a:solidFill>
                    <a:schemeClr val="accent5">
                      <a:lumMod val="75000"/>
                    </a:schemeClr>
                  </a:solidFill>
                </a:rPr>
                <a:t>algorithm: converges even faster than Powell </a:t>
              </a:r>
              <a:r>
                <a:rPr lang="en-US" i="1" dirty="0" smtClean="0">
                  <a:solidFill>
                    <a:schemeClr val="accent5">
                      <a:lumMod val="75000"/>
                    </a:schemeClr>
                  </a:solidFill>
                </a:rPr>
                <a:t>(see backup)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5665628"/>
      </p:ext>
    </p:extLst>
  </p:cSld>
  <p:clrMapOvr>
    <a:masterClrMapping/>
  </p:clrMapOvr>
  <p:timing>
    <p:tnLst>
      <p:par>
        <p:cTn id="1" dur="indefinite" restart="never" nodeType="tmRoot">
          <p:childTnLst>
            <p:par>
              <p:cTn id="2"/>
            </p:par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21.06.2019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27285" y="1160304"/>
            <a:ext cx="8359515" cy="37087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Even with little training data: </a:t>
            </a:r>
            <a:r>
              <a:rPr lang="en-U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ZS model performs well and passes validation tests</a:t>
            </a:r>
          </a:p>
          <a:p>
            <a:pPr marL="457200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It 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is </a:t>
            </a:r>
            <a:r>
              <a:rPr lang="en-U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yet incomplete and hence improved further: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adding more features / observables</a:t>
            </a:r>
          </a:p>
          <a:p>
            <a:pPr marL="457200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en-US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Trained ZS model is now </a:t>
            </a:r>
            <a:r>
              <a:rPr lang="en-U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embedded in </a:t>
            </a:r>
            <a:r>
              <a:rPr lang="en-US" sz="2000" b="1" i="1" dirty="0">
                <a:latin typeface="Calibri" panose="020F0502020204030204" pitchFamily="34" charset="0"/>
                <a:cs typeface="Calibri" panose="020F0502020204030204" pitchFamily="34" charset="0"/>
              </a:rPr>
              <a:t>OpenAI gym </a:t>
            </a:r>
            <a:r>
              <a:rPr lang="en-U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environment 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and used for </a:t>
            </a:r>
            <a:r>
              <a:rPr lang="en-U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RL benchmarks</a:t>
            </a:r>
          </a:p>
          <a:p>
            <a:pPr marL="457200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Excellent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testbed for multidimensional RL </a:t>
            </a:r>
            <a:r>
              <a:rPr lang="en-US" sz="20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optimisation</a:t>
            </a:r>
            <a:r>
              <a:rPr lang="en-U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problems 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to study various algorithms for </a:t>
            </a:r>
            <a:r>
              <a:rPr lang="en-U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continuous control</a:t>
            </a:r>
          </a:p>
          <a:p>
            <a:pPr marL="457200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Sample efficiency is a key player </a:t>
            </a:r>
            <a:r>
              <a:rPr lang="en-US" sz="20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(for accelerator domain)</a:t>
            </a:r>
            <a:endParaRPr lang="en-US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Data-driven or surrogate models can be game changers</a:t>
            </a:r>
            <a:endParaRPr lang="en-US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10363" y="38795"/>
            <a:ext cx="8559986" cy="6823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accent5">
                    <a:lumMod val="7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 smtClean="0"/>
              <a:t>Final remarks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5510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374319" y="3087809"/>
            <a:ext cx="2395362" cy="6823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accent5">
                    <a:lumMod val="7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sz="3600" dirty="0" smtClean="0"/>
              <a:t>Backup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930316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21.06.2019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27285" y="1125472"/>
            <a:ext cx="8159645" cy="4944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230188">
              <a:buFont typeface="Arial" panose="020B0604020202020204" pitchFamily="34" charset="0"/>
              <a:buChar char="•"/>
            </a:pPr>
            <a:r>
              <a:rPr lang="en-US" b="1" dirty="0" smtClean="0"/>
              <a:t>Gather knowledge </a:t>
            </a:r>
            <a:r>
              <a:rPr lang="en-US" b="1" dirty="0"/>
              <a:t>and expertise </a:t>
            </a:r>
            <a:r>
              <a:rPr lang="en-US" b="1" dirty="0" smtClean="0"/>
              <a:t>in machine learning, reinforcement learning, and </a:t>
            </a:r>
            <a:r>
              <a:rPr lang="en-US" b="1" dirty="0"/>
              <a:t>advanced numerical</a:t>
            </a:r>
            <a:r>
              <a:rPr lang="en-US" dirty="0"/>
              <a:t> </a:t>
            </a:r>
            <a:r>
              <a:rPr lang="en-US" b="1" dirty="0" err="1" smtClean="0"/>
              <a:t>optimisers</a:t>
            </a:r>
            <a:endParaRPr lang="en-US" b="1" dirty="0" smtClean="0"/>
          </a:p>
          <a:p>
            <a:pPr marL="854075" lvl="1" indent="-227013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cs typeface="Calibri" panose="020F0502020204030204" pitchFamily="34" charset="0"/>
              </a:rPr>
              <a:t>Bayesian </a:t>
            </a:r>
            <a:r>
              <a:rPr lang="en-US" sz="1700" dirty="0" err="1" smtClean="0">
                <a:cs typeface="Calibri" panose="020F0502020204030204" pitchFamily="34" charset="0"/>
              </a:rPr>
              <a:t>optimisation</a:t>
            </a:r>
            <a:endParaRPr lang="en-US" sz="1700" dirty="0" smtClean="0">
              <a:cs typeface="Calibri" panose="020F0502020204030204" pitchFamily="34" charset="0"/>
            </a:endParaRPr>
          </a:p>
          <a:p>
            <a:pPr marL="854075" lvl="1" indent="-227013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700" dirty="0" smtClean="0">
                <a:cs typeface="Calibri" panose="020F0502020204030204" pitchFamily="34" charset="0"/>
              </a:rPr>
              <a:t>Reinforcement </a:t>
            </a:r>
            <a:r>
              <a:rPr lang="en-US" sz="1700" dirty="0">
                <a:cs typeface="Calibri" panose="020F0502020204030204" pitchFamily="34" charset="0"/>
              </a:rPr>
              <a:t>learning with NAF, Gaussian </a:t>
            </a:r>
            <a:r>
              <a:rPr lang="en-US" sz="1700" dirty="0" smtClean="0">
                <a:cs typeface="Calibri" panose="020F0502020204030204" pitchFamily="34" charset="0"/>
              </a:rPr>
              <a:t>processes, and other algorithms</a:t>
            </a:r>
            <a:endParaRPr lang="en-US" sz="1700" dirty="0">
              <a:cs typeface="Calibri" panose="020F0502020204030204" pitchFamily="34" charset="0"/>
            </a:endParaRPr>
          </a:p>
          <a:p>
            <a:pPr marL="854075" lvl="1" indent="-227013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700" dirty="0"/>
              <a:t>Explore for best sample efficiency, robustness, etc.</a:t>
            </a:r>
          </a:p>
          <a:p>
            <a:pPr marL="854075" lvl="1" indent="-227013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700" dirty="0"/>
              <a:t>Use self-made OpenAI gym environments (target steering model, ZS model</a:t>
            </a:r>
            <a:r>
              <a:rPr lang="en-US" sz="1700" dirty="0" smtClean="0"/>
              <a:t>)</a:t>
            </a:r>
            <a:endParaRPr lang="en-US" sz="1700" dirty="0"/>
          </a:p>
          <a:p>
            <a:pPr marL="396875" indent="-227013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700" b="1" dirty="0" smtClean="0"/>
              <a:t>Electron cooling in LEIR</a:t>
            </a:r>
          </a:p>
          <a:p>
            <a:pPr marL="854075" lvl="1" indent="-227013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1700" dirty="0" smtClean="0"/>
              <a:t>Build surrogate model based on simulation code</a:t>
            </a:r>
          </a:p>
          <a:p>
            <a:pPr marL="854075" lvl="1" indent="-227013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1700" dirty="0" smtClean="0"/>
              <a:t>Analysis of </a:t>
            </a:r>
            <a:r>
              <a:rPr lang="en-US" sz="1700" dirty="0" err="1" smtClean="0"/>
              <a:t>Schottky</a:t>
            </a:r>
            <a:r>
              <a:rPr lang="en-US" sz="1700" dirty="0" smtClean="0"/>
              <a:t> spectra: convolutional neural networks, </a:t>
            </a:r>
            <a:r>
              <a:rPr lang="en-US" sz="1700" dirty="0" err="1" smtClean="0"/>
              <a:t>autoencoders</a:t>
            </a:r>
            <a:r>
              <a:rPr lang="en-US" sz="1700" dirty="0" smtClean="0"/>
              <a:t>?</a:t>
            </a:r>
          </a:p>
          <a:p>
            <a:pPr marL="854075" lvl="1" indent="-227013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1700" dirty="0" smtClean="0"/>
              <a:t>Provide operational tool</a:t>
            </a:r>
            <a:endParaRPr lang="en-US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96875" indent="-227013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7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SPS slow extraction</a:t>
            </a:r>
          </a:p>
          <a:p>
            <a:pPr marL="854075" lvl="1" indent="-227013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1700" dirty="0" smtClean="0">
                <a:latin typeface="Calibri" panose="020F0502020204030204" pitchFamily="34" charset="0"/>
                <a:cs typeface="Calibri" panose="020F0502020204030204" pitchFamily="34" charset="0"/>
              </a:rPr>
              <a:t>Model for hysteresis of main magnets in SPS</a:t>
            </a:r>
          </a:p>
          <a:p>
            <a:pPr marL="854075" lvl="1" indent="-227013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1700" dirty="0" smtClean="0">
                <a:latin typeface="Calibri" panose="020F0502020204030204" pitchFamily="34" charset="0"/>
                <a:cs typeface="Calibri" panose="020F0502020204030204" pitchFamily="34" charset="0"/>
              </a:rPr>
              <a:t>Reinforcement learning for spill </a:t>
            </a:r>
            <a:r>
              <a:rPr lang="en-US" sz="17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optimisation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en-US" sz="17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96875" indent="-227013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7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Optimisation</a:t>
            </a:r>
            <a:r>
              <a:rPr lang="en-US" sz="17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of transition crossing in the SPS</a:t>
            </a:r>
          </a:p>
          <a:p>
            <a:pPr marL="396875" indent="-227013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7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LINAC4 and AWAKE: beam matching </a:t>
            </a:r>
            <a:endParaRPr lang="en-US" sz="17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10363" y="38795"/>
            <a:ext cx="8559986" cy="6823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accent5">
                    <a:lumMod val="7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 smtClean="0"/>
              <a:t>Other ongoing and upcoming projects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5616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461" y="930638"/>
            <a:ext cx="3556417" cy="5927362"/>
          </a:xfrm>
          <a:prstGeom prst="rect">
            <a:avLst/>
          </a:prstGeom>
        </p:spPr>
      </p:pic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21.06.2019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18</a:t>
            </a:fld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2953062" y="5590707"/>
            <a:ext cx="2935527" cy="707886"/>
            <a:chOff x="7295214" y="649449"/>
            <a:chExt cx="2935527" cy="707886"/>
          </a:xfrm>
        </p:grpSpPr>
        <p:cxnSp>
          <p:nvCxnSpPr>
            <p:cNvPr id="15" name="Straight Arrow Connector 14"/>
            <p:cNvCxnSpPr/>
            <p:nvPr/>
          </p:nvCxnSpPr>
          <p:spPr>
            <a:xfrm flipH="1">
              <a:off x="7295214" y="834702"/>
              <a:ext cx="1062678" cy="167640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8429094" y="649449"/>
              <a:ext cx="180164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Peak not predicted</a:t>
              </a:r>
            </a:p>
            <a:p>
              <a:pPr marL="285750" indent="-171450">
                <a:buFont typeface="Arial" panose="020B0604020202020204" pitchFamily="34" charset="0"/>
                <a:buChar char="•"/>
              </a:pPr>
              <a:r>
                <a:rPr lang="en-US" sz="1300" dirty="0" smtClean="0"/>
                <a:t>Moving ZS1 UP</a:t>
              </a:r>
            </a:p>
            <a:p>
              <a:pPr marL="285750" indent="-171450">
                <a:buFont typeface="Arial" panose="020B0604020202020204" pitchFamily="34" charset="0"/>
                <a:buChar char="•"/>
              </a:pPr>
              <a:r>
                <a:rPr lang="en-US" sz="1300" dirty="0" smtClean="0"/>
                <a:t>Not trained for that</a:t>
              </a:r>
              <a:endParaRPr lang="en-US" sz="1300" dirty="0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428407" y="4614847"/>
            <a:ext cx="4056901" cy="907941"/>
            <a:chOff x="7412388" y="897787"/>
            <a:chExt cx="4056901" cy="907941"/>
          </a:xfrm>
        </p:grpSpPr>
        <p:cxnSp>
          <p:nvCxnSpPr>
            <p:cNvPr id="19" name="Straight Arrow Connector 18"/>
            <p:cNvCxnSpPr/>
            <p:nvPr/>
          </p:nvCxnSpPr>
          <p:spPr>
            <a:xfrm flipH="1">
              <a:off x="7412388" y="1136880"/>
              <a:ext cx="1084413" cy="302676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8566378" y="897787"/>
              <a:ext cx="2902911" cy="9079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Moving in range [-2, 2] mm</a:t>
              </a:r>
            </a:p>
            <a:p>
              <a:pPr marL="285750" indent="-171450">
                <a:buFont typeface="Arial" panose="020B0604020202020204" pitchFamily="34" charset="0"/>
                <a:buChar char="•"/>
              </a:pPr>
              <a:r>
                <a:rPr lang="en-US" sz="1300" dirty="0" smtClean="0"/>
                <a:t>Not trained for that (extrapolation)</a:t>
              </a:r>
            </a:p>
            <a:p>
              <a:pPr marL="285750" indent="-171450">
                <a:buFont typeface="Arial" panose="020B0604020202020204" pitchFamily="34" charset="0"/>
                <a:buChar char="•"/>
              </a:pPr>
              <a:r>
                <a:rPr lang="en-US" sz="13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But: ZS5 no big impact on total loss,</a:t>
              </a:r>
              <a:br>
                <a:rPr lang="en-US" sz="1300" dirty="0" smtClean="0"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en-US" sz="13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hence prediction still OK</a:t>
              </a:r>
            </a:p>
          </p:txBody>
        </p:sp>
      </p:grpSp>
      <p:sp>
        <p:nvSpPr>
          <p:cNvPr id="21" name="Title 1"/>
          <p:cNvSpPr txBox="1">
            <a:spLocks/>
          </p:cNvSpPr>
          <p:nvPr/>
        </p:nvSpPr>
        <p:spPr>
          <a:xfrm>
            <a:off x="310363" y="38795"/>
            <a:ext cx="8559986" cy="6823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accent5">
                    <a:lumMod val="7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/>
              <a:t>Data-driven model</a:t>
            </a:r>
          </a:p>
        </p:txBody>
      </p:sp>
      <p:sp>
        <p:nvSpPr>
          <p:cNvPr id="24" name="Text Placeholder 3"/>
          <p:cNvSpPr txBox="1">
            <a:spLocks/>
          </p:cNvSpPr>
          <p:nvPr/>
        </p:nvSpPr>
        <p:spPr>
          <a:xfrm>
            <a:off x="310363" y="499260"/>
            <a:ext cx="8559986" cy="5099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200" i="1" kern="1200" baseline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Case I: Test set predictions (total loss)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3656386" y="1208840"/>
            <a:ext cx="5135345" cy="32983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 smtClean="0"/>
              <a:t>Good </a:t>
            </a:r>
            <a:r>
              <a:rPr lang="en-US" b="1" dirty="0"/>
              <a:t>quantitative </a:t>
            </a:r>
            <a:r>
              <a:rPr lang="en-US" b="1" dirty="0" smtClean="0"/>
              <a:t>agreement, </a:t>
            </a:r>
            <a:r>
              <a:rPr lang="en-US" dirty="0" smtClean="0"/>
              <a:t>given </a:t>
            </a:r>
            <a:r>
              <a:rPr lang="en-US" dirty="0"/>
              <a:t>simplicity of </a:t>
            </a:r>
            <a:r>
              <a:rPr lang="en-US" dirty="0" smtClean="0"/>
              <a:t>model and low number of samples</a:t>
            </a:r>
          </a:p>
          <a:p>
            <a:pPr marL="4000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Training </a:t>
            </a:r>
            <a:r>
              <a:rPr lang="en-US" dirty="0"/>
              <a:t>and test set separated by </a:t>
            </a:r>
            <a:r>
              <a:rPr lang="en-US" b="1" dirty="0"/>
              <a:t>7 </a:t>
            </a:r>
            <a:r>
              <a:rPr lang="en-US" b="1" dirty="0" smtClean="0"/>
              <a:t>months</a:t>
            </a:r>
          </a:p>
          <a:p>
            <a:pPr marL="400050" indent="-285750">
              <a:spcBef>
                <a:spcPts val="6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Offset </a:t>
            </a:r>
            <a:r>
              <a:rPr lang="en-US" dirty="0"/>
              <a:t>in ‘baseline’ &amp; some peaks only </a:t>
            </a:r>
            <a:r>
              <a:rPr lang="en-US" b="1" dirty="0"/>
              <a:t>qualitative </a:t>
            </a:r>
            <a:r>
              <a:rPr lang="en-US" b="1" dirty="0" smtClean="0"/>
              <a:t>agreement</a:t>
            </a:r>
          </a:p>
          <a:p>
            <a:pPr marL="8572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Missing </a:t>
            </a:r>
            <a:r>
              <a:rPr lang="en-US" sz="1600" dirty="0"/>
              <a:t>feature (girder, orbit</a:t>
            </a:r>
            <a:r>
              <a:rPr lang="en-US" sz="1600" dirty="0" smtClean="0"/>
              <a:t>)?</a:t>
            </a:r>
          </a:p>
          <a:p>
            <a:pPr marL="8572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See individual </a:t>
            </a:r>
            <a:r>
              <a:rPr lang="en-US" sz="1600" dirty="0"/>
              <a:t>loss on BLM </a:t>
            </a:r>
            <a:r>
              <a:rPr lang="en-US" sz="1600" dirty="0" smtClean="0"/>
              <a:t>ZS5 </a:t>
            </a:r>
            <a:r>
              <a:rPr lang="en-US" sz="1600" i="1" dirty="0" smtClean="0"/>
              <a:t>(backup)</a:t>
            </a:r>
          </a:p>
          <a:p>
            <a:pPr marL="400050" indent="-285750">
              <a:spcBef>
                <a:spcPts val="600"/>
              </a:spcBef>
              <a:buFont typeface="Arial" panose="020B0604020202020204" pitchFamily="34" charset="0"/>
              <a:buChar char="•"/>
              <a:tabLst>
                <a:tab pos="688975" algn="l"/>
              </a:tabLst>
            </a:pPr>
            <a:r>
              <a:rPr lang="en-US" dirty="0" smtClean="0"/>
              <a:t>Another source of discrepancy is </a:t>
            </a:r>
            <a:r>
              <a:rPr lang="en-US" b="1" dirty="0" smtClean="0"/>
              <a:t>range in</a:t>
            </a:r>
            <a:br>
              <a:rPr lang="en-US" b="1" dirty="0" smtClean="0"/>
            </a:br>
            <a:r>
              <a:rPr lang="en-US" b="1" dirty="0" smtClean="0"/>
              <a:t>anode positions</a:t>
            </a:r>
          </a:p>
          <a:p>
            <a:pPr marL="857250" lvl="1" indent="-285750">
              <a:spcBef>
                <a:spcPts val="300"/>
              </a:spcBef>
              <a:buFont typeface="Arial" panose="020B0604020202020204" pitchFamily="34" charset="0"/>
              <a:buChar char="•"/>
              <a:tabLst>
                <a:tab pos="688975" algn="l"/>
              </a:tabLst>
            </a:pPr>
            <a:r>
              <a:rPr lang="en-US" sz="1600" dirty="0" smtClean="0"/>
              <a:t>Training set: ≈ </a:t>
            </a: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± 0.5 - 1 mm</a:t>
            </a:r>
          </a:p>
          <a:p>
            <a:pPr marL="857250" lvl="1" indent="-285750">
              <a:buFont typeface="Arial" panose="020B0604020202020204" pitchFamily="34" charset="0"/>
              <a:buChar char="•"/>
              <a:tabLst>
                <a:tab pos="688975" algn="l"/>
              </a:tabLst>
            </a:pP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Test set: up to </a:t>
            </a:r>
            <a:r>
              <a:rPr lang="en-US" sz="1600" dirty="0"/>
              <a:t>≈ 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± 2</a:t>
            </a: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mm</a:t>
            </a: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4748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par>
              <p:cTn id="11"/>
            </p:par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62"/>
          <a:stretch/>
        </p:blipFill>
        <p:spPr>
          <a:xfrm>
            <a:off x="2987217" y="1017510"/>
            <a:ext cx="3556417" cy="5757759"/>
          </a:xfrm>
          <a:prstGeom prst="rect">
            <a:avLst/>
          </a:prstGeom>
        </p:spPr>
      </p:pic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21.06.2019</a:t>
            </a:r>
            <a:endParaRPr lang="en-US" dirty="0"/>
          </a:p>
        </p:txBody>
      </p:sp>
      <p:grpSp>
        <p:nvGrpSpPr>
          <p:cNvPr id="15" name="Group 14"/>
          <p:cNvGrpSpPr/>
          <p:nvPr/>
        </p:nvGrpSpPr>
        <p:grpSpPr>
          <a:xfrm>
            <a:off x="406428" y="3983063"/>
            <a:ext cx="3251172" cy="2017143"/>
            <a:chOff x="8987049" y="893021"/>
            <a:chExt cx="3251172" cy="2017143"/>
          </a:xfrm>
        </p:grpSpPr>
        <p:cxnSp>
          <p:nvCxnSpPr>
            <p:cNvPr id="16" name="Straight Arrow Connector 15"/>
            <p:cNvCxnSpPr/>
            <p:nvPr/>
          </p:nvCxnSpPr>
          <p:spPr>
            <a:xfrm>
              <a:off x="10897101" y="1960929"/>
              <a:ext cx="1341120" cy="949235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8987049" y="893021"/>
              <a:ext cx="2539140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Offsets on BLM ZS5</a:t>
              </a:r>
            </a:p>
            <a:p>
              <a:r>
                <a:rPr lang="en-US" sz="1300" dirty="0" smtClean="0"/>
                <a:t>Possibly due to changed settings</a:t>
              </a:r>
              <a:br>
                <a:rPr lang="en-US" sz="1300" dirty="0" smtClean="0"/>
              </a:br>
              <a:r>
                <a:rPr lang="en-US" sz="1300" dirty="0" smtClean="0"/>
                <a:t>on features that are not included</a:t>
              </a:r>
              <a:br>
                <a:rPr lang="en-US" sz="1300" dirty="0" smtClean="0"/>
              </a:br>
              <a:r>
                <a:rPr lang="en-US" sz="1300" dirty="0" smtClean="0"/>
                <a:t>in the model (orbit, girder, cathode voltage, etc.)</a:t>
              </a:r>
              <a:endParaRPr lang="en-US" sz="1300" dirty="0" smtClean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841967" y="2993963"/>
            <a:ext cx="3910587" cy="2126677"/>
            <a:chOff x="4841967" y="2993963"/>
            <a:chExt cx="3910587" cy="2126677"/>
          </a:xfrm>
        </p:grpSpPr>
        <p:sp>
          <p:nvSpPr>
            <p:cNvPr id="20" name="TextBox 19"/>
            <p:cNvSpPr txBox="1"/>
            <p:nvPr/>
          </p:nvSpPr>
          <p:spPr>
            <a:xfrm>
              <a:off x="6983095" y="2993963"/>
              <a:ext cx="176945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Overfitting artefacts?</a:t>
              </a:r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 flipH="1">
              <a:off x="4898571" y="3196046"/>
              <a:ext cx="2042160" cy="1153886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 flipH="1">
              <a:off x="4841967" y="3326674"/>
              <a:ext cx="2151016" cy="1793966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itle 1"/>
          <p:cNvSpPr txBox="1">
            <a:spLocks/>
          </p:cNvSpPr>
          <p:nvPr/>
        </p:nvSpPr>
        <p:spPr>
          <a:xfrm>
            <a:off x="310363" y="38795"/>
            <a:ext cx="8559986" cy="6823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accent5">
                    <a:lumMod val="7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/>
              <a:t>Data-driven model</a:t>
            </a: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310363" y="499260"/>
            <a:ext cx="8559986" cy="5099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200" i="1" kern="1200" baseline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Case I: Test set predictions (individual BLMs)</a:t>
            </a:r>
            <a:endParaRPr lang="en-US" dirty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8059" y="1624965"/>
            <a:ext cx="248766" cy="527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909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par>
              <p:cTn id="9"/>
            </p:par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21.06.2019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76832" y="1221708"/>
            <a:ext cx="7686136" cy="3236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7525" indent="-284163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300" b="1" dirty="0" smtClean="0"/>
              <a:t>Introduction</a:t>
            </a:r>
          </a:p>
          <a:p>
            <a:pPr marL="974725" lvl="1" indent="-284163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2100" dirty="0" smtClean="0"/>
              <a:t>SPS slow-extraction scheme</a:t>
            </a:r>
          </a:p>
          <a:p>
            <a:pPr marL="974725" lvl="1" indent="-284163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2100" dirty="0" smtClean="0"/>
              <a:t>Electrostatic septum: an </a:t>
            </a:r>
            <a:r>
              <a:rPr lang="en-US" sz="2100" dirty="0" err="1" smtClean="0"/>
              <a:t>optimisation</a:t>
            </a:r>
            <a:r>
              <a:rPr lang="en-US" sz="2100" dirty="0" smtClean="0"/>
              <a:t> problem</a:t>
            </a:r>
          </a:p>
          <a:p>
            <a:pPr marL="517525" indent="-284163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2300" b="1" dirty="0" smtClean="0"/>
              <a:t>Motivation: </a:t>
            </a:r>
            <a:r>
              <a:rPr lang="en-US" sz="2300" dirty="0" smtClean="0"/>
              <a:t>reinforcement learning</a:t>
            </a:r>
          </a:p>
          <a:p>
            <a:pPr marL="517525" indent="-284163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2300" b="1" dirty="0" smtClean="0"/>
              <a:t>Data-driven model</a:t>
            </a:r>
          </a:p>
          <a:p>
            <a:pPr marL="974725" lvl="1" indent="-284163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2100" dirty="0" smtClean="0"/>
              <a:t>Overview</a:t>
            </a:r>
          </a:p>
          <a:p>
            <a:pPr marL="974725" lvl="1" indent="-284163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2100" dirty="0" smtClean="0"/>
              <a:t>Results: training and validation</a:t>
            </a:r>
          </a:p>
          <a:p>
            <a:pPr marL="517525" indent="-284163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2300" b="1" dirty="0" smtClean="0"/>
              <a:t>Final </a:t>
            </a:r>
            <a:r>
              <a:rPr lang="en-US" sz="2300" b="1" dirty="0" smtClean="0"/>
              <a:t>remarks</a:t>
            </a:r>
            <a:endParaRPr lang="en-US" sz="2300" b="1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10363" y="38795"/>
            <a:ext cx="8559986" cy="682383"/>
          </a:xfrm>
        </p:spPr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9664586"/>
      </p:ext>
    </p:extLst>
  </p:cSld>
  <p:clrMapOvr>
    <a:masterClrMapping/>
  </p:clrMapOvr>
  <p:timing>
    <p:tnLst>
      <p:par>
        <p:cTn id="1" dur="indefinite" restart="never" nodeType="tmRoot">
          <p:childTnLst>
            <p:par>
              <p:cTn id="2"/>
            </p:par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21.06.2019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68" b="5694"/>
          <a:stretch/>
        </p:blipFill>
        <p:spPr>
          <a:xfrm>
            <a:off x="0" y="1057417"/>
            <a:ext cx="6880486" cy="569179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672852" y="1248982"/>
            <a:ext cx="2448288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 smtClean="0"/>
              <a:t>Orthogonal scans reasonable: </a:t>
            </a:r>
            <a:r>
              <a:rPr lang="en-US" sz="1600" i="1" dirty="0" smtClean="0"/>
              <a:t>convex shapes</a:t>
            </a:r>
          </a:p>
          <a:p>
            <a:pPr marL="2857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No strong impact on total loss from ZS4 and ZS5, </a:t>
            </a:r>
            <a:r>
              <a:rPr lang="en-US" sz="16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as observed in the machine</a:t>
            </a:r>
          </a:p>
          <a:p>
            <a:pPr marL="2857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Piecewise linear functions </a:t>
            </a:r>
            <a:r>
              <a:rPr lang="en-US" sz="16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due to simplicity of network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310363" y="38795"/>
            <a:ext cx="8559986" cy="6823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accent5">
                    <a:lumMod val="7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/>
              <a:t>Data-driven model</a:t>
            </a:r>
          </a:p>
        </p:txBody>
      </p:sp>
      <p:sp>
        <p:nvSpPr>
          <p:cNvPr id="11" name="Text Placeholder 3"/>
          <p:cNvSpPr txBox="1">
            <a:spLocks/>
          </p:cNvSpPr>
          <p:nvPr/>
        </p:nvSpPr>
        <p:spPr>
          <a:xfrm>
            <a:off x="310363" y="499260"/>
            <a:ext cx="8559986" cy="5099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200" i="1" kern="1200" baseline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Case I: Tests with ‘fake’ anode scans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4470082"/>
      </p:ext>
    </p:extLst>
  </p:cSld>
  <p:clrMapOvr>
    <a:masterClrMapping/>
  </p:clrMapOvr>
  <p:timing>
    <p:tnLst>
      <p:par>
        <p:cTn id="1" dur="indefinite" restart="never" nodeType="tmRoot">
          <p:childTnLst>
            <p:par>
              <p:cTn id="2"/>
            </p:par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21.06.2019</a:t>
            </a:r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310363" y="38795"/>
            <a:ext cx="8559986" cy="6823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accent5">
                    <a:lumMod val="7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/>
              <a:t>Data-driven model</a:t>
            </a:r>
          </a:p>
        </p:txBody>
      </p:sp>
      <p:sp>
        <p:nvSpPr>
          <p:cNvPr id="11" name="Text Placeholder 3"/>
          <p:cNvSpPr txBox="1">
            <a:spLocks/>
          </p:cNvSpPr>
          <p:nvPr/>
        </p:nvSpPr>
        <p:spPr>
          <a:xfrm>
            <a:off x="310363" y="499260"/>
            <a:ext cx="8559986" cy="5099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200" i="1" kern="1200" baseline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415306" y="2927936"/>
            <a:ext cx="8469614" cy="3757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effectLst/>
              </a:rPr>
              <a:t>Start with simple model</a:t>
            </a:r>
            <a:endParaRPr lang="en-US" b="1" dirty="0" smtClean="0"/>
          </a:p>
          <a:p>
            <a:pPr marL="403225" indent="-22860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US" sz="1700" b="1" dirty="0" smtClean="0">
                <a:effectLst/>
              </a:rPr>
              <a:t> </a:t>
            </a:r>
            <a:r>
              <a:rPr lang="en-US" sz="1700" b="1" dirty="0" smtClean="0">
                <a:solidFill>
                  <a:srgbClr val="C00000"/>
                </a:solidFill>
                <a:effectLst/>
              </a:rPr>
              <a:t>9 features: </a:t>
            </a:r>
            <a:r>
              <a:rPr lang="en-US" sz="1700" dirty="0" smtClean="0">
                <a:effectLst/>
              </a:rPr>
              <a:t>All anode positions </a:t>
            </a:r>
            <a:r>
              <a:rPr lang="en-US" sz="1700" i="1" dirty="0" smtClean="0">
                <a:effectLst/>
              </a:rPr>
              <a:t>(except ZS1 UP)</a:t>
            </a:r>
            <a:r>
              <a:rPr lang="en-US" sz="1700" dirty="0" smtClean="0">
                <a:effectLst/>
              </a:rPr>
              <a:t>, no girder positions</a:t>
            </a:r>
          </a:p>
          <a:p>
            <a:pPr marL="403225" indent="-22860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US" sz="1700" b="1" dirty="0" smtClean="0"/>
              <a:t> </a:t>
            </a:r>
            <a:r>
              <a:rPr lang="en-US" sz="1700" b="1" dirty="0" smtClean="0">
                <a:solidFill>
                  <a:srgbClr val="0000CC"/>
                </a:solidFill>
              </a:rPr>
              <a:t>5 observables: </a:t>
            </a:r>
            <a:r>
              <a:rPr lang="en-US" sz="1700" dirty="0" smtClean="0"/>
              <a:t>BLMs ZS1, ZS2, .., ZS5</a:t>
            </a:r>
          </a:p>
          <a:p>
            <a:pPr marL="403225" indent="-22860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US" sz="1700" b="1" dirty="0" smtClean="0">
                <a:effectLst/>
              </a:rPr>
              <a:t> </a:t>
            </a:r>
            <a:r>
              <a:rPr lang="en-US" sz="1700" b="1" dirty="0" smtClean="0">
                <a:solidFill>
                  <a:schemeClr val="accent6">
                    <a:lumMod val="75000"/>
                  </a:schemeClr>
                </a:solidFill>
                <a:effectLst/>
              </a:rPr>
              <a:t>Neural network: </a:t>
            </a:r>
            <a:r>
              <a:rPr lang="en-US" sz="1700" dirty="0" smtClean="0">
                <a:effectLst/>
              </a:rPr>
              <a:t>feed-forward, dense, 1 hidden layer, 7 – 15 nodes, leaky </a:t>
            </a:r>
            <a:r>
              <a:rPr lang="en-US" sz="1700" dirty="0" err="1" smtClean="0">
                <a:effectLst/>
              </a:rPr>
              <a:t>ReLU</a:t>
            </a:r>
            <a:r>
              <a:rPr lang="en-US" sz="1700" dirty="0" smtClean="0">
                <a:effectLst/>
              </a:rPr>
              <a:t> activation</a:t>
            </a:r>
          </a:p>
          <a:p>
            <a:pPr marL="403225" indent="-22860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US" sz="1700" dirty="0" smtClean="0"/>
              <a:t> Adam optimizer</a:t>
            </a:r>
            <a:endParaRPr lang="en-US" sz="1700" dirty="0" smtClean="0">
              <a:effectLst/>
            </a:endParaRPr>
          </a:p>
          <a:p>
            <a:pPr marL="403225" indent="-22860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US" sz="1700" i="1" dirty="0" smtClean="0">
                <a:effectLst/>
              </a:rPr>
              <a:t> Missing features: </a:t>
            </a:r>
            <a:r>
              <a:rPr lang="en-US" sz="1700" dirty="0" smtClean="0">
                <a:effectLst/>
              </a:rPr>
              <a:t>girders, orbit, cathode voltage, ...</a:t>
            </a:r>
            <a:endParaRPr lang="en-US" sz="1700" i="1" dirty="0" smtClean="0"/>
          </a:p>
          <a:p>
            <a:pPr>
              <a:spcBef>
                <a:spcPts val="1000"/>
              </a:spcBef>
            </a:pPr>
            <a:r>
              <a:rPr lang="en-US" b="1" dirty="0"/>
              <a:t>Training and test sets from existing data</a:t>
            </a:r>
          </a:p>
          <a:p>
            <a:pPr lvl="1" indent="-228600">
              <a:spcBef>
                <a:spcPts val="100"/>
              </a:spcBef>
              <a:buFont typeface="+mj-lt"/>
              <a:buAutoNum type="romanUcPeriod"/>
              <a:tabLst>
                <a:tab pos="631825" algn="l"/>
              </a:tabLst>
            </a:pPr>
            <a:r>
              <a:rPr lang="en-US" sz="1700" i="1" dirty="0" smtClean="0">
                <a:solidFill>
                  <a:schemeClr val="tx1">
                    <a:alpha val="50000"/>
                  </a:schemeClr>
                </a:solidFill>
              </a:rPr>
              <a:t>Training on data from Powell scan (01.11.18, 467 samples)</a:t>
            </a:r>
            <a:r>
              <a:rPr lang="en-US" i="1" dirty="0" smtClean="0">
                <a:solidFill>
                  <a:schemeClr val="tx1">
                    <a:alpha val="50000"/>
                  </a:schemeClr>
                </a:solidFill>
              </a:rPr>
              <a:t/>
            </a:r>
            <a:br>
              <a:rPr lang="en-US" i="1" dirty="0" smtClean="0">
                <a:solidFill>
                  <a:schemeClr val="tx1">
                    <a:alpha val="50000"/>
                  </a:schemeClr>
                </a:solidFill>
              </a:rPr>
            </a:br>
            <a:r>
              <a:rPr lang="en-US" sz="1600" dirty="0" smtClean="0">
                <a:solidFill>
                  <a:schemeClr val="tx1">
                    <a:alpha val="50000"/>
                  </a:schemeClr>
                </a:solidFill>
              </a:rPr>
              <a:t>	=&gt; Predict manual scan 27.03.19 (test set)</a:t>
            </a:r>
            <a:br>
              <a:rPr lang="en-US" sz="1600" dirty="0" smtClean="0">
                <a:solidFill>
                  <a:schemeClr val="tx1">
                    <a:alpha val="50000"/>
                  </a:schemeClr>
                </a:solidFill>
              </a:rPr>
            </a:br>
            <a:r>
              <a:rPr lang="en-US" sz="1600" dirty="0" smtClean="0">
                <a:solidFill>
                  <a:schemeClr val="tx1">
                    <a:alpha val="50000"/>
                  </a:schemeClr>
                </a:solidFill>
              </a:rPr>
              <a:t>	=&gt; Perform ‘fake’ scans for all anode positions</a:t>
            </a:r>
          </a:p>
          <a:p>
            <a:pPr lvl="1" indent="-228600">
              <a:spcBef>
                <a:spcPts val="100"/>
              </a:spcBef>
              <a:buFont typeface="+mj-lt"/>
              <a:buAutoNum type="romanUcPeriod"/>
              <a:tabLst>
                <a:tab pos="631825" algn="l"/>
              </a:tabLst>
            </a:pPr>
            <a:r>
              <a:rPr lang="en-US" sz="1700" i="1" dirty="0" smtClean="0"/>
              <a:t>Training on data from Powell scan and manual scan (27.03.19, 1308 samples)	</a:t>
            </a:r>
            <a:r>
              <a:rPr lang="en-US" i="1" dirty="0" smtClean="0"/>
              <a:t/>
            </a:r>
            <a:br>
              <a:rPr lang="en-US" i="1" dirty="0" smtClean="0"/>
            </a:br>
            <a:r>
              <a:rPr lang="en-US" i="1" dirty="0" smtClean="0"/>
              <a:t>	</a:t>
            </a:r>
            <a:r>
              <a:rPr lang="en-US" sz="1600" dirty="0" smtClean="0"/>
              <a:t>=&gt; Predict manual scan 30.03.19 (test set)</a:t>
            </a:r>
            <a:br>
              <a:rPr lang="en-US" sz="1600" dirty="0" smtClean="0"/>
            </a:br>
            <a:r>
              <a:rPr lang="en-US" sz="1600" dirty="0" smtClean="0"/>
              <a:t>	=&gt; Perform ‘fake’ anode scans as above</a:t>
            </a:r>
            <a:endParaRPr lang="en-US" sz="1600" dirty="0"/>
          </a:p>
        </p:txBody>
      </p:sp>
      <p:grpSp>
        <p:nvGrpSpPr>
          <p:cNvPr id="23" name="Group 22"/>
          <p:cNvGrpSpPr/>
          <p:nvPr/>
        </p:nvGrpSpPr>
        <p:grpSpPr>
          <a:xfrm>
            <a:off x="1723979" y="1043381"/>
            <a:ext cx="6114428" cy="1833261"/>
            <a:chOff x="379141" y="4126947"/>
            <a:chExt cx="8385718" cy="2402070"/>
          </a:xfrm>
        </p:grpSpPr>
        <p:sp>
          <p:nvSpPr>
            <p:cNvPr id="24" name="Rounded Rectangle 23"/>
            <p:cNvSpPr/>
            <p:nvPr/>
          </p:nvSpPr>
          <p:spPr>
            <a:xfrm>
              <a:off x="379141" y="4126947"/>
              <a:ext cx="8385718" cy="2324592"/>
            </a:xfrm>
            <a:prstGeom prst="roundRect">
              <a:avLst>
                <a:gd name="adj" fmla="val 5837"/>
              </a:avLst>
            </a:prstGeom>
            <a:solidFill>
              <a:schemeClr val="accent6">
                <a:lumMod val="40000"/>
                <a:lumOff val="60000"/>
                <a:alpha val="20000"/>
              </a:schemeClr>
            </a:solidFill>
            <a:ln w="31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25" name="Picture 24"/>
            <p:cNvPicPr>
              <a:picLocks noChangeAspect="1"/>
            </p:cNvPicPr>
            <p:nvPr/>
          </p:nvPicPr>
          <p:blipFill rotWithShape="1">
            <a:blip r:embed="rId2"/>
            <a:srcRect b="5619"/>
            <a:stretch/>
          </p:blipFill>
          <p:spPr>
            <a:xfrm>
              <a:off x="658400" y="4659161"/>
              <a:ext cx="3571629" cy="1535899"/>
            </a:xfrm>
            <a:prstGeom prst="rect">
              <a:avLst/>
            </a:prstGeom>
          </p:spPr>
        </p:pic>
        <p:grpSp>
          <p:nvGrpSpPr>
            <p:cNvPr id="26" name="Group 25"/>
            <p:cNvGrpSpPr/>
            <p:nvPr/>
          </p:nvGrpSpPr>
          <p:grpSpPr>
            <a:xfrm>
              <a:off x="5137514" y="4588093"/>
              <a:ext cx="3404320" cy="1940924"/>
              <a:chOff x="4802978" y="2552441"/>
              <a:chExt cx="3404320" cy="1940924"/>
            </a:xfrm>
          </p:grpSpPr>
          <p:pic>
            <p:nvPicPr>
              <p:cNvPr id="31" name="Picture 30"/>
              <p:cNvPicPr>
                <a:picLocks noChangeAspect="1"/>
              </p:cNvPicPr>
              <p:nvPr/>
            </p:nvPicPr>
            <p:blipFill rotWithShape="1">
              <a:blip r:embed="rId3"/>
              <a:srcRect l="7829" t="17895" r="2256" b="24385"/>
              <a:stretch/>
            </p:blipFill>
            <p:spPr>
              <a:xfrm>
                <a:off x="5516136" y="2614270"/>
                <a:ext cx="2691162" cy="1509132"/>
              </a:xfrm>
              <a:prstGeom prst="rect">
                <a:avLst/>
              </a:prstGeom>
            </p:spPr>
          </p:pic>
          <p:sp>
            <p:nvSpPr>
              <p:cNvPr id="32" name="Rectangle 31"/>
              <p:cNvSpPr/>
              <p:nvPr/>
            </p:nvSpPr>
            <p:spPr>
              <a:xfrm>
                <a:off x="5568196" y="4058039"/>
                <a:ext cx="2634593" cy="43532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dirty="0" smtClean="0"/>
                  <a:t>BLMs</a:t>
                </a:r>
                <a:endParaRPr lang="en-US" sz="1200" dirty="0"/>
              </a:p>
            </p:txBody>
          </p:sp>
          <p:sp>
            <p:nvSpPr>
              <p:cNvPr id="33" name="Rectangle 32"/>
              <p:cNvSpPr/>
              <p:nvPr/>
            </p:nvSpPr>
            <p:spPr>
              <a:xfrm rot="16200000">
                <a:off x="4352976" y="3002443"/>
                <a:ext cx="1625548" cy="72554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dirty="0" smtClean="0"/>
                  <a:t>Beam loss (</a:t>
                </a:r>
                <a:r>
                  <a:rPr lang="en-US" sz="1200" dirty="0" err="1" smtClean="0"/>
                  <a:t>Gy</a:t>
                </a:r>
                <a:r>
                  <a:rPr lang="en-US" sz="1200" dirty="0" smtClean="0"/>
                  <a:t>/charge)</a:t>
                </a:r>
                <a:endParaRPr lang="en-US" sz="1200" dirty="0"/>
              </a:p>
            </p:txBody>
          </p:sp>
        </p:grpSp>
        <p:sp>
          <p:nvSpPr>
            <p:cNvPr id="27" name="Right Arrow 26"/>
            <p:cNvSpPr/>
            <p:nvPr/>
          </p:nvSpPr>
          <p:spPr>
            <a:xfrm>
              <a:off x="4567457" y="5318381"/>
              <a:ext cx="371706" cy="300528"/>
            </a:xfrm>
            <a:prstGeom prst="rightArrow">
              <a:avLst>
                <a:gd name="adj1" fmla="val 39474"/>
                <a:gd name="adj2" fmla="val 50000"/>
              </a:avLst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1568540" y="4165368"/>
              <a:ext cx="2064125" cy="4234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500" b="1" dirty="0" smtClean="0">
                  <a:solidFill>
                    <a:srgbClr val="C00000"/>
                  </a:solidFill>
                </a:rPr>
                <a:t>Features</a:t>
              </a:r>
              <a:endParaRPr lang="en-US" sz="1500" i="1" dirty="0">
                <a:solidFill>
                  <a:srgbClr val="C00000"/>
                </a:solidFill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6176623" y="4149678"/>
              <a:ext cx="2064125" cy="4234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500" b="1" dirty="0" smtClean="0">
                  <a:solidFill>
                    <a:srgbClr val="0000CC"/>
                  </a:solidFill>
                </a:rPr>
                <a:t>Observables</a:t>
              </a:r>
              <a:endParaRPr lang="en-US" sz="1500" i="1" dirty="0">
                <a:solidFill>
                  <a:srgbClr val="0000CC"/>
                </a:solidFill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4377321" y="4799610"/>
              <a:ext cx="865316" cy="4637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700" b="1" dirty="0" smtClean="0">
                  <a:solidFill>
                    <a:schemeClr val="accent6">
                      <a:lumMod val="75000"/>
                    </a:schemeClr>
                  </a:solidFill>
                </a:rPr>
                <a:t>F(x)</a:t>
              </a:r>
              <a:endParaRPr lang="en-US" sz="1700" i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5714920" y="1854315"/>
            <a:ext cx="371207" cy="680271"/>
            <a:chOff x="5714920" y="1877175"/>
            <a:chExt cx="371207" cy="680271"/>
          </a:xfrm>
        </p:grpSpPr>
        <p:sp>
          <p:nvSpPr>
            <p:cNvPr id="2" name="Rectangle 1"/>
            <p:cNvSpPr/>
            <p:nvPr/>
          </p:nvSpPr>
          <p:spPr>
            <a:xfrm>
              <a:off x="5714920" y="2295501"/>
              <a:ext cx="64008" cy="259716"/>
            </a:xfrm>
            <a:prstGeom prst="rect">
              <a:avLst/>
            </a:prstGeom>
            <a:solidFill>
              <a:srgbClr val="0000FF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5790328" y="2012403"/>
              <a:ext cx="69580" cy="545043"/>
            </a:xfrm>
            <a:prstGeom prst="rect">
              <a:avLst/>
            </a:prstGeom>
            <a:solidFill>
              <a:srgbClr val="0000FF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5866528" y="1898102"/>
              <a:ext cx="69580" cy="658368"/>
            </a:xfrm>
            <a:prstGeom prst="rect">
              <a:avLst/>
            </a:prstGeom>
            <a:solidFill>
              <a:srgbClr val="0000FF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5942728" y="1877175"/>
              <a:ext cx="69580" cy="676656"/>
            </a:xfrm>
            <a:prstGeom prst="rect">
              <a:avLst/>
            </a:prstGeom>
            <a:solidFill>
              <a:srgbClr val="0000FF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6016547" y="1950199"/>
              <a:ext cx="69580" cy="603504"/>
            </a:xfrm>
            <a:prstGeom prst="rect">
              <a:avLst/>
            </a:prstGeom>
            <a:solidFill>
              <a:srgbClr val="0000FF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2324100" y="1958340"/>
            <a:ext cx="2042160" cy="335280"/>
            <a:chOff x="2316480" y="1973580"/>
            <a:chExt cx="2042160" cy="335280"/>
          </a:xfrm>
        </p:grpSpPr>
        <p:sp>
          <p:nvSpPr>
            <p:cNvPr id="4" name="Oval 3"/>
            <p:cNvSpPr/>
            <p:nvPr/>
          </p:nvSpPr>
          <p:spPr>
            <a:xfrm>
              <a:off x="2316480" y="1988820"/>
              <a:ext cx="114300" cy="297180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/>
            <p:cNvSpPr/>
            <p:nvPr/>
          </p:nvSpPr>
          <p:spPr>
            <a:xfrm>
              <a:off x="2522220" y="1981200"/>
              <a:ext cx="114300" cy="297180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/>
            <p:cNvSpPr/>
            <p:nvPr/>
          </p:nvSpPr>
          <p:spPr>
            <a:xfrm>
              <a:off x="2811780" y="1973580"/>
              <a:ext cx="114300" cy="297180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/>
            <p:cNvSpPr/>
            <p:nvPr/>
          </p:nvSpPr>
          <p:spPr>
            <a:xfrm>
              <a:off x="2979420" y="1996440"/>
              <a:ext cx="114300" cy="297180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/>
            <p:cNvSpPr/>
            <p:nvPr/>
          </p:nvSpPr>
          <p:spPr>
            <a:xfrm>
              <a:off x="3291840" y="1988820"/>
              <a:ext cx="114300" cy="297180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/>
            <p:cNvSpPr/>
            <p:nvPr/>
          </p:nvSpPr>
          <p:spPr>
            <a:xfrm>
              <a:off x="3482340" y="1996440"/>
              <a:ext cx="114300" cy="297180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/>
            <p:cNvSpPr/>
            <p:nvPr/>
          </p:nvSpPr>
          <p:spPr>
            <a:xfrm>
              <a:off x="3779520" y="2004060"/>
              <a:ext cx="114300" cy="297180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/>
            <p:cNvSpPr/>
            <p:nvPr/>
          </p:nvSpPr>
          <p:spPr>
            <a:xfrm>
              <a:off x="3962400" y="1981200"/>
              <a:ext cx="114300" cy="297180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/>
            <p:cNvSpPr/>
            <p:nvPr/>
          </p:nvSpPr>
          <p:spPr>
            <a:xfrm>
              <a:off x="4244340" y="2011680"/>
              <a:ext cx="114300" cy="297180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Rectangle 6"/>
          <p:cNvSpPr/>
          <p:nvPr/>
        </p:nvSpPr>
        <p:spPr>
          <a:xfrm>
            <a:off x="6962775" y="1533049"/>
            <a:ext cx="645319" cy="1357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7585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8" b="3317"/>
          <a:stretch/>
        </p:blipFill>
        <p:spPr>
          <a:xfrm>
            <a:off x="738266" y="989351"/>
            <a:ext cx="3660598" cy="580119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06"/>
          <a:stretch/>
        </p:blipFill>
        <p:spPr>
          <a:xfrm>
            <a:off x="4928641" y="886207"/>
            <a:ext cx="3661347" cy="5949308"/>
          </a:xfrm>
          <a:prstGeom prst="rect">
            <a:avLst/>
          </a:prstGeom>
        </p:spPr>
      </p:pic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21.06.2019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310363" y="38795"/>
            <a:ext cx="8559986" cy="6823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accent5">
                    <a:lumMod val="7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/>
              <a:t>Data-driven model</a:t>
            </a:r>
          </a:p>
        </p:txBody>
      </p:sp>
      <p:sp>
        <p:nvSpPr>
          <p:cNvPr id="11" name="Text Placeholder 3"/>
          <p:cNvSpPr txBox="1">
            <a:spLocks/>
          </p:cNvSpPr>
          <p:nvPr/>
        </p:nvSpPr>
        <p:spPr>
          <a:xfrm>
            <a:off x="310363" y="499260"/>
            <a:ext cx="8559986" cy="5099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200" i="1" kern="1200" baseline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Case II: Training data (15-node neural network)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1109" y="1510665"/>
            <a:ext cx="248766" cy="52768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38459" y="1491615"/>
            <a:ext cx="248766" cy="527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668857"/>
      </p:ext>
    </p:extLst>
  </p:cSld>
  <p:clrMapOvr>
    <a:masterClrMapping/>
  </p:clrMapOvr>
  <p:timing>
    <p:tnLst>
      <p:par>
        <p:cTn id="1" dur="indefinite" restart="never" nodeType="tmRoot">
          <p:childTnLst>
            <p:par>
              <p:cTn id="2"/>
            </p:par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0404" y="865682"/>
            <a:ext cx="3563911" cy="593985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116" y="943132"/>
            <a:ext cx="3548921" cy="5914868"/>
          </a:xfrm>
          <a:prstGeom prst="rect">
            <a:avLst/>
          </a:prstGeom>
        </p:spPr>
      </p:pic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21.06.2019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2690949" y="1354182"/>
            <a:ext cx="4302035" cy="4915989"/>
            <a:chOff x="2690949" y="1354182"/>
            <a:chExt cx="4302035" cy="4915989"/>
          </a:xfrm>
        </p:grpSpPr>
        <p:sp>
          <p:nvSpPr>
            <p:cNvPr id="7" name="Rectangle 6"/>
            <p:cNvSpPr/>
            <p:nvPr/>
          </p:nvSpPr>
          <p:spPr>
            <a:xfrm>
              <a:off x="2690949" y="1419497"/>
              <a:ext cx="139337" cy="4850674"/>
            </a:xfrm>
            <a:prstGeom prst="rect">
              <a:avLst/>
            </a:prstGeom>
            <a:solidFill>
              <a:schemeClr val="bg1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6840584" y="1354182"/>
              <a:ext cx="152400" cy="4850674"/>
            </a:xfrm>
            <a:prstGeom prst="rect">
              <a:avLst/>
            </a:prstGeom>
            <a:solidFill>
              <a:schemeClr val="bg1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2737486" y="3220099"/>
            <a:ext cx="4122419" cy="2813566"/>
            <a:chOff x="2737486" y="3137654"/>
            <a:chExt cx="4122419" cy="2813566"/>
          </a:xfrm>
        </p:grpSpPr>
        <p:sp>
          <p:nvSpPr>
            <p:cNvPr id="28" name="TextBox 27"/>
            <p:cNvSpPr txBox="1"/>
            <p:nvPr/>
          </p:nvSpPr>
          <p:spPr>
            <a:xfrm>
              <a:off x="3898722" y="3137654"/>
              <a:ext cx="133050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/>
                <a:t>Other scans / settings</a:t>
              </a:r>
              <a:br>
                <a:rPr lang="en-US" sz="1600" b="1" dirty="0" smtClean="0"/>
              </a:br>
              <a:r>
                <a:rPr lang="en-US" sz="1600" i="1" dirty="0" smtClean="0"/>
                <a:t>(</a:t>
              </a:r>
              <a:r>
                <a:rPr lang="en-US" sz="1600" i="1" dirty="0" err="1" smtClean="0"/>
                <a:t>miniscans</a:t>
              </a:r>
              <a:r>
                <a:rPr lang="en-US" sz="1600" i="1" dirty="0" smtClean="0"/>
                <a:t>)</a:t>
              </a:r>
            </a:p>
          </p:txBody>
        </p:sp>
        <p:cxnSp>
          <p:nvCxnSpPr>
            <p:cNvPr id="29" name="Straight Arrow Connector 28"/>
            <p:cNvCxnSpPr>
              <a:stCxn id="28" idx="2"/>
            </p:cNvCxnSpPr>
            <p:nvPr/>
          </p:nvCxnSpPr>
          <p:spPr>
            <a:xfrm flipH="1">
              <a:off x="2737486" y="3968651"/>
              <a:ext cx="1826488" cy="1982569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>
              <a:stCxn id="28" idx="2"/>
            </p:cNvCxnSpPr>
            <p:nvPr/>
          </p:nvCxnSpPr>
          <p:spPr>
            <a:xfrm>
              <a:off x="4563974" y="3968651"/>
              <a:ext cx="2295931" cy="831949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310363" y="38795"/>
            <a:ext cx="8559986" cy="6823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accent5">
                    <a:lumMod val="7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/>
              <a:t>Data-driven model</a:t>
            </a: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310363" y="499260"/>
            <a:ext cx="8559986" cy="5099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200" i="1" kern="1200" baseline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Case II: Test set predictions (on ‘independent’ data set)</a:t>
            </a:r>
            <a:endParaRPr lang="en-US" dirty="0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46409" y="1440815"/>
            <a:ext cx="248766" cy="527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9713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par>
              <p:cTn id="9"/>
            </p:par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0404" y="865682"/>
            <a:ext cx="3563911" cy="593985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116" y="943132"/>
            <a:ext cx="3548921" cy="5914868"/>
          </a:xfrm>
          <a:prstGeom prst="rect">
            <a:avLst/>
          </a:prstGeom>
        </p:spPr>
      </p:pic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21.06.2019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2690949" y="1354182"/>
            <a:ext cx="4302035" cy="4915989"/>
            <a:chOff x="2690949" y="1354182"/>
            <a:chExt cx="4302035" cy="4915989"/>
          </a:xfrm>
        </p:grpSpPr>
        <p:sp>
          <p:nvSpPr>
            <p:cNvPr id="7" name="Rectangle 6"/>
            <p:cNvSpPr/>
            <p:nvPr/>
          </p:nvSpPr>
          <p:spPr>
            <a:xfrm>
              <a:off x="2690949" y="1419497"/>
              <a:ext cx="139337" cy="4850674"/>
            </a:xfrm>
            <a:prstGeom prst="rect">
              <a:avLst/>
            </a:prstGeom>
            <a:solidFill>
              <a:schemeClr val="bg1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6840584" y="1354182"/>
              <a:ext cx="152400" cy="4850674"/>
            </a:xfrm>
            <a:prstGeom prst="rect">
              <a:avLst/>
            </a:prstGeom>
            <a:solidFill>
              <a:schemeClr val="bg1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2737486" y="3220099"/>
            <a:ext cx="4122419" cy="2813566"/>
            <a:chOff x="2737486" y="3137654"/>
            <a:chExt cx="4122419" cy="2813566"/>
          </a:xfrm>
        </p:grpSpPr>
        <p:sp>
          <p:nvSpPr>
            <p:cNvPr id="28" name="TextBox 27"/>
            <p:cNvSpPr txBox="1"/>
            <p:nvPr/>
          </p:nvSpPr>
          <p:spPr>
            <a:xfrm>
              <a:off x="3898722" y="3137654"/>
              <a:ext cx="133050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/>
                <a:t>Other scans / settings</a:t>
              </a:r>
              <a:br>
                <a:rPr lang="en-US" sz="1600" b="1" dirty="0" smtClean="0"/>
              </a:br>
              <a:r>
                <a:rPr lang="en-US" sz="1600" i="1" dirty="0" smtClean="0"/>
                <a:t>(</a:t>
              </a:r>
              <a:r>
                <a:rPr lang="en-US" sz="1600" i="1" dirty="0" err="1" smtClean="0"/>
                <a:t>miniscans</a:t>
              </a:r>
              <a:r>
                <a:rPr lang="en-US" sz="1600" i="1" dirty="0" smtClean="0"/>
                <a:t>)</a:t>
              </a:r>
            </a:p>
          </p:txBody>
        </p:sp>
        <p:cxnSp>
          <p:nvCxnSpPr>
            <p:cNvPr id="29" name="Straight Arrow Connector 28"/>
            <p:cNvCxnSpPr>
              <a:stCxn id="28" idx="2"/>
            </p:cNvCxnSpPr>
            <p:nvPr/>
          </p:nvCxnSpPr>
          <p:spPr>
            <a:xfrm flipH="1">
              <a:off x="2737486" y="3968651"/>
              <a:ext cx="1826488" cy="1982569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>
              <a:stCxn id="28" idx="2"/>
            </p:cNvCxnSpPr>
            <p:nvPr/>
          </p:nvCxnSpPr>
          <p:spPr>
            <a:xfrm>
              <a:off x="4563974" y="3968651"/>
              <a:ext cx="2295931" cy="831949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310363" y="38795"/>
            <a:ext cx="8559986" cy="6823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accent5">
                    <a:lumMod val="7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/>
              <a:t>Data-driven model</a:t>
            </a: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310363" y="499260"/>
            <a:ext cx="8559986" cy="5099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200" i="1" kern="1200" baseline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Case II: Test set predictions (on ‘independent’ data set)</a:t>
            </a:r>
            <a:endParaRPr lang="en-US" dirty="0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46409" y="1440815"/>
            <a:ext cx="248766" cy="527685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975360"/>
            <a:ext cx="8943703" cy="588264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945462" y="2902523"/>
            <a:ext cx="7323222" cy="1286262"/>
          </a:xfrm>
          <a:prstGeom prst="roundRect">
            <a:avLst>
              <a:gd name="adj" fmla="val 9869"/>
            </a:avLst>
          </a:prstGeom>
          <a:solidFill>
            <a:schemeClr val="bg1"/>
          </a:solidFill>
          <a:ln w="1905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900" b="1" dirty="0" smtClean="0"/>
              <a:t>Less surprising that performance of the model is good</a:t>
            </a:r>
          </a:p>
          <a:p>
            <a:pPr marL="461963" indent="-285750">
              <a:buFont typeface="Arial" panose="020B0604020202020204" pitchFamily="34" charset="0"/>
              <a:buChar char="•"/>
            </a:pPr>
            <a:r>
              <a:rPr lang="en-US" dirty="0" smtClean="0"/>
              <a:t>It ‘has seen the test set’ already (sets not independent …)</a:t>
            </a:r>
            <a:endParaRPr lang="en-US" dirty="0"/>
          </a:p>
          <a:p>
            <a:pPr marL="461963" indent="-285750">
              <a:buFont typeface="Arial" panose="020B0604020202020204" pitchFamily="34" charset="0"/>
              <a:buChar char="•"/>
            </a:pPr>
            <a:r>
              <a:rPr lang="en-US" dirty="0" smtClean="0"/>
              <a:t>Even when overfitting would likely still perform well on test set</a:t>
            </a:r>
          </a:p>
          <a:p>
            <a:pPr marL="461963" indent="-285750">
              <a:buFont typeface="Arial" panose="020B0604020202020204" pitchFamily="34" charset="0"/>
              <a:buChar char="•"/>
            </a:pPr>
            <a:r>
              <a:rPr lang="en-US" dirty="0" smtClean="0"/>
              <a:t>Difficult to find solid, independent test from available data in that case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152400" y="1127760"/>
            <a:ext cx="8943703" cy="588264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867915"/>
      </p:ext>
    </p:extLst>
  </p:cSld>
  <p:clrMapOvr>
    <a:masterClrMapping/>
  </p:clrMapOvr>
  <p:timing>
    <p:tnLst>
      <p:par>
        <p:cTn id="1" dur="indefinite" restart="never" nodeType="tmRoot">
          <p:childTnLst>
            <p:par>
              <p:cTn id="2"/>
            </p:par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21.06.2019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64749" y="1147668"/>
            <a:ext cx="7892321" cy="1554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8787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b="1" dirty="0"/>
              <a:t>COBYLA with constraints on anode positions to 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± 2 mm: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US" dirty="0" err="1"/>
              <a:t>ptimisation</a:t>
            </a:r>
            <a:r>
              <a:rPr lang="en-US" dirty="0"/>
              <a:t> on NN model to check if it produces sensible output</a:t>
            </a:r>
          </a:p>
          <a:p>
            <a:pPr marL="458787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dirty="0"/>
              <a:t>Not clear yet how NN model behaves outside ‘trained range’ …</a:t>
            </a:r>
          </a:p>
          <a:p>
            <a:pPr marL="458787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dirty="0"/>
              <a:t>COBYLA </a:t>
            </a:r>
            <a:r>
              <a:rPr lang="en-US" dirty="0" smtClean="0"/>
              <a:t>or Powell </a:t>
            </a:r>
            <a:r>
              <a:rPr lang="en-US" dirty="0"/>
              <a:t>algorithms probe feature space better, not just </a:t>
            </a:r>
            <a:r>
              <a:rPr lang="en-US" dirty="0" smtClean="0"/>
              <a:t>along orthogonal </a:t>
            </a:r>
            <a:r>
              <a:rPr lang="en-US" dirty="0"/>
              <a:t>directions</a:t>
            </a:r>
            <a:endParaRPr lang="en-US" i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09"/>
          <a:stretch/>
        </p:blipFill>
        <p:spPr>
          <a:xfrm>
            <a:off x="362583" y="2780675"/>
            <a:ext cx="5257227" cy="369811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999294" y="3522506"/>
            <a:ext cx="2708399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 smtClean="0"/>
              <a:t>Reward = total loss x 10</a:t>
            </a:r>
            <a:r>
              <a:rPr lang="en-US" sz="1600" baseline="30000" dirty="0" smtClean="0"/>
              <a:t>14</a:t>
            </a:r>
          </a:p>
          <a:p>
            <a:pPr marL="2857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 smtClean="0"/>
              <a:t>Optimum expected at</a:t>
            </a:r>
            <a:br>
              <a:rPr lang="en-US" sz="1600" dirty="0" smtClean="0"/>
            </a:br>
            <a:r>
              <a:rPr lang="en-US" sz="1600" dirty="0" smtClean="0"/>
              <a:t>8 x 10</a:t>
            </a:r>
            <a:r>
              <a:rPr lang="en-US" sz="1600" baseline="30000" dirty="0" smtClean="0"/>
              <a:t>-14</a:t>
            </a:r>
            <a:r>
              <a:rPr lang="en-US" sz="1600" dirty="0" smtClean="0"/>
              <a:t> </a:t>
            </a:r>
            <a:r>
              <a:rPr lang="en-US" sz="1600" dirty="0" err="1" smtClean="0"/>
              <a:t>Gy</a:t>
            </a:r>
            <a:r>
              <a:rPr lang="en-US" sz="1600" dirty="0" smtClean="0"/>
              <a:t>/charge</a:t>
            </a:r>
            <a:br>
              <a:rPr lang="en-US" sz="1600" dirty="0" smtClean="0"/>
            </a:br>
            <a:r>
              <a:rPr lang="en-US" sz="1600" i="1" dirty="0" smtClean="0"/>
              <a:t>(from data and NN model)</a:t>
            </a:r>
          </a:p>
          <a:p>
            <a:pPr marL="2857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 smtClean="0"/>
              <a:t>Even faster convergence than Powell – looks promising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5196304" y="4239218"/>
            <a:ext cx="992777" cy="444137"/>
          </a:xfrm>
          <a:prstGeom prst="straightConnector1">
            <a:avLst/>
          </a:prstGeom>
          <a:ln w="19050">
            <a:solidFill>
              <a:schemeClr val="accent6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310363" y="38795"/>
            <a:ext cx="8559986" cy="6823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accent5">
                    <a:lumMod val="7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/>
              <a:t>Data-driven model</a:t>
            </a:r>
          </a:p>
        </p:txBody>
      </p:sp>
      <p:sp>
        <p:nvSpPr>
          <p:cNvPr id="15" name="Text Placeholder 3"/>
          <p:cNvSpPr txBox="1">
            <a:spLocks/>
          </p:cNvSpPr>
          <p:nvPr/>
        </p:nvSpPr>
        <p:spPr>
          <a:xfrm>
            <a:off x="310363" y="499260"/>
            <a:ext cx="8559986" cy="5099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200" i="1" kern="1200" baseline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Validation: COBYLA performance on trained model (7-node NN)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3302250"/>
      </p:ext>
    </p:extLst>
  </p:cSld>
  <p:clrMapOvr>
    <a:masterClrMapping/>
  </p:clrMapOvr>
  <p:timing>
    <p:tnLst>
      <p:par>
        <p:cTn id="1" dur="indefinite" restart="never" nodeType="tmRoot">
          <p:childTnLst>
            <p:par>
              <p:cTn id="2"/>
            </p:par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0363" y="38795"/>
            <a:ext cx="8559986" cy="682383"/>
          </a:xfrm>
        </p:spPr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310363" y="499260"/>
            <a:ext cx="8559986" cy="914400"/>
          </a:xfrm>
        </p:spPr>
        <p:txBody>
          <a:bodyPr/>
          <a:lstStyle/>
          <a:p>
            <a:r>
              <a:rPr lang="en-US" dirty="0" smtClean="0"/>
              <a:t>SPS slow-extraction scheme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21.06.2019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301559" y="996114"/>
            <a:ext cx="8567379" cy="2918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900" b="1" dirty="0" smtClean="0"/>
              <a:t>Super Proton Synchrotron (SPS) delivers protons</a:t>
            </a:r>
            <a:br>
              <a:rPr lang="en-US" sz="1900" b="1" dirty="0" smtClean="0"/>
            </a:br>
            <a:r>
              <a:rPr lang="en-US" sz="1900" b="1" dirty="0" smtClean="0"/>
              <a:t>to Fixed Target experiments (FT)</a:t>
            </a:r>
          </a:p>
          <a:p>
            <a:pPr marL="342900" indent="-231775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FT request </a:t>
            </a:r>
            <a:r>
              <a:rPr lang="en-US" b="1" dirty="0" smtClean="0"/>
              <a:t>constant particle flux </a:t>
            </a:r>
            <a:r>
              <a:rPr lang="en-US" dirty="0" smtClean="0"/>
              <a:t>for several</a:t>
            </a:r>
            <a:br>
              <a:rPr lang="en-US" dirty="0" smtClean="0"/>
            </a:br>
            <a:r>
              <a:rPr lang="en-US" dirty="0" smtClean="0"/>
              <a:t>seconds (= spill)</a:t>
            </a:r>
          </a:p>
          <a:p>
            <a:pPr marL="342900" indent="-231775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b="1" dirty="0" smtClean="0"/>
              <a:t>Solution: </a:t>
            </a:r>
            <a:r>
              <a:rPr lang="en-US" i="1" dirty="0" smtClean="0"/>
              <a:t>multi-turn resonant extraction scheme</a:t>
            </a:r>
            <a:endParaRPr lang="en-US" b="1" dirty="0"/>
          </a:p>
          <a:p>
            <a:pPr marL="685800" lvl="1" indent="-225425">
              <a:spcBef>
                <a:spcPts val="200"/>
              </a:spcBef>
              <a:buFont typeface="+mj-lt"/>
              <a:buAutoNum type="arabicPeriod"/>
            </a:pPr>
            <a:r>
              <a:rPr lang="en-US" sz="1700" dirty="0" smtClean="0"/>
              <a:t>Excite third-order resonance</a:t>
            </a:r>
          </a:p>
          <a:p>
            <a:pPr marL="685800" lvl="1" indent="-225425">
              <a:spcBef>
                <a:spcPts val="200"/>
              </a:spcBef>
              <a:buFont typeface="+mj-lt"/>
              <a:buAutoNum type="arabicPeriod"/>
            </a:pPr>
            <a:r>
              <a:rPr lang="en-US" sz="1700" dirty="0" smtClean="0"/>
              <a:t>Extract </a:t>
            </a:r>
            <a:r>
              <a:rPr lang="en-US" sz="1700" dirty="0" err="1" smtClean="0"/>
              <a:t>beamlets</a:t>
            </a:r>
            <a:r>
              <a:rPr lang="en-US" sz="1700" dirty="0" smtClean="0"/>
              <a:t> by means of electrostatic septum (ZS)</a:t>
            </a:r>
          </a:p>
          <a:p>
            <a:pPr marL="342900" indent="-231775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b="1" dirty="0" smtClean="0"/>
              <a:t>Challenge: </a:t>
            </a:r>
            <a:r>
              <a:rPr lang="en-US" i="1" dirty="0" smtClean="0"/>
              <a:t>inherently a </a:t>
            </a:r>
            <a:r>
              <a:rPr lang="en-US" i="1" dirty="0" err="1" smtClean="0"/>
              <a:t>lossy</a:t>
            </a:r>
            <a:r>
              <a:rPr lang="en-US" i="1" dirty="0" smtClean="0"/>
              <a:t> process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O</a:t>
            </a:r>
            <a:r>
              <a:rPr lang="en-US" sz="1700" dirty="0" err="1" smtClean="0"/>
              <a:t>ptimisation</a:t>
            </a:r>
            <a:r>
              <a:rPr lang="en-US" sz="1700" dirty="0" smtClean="0"/>
              <a:t> problem: align ZS anode wires to reduce particle losses</a:t>
            </a:r>
          </a:p>
        </p:txBody>
      </p:sp>
      <p:grpSp>
        <p:nvGrpSpPr>
          <p:cNvPr id="47" name="Group 46"/>
          <p:cNvGrpSpPr/>
          <p:nvPr/>
        </p:nvGrpSpPr>
        <p:grpSpPr>
          <a:xfrm>
            <a:off x="6011781" y="1014203"/>
            <a:ext cx="2995574" cy="2194560"/>
            <a:chOff x="6011781" y="1014203"/>
            <a:chExt cx="2995574" cy="2194560"/>
          </a:xfrm>
        </p:grpSpPr>
        <p:grpSp>
          <p:nvGrpSpPr>
            <p:cNvPr id="23" name="Group 22"/>
            <p:cNvGrpSpPr/>
            <p:nvPr/>
          </p:nvGrpSpPr>
          <p:grpSpPr>
            <a:xfrm>
              <a:off x="6011781" y="1014203"/>
              <a:ext cx="2995574" cy="2194560"/>
              <a:chOff x="2059795" y="334120"/>
              <a:chExt cx="6001591" cy="4396770"/>
            </a:xfrm>
          </p:grpSpPr>
          <p:pic>
            <p:nvPicPr>
              <p:cNvPr id="18" name="Picture 17"/>
              <p:cNvPicPr>
                <a:picLocks noChangeAspect="1"/>
              </p:cNvPicPr>
              <p:nvPr/>
            </p:nvPicPr>
            <p:blipFill rotWithShape="1">
              <a:blip r:embed="rId2"/>
              <a:srcRect l="1711" t="1681" r="2470" b="2252"/>
              <a:stretch/>
            </p:blipFill>
            <p:spPr>
              <a:xfrm>
                <a:off x="2059795" y="334120"/>
                <a:ext cx="6001591" cy="4396770"/>
              </a:xfrm>
              <a:prstGeom prst="rect">
                <a:avLst/>
              </a:prstGeom>
            </p:spPr>
          </p:pic>
          <p:sp>
            <p:nvSpPr>
              <p:cNvPr id="19" name="Rectangle 18"/>
              <p:cNvSpPr/>
              <p:nvPr/>
            </p:nvSpPr>
            <p:spPr>
              <a:xfrm>
                <a:off x="2952750" y="828675"/>
                <a:ext cx="2028825" cy="4476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4057650" y="1652588"/>
                <a:ext cx="1176338" cy="4476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4291013" y="1228725"/>
                <a:ext cx="1095375" cy="4476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3714751" y="1214438"/>
                <a:ext cx="1650256" cy="4476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00" dirty="0"/>
              </a:p>
            </p:txBody>
          </p:sp>
        </p:grpSp>
        <p:grpSp>
          <p:nvGrpSpPr>
            <p:cNvPr id="32" name="Group 31"/>
            <p:cNvGrpSpPr/>
            <p:nvPr/>
          </p:nvGrpSpPr>
          <p:grpSpPr>
            <a:xfrm>
              <a:off x="6552433" y="1389204"/>
              <a:ext cx="1160962" cy="492443"/>
              <a:chOff x="6470654" y="772170"/>
              <a:chExt cx="1160962" cy="492443"/>
            </a:xfrm>
          </p:grpSpPr>
          <p:cxnSp>
            <p:nvCxnSpPr>
              <p:cNvPr id="27" name="Straight Arrow Connector 26"/>
              <p:cNvCxnSpPr/>
              <p:nvPr/>
            </p:nvCxnSpPr>
            <p:spPr>
              <a:xfrm flipH="1">
                <a:off x="6470654" y="992889"/>
                <a:ext cx="300258" cy="81343"/>
              </a:xfrm>
              <a:prstGeom prst="straightConnector1">
                <a:avLst/>
              </a:prstGeom>
              <a:ln w="12700">
                <a:solidFill>
                  <a:schemeClr val="bg1"/>
                </a:solidFill>
                <a:tailEnd type="stealth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Rectangle 28"/>
              <p:cNvSpPr/>
              <p:nvPr/>
            </p:nvSpPr>
            <p:spPr>
              <a:xfrm>
                <a:off x="6627442" y="772170"/>
                <a:ext cx="1004174" cy="49244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300" dirty="0">
                    <a:solidFill>
                      <a:schemeClr val="bg1"/>
                    </a:solidFill>
                  </a:rPr>
                  <a:t>Slow extraction</a:t>
                </a:r>
              </a:p>
            </p:txBody>
          </p:sp>
        </p:grpSp>
      </p:grpSp>
      <p:grpSp>
        <p:nvGrpSpPr>
          <p:cNvPr id="48" name="Group 47"/>
          <p:cNvGrpSpPr/>
          <p:nvPr/>
        </p:nvGrpSpPr>
        <p:grpSpPr>
          <a:xfrm>
            <a:off x="996263" y="4069535"/>
            <a:ext cx="3531417" cy="2719166"/>
            <a:chOff x="996263" y="4069535"/>
            <a:chExt cx="3531417" cy="2719166"/>
          </a:xfrm>
        </p:grpSpPr>
        <p:grpSp>
          <p:nvGrpSpPr>
            <p:cNvPr id="37" name="Group 36"/>
            <p:cNvGrpSpPr/>
            <p:nvPr/>
          </p:nvGrpSpPr>
          <p:grpSpPr>
            <a:xfrm>
              <a:off x="1056470" y="4069535"/>
              <a:ext cx="3471210" cy="2465387"/>
              <a:chOff x="1056470" y="4136441"/>
              <a:chExt cx="3471210" cy="2465387"/>
            </a:xfrm>
          </p:grpSpPr>
          <p:grpSp>
            <p:nvGrpSpPr>
              <p:cNvPr id="35" name="Group 34"/>
              <p:cNvGrpSpPr/>
              <p:nvPr/>
            </p:nvGrpSpPr>
            <p:grpSpPr>
              <a:xfrm>
                <a:off x="1056470" y="4136441"/>
                <a:ext cx="2576766" cy="2465387"/>
                <a:chOff x="974694" y="4151310"/>
                <a:chExt cx="2576766" cy="2465387"/>
              </a:xfrm>
            </p:grpSpPr>
            <p:grpSp>
              <p:nvGrpSpPr>
                <p:cNvPr id="33" name="Group 32"/>
                <p:cNvGrpSpPr/>
                <p:nvPr/>
              </p:nvGrpSpPr>
              <p:grpSpPr>
                <a:xfrm>
                  <a:off x="974694" y="4151310"/>
                  <a:ext cx="2576766" cy="2465387"/>
                  <a:chOff x="640157" y="3660656"/>
                  <a:chExt cx="2576766" cy="2465387"/>
                </a:xfrm>
              </p:grpSpPr>
              <p:pic>
                <p:nvPicPr>
                  <p:cNvPr id="9" name="Picture 8"/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640157" y="3660656"/>
                    <a:ext cx="2576766" cy="2465387"/>
                  </a:xfrm>
                  <a:prstGeom prst="rect">
                    <a:avLst/>
                  </a:prstGeom>
                </p:spPr>
              </p:pic>
              <p:grpSp>
                <p:nvGrpSpPr>
                  <p:cNvPr id="17" name="Group 16"/>
                  <p:cNvGrpSpPr/>
                  <p:nvPr/>
                </p:nvGrpSpPr>
                <p:grpSpPr>
                  <a:xfrm>
                    <a:off x="717395" y="5148147"/>
                    <a:ext cx="923320" cy="958784"/>
                    <a:chOff x="717395" y="5148147"/>
                    <a:chExt cx="923320" cy="958784"/>
                  </a:xfrm>
                </p:grpSpPr>
                <p:grpSp>
                  <p:nvGrpSpPr>
                    <p:cNvPr id="15" name="Group 14"/>
                    <p:cNvGrpSpPr/>
                    <p:nvPr/>
                  </p:nvGrpSpPr>
                  <p:grpSpPr>
                    <a:xfrm>
                      <a:off x="881142" y="5374665"/>
                      <a:ext cx="584391" cy="584391"/>
                      <a:chOff x="881142" y="5404401"/>
                      <a:chExt cx="584391" cy="584391"/>
                    </a:xfrm>
                  </p:grpSpPr>
                  <p:cxnSp>
                    <p:nvCxnSpPr>
                      <p:cNvPr id="12" name="Straight Arrow Connector 11"/>
                      <p:cNvCxnSpPr/>
                      <p:nvPr/>
                    </p:nvCxnSpPr>
                    <p:spPr>
                      <a:xfrm>
                        <a:off x="881142" y="5901036"/>
                        <a:ext cx="584391" cy="0"/>
                      </a:xfrm>
                      <a:prstGeom prst="straightConnector1">
                        <a:avLst/>
                      </a:prstGeom>
                      <a:ln w="12700">
                        <a:solidFill>
                          <a:schemeClr val="tx1"/>
                        </a:solidFill>
                        <a:tailEnd type="stealth" w="med" len="med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3" name="Straight Arrow Connector 12"/>
                      <p:cNvCxnSpPr/>
                      <p:nvPr/>
                    </p:nvCxnSpPr>
                    <p:spPr>
                      <a:xfrm rot="16200000">
                        <a:off x="669270" y="5696597"/>
                        <a:ext cx="584391" cy="0"/>
                      </a:xfrm>
                      <a:prstGeom prst="straightConnector1">
                        <a:avLst/>
                      </a:prstGeom>
                      <a:ln w="12700">
                        <a:solidFill>
                          <a:schemeClr val="tx1"/>
                        </a:solidFill>
                        <a:tailEnd type="stealth" w="med" len="med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sp>
                  <p:nvSpPr>
                    <p:cNvPr id="14" name="TextBox 13"/>
                    <p:cNvSpPr txBox="1"/>
                    <p:nvPr/>
                  </p:nvSpPr>
                  <p:spPr>
                    <a:xfrm>
                      <a:off x="1367883" y="5783766"/>
                      <a:ext cx="272832" cy="323165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500" b="1" dirty="0" smtClean="0"/>
                        <a:t>x</a:t>
                      </a:r>
                      <a:endParaRPr lang="en-US" sz="1500" b="1" dirty="0"/>
                    </a:p>
                  </p:txBody>
                </p:sp>
                <p:sp>
                  <p:nvSpPr>
                    <p:cNvPr id="16" name="TextBox 15"/>
                    <p:cNvSpPr txBox="1"/>
                    <p:nvPr/>
                  </p:nvSpPr>
                  <p:spPr>
                    <a:xfrm>
                      <a:off x="717395" y="5148147"/>
                      <a:ext cx="325795" cy="323165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500" b="1" dirty="0" smtClean="0"/>
                        <a:t>x’</a:t>
                      </a:r>
                      <a:endParaRPr lang="en-US" sz="1500" b="1" dirty="0"/>
                    </a:p>
                  </p:txBody>
                </p:sp>
              </p:grpSp>
            </p:grpSp>
            <p:sp>
              <p:nvSpPr>
                <p:cNvPr id="34" name="Rectangle 33"/>
                <p:cNvSpPr/>
                <p:nvPr/>
              </p:nvSpPr>
              <p:spPr>
                <a:xfrm rot="16200000">
                  <a:off x="2576022" y="5882995"/>
                  <a:ext cx="1130184" cy="29238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sz="1300" dirty="0" smtClean="0"/>
                    <a:t>Septum wires</a:t>
                  </a:r>
                  <a:endParaRPr lang="en-US" sz="1300" dirty="0"/>
                </a:p>
              </p:txBody>
            </p:sp>
          </p:grpSp>
          <p:sp>
            <p:nvSpPr>
              <p:cNvPr id="36" name="Rectangle 35"/>
              <p:cNvSpPr/>
              <p:nvPr/>
            </p:nvSpPr>
            <p:spPr>
              <a:xfrm>
                <a:off x="3397496" y="4184291"/>
                <a:ext cx="1130184" cy="49244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300" dirty="0" smtClean="0">
                    <a:solidFill>
                      <a:srgbClr val="FF0000"/>
                    </a:solidFill>
                  </a:rPr>
                  <a:t>Extracted beam</a:t>
                </a:r>
                <a:endParaRPr lang="en-US" sz="1300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43" name="Rectangle 42"/>
            <p:cNvSpPr/>
            <p:nvPr/>
          </p:nvSpPr>
          <p:spPr>
            <a:xfrm>
              <a:off x="996263" y="6496313"/>
              <a:ext cx="2653903" cy="2923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1300" i="1" dirty="0" smtClean="0">
                  <a:solidFill>
                    <a:schemeClr val="accent5">
                      <a:lumMod val="75000"/>
                    </a:schemeClr>
                  </a:solidFill>
                </a:rPr>
                <a:t>B. Goddard (TE-ABT)</a:t>
              </a:r>
              <a:endParaRPr lang="en-US" sz="1300" i="1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</p:grpSp>
      <p:sp>
        <p:nvSpPr>
          <p:cNvPr id="46" name="Slide Number Placeholder 4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50" name="Group 49"/>
          <p:cNvGrpSpPr/>
          <p:nvPr/>
        </p:nvGrpSpPr>
        <p:grpSpPr>
          <a:xfrm>
            <a:off x="3360234" y="4579435"/>
            <a:ext cx="1208334" cy="881603"/>
            <a:chOff x="3360234" y="4579435"/>
            <a:chExt cx="1208334" cy="881603"/>
          </a:xfrm>
        </p:grpSpPr>
        <p:sp>
          <p:nvSpPr>
            <p:cNvPr id="38" name="Rectangle 37"/>
            <p:cNvSpPr/>
            <p:nvPr/>
          </p:nvSpPr>
          <p:spPr>
            <a:xfrm>
              <a:off x="3438384" y="4968595"/>
              <a:ext cx="1130184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300" dirty="0" smtClean="0">
                  <a:solidFill>
                    <a:srgbClr val="0000FF"/>
                  </a:solidFill>
                </a:rPr>
                <a:t>Losses on wires</a:t>
              </a:r>
              <a:endParaRPr lang="en-US" sz="1300" dirty="0">
                <a:solidFill>
                  <a:srgbClr val="0000FF"/>
                </a:solidFill>
              </a:endParaRPr>
            </a:p>
          </p:txBody>
        </p:sp>
        <p:cxnSp>
          <p:nvCxnSpPr>
            <p:cNvPr id="40" name="Straight Arrow Connector 39"/>
            <p:cNvCxnSpPr/>
            <p:nvPr/>
          </p:nvCxnSpPr>
          <p:spPr>
            <a:xfrm flipH="1" flipV="1">
              <a:off x="3360234" y="4579435"/>
              <a:ext cx="453483" cy="423747"/>
            </a:xfrm>
            <a:prstGeom prst="straightConnector1">
              <a:avLst/>
            </a:prstGeom>
            <a:ln w="12700">
              <a:solidFill>
                <a:srgbClr val="0000FF"/>
              </a:solidFill>
              <a:tailEnd type="stealth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2"/>
          <p:cNvGrpSpPr/>
          <p:nvPr/>
        </p:nvGrpSpPr>
        <p:grpSpPr>
          <a:xfrm>
            <a:off x="4967724" y="4463155"/>
            <a:ext cx="3581237" cy="1927819"/>
            <a:chOff x="4967724" y="4463155"/>
            <a:chExt cx="3581237" cy="1927819"/>
          </a:xfrm>
        </p:grpSpPr>
        <p:grpSp>
          <p:nvGrpSpPr>
            <p:cNvPr id="49" name="Group 48"/>
            <p:cNvGrpSpPr/>
            <p:nvPr/>
          </p:nvGrpSpPr>
          <p:grpSpPr>
            <a:xfrm>
              <a:off x="4967724" y="4463155"/>
              <a:ext cx="3581237" cy="1927819"/>
              <a:chOff x="4967724" y="4463155"/>
              <a:chExt cx="3581237" cy="1927819"/>
            </a:xfrm>
          </p:grpSpPr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67724" y="4463155"/>
                <a:ext cx="3581237" cy="1682750"/>
              </a:xfrm>
              <a:prstGeom prst="rect">
                <a:avLst/>
              </a:prstGeom>
            </p:spPr>
          </p:pic>
          <p:sp>
            <p:nvSpPr>
              <p:cNvPr id="44" name="Rectangle 43"/>
              <p:cNvSpPr/>
              <p:nvPr/>
            </p:nvSpPr>
            <p:spPr>
              <a:xfrm>
                <a:off x="6300527" y="6098586"/>
                <a:ext cx="2219005" cy="29238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/>
                <a:r>
                  <a:rPr lang="en-US" sz="1300" i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M. Fraser (TE-ABT)</a:t>
                </a:r>
                <a:endParaRPr lang="en-US" sz="1300" i="1" dirty="0">
                  <a:solidFill>
                    <a:schemeClr val="accent5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39" name="Rectangle 38"/>
            <p:cNvSpPr/>
            <p:nvPr/>
          </p:nvSpPr>
          <p:spPr>
            <a:xfrm>
              <a:off x="5441430" y="5263401"/>
              <a:ext cx="1528063" cy="2923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300" i="1" dirty="0" smtClean="0">
                  <a:solidFill>
                    <a:srgbClr val="0000FF"/>
                  </a:solidFill>
                </a:rPr>
                <a:t>field-free region</a:t>
              </a:r>
              <a:endParaRPr lang="en-US" sz="1300" i="1" dirty="0">
                <a:solidFill>
                  <a:srgbClr val="0000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78146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60"/>
          <p:cNvGrpSpPr/>
          <p:nvPr/>
        </p:nvGrpSpPr>
        <p:grpSpPr>
          <a:xfrm>
            <a:off x="5793679" y="768195"/>
            <a:ext cx="3115329" cy="2469462"/>
            <a:chOff x="5793679" y="768195"/>
            <a:chExt cx="3115329" cy="2469462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2"/>
            <a:srcRect l="3016" t="339" r="4028" b="1"/>
            <a:stretch/>
          </p:blipFill>
          <p:spPr>
            <a:xfrm flipH="1">
              <a:off x="5793679" y="768195"/>
              <a:ext cx="3107474" cy="2181108"/>
            </a:xfrm>
            <a:prstGeom prst="rect">
              <a:avLst/>
            </a:prstGeom>
            <a:ln>
              <a:noFill/>
            </a:ln>
            <a:effectLst>
              <a:softEdge rad="50800"/>
            </a:effectLst>
          </p:spPr>
        </p:pic>
        <p:sp>
          <p:nvSpPr>
            <p:cNvPr id="52" name="Rectangle 51"/>
            <p:cNvSpPr/>
            <p:nvPr/>
          </p:nvSpPr>
          <p:spPr>
            <a:xfrm>
              <a:off x="6690003" y="2945269"/>
              <a:ext cx="2219005" cy="2923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1300" i="1" dirty="0" smtClean="0">
                  <a:solidFill>
                    <a:schemeClr val="accent5">
                      <a:lumMod val="75000"/>
                    </a:schemeClr>
                  </a:solidFill>
                </a:rPr>
                <a:t>M. Fraser (TE-ABT)</a:t>
              </a:r>
              <a:endParaRPr lang="en-US" sz="1300" i="1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0363" y="38795"/>
            <a:ext cx="8559986" cy="682383"/>
          </a:xfrm>
        </p:spPr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310363" y="499260"/>
            <a:ext cx="8559986" cy="509925"/>
          </a:xfrm>
        </p:spPr>
        <p:txBody>
          <a:bodyPr/>
          <a:lstStyle/>
          <a:p>
            <a:r>
              <a:rPr lang="en-US" dirty="0" smtClean="0"/>
              <a:t>SPS ZS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21.06.2019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301559" y="1040718"/>
            <a:ext cx="5214578" cy="24673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b="1" dirty="0" smtClean="0"/>
              <a:t>SPS ZS composed of 5 tanks</a:t>
            </a:r>
          </a:p>
          <a:p>
            <a:pPr marL="401638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System with 12 degrees of freedom (</a:t>
            </a:r>
            <a:r>
              <a:rPr lang="en-US" dirty="0" err="1" smtClean="0"/>
              <a:t>dof</a:t>
            </a:r>
            <a:r>
              <a:rPr lang="en-US" dirty="0" smtClean="0"/>
              <a:t>)</a:t>
            </a:r>
          </a:p>
          <a:p>
            <a:pPr marL="803275" lvl="1" indent="-227013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1700" dirty="0" smtClean="0"/>
              <a:t>10 </a:t>
            </a:r>
            <a:r>
              <a:rPr lang="en-US" sz="1700" dirty="0" err="1"/>
              <a:t>d</a:t>
            </a:r>
            <a:r>
              <a:rPr lang="en-US" sz="1700" dirty="0" err="1" smtClean="0"/>
              <a:t>of</a:t>
            </a:r>
            <a:r>
              <a:rPr lang="en-US" sz="1700" dirty="0" smtClean="0"/>
              <a:t>: adjustable positions for anode wires up- and downstream for every tank</a:t>
            </a:r>
          </a:p>
          <a:p>
            <a:pPr marL="803275" lvl="1" indent="-227013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1700" dirty="0" smtClean="0"/>
              <a:t>2 </a:t>
            </a:r>
            <a:r>
              <a:rPr lang="en-US" sz="1700" dirty="0" err="1" smtClean="0"/>
              <a:t>dof</a:t>
            </a:r>
            <a:r>
              <a:rPr lang="en-US" sz="1700" dirty="0" smtClean="0"/>
              <a:t>: girder positions up- and downstream</a:t>
            </a:r>
          </a:p>
          <a:p>
            <a:pPr marL="346075" indent="-227013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Loss monitoring: &gt; 20 </a:t>
            </a:r>
            <a:r>
              <a:rPr lang="en-US" dirty="0" smtClean="0"/>
              <a:t>beam loss monitors (BLMs)</a:t>
            </a:r>
            <a:endParaRPr lang="en-US" dirty="0" smtClean="0"/>
          </a:p>
          <a:p>
            <a:pPr marL="346075" indent="-227013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b="1" i="1" dirty="0" smtClean="0"/>
              <a:t>Entangled dynamics: </a:t>
            </a:r>
            <a:r>
              <a:rPr lang="en-US" b="1" dirty="0" smtClean="0"/>
              <a:t>modeling and </a:t>
            </a:r>
            <a:r>
              <a:rPr lang="en-US" b="1" dirty="0" err="1" smtClean="0"/>
              <a:t>optimisation</a:t>
            </a:r>
            <a:r>
              <a:rPr lang="en-US" b="1" dirty="0" smtClean="0"/>
              <a:t> of system not straightforward</a:t>
            </a:r>
            <a:endParaRPr lang="en-US" b="1" dirty="0"/>
          </a:p>
        </p:txBody>
      </p:sp>
      <p:sp>
        <p:nvSpPr>
          <p:cNvPr id="39" name="Rectangle 38"/>
          <p:cNvSpPr/>
          <p:nvPr/>
        </p:nvSpPr>
        <p:spPr>
          <a:xfrm>
            <a:off x="6540902" y="1142488"/>
            <a:ext cx="806514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300" dirty="0" smtClean="0">
                <a:solidFill>
                  <a:schemeClr val="bg1"/>
                </a:solidFill>
              </a:rPr>
              <a:t>Anode</a:t>
            </a:r>
            <a:br>
              <a:rPr lang="en-US" sz="1300" dirty="0" smtClean="0">
                <a:solidFill>
                  <a:schemeClr val="bg1"/>
                </a:solidFill>
              </a:rPr>
            </a:br>
            <a:r>
              <a:rPr lang="en-US" sz="1300" dirty="0" smtClean="0">
                <a:solidFill>
                  <a:schemeClr val="bg1"/>
                </a:solidFill>
              </a:rPr>
              <a:t>wires</a:t>
            </a:r>
            <a:endParaRPr lang="en-US" sz="1300" dirty="0">
              <a:solidFill>
                <a:schemeClr val="bg1"/>
              </a:solidFill>
            </a:endParaRPr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7042616" y="1600819"/>
            <a:ext cx="148683" cy="282502"/>
          </a:xfrm>
          <a:prstGeom prst="straightConnector1">
            <a:avLst/>
          </a:prstGeom>
          <a:ln w="12700">
            <a:solidFill>
              <a:schemeClr val="bg1"/>
            </a:solidFill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H="1">
            <a:off x="6678342" y="1872166"/>
            <a:ext cx="263913" cy="449766"/>
          </a:xfrm>
          <a:prstGeom prst="straightConnector1">
            <a:avLst/>
          </a:prstGeom>
          <a:ln w="12700">
            <a:solidFill>
              <a:srgbClr val="C00000"/>
            </a:solidFill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"/>
          <p:cNvSpPr/>
          <p:nvPr/>
        </p:nvSpPr>
        <p:spPr>
          <a:xfrm>
            <a:off x="6068833" y="2298497"/>
            <a:ext cx="929177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300" dirty="0" smtClean="0">
                <a:solidFill>
                  <a:srgbClr val="C00000"/>
                </a:solidFill>
              </a:rPr>
              <a:t>Circulating beam</a:t>
            </a:r>
            <a:endParaRPr lang="en-US" sz="1300" dirty="0">
              <a:solidFill>
                <a:srgbClr val="C00000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7652307" y="1480742"/>
            <a:ext cx="806514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300" dirty="0">
                <a:solidFill>
                  <a:schemeClr val="bg1"/>
                </a:solidFill>
              </a:rPr>
              <a:t>C</a:t>
            </a:r>
            <a:r>
              <a:rPr lang="en-US" sz="1300" dirty="0" smtClean="0">
                <a:solidFill>
                  <a:schemeClr val="bg1"/>
                </a:solidFill>
              </a:rPr>
              <a:t>athode</a:t>
            </a:r>
            <a:endParaRPr lang="en-US" sz="1300" dirty="0">
              <a:solidFill>
                <a:schemeClr val="bg1"/>
              </a:solidFill>
            </a:endParaRPr>
          </a:p>
        </p:txBody>
      </p:sp>
      <p:cxnSp>
        <p:nvCxnSpPr>
          <p:cNvPr id="45" name="Straight Arrow Connector 44"/>
          <p:cNvCxnSpPr/>
          <p:nvPr/>
        </p:nvCxnSpPr>
        <p:spPr>
          <a:xfrm flipH="1">
            <a:off x="7418041" y="1652858"/>
            <a:ext cx="278779" cy="137536"/>
          </a:xfrm>
          <a:prstGeom prst="straightConnector1">
            <a:avLst/>
          </a:prstGeom>
          <a:ln w="12700">
            <a:solidFill>
              <a:schemeClr val="bg1"/>
            </a:solidFill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H="1">
            <a:off x="7191299" y="1771805"/>
            <a:ext cx="89210" cy="356839"/>
          </a:xfrm>
          <a:prstGeom prst="straightConnector1">
            <a:avLst/>
          </a:prstGeom>
          <a:ln w="12700">
            <a:solidFill>
              <a:schemeClr val="accent1">
                <a:lumMod val="75000"/>
              </a:schemeClr>
            </a:solidFill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6853134" y="2079190"/>
            <a:ext cx="929177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300" dirty="0" smtClean="0">
                <a:solidFill>
                  <a:schemeClr val="accent1">
                    <a:lumMod val="75000"/>
                  </a:schemeClr>
                </a:solidFill>
              </a:rPr>
              <a:t>extracted beam</a:t>
            </a:r>
            <a:endParaRPr lang="en-US" sz="1300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62" name="Group 61"/>
          <p:cNvGrpSpPr/>
          <p:nvPr/>
        </p:nvGrpSpPr>
        <p:grpSpPr>
          <a:xfrm>
            <a:off x="1650380" y="3520464"/>
            <a:ext cx="6804721" cy="3264873"/>
            <a:chOff x="1650380" y="3520464"/>
            <a:chExt cx="6804721" cy="3264873"/>
          </a:xfrm>
        </p:grpSpPr>
        <p:pic>
          <p:nvPicPr>
            <p:cNvPr id="30" name="Picture 29"/>
            <p:cNvPicPr>
              <a:picLocks noChangeAspect="1"/>
            </p:cNvPicPr>
            <p:nvPr/>
          </p:nvPicPr>
          <p:blipFill rotWithShape="1">
            <a:blip r:embed="rId3"/>
            <a:srcRect r="8767" b="5518"/>
            <a:stretch/>
          </p:blipFill>
          <p:spPr>
            <a:xfrm>
              <a:off x="1650380" y="3520464"/>
              <a:ext cx="5977053" cy="3104424"/>
            </a:xfrm>
            <a:prstGeom prst="rect">
              <a:avLst/>
            </a:prstGeom>
          </p:spPr>
        </p:pic>
        <p:sp>
          <p:nvSpPr>
            <p:cNvPr id="31" name="Rectangle 30"/>
            <p:cNvSpPr/>
            <p:nvPr/>
          </p:nvSpPr>
          <p:spPr>
            <a:xfrm>
              <a:off x="4949990" y="6492949"/>
              <a:ext cx="2219005" cy="2923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1300" i="1" dirty="0" smtClean="0">
                  <a:solidFill>
                    <a:schemeClr val="accent5">
                      <a:lumMod val="75000"/>
                    </a:schemeClr>
                  </a:solidFill>
                </a:rPr>
                <a:t>M. Fraser (TE-ABT)</a:t>
              </a:r>
              <a:endParaRPr lang="en-US" sz="1300" i="1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7314050" y="3954365"/>
              <a:ext cx="1141051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300" dirty="0"/>
                <a:t>t</a:t>
              </a:r>
              <a:r>
                <a:rPr lang="en-US" sz="1300" dirty="0" smtClean="0"/>
                <a:t>o FT experiments</a:t>
              </a:r>
              <a:endParaRPr lang="en-US" sz="1300" dirty="0"/>
            </a:p>
          </p:txBody>
        </p:sp>
      </p:grpSp>
      <p:sp>
        <p:nvSpPr>
          <p:cNvPr id="60" name="Slide Number Placeholder 59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545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ounded Rectangle 43"/>
          <p:cNvSpPr/>
          <p:nvPr/>
        </p:nvSpPr>
        <p:spPr>
          <a:xfrm>
            <a:off x="409121" y="1003609"/>
            <a:ext cx="8385718" cy="2148469"/>
          </a:xfrm>
          <a:prstGeom prst="roundRect">
            <a:avLst>
              <a:gd name="adj" fmla="val 5837"/>
            </a:avLst>
          </a:prstGeom>
          <a:solidFill>
            <a:schemeClr val="accent6">
              <a:lumMod val="40000"/>
              <a:lumOff val="60000"/>
              <a:alpha val="2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21.06.2019</a:t>
            </a:r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310363" y="38795"/>
            <a:ext cx="8559986" cy="6823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accent5">
                    <a:lumMod val="7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Introduction</a:t>
            </a:r>
            <a:endParaRPr lang="en-US" dirty="0"/>
          </a:p>
        </p:txBody>
      </p:sp>
      <p:sp>
        <p:nvSpPr>
          <p:cNvPr id="11" name="Text Placeholder 3"/>
          <p:cNvSpPr txBox="1">
            <a:spLocks/>
          </p:cNvSpPr>
          <p:nvPr/>
        </p:nvSpPr>
        <p:spPr>
          <a:xfrm>
            <a:off x="310363" y="499260"/>
            <a:ext cx="8559986" cy="5099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200" i="1" kern="1200" baseline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SPS ZS alignment procedures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201621" y="3525548"/>
            <a:ext cx="4999966" cy="2828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0188" indent="-230188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 smtClean="0"/>
              <a:t>Until 2018:</a:t>
            </a:r>
          </a:p>
          <a:p>
            <a:pPr marL="573088" lvl="1" indent="-230188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600" dirty="0" smtClean="0"/>
              <a:t>Manual </a:t>
            </a:r>
            <a:r>
              <a:rPr lang="en-US" sz="1600" dirty="0"/>
              <a:t>a</a:t>
            </a:r>
            <a:r>
              <a:rPr lang="en-US" sz="1600" dirty="0" smtClean="0"/>
              <a:t>node-by-anode </a:t>
            </a:r>
            <a:r>
              <a:rPr lang="en-US" sz="1600" dirty="0" err="1" smtClean="0"/>
              <a:t>optimisation</a:t>
            </a:r>
            <a:endParaRPr lang="en-US" sz="1600" dirty="0" smtClean="0"/>
          </a:p>
          <a:p>
            <a:pPr marL="573088" lvl="1" indent="-230188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1600" dirty="0" smtClean="0"/>
              <a:t>Time-consuming (≈ 8 h) and tedious</a:t>
            </a:r>
          </a:p>
          <a:p>
            <a:pPr marL="230188" indent="-230188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 smtClean="0"/>
              <a:t>Test in Nov. 2018:</a:t>
            </a:r>
          </a:p>
          <a:p>
            <a:pPr marL="573088" lvl="1" indent="-231775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600" b="1" dirty="0" smtClean="0"/>
              <a:t>Automatic alignment: </a:t>
            </a:r>
            <a:r>
              <a:rPr lang="en-US" sz="1600" dirty="0" smtClean="0"/>
              <a:t>proof-of-principle</a:t>
            </a:r>
            <a:br>
              <a:rPr lang="en-US" sz="1600" dirty="0" smtClean="0"/>
            </a:br>
            <a:r>
              <a:rPr lang="en-US" sz="1600" dirty="0" smtClean="0"/>
              <a:t>with </a:t>
            </a:r>
            <a:r>
              <a:rPr lang="en-US" sz="1600" i="1" dirty="0" smtClean="0"/>
              <a:t>modified</a:t>
            </a:r>
            <a:r>
              <a:rPr lang="en-US" sz="1600" dirty="0" smtClean="0"/>
              <a:t> Powell </a:t>
            </a:r>
            <a:r>
              <a:rPr lang="en-US" sz="1600" dirty="0" err="1" smtClean="0"/>
              <a:t>optimiser</a:t>
            </a:r>
            <a:endParaRPr lang="en-US" sz="1600" dirty="0" smtClean="0"/>
          </a:p>
          <a:p>
            <a:pPr marL="573088" lvl="1" indent="-231775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600" dirty="0" smtClean="0"/>
              <a:t>Does first line search along every direction,</a:t>
            </a:r>
            <a:br>
              <a:rPr lang="en-US" sz="1600" dirty="0" smtClean="0"/>
            </a:br>
            <a:r>
              <a:rPr lang="en-US" sz="1600" dirty="0" smtClean="0"/>
              <a:t>then simultaneous parameter adjustment</a:t>
            </a:r>
          </a:p>
          <a:p>
            <a:pPr marL="573088" lvl="1" indent="-231775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1600" b="1" dirty="0" smtClean="0"/>
              <a:t>Big impact: </a:t>
            </a:r>
            <a:r>
              <a:rPr lang="en-US" sz="1600" dirty="0" smtClean="0"/>
              <a:t>time for full adjustment reduced</a:t>
            </a:r>
            <a:br>
              <a:rPr lang="en-US" sz="1600" dirty="0" smtClean="0"/>
            </a:br>
            <a:r>
              <a:rPr lang="en-US" sz="1600" dirty="0" smtClean="0"/>
              <a:t>to 40’ with same improvement on total loss</a:t>
            </a:r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 rotWithShape="1">
          <a:blip r:embed="rId2"/>
          <a:srcRect b="5619"/>
          <a:stretch/>
        </p:blipFill>
        <p:spPr>
          <a:xfrm>
            <a:off x="658400" y="1359701"/>
            <a:ext cx="3571629" cy="1535899"/>
          </a:xfrm>
          <a:prstGeom prst="rect">
            <a:avLst/>
          </a:prstGeom>
        </p:spPr>
      </p:pic>
      <p:grpSp>
        <p:nvGrpSpPr>
          <p:cNvPr id="39" name="Group 38"/>
          <p:cNvGrpSpPr/>
          <p:nvPr/>
        </p:nvGrpSpPr>
        <p:grpSpPr>
          <a:xfrm>
            <a:off x="5293403" y="1288633"/>
            <a:ext cx="3248431" cy="1842473"/>
            <a:chOff x="4958867" y="2552441"/>
            <a:chExt cx="3248431" cy="1842473"/>
          </a:xfrm>
        </p:grpSpPr>
        <p:pic>
          <p:nvPicPr>
            <p:cNvPr id="40" name="Picture 39"/>
            <p:cNvPicPr>
              <a:picLocks noChangeAspect="1"/>
            </p:cNvPicPr>
            <p:nvPr/>
          </p:nvPicPr>
          <p:blipFill rotWithShape="1">
            <a:blip r:embed="rId3"/>
            <a:srcRect l="7829" t="17895" r="2256" b="24385"/>
            <a:stretch/>
          </p:blipFill>
          <p:spPr>
            <a:xfrm>
              <a:off x="5516137" y="2624254"/>
              <a:ext cx="2691161" cy="1509132"/>
            </a:xfrm>
            <a:prstGeom prst="rect">
              <a:avLst/>
            </a:prstGeom>
          </p:spPr>
        </p:pic>
        <p:sp>
          <p:nvSpPr>
            <p:cNvPr id="41" name="Rectangle 40"/>
            <p:cNvSpPr/>
            <p:nvPr/>
          </p:nvSpPr>
          <p:spPr>
            <a:xfrm>
              <a:off x="6459124" y="4117915"/>
              <a:ext cx="1141051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 smtClean="0"/>
                <a:t>BLMs near ZS</a:t>
              </a:r>
              <a:endParaRPr lang="en-US" sz="1200" dirty="0"/>
            </a:p>
          </p:txBody>
        </p:sp>
        <p:sp>
          <p:nvSpPr>
            <p:cNvPr id="42" name="Rectangle 41"/>
            <p:cNvSpPr/>
            <p:nvPr/>
          </p:nvSpPr>
          <p:spPr>
            <a:xfrm rot="16200000">
              <a:off x="4376926" y="3134382"/>
              <a:ext cx="162554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 smtClean="0"/>
                <a:t>Norm. beam loss (</a:t>
              </a:r>
              <a:r>
                <a:rPr lang="en-US" sz="1200" dirty="0" err="1" smtClean="0"/>
                <a:t>Gy</a:t>
              </a:r>
              <a:r>
                <a:rPr lang="en-US" sz="1200" dirty="0" smtClean="0"/>
                <a:t>/charge)</a:t>
              </a:r>
              <a:endParaRPr lang="en-US" sz="1200" dirty="0"/>
            </a:p>
          </p:txBody>
        </p:sp>
      </p:grpSp>
      <p:sp>
        <p:nvSpPr>
          <p:cNvPr id="43" name="Right Arrow 42"/>
          <p:cNvSpPr/>
          <p:nvPr/>
        </p:nvSpPr>
        <p:spPr>
          <a:xfrm>
            <a:off x="4579433" y="2018921"/>
            <a:ext cx="371707" cy="300529"/>
          </a:xfrm>
          <a:prstGeom prst="rightArrow">
            <a:avLst>
              <a:gd name="adj1" fmla="val 39474"/>
              <a:gd name="adj2" fmla="val 50000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1520637" y="1021588"/>
            <a:ext cx="206412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rgbClr val="C00000"/>
                </a:solidFill>
              </a:rPr>
              <a:t>Controls </a:t>
            </a:r>
            <a:r>
              <a:rPr lang="en-US" sz="1600" i="1" dirty="0" smtClean="0">
                <a:solidFill>
                  <a:srgbClr val="C00000"/>
                </a:solidFill>
              </a:rPr>
              <a:t>(features)</a:t>
            </a:r>
            <a:endParaRPr lang="en-US" sz="1600" i="1" dirty="0">
              <a:solidFill>
                <a:srgbClr val="C00000"/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6176625" y="1017872"/>
            <a:ext cx="206412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rgbClr val="0000CC"/>
                </a:solidFill>
              </a:rPr>
              <a:t>Output </a:t>
            </a:r>
            <a:r>
              <a:rPr lang="en-US" sz="1600" i="1" dirty="0" smtClean="0">
                <a:solidFill>
                  <a:srgbClr val="0000CC"/>
                </a:solidFill>
              </a:rPr>
              <a:t>(observables)</a:t>
            </a:r>
            <a:endParaRPr lang="en-US" sz="1600" i="1" dirty="0">
              <a:solidFill>
                <a:srgbClr val="0000CC"/>
              </a:solidFill>
            </a:endParaRPr>
          </a:p>
        </p:txBody>
      </p:sp>
      <p:grpSp>
        <p:nvGrpSpPr>
          <p:cNvPr id="55" name="Group 54"/>
          <p:cNvGrpSpPr/>
          <p:nvPr/>
        </p:nvGrpSpPr>
        <p:grpSpPr>
          <a:xfrm>
            <a:off x="3103013" y="2441932"/>
            <a:ext cx="853929" cy="517382"/>
            <a:chOff x="3036849" y="2456986"/>
            <a:chExt cx="853929" cy="517382"/>
          </a:xfrm>
        </p:grpSpPr>
        <p:cxnSp>
          <p:nvCxnSpPr>
            <p:cNvPr id="49" name="Straight Arrow Connector 48"/>
            <p:cNvCxnSpPr/>
            <p:nvPr/>
          </p:nvCxnSpPr>
          <p:spPr>
            <a:xfrm>
              <a:off x="3222899" y="2853037"/>
              <a:ext cx="449569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stealth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49"/>
            <p:cNvCxnSpPr/>
            <p:nvPr/>
          </p:nvCxnSpPr>
          <p:spPr>
            <a:xfrm flipV="1">
              <a:off x="3303223" y="2601952"/>
              <a:ext cx="0" cy="304799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stealth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/>
            <p:cNvSpPr txBox="1"/>
            <p:nvPr/>
          </p:nvSpPr>
          <p:spPr>
            <a:xfrm>
              <a:off x="3629168" y="2651203"/>
              <a:ext cx="261610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b="1" dirty="0"/>
                <a:t>s</a:t>
              </a: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3036849" y="2456986"/>
              <a:ext cx="272832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b="1" dirty="0" smtClean="0"/>
                <a:t>x</a:t>
              </a:r>
              <a:endParaRPr lang="en-US" sz="1500" b="1" dirty="0"/>
            </a:p>
          </p:txBody>
        </p:sp>
      </p:grpSp>
      <p:sp>
        <p:nvSpPr>
          <p:cNvPr id="57" name="Rectangle 56"/>
          <p:cNvSpPr/>
          <p:nvPr/>
        </p:nvSpPr>
        <p:spPr>
          <a:xfrm>
            <a:off x="698030" y="2850589"/>
            <a:ext cx="2219005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00" i="1" dirty="0" smtClean="0">
                <a:solidFill>
                  <a:schemeClr val="accent5">
                    <a:lumMod val="75000"/>
                  </a:schemeClr>
                </a:solidFill>
              </a:rPr>
              <a:t>M. Fraser (TE-ABT)</a:t>
            </a:r>
            <a:endParaRPr lang="en-US" sz="1300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9" name="Slide Number Placeholder 5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5</a:t>
            </a:fld>
            <a:endParaRPr lang="en-US" dirty="0"/>
          </a:p>
        </p:txBody>
      </p:sp>
      <p:grpSp>
        <p:nvGrpSpPr>
          <p:cNvPr id="61" name="Group 60"/>
          <p:cNvGrpSpPr/>
          <p:nvPr/>
        </p:nvGrpSpPr>
        <p:grpSpPr>
          <a:xfrm>
            <a:off x="4638129" y="3536321"/>
            <a:ext cx="4419088" cy="3059818"/>
            <a:chOff x="4398290" y="3551311"/>
            <a:chExt cx="4419088" cy="3059818"/>
          </a:xfrm>
        </p:grpSpPr>
        <p:grpSp>
          <p:nvGrpSpPr>
            <p:cNvPr id="37" name="Group 36"/>
            <p:cNvGrpSpPr/>
            <p:nvPr/>
          </p:nvGrpSpPr>
          <p:grpSpPr>
            <a:xfrm>
              <a:off x="4517548" y="3551311"/>
              <a:ext cx="4299830" cy="2874608"/>
              <a:chOff x="4134135" y="1048237"/>
              <a:chExt cx="4299830" cy="2874608"/>
            </a:xfrm>
          </p:grpSpPr>
          <p:pic>
            <p:nvPicPr>
              <p:cNvPr id="19" name="Picture 18"/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911" t="10549" r="13699" b="10915"/>
              <a:stretch/>
            </p:blipFill>
            <p:spPr>
              <a:xfrm>
                <a:off x="4572000" y="1145045"/>
                <a:ext cx="3048002" cy="2393795"/>
              </a:xfrm>
              <a:prstGeom prst="rect">
                <a:avLst/>
              </a:prstGeom>
            </p:spPr>
          </p:pic>
          <p:sp>
            <p:nvSpPr>
              <p:cNvPr id="21" name="Rectangle 20"/>
              <p:cNvSpPr/>
              <p:nvPr/>
            </p:nvSpPr>
            <p:spPr>
              <a:xfrm>
                <a:off x="5640749" y="3645846"/>
                <a:ext cx="1141051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dirty="0" smtClean="0"/>
                  <a:t>Iterations</a:t>
                </a:r>
                <a:endParaRPr lang="en-US" sz="1200" dirty="0"/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4489075" y="3486012"/>
                <a:ext cx="194437" cy="2616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100" dirty="0" smtClean="0"/>
                  <a:t>0</a:t>
                </a:r>
                <a:endParaRPr lang="en-US" sz="1100" dirty="0"/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4871936" y="3482295"/>
                <a:ext cx="384008" cy="2616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100" dirty="0" smtClean="0"/>
                  <a:t>20</a:t>
                </a:r>
                <a:endParaRPr lang="en-US" sz="1100" dirty="0"/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5336571" y="3486011"/>
                <a:ext cx="384008" cy="2616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100" dirty="0"/>
                  <a:t>4</a:t>
                </a:r>
                <a:r>
                  <a:rPr lang="en-US" sz="1100" dirty="0" smtClean="0"/>
                  <a:t>0</a:t>
                </a:r>
                <a:endParaRPr lang="en-US" sz="1100" dirty="0"/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5808640" y="3482294"/>
                <a:ext cx="384008" cy="2616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100" dirty="0" smtClean="0"/>
                  <a:t>60</a:t>
                </a:r>
                <a:endParaRPr lang="en-US" sz="1100" dirty="0"/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6278848" y="3487504"/>
                <a:ext cx="384008" cy="2616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100" dirty="0"/>
                  <a:t>8</a:t>
                </a:r>
                <a:r>
                  <a:rPr lang="en-US" sz="1100" dirty="0" smtClean="0"/>
                  <a:t>0</a:t>
                </a:r>
                <a:endParaRPr lang="en-US" sz="1100" dirty="0"/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6706312" y="3483787"/>
                <a:ext cx="445339" cy="2616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100" dirty="0" smtClean="0"/>
                  <a:t>100</a:t>
                </a:r>
                <a:endParaRPr lang="en-US" sz="1100" dirty="0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7178380" y="3487505"/>
                <a:ext cx="445339" cy="2616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100" dirty="0" smtClean="0"/>
                  <a:t>120</a:t>
                </a:r>
                <a:endParaRPr lang="en-US" sz="1100" dirty="0"/>
              </a:p>
            </p:txBody>
          </p:sp>
          <p:sp>
            <p:nvSpPr>
              <p:cNvPr id="29" name="Rectangle 28"/>
              <p:cNvSpPr/>
              <p:nvPr/>
            </p:nvSpPr>
            <p:spPr>
              <a:xfrm rot="16200000">
                <a:off x="3570132" y="1614100"/>
                <a:ext cx="1408725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dirty="0" smtClean="0"/>
                  <a:t>Anode pos. (cm)</a:t>
                </a:r>
                <a:endParaRPr lang="en-US" sz="1200" dirty="0"/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4334664" y="1958295"/>
                <a:ext cx="315951" cy="2616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100" dirty="0" smtClean="0"/>
                  <a:t>-1</a:t>
                </a:r>
                <a:endParaRPr lang="en-US" sz="1100" dirty="0"/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4345815" y="1322675"/>
                <a:ext cx="315951" cy="2616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100" dirty="0" smtClean="0"/>
                  <a:t>1</a:t>
                </a:r>
                <a:endParaRPr lang="en-US" sz="1100" dirty="0"/>
              </a:p>
            </p:txBody>
          </p:sp>
          <p:sp>
            <p:nvSpPr>
              <p:cNvPr id="32" name="Rectangle 31"/>
              <p:cNvSpPr/>
              <p:nvPr/>
            </p:nvSpPr>
            <p:spPr>
              <a:xfrm>
                <a:off x="4338382" y="1644097"/>
                <a:ext cx="315951" cy="2616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100" dirty="0" smtClean="0"/>
                  <a:t>0</a:t>
                </a:r>
                <a:endParaRPr lang="en-US" sz="1100" dirty="0"/>
              </a:p>
            </p:txBody>
          </p:sp>
          <p:sp>
            <p:nvSpPr>
              <p:cNvPr id="33" name="Rectangle 32"/>
              <p:cNvSpPr/>
              <p:nvPr/>
            </p:nvSpPr>
            <p:spPr>
              <a:xfrm rot="16200000">
                <a:off x="3729942" y="2820290"/>
                <a:ext cx="1085386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dirty="0" smtClean="0"/>
                  <a:t>Norm. loss (%)</a:t>
                </a:r>
                <a:endParaRPr lang="en-US" sz="1200" dirty="0"/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4268315" y="3082361"/>
                <a:ext cx="416311" cy="2616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100" dirty="0" smtClean="0"/>
                  <a:t>1.0</a:t>
                </a:r>
                <a:endParaRPr lang="en-US" sz="1100" dirty="0"/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4253446" y="2469601"/>
                <a:ext cx="442332" cy="2616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100" dirty="0" smtClean="0"/>
                  <a:t>1.4</a:t>
                </a:r>
                <a:endParaRPr lang="en-US" sz="1100" dirty="0"/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4283183" y="2783403"/>
                <a:ext cx="405161" cy="2616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100" dirty="0" smtClean="0"/>
                  <a:t>1.2</a:t>
                </a:r>
                <a:endParaRPr lang="en-US" sz="1100" dirty="0"/>
              </a:p>
            </p:txBody>
          </p:sp>
          <p:pic>
            <p:nvPicPr>
              <p:cNvPr id="18" name="Picture 17"/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7561" t="21402" b="22744"/>
              <a:stretch/>
            </p:blipFill>
            <p:spPr>
              <a:xfrm>
                <a:off x="7296541" y="1217373"/>
                <a:ext cx="1137424" cy="1702419"/>
              </a:xfrm>
              <a:prstGeom prst="rect">
                <a:avLst/>
              </a:prstGeom>
            </p:spPr>
          </p:pic>
        </p:grpSp>
        <p:sp>
          <p:nvSpPr>
            <p:cNvPr id="60" name="Rectangle 59"/>
            <p:cNvSpPr/>
            <p:nvPr/>
          </p:nvSpPr>
          <p:spPr>
            <a:xfrm>
              <a:off x="4398290" y="6318741"/>
              <a:ext cx="2892731" cy="2923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1300" i="1" dirty="0">
                  <a:solidFill>
                    <a:schemeClr val="accent5">
                      <a:lumMod val="75000"/>
                    </a:schemeClr>
                  </a:solidFill>
                </a:rPr>
                <a:t>S</a:t>
              </a:r>
              <a:r>
                <a:rPr lang="en-US" sz="1300" i="1" dirty="0" smtClean="0">
                  <a:solidFill>
                    <a:schemeClr val="accent5">
                      <a:lumMod val="75000"/>
                    </a:schemeClr>
                  </a:solidFill>
                </a:rPr>
                <a:t>. </a:t>
              </a:r>
              <a:r>
                <a:rPr lang="en-US" sz="1300" i="1" dirty="0" err="1" smtClean="0">
                  <a:solidFill>
                    <a:schemeClr val="accent5">
                      <a:lumMod val="75000"/>
                    </a:schemeClr>
                  </a:solidFill>
                </a:rPr>
                <a:t>Hirlaender</a:t>
              </a:r>
              <a:r>
                <a:rPr lang="en-US" sz="1300" i="1" dirty="0" smtClean="0">
                  <a:solidFill>
                    <a:schemeClr val="accent5">
                      <a:lumMod val="75000"/>
                    </a:schemeClr>
                  </a:solidFill>
                </a:rPr>
                <a:t>, V. </a:t>
              </a:r>
              <a:r>
                <a:rPr lang="en-US" sz="1300" i="1" dirty="0" err="1" smtClean="0">
                  <a:solidFill>
                    <a:schemeClr val="accent5">
                      <a:lumMod val="75000"/>
                    </a:schemeClr>
                  </a:solidFill>
                </a:rPr>
                <a:t>Kain</a:t>
              </a:r>
              <a:r>
                <a:rPr lang="en-US" sz="1300" i="1" dirty="0" smtClean="0">
                  <a:solidFill>
                    <a:schemeClr val="accent5">
                      <a:lumMod val="75000"/>
                    </a:schemeClr>
                  </a:solidFill>
                </a:rPr>
                <a:t> (BE-OP) &amp; TE-ABT</a:t>
              </a:r>
              <a:endParaRPr lang="en-US" sz="1300" i="1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15486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310363" y="38795"/>
            <a:ext cx="8559986" cy="6823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accent5">
                    <a:lumMod val="7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11" name="Text Placeholder 3"/>
          <p:cNvSpPr txBox="1">
            <a:spLocks/>
          </p:cNvSpPr>
          <p:nvPr/>
        </p:nvSpPr>
        <p:spPr>
          <a:xfrm>
            <a:off x="310363" y="499260"/>
            <a:ext cx="8559986" cy="5099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200" i="1" kern="1200" baseline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Reinforcement learning</a:t>
            </a:r>
            <a:endParaRPr lang="en-US" dirty="0"/>
          </a:p>
        </p:txBody>
      </p:sp>
      <p:sp>
        <p:nvSpPr>
          <p:cNvPr id="46" name="Rectangle 45"/>
          <p:cNvSpPr/>
          <p:nvPr/>
        </p:nvSpPr>
        <p:spPr>
          <a:xfrm>
            <a:off x="379565" y="910422"/>
            <a:ext cx="8116735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b="1" dirty="0" smtClean="0"/>
              <a:t>Can we do even better?</a:t>
            </a:r>
          </a:p>
          <a:p>
            <a:pPr marL="403225" lvl="1" indent="-230188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1700" dirty="0" smtClean="0"/>
              <a:t>Powell </a:t>
            </a:r>
            <a:r>
              <a:rPr lang="en-US" sz="1700" dirty="0" err="1" smtClean="0"/>
              <a:t>optimiser</a:t>
            </a:r>
            <a:r>
              <a:rPr lang="en-US" sz="1700" dirty="0" smtClean="0"/>
              <a:t> has </a:t>
            </a:r>
            <a:r>
              <a:rPr lang="en-US" sz="1700" i="1" dirty="0" smtClean="0"/>
              <a:t>no memory</a:t>
            </a:r>
            <a:r>
              <a:rPr lang="en-US" sz="1700" dirty="0" smtClean="0"/>
              <a:t>:</a:t>
            </a:r>
            <a:r>
              <a:rPr lang="en-US" sz="1700" i="1" dirty="0"/>
              <a:t/>
            </a:r>
            <a:br>
              <a:rPr lang="en-US" sz="1700" i="1" dirty="0"/>
            </a:br>
            <a:r>
              <a:rPr lang="en-US" sz="1700" i="1" dirty="0" smtClean="0"/>
              <a:t>ZS </a:t>
            </a:r>
            <a:r>
              <a:rPr lang="en-US" sz="1700" dirty="0" smtClean="0"/>
              <a:t>alignment from scratch every time</a:t>
            </a:r>
          </a:p>
          <a:p>
            <a:pPr marL="403225" lvl="1" indent="-230188">
              <a:spcBef>
                <a:spcPts val="600"/>
              </a:spcBef>
              <a:buFont typeface="Arial" panose="020B0604020202020204" pitchFamily="34" charset="0"/>
              <a:buChar char="•"/>
              <a:tabLst>
                <a:tab pos="631825" algn="l"/>
              </a:tabLst>
            </a:pPr>
            <a:r>
              <a:rPr lang="en-US" sz="1700" i="1" dirty="0" smtClean="0"/>
              <a:t>Reinforcement learning (RL)</a:t>
            </a:r>
          </a:p>
          <a:p>
            <a:pPr marL="801687" lvl="2" indent="-285750">
              <a:spcBef>
                <a:spcPts val="200"/>
              </a:spcBef>
              <a:buSzPct val="75000"/>
              <a:buFont typeface="Wingdings" panose="05000000000000000000" pitchFamily="2" charset="2"/>
              <a:buChar char="§"/>
              <a:tabLst>
                <a:tab pos="631825" algn="l"/>
              </a:tabLst>
            </a:pPr>
            <a:r>
              <a:rPr lang="en-US" sz="1700" dirty="0" smtClean="0"/>
              <a:t>Agent</a:t>
            </a:r>
            <a:r>
              <a:rPr lang="en-US" sz="1700" i="1" dirty="0" smtClean="0"/>
              <a:t> </a:t>
            </a:r>
            <a:r>
              <a:rPr lang="en-US" sz="1700" dirty="0" smtClean="0"/>
              <a:t>interacts with environment and</a:t>
            </a:r>
            <a:br>
              <a:rPr lang="en-US" sz="1700" dirty="0" smtClean="0"/>
            </a:br>
            <a:r>
              <a:rPr lang="en-US" sz="1700" dirty="0" smtClean="0"/>
              <a:t>learns dynamics of the system</a:t>
            </a:r>
          </a:p>
          <a:p>
            <a:pPr marL="801687" lvl="2" indent="-285750">
              <a:spcBef>
                <a:spcPts val="200"/>
              </a:spcBef>
              <a:buSzPct val="75000"/>
              <a:buFont typeface="Wingdings" panose="05000000000000000000" pitchFamily="2" charset="2"/>
              <a:buChar char="§"/>
              <a:tabLst>
                <a:tab pos="631825" algn="l"/>
              </a:tabLst>
            </a:pPr>
            <a:r>
              <a:rPr lang="en-US" sz="1700" dirty="0" smtClean="0"/>
              <a:t>State </a:t>
            </a:r>
            <a:r>
              <a:rPr lang="en-US" sz="1700" i="1" dirty="0" smtClean="0"/>
              <a:t>not</a:t>
            </a:r>
            <a:r>
              <a:rPr lang="en-US" sz="1700" dirty="0" smtClean="0"/>
              <a:t> restricted to action space</a:t>
            </a:r>
          </a:p>
          <a:p>
            <a:pPr marL="801687" lvl="2" indent="-285750">
              <a:spcBef>
                <a:spcPts val="200"/>
              </a:spcBef>
              <a:buSzPct val="75000"/>
              <a:buFont typeface="Wingdings" panose="05000000000000000000" pitchFamily="2" charset="2"/>
              <a:buChar char="§"/>
              <a:tabLst>
                <a:tab pos="685800" algn="l"/>
              </a:tabLst>
            </a:pPr>
            <a:r>
              <a:rPr lang="en-US" sz="1700" dirty="0" smtClean="0"/>
              <a:t>Agent strategy / knowledge typically</a:t>
            </a:r>
            <a:br>
              <a:rPr lang="en-US" sz="1700" dirty="0" smtClean="0"/>
            </a:br>
            <a:r>
              <a:rPr lang="en-US" sz="1700" dirty="0" smtClean="0"/>
              <a:t>represented by neural network (Deep RL)</a:t>
            </a:r>
            <a:endParaRPr lang="en-US" sz="1700" dirty="0"/>
          </a:p>
          <a:p>
            <a:pPr marL="515937" lvl="2">
              <a:spcBef>
                <a:spcPts val="200"/>
              </a:spcBef>
              <a:buSzPct val="75000"/>
              <a:tabLst>
                <a:tab pos="688975" algn="l"/>
              </a:tabLst>
            </a:pPr>
            <a:r>
              <a:rPr lang="en-US" sz="1700" b="1" dirty="0" smtClean="0"/>
              <a:t>	=&gt; once trained, </a:t>
            </a:r>
            <a:r>
              <a:rPr lang="en-US" sz="1700" b="1" dirty="0" smtClean="0"/>
              <a:t>agent finds </a:t>
            </a:r>
            <a:r>
              <a:rPr lang="en-US" sz="1700" b="1" dirty="0" smtClean="0"/>
              <a:t>optimum in </a:t>
            </a:r>
            <a:r>
              <a:rPr lang="en-US" sz="1700" b="1" dirty="0" smtClean="0"/>
              <a:t>a few </a:t>
            </a:r>
            <a:r>
              <a:rPr lang="en-US" sz="1700" b="1" dirty="0" smtClean="0"/>
              <a:t>steps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5280660" y="739229"/>
            <a:ext cx="3535680" cy="2764095"/>
            <a:chOff x="5410200" y="287774"/>
            <a:chExt cx="3535680" cy="2764095"/>
          </a:xfrm>
        </p:grpSpPr>
        <p:sp>
          <p:nvSpPr>
            <p:cNvPr id="74" name="Rounded Rectangle 73"/>
            <p:cNvSpPr/>
            <p:nvPr/>
          </p:nvSpPr>
          <p:spPr>
            <a:xfrm>
              <a:off x="5410200" y="647700"/>
              <a:ext cx="3535680" cy="2400300"/>
            </a:xfrm>
            <a:prstGeom prst="roundRect">
              <a:avLst>
                <a:gd name="adj" fmla="val 3470"/>
              </a:avLst>
            </a:prstGeom>
            <a:solidFill>
              <a:schemeClr val="bg2">
                <a:lumMod val="90000"/>
                <a:alpha val="20000"/>
              </a:schemeClr>
            </a:solidFill>
            <a:ln w="31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5692140" y="676394"/>
              <a:ext cx="3086100" cy="2375475"/>
              <a:chOff x="5806440" y="653534"/>
              <a:chExt cx="3086100" cy="2375475"/>
            </a:xfrm>
          </p:grpSpPr>
          <p:sp>
            <p:nvSpPr>
              <p:cNvPr id="3" name="Rounded Rectangle 2"/>
              <p:cNvSpPr/>
              <p:nvPr/>
            </p:nvSpPr>
            <p:spPr>
              <a:xfrm>
                <a:off x="5806440" y="1417320"/>
                <a:ext cx="1021080" cy="601980"/>
              </a:xfrm>
              <a:prstGeom prst="roundRect">
                <a:avLst>
                  <a:gd name="adj" fmla="val 10338"/>
                </a:avLst>
              </a:prstGeom>
              <a:solidFill>
                <a:schemeClr val="accent1">
                  <a:alpha val="7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b="1" dirty="0">
                    <a:solidFill>
                      <a:schemeClr val="accent5">
                        <a:lumMod val="50000"/>
                      </a:schemeClr>
                    </a:solidFill>
                  </a:rPr>
                  <a:t>a</a:t>
                </a:r>
                <a:r>
                  <a:rPr lang="en-US" sz="1600" b="1" dirty="0" smtClean="0">
                    <a:solidFill>
                      <a:schemeClr val="accent5">
                        <a:lumMod val="50000"/>
                      </a:schemeClr>
                    </a:solidFill>
                  </a:rPr>
                  <a:t>gent</a:t>
                </a:r>
                <a:endParaRPr lang="en-US" sz="1600" b="1" dirty="0">
                  <a:solidFill>
                    <a:schemeClr val="accent5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1" name="Rounded Rectangle 70"/>
              <p:cNvSpPr/>
              <p:nvPr/>
            </p:nvSpPr>
            <p:spPr>
              <a:xfrm>
                <a:off x="7437120" y="1394460"/>
                <a:ext cx="1455420" cy="617220"/>
              </a:xfrm>
              <a:prstGeom prst="roundRect">
                <a:avLst>
                  <a:gd name="adj" fmla="val 11848"/>
                </a:avLst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b="1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Environment</a:t>
                </a:r>
                <a:r>
                  <a:rPr lang="en-US" sz="1600" dirty="0" smtClean="0">
                    <a:solidFill>
                      <a:schemeClr val="accent6">
                        <a:lumMod val="50000"/>
                      </a:schemeClr>
                    </a:solidFill>
                  </a:rPr>
                  <a:t/>
                </a:r>
                <a:br>
                  <a:rPr lang="en-US" sz="1600" dirty="0" smtClean="0">
                    <a:solidFill>
                      <a:schemeClr val="accent6">
                        <a:lumMod val="50000"/>
                      </a:schemeClr>
                    </a:solidFill>
                  </a:rPr>
                </a:br>
                <a:r>
                  <a:rPr lang="en-US" sz="1400" i="1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(e.g. accelerator)</a:t>
                </a:r>
                <a:endParaRPr lang="en-US" sz="1400" i="1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" name="Curved Down Arrow 3"/>
              <p:cNvSpPr/>
              <p:nvPr/>
            </p:nvSpPr>
            <p:spPr>
              <a:xfrm>
                <a:off x="6316980" y="967740"/>
                <a:ext cx="1859280" cy="403860"/>
              </a:xfrm>
              <a:prstGeom prst="curvedDownArrow">
                <a:avLst>
                  <a:gd name="adj1" fmla="val 10142"/>
                  <a:gd name="adj2" fmla="val 50000"/>
                  <a:gd name="adj3" fmla="val 25000"/>
                </a:avLst>
              </a:prstGeom>
              <a:solidFill>
                <a:schemeClr val="bg2">
                  <a:lumMod val="9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2" name="Curved Down Arrow 71"/>
              <p:cNvSpPr/>
              <p:nvPr/>
            </p:nvSpPr>
            <p:spPr>
              <a:xfrm rot="10800000">
                <a:off x="6278880" y="2049780"/>
                <a:ext cx="1859280" cy="403860"/>
              </a:xfrm>
              <a:prstGeom prst="curvedDownArrow">
                <a:avLst>
                  <a:gd name="adj1" fmla="val 10142"/>
                  <a:gd name="adj2" fmla="val 50000"/>
                  <a:gd name="adj3" fmla="val 25000"/>
                </a:avLst>
              </a:prstGeom>
              <a:solidFill>
                <a:schemeClr val="bg2">
                  <a:lumMod val="9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ectangle 5"/>
              <p:cNvSpPr/>
              <p:nvPr/>
            </p:nvSpPr>
            <p:spPr>
              <a:xfrm>
                <a:off x="6843687" y="653534"/>
                <a:ext cx="700833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i="1" dirty="0" smtClean="0"/>
                  <a:t>action</a:t>
                </a:r>
                <a:endParaRPr lang="en-US" sz="1600" i="1" dirty="0"/>
              </a:p>
            </p:txBody>
          </p:sp>
          <p:sp>
            <p:nvSpPr>
              <p:cNvPr id="73" name="Rectangle 72"/>
              <p:cNvSpPr/>
              <p:nvPr/>
            </p:nvSpPr>
            <p:spPr>
              <a:xfrm>
                <a:off x="6333147" y="2444234"/>
                <a:ext cx="1751673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600" i="1" dirty="0"/>
                  <a:t>s</a:t>
                </a:r>
                <a:r>
                  <a:rPr lang="en-US" sz="1600" i="1" dirty="0" smtClean="0"/>
                  <a:t>tate (observation)</a:t>
                </a:r>
                <a:br>
                  <a:rPr lang="en-US" sz="1600" i="1" dirty="0" smtClean="0"/>
                </a:br>
                <a:r>
                  <a:rPr lang="en-US" sz="1600" i="1" dirty="0" smtClean="0"/>
                  <a:t>reward</a:t>
                </a:r>
                <a:endParaRPr lang="en-US" sz="1600" i="1" dirty="0"/>
              </a:p>
            </p:txBody>
          </p:sp>
        </p:grpSp>
        <p:sp>
          <p:nvSpPr>
            <p:cNvPr id="8" name="Rectangle 7"/>
            <p:cNvSpPr/>
            <p:nvPr/>
          </p:nvSpPr>
          <p:spPr>
            <a:xfrm>
              <a:off x="5445508" y="287774"/>
              <a:ext cx="242502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/>
                <a:t>Reinforcement learning</a:t>
              </a:r>
              <a:endParaRPr lang="en-US" b="1" dirty="0"/>
            </a:p>
          </p:txBody>
        </p:sp>
      </p:grpSp>
      <p:sp>
        <p:nvSpPr>
          <p:cNvPr id="75" name="Date Placeholder 4"/>
          <p:cNvSpPr>
            <a:spLocks noGrp="1"/>
          </p:cNvSpPr>
          <p:nvPr>
            <p:ph type="dt" sz="half" idx="14"/>
          </p:nvPr>
        </p:nvSpPr>
        <p:spPr>
          <a:xfrm>
            <a:off x="6903721" y="6492509"/>
            <a:ext cx="1966631" cy="365125"/>
          </a:xfrm>
        </p:spPr>
        <p:txBody>
          <a:bodyPr/>
          <a:lstStyle/>
          <a:p>
            <a:r>
              <a:rPr lang="en-US" smtClean="0"/>
              <a:t>21.06.2019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6497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2808" y="1055954"/>
            <a:ext cx="8458883" cy="5509738"/>
          </a:xfrm>
        </p:spPr>
        <p:txBody>
          <a:bodyPr>
            <a:noAutofit/>
          </a:bodyPr>
          <a:lstStyle/>
          <a:p>
            <a:r>
              <a:rPr lang="en-US" sz="1800" b="1" dirty="0" smtClean="0"/>
              <a:t>RL defines state-of-the-art performance</a:t>
            </a:r>
            <a:r>
              <a:rPr lang="en-US" sz="1800" dirty="0" smtClean="0"/>
              <a:t> in </a:t>
            </a:r>
            <a:r>
              <a:rPr lang="en-US" sz="1800" dirty="0"/>
              <a:t>robotics, </a:t>
            </a:r>
            <a:r>
              <a:rPr lang="en-US" sz="1800" dirty="0" smtClean="0"/>
              <a:t>playing games</a:t>
            </a:r>
            <a:br>
              <a:rPr lang="en-US" sz="1800" dirty="0" smtClean="0"/>
            </a:br>
            <a:r>
              <a:rPr lang="en-US" sz="1800" dirty="0" smtClean="0"/>
              <a:t>(e.g. Atari, </a:t>
            </a:r>
            <a:r>
              <a:rPr lang="en-US" sz="1800" dirty="0" err="1" smtClean="0"/>
              <a:t>AlphaGo</a:t>
            </a:r>
            <a:r>
              <a:rPr lang="en-US" sz="1800" dirty="0" smtClean="0"/>
              <a:t>), … and artificial intelligence problems in general</a:t>
            </a:r>
          </a:p>
          <a:p>
            <a:pPr>
              <a:spcBef>
                <a:spcPts val="800"/>
              </a:spcBef>
            </a:pPr>
            <a:r>
              <a:rPr lang="en-US" sz="1800" b="1" dirty="0" smtClean="0"/>
              <a:t>Applied to particle accelerator domain</a:t>
            </a:r>
          </a:p>
          <a:p>
            <a:pPr lvl="1">
              <a:spcBef>
                <a:spcPts val="300"/>
              </a:spcBef>
            </a:pPr>
            <a:r>
              <a:rPr lang="en-US" sz="1700" dirty="0" smtClean="0"/>
              <a:t>Proof-of-principle at CERN Low Energy Ion Ring (LEIR)</a:t>
            </a:r>
          </a:p>
          <a:p>
            <a:pPr lvl="1">
              <a:spcBef>
                <a:spcPts val="300"/>
              </a:spcBef>
            </a:pPr>
            <a:r>
              <a:rPr lang="en-US" sz="1700" dirty="0" smtClean="0"/>
              <a:t>1 control parameter</a:t>
            </a:r>
            <a:r>
              <a:rPr lang="en-US" sz="1700" dirty="0" smtClean="0"/>
              <a:t>: </a:t>
            </a:r>
            <a:r>
              <a:rPr lang="en-US" sz="1700" dirty="0" err="1" smtClean="0"/>
              <a:t>optimise</a:t>
            </a:r>
            <a:r>
              <a:rPr lang="en-US" sz="1700" dirty="0" smtClean="0"/>
              <a:t> injected intensity by tuning dipole magnet strength</a:t>
            </a:r>
          </a:p>
          <a:p>
            <a:pPr lvl="1">
              <a:spcBef>
                <a:spcPts val="300"/>
              </a:spcBef>
            </a:pPr>
            <a:r>
              <a:rPr lang="en-US" sz="1700" dirty="0" smtClean="0"/>
              <a:t>Solved as </a:t>
            </a:r>
            <a:r>
              <a:rPr lang="en-US" sz="1700" dirty="0"/>
              <a:t>d</a:t>
            </a:r>
            <a:r>
              <a:rPr lang="en-US" sz="1700" dirty="0" smtClean="0"/>
              <a:t>iscrete control problem</a:t>
            </a:r>
          </a:p>
          <a:p>
            <a:pPr lvl="1">
              <a:spcBef>
                <a:spcPts val="300"/>
              </a:spcBef>
            </a:pPr>
            <a:r>
              <a:rPr lang="en-US" sz="1700" dirty="0" smtClean="0"/>
              <a:t>Model-free RL </a:t>
            </a:r>
            <a:r>
              <a:rPr lang="en-US" sz="1700" dirty="0"/>
              <a:t>agent </a:t>
            </a:r>
            <a:r>
              <a:rPr lang="en-US" sz="1700" b="1" dirty="0"/>
              <a:t>successfully learned the dynamics </a:t>
            </a:r>
            <a:r>
              <a:rPr lang="en-US" sz="1700" dirty="0"/>
              <a:t>of the system</a:t>
            </a:r>
          </a:p>
          <a:p>
            <a:pPr lvl="1">
              <a:spcBef>
                <a:spcPts val="300"/>
              </a:spcBef>
            </a:pPr>
            <a:endParaRPr lang="en-US" sz="1700" dirty="0" smtClean="0"/>
          </a:p>
          <a:p>
            <a:endParaRPr lang="en-US" sz="1900" dirty="0" smtClean="0"/>
          </a:p>
          <a:p>
            <a:pPr marL="0" indent="0">
              <a:buNone/>
            </a:pPr>
            <a:endParaRPr lang="en-US" sz="1900" dirty="0" smtClean="0"/>
          </a:p>
          <a:p>
            <a:pPr marL="0" indent="0">
              <a:buNone/>
            </a:pPr>
            <a:endParaRPr lang="en-US" sz="1900" dirty="0"/>
          </a:p>
          <a:p>
            <a:pPr marL="0" indent="0">
              <a:buNone/>
            </a:pPr>
            <a:endParaRPr lang="en-US" sz="1900" dirty="0" smtClean="0"/>
          </a:p>
          <a:p>
            <a:pPr marL="0" indent="0">
              <a:buNone/>
            </a:pPr>
            <a:endParaRPr lang="en-US" sz="1900" dirty="0"/>
          </a:p>
          <a:p>
            <a:pPr marL="0" indent="0">
              <a:spcBef>
                <a:spcPts val="300"/>
              </a:spcBef>
              <a:buNone/>
            </a:pPr>
            <a:endParaRPr lang="en-US" sz="1800" dirty="0" smtClean="0"/>
          </a:p>
          <a:p>
            <a:pPr>
              <a:spcBef>
                <a:spcPts val="800"/>
              </a:spcBef>
            </a:pPr>
            <a:r>
              <a:rPr lang="en-US" sz="1800" dirty="0" smtClean="0"/>
              <a:t>Implemented and studied many</a:t>
            </a:r>
            <a:r>
              <a:rPr lang="en-US" sz="1800" b="1" dirty="0" smtClean="0"/>
              <a:t> continuous control algorithms using </a:t>
            </a:r>
            <a:r>
              <a:rPr lang="en-US" sz="1800" b="1" dirty="0" smtClean="0">
                <a:hlinkClick r:id="rId2"/>
              </a:rPr>
              <a:t>OpenAI gym</a:t>
            </a:r>
            <a:r>
              <a:rPr lang="en-US" sz="1800" b="1" dirty="0" smtClean="0"/>
              <a:t> environment templates </a:t>
            </a:r>
            <a:r>
              <a:rPr lang="en-US" sz="1600" i="1" dirty="0" smtClean="0"/>
              <a:t>(S. </a:t>
            </a:r>
            <a:r>
              <a:rPr lang="en-US" sz="1600" i="1" dirty="0" err="1" smtClean="0"/>
              <a:t>Hirlaender</a:t>
            </a:r>
            <a:r>
              <a:rPr lang="en-US" sz="1600" i="1" dirty="0" smtClean="0"/>
              <a:t>, V. </a:t>
            </a:r>
            <a:r>
              <a:rPr lang="en-US" sz="1600" i="1" dirty="0" err="1" smtClean="0"/>
              <a:t>Kain</a:t>
            </a:r>
            <a:r>
              <a:rPr lang="en-US" sz="1600" i="1" dirty="0" smtClean="0"/>
              <a:t>)</a:t>
            </a:r>
            <a:endParaRPr lang="en-US" sz="1600" b="1" i="1" dirty="0" smtClean="0"/>
          </a:p>
          <a:p>
            <a:pPr>
              <a:spcBef>
                <a:spcPts val="400"/>
              </a:spcBef>
            </a:pPr>
            <a:r>
              <a:rPr lang="en-US" sz="1800" dirty="0" smtClean="0"/>
              <a:t>Experience </a:t>
            </a:r>
            <a:r>
              <a:rPr lang="en-US" sz="1800" dirty="0"/>
              <a:t>shows: </a:t>
            </a:r>
            <a:r>
              <a:rPr lang="en-US" sz="1800" b="1" dirty="0"/>
              <a:t>sample efficiency is of major </a:t>
            </a:r>
            <a:r>
              <a:rPr lang="en-US" sz="1800" b="1" dirty="0" smtClean="0"/>
              <a:t>importance for our problems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21.06.2019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10363" y="38795"/>
            <a:ext cx="8559986" cy="6823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accent5">
                    <a:lumMod val="7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310363" y="499260"/>
            <a:ext cx="8559986" cy="5099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200" i="1" kern="1200" baseline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Reinforcement learning</a:t>
            </a:r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576888" y="3256657"/>
            <a:ext cx="7870426" cy="2107221"/>
            <a:chOff x="801740" y="2839575"/>
            <a:chExt cx="7870426" cy="2107221"/>
          </a:xfrm>
        </p:grpSpPr>
        <p:grpSp>
          <p:nvGrpSpPr>
            <p:cNvPr id="12" name="Group 11"/>
            <p:cNvGrpSpPr/>
            <p:nvPr/>
          </p:nvGrpSpPr>
          <p:grpSpPr>
            <a:xfrm>
              <a:off x="801740" y="2839575"/>
              <a:ext cx="7870426" cy="2053984"/>
              <a:chOff x="801740" y="2839575"/>
              <a:chExt cx="7870426" cy="2053984"/>
            </a:xfrm>
          </p:grpSpPr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678629" y="2839575"/>
                <a:ext cx="2993537" cy="2053984"/>
              </a:xfrm>
              <a:prstGeom prst="rect">
                <a:avLst/>
              </a:prstGeom>
            </p:spPr>
          </p:pic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01740" y="2852962"/>
                <a:ext cx="4579729" cy="1813586"/>
              </a:xfrm>
              <a:prstGeom prst="rect">
                <a:avLst/>
              </a:prstGeom>
            </p:spPr>
          </p:pic>
        </p:grpSp>
        <p:sp>
          <p:nvSpPr>
            <p:cNvPr id="13" name="Rectangle 12"/>
            <p:cNvSpPr/>
            <p:nvPr/>
          </p:nvSpPr>
          <p:spPr>
            <a:xfrm>
              <a:off x="816963" y="4654408"/>
              <a:ext cx="2360951" cy="2923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1300" i="1" dirty="0">
                  <a:solidFill>
                    <a:schemeClr val="accent5">
                      <a:lumMod val="75000"/>
                    </a:schemeClr>
                  </a:solidFill>
                </a:rPr>
                <a:t>S</a:t>
              </a:r>
              <a:r>
                <a:rPr lang="en-US" sz="1300" i="1" dirty="0" smtClean="0">
                  <a:solidFill>
                    <a:schemeClr val="accent5">
                      <a:lumMod val="75000"/>
                    </a:schemeClr>
                  </a:solidFill>
                </a:rPr>
                <a:t>. </a:t>
              </a:r>
              <a:r>
                <a:rPr lang="en-US" sz="1300" i="1" dirty="0" err="1" smtClean="0">
                  <a:solidFill>
                    <a:schemeClr val="accent5">
                      <a:lumMod val="75000"/>
                    </a:schemeClr>
                  </a:solidFill>
                </a:rPr>
                <a:t>Hirlaender</a:t>
              </a:r>
              <a:r>
                <a:rPr lang="en-US" sz="1300" i="1" dirty="0" smtClean="0">
                  <a:solidFill>
                    <a:schemeClr val="accent5">
                      <a:lumMod val="75000"/>
                    </a:schemeClr>
                  </a:solidFill>
                </a:rPr>
                <a:t>, V. </a:t>
              </a:r>
              <a:r>
                <a:rPr lang="en-US" sz="1300" i="1" dirty="0" err="1" smtClean="0">
                  <a:solidFill>
                    <a:schemeClr val="accent5">
                      <a:lumMod val="75000"/>
                    </a:schemeClr>
                  </a:solidFill>
                </a:rPr>
                <a:t>Kain</a:t>
              </a:r>
              <a:r>
                <a:rPr lang="en-US" sz="1300" i="1" dirty="0" smtClean="0">
                  <a:solidFill>
                    <a:schemeClr val="accent5">
                      <a:lumMod val="75000"/>
                    </a:schemeClr>
                  </a:solidFill>
                </a:rPr>
                <a:t>, M. Schenk</a:t>
              </a:r>
              <a:endParaRPr lang="en-US" sz="1300" i="1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72960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310363" y="38795"/>
            <a:ext cx="8559986" cy="6823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accent5">
                    <a:lumMod val="7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11" name="Text Placeholder 3"/>
          <p:cNvSpPr txBox="1">
            <a:spLocks/>
          </p:cNvSpPr>
          <p:nvPr/>
        </p:nvSpPr>
        <p:spPr>
          <a:xfrm>
            <a:off x="310363" y="499260"/>
            <a:ext cx="8559986" cy="5099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200" i="1" kern="1200" baseline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Reinforcement learning</a:t>
            </a:r>
            <a:endParaRPr lang="en-US" dirty="0"/>
          </a:p>
        </p:txBody>
      </p:sp>
      <p:sp>
        <p:nvSpPr>
          <p:cNvPr id="46" name="Rectangle 45"/>
          <p:cNvSpPr/>
          <p:nvPr/>
        </p:nvSpPr>
        <p:spPr>
          <a:xfrm>
            <a:off x="379565" y="910422"/>
            <a:ext cx="8116735" cy="5698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b="1" dirty="0" smtClean="0">
                <a:solidFill>
                  <a:schemeClr val="bg2">
                    <a:lumMod val="75000"/>
                  </a:schemeClr>
                </a:solidFill>
              </a:rPr>
              <a:t>Can we do even better?</a:t>
            </a:r>
          </a:p>
          <a:p>
            <a:pPr marL="403225" lvl="1" indent="-230188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1700" dirty="0" smtClean="0">
                <a:solidFill>
                  <a:schemeClr val="bg2">
                    <a:lumMod val="75000"/>
                  </a:schemeClr>
                </a:solidFill>
              </a:rPr>
              <a:t>Powell </a:t>
            </a:r>
            <a:r>
              <a:rPr lang="en-US" sz="1700" dirty="0" err="1" smtClean="0">
                <a:solidFill>
                  <a:schemeClr val="bg2">
                    <a:lumMod val="75000"/>
                  </a:schemeClr>
                </a:solidFill>
              </a:rPr>
              <a:t>optimiser</a:t>
            </a:r>
            <a:r>
              <a:rPr lang="en-US" sz="1700" dirty="0" smtClean="0">
                <a:solidFill>
                  <a:schemeClr val="bg2">
                    <a:lumMod val="75000"/>
                  </a:schemeClr>
                </a:solidFill>
              </a:rPr>
              <a:t> has </a:t>
            </a:r>
            <a:r>
              <a:rPr lang="en-US" sz="1700" i="1" dirty="0" smtClean="0">
                <a:solidFill>
                  <a:schemeClr val="bg2">
                    <a:lumMod val="75000"/>
                  </a:schemeClr>
                </a:solidFill>
              </a:rPr>
              <a:t>no memory</a:t>
            </a:r>
            <a:r>
              <a:rPr lang="en-US" sz="1700" dirty="0" smtClean="0">
                <a:solidFill>
                  <a:schemeClr val="bg2">
                    <a:lumMod val="75000"/>
                  </a:schemeClr>
                </a:solidFill>
              </a:rPr>
              <a:t>:</a:t>
            </a:r>
            <a:r>
              <a:rPr lang="en-US" sz="1700" i="1" dirty="0">
                <a:solidFill>
                  <a:schemeClr val="bg2">
                    <a:lumMod val="75000"/>
                  </a:schemeClr>
                </a:solidFill>
              </a:rPr>
              <a:t/>
            </a:r>
            <a:br>
              <a:rPr lang="en-US" sz="1700" i="1" dirty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sz="1700" i="1" dirty="0" smtClean="0">
                <a:solidFill>
                  <a:schemeClr val="bg2">
                    <a:lumMod val="75000"/>
                  </a:schemeClr>
                </a:solidFill>
              </a:rPr>
              <a:t>ZS </a:t>
            </a:r>
            <a:r>
              <a:rPr lang="en-US" sz="1700" dirty="0" smtClean="0">
                <a:solidFill>
                  <a:schemeClr val="bg2">
                    <a:lumMod val="75000"/>
                  </a:schemeClr>
                </a:solidFill>
              </a:rPr>
              <a:t>alignment from scratch every time</a:t>
            </a:r>
          </a:p>
          <a:p>
            <a:pPr marL="403225" lvl="1" indent="-230188">
              <a:spcBef>
                <a:spcPts val="600"/>
              </a:spcBef>
              <a:buFont typeface="Arial" panose="020B0604020202020204" pitchFamily="34" charset="0"/>
              <a:buChar char="•"/>
              <a:tabLst>
                <a:tab pos="631825" algn="l"/>
              </a:tabLst>
            </a:pPr>
            <a:r>
              <a:rPr lang="en-US" sz="1700" i="1" dirty="0" smtClean="0">
                <a:solidFill>
                  <a:schemeClr val="bg2">
                    <a:lumMod val="75000"/>
                  </a:schemeClr>
                </a:solidFill>
              </a:rPr>
              <a:t>Reinforcement learning (RL)</a:t>
            </a:r>
          </a:p>
          <a:p>
            <a:pPr marL="801687" lvl="2" indent="-285750">
              <a:spcBef>
                <a:spcPts val="200"/>
              </a:spcBef>
              <a:buSzPct val="75000"/>
              <a:buFont typeface="Wingdings" panose="05000000000000000000" pitchFamily="2" charset="2"/>
              <a:buChar char="§"/>
              <a:tabLst>
                <a:tab pos="631825" algn="l"/>
              </a:tabLst>
            </a:pPr>
            <a:r>
              <a:rPr lang="en-US" sz="1700" dirty="0" smtClean="0">
                <a:solidFill>
                  <a:schemeClr val="bg2">
                    <a:lumMod val="75000"/>
                  </a:schemeClr>
                </a:solidFill>
              </a:rPr>
              <a:t>Agent</a:t>
            </a:r>
            <a:r>
              <a:rPr lang="en-US" sz="1700" i="1" dirty="0" smtClean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en-US" sz="1700" dirty="0" smtClean="0">
                <a:solidFill>
                  <a:schemeClr val="bg2">
                    <a:lumMod val="75000"/>
                  </a:schemeClr>
                </a:solidFill>
              </a:rPr>
              <a:t>interacts with environment and</a:t>
            </a:r>
            <a:br>
              <a:rPr lang="en-US" sz="1700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sz="1700" dirty="0" smtClean="0">
                <a:solidFill>
                  <a:schemeClr val="bg2">
                    <a:lumMod val="75000"/>
                  </a:schemeClr>
                </a:solidFill>
              </a:rPr>
              <a:t>learns dynamics of the system</a:t>
            </a:r>
          </a:p>
          <a:p>
            <a:pPr marL="801687" lvl="2" indent="-285750">
              <a:spcBef>
                <a:spcPts val="200"/>
              </a:spcBef>
              <a:buSzPct val="75000"/>
              <a:buFont typeface="Wingdings" panose="05000000000000000000" pitchFamily="2" charset="2"/>
              <a:buChar char="§"/>
              <a:tabLst>
                <a:tab pos="631825" algn="l"/>
              </a:tabLst>
            </a:pPr>
            <a:r>
              <a:rPr lang="en-US" sz="1700" dirty="0" smtClean="0">
                <a:solidFill>
                  <a:schemeClr val="bg2">
                    <a:lumMod val="75000"/>
                  </a:schemeClr>
                </a:solidFill>
              </a:rPr>
              <a:t>State </a:t>
            </a:r>
            <a:r>
              <a:rPr lang="en-US" sz="1700" i="1" dirty="0">
                <a:solidFill>
                  <a:schemeClr val="bg2">
                    <a:lumMod val="75000"/>
                  </a:schemeClr>
                </a:solidFill>
              </a:rPr>
              <a:t>not</a:t>
            </a:r>
            <a:r>
              <a:rPr lang="en-US" sz="1700" dirty="0">
                <a:solidFill>
                  <a:schemeClr val="bg2">
                    <a:lumMod val="75000"/>
                  </a:schemeClr>
                </a:solidFill>
              </a:rPr>
              <a:t> restricted to action </a:t>
            </a:r>
            <a:r>
              <a:rPr lang="en-US" sz="1700" dirty="0" smtClean="0">
                <a:solidFill>
                  <a:schemeClr val="bg2">
                    <a:lumMod val="75000"/>
                  </a:schemeClr>
                </a:solidFill>
              </a:rPr>
              <a:t>space</a:t>
            </a:r>
          </a:p>
          <a:p>
            <a:pPr marL="801687" lvl="2" indent="-285750">
              <a:spcBef>
                <a:spcPts val="200"/>
              </a:spcBef>
              <a:buSzPct val="75000"/>
              <a:buFont typeface="Wingdings" panose="05000000000000000000" pitchFamily="2" charset="2"/>
              <a:buChar char="§"/>
              <a:tabLst>
                <a:tab pos="685800" algn="l"/>
              </a:tabLst>
            </a:pPr>
            <a:r>
              <a:rPr lang="en-US" sz="1700" dirty="0" smtClean="0">
                <a:solidFill>
                  <a:schemeClr val="bg2">
                    <a:lumMod val="75000"/>
                  </a:schemeClr>
                </a:solidFill>
              </a:rPr>
              <a:t>Agent strategy / knowledge typically</a:t>
            </a:r>
            <a:br>
              <a:rPr lang="en-US" sz="1700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sz="1700" dirty="0" smtClean="0">
                <a:solidFill>
                  <a:schemeClr val="bg2">
                    <a:lumMod val="75000"/>
                  </a:schemeClr>
                </a:solidFill>
              </a:rPr>
              <a:t>represented by neural network (Deep RL)</a:t>
            </a:r>
            <a:endParaRPr lang="en-US" sz="1700" dirty="0">
              <a:solidFill>
                <a:schemeClr val="bg2">
                  <a:lumMod val="75000"/>
                </a:schemeClr>
              </a:solidFill>
            </a:endParaRPr>
          </a:p>
          <a:p>
            <a:pPr marL="515937" lvl="2">
              <a:spcBef>
                <a:spcPts val="200"/>
              </a:spcBef>
              <a:buSzPct val="75000"/>
              <a:tabLst>
                <a:tab pos="688975" algn="l"/>
              </a:tabLst>
            </a:pPr>
            <a:r>
              <a:rPr lang="en-US" sz="1700" b="1" dirty="0" smtClean="0">
                <a:solidFill>
                  <a:schemeClr val="bg2">
                    <a:lumMod val="75000"/>
                  </a:schemeClr>
                </a:solidFill>
              </a:rPr>
              <a:t>	=&gt; once trained, </a:t>
            </a:r>
            <a:r>
              <a:rPr lang="en-US" sz="1700" b="1" dirty="0" smtClean="0">
                <a:solidFill>
                  <a:schemeClr val="bg2">
                    <a:lumMod val="75000"/>
                  </a:schemeClr>
                </a:solidFill>
              </a:rPr>
              <a:t>agent finds </a:t>
            </a:r>
            <a:r>
              <a:rPr lang="en-US" sz="1700" b="1" dirty="0" smtClean="0">
                <a:solidFill>
                  <a:schemeClr val="bg2">
                    <a:lumMod val="75000"/>
                  </a:schemeClr>
                </a:solidFill>
              </a:rPr>
              <a:t>optimum in </a:t>
            </a:r>
            <a:r>
              <a:rPr lang="en-US" sz="1700" b="1" dirty="0" smtClean="0">
                <a:solidFill>
                  <a:schemeClr val="bg2">
                    <a:lumMod val="75000"/>
                  </a:schemeClr>
                </a:solidFill>
              </a:rPr>
              <a:t>a few </a:t>
            </a:r>
            <a:r>
              <a:rPr lang="en-US" sz="1700" b="1" dirty="0" smtClean="0">
                <a:solidFill>
                  <a:schemeClr val="bg2">
                    <a:lumMod val="75000"/>
                  </a:schemeClr>
                </a:solidFill>
              </a:rPr>
              <a:t>steps</a:t>
            </a:r>
          </a:p>
          <a:p>
            <a:pPr>
              <a:spcBef>
                <a:spcPts val="600"/>
              </a:spcBef>
            </a:pPr>
            <a:r>
              <a:rPr lang="en-US" b="1" dirty="0" smtClean="0"/>
              <a:t>Reinforcement learning </a:t>
            </a:r>
            <a:r>
              <a:rPr lang="en-US" dirty="0" smtClean="0"/>
              <a:t>(RL)</a:t>
            </a:r>
          </a:p>
          <a:p>
            <a:pPr lvl="1" indent="-230188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1700" dirty="0" smtClean="0"/>
              <a:t>Sample efficiency is key as </a:t>
            </a:r>
            <a:r>
              <a:rPr lang="en-US" sz="1700" i="1" dirty="0" smtClean="0"/>
              <a:t>machine time is expensive</a:t>
            </a:r>
          </a:p>
          <a:p>
            <a:pPr lvl="1" indent="-230188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1700" dirty="0" smtClean="0"/>
              <a:t>Idea: pre-train RL agent offline for ‘warm start’ in the accelerator</a:t>
            </a:r>
          </a:p>
          <a:p>
            <a:pPr>
              <a:spcBef>
                <a:spcPts val="600"/>
              </a:spcBef>
              <a:tabLst>
                <a:tab pos="6743700" algn="l"/>
              </a:tabLst>
            </a:pPr>
            <a:r>
              <a:rPr lang="en-US" b="1" dirty="0" smtClean="0"/>
              <a:t>Offline training requires a model F(x) of the system</a:t>
            </a:r>
          </a:p>
          <a:p>
            <a:pPr lvl="1" indent="-230188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1700" dirty="0" smtClean="0"/>
              <a:t>Tracking simulation, data-</a:t>
            </a:r>
            <a:br>
              <a:rPr lang="en-US" sz="1700" dirty="0" smtClean="0"/>
            </a:br>
            <a:r>
              <a:rPr lang="en-US" sz="1700" dirty="0" smtClean="0"/>
              <a:t>driven model, …</a:t>
            </a:r>
          </a:p>
          <a:p>
            <a:pPr lvl="1" indent="-230188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1700" dirty="0" smtClean="0"/>
              <a:t>Fast, cheap evaluation needed:</a:t>
            </a:r>
            <a:br>
              <a:rPr lang="en-US" sz="1700" dirty="0" smtClean="0"/>
            </a:br>
            <a:r>
              <a:rPr lang="en-US" sz="1700" dirty="0" smtClean="0"/>
              <a:t>Pre-training</a:t>
            </a:r>
            <a:r>
              <a:rPr lang="en-US" sz="1700" dirty="0"/>
              <a:t> </a:t>
            </a:r>
            <a:r>
              <a:rPr lang="en-US" sz="1700" dirty="0" smtClean="0"/>
              <a:t>may require few</a:t>
            </a:r>
            <a:br>
              <a:rPr lang="en-US" sz="1700" dirty="0" smtClean="0"/>
            </a:br>
            <a:r>
              <a:rPr lang="en-US" sz="1700" dirty="0" smtClean="0"/>
              <a:t>thousand</a:t>
            </a:r>
            <a:r>
              <a:rPr lang="en-US" sz="1700" dirty="0"/>
              <a:t> </a:t>
            </a:r>
            <a:r>
              <a:rPr lang="en-US" sz="1700" dirty="0" smtClean="0"/>
              <a:t>iterations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3870836" y="5074046"/>
            <a:ext cx="5097780" cy="1528444"/>
            <a:chOff x="379141" y="4126947"/>
            <a:chExt cx="8385718" cy="2402070"/>
          </a:xfrm>
        </p:grpSpPr>
        <p:sp>
          <p:nvSpPr>
            <p:cNvPr id="47" name="Rounded Rectangle 46"/>
            <p:cNvSpPr/>
            <p:nvPr/>
          </p:nvSpPr>
          <p:spPr>
            <a:xfrm>
              <a:off x="379141" y="4126947"/>
              <a:ext cx="8385718" cy="2324592"/>
            </a:xfrm>
            <a:prstGeom prst="roundRect">
              <a:avLst>
                <a:gd name="adj" fmla="val 5837"/>
              </a:avLst>
            </a:prstGeom>
            <a:solidFill>
              <a:schemeClr val="accent6">
                <a:lumMod val="40000"/>
                <a:lumOff val="60000"/>
                <a:alpha val="20000"/>
              </a:schemeClr>
            </a:solidFill>
            <a:ln w="31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53" name="Picture 52"/>
            <p:cNvPicPr>
              <a:picLocks noChangeAspect="1"/>
            </p:cNvPicPr>
            <p:nvPr/>
          </p:nvPicPr>
          <p:blipFill rotWithShape="1">
            <a:blip r:embed="rId2"/>
            <a:srcRect b="5619"/>
            <a:stretch/>
          </p:blipFill>
          <p:spPr>
            <a:xfrm>
              <a:off x="658400" y="4659161"/>
              <a:ext cx="3571629" cy="1535899"/>
            </a:xfrm>
            <a:prstGeom prst="rect">
              <a:avLst/>
            </a:prstGeom>
          </p:spPr>
        </p:pic>
        <p:grpSp>
          <p:nvGrpSpPr>
            <p:cNvPr id="54" name="Group 53"/>
            <p:cNvGrpSpPr/>
            <p:nvPr/>
          </p:nvGrpSpPr>
          <p:grpSpPr>
            <a:xfrm>
              <a:off x="5137514" y="4588093"/>
              <a:ext cx="3404320" cy="1940924"/>
              <a:chOff x="4802978" y="2552441"/>
              <a:chExt cx="3404320" cy="1940924"/>
            </a:xfrm>
          </p:grpSpPr>
          <p:pic>
            <p:nvPicPr>
              <p:cNvPr id="56" name="Picture 55"/>
              <p:cNvPicPr>
                <a:picLocks noChangeAspect="1"/>
              </p:cNvPicPr>
              <p:nvPr/>
            </p:nvPicPr>
            <p:blipFill rotWithShape="1">
              <a:blip r:embed="rId3"/>
              <a:srcRect l="7829" t="17895" r="2256" b="24385"/>
              <a:stretch/>
            </p:blipFill>
            <p:spPr>
              <a:xfrm>
                <a:off x="5516137" y="2624254"/>
                <a:ext cx="2691161" cy="1509132"/>
              </a:xfrm>
              <a:prstGeom prst="rect">
                <a:avLst/>
              </a:prstGeom>
            </p:spPr>
          </p:pic>
          <p:sp>
            <p:nvSpPr>
              <p:cNvPr id="59" name="Rectangle 58"/>
              <p:cNvSpPr/>
              <p:nvPr/>
            </p:nvSpPr>
            <p:spPr>
              <a:xfrm>
                <a:off x="5568196" y="4058039"/>
                <a:ext cx="2634593" cy="43532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dirty="0" smtClean="0"/>
                  <a:t>BLMs</a:t>
                </a:r>
                <a:endParaRPr lang="en-US" sz="1200" dirty="0"/>
              </a:p>
            </p:txBody>
          </p:sp>
          <p:sp>
            <p:nvSpPr>
              <p:cNvPr id="60" name="Rectangle 59"/>
              <p:cNvSpPr/>
              <p:nvPr/>
            </p:nvSpPr>
            <p:spPr>
              <a:xfrm rot="16200000">
                <a:off x="4352976" y="3002443"/>
                <a:ext cx="1625548" cy="72554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dirty="0" smtClean="0"/>
                  <a:t>Beam loss (</a:t>
                </a:r>
                <a:r>
                  <a:rPr lang="en-US" sz="1200" dirty="0" err="1" smtClean="0"/>
                  <a:t>Gy</a:t>
                </a:r>
                <a:r>
                  <a:rPr lang="en-US" sz="1200" dirty="0" smtClean="0"/>
                  <a:t>/charge)</a:t>
                </a:r>
                <a:endParaRPr lang="en-US" sz="1200" dirty="0"/>
              </a:p>
            </p:txBody>
          </p:sp>
        </p:grpSp>
        <p:sp>
          <p:nvSpPr>
            <p:cNvPr id="61" name="Right Arrow 60"/>
            <p:cNvSpPr/>
            <p:nvPr/>
          </p:nvSpPr>
          <p:spPr>
            <a:xfrm>
              <a:off x="4567457" y="5318381"/>
              <a:ext cx="371706" cy="300528"/>
            </a:xfrm>
            <a:prstGeom prst="rightArrow">
              <a:avLst>
                <a:gd name="adj1" fmla="val 39474"/>
                <a:gd name="adj2" fmla="val 50000"/>
              </a:avLst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Rectangle 61"/>
            <p:cNvSpPr/>
            <p:nvPr/>
          </p:nvSpPr>
          <p:spPr>
            <a:xfrm>
              <a:off x="1568540" y="4165368"/>
              <a:ext cx="2064125" cy="50787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500" b="1" dirty="0" smtClean="0">
                  <a:solidFill>
                    <a:srgbClr val="C00000"/>
                  </a:solidFill>
                </a:rPr>
                <a:t>Features</a:t>
              </a:r>
              <a:endParaRPr lang="en-US" sz="1500" i="1" dirty="0">
                <a:solidFill>
                  <a:srgbClr val="C00000"/>
                </a:solidFill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6176623" y="4149677"/>
              <a:ext cx="2064125" cy="50787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500" b="1" dirty="0" smtClean="0">
                  <a:solidFill>
                    <a:srgbClr val="0000CC"/>
                  </a:solidFill>
                </a:rPr>
                <a:t>Observables</a:t>
              </a:r>
              <a:endParaRPr lang="en-US" sz="1500" i="1" dirty="0">
                <a:solidFill>
                  <a:srgbClr val="0000CC"/>
                </a:solidFill>
              </a:endParaRP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4314617" y="4639862"/>
              <a:ext cx="865316" cy="5562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700" b="1" dirty="0" smtClean="0">
                  <a:solidFill>
                    <a:schemeClr val="accent6">
                      <a:lumMod val="75000"/>
                    </a:schemeClr>
                  </a:solidFill>
                </a:rPr>
                <a:t>F(x)</a:t>
              </a:r>
              <a:endParaRPr lang="en-US" sz="1700" i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280660" y="739229"/>
            <a:ext cx="3535680" cy="2764095"/>
            <a:chOff x="5410200" y="287774"/>
            <a:chExt cx="3535680" cy="2764095"/>
          </a:xfrm>
        </p:grpSpPr>
        <p:sp>
          <p:nvSpPr>
            <p:cNvPr id="74" name="Rounded Rectangle 73"/>
            <p:cNvSpPr/>
            <p:nvPr/>
          </p:nvSpPr>
          <p:spPr>
            <a:xfrm>
              <a:off x="5410200" y="647700"/>
              <a:ext cx="3535680" cy="2400300"/>
            </a:xfrm>
            <a:prstGeom prst="roundRect">
              <a:avLst>
                <a:gd name="adj" fmla="val 3470"/>
              </a:avLst>
            </a:prstGeom>
            <a:solidFill>
              <a:schemeClr val="bg2">
                <a:lumMod val="90000"/>
                <a:alpha val="20000"/>
              </a:schemeClr>
            </a:solidFill>
            <a:ln w="31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5692140" y="676394"/>
              <a:ext cx="3086100" cy="2375475"/>
              <a:chOff x="5806440" y="653534"/>
              <a:chExt cx="3086100" cy="2375475"/>
            </a:xfrm>
          </p:grpSpPr>
          <p:sp>
            <p:nvSpPr>
              <p:cNvPr id="3" name="Rounded Rectangle 2"/>
              <p:cNvSpPr/>
              <p:nvPr/>
            </p:nvSpPr>
            <p:spPr>
              <a:xfrm>
                <a:off x="5806440" y="1417320"/>
                <a:ext cx="1021080" cy="601980"/>
              </a:xfrm>
              <a:prstGeom prst="roundRect">
                <a:avLst>
                  <a:gd name="adj" fmla="val 10338"/>
                </a:avLst>
              </a:prstGeom>
              <a:solidFill>
                <a:schemeClr val="accent1">
                  <a:alpha val="7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b="1" dirty="0">
                    <a:solidFill>
                      <a:schemeClr val="accent5">
                        <a:lumMod val="50000"/>
                      </a:schemeClr>
                    </a:solidFill>
                  </a:rPr>
                  <a:t>a</a:t>
                </a:r>
                <a:r>
                  <a:rPr lang="en-US" sz="1600" b="1" dirty="0" smtClean="0">
                    <a:solidFill>
                      <a:schemeClr val="accent5">
                        <a:lumMod val="50000"/>
                      </a:schemeClr>
                    </a:solidFill>
                  </a:rPr>
                  <a:t>gent</a:t>
                </a:r>
                <a:endParaRPr lang="en-US" sz="1600" b="1" dirty="0">
                  <a:solidFill>
                    <a:schemeClr val="accent5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1" name="Rounded Rectangle 70"/>
              <p:cNvSpPr/>
              <p:nvPr/>
            </p:nvSpPr>
            <p:spPr>
              <a:xfrm>
                <a:off x="7437120" y="1394460"/>
                <a:ext cx="1455420" cy="617220"/>
              </a:xfrm>
              <a:prstGeom prst="roundRect">
                <a:avLst>
                  <a:gd name="adj" fmla="val 11848"/>
                </a:avLst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b="1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Environment</a:t>
                </a:r>
                <a:r>
                  <a:rPr lang="en-US" sz="1600" dirty="0" smtClean="0">
                    <a:solidFill>
                      <a:schemeClr val="accent6">
                        <a:lumMod val="50000"/>
                      </a:schemeClr>
                    </a:solidFill>
                  </a:rPr>
                  <a:t/>
                </a:r>
                <a:br>
                  <a:rPr lang="en-US" sz="1600" dirty="0" smtClean="0">
                    <a:solidFill>
                      <a:schemeClr val="accent6">
                        <a:lumMod val="50000"/>
                      </a:schemeClr>
                    </a:solidFill>
                  </a:rPr>
                </a:br>
                <a:r>
                  <a:rPr lang="en-US" sz="1400" i="1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(e.g. accelerator)</a:t>
                </a:r>
                <a:endParaRPr lang="en-US" sz="1400" i="1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" name="Curved Down Arrow 3"/>
              <p:cNvSpPr/>
              <p:nvPr/>
            </p:nvSpPr>
            <p:spPr>
              <a:xfrm>
                <a:off x="6316980" y="967740"/>
                <a:ext cx="1859280" cy="403860"/>
              </a:xfrm>
              <a:prstGeom prst="curvedDownArrow">
                <a:avLst>
                  <a:gd name="adj1" fmla="val 10142"/>
                  <a:gd name="adj2" fmla="val 50000"/>
                  <a:gd name="adj3" fmla="val 25000"/>
                </a:avLst>
              </a:prstGeom>
              <a:solidFill>
                <a:schemeClr val="bg2">
                  <a:lumMod val="9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2" name="Curved Down Arrow 71"/>
              <p:cNvSpPr/>
              <p:nvPr/>
            </p:nvSpPr>
            <p:spPr>
              <a:xfrm rot="10800000">
                <a:off x="6278880" y="2049780"/>
                <a:ext cx="1859280" cy="403860"/>
              </a:xfrm>
              <a:prstGeom prst="curvedDownArrow">
                <a:avLst>
                  <a:gd name="adj1" fmla="val 10142"/>
                  <a:gd name="adj2" fmla="val 50000"/>
                  <a:gd name="adj3" fmla="val 25000"/>
                </a:avLst>
              </a:prstGeom>
              <a:solidFill>
                <a:schemeClr val="bg2">
                  <a:lumMod val="9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ectangle 5"/>
              <p:cNvSpPr/>
              <p:nvPr/>
            </p:nvSpPr>
            <p:spPr>
              <a:xfrm>
                <a:off x="6843687" y="653534"/>
                <a:ext cx="700833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i="1" dirty="0" smtClean="0"/>
                  <a:t>action</a:t>
                </a:r>
                <a:endParaRPr lang="en-US" sz="1600" i="1" dirty="0"/>
              </a:p>
            </p:txBody>
          </p:sp>
          <p:sp>
            <p:nvSpPr>
              <p:cNvPr id="73" name="Rectangle 72"/>
              <p:cNvSpPr/>
              <p:nvPr/>
            </p:nvSpPr>
            <p:spPr>
              <a:xfrm>
                <a:off x="6333147" y="2444234"/>
                <a:ext cx="1751673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600" i="1" dirty="0"/>
                  <a:t>s</a:t>
                </a:r>
                <a:r>
                  <a:rPr lang="en-US" sz="1600" i="1" dirty="0" smtClean="0"/>
                  <a:t>tate (observation)</a:t>
                </a:r>
                <a:br>
                  <a:rPr lang="en-US" sz="1600" i="1" dirty="0" smtClean="0"/>
                </a:br>
                <a:r>
                  <a:rPr lang="en-US" sz="1600" i="1" dirty="0" smtClean="0"/>
                  <a:t>reward</a:t>
                </a:r>
                <a:endParaRPr lang="en-US" sz="1600" i="1" dirty="0"/>
              </a:p>
            </p:txBody>
          </p:sp>
        </p:grpSp>
        <p:sp>
          <p:nvSpPr>
            <p:cNvPr id="8" name="Rectangle 7"/>
            <p:cNvSpPr/>
            <p:nvPr/>
          </p:nvSpPr>
          <p:spPr>
            <a:xfrm>
              <a:off x="5445508" y="287774"/>
              <a:ext cx="242502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/>
                <a:t>Reinforcement learning</a:t>
              </a:r>
              <a:endParaRPr lang="en-US" b="1" dirty="0"/>
            </a:p>
          </p:txBody>
        </p:sp>
      </p:grpSp>
      <p:sp>
        <p:nvSpPr>
          <p:cNvPr id="75" name="Date Placeholder 4"/>
          <p:cNvSpPr>
            <a:spLocks noGrp="1"/>
          </p:cNvSpPr>
          <p:nvPr>
            <p:ph type="dt" sz="half" idx="14"/>
          </p:nvPr>
        </p:nvSpPr>
        <p:spPr>
          <a:xfrm>
            <a:off x="6903721" y="6492509"/>
            <a:ext cx="1966631" cy="365125"/>
          </a:xfrm>
        </p:spPr>
        <p:txBody>
          <a:bodyPr/>
          <a:lstStyle/>
          <a:p>
            <a:r>
              <a:rPr lang="en-US" smtClean="0"/>
              <a:t>21.06.2019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>
            <a:off x="7429500" y="2211800"/>
            <a:ext cx="1714500" cy="856918"/>
            <a:chOff x="7429500" y="2331720"/>
            <a:chExt cx="1714500" cy="856918"/>
          </a:xfrm>
        </p:grpSpPr>
        <p:cxnSp>
          <p:nvCxnSpPr>
            <p:cNvPr id="15" name="Straight Connector 14"/>
            <p:cNvCxnSpPr/>
            <p:nvPr/>
          </p:nvCxnSpPr>
          <p:spPr>
            <a:xfrm>
              <a:off x="7429500" y="2331720"/>
              <a:ext cx="1005840" cy="220980"/>
            </a:xfrm>
            <a:prstGeom prst="line">
              <a:avLst/>
            </a:prstGeom>
            <a:ln w="19050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Rectangle 75"/>
            <p:cNvSpPr/>
            <p:nvPr/>
          </p:nvSpPr>
          <p:spPr>
            <a:xfrm>
              <a:off x="7892321" y="2603863"/>
              <a:ext cx="1251679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C00000"/>
                  </a:solidFill>
                </a:rPr>
                <a:t>d</a:t>
              </a:r>
              <a:r>
                <a:rPr lang="en-US" sz="1600" b="1" dirty="0" smtClean="0">
                  <a:solidFill>
                    <a:srgbClr val="C00000"/>
                  </a:solidFill>
                </a:rPr>
                <a:t>ata-driven model</a:t>
              </a:r>
              <a:endParaRPr lang="en-US" sz="1600" i="1" dirty="0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78336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21.06.2019</a:t>
            </a:r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310363" y="38795"/>
            <a:ext cx="8559986" cy="6823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accent5">
                    <a:lumMod val="7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/>
              <a:t>Data-driven model</a:t>
            </a:r>
          </a:p>
        </p:txBody>
      </p:sp>
      <p:sp>
        <p:nvSpPr>
          <p:cNvPr id="11" name="Text Placeholder 3"/>
          <p:cNvSpPr txBox="1">
            <a:spLocks/>
          </p:cNvSpPr>
          <p:nvPr/>
        </p:nvSpPr>
        <p:spPr>
          <a:xfrm>
            <a:off x="310363" y="499260"/>
            <a:ext cx="8559986" cy="5099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200" i="1" kern="1200" baseline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415306" y="2927936"/>
            <a:ext cx="8469614" cy="3757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effectLst/>
              </a:rPr>
              <a:t>Start with simple model</a:t>
            </a:r>
            <a:endParaRPr lang="en-US" b="1" dirty="0" smtClean="0"/>
          </a:p>
          <a:p>
            <a:pPr marL="403225" indent="-22860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US" sz="1700" b="1" dirty="0" smtClean="0">
                <a:effectLst/>
              </a:rPr>
              <a:t> </a:t>
            </a:r>
            <a:r>
              <a:rPr lang="en-US" sz="1700" b="1" dirty="0" smtClean="0">
                <a:solidFill>
                  <a:srgbClr val="C00000"/>
                </a:solidFill>
                <a:effectLst/>
              </a:rPr>
              <a:t>9 features: </a:t>
            </a:r>
            <a:r>
              <a:rPr lang="en-US" sz="1700" dirty="0" smtClean="0">
                <a:effectLst/>
              </a:rPr>
              <a:t>All anode positions </a:t>
            </a:r>
            <a:r>
              <a:rPr lang="en-US" sz="1700" i="1" dirty="0" smtClean="0">
                <a:effectLst/>
              </a:rPr>
              <a:t>(except ZS1 UP)</a:t>
            </a:r>
            <a:r>
              <a:rPr lang="en-US" sz="1700" dirty="0" smtClean="0">
                <a:effectLst/>
              </a:rPr>
              <a:t>, no girder positions</a:t>
            </a:r>
          </a:p>
          <a:p>
            <a:pPr marL="403225" indent="-22860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US" sz="1700" b="1" dirty="0" smtClean="0"/>
              <a:t> </a:t>
            </a:r>
            <a:r>
              <a:rPr lang="en-US" sz="1700" b="1" dirty="0" smtClean="0">
                <a:solidFill>
                  <a:srgbClr val="0000CC"/>
                </a:solidFill>
              </a:rPr>
              <a:t>5 observables: </a:t>
            </a:r>
            <a:r>
              <a:rPr lang="en-US" sz="1700" dirty="0" smtClean="0"/>
              <a:t>BLMs ZS1, ZS2, .., ZS5</a:t>
            </a:r>
          </a:p>
          <a:p>
            <a:pPr marL="403225" indent="-22860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US" sz="1700" b="1" dirty="0" smtClean="0">
                <a:effectLst/>
              </a:rPr>
              <a:t> </a:t>
            </a:r>
            <a:r>
              <a:rPr lang="en-US" sz="1700" b="1" dirty="0" smtClean="0">
                <a:solidFill>
                  <a:schemeClr val="accent6">
                    <a:lumMod val="75000"/>
                  </a:schemeClr>
                </a:solidFill>
                <a:effectLst/>
              </a:rPr>
              <a:t>Neural network: </a:t>
            </a:r>
            <a:r>
              <a:rPr lang="en-US" sz="1700" dirty="0" smtClean="0">
                <a:effectLst/>
              </a:rPr>
              <a:t>feed-forward, dense, 1 hidden layer, 7 / 15 nodes, leaky </a:t>
            </a:r>
            <a:r>
              <a:rPr lang="en-US" sz="1700" dirty="0" err="1" smtClean="0">
                <a:effectLst/>
              </a:rPr>
              <a:t>ReLU</a:t>
            </a:r>
            <a:r>
              <a:rPr lang="en-US" sz="1700" dirty="0" smtClean="0">
                <a:effectLst/>
              </a:rPr>
              <a:t> activation</a:t>
            </a:r>
          </a:p>
          <a:p>
            <a:pPr marL="403225" indent="-22860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US" sz="1700" dirty="0" smtClean="0"/>
              <a:t> Adam optimizer</a:t>
            </a:r>
            <a:endParaRPr lang="en-US" sz="1700" dirty="0" smtClean="0">
              <a:effectLst/>
            </a:endParaRPr>
          </a:p>
          <a:p>
            <a:pPr marL="403225" indent="-22860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US" sz="1700" i="1" dirty="0" smtClean="0">
                <a:effectLst/>
              </a:rPr>
              <a:t> Missing features: </a:t>
            </a:r>
            <a:r>
              <a:rPr lang="en-US" sz="1700" dirty="0" smtClean="0">
                <a:effectLst/>
              </a:rPr>
              <a:t>girders, orbit, cathode voltage, ...</a:t>
            </a:r>
            <a:endParaRPr lang="en-US" sz="1700" i="1" dirty="0" smtClean="0"/>
          </a:p>
          <a:p>
            <a:pPr>
              <a:spcBef>
                <a:spcPts val="1000"/>
              </a:spcBef>
            </a:pPr>
            <a:r>
              <a:rPr lang="en-US" b="1" dirty="0" smtClean="0"/>
              <a:t>Training and test sets from existing data</a:t>
            </a:r>
          </a:p>
          <a:p>
            <a:pPr lvl="1" indent="-228600">
              <a:spcBef>
                <a:spcPts val="100"/>
              </a:spcBef>
              <a:buFont typeface="+mj-lt"/>
              <a:buAutoNum type="romanUcPeriod"/>
              <a:tabLst>
                <a:tab pos="631825" algn="l"/>
              </a:tabLst>
            </a:pPr>
            <a:r>
              <a:rPr lang="en-US" sz="1700" i="1" dirty="0" smtClean="0"/>
              <a:t>Training on data from Powell scan (01.11.18, 467 samples)</a:t>
            </a:r>
            <a:r>
              <a:rPr lang="en-US" i="1" dirty="0" smtClean="0"/>
              <a:t/>
            </a:r>
            <a:br>
              <a:rPr lang="en-US" i="1" dirty="0" smtClean="0"/>
            </a:br>
            <a:r>
              <a:rPr lang="en-US" sz="1600" dirty="0" smtClean="0"/>
              <a:t>	=&gt; Predict manual scan 27.03.19 (test set)</a:t>
            </a:r>
            <a:br>
              <a:rPr lang="en-US" sz="1600" dirty="0" smtClean="0"/>
            </a:br>
            <a:r>
              <a:rPr lang="en-US" sz="1600" dirty="0" smtClean="0"/>
              <a:t>	=&gt; Fake scans for all anode positions</a:t>
            </a:r>
          </a:p>
          <a:p>
            <a:pPr lvl="1" indent="-228600">
              <a:spcBef>
                <a:spcPts val="100"/>
              </a:spcBef>
              <a:buFont typeface="+mj-lt"/>
              <a:buAutoNum type="romanUcPeriod"/>
              <a:tabLst>
                <a:tab pos="631825" algn="l"/>
              </a:tabLst>
            </a:pPr>
            <a:r>
              <a:rPr lang="en-US" sz="1700" i="1" dirty="0" smtClean="0">
                <a:solidFill>
                  <a:schemeClr val="bg2">
                    <a:lumMod val="50000"/>
                  </a:schemeClr>
                </a:solidFill>
              </a:rPr>
              <a:t>Training on data from Powell scan and manual scan (27.03.19, 1308 samples)	</a:t>
            </a:r>
            <a:r>
              <a:rPr lang="en-US" i="1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en-US" i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en-US" i="1" dirty="0" smtClean="0">
                <a:solidFill>
                  <a:schemeClr val="bg2">
                    <a:lumMod val="50000"/>
                  </a:schemeClr>
                </a:solidFill>
              </a:rPr>
              <a:t>	</a:t>
            </a:r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</a:rPr>
              <a:t>=&gt; Predict manual scan 30.03.19 (test set)</a:t>
            </a:r>
            <a:br>
              <a:rPr lang="en-US" sz="16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</a:rPr>
              <a:t>	=&gt; Perform anode scans as above</a:t>
            </a:r>
            <a:endParaRPr lang="en-US" sz="1600" dirty="0">
              <a:solidFill>
                <a:schemeClr val="bg2">
                  <a:lumMod val="50000"/>
                </a:schemeClr>
              </a:solidFill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1723979" y="1043381"/>
            <a:ext cx="6114428" cy="1833261"/>
            <a:chOff x="379141" y="4126947"/>
            <a:chExt cx="8385718" cy="2402070"/>
          </a:xfrm>
        </p:grpSpPr>
        <p:sp>
          <p:nvSpPr>
            <p:cNvPr id="24" name="Rounded Rectangle 23"/>
            <p:cNvSpPr/>
            <p:nvPr/>
          </p:nvSpPr>
          <p:spPr>
            <a:xfrm>
              <a:off x="379141" y="4126947"/>
              <a:ext cx="8385718" cy="2324592"/>
            </a:xfrm>
            <a:prstGeom prst="roundRect">
              <a:avLst>
                <a:gd name="adj" fmla="val 5837"/>
              </a:avLst>
            </a:prstGeom>
            <a:solidFill>
              <a:schemeClr val="accent6">
                <a:lumMod val="40000"/>
                <a:lumOff val="60000"/>
                <a:alpha val="20000"/>
              </a:schemeClr>
            </a:solidFill>
            <a:ln w="31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25" name="Picture 24"/>
            <p:cNvPicPr>
              <a:picLocks noChangeAspect="1"/>
            </p:cNvPicPr>
            <p:nvPr/>
          </p:nvPicPr>
          <p:blipFill rotWithShape="1">
            <a:blip r:embed="rId2"/>
            <a:srcRect b="5619"/>
            <a:stretch/>
          </p:blipFill>
          <p:spPr>
            <a:xfrm>
              <a:off x="658400" y="4659161"/>
              <a:ext cx="3571629" cy="1535899"/>
            </a:xfrm>
            <a:prstGeom prst="rect">
              <a:avLst/>
            </a:prstGeom>
          </p:spPr>
        </p:pic>
        <p:grpSp>
          <p:nvGrpSpPr>
            <p:cNvPr id="26" name="Group 25"/>
            <p:cNvGrpSpPr/>
            <p:nvPr/>
          </p:nvGrpSpPr>
          <p:grpSpPr>
            <a:xfrm>
              <a:off x="5137514" y="4588093"/>
              <a:ext cx="3404320" cy="1940924"/>
              <a:chOff x="4802978" y="2552441"/>
              <a:chExt cx="3404320" cy="1940924"/>
            </a:xfrm>
          </p:grpSpPr>
          <p:pic>
            <p:nvPicPr>
              <p:cNvPr id="31" name="Picture 30"/>
              <p:cNvPicPr>
                <a:picLocks noChangeAspect="1"/>
              </p:cNvPicPr>
              <p:nvPr/>
            </p:nvPicPr>
            <p:blipFill rotWithShape="1">
              <a:blip r:embed="rId3"/>
              <a:srcRect l="7829" t="17895" r="2256" b="24385"/>
              <a:stretch/>
            </p:blipFill>
            <p:spPr>
              <a:xfrm>
                <a:off x="5516136" y="2614270"/>
                <a:ext cx="2691162" cy="1509132"/>
              </a:xfrm>
              <a:prstGeom prst="rect">
                <a:avLst/>
              </a:prstGeom>
            </p:spPr>
          </p:pic>
          <p:sp>
            <p:nvSpPr>
              <p:cNvPr id="32" name="Rectangle 31"/>
              <p:cNvSpPr/>
              <p:nvPr/>
            </p:nvSpPr>
            <p:spPr>
              <a:xfrm>
                <a:off x="5568196" y="4058039"/>
                <a:ext cx="2634593" cy="43532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dirty="0" smtClean="0"/>
                  <a:t>BLMs</a:t>
                </a:r>
                <a:endParaRPr lang="en-US" sz="1200" dirty="0"/>
              </a:p>
            </p:txBody>
          </p:sp>
          <p:sp>
            <p:nvSpPr>
              <p:cNvPr id="33" name="Rectangle 32"/>
              <p:cNvSpPr/>
              <p:nvPr/>
            </p:nvSpPr>
            <p:spPr>
              <a:xfrm rot="16200000">
                <a:off x="4352976" y="3002443"/>
                <a:ext cx="1625548" cy="72554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dirty="0" smtClean="0"/>
                  <a:t>Beam loss (</a:t>
                </a:r>
                <a:r>
                  <a:rPr lang="en-US" sz="1200" dirty="0" err="1" smtClean="0"/>
                  <a:t>Gy</a:t>
                </a:r>
                <a:r>
                  <a:rPr lang="en-US" sz="1200" dirty="0" smtClean="0"/>
                  <a:t>/charge)</a:t>
                </a:r>
                <a:endParaRPr lang="en-US" sz="1200" dirty="0"/>
              </a:p>
            </p:txBody>
          </p:sp>
        </p:grpSp>
        <p:sp>
          <p:nvSpPr>
            <p:cNvPr id="27" name="Right Arrow 26"/>
            <p:cNvSpPr/>
            <p:nvPr/>
          </p:nvSpPr>
          <p:spPr>
            <a:xfrm>
              <a:off x="4567457" y="5318381"/>
              <a:ext cx="371706" cy="300528"/>
            </a:xfrm>
            <a:prstGeom prst="rightArrow">
              <a:avLst>
                <a:gd name="adj1" fmla="val 39474"/>
                <a:gd name="adj2" fmla="val 50000"/>
              </a:avLst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1568540" y="4165368"/>
              <a:ext cx="2064125" cy="4234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500" b="1" dirty="0" smtClean="0">
                  <a:solidFill>
                    <a:srgbClr val="C00000"/>
                  </a:solidFill>
                </a:rPr>
                <a:t>Features</a:t>
              </a:r>
              <a:endParaRPr lang="en-US" sz="1500" i="1" dirty="0">
                <a:solidFill>
                  <a:srgbClr val="C00000"/>
                </a:solidFill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6176623" y="4149678"/>
              <a:ext cx="2064125" cy="4234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500" b="1" dirty="0" smtClean="0">
                  <a:solidFill>
                    <a:srgbClr val="0000CC"/>
                  </a:solidFill>
                </a:rPr>
                <a:t>Observables</a:t>
              </a:r>
              <a:endParaRPr lang="en-US" sz="1500" i="1" dirty="0">
                <a:solidFill>
                  <a:srgbClr val="0000CC"/>
                </a:solidFill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4377321" y="4799610"/>
              <a:ext cx="865316" cy="4637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700" b="1" dirty="0" smtClean="0">
                  <a:solidFill>
                    <a:schemeClr val="accent6">
                      <a:lumMod val="75000"/>
                    </a:schemeClr>
                  </a:solidFill>
                </a:rPr>
                <a:t>F(x)</a:t>
              </a:r>
              <a:endParaRPr lang="en-US" sz="1700" i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5714920" y="1854315"/>
            <a:ext cx="371207" cy="680271"/>
            <a:chOff x="5714920" y="1877175"/>
            <a:chExt cx="371207" cy="680271"/>
          </a:xfrm>
        </p:grpSpPr>
        <p:sp>
          <p:nvSpPr>
            <p:cNvPr id="2" name="Rectangle 1"/>
            <p:cNvSpPr/>
            <p:nvPr/>
          </p:nvSpPr>
          <p:spPr>
            <a:xfrm>
              <a:off x="5714920" y="2295501"/>
              <a:ext cx="64008" cy="259716"/>
            </a:xfrm>
            <a:prstGeom prst="rect">
              <a:avLst/>
            </a:prstGeom>
            <a:solidFill>
              <a:srgbClr val="0000FF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5790328" y="2012403"/>
              <a:ext cx="69580" cy="545043"/>
            </a:xfrm>
            <a:prstGeom prst="rect">
              <a:avLst/>
            </a:prstGeom>
            <a:solidFill>
              <a:srgbClr val="0000FF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5866528" y="1898102"/>
              <a:ext cx="69580" cy="658368"/>
            </a:xfrm>
            <a:prstGeom prst="rect">
              <a:avLst/>
            </a:prstGeom>
            <a:solidFill>
              <a:srgbClr val="0000FF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5942728" y="1877175"/>
              <a:ext cx="69580" cy="676656"/>
            </a:xfrm>
            <a:prstGeom prst="rect">
              <a:avLst/>
            </a:prstGeom>
            <a:solidFill>
              <a:srgbClr val="0000FF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6016547" y="1950199"/>
              <a:ext cx="69580" cy="603504"/>
            </a:xfrm>
            <a:prstGeom prst="rect">
              <a:avLst/>
            </a:prstGeom>
            <a:solidFill>
              <a:srgbClr val="0000FF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2324100" y="1958340"/>
            <a:ext cx="2042160" cy="335280"/>
            <a:chOff x="2316480" y="1973580"/>
            <a:chExt cx="2042160" cy="335280"/>
          </a:xfrm>
        </p:grpSpPr>
        <p:sp>
          <p:nvSpPr>
            <p:cNvPr id="4" name="Oval 3"/>
            <p:cNvSpPr/>
            <p:nvPr/>
          </p:nvSpPr>
          <p:spPr>
            <a:xfrm>
              <a:off x="2316480" y="1988820"/>
              <a:ext cx="114300" cy="297180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/>
            <p:cNvSpPr/>
            <p:nvPr/>
          </p:nvSpPr>
          <p:spPr>
            <a:xfrm>
              <a:off x="2522220" y="1981200"/>
              <a:ext cx="114300" cy="297180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/>
            <p:cNvSpPr/>
            <p:nvPr/>
          </p:nvSpPr>
          <p:spPr>
            <a:xfrm>
              <a:off x="2811780" y="1973580"/>
              <a:ext cx="114300" cy="297180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/>
            <p:cNvSpPr/>
            <p:nvPr/>
          </p:nvSpPr>
          <p:spPr>
            <a:xfrm>
              <a:off x="2979420" y="1996440"/>
              <a:ext cx="114300" cy="297180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/>
            <p:cNvSpPr/>
            <p:nvPr/>
          </p:nvSpPr>
          <p:spPr>
            <a:xfrm>
              <a:off x="3291840" y="1988820"/>
              <a:ext cx="114300" cy="297180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/>
            <p:cNvSpPr/>
            <p:nvPr/>
          </p:nvSpPr>
          <p:spPr>
            <a:xfrm>
              <a:off x="3482340" y="1996440"/>
              <a:ext cx="114300" cy="297180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/>
            <p:cNvSpPr/>
            <p:nvPr/>
          </p:nvSpPr>
          <p:spPr>
            <a:xfrm>
              <a:off x="3779520" y="2004060"/>
              <a:ext cx="114300" cy="297180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/>
            <p:cNvSpPr/>
            <p:nvPr/>
          </p:nvSpPr>
          <p:spPr>
            <a:xfrm>
              <a:off x="3962400" y="1981200"/>
              <a:ext cx="114300" cy="297180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/>
            <p:cNvSpPr/>
            <p:nvPr/>
          </p:nvSpPr>
          <p:spPr>
            <a:xfrm>
              <a:off x="4244340" y="2011680"/>
              <a:ext cx="114300" cy="297180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Rectangle 6"/>
          <p:cNvSpPr/>
          <p:nvPr/>
        </p:nvSpPr>
        <p:spPr>
          <a:xfrm>
            <a:off x="6962775" y="1533049"/>
            <a:ext cx="645319" cy="1357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8916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61040</TotalTime>
  <Words>1354</Words>
  <Application>Microsoft Office PowerPoint</Application>
  <PresentationFormat>On-screen Show (4:3)</PresentationFormat>
  <Paragraphs>334</Paragraphs>
  <Slides>25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Arial</vt:lpstr>
      <vt:lpstr>Calibri</vt:lpstr>
      <vt:lpstr>Calibri Light</vt:lpstr>
      <vt:lpstr>Wingdings</vt:lpstr>
      <vt:lpstr>Office Theme</vt:lpstr>
      <vt:lpstr>SPS ongoing studies: towards reinforcement learning for electrostatic septum alignment</vt:lpstr>
      <vt:lpstr>Overview</vt:lpstr>
      <vt:lpstr>Introduction</vt:lpstr>
      <vt:lpstr>Introduction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Simulation studies for an RFQ prototype test in SPS   Status report</dc:title>
  <dc:creator>Michael Schenk</dc:creator>
  <cp:lastModifiedBy>Michael Schenk</cp:lastModifiedBy>
  <cp:revision>6798</cp:revision>
  <cp:lastPrinted>2016-06-09T07:26:37Z</cp:lastPrinted>
  <dcterms:created xsi:type="dcterms:W3CDTF">2015-10-20T14:25:35Z</dcterms:created>
  <dcterms:modified xsi:type="dcterms:W3CDTF">2019-06-21T08:32:27Z</dcterms:modified>
</cp:coreProperties>
</file>