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42" r:id="rId1"/>
  </p:sldMasterIdLst>
  <p:notesMasterIdLst>
    <p:notesMasterId r:id="rId26"/>
  </p:notesMasterIdLst>
  <p:handoutMasterIdLst>
    <p:handoutMasterId r:id="rId27"/>
  </p:handoutMasterIdLst>
  <p:sldIdLst>
    <p:sldId id="648" r:id="rId2"/>
    <p:sldId id="767" r:id="rId3"/>
    <p:sldId id="783" r:id="rId4"/>
    <p:sldId id="785" r:id="rId5"/>
    <p:sldId id="784" r:id="rId6"/>
    <p:sldId id="786" r:id="rId7"/>
    <p:sldId id="788" r:id="rId8"/>
    <p:sldId id="800" r:id="rId9"/>
    <p:sldId id="787" r:id="rId10"/>
    <p:sldId id="769" r:id="rId11"/>
    <p:sldId id="774" r:id="rId12"/>
    <p:sldId id="801" r:id="rId13"/>
    <p:sldId id="780" r:id="rId14"/>
    <p:sldId id="781" r:id="rId15"/>
    <p:sldId id="802" r:id="rId16"/>
    <p:sldId id="777" r:id="rId17"/>
    <p:sldId id="798" r:id="rId18"/>
    <p:sldId id="770" r:id="rId19"/>
    <p:sldId id="776" r:id="rId20"/>
    <p:sldId id="803" r:id="rId21"/>
    <p:sldId id="778" r:id="rId22"/>
    <p:sldId id="779" r:id="rId23"/>
    <p:sldId id="793" r:id="rId24"/>
    <p:sldId id="792" r:id="rId25"/>
  </p:sldIdLst>
  <p:sldSz cx="12192000" cy="6858000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1F1FDC3-E442-4FA1-B0EC-19D53C86935F}">
          <p14:sldIdLst>
            <p14:sldId id="648"/>
            <p14:sldId id="767"/>
            <p14:sldId id="783"/>
            <p14:sldId id="785"/>
            <p14:sldId id="784"/>
            <p14:sldId id="786"/>
            <p14:sldId id="788"/>
            <p14:sldId id="800"/>
            <p14:sldId id="787"/>
            <p14:sldId id="769"/>
            <p14:sldId id="774"/>
            <p14:sldId id="801"/>
            <p14:sldId id="780"/>
            <p14:sldId id="781"/>
            <p14:sldId id="802"/>
            <p14:sldId id="777"/>
            <p14:sldId id="798"/>
            <p14:sldId id="770"/>
            <p14:sldId id="776"/>
            <p14:sldId id="803"/>
            <p14:sldId id="778"/>
            <p14:sldId id="779"/>
            <p14:sldId id="793"/>
            <p14:sldId id="79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600" userDrawn="1">
          <p15:clr>
            <a:srgbClr val="A4A3A4"/>
          </p15:clr>
        </p15:guide>
        <p15:guide id="2" pos="544" userDrawn="1">
          <p15:clr>
            <a:srgbClr val="A4A3A4"/>
          </p15:clr>
        </p15:guide>
        <p15:guide id="3" orient="horz" pos="3216" userDrawn="1">
          <p15:clr>
            <a:srgbClr val="A4A3A4"/>
          </p15:clr>
        </p15:guide>
        <p15:guide id="4" pos="2688" userDrawn="1">
          <p15:clr>
            <a:srgbClr val="A4A3A4"/>
          </p15:clr>
        </p15:guide>
        <p15:guide id="5" pos="1152" userDrawn="1">
          <p15:clr>
            <a:srgbClr val="A4A3A4"/>
          </p15:clr>
        </p15:guide>
        <p15:guide id="6" orient="horz" pos="1104" userDrawn="1">
          <p15:clr>
            <a:srgbClr val="A4A3A4"/>
          </p15:clr>
        </p15:guide>
        <p15:guide id="7" orient="horz" pos="2736" userDrawn="1">
          <p15:clr>
            <a:srgbClr val="A4A3A4"/>
          </p15:clr>
        </p15:guide>
        <p15:guide id="8" orient="horz" pos="4080" userDrawn="1">
          <p15:clr>
            <a:srgbClr val="A4A3A4"/>
          </p15:clr>
        </p15:guide>
        <p15:guide id="9" pos="3776" userDrawn="1">
          <p15:clr>
            <a:srgbClr val="A4A3A4"/>
          </p15:clr>
        </p15:guide>
        <p15:guide id="10" orient="horz" pos="792" userDrawn="1">
          <p15:clr>
            <a:srgbClr val="A4A3A4"/>
          </p15:clr>
        </p15:guide>
        <p15:guide id="11" pos="2144" userDrawn="1">
          <p15:clr>
            <a:srgbClr val="A4A3A4"/>
          </p15:clr>
        </p15:guide>
        <p15:guide id="12" orient="horz" pos="2640" userDrawn="1">
          <p15:clr>
            <a:srgbClr val="A4A3A4"/>
          </p15:clr>
        </p15:guide>
        <p15:guide id="13" pos="6944" userDrawn="1">
          <p15:clr>
            <a:srgbClr val="A4A3A4"/>
          </p15:clr>
        </p15:guide>
        <p15:guide id="14" orient="horz" pos="22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chenk" initials="MS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31FF31"/>
    <a:srgbClr val="E2A176"/>
    <a:srgbClr val="1F8C1F"/>
    <a:srgbClr val="0000FF"/>
    <a:srgbClr val="000000"/>
    <a:srgbClr val="FF0000"/>
    <a:srgbClr val="9331FF"/>
    <a:srgbClr val="E60EAD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95" autoAdjust="0"/>
  </p:normalViewPr>
  <p:slideViewPr>
    <p:cSldViewPr snapToGrid="0">
      <p:cViewPr>
        <p:scale>
          <a:sx n="106" d="100"/>
          <a:sy n="106" d="100"/>
        </p:scale>
        <p:origin x="96" y="228"/>
      </p:cViewPr>
      <p:guideLst>
        <p:guide orient="horz" pos="3600"/>
        <p:guide pos="544"/>
        <p:guide orient="horz" pos="3216"/>
        <p:guide pos="2688"/>
        <p:guide pos="1152"/>
        <p:guide orient="horz" pos="1104"/>
        <p:guide orient="horz" pos="2736"/>
        <p:guide orient="horz" pos="4080"/>
        <p:guide pos="3776"/>
        <p:guide orient="horz" pos="792"/>
        <p:guide pos="2144"/>
        <p:guide orient="horz" pos="2640"/>
        <p:guide pos="6944"/>
        <p:guide orient="horz" pos="22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2" d="100"/>
          <a:sy n="122" d="100"/>
        </p:scale>
        <p:origin x="492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D71A1A-D5F6-45CE-99C3-A25C5E7734B4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CD5C08-5490-46EF-9D93-5369AA5A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37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D4CA48-2B72-4A25-96AA-F074F068B988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D615CE-061A-412E-B3D5-018AD9336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617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8775" y="850900"/>
            <a:ext cx="4075113" cy="22923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1FAA4-BC15-490A-837C-A73858A8822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86691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9363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4769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6955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3974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2177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7568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6276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784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4454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6916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9395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1767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157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05.07.2019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811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05.07.2019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823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05.07.2019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213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817" y="114995"/>
            <a:ext cx="11413315" cy="682383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3817" y="1603095"/>
            <a:ext cx="11413315" cy="457386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13817" y="575460"/>
            <a:ext cx="11413315" cy="914400"/>
          </a:xfrm>
        </p:spPr>
        <p:txBody>
          <a:bodyPr>
            <a:normAutofit/>
          </a:bodyPr>
          <a:lstStyle>
            <a:lvl1pPr marL="0" indent="0">
              <a:buNone/>
              <a:defRPr sz="2200" i="1" baseline="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4"/>
          </p:nvPr>
        </p:nvSpPr>
        <p:spPr>
          <a:xfrm>
            <a:off x="9204962" y="6492510"/>
            <a:ext cx="2622175" cy="365125"/>
          </a:xfrm>
        </p:spPr>
        <p:txBody>
          <a:bodyPr/>
          <a:lstStyle>
            <a:lvl1pPr algn="r">
              <a:defRPr sz="12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r>
              <a:rPr lang="en-US" smtClean="0"/>
              <a:t>05.07.2019</a:t>
            </a: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5"/>
          </p:nvPr>
        </p:nvSpPr>
        <p:spPr>
          <a:xfrm>
            <a:off x="413819" y="6492510"/>
            <a:ext cx="3952748" cy="365125"/>
          </a:xfrm>
        </p:spPr>
        <p:txBody>
          <a:bodyPr/>
          <a:lstStyle>
            <a:lvl1pPr algn="l">
              <a:defRPr sz="12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6"/>
          </p:nvPr>
        </p:nvSpPr>
        <p:spPr>
          <a:xfrm>
            <a:off x="4724400" y="6492510"/>
            <a:ext cx="2743200" cy="365125"/>
          </a:xfrm>
        </p:spPr>
        <p:txBody>
          <a:bodyPr/>
          <a:lstStyle>
            <a:lvl1pPr algn="ctr">
              <a:defRPr sz="12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fld id="{E02D04CC-0B1D-4DCE-AE55-9105744B006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376225" y="902666"/>
            <a:ext cx="3381563" cy="0"/>
          </a:xfrm>
          <a:prstGeom prst="line">
            <a:avLst/>
          </a:prstGeom>
          <a:ln w="22225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3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lin ang="108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7789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in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101" y="248114"/>
            <a:ext cx="11413315" cy="682383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101" y="1273218"/>
            <a:ext cx="11413315" cy="457386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4"/>
          </p:nvPr>
        </p:nvSpPr>
        <p:spPr>
          <a:xfrm>
            <a:off x="9204961" y="6492508"/>
            <a:ext cx="2622175" cy="365125"/>
          </a:xfrm>
        </p:spPr>
        <p:txBody>
          <a:bodyPr/>
          <a:lstStyle>
            <a:lvl1pPr algn="r">
              <a:defRPr sz="9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r>
              <a:rPr lang="en-US" smtClean="0"/>
              <a:t>05.07.2019</a:t>
            </a: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5"/>
          </p:nvPr>
        </p:nvSpPr>
        <p:spPr>
          <a:xfrm>
            <a:off x="413819" y="6492508"/>
            <a:ext cx="3952748" cy="365125"/>
          </a:xfrm>
        </p:spPr>
        <p:txBody>
          <a:bodyPr/>
          <a:lstStyle>
            <a:lvl1pPr algn="l">
              <a:defRPr sz="9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6"/>
          </p:nvPr>
        </p:nvSpPr>
        <p:spPr>
          <a:xfrm>
            <a:off x="4724400" y="6492508"/>
            <a:ext cx="2743200" cy="365125"/>
          </a:xfrm>
        </p:spPr>
        <p:txBody>
          <a:bodyPr/>
          <a:lstStyle>
            <a:lvl1pPr algn="ctr">
              <a:defRPr sz="9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fld id="{E02D04CC-0B1D-4DCE-AE55-9105744B006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376225" y="820778"/>
            <a:ext cx="3381563" cy="0"/>
          </a:xfrm>
          <a:prstGeom prst="line">
            <a:avLst/>
          </a:prstGeom>
          <a:ln w="22225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3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lin ang="108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5008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05.07.2019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347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05.07.2019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79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05.07.2019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319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05.07.2019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802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05.07.2019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667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05.07.2019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481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05.07.2019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278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05.07.2019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60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05.07.2019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97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15" r:id="rId13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png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png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png"/><Relationship Id="rId4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en.wikipedia.org/wiki/Powell%27s_method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gym.openai.com/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70945" y="1479491"/>
            <a:ext cx="7450111" cy="1878307"/>
          </a:xfrm>
        </p:spPr>
        <p:txBody>
          <a:bodyPr anchor="t"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34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SPS ongoing studies:</a:t>
            </a:r>
            <a:br>
              <a:rPr lang="en-US" sz="34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</a:br>
            <a:r>
              <a:rPr lang="en-US" sz="34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towards reinforcement learning for electrostatic septum alignment</a:t>
            </a:r>
            <a:endParaRPr lang="en-US" sz="3400" b="1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93" y="6441290"/>
            <a:ext cx="12033115" cy="460860"/>
          </a:xfrm>
        </p:spPr>
        <p:txBody>
          <a:bodyPr>
            <a:normAutofit/>
          </a:bodyPr>
          <a:lstStyle/>
          <a:p>
            <a:pPr marL="114297" algn="l">
              <a:tabLst>
                <a:tab pos="11712575" algn="r"/>
              </a:tabLst>
            </a:pPr>
            <a:r>
              <a:rPr lang="en-US" sz="1500" i="1" dirty="0">
                <a:solidFill>
                  <a:schemeClr val="accent5">
                    <a:lumMod val="75000"/>
                  </a:schemeClr>
                </a:solidFill>
              </a:rPr>
              <a:t>EPFL Activities Meeting	05. July 2019</a:t>
            </a:r>
            <a:endParaRPr lang="en-US" sz="1500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251" y="165976"/>
            <a:ext cx="1006706" cy="1006708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5033509" y="3637661"/>
            <a:ext cx="2124983" cy="0"/>
          </a:xfrm>
          <a:prstGeom prst="line">
            <a:avLst/>
          </a:prstGeom>
          <a:ln w="29210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953788" y="1322818"/>
            <a:ext cx="4284425" cy="0"/>
          </a:xfrm>
          <a:prstGeom prst="line">
            <a:avLst/>
          </a:prstGeom>
          <a:ln w="29210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 txBox="1">
            <a:spLocks/>
          </p:cNvSpPr>
          <p:nvPr/>
        </p:nvSpPr>
        <p:spPr>
          <a:xfrm>
            <a:off x="2379523" y="4035333"/>
            <a:ext cx="7432963" cy="1395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1800"/>
              </a:spcBef>
            </a:pPr>
            <a:r>
              <a:rPr lang="en-US" sz="2200" b="1" dirty="0"/>
              <a:t>M. Schenk</a:t>
            </a:r>
            <a:r>
              <a:rPr lang="en-US" sz="2200" b="1" baseline="30000" dirty="0"/>
              <a:t>ꝉ</a:t>
            </a:r>
            <a:r>
              <a:rPr lang="en-US" sz="2200" b="1" dirty="0"/>
              <a:t>, M. Fraser</a:t>
            </a:r>
            <a:r>
              <a:rPr lang="en-US" sz="2200" b="1" baseline="30000" dirty="0"/>
              <a:t>*</a:t>
            </a:r>
            <a:r>
              <a:rPr lang="en-US" sz="2200" b="1" dirty="0"/>
              <a:t>, B. Goddard</a:t>
            </a:r>
            <a:r>
              <a:rPr lang="en-US" sz="2200" b="1" baseline="30000" dirty="0"/>
              <a:t>*</a:t>
            </a:r>
            <a:r>
              <a:rPr lang="en-US" sz="2200" b="1" dirty="0"/>
              <a:t>,</a:t>
            </a:r>
            <a:br>
              <a:rPr lang="en-US" sz="2200" b="1" dirty="0"/>
            </a:br>
            <a:r>
              <a:rPr lang="en-US" sz="2200" b="1" dirty="0"/>
              <a:t>S. </a:t>
            </a:r>
            <a:r>
              <a:rPr lang="en-US" sz="2200" b="1" dirty="0" err="1"/>
              <a:t>Hirlaender</a:t>
            </a:r>
            <a:r>
              <a:rPr lang="en-US" sz="2200" b="1" baseline="30000" dirty="0"/>
              <a:t>*Ꝉ</a:t>
            </a:r>
            <a:r>
              <a:rPr lang="en-US" sz="2200" b="1" dirty="0"/>
              <a:t>, V. </a:t>
            </a:r>
            <a:r>
              <a:rPr lang="en-US" sz="2200" b="1" dirty="0" err="1"/>
              <a:t>Kain</a:t>
            </a:r>
            <a:r>
              <a:rPr lang="en-US" sz="2200" b="1" baseline="30000" dirty="0"/>
              <a:t>*</a:t>
            </a:r>
            <a:r>
              <a:rPr lang="en-US" sz="2200" b="1" dirty="0"/>
              <a:t>, T. </a:t>
            </a:r>
            <a:r>
              <a:rPr lang="en-US" sz="2200" b="1" dirty="0" err="1"/>
              <a:t>Pieloni</a:t>
            </a:r>
            <a:r>
              <a:rPr lang="en-US" sz="2200" b="1" baseline="30000" dirty="0"/>
              <a:t>ꝉ</a:t>
            </a:r>
          </a:p>
          <a:p>
            <a:pPr>
              <a:spcBef>
                <a:spcPts val="600"/>
              </a:spcBef>
            </a:pPr>
            <a:r>
              <a:rPr lang="en-US" sz="1700" i="1" baseline="30000" dirty="0"/>
              <a:t>*</a:t>
            </a:r>
            <a:r>
              <a:rPr lang="en-US" sz="1700" i="1" dirty="0"/>
              <a:t>CERN &amp; </a:t>
            </a:r>
            <a:r>
              <a:rPr lang="en-US" sz="1700" i="1" baseline="30000" dirty="0"/>
              <a:t>ꝉ</a:t>
            </a:r>
            <a:r>
              <a:rPr lang="en-US" sz="1700" i="1" dirty="0"/>
              <a:t>EPFL, Switzerland</a:t>
            </a:r>
          </a:p>
          <a:p>
            <a:pPr>
              <a:spcBef>
                <a:spcPts val="600"/>
              </a:spcBef>
            </a:pPr>
            <a:r>
              <a:rPr lang="en-US" sz="1800" i="1" baseline="30000" dirty="0"/>
              <a:t>Ꝉ</a:t>
            </a:r>
            <a:r>
              <a:rPr lang="en-US" sz="1800" i="1" dirty="0"/>
              <a:t>also at </a:t>
            </a:r>
            <a:r>
              <a:rPr lang="en-US" sz="1700" i="1" dirty="0"/>
              <a:t>University of Malta</a:t>
            </a:r>
            <a:endParaRPr lang="en-US" sz="1700" i="1" dirty="0"/>
          </a:p>
          <a:p>
            <a:pPr>
              <a:spcBef>
                <a:spcPts val="1200"/>
              </a:spcBef>
            </a:pPr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55" y="280641"/>
            <a:ext cx="1566365" cy="456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87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ounded Rectangle 29"/>
          <p:cNvSpPr/>
          <p:nvPr/>
        </p:nvSpPr>
        <p:spPr>
          <a:xfrm>
            <a:off x="5841295" y="1762926"/>
            <a:ext cx="4763590" cy="4214948"/>
          </a:xfrm>
          <a:prstGeom prst="roundRect">
            <a:avLst>
              <a:gd name="adj" fmla="val 551"/>
            </a:avLst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05.07.2019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5974086" y="1920401"/>
            <a:ext cx="5876901" cy="3959509"/>
            <a:chOff x="4173567" y="1716308"/>
            <a:chExt cx="5876901" cy="3959509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074"/>
            <a:stretch/>
          </p:blipFill>
          <p:spPr>
            <a:xfrm>
              <a:off x="4173567" y="1716308"/>
              <a:ext cx="4569840" cy="3959509"/>
            </a:xfrm>
            <a:prstGeom prst="rect">
              <a:avLst/>
            </a:prstGeom>
            <a:ln w="12700">
              <a:noFill/>
            </a:ln>
            <a:effectLst/>
          </p:spPr>
        </p:pic>
        <p:cxnSp>
          <p:nvCxnSpPr>
            <p:cNvPr id="22" name="Straight Arrow Connector 21"/>
            <p:cNvCxnSpPr/>
            <p:nvPr/>
          </p:nvCxnSpPr>
          <p:spPr>
            <a:xfrm>
              <a:off x="7507711" y="3219988"/>
              <a:ext cx="0" cy="227349"/>
            </a:xfrm>
            <a:prstGeom prst="straightConnector1">
              <a:avLst/>
            </a:prstGeom>
            <a:ln w="19050">
              <a:solidFill>
                <a:schemeClr val="bg2">
                  <a:lumMod val="25000"/>
                </a:schemeClr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7381436" y="3922241"/>
              <a:ext cx="0" cy="227349"/>
            </a:xfrm>
            <a:prstGeom prst="straightConnector1">
              <a:avLst/>
            </a:prstGeom>
            <a:ln w="19050">
              <a:solidFill>
                <a:schemeClr val="bg2">
                  <a:lumMod val="25000"/>
                </a:schemeClr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7811444" y="3282896"/>
              <a:ext cx="223902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b="1" dirty="0" smtClean="0">
                  <a:solidFill>
                    <a:schemeClr val="bg2">
                      <a:lumMod val="25000"/>
                    </a:schemeClr>
                  </a:solidFill>
                </a:rPr>
                <a:t>Overfitting?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b="1" dirty="0" smtClean="0">
                  <a:solidFill>
                    <a:schemeClr val="bg2">
                      <a:lumMod val="25000"/>
                    </a:schemeClr>
                  </a:solidFill>
                </a:rPr>
                <a:t>Accuracy relatively low due to small number of samples</a:t>
              </a:r>
              <a:endParaRPr lang="en-US" sz="1400" b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sp>
        <p:nvSpPr>
          <p:cNvPr id="15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75215" y="499260"/>
            <a:ext cx="8559986" cy="467894"/>
          </a:xfrm>
        </p:spPr>
        <p:txBody>
          <a:bodyPr/>
          <a:lstStyle/>
          <a:p>
            <a:r>
              <a:rPr lang="en-US" dirty="0"/>
              <a:t>Case I: Training data and evolution (7-node neural network)</a:t>
            </a:r>
          </a:p>
          <a:p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394664" y="38796"/>
            <a:ext cx="8559986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ZS data-driven model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130872" y="1039187"/>
            <a:ext cx="4189615" cy="5750673"/>
            <a:chOff x="1194246" y="1021081"/>
            <a:chExt cx="4189615" cy="5750673"/>
          </a:xfrm>
        </p:grpSpPr>
        <p:grpSp>
          <p:nvGrpSpPr>
            <p:cNvPr id="21" name="Group 20"/>
            <p:cNvGrpSpPr/>
            <p:nvPr/>
          </p:nvGrpSpPr>
          <p:grpSpPr>
            <a:xfrm>
              <a:off x="1762241" y="1021081"/>
              <a:ext cx="3621620" cy="5750673"/>
              <a:chOff x="662245" y="1028700"/>
              <a:chExt cx="3621620" cy="5750673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320" b="3407"/>
              <a:stretch/>
            </p:blipFill>
            <p:spPr>
              <a:xfrm>
                <a:off x="662245" y="1028700"/>
                <a:ext cx="3621620" cy="5750673"/>
              </a:xfrm>
              <a:prstGeom prst="rect">
                <a:avLst/>
              </a:prstGeom>
            </p:spPr>
          </p:pic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71513" y="1499235"/>
                <a:ext cx="273912" cy="581025"/>
              </a:xfrm>
              <a:prstGeom prst="rect">
                <a:avLst/>
              </a:prstGeom>
            </p:spPr>
          </p:pic>
        </p:grpSp>
        <p:sp>
          <p:nvSpPr>
            <p:cNvPr id="17" name="Rectangle 16"/>
            <p:cNvSpPr/>
            <p:nvPr/>
          </p:nvSpPr>
          <p:spPr>
            <a:xfrm rot="16200000">
              <a:off x="822704" y="1494171"/>
              <a:ext cx="108163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 dirty="0">
                  <a:solidFill>
                    <a:srgbClr val="C00000"/>
                  </a:solidFill>
                </a:rPr>
                <a:t>Features</a:t>
              </a:r>
              <a:endParaRPr lang="en-US" sz="1600" i="1" dirty="0">
                <a:solidFill>
                  <a:srgbClr val="C00000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 rot="16200000">
              <a:off x="648887" y="3966896"/>
              <a:ext cx="150505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 dirty="0">
                  <a:solidFill>
                    <a:srgbClr val="0000CC"/>
                  </a:solidFill>
                </a:rPr>
                <a:t>Observables</a:t>
              </a:r>
              <a:endParaRPr lang="en-US" sz="1600" i="1" dirty="0">
                <a:solidFill>
                  <a:srgbClr val="0000CC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0031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9"/>
            </p:par>
          </p:childTnLst>
        </p:cTn>
      </p:par>
    </p:tnLst>
    <p:bldLst>
      <p:bldP spid="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148" y="930638"/>
            <a:ext cx="3556417" cy="5927362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05.07.2019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23" name="Group 22"/>
          <p:cNvGrpSpPr/>
          <p:nvPr/>
        </p:nvGrpSpPr>
        <p:grpSpPr>
          <a:xfrm>
            <a:off x="5970961" y="4404410"/>
            <a:ext cx="4911304" cy="2084409"/>
            <a:chOff x="311516" y="2551622"/>
            <a:chExt cx="4173828" cy="1771417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6561" r="18096"/>
            <a:stretch/>
          </p:blipFill>
          <p:spPr>
            <a:xfrm>
              <a:off x="311516" y="2898973"/>
              <a:ext cx="4173828" cy="1424066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353305" y="2551622"/>
              <a:ext cx="2011351" cy="2877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Zoomed view of total loss</a:t>
              </a:r>
              <a:endParaRPr lang="en-US" sz="1600" b="1" dirty="0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4845409" y="1236001"/>
            <a:ext cx="6580064" cy="29443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900" b="1" dirty="0">
                <a:solidFill>
                  <a:srgbClr val="0000CC"/>
                </a:solidFill>
              </a:rPr>
              <a:t>Good </a:t>
            </a:r>
            <a:r>
              <a:rPr lang="en-US" sz="1900" b="1" dirty="0">
                <a:solidFill>
                  <a:srgbClr val="0000CC"/>
                </a:solidFill>
              </a:rPr>
              <a:t>quantitative </a:t>
            </a:r>
            <a:r>
              <a:rPr lang="en-US" sz="1900" b="1" dirty="0">
                <a:solidFill>
                  <a:srgbClr val="0000CC"/>
                </a:solidFill>
              </a:rPr>
              <a:t>agreement, </a:t>
            </a:r>
            <a:r>
              <a:rPr lang="en-US" sz="1900" dirty="0">
                <a:solidFill>
                  <a:srgbClr val="0000CC"/>
                </a:solidFill>
              </a:rPr>
              <a:t>given </a:t>
            </a:r>
            <a:r>
              <a:rPr lang="en-US" sz="1900" dirty="0">
                <a:solidFill>
                  <a:srgbClr val="0000CC"/>
                </a:solidFill>
              </a:rPr>
              <a:t>simplicity of </a:t>
            </a:r>
            <a:r>
              <a:rPr lang="en-US" sz="1900" dirty="0">
                <a:solidFill>
                  <a:srgbClr val="0000CC"/>
                </a:solidFill>
              </a:rPr>
              <a:t>model and low number of samples</a:t>
            </a:r>
          </a:p>
          <a:p>
            <a:pPr marL="4000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900" dirty="0"/>
              <a:t>Training </a:t>
            </a:r>
            <a:r>
              <a:rPr lang="en-US" sz="1900" dirty="0"/>
              <a:t>and test set separated by </a:t>
            </a:r>
            <a:r>
              <a:rPr lang="en-US" sz="1900" b="1" dirty="0"/>
              <a:t>7 </a:t>
            </a:r>
            <a:r>
              <a:rPr lang="en-US" sz="1900" b="1" dirty="0"/>
              <a:t>months</a:t>
            </a:r>
          </a:p>
          <a:p>
            <a:pPr marL="400050" indent="-285750">
              <a:spcBef>
                <a:spcPts val="6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rgbClr val="0000CC"/>
                </a:solidFill>
              </a:rPr>
              <a:t>Offset </a:t>
            </a:r>
            <a:r>
              <a:rPr lang="en-US" sz="1900" dirty="0">
                <a:solidFill>
                  <a:srgbClr val="0000CC"/>
                </a:solidFill>
              </a:rPr>
              <a:t>in ‘baseline’ &amp; some peaks only </a:t>
            </a:r>
            <a:r>
              <a:rPr lang="en-US" sz="1900" b="1" dirty="0">
                <a:solidFill>
                  <a:srgbClr val="0000CC"/>
                </a:solidFill>
              </a:rPr>
              <a:t>qualitative </a:t>
            </a:r>
            <a:r>
              <a:rPr lang="en-US" sz="1900" b="1" dirty="0">
                <a:solidFill>
                  <a:srgbClr val="0000CC"/>
                </a:solidFill>
              </a:rPr>
              <a:t>agreement</a:t>
            </a:r>
          </a:p>
          <a:p>
            <a:pPr marL="857250" lvl="1" indent="-285750">
              <a:buFont typeface="Arial" panose="020B0604020202020204" pitchFamily="34" charset="0"/>
              <a:buChar char="•"/>
            </a:pPr>
            <a:r>
              <a:rPr lang="en-US" dirty="0"/>
              <a:t>Missing </a:t>
            </a:r>
            <a:r>
              <a:rPr lang="en-US" dirty="0"/>
              <a:t>feature (girder, orbit</a:t>
            </a:r>
            <a:r>
              <a:rPr lang="en-US" dirty="0"/>
              <a:t>)?</a:t>
            </a:r>
          </a:p>
          <a:p>
            <a:pPr marL="857250" lvl="1" indent="-285750">
              <a:buFont typeface="Arial" panose="020B0604020202020204" pitchFamily="34" charset="0"/>
              <a:buChar char="•"/>
            </a:pPr>
            <a:r>
              <a:rPr lang="en-US" dirty="0"/>
              <a:t>See individual </a:t>
            </a:r>
            <a:r>
              <a:rPr lang="en-US" dirty="0"/>
              <a:t>loss on BLM </a:t>
            </a:r>
            <a:r>
              <a:rPr lang="en-US" dirty="0"/>
              <a:t>ZS5 </a:t>
            </a:r>
            <a:r>
              <a:rPr lang="en-US" i="1" dirty="0"/>
              <a:t>(backup)</a:t>
            </a:r>
          </a:p>
          <a:p>
            <a:pPr marL="400050" indent="-285750"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688975" algn="l"/>
              </a:tabLst>
            </a:pPr>
            <a:r>
              <a:rPr lang="en-US" sz="1900" dirty="0"/>
              <a:t>Another source of discrepancy is </a:t>
            </a:r>
            <a:r>
              <a:rPr lang="en-US" sz="1900" b="1" dirty="0"/>
              <a:t>range </a:t>
            </a:r>
            <a:r>
              <a:rPr lang="en-US" sz="1900" b="1" dirty="0" smtClean="0"/>
              <a:t>in anode </a:t>
            </a:r>
            <a:r>
              <a:rPr lang="en-US" sz="1900" b="1" dirty="0"/>
              <a:t>positions</a:t>
            </a:r>
          </a:p>
          <a:p>
            <a:pPr marL="857250" lvl="1" indent="-285750">
              <a:spcBef>
                <a:spcPts val="300"/>
              </a:spcBef>
              <a:buFont typeface="Arial" panose="020B0604020202020204" pitchFamily="34" charset="0"/>
              <a:buChar char="•"/>
              <a:tabLst>
                <a:tab pos="688975" algn="l"/>
              </a:tabLst>
            </a:pPr>
            <a:r>
              <a:rPr lang="en-US" dirty="0"/>
              <a:t>Training set: ≈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± 0.5 - 1 mm</a:t>
            </a:r>
          </a:p>
          <a:p>
            <a:pPr marL="857250" lvl="1" indent="-285750">
              <a:buFont typeface="Arial" panose="020B0604020202020204" pitchFamily="34" charset="0"/>
              <a:buChar char="•"/>
              <a:tabLst>
                <a:tab pos="688975" algn="l"/>
              </a:tabLst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Test set: up to </a:t>
            </a:r>
            <a:r>
              <a:rPr lang="en-US" dirty="0"/>
              <a:t>≈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± 2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mm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75215" y="499260"/>
            <a:ext cx="8559986" cy="467894"/>
          </a:xfrm>
        </p:spPr>
        <p:txBody>
          <a:bodyPr/>
          <a:lstStyle/>
          <a:p>
            <a:r>
              <a:rPr lang="en-US" dirty="0"/>
              <a:t>Case I: </a:t>
            </a:r>
            <a:r>
              <a:rPr lang="en-US" dirty="0" smtClean="0"/>
              <a:t>Test set predictions (total loss)</a:t>
            </a:r>
            <a:endParaRPr lang="en-US" dirty="0"/>
          </a:p>
          <a:p>
            <a:endParaRPr lang="en-US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94664" y="38796"/>
            <a:ext cx="8559986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ZS data-driven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588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7"/>
            </p:par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148" y="930638"/>
            <a:ext cx="3556417" cy="5927362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05.07.2019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4845409" y="1236001"/>
            <a:ext cx="6580064" cy="29443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900" b="1" dirty="0">
                <a:solidFill>
                  <a:srgbClr val="0000CC"/>
                </a:solidFill>
              </a:rPr>
              <a:t>Good </a:t>
            </a:r>
            <a:r>
              <a:rPr lang="en-US" sz="1900" b="1" dirty="0">
                <a:solidFill>
                  <a:srgbClr val="0000CC"/>
                </a:solidFill>
              </a:rPr>
              <a:t>quantitative </a:t>
            </a:r>
            <a:r>
              <a:rPr lang="en-US" sz="1900" b="1" dirty="0">
                <a:solidFill>
                  <a:srgbClr val="0000CC"/>
                </a:solidFill>
              </a:rPr>
              <a:t>agreement, </a:t>
            </a:r>
            <a:r>
              <a:rPr lang="en-US" sz="1900" dirty="0">
                <a:solidFill>
                  <a:srgbClr val="0000CC"/>
                </a:solidFill>
              </a:rPr>
              <a:t>given </a:t>
            </a:r>
            <a:r>
              <a:rPr lang="en-US" sz="1900" dirty="0">
                <a:solidFill>
                  <a:srgbClr val="0000CC"/>
                </a:solidFill>
              </a:rPr>
              <a:t>simplicity of </a:t>
            </a:r>
            <a:r>
              <a:rPr lang="en-US" sz="1900" dirty="0">
                <a:solidFill>
                  <a:srgbClr val="0000CC"/>
                </a:solidFill>
              </a:rPr>
              <a:t>model and low number of samples</a:t>
            </a:r>
          </a:p>
          <a:p>
            <a:pPr marL="4000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900" dirty="0"/>
              <a:t>Training </a:t>
            </a:r>
            <a:r>
              <a:rPr lang="en-US" sz="1900" dirty="0"/>
              <a:t>and test set separated by </a:t>
            </a:r>
            <a:r>
              <a:rPr lang="en-US" sz="1900" b="1" dirty="0"/>
              <a:t>7 </a:t>
            </a:r>
            <a:r>
              <a:rPr lang="en-US" sz="1900" b="1" dirty="0"/>
              <a:t>months</a:t>
            </a:r>
          </a:p>
          <a:p>
            <a:pPr marL="400050" indent="-285750">
              <a:spcBef>
                <a:spcPts val="6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rgbClr val="0000CC"/>
                </a:solidFill>
              </a:rPr>
              <a:t>Offset </a:t>
            </a:r>
            <a:r>
              <a:rPr lang="en-US" sz="1900" dirty="0">
                <a:solidFill>
                  <a:srgbClr val="0000CC"/>
                </a:solidFill>
              </a:rPr>
              <a:t>in ‘baseline’ &amp; some peaks only </a:t>
            </a:r>
            <a:r>
              <a:rPr lang="en-US" sz="1900" b="1" dirty="0">
                <a:solidFill>
                  <a:srgbClr val="0000CC"/>
                </a:solidFill>
              </a:rPr>
              <a:t>qualitative </a:t>
            </a:r>
            <a:r>
              <a:rPr lang="en-US" sz="1900" b="1" dirty="0">
                <a:solidFill>
                  <a:srgbClr val="0000CC"/>
                </a:solidFill>
              </a:rPr>
              <a:t>agreement</a:t>
            </a:r>
          </a:p>
          <a:p>
            <a:pPr marL="857250" lvl="1" indent="-285750">
              <a:buFont typeface="Arial" panose="020B0604020202020204" pitchFamily="34" charset="0"/>
              <a:buChar char="•"/>
            </a:pPr>
            <a:r>
              <a:rPr lang="en-US" dirty="0"/>
              <a:t>Missing </a:t>
            </a:r>
            <a:r>
              <a:rPr lang="en-US" dirty="0"/>
              <a:t>feature (girder, orbit</a:t>
            </a:r>
            <a:r>
              <a:rPr lang="en-US" dirty="0"/>
              <a:t>)?</a:t>
            </a:r>
          </a:p>
          <a:p>
            <a:pPr marL="857250" lvl="1" indent="-285750">
              <a:buFont typeface="Arial" panose="020B0604020202020204" pitchFamily="34" charset="0"/>
              <a:buChar char="•"/>
            </a:pPr>
            <a:r>
              <a:rPr lang="en-US" dirty="0"/>
              <a:t>See individual </a:t>
            </a:r>
            <a:r>
              <a:rPr lang="en-US" dirty="0"/>
              <a:t>loss on BLM </a:t>
            </a:r>
            <a:r>
              <a:rPr lang="en-US" dirty="0"/>
              <a:t>ZS5 </a:t>
            </a:r>
            <a:r>
              <a:rPr lang="en-US" i="1" dirty="0"/>
              <a:t>(backup)</a:t>
            </a:r>
          </a:p>
          <a:p>
            <a:pPr marL="400050" indent="-285750"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688975" algn="l"/>
              </a:tabLst>
            </a:pPr>
            <a:r>
              <a:rPr lang="en-US" sz="1900" dirty="0"/>
              <a:t>Another source of discrepancy is </a:t>
            </a:r>
            <a:r>
              <a:rPr lang="en-US" sz="1900" b="1" dirty="0"/>
              <a:t>range </a:t>
            </a:r>
            <a:r>
              <a:rPr lang="en-US" sz="1900" b="1" dirty="0" smtClean="0"/>
              <a:t>in anode </a:t>
            </a:r>
            <a:r>
              <a:rPr lang="en-US" sz="1900" b="1" dirty="0"/>
              <a:t>positions</a:t>
            </a:r>
          </a:p>
          <a:p>
            <a:pPr marL="857250" lvl="1" indent="-285750">
              <a:spcBef>
                <a:spcPts val="300"/>
              </a:spcBef>
              <a:buFont typeface="Arial" panose="020B0604020202020204" pitchFamily="34" charset="0"/>
              <a:buChar char="•"/>
              <a:tabLst>
                <a:tab pos="688975" algn="l"/>
              </a:tabLst>
            </a:pPr>
            <a:r>
              <a:rPr lang="en-US" dirty="0"/>
              <a:t>Training set: ≈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± 0.5 - 1 mm</a:t>
            </a:r>
          </a:p>
          <a:p>
            <a:pPr marL="857250" lvl="1" indent="-285750">
              <a:buFont typeface="Arial" panose="020B0604020202020204" pitchFamily="34" charset="0"/>
              <a:buChar char="•"/>
              <a:tabLst>
                <a:tab pos="688975" algn="l"/>
              </a:tabLst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Test set: up to </a:t>
            </a:r>
            <a:r>
              <a:rPr lang="en-US" dirty="0"/>
              <a:t>≈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± 2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mm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75215" y="499260"/>
            <a:ext cx="8559986" cy="467894"/>
          </a:xfrm>
        </p:spPr>
        <p:txBody>
          <a:bodyPr/>
          <a:lstStyle/>
          <a:p>
            <a:r>
              <a:rPr lang="en-US" dirty="0"/>
              <a:t>Case I: </a:t>
            </a:r>
            <a:r>
              <a:rPr lang="en-US" dirty="0" smtClean="0"/>
              <a:t>Test set predictions (total loss)</a:t>
            </a:r>
            <a:endParaRPr lang="en-US" dirty="0"/>
          </a:p>
          <a:p>
            <a:endParaRPr lang="en-US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94664" y="38796"/>
            <a:ext cx="8559986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ZS data-driven model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3929204" y="5590707"/>
            <a:ext cx="3677606" cy="800219"/>
            <a:chOff x="6747355" y="649449"/>
            <a:chExt cx="3677606" cy="800219"/>
          </a:xfrm>
        </p:grpSpPr>
        <p:cxnSp>
          <p:nvCxnSpPr>
            <p:cNvPr id="16" name="Straight Arrow Connector 15"/>
            <p:cNvCxnSpPr/>
            <p:nvPr/>
          </p:nvCxnSpPr>
          <p:spPr>
            <a:xfrm flipH="1">
              <a:off x="6747355" y="834702"/>
              <a:ext cx="1610537" cy="126899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w="lg" len="lg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8429094" y="649449"/>
              <a:ext cx="1995867" cy="800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Peak not predicted</a:t>
              </a:r>
            </a:p>
            <a:p>
              <a:pPr marL="285750" indent="-171450">
                <a:buFont typeface="Arial" panose="020B0604020202020204" pitchFamily="34" charset="0"/>
                <a:buChar char="•"/>
              </a:pPr>
              <a:r>
                <a:rPr lang="en-US" sz="1500" dirty="0"/>
                <a:t>Moving ZS1 UP</a:t>
              </a:r>
            </a:p>
            <a:p>
              <a:pPr marL="285750" indent="-171450">
                <a:buFont typeface="Arial" panose="020B0604020202020204" pitchFamily="34" charset="0"/>
                <a:buChar char="•"/>
              </a:pPr>
              <a:r>
                <a:rPr lang="en-US" sz="1500" dirty="0"/>
                <a:t>Not trained for that</a:t>
              </a:r>
              <a:endParaRPr lang="en-US" sz="1500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313568" y="4569581"/>
            <a:ext cx="6908268" cy="800219"/>
            <a:chOff x="6908513" y="852520"/>
            <a:chExt cx="5448793" cy="800219"/>
          </a:xfrm>
        </p:grpSpPr>
        <p:cxnSp>
          <p:nvCxnSpPr>
            <p:cNvPr id="20" name="Straight Arrow Connector 19"/>
            <p:cNvCxnSpPr/>
            <p:nvPr/>
          </p:nvCxnSpPr>
          <p:spPr>
            <a:xfrm flipH="1">
              <a:off x="6908513" y="1063169"/>
              <a:ext cx="1342468" cy="461726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w="lg" len="lg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8287887" y="852520"/>
              <a:ext cx="4069419" cy="800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Moving in range [-2, 2] mm</a:t>
              </a:r>
            </a:p>
            <a:p>
              <a:pPr marL="285750" indent="-171450">
                <a:buFont typeface="Arial" panose="020B0604020202020204" pitchFamily="34" charset="0"/>
                <a:buChar char="•"/>
              </a:pPr>
              <a:r>
                <a:rPr lang="en-US" sz="1500" dirty="0"/>
                <a:t>Not trained for that (extrapolation)</a:t>
              </a:r>
            </a:p>
            <a:p>
              <a:pPr marL="285750" indent="-171450">
                <a:buFont typeface="Arial" panose="020B0604020202020204" pitchFamily="34" charset="0"/>
                <a:buChar char="•"/>
              </a:pPr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But: ZS5 no big impact on total </a:t>
              </a:r>
              <a:r>
                <a:rPr lang="en-US" sz="15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loss, hence </a:t>
              </a:r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prediction still 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68060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11"/>
            </p:par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7" t="78444" b="9493"/>
          <a:stretch/>
        </p:blipFill>
        <p:spPr>
          <a:xfrm>
            <a:off x="1787561" y="1625292"/>
            <a:ext cx="9306533" cy="1139431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05.07.2019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053" b="5694"/>
          <a:stretch/>
        </p:blipFill>
        <p:spPr>
          <a:xfrm>
            <a:off x="1020282" y="1499273"/>
            <a:ext cx="10072336" cy="162417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906144" y="3216132"/>
            <a:ext cx="601241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700" b="1" dirty="0">
                <a:solidFill>
                  <a:srgbClr val="1F8C1F"/>
                </a:solidFill>
              </a:rPr>
              <a:t>Case I: Trained on </a:t>
            </a:r>
            <a:r>
              <a:rPr lang="en-US" sz="1700" b="1" dirty="0">
                <a:solidFill>
                  <a:srgbClr val="1F8C1F"/>
                </a:solidFill>
              </a:rPr>
              <a:t>Powell data </a:t>
            </a:r>
            <a:r>
              <a:rPr lang="en-US" sz="1700" dirty="0">
                <a:solidFill>
                  <a:srgbClr val="1F8C1F"/>
                </a:solidFill>
              </a:rPr>
              <a:t>(7-node NN</a:t>
            </a:r>
            <a:r>
              <a:rPr lang="en-US" sz="1700" dirty="0">
                <a:solidFill>
                  <a:srgbClr val="1F8C1F"/>
                </a:solidFill>
              </a:rPr>
              <a:t>)</a:t>
            </a:r>
            <a:endParaRPr lang="en-US" sz="1700" b="1" dirty="0">
              <a:solidFill>
                <a:srgbClr val="1F8C1F"/>
              </a:solidFill>
            </a:endParaRPr>
          </a:p>
          <a:p>
            <a:pPr algn="r"/>
            <a:r>
              <a:rPr lang="en-US" sz="1700" b="1" dirty="0">
                <a:solidFill>
                  <a:srgbClr val="E2A176"/>
                </a:solidFill>
              </a:rPr>
              <a:t>Case II: Trained on Powell and manual scan data </a:t>
            </a:r>
            <a:r>
              <a:rPr lang="en-US" sz="1700" dirty="0">
                <a:solidFill>
                  <a:srgbClr val="E2A176"/>
                </a:solidFill>
              </a:rPr>
              <a:t>(15-node NN)</a:t>
            </a:r>
            <a:endParaRPr lang="en-US" sz="1700" dirty="0">
              <a:solidFill>
                <a:srgbClr val="E2A176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2909336" y="5737833"/>
            <a:ext cx="6373331" cy="733425"/>
            <a:chOff x="2095498" y="5572125"/>
            <a:chExt cx="6252371" cy="733425"/>
          </a:xfrm>
        </p:grpSpPr>
        <p:sp>
          <p:nvSpPr>
            <p:cNvPr id="12" name="Rounded Rectangle 11"/>
            <p:cNvSpPr/>
            <p:nvPr/>
          </p:nvSpPr>
          <p:spPr>
            <a:xfrm>
              <a:off x="2095498" y="5572125"/>
              <a:ext cx="6252371" cy="733425"/>
            </a:xfrm>
            <a:prstGeom prst="roundRect">
              <a:avLst/>
            </a:prstGeom>
            <a:solidFill>
              <a:schemeClr val="accent1">
                <a:lumMod val="75000"/>
                <a:alpha val="30000"/>
              </a:scheme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339404" y="5719267"/>
              <a:ext cx="58040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accent5">
                      <a:lumMod val="75000"/>
                    </a:schemeClr>
                  </a:solidFill>
                </a:rPr>
                <a:t>Good news: both models predict similar loss response</a:t>
              </a:r>
              <a:endParaRPr lang="en-US" sz="2000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708565" y="3850877"/>
            <a:ext cx="8124668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900" b="1" dirty="0"/>
              <a:t>Loss response is convex </a:t>
            </a:r>
            <a:r>
              <a:rPr lang="en-US" sz="1900" i="1" dirty="0"/>
              <a:t>– as expected</a:t>
            </a:r>
            <a:endParaRPr lang="en-US" sz="1900" i="1" dirty="0"/>
          </a:p>
          <a:p>
            <a:pPr marL="285750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Small impact </a:t>
            </a:r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on total loss from 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ZS4 and 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ZS5 </a:t>
            </a:r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– as </a:t>
            </a:r>
            <a:r>
              <a:rPr lang="en-US" sz="1900" i="1" dirty="0">
                <a:latin typeface="Calibri" panose="020F0502020204030204" pitchFamily="34" charset="0"/>
                <a:cs typeface="Calibri" panose="020F0502020204030204" pitchFamily="34" charset="0"/>
              </a:rPr>
              <a:t>observed </a:t>
            </a:r>
            <a:r>
              <a:rPr lang="en-US" sz="1900" i="1" dirty="0">
                <a:latin typeface="Calibri" panose="020F0502020204030204" pitchFamily="34" charset="0"/>
                <a:cs typeface="Calibri" panose="020F0502020204030204" pitchFamily="34" charset="0"/>
              </a:rPr>
              <a:t>in the machine</a:t>
            </a:r>
          </a:p>
          <a:p>
            <a:pPr marL="285750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‘Piecewise linear’ </a:t>
            </a:r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functions </a:t>
            </a:r>
            <a:r>
              <a:rPr lang="en-US" sz="1900" i="1" dirty="0">
                <a:latin typeface="Calibri" panose="020F0502020204030204" pitchFamily="34" charset="0"/>
                <a:cs typeface="Calibri" panose="020F0502020204030204" pitchFamily="34" charset="0"/>
              </a:rPr>
              <a:t>due to simplicity of </a:t>
            </a:r>
            <a:r>
              <a:rPr lang="en-US" sz="1900" i="1" dirty="0">
                <a:latin typeface="Calibri" panose="020F0502020204030204" pitchFamily="34" charset="0"/>
                <a:cs typeface="Calibri" panose="020F0502020204030204" pitchFamily="34" charset="0"/>
              </a:rPr>
              <a:t>network</a:t>
            </a:r>
            <a:endParaRPr lang="en-US" sz="1900" dirty="0"/>
          </a:p>
          <a:p>
            <a:pPr marL="285750" indent="-2857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900" dirty="0"/>
              <a:t>Case II: A second ZS NN model with 15 nodes trained on Powell </a:t>
            </a:r>
            <a:r>
              <a:rPr lang="en-US" sz="1900" i="1" dirty="0"/>
              <a:t>and</a:t>
            </a:r>
            <a:r>
              <a:rPr lang="en-US" sz="1900" dirty="0"/>
              <a:t> manual scan data performs even better on a test set </a:t>
            </a:r>
            <a:r>
              <a:rPr lang="en-US" sz="1900" i="1" dirty="0"/>
              <a:t>(backup)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94139" y="1035538"/>
            <a:ext cx="7947660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900" b="1" dirty="0"/>
              <a:t>Scan individual anode positions and predict total loss</a:t>
            </a:r>
            <a:endParaRPr lang="en-US" sz="1900" b="1" i="1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75215" y="499260"/>
            <a:ext cx="8559986" cy="467894"/>
          </a:xfrm>
        </p:spPr>
        <p:txBody>
          <a:bodyPr/>
          <a:lstStyle/>
          <a:p>
            <a:r>
              <a:rPr lang="en-US" dirty="0"/>
              <a:t>Validation: orthogonal anode </a:t>
            </a:r>
            <a:r>
              <a:rPr lang="en-US" dirty="0" smtClean="0"/>
              <a:t>scans</a:t>
            </a:r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394664" y="38796"/>
            <a:ext cx="8559986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ZS data-driven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4508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15"/>
            </p:par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05.07.2019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3658" y="3587801"/>
            <a:ext cx="7881090" cy="295540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1161" y="1094286"/>
            <a:ext cx="7881090" cy="262703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 rot="16200000">
            <a:off x="1514212" y="2248190"/>
            <a:ext cx="1529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/>
              <a:t>Measurement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1879054" y="4904029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/>
              <a:t>Model</a:t>
            </a:r>
            <a:endParaRPr lang="en-US" b="1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75215" y="499260"/>
            <a:ext cx="8559986" cy="467894"/>
          </a:xfrm>
        </p:spPr>
        <p:txBody>
          <a:bodyPr/>
          <a:lstStyle/>
          <a:p>
            <a:r>
              <a:rPr lang="en-US" dirty="0"/>
              <a:t>Validation: Powell </a:t>
            </a:r>
            <a:r>
              <a:rPr lang="en-US" dirty="0" err="1"/>
              <a:t>optimisation</a:t>
            </a:r>
            <a:r>
              <a:rPr lang="en-US" dirty="0"/>
              <a:t> on SPS machine and trained model</a:t>
            </a:r>
          </a:p>
          <a:p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394664" y="38796"/>
            <a:ext cx="8559986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ZS data-driven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417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9"/>
            </p:par>
          </p:childTnLst>
        </p:cTn>
      </p:par>
    </p:tnLst>
    <p:bldLst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05.07.2019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3658" y="3587801"/>
            <a:ext cx="7881090" cy="295540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1161" y="1094286"/>
            <a:ext cx="7881090" cy="262703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 rot="16200000">
            <a:off x="1514212" y="2248190"/>
            <a:ext cx="1529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/>
              <a:t>Measurement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1879054" y="4904029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/>
              <a:t>Model</a:t>
            </a:r>
            <a:endParaRPr lang="en-US" b="1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75215" y="499260"/>
            <a:ext cx="8559986" cy="467894"/>
          </a:xfrm>
        </p:spPr>
        <p:txBody>
          <a:bodyPr/>
          <a:lstStyle/>
          <a:p>
            <a:r>
              <a:rPr lang="en-US" dirty="0"/>
              <a:t>Validation: Powell </a:t>
            </a:r>
            <a:r>
              <a:rPr lang="en-US" dirty="0" err="1"/>
              <a:t>optimisation</a:t>
            </a:r>
            <a:r>
              <a:rPr lang="en-US" dirty="0"/>
              <a:t> on SPS machine and trained model</a:t>
            </a:r>
          </a:p>
          <a:p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394664" y="38796"/>
            <a:ext cx="8559986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ZS data-driven model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1" y="975360"/>
            <a:ext cx="8943703" cy="588264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433465" y="2333611"/>
            <a:ext cx="9325071" cy="2190778"/>
            <a:chOff x="2069867" y="5416571"/>
            <a:chExt cx="7088223" cy="2190778"/>
          </a:xfrm>
        </p:grpSpPr>
        <p:sp>
          <p:nvSpPr>
            <p:cNvPr id="15" name="Rounded Rectangle 14"/>
            <p:cNvSpPr/>
            <p:nvPr/>
          </p:nvSpPr>
          <p:spPr>
            <a:xfrm>
              <a:off x="2069867" y="5416571"/>
              <a:ext cx="7088223" cy="2190778"/>
            </a:xfrm>
            <a:prstGeom prst="roundRect">
              <a:avLst>
                <a:gd name="adj" fmla="val 7411"/>
              </a:avLst>
            </a:prstGeom>
            <a:solidFill>
              <a:schemeClr val="accent1">
                <a:lumMod val="60000"/>
                <a:lumOff val="40000"/>
                <a:alpha val="80000"/>
              </a:scheme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238809" y="5605314"/>
              <a:ext cx="6829818" cy="17620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accent5">
                      <a:lumMod val="75000"/>
                    </a:schemeClr>
                  </a:solidFill>
                </a:rPr>
                <a:t>Measurement and model show similar evolution</a:t>
              </a:r>
            </a:p>
            <a:p>
              <a:pPr marL="457200" indent="-284163">
                <a:spcBef>
                  <a:spcPts val="500"/>
                </a:spcBef>
                <a:buFont typeface="Arial" panose="020B0604020202020204" pitchFamily="34" charset="0"/>
                <a:buChar char="•"/>
              </a:pPr>
              <a:r>
                <a:rPr lang="en-US" sz="1900" dirty="0">
                  <a:solidFill>
                    <a:schemeClr val="accent5">
                      <a:lumMod val="75000"/>
                    </a:schemeClr>
                  </a:solidFill>
                </a:rPr>
                <a:t>Model behaves well</a:t>
              </a:r>
            </a:p>
            <a:p>
              <a:pPr marL="457200" indent="-284163">
                <a:spcBef>
                  <a:spcPts val="500"/>
                </a:spcBef>
                <a:buFont typeface="Arial" panose="020B0604020202020204" pitchFamily="34" charset="0"/>
                <a:buChar char="•"/>
              </a:pPr>
              <a:r>
                <a:rPr lang="en-US" sz="1900" dirty="0">
                  <a:solidFill>
                    <a:schemeClr val="accent5">
                      <a:lumMod val="75000"/>
                    </a:schemeClr>
                  </a:solidFill>
                </a:rPr>
                <a:t>Powell algorithm probes feature space better, not just along orthogonal directions</a:t>
              </a:r>
            </a:p>
            <a:p>
              <a:pPr marL="457200" indent="-284163">
                <a:spcBef>
                  <a:spcPts val="500"/>
                </a:spcBef>
                <a:buFont typeface="Arial" panose="020B0604020202020204" pitchFamily="34" charset="0"/>
                <a:buChar char="•"/>
              </a:pPr>
              <a:r>
                <a:rPr lang="en-US" sz="1900" dirty="0">
                  <a:solidFill>
                    <a:schemeClr val="accent5">
                      <a:lumMod val="75000"/>
                    </a:schemeClr>
                  </a:solidFill>
                </a:rPr>
                <a:t>Similar test with COBYLA </a:t>
              </a:r>
              <a:r>
                <a:rPr lang="en-US" sz="1900" i="1" dirty="0">
                  <a:solidFill>
                    <a:schemeClr val="accent5">
                      <a:lumMod val="75000"/>
                    </a:schemeClr>
                  </a:solidFill>
                </a:rPr>
                <a:t>(Constrained </a:t>
              </a:r>
              <a:r>
                <a:rPr lang="en-US" sz="1900" i="1" dirty="0" err="1">
                  <a:solidFill>
                    <a:schemeClr val="accent5">
                      <a:lumMod val="75000"/>
                    </a:schemeClr>
                  </a:solidFill>
                </a:rPr>
                <a:t>O</a:t>
              </a:r>
              <a:r>
                <a:rPr lang="en-US" sz="1900" i="1" dirty="0" err="1">
                  <a:solidFill>
                    <a:schemeClr val="accent5">
                      <a:lumMod val="75000"/>
                    </a:schemeClr>
                  </a:solidFill>
                </a:rPr>
                <a:t>ptimisation</a:t>
              </a:r>
              <a:r>
                <a:rPr lang="en-US" sz="1900" i="1" dirty="0">
                  <a:solidFill>
                    <a:schemeClr val="accent5">
                      <a:lumMod val="75000"/>
                    </a:schemeClr>
                  </a:solidFill>
                </a:rPr>
                <a:t> BY Linear Approximation)</a:t>
              </a:r>
              <a:r>
                <a:rPr lang="en-US" sz="1900" dirty="0">
                  <a:solidFill>
                    <a:schemeClr val="accent5">
                      <a:lumMod val="75000"/>
                    </a:schemeClr>
                  </a:solidFill>
                </a:rPr>
                <a:t> </a:t>
              </a:r>
              <a:r>
                <a:rPr lang="en-US" sz="1900" dirty="0">
                  <a:solidFill>
                    <a:schemeClr val="accent5">
                      <a:lumMod val="75000"/>
                    </a:schemeClr>
                  </a:solidFill>
                </a:rPr>
                <a:t>algorithm: converges even faster than Powell </a:t>
              </a:r>
              <a:r>
                <a:rPr lang="en-US" sz="1900" i="1" dirty="0">
                  <a:solidFill>
                    <a:schemeClr val="accent5">
                      <a:lumMod val="75000"/>
                    </a:schemeClr>
                  </a:solidFill>
                </a:rPr>
                <a:t>(see backup)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1567016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05.07.2019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57053" y="1142197"/>
            <a:ext cx="10841672" cy="3131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Even with little training data: </a:t>
            </a:r>
            <a:r>
              <a:rPr lang="en-US" sz="2000" b="1" dirty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ZS model performs well and passes validation tests</a:t>
            </a:r>
          </a:p>
          <a:p>
            <a:pPr marL="4572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It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is </a:t>
            </a:r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not yet complete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and hence improved further: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adding more features / observables</a:t>
            </a:r>
          </a:p>
          <a:p>
            <a:pPr marL="4572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Trained ZS model is now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embedded in </a:t>
            </a:r>
            <a:r>
              <a:rPr lang="en-US" sz="2000" b="1" i="1" dirty="0">
                <a:latin typeface="Calibri" panose="020F0502020204030204" pitchFamily="34" charset="0"/>
                <a:cs typeface="Calibri" panose="020F0502020204030204" pitchFamily="34" charset="0"/>
              </a:rPr>
              <a:t>OpenAI gym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environment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and used for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RL benchmarks</a:t>
            </a:r>
          </a:p>
          <a:p>
            <a:pPr marL="4572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Excellent</a:t>
            </a:r>
            <a:r>
              <a:rPr lang="en-US" sz="2000" dirty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testbed for multidimensional RL </a:t>
            </a:r>
            <a:r>
              <a:rPr lang="en-US" sz="2000" b="1" dirty="0" err="1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optimisation</a:t>
            </a:r>
            <a:r>
              <a:rPr lang="en-US" sz="2000" b="1" dirty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problems </a:t>
            </a:r>
            <a:r>
              <a:rPr lang="en-US" sz="2000" dirty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study various algorithms for </a:t>
            </a:r>
            <a:r>
              <a:rPr lang="en-US" sz="2000" b="1" dirty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continuous </a:t>
            </a:r>
            <a:r>
              <a:rPr lang="en-US" sz="2000" b="1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control</a:t>
            </a:r>
          </a:p>
          <a:p>
            <a:pPr marL="4572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Sample efficiency is </a:t>
            </a:r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key </a:t>
            </a:r>
            <a:r>
              <a:rPr lang="en-US" sz="2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2000" i="1" dirty="0">
                <a:latin typeface="Calibri" panose="020F0502020204030204" pitchFamily="34" charset="0"/>
                <a:cs typeface="Calibri" panose="020F0502020204030204" pitchFamily="34" charset="0"/>
              </a:rPr>
              <a:t>for accelerator domain)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Data-driven or surrogate models can be game changers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94664" y="38796"/>
            <a:ext cx="8559986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Final remarks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5510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898319" y="3087810"/>
            <a:ext cx="2395362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/>
              <a:t>Backup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93031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62"/>
          <a:stretch/>
        </p:blipFill>
        <p:spPr>
          <a:xfrm>
            <a:off x="4511218" y="1017511"/>
            <a:ext cx="3556417" cy="5757759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05.07.2019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1930428" y="3983064"/>
            <a:ext cx="3251172" cy="2017143"/>
            <a:chOff x="8987049" y="893021"/>
            <a:chExt cx="3251172" cy="2017143"/>
          </a:xfrm>
        </p:grpSpPr>
        <p:cxnSp>
          <p:nvCxnSpPr>
            <p:cNvPr id="16" name="Straight Arrow Connector 15"/>
            <p:cNvCxnSpPr/>
            <p:nvPr/>
          </p:nvCxnSpPr>
          <p:spPr>
            <a:xfrm>
              <a:off x="10897101" y="1960929"/>
              <a:ext cx="1341120" cy="94923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8987049" y="893021"/>
              <a:ext cx="253914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Offsets on BLM ZS5</a:t>
              </a:r>
            </a:p>
            <a:p>
              <a:r>
                <a:rPr lang="en-US" sz="1300" dirty="0"/>
                <a:t>Possibly due to changed settings</a:t>
              </a:r>
              <a:br>
                <a:rPr lang="en-US" sz="1300" dirty="0"/>
              </a:br>
              <a:r>
                <a:rPr lang="en-US" sz="1300" dirty="0"/>
                <a:t>on features that are not included</a:t>
              </a:r>
              <a:br>
                <a:rPr lang="en-US" sz="1300" dirty="0"/>
              </a:br>
              <a:r>
                <a:rPr lang="en-US" sz="1300" dirty="0"/>
                <a:t>in the model (orbit, girder, cathode voltage, etc.)</a:t>
              </a:r>
              <a:endParaRPr lang="en-US" sz="13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365968" y="2993964"/>
            <a:ext cx="3910587" cy="2126677"/>
            <a:chOff x="4841967" y="2993963"/>
            <a:chExt cx="3910587" cy="2126677"/>
          </a:xfrm>
        </p:grpSpPr>
        <p:sp>
          <p:nvSpPr>
            <p:cNvPr id="20" name="TextBox 19"/>
            <p:cNvSpPr txBox="1"/>
            <p:nvPr/>
          </p:nvSpPr>
          <p:spPr>
            <a:xfrm>
              <a:off x="6983095" y="2993963"/>
              <a:ext cx="17694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Overfitting artefacts?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H="1">
              <a:off x="4898571" y="3196046"/>
              <a:ext cx="2042160" cy="1153886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>
              <a:off x="4841967" y="3326674"/>
              <a:ext cx="2151016" cy="1793966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2059" y="1624966"/>
            <a:ext cx="248766" cy="527685"/>
          </a:xfrm>
          <a:prstGeom prst="rect">
            <a:avLst/>
          </a:prstGeom>
        </p:spPr>
      </p:pic>
      <p:sp>
        <p:nvSpPr>
          <p:cNvPr id="17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75215" y="499260"/>
            <a:ext cx="8559986" cy="467894"/>
          </a:xfrm>
        </p:spPr>
        <p:txBody>
          <a:bodyPr/>
          <a:lstStyle/>
          <a:p>
            <a:r>
              <a:rPr lang="en-US" dirty="0"/>
              <a:t>Case I: </a:t>
            </a:r>
            <a:r>
              <a:rPr lang="en-US" dirty="0" smtClean="0"/>
              <a:t>Test set predictions (individual BLMs)</a:t>
            </a:r>
            <a:endParaRPr lang="en-US" dirty="0"/>
          </a:p>
          <a:p>
            <a:endParaRPr lang="en-US" dirty="0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394664" y="38796"/>
            <a:ext cx="8559986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ZS data-driven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909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9"/>
            </p:par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05.07.2019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68" b="5694"/>
          <a:stretch/>
        </p:blipFill>
        <p:spPr>
          <a:xfrm>
            <a:off x="926470" y="1039310"/>
            <a:ext cx="6880486" cy="569179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160638" y="2353505"/>
            <a:ext cx="3527386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Orthogonal scans reasonable: </a:t>
            </a:r>
            <a:r>
              <a:rPr lang="en-US" i="1" dirty="0"/>
              <a:t>convex shapes</a:t>
            </a:r>
          </a:p>
          <a:p>
            <a:pPr marL="2857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No strong impact on total loss from ZS4 and ZS5, 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as observed in the machine</a:t>
            </a:r>
          </a:p>
          <a:p>
            <a:pPr marL="2857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Piecewise linear functions 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due to simplicity of network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75215" y="499260"/>
            <a:ext cx="8559986" cy="467894"/>
          </a:xfrm>
        </p:spPr>
        <p:txBody>
          <a:bodyPr/>
          <a:lstStyle/>
          <a:p>
            <a:r>
              <a:rPr lang="en-US" dirty="0"/>
              <a:t>Case I: </a:t>
            </a:r>
            <a:r>
              <a:rPr lang="en-US" dirty="0" smtClean="0"/>
              <a:t>Tests with ‘fake’ anode scans</a:t>
            </a:r>
            <a:endParaRPr lang="en-US" dirty="0"/>
          </a:p>
          <a:p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394664" y="38796"/>
            <a:ext cx="8559986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ZS data-driven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470082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94664" y="38796"/>
            <a:ext cx="8559986" cy="682383"/>
          </a:xfrm>
        </p:spPr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05.07.2019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61133" y="1221708"/>
            <a:ext cx="7686136" cy="3236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7525" indent="-28416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300" b="1" dirty="0"/>
              <a:t>Introduction</a:t>
            </a:r>
          </a:p>
          <a:p>
            <a:pPr marL="974725" lvl="1" indent="-284163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2100" dirty="0"/>
              <a:t>SPS slow-extraction scheme</a:t>
            </a:r>
          </a:p>
          <a:p>
            <a:pPr marL="974725" lvl="1" indent="-284163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2100" dirty="0"/>
              <a:t>Electrostatic septum: an </a:t>
            </a:r>
            <a:r>
              <a:rPr lang="en-US" sz="2100" dirty="0" err="1"/>
              <a:t>optimisation</a:t>
            </a:r>
            <a:r>
              <a:rPr lang="en-US" sz="2100" dirty="0"/>
              <a:t> problem</a:t>
            </a:r>
          </a:p>
          <a:p>
            <a:pPr marL="517525" indent="-284163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300" b="1" dirty="0"/>
              <a:t>Motivation: </a:t>
            </a:r>
            <a:r>
              <a:rPr lang="en-US" sz="2300" dirty="0"/>
              <a:t>reinforcement learning</a:t>
            </a:r>
          </a:p>
          <a:p>
            <a:pPr marL="517525" indent="-284163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300" b="1" dirty="0"/>
              <a:t>Data-driven model</a:t>
            </a:r>
          </a:p>
          <a:p>
            <a:pPr marL="974725" lvl="1" indent="-284163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2100" dirty="0"/>
              <a:t>Overview</a:t>
            </a:r>
          </a:p>
          <a:p>
            <a:pPr marL="974725" lvl="1" indent="-284163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2100" dirty="0"/>
              <a:t>Results: training and validation</a:t>
            </a:r>
          </a:p>
          <a:p>
            <a:pPr marL="517525" indent="-284163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300" b="1" dirty="0"/>
              <a:t>Final remarks</a:t>
            </a:r>
          </a:p>
        </p:txBody>
      </p:sp>
    </p:spTree>
    <p:extLst>
      <p:ext uri="{BB962C8B-B14F-4D97-AF65-F5344CB8AC3E}">
        <p14:creationId xmlns:p14="http://schemas.microsoft.com/office/powerpoint/2010/main" val="3899664586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05.07.2019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543207" y="1071981"/>
            <a:ext cx="7441949" cy="5563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900" b="1" dirty="0"/>
              <a:t>Start with simple model</a:t>
            </a:r>
          </a:p>
          <a:p>
            <a:pPr marL="403225" indent="-2286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b="1" dirty="0"/>
              <a:t> </a:t>
            </a:r>
            <a:r>
              <a:rPr lang="en-US" b="1" dirty="0">
                <a:solidFill>
                  <a:srgbClr val="C00000"/>
                </a:solidFill>
              </a:rPr>
              <a:t>9 </a:t>
            </a:r>
            <a:r>
              <a:rPr lang="en-US" b="1" dirty="0" smtClean="0">
                <a:solidFill>
                  <a:srgbClr val="C00000"/>
                </a:solidFill>
              </a:rPr>
              <a:t>features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dirty="0" smtClean="0"/>
              <a:t>All </a:t>
            </a:r>
            <a:r>
              <a:rPr lang="en-US" dirty="0"/>
              <a:t>anode positions </a:t>
            </a:r>
            <a:r>
              <a:rPr lang="en-US" i="1" dirty="0"/>
              <a:t>(except ZS1 UP)</a:t>
            </a:r>
            <a:r>
              <a:rPr lang="en-US" dirty="0"/>
              <a:t>, no </a:t>
            </a:r>
            <a:r>
              <a:rPr lang="en-US" dirty="0" smtClean="0"/>
              <a:t>girders</a:t>
            </a:r>
            <a:endParaRPr lang="en-US" dirty="0"/>
          </a:p>
          <a:p>
            <a:pPr marL="403225" indent="-2286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 </a:t>
            </a:r>
            <a:r>
              <a:rPr lang="en-US" b="1" dirty="0">
                <a:solidFill>
                  <a:srgbClr val="0000CC"/>
                </a:solidFill>
              </a:rPr>
              <a:t>5 </a:t>
            </a:r>
            <a:r>
              <a:rPr lang="en-US" b="1" dirty="0" smtClean="0">
                <a:solidFill>
                  <a:srgbClr val="0000CC"/>
                </a:solidFill>
              </a:rPr>
              <a:t>observables</a:t>
            </a:r>
            <a:br>
              <a:rPr lang="en-US" b="1" dirty="0" smtClean="0">
                <a:solidFill>
                  <a:srgbClr val="0000CC"/>
                </a:solidFill>
              </a:rPr>
            </a:br>
            <a:r>
              <a:rPr lang="en-US" b="1" dirty="0" smtClean="0">
                <a:solidFill>
                  <a:srgbClr val="0000CC"/>
                </a:solidFill>
              </a:rPr>
              <a:t> </a:t>
            </a:r>
            <a:r>
              <a:rPr lang="en-US" dirty="0" smtClean="0"/>
              <a:t>BLMs </a:t>
            </a:r>
            <a:r>
              <a:rPr lang="en-US" dirty="0"/>
              <a:t>ZS1, ZS2, .., ZS5</a:t>
            </a:r>
          </a:p>
          <a:p>
            <a:pPr marL="403225" indent="-2286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b="1" dirty="0" smtClean="0"/>
              <a:t>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Neural network</a:t>
            </a:r>
            <a:b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 smtClean="0"/>
              <a:t>Feed-forward</a:t>
            </a:r>
            <a:r>
              <a:rPr lang="en-US" dirty="0"/>
              <a:t>, dense, 1 hidden layer, 7 </a:t>
            </a:r>
            <a:r>
              <a:rPr lang="en-US" dirty="0" smtClean="0"/>
              <a:t>- </a:t>
            </a:r>
            <a:r>
              <a:rPr lang="en-US" dirty="0"/>
              <a:t>15 nodes, leaky </a:t>
            </a:r>
            <a:r>
              <a:rPr lang="en-US" dirty="0" err="1"/>
              <a:t>ReLU</a:t>
            </a:r>
            <a:r>
              <a:rPr lang="en-US" dirty="0"/>
              <a:t> </a:t>
            </a:r>
            <a:r>
              <a:rPr lang="en-US" dirty="0" smtClean="0"/>
              <a:t>activation</a:t>
            </a:r>
          </a:p>
          <a:p>
            <a:pPr marL="403225" indent="-2286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 </a:t>
            </a:r>
            <a:r>
              <a:rPr lang="en-US" dirty="0"/>
              <a:t>Adam optimizer</a:t>
            </a:r>
          </a:p>
          <a:p>
            <a:pPr marL="403225" indent="-2286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i="1" dirty="0"/>
              <a:t> Missing features: </a:t>
            </a:r>
            <a:r>
              <a:rPr lang="en-US" dirty="0"/>
              <a:t>girders, orbit, cathode voltage, ...</a:t>
            </a:r>
            <a:endParaRPr lang="en-US" i="1" dirty="0"/>
          </a:p>
          <a:p>
            <a:pPr>
              <a:spcBef>
                <a:spcPts val="1400"/>
              </a:spcBef>
            </a:pPr>
            <a:r>
              <a:rPr lang="en-US" sz="1900" b="1" dirty="0"/>
              <a:t>Training and test sets from existing data</a:t>
            </a:r>
          </a:p>
          <a:p>
            <a:pPr lvl="1" indent="-228600">
              <a:spcBef>
                <a:spcPts val="100"/>
              </a:spcBef>
              <a:buFont typeface="+mj-lt"/>
              <a:buAutoNum type="romanUcPeriod"/>
              <a:tabLst>
                <a:tab pos="631825" algn="l"/>
              </a:tabLst>
            </a:pPr>
            <a:r>
              <a:rPr lang="en-US" i="1" dirty="0">
                <a:solidFill>
                  <a:schemeClr val="bg2">
                    <a:lumMod val="90000"/>
                  </a:schemeClr>
                </a:solidFill>
              </a:rPr>
              <a:t>Training on data from Powell </a:t>
            </a:r>
            <a:r>
              <a:rPr lang="en-US" i="1" dirty="0" smtClean="0">
                <a:solidFill>
                  <a:schemeClr val="bg2">
                    <a:lumMod val="90000"/>
                  </a:schemeClr>
                </a:solidFill>
              </a:rPr>
              <a:t>scan</a:t>
            </a:r>
            <a:br>
              <a:rPr lang="en-US" i="1" dirty="0" smtClean="0">
                <a:solidFill>
                  <a:schemeClr val="bg2">
                    <a:lumMod val="90000"/>
                  </a:schemeClr>
                </a:solidFill>
              </a:rPr>
            </a:br>
            <a:r>
              <a:rPr lang="en-US" sz="1700" i="1" dirty="0" smtClean="0">
                <a:solidFill>
                  <a:schemeClr val="bg2">
                    <a:lumMod val="90000"/>
                  </a:schemeClr>
                </a:solidFill>
              </a:rPr>
              <a:t>01.11.18</a:t>
            </a:r>
            <a:r>
              <a:rPr lang="en-US" sz="1700" i="1" dirty="0">
                <a:solidFill>
                  <a:schemeClr val="bg2">
                    <a:lumMod val="90000"/>
                  </a:schemeClr>
                </a:solidFill>
              </a:rPr>
              <a:t>, 467 </a:t>
            </a:r>
            <a:r>
              <a:rPr lang="en-US" sz="1700" i="1" dirty="0" smtClean="0">
                <a:solidFill>
                  <a:schemeClr val="bg2">
                    <a:lumMod val="90000"/>
                  </a:schemeClr>
                </a:solidFill>
              </a:rPr>
              <a:t>samples</a:t>
            </a:r>
            <a:r>
              <a:rPr lang="en-US" sz="1700" i="1" dirty="0">
                <a:solidFill>
                  <a:schemeClr val="bg2">
                    <a:lumMod val="90000"/>
                  </a:schemeClr>
                </a:solidFill>
              </a:rPr>
              <a:t/>
            </a:r>
            <a:br>
              <a:rPr lang="en-US" sz="1700" i="1" dirty="0">
                <a:solidFill>
                  <a:schemeClr val="bg2">
                    <a:lumMod val="90000"/>
                  </a:schemeClr>
                </a:solidFill>
              </a:rPr>
            </a:br>
            <a:r>
              <a:rPr lang="en-US" sz="1700" dirty="0">
                <a:solidFill>
                  <a:schemeClr val="bg2">
                    <a:lumMod val="90000"/>
                  </a:schemeClr>
                </a:solidFill>
              </a:rPr>
              <a:t>	=&gt; Predict manual scan 27.03.19 </a:t>
            </a:r>
            <a:r>
              <a:rPr lang="en-US" sz="1700" i="1" dirty="0" smtClean="0">
                <a:solidFill>
                  <a:schemeClr val="bg2">
                    <a:lumMod val="90000"/>
                  </a:schemeClr>
                </a:solidFill>
              </a:rPr>
              <a:t>(independent test set, 7 months)</a:t>
            </a:r>
            <a:r>
              <a:rPr lang="en-US" sz="1700" dirty="0">
                <a:solidFill>
                  <a:schemeClr val="bg2">
                    <a:lumMod val="90000"/>
                  </a:schemeClr>
                </a:solidFill>
              </a:rPr>
              <a:t/>
            </a:r>
            <a:br>
              <a:rPr lang="en-US" sz="1700" dirty="0">
                <a:solidFill>
                  <a:schemeClr val="bg2">
                    <a:lumMod val="90000"/>
                  </a:schemeClr>
                </a:solidFill>
              </a:rPr>
            </a:br>
            <a:r>
              <a:rPr lang="en-US" sz="1700" dirty="0">
                <a:solidFill>
                  <a:schemeClr val="bg2">
                    <a:lumMod val="90000"/>
                  </a:schemeClr>
                </a:solidFill>
              </a:rPr>
              <a:t>	=&gt; Fake scans for all anode positions</a:t>
            </a:r>
          </a:p>
          <a:p>
            <a:pPr lvl="1" indent="-228600">
              <a:spcBef>
                <a:spcPts val="400"/>
              </a:spcBef>
              <a:buFont typeface="+mj-lt"/>
              <a:buAutoNum type="romanUcPeriod"/>
              <a:tabLst>
                <a:tab pos="631825" algn="l"/>
              </a:tabLst>
            </a:pPr>
            <a:r>
              <a:rPr lang="en-US" i="1" dirty="0"/>
              <a:t>Training on data from Powell scan and manual </a:t>
            </a:r>
            <a:r>
              <a:rPr lang="en-US" i="1" dirty="0" smtClean="0"/>
              <a:t>scan</a:t>
            </a:r>
            <a:br>
              <a:rPr lang="en-US" i="1" dirty="0" smtClean="0"/>
            </a:br>
            <a:r>
              <a:rPr lang="en-US" sz="1700" i="1" dirty="0" smtClean="0"/>
              <a:t>27.03.19</a:t>
            </a:r>
            <a:r>
              <a:rPr lang="en-US" sz="1700" i="1" dirty="0"/>
              <a:t>, 1308 </a:t>
            </a:r>
            <a:r>
              <a:rPr lang="en-US" sz="1700" i="1" dirty="0" smtClean="0"/>
              <a:t>samples</a:t>
            </a:r>
            <a:r>
              <a:rPr lang="en-US" i="1" dirty="0"/>
              <a:t/>
            </a:r>
            <a:br>
              <a:rPr lang="en-US" i="1" dirty="0"/>
            </a:br>
            <a:r>
              <a:rPr lang="en-US" i="1" dirty="0"/>
              <a:t>	</a:t>
            </a:r>
            <a:r>
              <a:rPr lang="en-US" sz="1700" dirty="0"/>
              <a:t>=&gt; Predict manual scan 30.03.19 (test set)</a:t>
            </a:r>
            <a:br>
              <a:rPr lang="en-US" sz="1700" dirty="0"/>
            </a:br>
            <a:r>
              <a:rPr lang="en-US" sz="1700" dirty="0"/>
              <a:t>	=&gt; Perform anode scans as above</a:t>
            </a:r>
            <a:endParaRPr lang="en-US" sz="1700" dirty="0"/>
          </a:p>
        </p:txBody>
      </p:sp>
      <p:sp>
        <p:nvSpPr>
          <p:cNvPr id="24" name="Rounded Rectangle 23"/>
          <p:cNvSpPr/>
          <p:nvPr/>
        </p:nvSpPr>
        <p:spPr>
          <a:xfrm>
            <a:off x="8184332" y="1097702"/>
            <a:ext cx="3603279" cy="5058654"/>
          </a:xfrm>
          <a:prstGeom prst="roundRect">
            <a:avLst>
              <a:gd name="adj" fmla="val 3576"/>
            </a:avLst>
          </a:prstGeom>
          <a:solidFill>
            <a:schemeClr val="accent6">
              <a:lumMod val="40000"/>
              <a:lumOff val="60000"/>
              <a:alpha val="20000"/>
            </a:schemeClr>
          </a:solidFill>
          <a:ln w="31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"/>
          <a:srcRect b="5619"/>
          <a:stretch/>
        </p:blipFill>
        <p:spPr>
          <a:xfrm>
            <a:off x="8545516" y="1593410"/>
            <a:ext cx="2888088" cy="1299960"/>
          </a:xfrm>
          <a:prstGeom prst="rect">
            <a:avLst/>
          </a:prstGeom>
        </p:spPr>
      </p:pic>
      <p:grpSp>
        <p:nvGrpSpPr>
          <p:cNvPr id="26" name="Group 25"/>
          <p:cNvGrpSpPr/>
          <p:nvPr/>
        </p:nvGrpSpPr>
        <p:grpSpPr>
          <a:xfrm>
            <a:off x="8407450" y="4390934"/>
            <a:ext cx="2928956" cy="1702389"/>
            <a:chOff x="4769713" y="2552441"/>
            <a:chExt cx="3437585" cy="1908869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3"/>
            <a:srcRect l="7829" t="17895" r="2256" b="24385"/>
            <a:stretch/>
          </p:blipFill>
          <p:spPr>
            <a:xfrm>
              <a:off x="5516136" y="2614270"/>
              <a:ext cx="2691162" cy="1509132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5568197" y="4058039"/>
              <a:ext cx="2634593" cy="4032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/>
                <a:t>BLMs</a:t>
              </a:r>
              <a:endParaRPr lang="en-US" sz="1400" dirty="0"/>
            </a:p>
          </p:txBody>
        </p:sp>
        <p:sp>
          <p:nvSpPr>
            <p:cNvPr id="33" name="Rectangle 32"/>
            <p:cNvSpPr/>
            <p:nvPr/>
          </p:nvSpPr>
          <p:spPr>
            <a:xfrm rot="16200000">
              <a:off x="4315729" y="3006425"/>
              <a:ext cx="1625546" cy="7175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/>
                <a:t>Beam loss (</a:t>
              </a:r>
              <a:r>
                <a:rPr lang="en-US" sz="1400" dirty="0" err="1"/>
                <a:t>Gy</a:t>
              </a:r>
              <a:r>
                <a:rPr lang="en-US" sz="1400" dirty="0"/>
                <a:t>/charge)</a:t>
              </a:r>
              <a:endParaRPr lang="en-US" sz="1400" dirty="0"/>
            </a:p>
          </p:txBody>
        </p:sp>
      </p:grpSp>
      <p:sp>
        <p:nvSpPr>
          <p:cNvPr id="27" name="Right Arrow 26"/>
          <p:cNvSpPr/>
          <p:nvPr/>
        </p:nvSpPr>
        <p:spPr>
          <a:xfrm rot="5400000">
            <a:off x="9812810" y="3363213"/>
            <a:ext cx="410295" cy="347219"/>
          </a:xfrm>
          <a:prstGeom prst="rightArrow">
            <a:avLst>
              <a:gd name="adj1" fmla="val 39474"/>
              <a:gd name="adj2" fmla="val 50000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9482855" y="1236657"/>
            <a:ext cx="166909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Features</a:t>
            </a:r>
            <a:endParaRPr lang="en-US" sz="1600" i="1" dirty="0">
              <a:solidFill>
                <a:srgbClr val="C00000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9485069" y="4048377"/>
            <a:ext cx="15050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00CC"/>
                </a:solidFill>
              </a:rPr>
              <a:t>Observables</a:t>
            </a:r>
            <a:endParaRPr lang="en-US" sz="1600" i="1" dirty="0">
              <a:solidFill>
                <a:srgbClr val="0000CC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0192034" y="3322184"/>
            <a:ext cx="6309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F(x)</a:t>
            </a:r>
            <a:endParaRPr lang="en-US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9050422" y="4935537"/>
            <a:ext cx="433771" cy="794925"/>
            <a:chOff x="5714920" y="1877175"/>
            <a:chExt cx="371207" cy="680271"/>
          </a:xfrm>
        </p:grpSpPr>
        <p:sp>
          <p:nvSpPr>
            <p:cNvPr id="2" name="Rectangle 1"/>
            <p:cNvSpPr/>
            <p:nvPr/>
          </p:nvSpPr>
          <p:spPr>
            <a:xfrm>
              <a:off x="5714920" y="2295501"/>
              <a:ext cx="64008" cy="259716"/>
            </a:xfrm>
            <a:prstGeom prst="rect">
              <a:avLst/>
            </a:prstGeom>
            <a:solidFill>
              <a:srgbClr val="0000F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790328" y="2012403"/>
              <a:ext cx="69580" cy="545043"/>
            </a:xfrm>
            <a:prstGeom prst="rect">
              <a:avLst/>
            </a:prstGeom>
            <a:solidFill>
              <a:srgbClr val="0000F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866528" y="1898102"/>
              <a:ext cx="69580" cy="658368"/>
            </a:xfrm>
            <a:prstGeom prst="rect">
              <a:avLst/>
            </a:prstGeom>
            <a:solidFill>
              <a:srgbClr val="0000F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5942728" y="1877175"/>
              <a:ext cx="69580" cy="676656"/>
            </a:xfrm>
            <a:prstGeom prst="rect">
              <a:avLst/>
            </a:prstGeom>
            <a:solidFill>
              <a:srgbClr val="0000F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016547" y="1950199"/>
              <a:ext cx="69580" cy="603504"/>
            </a:xfrm>
            <a:prstGeom prst="rect">
              <a:avLst/>
            </a:prstGeom>
            <a:solidFill>
              <a:srgbClr val="0000F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76118" y="2157185"/>
            <a:ext cx="2264740" cy="371823"/>
            <a:chOff x="2316480" y="1973580"/>
            <a:chExt cx="2042160" cy="335280"/>
          </a:xfrm>
        </p:grpSpPr>
        <p:sp>
          <p:nvSpPr>
            <p:cNvPr id="4" name="Oval 3"/>
            <p:cNvSpPr/>
            <p:nvPr/>
          </p:nvSpPr>
          <p:spPr>
            <a:xfrm>
              <a:off x="2316480" y="1988820"/>
              <a:ext cx="114300" cy="29718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>
              <a:off x="2522220" y="1981200"/>
              <a:ext cx="114300" cy="29718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2811780" y="1973580"/>
              <a:ext cx="114300" cy="29718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2979420" y="1996440"/>
              <a:ext cx="114300" cy="29718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>
              <a:off x="3291840" y="1988820"/>
              <a:ext cx="114300" cy="29718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/>
            <p:nvPr/>
          </p:nvSpPr>
          <p:spPr>
            <a:xfrm>
              <a:off x="3482340" y="1996440"/>
              <a:ext cx="114300" cy="29718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/>
            <p:nvPr/>
          </p:nvSpPr>
          <p:spPr>
            <a:xfrm>
              <a:off x="3779520" y="2004060"/>
              <a:ext cx="114300" cy="29718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>
              <a:off x="3962400" y="1981200"/>
              <a:ext cx="114300" cy="29718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4244340" y="2011680"/>
              <a:ext cx="114300" cy="29718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10496524" y="4715104"/>
            <a:ext cx="754081" cy="1586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75215" y="499260"/>
            <a:ext cx="8559986" cy="467894"/>
          </a:xfrm>
        </p:spPr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9" name="Title 1"/>
          <p:cNvSpPr txBox="1">
            <a:spLocks/>
          </p:cNvSpPr>
          <p:nvPr/>
        </p:nvSpPr>
        <p:spPr>
          <a:xfrm>
            <a:off x="394664" y="38796"/>
            <a:ext cx="8559986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ZS data-driven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54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8" b="3317"/>
          <a:stretch/>
        </p:blipFill>
        <p:spPr>
          <a:xfrm>
            <a:off x="2262266" y="989352"/>
            <a:ext cx="3660598" cy="58011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06"/>
          <a:stretch/>
        </p:blipFill>
        <p:spPr>
          <a:xfrm>
            <a:off x="6452642" y="886207"/>
            <a:ext cx="3661347" cy="5949308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05.07.2019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65109" y="1510666"/>
            <a:ext cx="248766" cy="52768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62459" y="1491616"/>
            <a:ext cx="248766" cy="527685"/>
          </a:xfrm>
          <a:prstGeom prst="rect">
            <a:avLst/>
          </a:prstGeom>
        </p:spPr>
      </p:pic>
      <p:sp>
        <p:nvSpPr>
          <p:cNvPr id="1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75215" y="499260"/>
            <a:ext cx="8559986" cy="467894"/>
          </a:xfrm>
        </p:spPr>
        <p:txBody>
          <a:bodyPr/>
          <a:lstStyle/>
          <a:p>
            <a:r>
              <a:rPr lang="en-US" dirty="0"/>
              <a:t>Case II: Training data (15-node neural network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394664" y="38796"/>
            <a:ext cx="8559986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ZS data-driven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668857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405" y="865682"/>
            <a:ext cx="3563911" cy="593985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4117" y="943132"/>
            <a:ext cx="3548921" cy="5914868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05.07.2019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22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4214950" y="1354183"/>
            <a:ext cx="4302035" cy="4915989"/>
            <a:chOff x="2690949" y="1354182"/>
            <a:chExt cx="4302035" cy="4915989"/>
          </a:xfrm>
        </p:grpSpPr>
        <p:sp>
          <p:nvSpPr>
            <p:cNvPr id="7" name="Rectangle 6"/>
            <p:cNvSpPr/>
            <p:nvPr/>
          </p:nvSpPr>
          <p:spPr>
            <a:xfrm>
              <a:off x="2690949" y="1419497"/>
              <a:ext cx="139337" cy="4850674"/>
            </a:xfrm>
            <a:prstGeom prst="rect">
              <a:avLst/>
            </a:pr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840584" y="1354182"/>
              <a:ext cx="152400" cy="4850674"/>
            </a:xfrm>
            <a:prstGeom prst="rect">
              <a:avLst/>
            </a:pr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261487" y="3220099"/>
            <a:ext cx="4122419" cy="2813566"/>
            <a:chOff x="2737486" y="3137654"/>
            <a:chExt cx="4122419" cy="2813566"/>
          </a:xfrm>
        </p:grpSpPr>
        <p:sp>
          <p:nvSpPr>
            <p:cNvPr id="28" name="TextBox 27"/>
            <p:cNvSpPr txBox="1"/>
            <p:nvPr/>
          </p:nvSpPr>
          <p:spPr>
            <a:xfrm>
              <a:off x="3898722" y="3137654"/>
              <a:ext cx="133050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Other scans / settings</a:t>
              </a:r>
              <a:br>
                <a:rPr lang="en-US" sz="1600" b="1" dirty="0"/>
              </a:br>
              <a:r>
                <a:rPr lang="en-US" sz="1600" i="1" dirty="0"/>
                <a:t>(</a:t>
              </a:r>
              <a:r>
                <a:rPr lang="en-US" sz="1600" i="1" dirty="0" err="1"/>
                <a:t>miniscans</a:t>
              </a:r>
              <a:r>
                <a:rPr lang="en-US" sz="1600" i="1" dirty="0"/>
                <a:t>)</a:t>
              </a:r>
            </a:p>
          </p:txBody>
        </p:sp>
        <p:cxnSp>
          <p:nvCxnSpPr>
            <p:cNvPr id="29" name="Straight Arrow Connector 28"/>
            <p:cNvCxnSpPr>
              <a:stCxn id="28" idx="2"/>
            </p:cNvCxnSpPr>
            <p:nvPr/>
          </p:nvCxnSpPr>
          <p:spPr>
            <a:xfrm flipH="1">
              <a:off x="2737486" y="3968651"/>
              <a:ext cx="1826488" cy="1982569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>
              <a:stCxn id="28" idx="2"/>
            </p:cNvCxnSpPr>
            <p:nvPr/>
          </p:nvCxnSpPr>
          <p:spPr>
            <a:xfrm>
              <a:off x="4563974" y="3968651"/>
              <a:ext cx="2295931" cy="831949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 Placeholder 3"/>
          <p:cNvSpPr txBox="1">
            <a:spLocks/>
          </p:cNvSpPr>
          <p:nvPr/>
        </p:nvSpPr>
        <p:spPr>
          <a:xfrm>
            <a:off x="340541" y="3776615"/>
            <a:ext cx="8559986" cy="509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i="1" kern="1200" baseline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0409" y="1440816"/>
            <a:ext cx="248766" cy="527685"/>
          </a:xfrm>
          <a:prstGeom prst="rect">
            <a:avLst/>
          </a:prstGeom>
        </p:spPr>
      </p:pic>
      <p:sp>
        <p:nvSpPr>
          <p:cNvPr id="16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75215" y="499260"/>
            <a:ext cx="8559986" cy="467894"/>
          </a:xfrm>
        </p:spPr>
        <p:txBody>
          <a:bodyPr/>
          <a:lstStyle/>
          <a:p>
            <a:r>
              <a:rPr lang="en-US" dirty="0"/>
              <a:t>Case II: Test set predictions (on ‘independent’ data set)</a:t>
            </a:r>
            <a:endParaRPr lang="en-US" dirty="0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394664" y="38796"/>
            <a:ext cx="8559986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ZS data-driven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713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9"/>
            </p:par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405" y="865682"/>
            <a:ext cx="3563911" cy="593985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4117" y="943132"/>
            <a:ext cx="3548921" cy="5914868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05.07.2019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4214950" y="1354183"/>
            <a:ext cx="4302035" cy="4915989"/>
            <a:chOff x="2690949" y="1354182"/>
            <a:chExt cx="4302035" cy="4915989"/>
          </a:xfrm>
        </p:grpSpPr>
        <p:sp>
          <p:nvSpPr>
            <p:cNvPr id="7" name="Rectangle 6"/>
            <p:cNvSpPr/>
            <p:nvPr/>
          </p:nvSpPr>
          <p:spPr>
            <a:xfrm>
              <a:off x="2690949" y="1419497"/>
              <a:ext cx="139337" cy="4850674"/>
            </a:xfrm>
            <a:prstGeom prst="rect">
              <a:avLst/>
            </a:pr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840584" y="1354182"/>
              <a:ext cx="152400" cy="4850674"/>
            </a:xfrm>
            <a:prstGeom prst="rect">
              <a:avLst/>
            </a:pr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261487" y="3220099"/>
            <a:ext cx="4122419" cy="2813566"/>
            <a:chOff x="2737486" y="3137654"/>
            <a:chExt cx="4122419" cy="2813566"/>
          </a:xfrm>
        </p:grpSpPr>
        <p:sp>
          <p:nvSpPr>
            <p:cNvPr id="28" name="TextBox 27"/>
            <p:cNvSpPr txBox="1"/>
            <p:nvPr/>
          </p:nvSpPr>
          <p:spPr>
            <a:xfrm>
              <a:off x="3898722" y="3137654"/>
              <a:ext cx="133050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Other scans / settings</a:t>
              </a:r>
              <a:br>
                <a:rPr lang="en-US" sz="1600" b="1" dirty="0"/>
              </a:br>
              <a:r>
                <a:rPr lang="en-US" sz="1600" i="1" dirty="0"/>
                <a:t>(</a:t>
              </a:r>
              <a:r>
                <a:rPr lang="en-US" sz="1600" i="1" dirty="0" err="1"/>
                <a:t>miniscans</a:t>
              </a:r>
              <a:r>
                <a:rPr lang="en-US" sz="1600" i="1" dirty="0"/>
                <a:t>)</a:t>
              </a:r>
            </a:p>
          </p:txBody>
        </p:sp>
        <p:cxnSp>
          <p:nvCxnSpPr>
            <p:cNvPr id="29" name="Straight Arrow Connector 28"/>
            <p:cNvCxnSpPr>
              <a:stCxn id="28" idx="2"/>
            </p:cNvCxnSpPr>
            <p:nvPr/>
          </p:nvCxnSpPr>
          <p:spPr>
            <a:xfrm flipH="1">
              <a:off x="2737486" y="3968651"/>
              <a:ext cx="1826488" cy="1982569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>
              <a:stCxn id="28" idx="2"/>
            </p:cNvCxnSpPr>
            <p:nvPr/>
          </p:nvCxnSpPr>
          <p:spPr>
            <a:xfrm>
              <a:off x="4563974" y="3968651"/>
              <a:ext cx="2295931" cy="831949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1" name="Picture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0409" y="1440816"/>
            <a:ext cx="248766" cy="527685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1524001" y="975360"/>
            <a:ext cx="8943703" cy="588264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549653" y="975360"/>
            <a:ext cx="8943703" cy="588264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>
            <a:off x="2199993" y="2555341"/>
            <a:ext cx="7686392" cy="1747319"/>
          </a:xfrm>
          <a:prstGeom prst="roundRect">
            <a:avLst>
              <a:gd name="adj" fmla="val 7411"/>
            </a:avLst>
          </a:prstGeom>
          <a:solidFill>
            <a:schemeClr val="accent1">
              <a:lumMod val="60000"/>
              <a:lumOff val="40000"/>
              <a:alpha val="8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69913" indent="-285750"/>
            <a:r>
              <a:rPr lang="en-US" sz="1900" b="1" dirty="0">
                <a:solidFill>
                  <a:schemeClr val="accent1">
                    <a:lumMod val="75000"/>
                  </a:schemeClr>
                </a:solidFill>
              </a:rPr>
              <a:t>Less surprising that performance of the model is good</a:t>
            </a:r>
          </a:p>
          <a:p>
            <a:pPr marL="569913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It ‘has seen the test set’ already (sets not independent …)</a:t>
            </a:r>
          </a:p>
          <a:p>
            <a:pPr marL="569913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Even when overfitting would likely still perform well on test set</a:t>
            </a:r>
          </a:p>
          <a:p>
            <a:pPr marL="569913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Difficult to find solid, independent test from available data in that case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75215" y="499260"/>
            <a:ext cx="8559986" cy="467894"/>
          </a:xfrm>
        </p:spPr>
        <p:txBody>
          <a:bodyPr/>
          <a:lstStyle/>
          <a:p>
            <a:r>
              <a:rPr lang="en-US" dirty="0"/>
              <a:t>Case II: Test set predictions (on ‘independent’ data set)</a:t>
            </a:r>
            <a:endParaRPr lang="en-US" dirty="0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394664" y="38796"/>
            <a:ext cx="8559986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ZS data-driven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867915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05.07.2019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49249" y="1066187"/>
            <a:ext cx="11256882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8787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900" b="1" dirty="0"/>
              <a:t>COBYLA with constraints on anode positions to 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± 2 mm:</a:t>
            </a:r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sz="1900" dirty="0" err="1"/>
              <a:t>ptimisation</a:t>
            </a:r>
            <a:r>
              <a:rPr lang="en-US" sz="1900" dirty="0"/>
              <a:t> on NN model to check if it produces sensible output</a:t>
            </a:r>
          </a:p>
          <a:p>
            <a:pPr marL="458787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900" dirty="0"/>
              <a:t>Not clear yet how NN model behaves outside ‘trained range’ …</a:t>
            </a:r>
          </a:p>
          <a:p>
            <a:pPr marL="458787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900" dirty="0"/>
              <a:t>COBYLA </a:t>
            </a:r>
            <a:r>
              <a:rPr lang="en-US" sz="1900" dirty="0"/>
              <a:t>or Powell </a:t>
            </a:r>
            <a:r>
              <a:rPr lang="en-US" sz="1900" dirty="0"/>
              <a:t>algorithms probe feature space better, not just </a:t>
            </a:r>
            <a:r>
              <a:rPr lang="en-US" sz="1900" dirty="0"/>
              <a:t>along orthogonal </a:t>
            </a:r>
            <a:r>
              <a:rPr lang="en-US" sz="1900" dirty="0"/>
              <a:t>directions</a:t>
            </a:r>
            <a:endParaRPr lang="en-US" sz="1900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9"/>
          <a:stretch/>
        </p:blipFill>
        <p:spPr>
          <a:xfrm>
            <a:off x="1452017" y="2753515"/>
            <a:ext cx="5257227" cy="369811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749631" y="3459131"/>
            <a:ext cx="3530986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Reward = total loss x 10</a:t>
            </a:r>
            <a:r>
              <a:rPr lang="en-US" baseline="30000" dirty="0"/>
              <a:t>14</a:t>
            </a:r>
          </a:p>
          <a:p>
            <a:pPr marL="2857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Optimum expected at</a:t>
            </a:r>
            <a:br>
              <a:rPr lang="en-US" dirty="0"/>
            </a:br>
            <a:r>
              <a:rPr lang="en-US" dirty="0"/>
              <a:t>8 x 10</a:t>
            </a:r>
            <a:r>
              <a:rPr lang="en-US" baseline="30000" dirty="0"/>
              <a:t>-14</a:t>
            </a:r>
            <a:r>
              <a:rPr lang="en-US" dirty="0"/>
              <a:t> </a:t>
            </a:r>
            <a:r>
              <a:rPr lang="en-US" dirty="0" err="1"/>
              <a:t>Gy</a:t>
            </a:r>
            <a:r>
              <a:rPr lang="en-US" dirty="0"/>
              <a:t>/charge</a:t>
            </a:r>
            <a:br>
              <a:rPr lang="en-US" dirty="0"/>
            </a:br>
            <a:r>
              <a:rPr lang="en-US" i="1" dirty="0"/>
              <a:t>(from data and NN model)</a:t>
            </a:r>
          </a:p>
          <a:p>
            <a:pPr marL="2857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Even faster convergence than Powell – looks promising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6349114" y="4074059"/>
            <a:ext cx="1281011" cy="573084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75215" y="499260"/>
            <a:ext cx="8559986" cy="467894"/>
          </a:xfrm>
        </p:spPr>
        <p:txBody>
          <a:bodyPr/>
          <a:lstStyle/>
          <a:p>
            <a:r>
              <a:rPr lang="en-US" dirty="0"/>
              <a:t>Validation: COBYLA performance on trained model (7-node NN)</a:t>
            </a:r>
            <a:endParaRPr lang="en-US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94664" y="38796"/>
            <a:ext cx="8559986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ZS data-driven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302250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434955" y="4101558"/>
            <a:ext cx="3527005" cy="2465387"/>
            <a:chOff x="105508" y="4101552"/>
            <a:chExt cx="3527005" cy="2465387"/>
          </a:xfrm>
        </p:grpSpPr>
        <p:grpSp>
          <p:nvGrpSpPr>
            <p:cNvPr id="35" name="Group 34"/>
            <p:cNvGrpSpPr/>
            <p:nvPr/>
          </p:nvGrpSpPr>
          <p:grpSpPr>
            <a:xfrm>
              <a:off x="1121734" y="4101552"/>
              <a:ext cx="2510779" cy="2465387"/>
              <a:chOff x="1007687" y="4151310"/>
              <a:chExt cx="2510779" cy="2465387"/>
            </a:xfrm>
          </p:grpSpPr>
          <p:grpSp>
            <p:nvGrpSpPr>
              <p:cNvPr id="33" name="Group 32"/>
              <p:cNvGrpSpPr/>
              <p:nvPr/>
            </p:nvGrpSpPr>
            <p:grpSpPr>
              <a:xfrm>
                <a:off x="1007687" y="4151310"/>
                <a:ext cx="2510779" cy="2465387"/>
                <a:chOff x="673150" y="3660656"/>
                <a:chExt cx="2510779" cy="2465387"/>
              </a:xfrm>
            </p:grpSpPr>
            <p:pic>
              <p:nvPicPr>
                <p:cNvPr id="9" name="Picture 8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73150" y="3660656"/>
                  <a:ext cx="2510779" cy="2465387"/>
                </a:xfrm>
                <a:prstGeom prst="rect">
                  <a:avLst/>
                </a:prstGeom>
              </p:spPr>
            </p:pic>
            <p:grpSp>
              <p:nvGrpSpPr>
                <p:cNvPr id="17" name="Group 16"/>
                <p:cNvGrpSpPr/>
                <p:nvPr/>
              </p:nvGrpSpPr>
              <p:grpSpPr>
                <a:xfrm>
                  <a:off x="717395" y="5148147"/>
                  <a:ext cx="923320" cy="958784"/>
                  <a:chOff x="717395" y="5148147"/>
                  <a:chExt cx="923320" cy="958784"/>
                </a:xfrm>
              </p:grpSpPr>
              <p:grpSp>
                <p:nvGrpSpPr>
                  <p:cNvPr id="15" name="Group 14"/>
                  <p:cNvGrpSpPr/>
                  <p:nvPr/>
                </p:nvGrpSpPr>
                <p:grpSpPr>
                  <a:xfrm>
                    <a:off x="881142" y="5374665"/>
                    <a:ext cx="584391" cy="584391"/>
                    <a:chOff x="881142" y="5404401"/>
                    <a:chExt cx="584391" cy="584391"/>
                  </a:xfrm>
                </p:grpSpPr>
                <p:cxnSp>
                  <p:nvCxnSpPr>
                    <p:cNvPr id="12" name="Straight Arrow Connector 11"/>
                    <p:cNvCxnSpPr/>
                    <p:nvPr/>
                  </p:nvCxnSpPr>
                  <p:spPr>
                    <a:xfrm>
                      <a:off x="881142" y="5901036"/>
                      <a:ext cx="584391" cy="0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" name="Straight Arrow Connector 12"/>
                    <p:cNvCxnSpPr/>
                    <p:nvPr/>
                  </p:nvCxnSpPr>
                  <p:spPr>
                    <a:xfrm rot="16200000">
                      <a:off x="669270" y="5696597"/>
                      <a:ext cx="584391" cy="0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stealth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4" name="TextBox 13"/>
                  <p:cNvSpPr txBox="1"/>
                  <p:nvPr/>
                </p:nvSpPr>
                <p:spPr>
                  <a:xfrm>
                    <a:off x="1367883" y="5783766"/>
                    <a:ext cx="272832" cy="3231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500" b="1" dirty="0"/>
                      <a:t>x</a:t>
                    </a:r>
                    <a:endParaRPr lang="en-US" sz="1500" b="1" dirty="0"/>
                  </a:p>
                </p:txBody>
              </p:sp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717395" y="5148147"/>
                    <a:ext cx="325795" cy="3231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500" b="1" dirty="0"/>
                      <a:t>x’</a:t>
                    </a:r>
                    <a:endParaRPr lang="en-US" sz="1500" b="1" dirty="0"/>
                  </a:p>
                </p:txBody>
              </p:sp>
            </p:grpSp>
          </p:grpSp>
          <p:sp>
            <p:nvSpPr>
              <p:cNvPr id="34" name="Rectangle 33"/>
              <p:cNvSpPr/>
              <p:nvPr/>
            </p:nvSpPr>
            <p:spPr>
              <a:xfrm rot="16200000">
                <a:off x="2576022" y="5882995"/>
                <a:ext cx="1130184" cy="29238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300" dirty="0"/>
                  <a:t>Septum wires</a:t>
                </a:r>
                <a:endParaRPr lang="en-US" sz="1300" dirty="0"/>
              </a:p>
            </p:txBody>
          </p:sp>
        </p:grpSp>
        <p:sp>
          <p:nvSpPr>
            <p:cNvPr id="43" name="Rectangle 42"/>
            <p:cNvSpPr/>
            <p:nvPr/>
          </p:nvSpPr>
          <p:spPr>
            <a:xfrm>
              <a:off x="105508" y="4156066"/>
              <a:ext cx="2653903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300" i="1" dirty="0">
                  <a:solidFill>
                    <a:schemeClr val="accent5">
                      <a:lumMod val="75000"/>
                    </a:schemeClr>
                  </a:solidFill>
                </a:rPr>
                <a:t>B. Goddard (TE-ABT)</a:t>
              </a:r>
              <a:endParaRPr lang="en-US" sz="1300" i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75215" y="499260"/>
            <a:ext cx="8559986" cy="467894"/>
          </a:xfrm>
        </p:spPr>
        <p:txBody>
          <a:bodyPr/>
          <a:lstStyle/>
          <a:p>
            <a:r>
              <a:rPr lang="en-US" dirty="0" smtClean="0"/>
              <a:t>SPS slow-extraction scheme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05.07.2019</a:t>
            </a:r>
            <a:endParaRPr lang="en-US" dirty="0"/>
          </a:p>
        </p:txBody>
      </p:sp>
      <p:sp>
        <p:nvSpPr>
          <p:cNvPr id="46" name="Slide Number Placeholder 4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41509" y="1062703"/>
            <a:ext cx="11141410" cy="2903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900" b="1" dirty="0"/>
              <a:t>SPS delivers protons to Fixed Target experiments (FT)</a:t>
            </a:r>
          </a:p>
          <a:p>
            <a:pPr marL="342900" indent="-23177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FT request </a:t>
            </a:r>
            <a:r>
              <a:rPr lang="en-US" b="1" dirty="0"/>
              <a:t>constant particle flux </a:t>
            </a:r>
            <a:r>
              <a:rPr lang="en-US" dirty="0"/>
              <a:t>for </a:t>
            </a:r>
            <a:r>
              <a:rPr lang="en-US" dirty="0" smtClean="0"/>
              <a:t>several seconds </a:t>
            </a:r>
            <a:r>
              <a:rPr lang="en-US" dirty="0"/>
              <a:t>(= spill)</a:t>
            </a:r>
          </a:p>
          <a:p>
            <a:pPr marL="342900" indent="-23177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Solution: </a:t>
            </a:r>
            <a:r>
              <a:rPr lang="en-US" i="1" dirty="0"/>
              <a:t>multi-turn resonant extraction scheme</a:t>
            </a:r>
            <a:endParaRPr lang="en-US" b="1" dirty="0"/>
          </a:p>
          <a:p>
            <a:pPr marL="685800" lvl="1" indent="-225425">
              <a:spcBef>
                <a:spcPts val="100"/>
              </a:spcBef>
              <a:buFont typeface="+mj-lt"/>
              <a:buAutoNum type="arabicPeriod"/>
            </a:pPr>
            <a:r>
              <a:rPr lang="en-US" sz="1700" dirty="0"/>
              <a:t>Excite third-order resonance</a:t>
            </a:r>
          </a:p>
          <a:p>
            <a:pPr marL="685800" lvl="1" indent="-225425">
              <a:spcBef>
                <a:spcPts val="100"/>
              </a:spcBef>
              <a:buFont typeface="+mj-lt"/>
              <a:buAutoNum type="arabicPeriod"/>
            </a:pPr>
            <a:r>
              <a:rPr lang="en-US" sz="1700" dirty="0"/>
              <a:t>Extract </a:t>
            </a:r>
            <a:r>
              <a:rPr lang="en-US" sz="1700" dirty="0" err="1"/>
              <a:t>beamlets</a:t>
            </a:r>
            <a:r>
              <a:rPr lang="en-US" sz="1700" dirty="0"/>
              <a:t> by means of electrostatic septum (ZS)</a:t>
            </a:r>
          </a:p>
          <a:p>
            <a:pPr marL="342900" indent="-231775"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690563" algn="l"/>
              </a:tabLst>
            </a:pPr>
            <a:r>
              <a:rPr lang="en-US" b="1" dirty="0">
                <a:solidFill>
                  <a:srgbClr val="0000CC"/>
                </a:solidFill>
              </a:rPr>
              <a:t>Challenge: </a:t>
            </a:r>
            <a:r>
              <a:rPr lang="en-US" i="1" dirty="0">
                <a:solidFill>
                  <a:srgbClr val="0000CC"/>
                </a:solidFill>
              </a:rPr>
              <a:t>inherently a </a:t>
            </a:r>
            <a:r>
              <a:rPr lang="en-US" i="1" dirty="0" err="1">
                <a:solidFill>
                  <a:srgbClr val="0000CC"/>
                </a:solidFill>
              </a:rPr>
              <a:t>lossy</a:t>
            </a:r>
            <a:r>
              <a:rPr lang="en-US" i="1" dirty="0">
                <a:solidFill>
                  <a:srgbClr val="0000CC"/>
                </a:solidFill>
              </a:rPr>
              <a:t> process</a:t>
            </a:r>
            <a:r>
              <a:rPr lang="en-US" dirty="0">
                <a:solidFill>
                  <a:srgbClr val="0000CC"/>
                </a:solidFill>
              </a:rPr>
              <a:t/>
            </a:r>
            <a:br>
              <a:rPr lang="en-US" dirty="0">
                <a:solidFill>
                  <a:srgbClr val="0000CC"/>
                </a:solidFill>
              </a:rPr>
            </a:br>
            <a:r>
              <a:rPr lang="en-US" dirty="0" smtClean="0">
                <a:solidFill>
                  <a:srgbClr val="0000CC"/>
                </a:solidFill>
              </a:rPr>
              <a:t>	</a:t>
            </a:r>
            <a:r>
              <a:rPr lang="en-US" dirty="0" err="1" smtClean="0">
                <a:solidFill>
                  <a:srgbClr val="0000CC"/>
                </a:solidFill>
              </a:rPr>
              <a:t>Optimisation</a:t>
            </a:r>
            <a:r>
              <a:rPr lang="en-US" dirty="0" smtClean="0">
                <a:solidFill>
                  <a:srgbClr val="0000CC"/>
                </a:solidFill>
              </a:rPr>
              <a:t> </a:t>
            </a:r>
            <a:r>
              <a:rPr lang="en-US" dirty="0">
                <a:solidFill>
                  <a:srgbClr val="0000CC"/>
                </a:solidFill>
              </a:rPr>
              <a:t>problem: align ZS anode wires to reduce particle losses</a:t>
            </a:r>
          </a:p>
          <a:p>
            <a:pPr marL="342900" indent="-231775"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690563" algn="l"/>
              </a:tabLst>
            </a:pPr>
            <a:r>
              <a:rPr lang="en-US" b="1" dirty="0"/>
              <a:t>Why important: </a:t>
            </a:r>
            <a:r>
              <a:rPr lang="en-US" dirty="0"/>
              <a:t>need to reduce losses / activation </a:t>
            </a:r>
            <a:r>
              <a:rPr lang="en-US" i="1" dirty="0"/>
              <a:t>(SLA Working </a:t>
            </a:r>
            <a:r>
              <a:rPr lang="en-US" i="1" dirty="0" smtClean="0"/>
              <a:t>Group)</a:t>
            </a:r>
            <a:r>
              <a:rPr lang="en-US" dirty="0" smtClean="0"/>
              <a:t>, particularly </a:t>
            </a:r>
            <a:r>
              <a:rPr lang="en-US" dirty="0"/>
              <a:t>in view of Physics Beyond Collider projects </a:t>
            </a:r>
            <a:r>
              <a:rPr lang="en-US" i="1" dirty="0"/>
              <a:t>(BDF: </a:t>
            </a:r>
            <a:r>
              <a:rPr lang="en-US" i="1" dirty="0" err="1"/>
              <a:t>SHiP</a:t>
            </a:r>
            <a:r>
              <a:rPr lang="en-US" i="1" dirty="0"/>
              <a:t>)</a:t>
            </a:r>
          </a:p>
        </p:txBody>
      </p:sp>
      <p:grpSp>
        <p:nvGrpSpPr>
          <p:cNvPr id="47" name="Group 46"/>
          <p:cNvGrpSpPr/>
          <p:nvPr/>
        </p:nvGrpSpPr>
        <p:grpSpPr>
          <a:xfrm>
            <a:off x="8112805" y="428017"/>
            <a:ext cx="3464154" cy="2537842"/>
            <a:chOff x="6011781" y="1014203"/>
            <a:chExt cx="2995574" cy="2194560"/>
          </a:xfrm>
        </p:grpSpPr>
        <p:grpSp>
          <p:nvGrpSpPr>
            <p:cNvPr id="23" name="Group 22"/>
            <p:cNvGrpSpPr/>
            <p:nvPr/>
          </p:nvGrpSpPr>
          <p:grpSpPr>
            <a:xfrm>
              <a:off x="6011781" y="1014203"/>
              <a:ext cx="2995574" cy="2194560"/>
              <a:chOff x="2059795" y="334120"/>
              <a:chExt cx="6001591" cy="4396770"/>
            </a:xfrm>
          </p:grpSpPr>
          <p:pic>
            <p:nvPicPr>
              <p:cNvPr id="18" name="Picture 17"/>
              <p:cNvPicPr>
                <a:picLocks noChangeAspect="1"/>
              </p:cNvPicPr>
              <p:nvPr/>
            </p:nvPicPr>
            <p:blipFill rotWithShape="1">
              <a:blip r:embed="rId3"/>
              <a:srcRect l="1711" t="1681" r="2470" b="2252"/>
              <a:stretch/>
            </p:blipFill>
            <p:spPr>
              <a:xfrm>
                <a:off x="2059795" y="334120"/>
                <a:ext cx="6001591" cy="4396770"/>
              </a:xfrm>
              <a:prstGeom prst="rect">
                <a:avLst/>
              </a:prstGeom>
            </p:spPr>
          </p:pic>
          <p:sp>
            <p:nvSpPr>
              <p:cNvPr id="19" name="Rectangle 18"/>
              <p:cNvSpPr/>
              <p:nvPr/>
            </p:nvSpPr>
            <p:spPr>
              <a:xfrm>
                <a:off x="2952750" y="828675"/>
                <a:ext cx="2028825" cy="4476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057650" y="1652588"/>
                <a:ext cx="1176338" cy="4476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4291013" y="1228725"/>
                <a:ext cx="1095375" cy="4476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3714751" y="1214438"/>
                <a:ext cx="1650256" cy="4476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00" dirty="0"/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6552433" y="1338733"/>
              <a:ext cx="1228256" cy="505675"/>
              <a:chOff x="6470654" y="721699"/>
              <a:chExt cx="1228256" cy="505675"/>
            </a:xfrm>
          </p:grpSpPr>
          <p:cxnSp>
            <p:nvCxnSpPr>
              <p:cNvPr id="27" name="Straight Arrow Connector 26"/>
              <p:cNvCxnSpPr/>
              <p:nvPr/>
            </p:nvCxnSpPr>
            <p:spPr>
              <a:xfrm flipH="1">
                <a:off x="6470654" y="992889"/>
                <a:ext cx="300258" cy="81343"/>
              </a:xfrm>
              <a:prstGeom prst="straightConnector1">
                <a:avLst/>
              </a:prstGeom>
              <a:ln w="22225">
                <a:solidFill>
                  <a:schemeClr val="bg1"/>
                </a:solidFill>
                <a:headEnd w="lg" len="lg"/>
                <a:tailEnd type="stealth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Rectangle 28"/>
              <p:cNvSpPr/>
              <p:nvPr/>
            </p:nvSpPr>
            <p:spPr>
              <a:xfrm>
                <a:off x="6694736" y="721699"/>
                <a:ext cx="1004174" cy="5056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bg1"/>
                    </a:solidFill>
                  </a:rPr>
                  <a:t>Slow extraction</a:t>
                </a:r>
              </a:p>
            </p:txBody>
          </p:sp>
        </p:grpSp>
      </p:grpSp>
      <p:grpSp>
        <p:nvGrpSpPr>
          <p:cNvPr id="50" name="Group 49"/>
          <p:cNvGrpSpPr/>
          <p:nvPr/>
        </p:nvGrpSpPr>
        <p:grpSpPr>
          <a:xfrm>
            <a:off x="4718155" y="4669824"/>
            <a:ext cx="1208334" cy="881603"/>
            <a:chOff x="3360234" y="4579435"/>
            <a:chExt cx="1208334" cy="881603"/>
          </a:xfrm>
        </p:grpSpPr>
        <p:sp>
          <p:nvSpPr>
            <p:cNvPr id="38" name="Rectangle 37"/>
            <p:cNvSpPr/>
            <p:nvPr/>
          </p:nvSpPr>
          <p:spPr>
            <a:xfrm>
              <a:off x="3438384" y="4968595"/>
              <a:ext cx="1130184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300" dirty="0">
                  <a:solidFill>
                    <a:srgbClr val="0000FF"/>
                  </a:solidFill>
                </a:rPr>
                <a:t>Losses on wires</a:t>
              </a:r>
              <a:endParaRPr lang="en-US" sz="1300" dirty="0">
                <a:solidFill>
                  <a:srgbClr val="0000FF"/>
                </a:solidFill>
              </a:endParaRP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flipH="1" flipV="1">
              <a:off x="3360234" y="4579435"/>
              <a:ext cx="453483" cy="423747"/>
            </a:xfrm>
            <a:prstGeom prst="straightConnector1">
              <a:avLst/>
            </a:prstGeom>
            <a:ln w="12700">
              <a:solidFill>
                <a:srgbClr val="0000FF"/>
              </a:solidFill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/>
        </p:nvGrpSpPr>
        <p:grpSpPr>
          <a:xfrm>
            <a:off x="6618185" y="4443702"/>
            <a:ext cx="3581237" cy="1927819"/>
            <a:chOff x="4967724" y="4463155"/>
            <a:chExt cx="3581237" cy="1927819"/>
          </a:xfrm>
        </p:grpSpPr>
        <p:grpSp>
          <p:nvGrpSpPr>
            <p:cNvPr id="49" name="Group 48"/>
            <p:cNvGrpSpPr/>
            <p:nvPr/>
          </p:nvGrpSpPr>
          <p:grpSpPr>
            <a:xfrm>
              <a:off x="4967724" y="4463155"/>
              <a:ext cx="3581237" cy="1927819"/>
              <a:chOff x="4967724" y="4463155"/>
              <a:chExt cx="3581237" cy="1927819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67724" y="4463155"/>
                <a:ext cx="3581237" cy="1682750"/>
              </a:xfrm>
              <a:prstGeom prst="rect">
                <a:avLst/>
              </a:prstGeom>
            </p:spPr>
          </p:pic>
          <p:sp>
            <p:nvSpPr>
              <p:cNvPr id="44" name="Rectangle 43"/>
              <p:cNvSpPr/>
              <p:nvPr/>
            </p:nvSpPr>
            <p:spPr>
              <a:xfrm>
                <a:off x="6300527" y="6098586"/>
                <a:ext cx="2219005" cy="29238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sz="1300" i="1" dirty="0">
                    <a:solidFill>
                      <a:schemeClr val="accent5">
                        <a:lumMod val="75000"/>
                      </a:schemeClr>
                    </a:solidFill>
                  </a:rPr>
                  <a:t>M. Fraser (TE-ABT)</a:t>
                </a:r>
                <a:endParaRPr lang="en-US" sz="1300" i="1" dirty="0">
                  <a:solidFill>
                    <a:schemeClr val="accent5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39" name="Rectangle 38"/>
            <p:cNvSpPr/>
            <p:nvPr/>
          </p:nvSpPr>
          <p:spPr>
            <a:xfrm>
              <a:off x="5441430" y="5263401"/>
              <a:ext cx="1528063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300" i="1" dirty="0">
                  <a:solidFill>
                    <a:srgbClr val="0000FF"/>
                  </a:solidFill>
                </a:rPr>
                <a:t>field-free region</a:t>
              </a:r>
              <a:endParaRPr lang="en-US" sz="1300" i="1" dirty="0">
                <a:solidFill>
                  <a:srgbClr val="0000FF"/>
                </a:solidFill>
              </a:endParaRPr>
            </a:p>
          </p:txBody>
        </p:sp>
      </p:grpSp>
      <p:sp>
        <p:nvSpPr>
          <p:cNvPr id="41" name="Right Arrow 40"/>
          <p:cNvSpPr/>
          <p:nvPr/>
        </p:nvSpPr>
        <p:spPr>
          <a:xfrm>
            <a:off x="987143" y="3028086"/>
            <a:ext cx="241118" cy="194946"/>
          </a:xfrm>
          <a:prstGeom prst="rightArrow">
            <a:avLst>
              <a:gd name="adj1" fmla="val 39474"/>
              <a:gd name="adj2" fmla="val 50000"/>
            </a:avLst>
          </a:prstGeom>
          <a:solidFill>
            <a:srgbClr val="0000CC">
              <a:alpha val="40000"/>
            </a:srgbClr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4704016" y="4111452"/>
            <a:ext cx="1176588" cy="2435230"/>
            <a:chOff x="3374570" y="4111447"/>
            <a:chExt cx="1176588" cy="2435230"/>
          </a:xfrm>
        </p:grpSpPr>
        <p:sp>
          <p:nvSpPr>
            <p:cNvPr id="36" name="Rectangle 35"/>
            <p:cNvSpPr/>
            <p:nvPr/>
          </p:nvSpPr>
          <p:spPr>
            <a:xfrm>
              <a:off x="3420974" y="4149402"/>
              <a:ext cx="1130184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300" dirty="0">
                  <a:solidFill>
                    <a:srgbClr val="FF0000"/>
                  </a:solidFill>
                </a:rPr>
                <a:t>Extracted beam</a:t>
              </a:r>
              <a:endParaRPr lang="en-US" sz="1300" dirty="0">
                <a:solidFill>
                  <a:srgbClr val="FF0000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3374570" y="4111447"/>
              <a:ext cx="237392" cy="2435230"/>
            </a:xfrm>
            <a:prstGeom prst="rect">
              <a:avLst/>
            </a:prstGeom>
            <a:solidFill>
              <a:srgbClr val="C0000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5" name="Title 1"/>
          <p:cNvSpPr txBox="1">
            <a:spLocks/>
          </p:cNvSpPr>
          <p:nvPr/>
        </p:nvSpPr>
        <p:spPr>
          <a:xfrm>
            <a:off x="394664" y="38796"/>
            <a:ext cx="8559986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8146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8309668" y="766696"/>
            <a:ext cx="3468004" cy="2749021"/>
            <a:chOff x="5793679" y="768195"/>
            <a:chExt cx="3115329" cy="246946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/>
            <a:srcRect l="3016" t="339" r="4028" b="1"/>
            <a:stretch/>
          </p:blipFill>
          <p:spPr>
            <a:xfrm flipH="1">
              <a:off x="5793679" y="768195"/>
              <a:ext cx="3107474" cy="2181108"/>
            </a:xfrm>
            <a:prstGeom prst="rect">
              <a:avLst/>
            </a:prstGeom>
            <a:ln>
              <a:noFill/>
            </a:ln>
            <a:effectLst>
              <a:softEdge rad="50800"/>
            </a:effectLst>
          </p:spPr>
        </p:pic>
        <p:sp>
          <p:nvSpPr>
            <p:cNvPr id="52" name="Rectangle 51"/>
            <p:cNvSpPr/>
            <p:nvPr/>
          </p:nvSpPr>
          <p:spPr>
            <a:xfrm>
              <a:off x="6690003" y="2945269"/>
              <a:ext cx="2219005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300" i="1" dirty="0">
                  <a:solidFill>
                    <a:schemeClr val="accent5">
                      <a:lumMod val="75000"/>
                    </a:schemeClr>
                  </a:solidFill>
                </a:rPr>
                <a:t>M. Fraser (TE-ABT)</a:t>
              </a:r>
              <a:endParaRPr lang="en-US" sz="1300" i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05.07.2019</a:t>
            </a:r>
            <a:endParaRPr lang="en-US" dirty="0"/>
          </a:p>
        </p:txBody>
      </p:sp>
      <p:sp>
        <p:nvSpPr>
          <p:cNvPr id="60" name="Slide Number Placeholder 5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83138" y="1043861"/>
            <a:ext cx="8009107" cy="2221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900" b="1" dirty="0"/>
              <a:t>SPS ZS composed of 5 tanks</a:t>
            </a:r>
          </a:p>
          <a:p>
            <a:pPr marL="401638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System with 12 degrees of freedom (</a:t>
            </a:r>
            <a:r>
              <a:rPr lang="en-US" dirty="0" err="1"/>
              <a:t>dof</a:t>
            </a:r>
            <a:r>
              <a:rPr lang="en-US" dirty="0"/>
              <a:t>)</a:t>
            </a:r>
          </a:p>
          <a:p>
            <a:pPr marL="803275" lvl="1" indent="-227013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10 </a:t>
            </a:r>
            <a:r>
              <a:rPr lang="en-US" sz="1700" dirty="0" err="1"/>
              <a:t>d</a:t>
            </a:r>
            <a:r>
              <a:rPr lang="en-US" sz="1700" dirty="0" err="1"/>
              <a:t>of</a:t>
            </a:r>
            <a:r>
              <a:rPr lang="en-US" sz="1700" dirty="0"/>
              <a:t>: adjustable </a:t>
            </a:r>
            <a:r>
              <a:rPr lang="en-US" sz="1700" dirty="0" smtClean="0"/>
              <a:t>anode wire positions up- </a:t>
            </a:r>
            <a:r>
              <a:rPr lang="en-US" sz="1700" dirty="0"/>
              <a:t>and downstream for every tank</a:t>
            </a:r>
          </a:p>
          <a:p>
            <a:pPr marL="803275" lvl="1" indent="-227013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2 </a:t>
            </a:r>
            <a:r>
              <a:rPr lang="en-US" sz="1700" dirty="0" err="1"/>
              <a:t>dof</a:t>
            </a:r>
            <a:r>
              <a:rPr lang="en-US" sz="1700" dirty="0"/>
              <a:t>: girder positions up- and downstream</a:t>
            </a:r>
          </a:p>
          <a:p>
            <a:pPr marL="346075" indent="-227013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Loss monitoring: &gt; 20 beam loss monitors (BLMs)</a:t>
            </a:r>
          </a:p>
          <a:p>
            <a:pPr marL="346075" indent="-227013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00CC"/>
                </a:solidFill>
              </a:rPr>
              <a:t>Entangled dynamics &amp; ‘many’ parameters:</a:t>
            </a:r>
            <a:br>
              <a:rPr lang="en-US" b="1" dirty="0" smtClean="0">
                <a:solidFill>
                  <a:srgbClr val="0000CC"/>
                </a:solidFill>
              </a:rPr>
            </a:br>
            <a:r>
              <a:rPr lang="en-US" b="1" dirty="0" smtClean="0">
                <a:solidFill>
                  <a:srgbClr val="0000CC"/>
                </a:solidFill>
              </a:rPr>
              <a:t>modeling </a:t>
            </a:r>
            <a:r>
              <a:rPr lang="en-US" b="1" dirty="0">
                <a:solidFill>
                  <a:srgbClr val="0000CC"/>
                </a:solidFill>
              </a:rPr>
              <a:t>and </a:t>
            </a:r>
            <a:r>
              <a:rPr lang="en-US" b="1" dirty="0" err="1" smtClean="0">
                <a:solidFill>
                  <a:srgbClr val="0000CC"/>
                </a:solidFill>
              </a:rPr>
              <a:t>optimisation</a:t>
            </a:r>
            <a:r>
              <a:rPr lang="en-US" b="1" dirty="0">
                <a:solidFill>
                  <a:srgbClr val="0000CC"/>
                </a:solidFill>
              </a:rPr>
              <a:t> </a:t>
            </a:r>
            <a:r>
              <a:rPr lang="en-US" b="1" dirty="0" smtClean="0">
                <a:solidFill>
                  <a:srgbClr val="0000CC"/>
                </a:solidFill>
              </a:rPr>
              <a:t>not straightforward</a:t>
            </a:r>
            <a:endParaRPr lang="en-US" b="1" dirty="0">
              <a:solidFill>
                <a:srgbClr val="0000CC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357172" y="1004880"/>
            <a:ext cx="89781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00" dirty="0" smtClean="0">
                <a:solidFill>
                  <a:schemeClr val="bg1"/>
                </a:solidFill>
              </a:rPr>
              <a:t>anode</a:t>
            </a:r>
            <a:r>
              <a:rPr lang="en-US" sz="1500" dirty="0">
                <a:solidFill>
                  <a:schemeClr val="bg1"/>
                </a:solidFill>
              </a:rPr>
              <a:t/>
            </a:r>
            <a:br>
              <a:rPr lang="en-US" sz="1500" dirty="0">
                <a:solidFill>
                  <a:schemeClr val="bg1"/>
                </a:solidFill>
              </a:rPr>
            </a:br>
            <a:r>
              <a:rPr lang="en-US" sz="1500" dirty="0">
                <a:solidFill>
                  <a:schemeClr val="bg1"/>
                </a:solidFill>
              </a:rPr>
              <a:t>wires</a:t>
            </a:r>
            <a:endParaRPr lang="en-US" sz="1500" dirty="0">
              <a:solidFill>
                <a:schemeClr val="bg1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9720177" y="1552384"/>
            <a:ext cx="126460" cy="389106"/>
          </a:xfrm>
          <a:prstGeom prst="straightConnector1">
            <a:avLst/>
          </a:prstGeom>
          <a:ln w="25400">
            <a:solidFill>
              <a:schemeClr val="bg1"/>
            </a:solidFill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9272705" y="2050671"/>
            <a:ext cx="215240" cy="348019"/>
          </a:xfrm>
          <a:prstGeom prst="straightConnector1">
            <a:avLst/>
          </a:prstGeom>
          <a:ln w="25400">
            <a:solidFill>
              <a:srgbClr val="C00000"/>
            </a:solidFill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8647483" y="2442989"/>
            <a:ext cx="103436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00" dirty="0" smtClean="0">
                <a:solidFill>
                  <a:srgbClr val="C00000"/>
                </a:solidFill>
              </a:rPr>
              <a:t>circulating </a:t>
            </a:r>
            <a:r>
              <a:rPr lang="en-US" sz="1500" dirty="0">
                <a:solidFill>
                  <a:srgbClr val="C00000"/>
                </a:solidFill>
              </a:rPr>
              <a:t>beam</a:t>
            </a:r>
            <a:endParaRPr lang="en-US" sz="1500" dirty="0">
              <a:solidFill>
                <a:srgbClr val="C00000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0400484" y="1881344"/>
            <a:ext cx="89781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00" dirty="0" smtClean="0">
                <a:solidFill>
                  <a:schemeClr val="bg1"/>
                </a:solidFill>
              </a:rPr>
              <a:t>cathode</a:t>
            </a:r>
            <a:endParaRPr lang="en-US" sz="1500" dirty="0">
              <a:solidFill>
                <a:schemeClr val="bg1"/>
              </a:solidFill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 flipH="1">
            <a:off x="9866092" y="1931649"/>
            <a:ext cx="76766" cy="457314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9743068" y="2330687"/>
            <a:ext cx="103436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00" dirty="0">
                <a:solidFill>
                  <a:schemeClr val="accent1">
                    <a:lumMod val="75000"/>
                  </a:schemeClr>
                </a:solidFill>
              </a:rPr>
              <a:t>extracted beam</a:t>
            </a:r>
            <a:endParaRPr lang="en-US" sz="1500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2982351" y="3348862"/>
            <a:ext cx="7040132" cy="3309865"/>
            <a:chOff x="1092740" y="3230831"/>
            <a:chExt cx="7560486" cy="3554506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3"/>
            <a:srcRect r="8767" b="5518"/>
            <a:stretch/>
          </p:blipFill>
          <p:spPr>
            <a:xfrm>
              <a:off x="1092740" y="3230831"/>
              <a:ext cx="6534694" cy="3394057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4949990" y="6492949"/>
              <a:ext cx="2219005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300" i="1" dirty="0">
                  <a:solidFill>
                    <a:schemeClr val="accent5">
                      <a:lumMod val="75000"/>
                    </a:schemeClr>
                  </a:solidFill>
                </a:rPr>
                <a:t>M. Fraser (TE-ABT)</a:t>
              </a:r>
              <a:endParaRPr lang="en-US" sz="1300" i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7257779" y="3771485"/>
              <a:ext cx="1395447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500" dirty="0"/>
                <a:t>t</a:t>
              </a:r>
              <a:r>
                <a:rPr lang="en-US" sz="1500" dirty="0"/>
                <a:t>o FT experiments</a:t>
              </a:r>
              <a:endParaRPr lang="en-US" sz="1500" dirty="0"/>
            </a:p>
          </p:txBody>
        </p:sp>
      </p:grpSp>
      <p:sp>
        <p:nvSpPr>
          <p:cNvPr id="2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75215" y="499260"/>
            <a:ext cx="8559986" cy="467894"/>
          </a:xfrm>
        </p:spPr>
        <p:txBody>
          <a:bodyPr/>
          <a:lstStyle/>
          <a:p>
            <a:r>
              <a:rPr lang="en-US" dirty="0" smtClean="0"/>
              <a:t>The SPS ZS</a:t>
            </a:r>
            <a:endParaRPr lang="en-US" dirty="0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394664" y="38796"/>
            <a:ext cx="8559986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Introduction</a:t>
            </a:r>
            <a:endParaRPr lang="en-US" dirty="0"/>
          </a:p>
        </p:txBody>
      </p:sp>
      <p:cxnSp>
        <p:nvCxnSpPr>
          <p:cNvPr id="35" name="Straight Arrow Connector 34"/>
          <p:cNvCxnSpPr/>
          <p:nvPr/>
        </p:nvCxnSpPr>
        <p:spPr>
          <a:xfrm flipH="1" flipV="1">
            <a:off x="10080101" y="1892853"/>
            <a:ext cx="340468" cy="87548"/>
          </a:xfrm>
          <a:prstGeom prst="straightConnector1">
            <a:avLst/>
          </a:prstGeom>
          <a:ln w="25400">
            <a:solidFill>
              <a:schemeClr val="bg1"/>
            </a:solidFill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545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ounded Rectangle 43"/>
          <p:cNvSpPr/>
          <p:nvPr/>
        </p:nvSpPr>
        <p:spPr>
          <a:xfrm>
            <a:off x="1933121" y="989543"/>
            <a:ext cx="8385718" cy="2148469"/>
          </a:xfrm>
          <a:prstGeom prst="roundRect">
            <a:avLst>
              <a:gd name="adj" fmla="val 5837"/>
            </a:avLst>
          </a:prstGeom>
          <a:solidFill>
            <a:schemeClr val="accent6">
              <a:lumMod val="40000"/>
              <a:lumOff val="60000"/>
              <a:alpha val="2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05.07.2019</a:t>
            </a:r>
            <a:endParaRPr lang="en-US" dirty="0"/>
          </a:p>
        </p:txBody>
      </p:sp>
      <p:sp>
        <p:nvSpPr>
          <p:cNvPr id="59" name="Slide Number Placeholder 5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15798" y="3230125"/>
            <a:ext cx="5800595" cy="3426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0188" indent="-23018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900" b="1" dirty="0"/>
              <a:t>Until 2018:</a:t>
            </a:r>
          </a:p>
          <a:p>
            <a:pPr marL="573088" lvl="1" indent="-230188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dirty="0"/>
              <a:t>Manual, </a:t>
            </a:r>
            <a:r>
              <a:rPr lang="en-US" dirty="0"/>
              <a:t>a</a:t>
            </a:r>
            <a:r>
              <a:rPr lang="en-US" dirty="0"/>
              <a:t>node-by-anode </a:t>
            </a:r>
            <a:r>
              <a:rPr lang="en-US" dirty="0" err="1" smtClean="0"/>
              <a:t>optimisation</a:t>
            </a:r>
            <a:endParaRPr lang="en-US" dirty="0" smtClean="0"/>
          </a:p>
          <a:p>
            <a:pPr marL="573088" lvl="1" indent="-230188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Time-consuming </a:t>
            </a:r>
            <a:r>
              <a:rPr lang="en-US" dirty="0"/>
              <a:t>(≈ 8 h) and </a:t>
            </a:r>
            <a:r>
              <a:rPr lang="en-US" dirty="0" smtClean="0"/>
              <a:t>tedious</a:t>
            </a:r>
          </a:p>
          <a:p>
            <a:pPr marL="573088" lvl="1" indent="-230188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Required several </a:t>
            </a:r>
            <a:r>
              <a:rPr lang="en-US" dirty="0"/>
              <a:t>times per </a:t>
            </a:r>
            <a:r>
              <a:rPr lang="en-US" dirty="0" smtClean="0"/>
              <a:t>year</a:t>
            </a:r>
            <a:endParaRPr lang="en-US" dirty="0"/>
          </a:p>
          <a:p>
            <a:pPr marL="230188" indent="-23018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900" b="1" dirty="0"/>
              <a:t>Test in Nov. 2018:</a:t>
            </a:r>
          </a:p>
          <a:p>
            <a:pPr marL="573088" lvl="1" indent="-231775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Automatic alignment: </a:t>
            </a:r>
            <a:r>
              <a:rPr lang="en-US" dirty="0" smtClean="0"/>
              <a:t>proof-of-principle with </a:t>
            </a:r>
            <a:r>
              <a:rPr lang="en-US" i="1" dirty="0"/>
              <a:t>modified</a:t>
            </a:r>
            <a:r>
              <a:rPr lang="en-US" dirty="0"/>
              <a:t> numerical </a:t>
            </a:r>
            <a:r>
              <a:rPr lang="en-US" dirty="0" err="1"/>
              <a:t>optimiser</a:t>
            </a:r>
            <a:r>
              <a:rPr lang="en-US" i="1" dirty="0"/>
              <a:t> </a:t>
            </a:r>
            <a:r>
              <a:rPr lang="en-US" i="1" dirty="0">
                <a:hlinkClick r:id="rId2"/>
              </a:rPr>
              <a:t>(</a:t>
            </a:r>
            <a:r>
              <a:rPr lang="en-US" i="1" dirty="0" smtClean="0">
                <a:hlinkClick r:id="rId2"/>
              </a:rPr>
              <a:t>Powell’s method)</a:t>
            </a:r>
            <a:endParaRPr lang="en-US" i="1" dirty="0"/>
          </a:p>
          <a:p>
            <a:pPr marL="573088" lvl="1" indent="-231775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dirty="0"/>
              <a:t>Does first line search along every direction</a:t>
            </a:r>
            <a:r>
              <a:rPr lang="en-US" dirty="0" smtClean="0"/>
              <a:t>, then </a:t>
            </a:r>
            <a:r>
              <a:rPr lang="en-US" dirty="0"/>
              <a:t>simultaneous parameter adjustment</a:t>
            </a:r>
          </a:p>
          <a:p>
            <a:pPr marL="573088" lvl="1" indent="-231775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CC"/>
                </a:solidFill>
              </a:rPr>
              <a:t>Big impact: time for full adjustment </a:t>
            </a:r>
            <a:r>
              <a:rPr lang="en-US" b="1" dirty="0" smtClean="0">
                <a:solidFill>
                  <a:srgbClr val="0000CC"/>
                </a:solidFill>
              </a:rPr>
              <a:t>reduced to 40’</a:t>
            </a:r>
            <a:br>
              <a:rPr lang="en-US" b="1" dirty="0" smtClean="0">
                <a:solidFill>
                  <a:srgbClr val="0000CC"/>
                </a:solidFill>
              </a:rPr>
            </a:br>
            <a:r>
              <a:rPr lang="en-US" b="1" dirty="0" smtClean="0">
                <a:solidFill>
                  <a:srgbClr val="0000CC"/>
                </a:solidFill>
              </a:rPr>
              <a:t>with </a:t>
            </a:r>
            <a:r>
              <a:rPr lang="en-US" b="1" dirty="0">
                <a:solidFill>
                  <a:srgbClr val="0000CC"/>
                </a:solidFill>
              </a:rPr>
              <a:t>same improvement on total loss</a:t>
            </a: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3"/>
          <a:srcRect b="5619"/>
          <a:stretch/>
        </p:blipFill>
        <p:spPr>
          <a:xfrm>
            <a:off x="2182401" y="1345635"/>
            <a:ext cx="3571629" cy="1535899"/>
          </a:xfrm>
          <a:prstGeom prst="rect">
            <a:avLst/>
          </a:prstGeom>
        </p:spPr>
      </p:pic>
      <p:grpSp>
        <p:nvGrpSpPr>
          <p:cNvPr id="39" name="Group 38"/>
          <p:cNvGrpSpPr/>
          <p:nvPr/>
        </p:nvGrpSpPr>
        <p:grpSpPr>
          <a:xfrm>
            <a:off x="6817404" y="1274567"/>
            <a:ext cx="3248431" cy="1842473"/>
            <a:chOff x="4958867" y="2552441"/>
            <a:chExt cx="3248431" cy="1842473"/>
          </a:xfrm>
        </p:grpSpPr>
        <p:pic>
          <p:nvPicPr>
            <p:cNvPr id="40" name="Picture 39"/>
            <p:cNvPicPr>
              <a:picLocks noChangeAspect="1"/>
            </p:cNvPicPr>
            <p:nvPr/>
          </p:nvPicPr>
          <p:blipFill rotWithShape="1">
            <a:blip r:embed="rId4"/>
            <a:srcRect l="7829" t="17895" r="2256" b="24385"/>
            <a:stretch/>
          </p:blipFill>
          <p:spPr>
            <a:xfrm>
              <a:off x="5516137" y="2624254"/>
              <a:ext cx="2691161" cy="1509132"/>
            </a:xfrm>
            <a:prstGeom prst="rect">
              <a:avLst/>
            </a:prstGeom>
          </p:spPr>
        </p:pic>
        <p:sp>
          <p:nvSpPr>
            <p:cNvPr id="41" name="Rectangle 40"/>
            <p:cNvSpPr/>
            <p:nvPr/>
          </p:nvSpPr>
          <p:spPr>
            <a:xfrm>
              <a:off x="6459124" y="4117915"/>
              <a:ext cx="114105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/>
                <a:t>BLMs near ZS</a:t>
              </a:r>
              <a:endParaRPr lang="en-US" sz="1200" dirty="0"/>
            </a:p>
          </p:txBody>
        </p:sp>
        <p:sp>
          <p:nvSpPr>
            <p:cNvPr id="42" name="Rectangle 41"/>
            <p:cNvSpPr/>
            <p:nvPr/>
          </p:nvSpPr>
          <p:spPr>
            <a:xfrm rot="16200000">
              <a:off x="4376926" y="3134382"/>
              <a:ext cx="16255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/>
                <a:t>Norm. beam loss (</a:t>
              </a:r>
              <a:r>
                <a:rPr lang="en-US" sz="1200" dirty="0" err="1"/>
                <a:t>Gy</a:t>
              </a:r>
              <a:r>
                <a:rPr lang="en-US" sz="1200" dirty="0"/>
                <a:t>/charge)</a:t>
              </a:r>
              <a:endParaRPr lang="en-US" sz="1200" dirty="0"/>
            </a:p>
          </p:txBody>
        </p:sp>
      </p:grpSp>
      <p:sp>
        <p:nvSpPr>
          <p:cNvPr id="43" name="Right Arrow 42"/>
          <p:cNvSpPr/>
          <p:nvPr/>
        </p:nvSpPr>
        <p:spPr>
          <a:xfrm>
            <a:off x="6103434" y="2004855"/>
            <a:ext cx="371707" cy="300529"/>
          </a:xfrm>
          <a:prstGeom prst="rightArrow">
            <a:avLst>
              <a:gd name="adj1" fmla="val 39474"/>
              <a:gd name="adj2" fmla="val 50000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3044638" y="1007521"/>
            <a:ext cx="206412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Controls </a:t>
            </a:r>
            <a:r>
              <a:rPr lang="en-US" sz="1600" i="1" dirty="0">
                <a:solidFill>
                  <a:srgbClr val="C00000"/>
                </a:solidFill>
              </a:rPr>
              <a:t>(features)</a:t>
            </a:r>
            <a:endParaRPr lang="en-US" sz="1600" i="1" dirty="0">
              <a:solidFill>
                <a:srgbClr val="C00000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7700626" y="1003805"/>
            <a:ext cx="206412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00CC"/>
                </a:solidFill>
              </a:rPr>
              <a:t>Output </a:t>
            </a:r>
            <a:r>
              <a:rPr lang="en-US" sz="1600" i="1" dirty="0">
                <a:solidFill>
                  <a:srgbClr val="0000CC"/>
                </a:solidFill>
              </a:rPr>
              <a:t>(observables)</a:t>
            </a:r>
            <a:endParaRPr lang="en-US" sz="1600" i="1" dirty="0">
              <a:solidFill>
                <a:srgbClr val="0000CC"/>
              </a:solidFill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4627014" y="2427865"/>
            <a:ext cx="853929" cy="517382"/>
            <a:chOff x="3036849" y="2456986"/>
            <a:chExt cx="853929" cy="517382"/>
          </a:xfrm>
        </p:grpSpPr>
        <p:cxnSp>
          <p:nvCxnSpPr>
            <p:cNvPr id="49" name="Straight Arrow Connector 48"/>
            <p:cNvCxnSpPr/>
            <p:nvPr/>
          </p:nvCxnSpPr>
          <p:spPr>
            <a:xfrm>
              <a:off x="3222899" y="2853037"/>
              <a:ext cx="449569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flipV="1">
              <a:off x="3303223" y="2601952"/>
              <a:ext cx="0" cy="30479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3629168" y="2651203"/>
              <a:ext cx="26161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="1" dirty="0"/>
                <a:t>s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036849" y="2456986"/>
              <a:ext cx="27283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="1" dirty="0"/>
                <a:t>x</a:t>
              </a:r>
              <a:endParaRPr lang="en-US" sz="1500" b="1" dirty="0"/>
            </a:p>
          </p:txBody>
        </p:sp>
      </p:grpSp>
      <p:sp>
        <p:nvSpPr>
          <p:cNvPr id="57" name="Rectangle 56"/>
          <p:cNvSpPr/>
          <p:nvPr/>
        </p:nvSpPr>
        <p:spPr>
          <a:xfrm>
            <a:off x="2222031" y="2836522"/>
            <a:ext cx="2219005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i="1" dirty="0">
                <a:solidFill>
                  <a:schemeClr val="accent5">
                    <a:lumMod val="75000"/>
                  </a:schemeClr>
                </a:solidFill>
              </a:rPr>
              <a:t>M. Fraser (TE-ABT)</a:t>
            </a:r>
            <a:endParaRPr lang="en-US" sz="1300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6373144" y="3376246"/>
            <a:ext cx="5176152" cy="3262096"/>
            <a:chOff x="4398290" y="3551311"/>
            <a:chExt cx="4855186" cy="3059818"/>
          </a:xfrm>
        </p:grpSpPr>
        <p:grpSp>
          <p:nvGrpSpPr>
            <p:cNvPr id="37" name="Group 36"/>
            <p:cNvGrpSpPr/>
            <p:nvPr/>
          </p:nvGrpSpPr>
          <p:grpSpPr>
            <a:xfrm>
              <a:off x="4517548" y="3551311"/>
              <a:ext cx="4735928" cy="2874608"/>
              <a:chOff x="4134135" y="1048237"/>
              <a:chExt cx="4735928" cy="2874608"/>
            </a:xfrm>
          </p:grpSpPr>
          <p:pic>
            <p:nvPicPr>
              <p:cNvPr id="19" name="Picture 18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911" t="10549" r="13699" b="10915"/>
              <a:stretch/>
            </p:blipFill>
            <p:spPr>
              <a:xfrm>
                <a:off x="4572000" y="1145045"/>
                <a:ext cx="3048002" cy="2393795"/>
              </a:xfrm>
              <a:prstGeom prst="rect">
                <a:avLst/>
              </a:prstGeom>
            </p:spPr>
          </p:pic>
          <p:sp>
            <p:nvSpPr>
              <p:cNvPr id="21" name="Rectangle 20"/>
              <p:cNvSpPr/>
              <p:nvPr/>
            </p:nvSpPr>
            <p:spPr>
              <a:xfrm>
                <a:off x="5640749" y="3645846"/>
                <a:ext cx="1141051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/>
                  <a:t>Iterations</a:t>
                </a:r>
                <a:endParaRPr lang="en-US" sz="1200" dirty="0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4489075" y="3486012"/>
                <a:ext cx="194437" cy="2616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100" dirty="0"/>
                  <a:t>0</a:t>
                </a:r>
                <a:endParaRPr lang="en-US" sz="1100" dirty="0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4871936" y="3482295"/>
                <a:ext cx="384008" cy="2616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100" dirty="0"/>
                  <a:t>20</a:t>
                </a:r>
                <a:endParaRPr lang="en-US" sz="1100" dirty="0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5336571" y="3486011"/>
                <a:ext cx="384008" cy="2616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100" dirty="0"/>
                  <a:t>4</a:t>
                </a:r>
                <a:r>
                  <a:rPr lang="en-US" sz="1100" dirty="0"/>
                  <a:t>0</a:t>
                </a:r>
                <a:endParaRPr lang="en-US" sz="1100" dirty="0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5808640" y="3482294"/>
                <a:ext cx="384008" cy="2616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100" dirty="0"/>
                  <a:t>60</a:t>
                </a:r>
                <a:endParaRPr lang="en-US" sz="1100" dirty="0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6278848" y="3487504"/>
                <a:ext cx="384008" cy="2616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100" dirty="0"/>
                  <a:t>8</a:t>
                </a:r>
                <a:r>
                  <a:rPr lang="en-US" sz="1100" dirty="0"/>
                  <a:t>0</a:t>
                </a:r>
                <a:endParaRPr lang="en-US" sz="1100" dirty="0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6706312" y="3483787"/>
                <a:ext cx="445339" cy="2616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100" dirty="0"/>
                  <a:t>100</a:t>
                </a:r>
                <a:endParaRPr lang="en-US" sz="1100" dirty="0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7178380" y="3487505"/>
                <a:ext cx="445339" cy="2616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100" dirty="0"/>
                  <a:t>120</a:t>
                </a:r>
                <a:endParaRPr lang="en-US" sz="1100" dirty="0"/>
              </a:p>
            </p:txBody>
          </p:sp>
          <p:sp>
            <p:nvSpPr>
              <p:cNvPr id="29" name="Rectangle 28"/>
              <p:cNvSpPr/>
              <p:nvPr/>
            </p:nvSpPr>
            <p:spPr>
              <a:xfrm rot="16200000">
                <a:off x="3570132" y="1614100"/>
                <a:ext cx="1408725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/>
                  <a:t>Anode pos. (cm)</a:t>
                </a:r>
                <a:endParaRPr lang="en-US" sz="1200" dirty="0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4334664" y="1958295"/>
                <a:ext cx="315951" cy="2616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100" dirty="0"/>
                  <a:t>-1</a:t>
                </a:r>
                <a:endParaRPr lang="en-US" sz="1100" dirty="0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4345815" y="1322675"/>
                <a:ext cx="315951" cy="2616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100" dirty="0"/>
                  <a:t>1</a:t>
                </a:r>
                <a:endParaRPr lang="en-US" sz="1100" dirty="0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4338382" y="1644097"/>
                <a:ext cx="315951" cy="2616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100" dirty="0"/>
                  <a:t>0</a:t>
                </a:r>
                <a:endParaRPr lang="en-US" sz="1100" dirty="0"/>
              </a:p>
            </p:txBody>
          </p:sp>
          <p:sp>
            <p:nvSpPr>
              <p:cNvPr id="33" name="Rectangle 32"/>
              <p:cNvSpPr/>
              <p:nvPr/>
            </p:nvSpPr>
            <p:spPr>
              <a:xfrm rot="16200000">
                <a:off x="3729942" y="2820290"/>
                <a:ext cx="1085386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/>
                  <a:t>Norm. loss (%)</a:t>
                </a:r>
                <a:endParaRPr lang="en-US" sz="1200" dirty="0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4268315" y="3082361"/>
                <a:ext cx="416311" cy="2616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100" dirty="0"/>
                  <a:t>1.0</a:t>
                </a:r>
                <a:endParaRPr lang="en-US" sz="1100" dirty="0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4253446" y="2469601"/>
                <a:ext cx="442332" cy="2616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100" dirty="0"/>
                  <a:t>1.4</a:t>
                </a:r>
                <a:endParaRPr lang="en-US" sz="1100" dirty="0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4283183" y="2783403"/>
                <a:ext cx="405161" cy="2616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100" dirty="0"/>
                  <a:t>1.2</a:t>
                </a:r>
                <a:endParaRPr lang="en-US" sz="1100" dirty="0"/>
              </a:p>
            </p:txBody>
          </p:sp>
          <p:pic>
            <p:nvPicPr>
              <p:cNvPr id="18" name="Picture 17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7561" t="21402" b="22744"/>
              <a:stretch/>
            </p:blipFill>
            <p:spPr>
              <a:xfrm>
                <a:off x="7732639" y="1203305"/>
                <a:ext cx="1137424" cy="1702419"/>
              </a:xfrm>
              <a:prstGeom prst="rect">
                <a:avLst/>
              </a:prstGeom>
            </p:spPr>
          </p:pic>
        </p:grpSp>
        <p:sp>
          <p:nvSpPr>
            <p:cNvPr id="60" name="Rectangle 59"/>
            <p:cNvSpPr/>
            <p:nvPr/>
          </p:nvSpPr>
          <p:spPr>
            <a:xfrm>
              <a:off x="4398290" y="6318741"/>
              <a:ext cx="2892731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300" i="1" dirty="0">
                  <a:solidFill>
                    <a:schemeClr val="accent5">
                      <a:lumMod val="75000"/>
                    </a:schemeClr>
                  </a:solidFill>
                </a:rPr>
                <a:t>S</a:t>
              </a:r>
              <a:r>
                <a:rPr lang="en-US" sz="1300" i="1" dirty="0">
                  <a:solidFill>
                    <a:schemeClr val="accent5">
                      <a:lumMod val="75000"/>
                    </a:schemeClr>
                  </a:solidFill>
                </a:rPr>
                <a:t>. </a:t>
              </a:r>
              <a:r>
                <a:rPr lang="en-US" sz="1300" i="1" dirty="0" err="1">
                  <a:solidFill>
                    <a:schemeClr val="accent5">
                      <a:lumMod val="75000"/>
                    </a:schemeClr>
                  </a:solidFill>
                </a:rPr>
                <a:t>Hirlaender</a:t>
              </a:r>
              <a:r>
                <a:rPr lang="en-US" sz="1300" i="1" dirty="0">
                  <a:solidFill>
                    <a:schemeClr val="accent5">
                      <a:lumMod val="75000"/>
                    </a:schemeClr>
                  </a:solidFill>
                </a:rPr>
                <a:t>, V. </a:t>
              </a:r>
              <a:r>
                <a:rPr lang="en-US" sz="1300" i="1" dirty="0" err="1">
                  <a:solidFill>
                    <a:schemeClr val="accent5">
                      <a:lumMod val="75000"/>
                    </a:schemeClr>
                  </a:solidFill>
                </a:rPr>
                <a:t>Kain</a:t>
              </a:r>
              <a:r>
                <a:rPr lang="en-US" sz="1300" i="1" dirty="0">
                  <a:solidFill>
                    <a:schemeClr val="accent5">
                      <a:lumMod val="75000"/>
                    </a:schemeClr>
                  </a:solidFill>
                </a:rPr>
                <a:t> (BE-OP) &amp; TE-ABT</a:t>
              </a:r>
              <a:endParaRPr lang="en-US" sz="1300" i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sp>
        <p:nvSpPr>
          <p:cNvPr id="46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75215" y="499260"/>
            <a:ext cx="8559986" cy="467894"/>
          </a:xfrm>
        </p:spPr>
        <p:txBody>
          <a:bodyPr/>
          <a:lstStyle/>
          <a:p>
            <a:r>
              <a:rPr lang="en-US" dirty="0" smtClean="0"/>
              <a:t>SPS ZS alignment procedures</a:t>
            </a:r>
            <a:endParaRPr lang="en-US" dirty="0"/>
          </a:p>
        </p:txBody>
      </p:sp>
      <p:sp>
        <p:nvSpPr>
          <p:cNvPr id="47" name="Title 1"/>
          <p:cNvSpPr txBox="1">
            <a:spLocks/>
          </p:cNvSpPr>
          <p:nvPr/>
        </p:nvSpPr>
        <p:spPr>
          <a:xfrm>
            <a:off x="394664" y="38796"/>
            <a:ext cx="8559986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486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496796" y="1107371"/>
            <a:ext cx="8116735" cy="2805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900" b="1" dirty="0"/>
              <a:t>Can we do even better?</a:t>
            </a:r>
          </a:p>
          <a:p>
            <a:pPr marL="403225" lvl="1" indent="-230188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b="1" dirty="0" smtClean="0"/>
              <a:t>Numerical </a:t>
            </a:r>
            <a:r>
              <a:rPr lang="en-US" b="1" dirty="0" err="1"/>
              <a:t>optimiser</a:t>
            </a:r>
            <a:r>
              <a:rPr lang="en-US" b="1" dirty="0"/>
              <a:t> has </a:t>
            </a:r>
            <a:r>
              <a:rPr lang="en-US" b="1" i="1" dirty="0"/>
              <a:t>no memory</a:t>
            </a:r>
            <a:r>
              <a:rPr lang="en-US" b="1" dirty="0" smtClean="0"/>
              <a:t>: </a:t>
            </a:r>
            <a:r>
              <a:rPr lang="en-US" dirty="0" smtClean="0"/>
              <a:t>alignment </a:t>
            </a:r>
            <a:r>
              <a:rPr lang="en-US" dirty="0"/>
              <a:t>from scratch every time</a:t>
            </a:r>
          </a:p>
          <a:p>
            <a:pPr marL="403225" lvl="1" indent="-230188"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631825" algn="l"/>
              </a:tabLst>
            </a:pPr>
            <a:r>
              <a:rPr lang="en-US" b="1" dirty="0"/>
              <a:t>Reinforcement learning (RL)</a:t>
            </a:r>
          </a:p>
          <a:p>
            <a:pPr marL="801687" lvl="2" indent="-285750">
              <a:buSzPct val="75000"/>
              <a:buFont typeface="Wingdings" panose="05000000000000000000" pitchFamily="2" charset="2"/>
              <a:buChar char="§"/>
              <a:tabLst>
                <a:tab pos="631825" algn="l"/>
              </a:tabLst>
            </a:pPr>
            <a:r>
              <a:rPr lang="en-US" dirty="0"/>
              <a:t>Agent</a:t>
            </a:r>
            <a:r>
              <a:rPr lang="en-US" i="1" dirty="0"/>
              <a:t> </a:t>
            </a:r>
            <a:r>
              <a:rPr lang="en-US" dirty="0"/>
              <a:t>interacts with environment </a:t>
            </a:r>
            <a:r>
              <a:rPr lang="en-US" dirty="0" smtClean="0"/>
              <a:t>and learns dynamics</a:t>
            </a:r>
            <a:br>
              <a:rPr lang="en-US" dirty="0" smtClean="0"/>
            </a:br>
            <a:r>
              <a:rPr lang="en-US" dirty="0" smtClean="0"/>
              <a:t>of </a:t>
            </a:r>
            <a:r>
              <a:rPr lang="en-US" dirty="0"/>
              <a:t>the system</a:t>
            </a:r>
          </a:p>
          <a:p>
            <a:pPr marL="801687" lvl="2" indent="-285750">
              <a:buSzPct val="75000"/>
              <a:buFont typeface="Wingdings" panose="05000000000000000000" pitchFamily="2" charset="2"/>
              <a:buChar char="§"/>
              <a:tabLst>
                <a:tab pos="631825" algn="l"/>
              </a:tabLst>
            </a:pPr>
            <a:r>
              <a:rPr lang="en-US" dirty="0"/>
              <a:t>State </a:t>
            </a:r>
            <a:r>
              <a:rPr lang="en-US" i="1" dirty="0"/>
              <a:t>not</a:t>
            </a:r>
            <a:r>
              <a:rPr lang="en-US" dirty="0"/>
              <a:t> restricted to action space</a:t>
            </a:r>
          </a:p>
          <a:p>
            <a:pPr marL="801687" lvl="2" indent="-285750">
              <a:buSzPct val="75000"/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US" dirty="0"/>
              <a:t>Agent strategy / knowledge </a:t>
            </a:r>
            <a:r>
              <a:rPr lang="en-US" dirty="0" smtClean="0"/>
              <a:t>typically represented by</a:t>
            </a:r>
            <a:br>
              <a:rPr lang="en-US" dirty="0" smtClean="0"/>
            </a:br>
            <a:r>
              <a:rPr lang="en-US" dirty="0" smtClean="0"/>
              <a:t>neural network (Deep </a:t>
            </a:r>
            <a:r>
              <a:rPr lang="en-US" dirty="0"/>
              <a:t>RL)</a:t>
            </a:r>
            <a:endParaRPr lang="en-US" dirty="0"/>
          </a:p>
          <a:p>
            <a:pPr marL="515937" lvl="2">
              <a:spcBef>
                <a:spcPts val="200"/>
              </a:spcBef>
              <a:buSzPct val="75000"/>
              <a:tabLst>
                <a:tab pos="688975" algn="l"/>
              </a:tabLst>
            </a:pPr>
            <a:r>
              <a:rPr lang="en-US" b="1" dirty="0">
                <a:solidFill>
                  <a:srgbClr val="0000CC"/>
                </a:solidFill>
              </a:rPr>
              <a:t>	=&gt; once trained, agent </a:t>
            </a:r>
            <a:r>
              <a:rPr lang="en-US" b="1" dirty="0" smtClean="0">
                <a:solidFill>
                  <a:srgbClr val="0000CC"/>
                </a:solidFill>
              </a:rPr>
              <a:t>remembers and finds </a:t>
            </a:r>
            <a:r>
              <a:rPr lang="en-US" b="1" dirty="0">
                <a:solidFill>
                  <a:srgbClr val="0000CC"/>
                </a:solidFill>
              </a:rPr>
              <a:t>optimum in a few steps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8211429" y="992448"/>
            <a:ext cx="3535680" cy="2890704"/>
            <a:chOff x="5410200" y="161165"/>
            <a:chExt cx="3535680" cy="2890704"/>
          </a:xfrm>
        </p:grpSpPr>
        <p:sp>
          <p:nvSpPr>
            <p:cNvPr id="74" name="Rounded Rectangle 73"/>
            <p:cNvSpPr/>
            <p:nvPr/>
          </p:nvSpPr>
          <p:spPr>
            <a:xfrm>
              <a:off x="5410200" y="647700"/>
              <a:ext cx="3535680" cy="2400300"/>
            </a:xfrm>
            <a:prstGeom prst="roundRect">
              <a:avLst>
                <a:gd name="adj" fmla="val 3470"/>
              </a:avLst>
            </a:prstGeom>
            <a:solidFill>
              <a:schemeClr val="bg2">
                <a:lumMod val="90000"/>
                <a:alpha val="20000"/>
              </a:schemeClr>
            </a:solidFill>
            <a:ln w="31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5692140" y="676394"/>
              <a:ext cx="3086100" cy="2375475"/>
              <a:chOff x="5806440" y="653534"/>
              <a:chExt cx="3086100" cy="2375475"/>
            </a:xfrm>
          </p:grpSpPr>
          <p:sp>
            <p:nvSpPr>
              <p:cNvPr id="3" name="Rounded Rectangle 2"/>
              <p:cNvSpPr/>
              <p:nvPr/>
            </p:nvSpPr>
            <p:spPr>
              <a:xfrm>
                <a:off x="5806440" y="1417320"/>
                <a:ext cx="1021080" cy="601980"/>
              </a:xfrm>
              <a:prstGeom prst="roundRect">
                <a:avLst>
                  <a:gd name="adj" fmla="val 10338"/>
                </a:avLst>
              </a:prstGeom>
              <a:solidFill>
                <a:schemeClr val="accent1">
                  <a:alpha val="7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>
                    <a:solidFill>
                      <a:schemeClr val="accent5">
                        <a:lumMod val="50000"/>
                      </a:schemeClr>
                    </a:solidFill>
                  </a:rPr>
                  <a:t>a</a:t>
                </a:r>
                <a:r>
                  <a:rPr lang="en-US" sz="1600" b="1" dirty="0">
                    <a:solidFill>
                      <a:schemeClr val="accent5">
                        <a:lumMod val="50000"/>
                      </a:schemeClr>
                    </a:solidFill>
                  </a:rPr>
                  <a:t>gent</a:t>
                </a:r>
                <a:endParaRPr lang="en-US" sz="1600" b="1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1" name="Rounded Rectangle 70"/>
              <p:cNvSpPr/>
              <p:nvPr/>
            </p:nvSpPr>
            <p:spPr>
              <a:xfrm>
                <a:off x="7437120" y="1394460"/>
                <a:ext cx="1455420" cy="617220"/>
              </a:xfrm>
              <a:prstGeom prst="roundRect">
                <a:avLst>
                  <a:gd name="adj" fmla="val 11848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>
                    <a:solidFill>
                      <a:schemeClr val="accent6">
                        <a:lumMod val="50000"/>
                      </a:schemeClr>
                    </a:solidFill>
                  </a:rPr>
                  <a:t>Environment</a:t>
                </a:r>
                <a:r>
                  <a:rPr lang="en-US" sz="1600" dirty="0">
                    <a:solidFill>
                      <a:schemeClr val="accent6">
                        <a:lumMod val="50000"/>
                      </a:schemeClr>
                    </a:solidFill>
                  </a:rPr>
                  <a:t/>
                </a:r>
                <a:br>
                  <a:rPr lang="en-US" sz="1600" dirty="0">
                    <a:solidFill>
                      <a:schemeClr val="accent6">
                        <a:lumMod val="50000"/>
                      </a:schemeClr>
                    </a:solidFill>
                  </a:rPr>
                </a:br>
                <a:r>
                  <a:rPr lang="en-US" sz="1400" i="1" dirty="0">
                    <a:solidFill>
                      <a:schemeClr val="accent6">
                        <a:lumMod val="50000"/>
                      </a:schemeClr>
                    </a:solidFill>
                  </a:rPr>
                  <a:t>(e.g. accelerator)</a:t>
                </a:r>
                <a:endParaRPr lang="en-US" sz="1400" i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" name="Curved Down Arrow 3"/>
              <p:cNvSpPr/>
              <p:nvPr/>
            </p:nvSpPr>
            <p:spPr>
              <a:xfrm>
                <a:off x="6316980" y="967740"/>
                <a:ext cx="1859280" cy="403860"/>
              </a:xfrm>
              <a:prstGeom prst="curvedDownArrow">
                <a:avLst>
                  <a:gd name="adj1" fmla="val 10142"/>
                  <a:gd name="adj2" fmla="val 50000"/>
                  <a:gd name="adj3" fmla="val 25000"/>
                </a:avLst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2" name="Curved Down Arrow 71"/>
              <p:cNvSpPr/>
              <p:nvPr/>
            </p:nvSpPr>
            <p:spPr>
              <a:xfrm rot="10800000">
                <a:off x="6278880" y="2049780"/>
                <a:ext cx="1859280" cy="403860"/>
              </a:xfrm>
              <a:prstGeom prst="curvedDownArrow">
                <a:avLst>
                  <a:gd name="adj1" fmla="val 10142"/>
                  <a:gd name="adj2" fmla="val 50000"/>
                  <a:gd name="adj3" fmla="val 25000"/>
                </a:avLst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6843687" y="653534"/>
                <a:ext cx="700833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i="1" dirty="0"/>
                  <a:t>action</a:t>
                </a:r>
                <a:endParaRPr lang="en-US" sz="1600" i="1" dirty="0"/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6333147" y="2444234"/>
                <a:ext cx="1751673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 i="1" dirty="0"/>
                  <a:t>s</a:t>
                </a:r>
                <a:r>
                  <a:rPr lang="en-US" sz="1600" i="1" dirty="0"/>
                  <a:t>tate (observation)</a:t>
                </a:r>
                <a:br>
                  <a:rPr lang="en-US" sz="1600" i="1" dirty="0"/>
                </a:br>
                <a:r>
                  <a:rPr lang="en-US" sz="1600" i="1" dirty="0"/>
                  <a:t>reward</a:t>
                </a:r>
                <a:endParaRPr lang="en-US" sz="1600" i="1" dirty="0"/>
              </a:p>
            </p:txBody>
          </p:sp>
        </p:grpSp>
        <p:sp>
          <p:nvSpPr>
            <p:cNvPr id="8" name="Rectangle 7"/>
            <p:cNvSpPr/>
            <p:nvPr/>
          </p:nvSpPr>
          <p:spPr>
            <a:xfrm>
              <a:off x="5811268" y="161165"/>
              <a:ext cx="2563651" cy="3847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900" b="1" dirty="0"/>
                <a:t>Reinforcement learning</a:t>
              </a:r>
              <a:endParaRPr lang="en-US" sz="1900" b="1" dirty="0"/>
            </a:p>
          </p:txBody>
        </p:sp>
      </p:grp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75215" y="499260"/>
            <a:ext cx="8559986" cy="467894"/>
          </a:xfrm>
        </p:spPr>
        <p:txBody>
          <a:bodyPr/>
          <a:lstStyle/>
          <a:p>
            <a:r>
              <a:rPr lang="en-US" dirty="0" smtClean="0"/>
              <a:t>Reinforcement learning</a:t>
            </a:r>
            <a:endParaRPr lang="en-US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394664" y="38796"/>
            <a:ext cx="8559986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19" name="Date Placeholder 4"/>
          <p:cNvSpPr>
            <a:spLocks noGrp="1"/>
          </p:cNvSpPr>
          <p:nvPr>
            <p:ph type="dt" sz="half" idx="14"/>
          </p:nvPr>
        </p:nvSpPr>
        <p:spPr>
          <a:xfrm>
            <a:off x="9204962" y="6492510"/>
            <a:ext cx="2622175" cy="365125"/>
          </a:xfrm>
        </p:spPr>
        <p:txBody>
          <a:bodyPr/>
          <a:lstStyle/>
          <a:p>
            <a:r>
              <a:rPr lang="en-US" smtClean="0"/>
              <a:t>05.07.2019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497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5775" y="1047878"/>
            <a:ext cx="10884791" cy="5509738"/>
          </a:xfrm>
        </p:spPr>
        <p:txBody>
          <a:bodyPr>
            <a:noAutofit/>
          </a:bodyPr>
          <a:lstStyle/>
          <a:p>
            <a:r>
              <a:rPr lang="en-US" sz="1800" b="1" dirty="0" smtClean="0"/>
              <a:t>RL defines state-of-the-art performance</a:t>
            </a:r>
            <a:r>
              <a:rPr lang="en-US" sz="1800" dirty="0" smtClean="0"/>
              <a:t> in robotics, playing games (e.g. Atari, </a:t>
            </a:r>
            <a:r>
              <a:rPr lang="en-US" sz="1800" dirty="0" err="1" smtClean="0"/>
              <a:t>AlphaGo</a:t>
            </a:r>
            <a:r>
              <a:rPr lang="en-US" sz="1800" dirty="0" smtClean="0"/>
              <a:t>), … and artificial intelligence problems in general</a:t>
            </a:r>
          </a:p>
          <a:p>
            <a:pPr>
              <a:spcBef>
                <a:spcPts val="800"/>
              </a:spcBef>
            </a:pPr>
            <a:r>
              <a:rPr lang="en-US" sz="1800" b="1" dirty="0" smtClean="0"/>
              <a:t>Applied to particle accelerator domain</a:t>
            </a:r>
          </a:p>
          <a:p>
            <a:pPr lvl="1">
              <a:spcBef>
                <a:spcPts val="300"/>
              </a:spcBef>
            </a:pPr>
            <a:r>
              <a:rPr lang="en-US" sz="1700" dirty="0" smtClean="0"/>
              <a:t>Proof-of-principle </a:t>
            </a:r>
            <a:r>
              <a:rPr lang="en-US" sz="1700" dirty="0"/>
              <a:t>at CERN Low Energy Ion Ring (LEIR)</a:t>
            </a:r>
          </a:p>
          <a:p>
            <a:pPr lvl="1">
              <a:spcBef>
                <a:spcPts val="300"/>
              </a:spcBef>
            </a:pPr>
            <a:r>
              <a:rPr lang="en-US" sz="1700" dirty="0"/>
              <a:t>1 </a:t>
            </a:r>
            <a:r>
              <a:rPr lang="en-US" sz="1700" dirty="0" smtClean="0"/>
              <a:t>control parameter</a:t>
            </a:r>
            <a:r>
              <a:rPr lang="en-US" sz="1700" dirty="0"/>
              <a:t>: </a:t>
            </a:r>
            <a:r>
              <a:rPr lang="en-US" sz="1700" b="1" dirty="0" err="1"/>
              <a:t>optimise</a:t>
            </a:r>
            <a:r>
              <a:rPr lang="en-US" sz="1700" b="1" dirty="0"/>
              <a:t> injected intensity by </a:t>
            </a:r>
            <a:r>
              <a:rPr lang="en-US" sz="1700" b="1" dirty="0" smtClean="0"/>
              <a:t>tuning</a:t>
            </a:r>
            <a:br>
              <a:rPr lang="en-US" sz="1700" b="1" dirty="0" smtClean="0"/>
            </a:br>
            <a:r>
              <a:rPr lang="en-US" sz="1700" b="1" dirty="0" smtClean="0"/>
              <a:t>dipole</a:t>
            </a:r>
            <a:r>
              <a:rPr lang="en-US" sz="1700" b="1" dirty="0"/>
              <a:t> </a:t>
            </a:r>
            <a:r>
              <a:rPr lang="en-US" sz="1700" b="1" dirty="0" smtClean="0"/>
              <a:t>magnet strength </a:t>
            </a:r>
            <a:r>
              <a:rPr lang="en-US" sz="1700" i="1" dirty="0" smtClean="0"/>
              <a:t>(BHN10)</a:t>
            </a:r>
            <a:endParaRPr lang="en-US" sz="1700" i="1" dirty="0"/>
          </a:p>
          <a:p>
            <a:pPr lvl="1">
              <a:spcBef>
                <a:spcPts val="300"/>
              </a:spcBef>
            </a:pPr>
            <a:r>
              <a:rPr lang="en-US" sz="1700" dirty="0"/>
              <a:t>Solved as </a:t>
            </a:r>
            <a:r>
              <a:rPr lang="en-US" sz="1700" dirty="0"/>
              <a:t>d</a:t>
            </a:r>
            <a:r>
              <a:rPr lang="en-US" sz="1700" dirty="0"/>
              <a:t>iscrete control problem</a:t>
            </a:r>
          </a:p>
          <a:p>
            <a:pPr lvl="1">
              <a:spcBef>
                <a:spcPts val="300"/>
              </a:spcBef>
            </a:pPr>
            <a:r>
              <a:rPr lang="en-US" sz="1700" b="1" dirty="0">
                <a:solidFill>
                  <a:srgbClr val="0000CC"/>
                </a:solidFill>
              </a:rPr>
              <a:t>Model-free RL </a:t>
            </a:r>
            <a:r>
              <a:rPr lang="en-US" sz="1700" b="1" dirty="0">
                <a:solidFill>
                  <a:srgbClr val="0000CC"/>
                </a:solidFill>
              </a:rPr>
              <a:t>agent successfully learned the </a:t>
            </a:r>
            <a:r>
              <a:rPr lang="en-US" sz="1700" b="1" dirty="0" smtClean="0">
                <a:solidFill>
                  <a:srgbClr val="0000CC"/>
                </a:solidFill>
              </a:rPr>
              <a:t>dynamics</a:t>
            </a:r>
            <a:br>
              <a:rPr lang="en-US" sz="1700" b="1" dirty="0" smtClean="0">
                <a:solidFill>
                  <a:srgbClr val="0000CC"/>
                </a:solidFill>
              </a:rPr>
            </a:br>
            <a:r>
              <a:rPr lang="en-US" sz="1700" b="1" dirty="0" smtClean="0">
                <a:solidFill>
                  <a:srgbClr val="0000CC"/>
                </a:solidFill>
              </a:rPr>
              <a:t>of </a:t>
            </a:r>
            <a:r>
              <a:rPr lang="en-US" sz="1700" b="1" dirty="0">
                <a:solidFill>
                  <a:srgbClr val="0000CC"/>
                </a:solidFill>
              </a:rPr>
              <a:t>the system</a:t>
            </a:r>
          </a:p>
          <a:p>
            <a:pPr marL="0" indent="0">
              <a:buNone/>
            </a:pPr>
            <a:endParaRPr lang="en-US" sz="1900" dirty="0"/>
          </a:p>
          <a:p>
            <a:pPr marL="0" indent="0">
              <a:buNone/>
            </a:pPr>
            <a:endParaRPr lang="en-US" sz="1900" dirty="0"/>
          </a:p>
          <a:p>
            <a:pPr marL="0" indent="0">
              <a:buNone/>
            </a:pPr>
            <a:endParaRPr lang="en-US" sz="1900" dirty="0"/>
          </a:p>
          <a:p>
            <a:pPr marL="0" indent="0">
              <a:spcBef>
                <a:spcPts val="300"/>
              </a:spcBef>
              <a:buNone/>
            </a:pPr>
            <a:endParaRPr lang="en-US" sz="1800" dirty="0" smtClean="0"/>
          </a:p>
          <a:p>
            <a:pPr marL="0" indent="0">
              <a:spcBef>
                <a:spcPts val="300"/>
              </a:spcBef>
              <a:buNone/>
            </a:pPr>
            <a:endParaRPr lang="en-US" sz="1800" dirty="0" smtClean="0"/>
          </a:p>
          <a:p>
            <a:pPr marL="0" indent="0">
              <a:spcBef>
                <a:spcPts val="300"/>
              </a:spcBef>
              <a:buNone/>
            </a:pPr>
            <a:endParaRPr lang="en-US" sz="1800" dirty="0"/>
          </a:p>
          <a:p>
            <a:pPr>
              <a:spcBef>
                <a:spcPts val="2400"/>
              </a:spcBef>
            </a:pPr>
            <a:r>
              <a:rPr lang="en-US" sz="1800" dirty="0"/>
              <a:t>Implemented and </a:t>
            </a:r>
            <a:r>
              <a:rPr lang="en-US" sz="1800" dirty="0" smtClean="0"/>
              <a:t>tried out various</a:t>
            </a:r>
            <a:r>
              <a:rPr lang="en-US" sz="1800" b="1" dirty="0" smtClean="0"/>
              <a:t> </a:t>
            </a:r>
            <a:r>
              <a:rPr lang="en-US" sz="1800" b="1" dirty="0"/>
              <a:t>continuous control algorithms using </a:t>
            </a:r>
            <a:r>
              <a:rPr lang="en-US" sz="1800" b="1" dirty="0">
                <a:hlinkClick r:id="rId2"/>
              </a:rPr>
              <a:t>OpenAI</a:t>
            </a:r>
            <a:r>
              <a:rPr lang="en-US" sz="1800" b="1" dirty="0">
                <a:hlinkClick r:id="rId2"/>
              </a:rPr>
              <a:t> gym</a:t>
            </a:r>
            <a:r>
              <a:rPr lang="en-US" sz="1800" b="1" dirty="0"/>
              <a:t> environment </a:t>
            </a:r>
            <a:r>
              <a:rPr lang="en-US" sz="1800" b="1" dirty="0" smtClean="0"/>
              <a:t>templates</a:t>
            </a:r>
            <a:endParaRPr lang="en-US" sz="1600" b="1" i="1" dirty="0"/>
          </a:p>
          <a:p>
            <a:pPr>
              <a:spcBef>
                <a:spcPts val="400"/>
              </a:spcBef>
              <a:tabLst>
                <a:tab pos="461963" algn="l"/>
              </a:tabLst>
            </a:pPr>
            <a:r>
              <a:rPr lang="en-US" sz="1800" dirty="0">
                <a:solidFill>
                  <a:srgbClr val="0000CC"/>
                </a:solidFill>
              </a:rPr>
              <a:t>Experience </a:t>
            </a:r>
            <a:r>
              <a:rPr lang="en-US" sz="1800" dirty="0">
                <a:solidFill>
                  <a:srgbClr val="0000CC"/>
                </a:solidFill>
              </a:rPr>
              <a:t>shows: </a:t>
            </a:r>
            <a:r>
              <a:rPr lang="en-US" sz="1800" b="1" dirty="0">
                <a:solidFill>
                  <a:srgbClr val="0000CC"/>
                </a:solidFill>
              </a:rPr>
              <a:t>sample efficiency is of major </a:t>
            </a:r>
            <a:r>
              <a:rPr lang="en-US" sz="1800" b="1" dirty="0">
                <a:solidFill>
                  <a:srgbClr val="0000CC"/>
                </a:solidFill>
              </a:rPr>
              <a:t>importance for our problems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05.07.2019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75215" y="499260"/>
            <a:ext cx="8559986" cy="467894"/>
          </a:xfrm>
        </p:spPr>
        <p:txBody>
          <a:bodyPr/>
          <a:lstStyle/>
          <a:p>
            <a:r>
              <a:rPr lang="en-US" dirty="0" smtClean="0"/>
              <a:t>Reinforcement learning</a:t>
            </a:r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394664" y="38796"/>
            <a:ext cx="8559986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Motivation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7858408" y="1720159"/>
            <a:ext cx="3739081" cy="1966605"/>
            <a:chOff x="8132342" y="1598334"/>
            <a:chExt cx="3691484" cy="194157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/>
            <a:srcRect l="3489"/>
            <a:stretch/>
          </p:blipFill>
          <p:spPr>
            <a:xfrm>
              <a:off x="8132342" y="1598334"/>
              <a:ext cx="3691484" cy="1831714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9786796" y="3322622"/>
              <a:ext cx="362139" cy="2172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072274" y="3401948"/>
            <a:ext cx="10549362" cy="2282212"/>
            <a:chOff x="-6400918" y="5229919"/>
            <a:chExt cx="10549362" cy="2282212"/>
          </a:xfrm>
        </p:grpSpPr>
        <p:grpSp>
          <p:nvGrpSpPr>
            <p:cNvPr id="12" name="Group 11"/>
            <p:cNvGrpSpPr/>
            <p:nvPr/>
          </p:nvGrpSpPr>
          <p:grpSpPr>
            <a:xfrm>
              <a:off x="-6400918" y="5229919"/>
              <a:ext cx="8497240" cy="2236100"/>
              <a:chOff x="-6400918" y="5229919"/>
              <a:chExt cx="8497240" cy="2236100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6400918" y="5652433"/>
                <a:ext cx="4579729" cy="1813586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1108605" y="5229919"/>
                <a:ext cx="3204927" cy="2199027"/>
              </a:xfrm>
              <a:prstGeom prst="rect">
                <a:avLst/>
              </a:prstGeom>
            </p:spPr>
          </p:pic>
        </p:grpSp>
        <p:sp>
          <p:nvSpPr>
            <p:cNvPr id="13" name="Rectangle 12"/>
            <p:cNvSpPr/>
            <p:nvPr/>
          </p:nvSpPr>
          <p:spPr>
            <a:xfrm>
              <a:off x="1787493" y="7219743"/>
              <a:ext cx="2360951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300" i="1" dirty="0">
                  <a:solidFill>
                    <a:schemeClr val="accent5">
                      <a:lumMod val="75000"/>
                    </a:schemeClr>
                  </a:solidFill>
                </a:rPr>
                <a:t>S</a:t>
              </a:r>
              <a:r>
                <a:rPr lang="en-US" sz="1300" i="1" dirty="0">
                  <a:solidFill>
                    <a:schemeClr val="accent5">
                      <a:lumMod val="75000"/>
                    </a:schemeClr>
                  </a:solidFill>
                </a:rPr>
                <a:t>. </a:t>
              </a:r>
              <a:r>
                <a:rPr lang="en-US" sz="1300" i="1" dirty="0" err="1">
                  <a:solidFill>
                    <a:schemeClr val="accent5">
                      <a:lumMod val="75000"/>
                    </a:schemeClr>
                  </a:solidFill>
                </a:rPr>
                <a:t>Hirlaender</a:t>
              </a:r>
              <a:r>
                <a:rPr lang="en-US" sz="1300" i="1" dirty="0">
                  <a:solidFill>
                    <a:schemeClr val="accent5">
                      <a:lumMod val="75000"/>
                    </a:schemeClr>
                  </a:solidFill>
                </a:rPr>
                <a:t>, V. </a:t>
              </a:r>
              <a:r>
                <a:rPr lang="en-US" sz="1300" i="1" dirty="0" err="1">
                  <a:solidFill>
                    <a:schemeClr val="accent5">
                      <a:lumMod val="75000"/>
                    </a:schemeClr>
                  </a:solidFill>
                </a:rPr>
                <a:t>Kain</a:t>
              </a:r>
              <a:r>
                <a:rPr lang="en-US" sz="1300" i="1" dirty="0">
                  <a:solidFill>
                    <a:schemeClr val="accent5">
                      <a:lumMod val="75000"/>
                    </a:schemeClr>
                  </a:solidFill>
                </a:rPr>
                <a:t>, M. Schenk</a:t>
              </a:r>
              <a:endParaRPr lang="en-US" sz="1300" i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8664167" y="1584357"/>
            <a:ext cx="2151706" cy="2305615"/>
            <a:chOff x="8664167" y="1584357"/>
            <a:chExt cx="2151706" cy="2305615"/>
          </a:xfrm>
        </p:grpSpPr>
        <p:grpSp>
          <p:nvGrpSpPr>
            <p:cNvPr id="25" name="Group 24"/>
            <p:cNvGrpSpPr/>
            <p:nvPr/>
          </p:nvGrpSpPr>
          <p:grpSpPr>
            <a:xfrm>
              <a:off x="8664167" y="1584357"/>
              <a:ext cx="867624" cy="543208"/>
              <a:chOff x="8664167" y="1584357"/>
              <a:chExt cx="867624" cy="543208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8664167" y="1592396"/>
                <a:ext cx="867624" cy="3539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700" i="1" dirty="0" smtClean="0">
                    <a:solidFill>
                      <a:srgbClr val="C00000"/>
                    </a:solidFill>
                  </a:rPr>
                  <a:t>action</a:t>
                </a:r>
                <a:endParaRPr lang="en-US" sz="17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8673219" y="1584357"/>
                <a:ext cx="733331" cy="543208"/>
              </a:xfrm>
              <a:prstGeom prst="ellipse">
                <a:avLst/>
              </a:prstGeom>
              <a:noFill/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00"/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9442766" y="1591901"/>
              <a:ext cx="742383" cy="543208"/>
              <a:chOff x="9442766" y="1591901"/>
              <a:chExt cx="742383" cy="543208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9475961" y="1593904"/>
                <a:ext cx="709188" cy="3539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700" i="1" dirty="0" smtClean="0">
                    <a:solidFill>
                      <a:srgbClr val="C00000"/>
                    </a:solidFill>
                  </a:rPr>
                  <a:t>state</a:t>
                </a:r>
                <a:endParaRPr lang="en-US" sz="17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9442766" y="1591901"/>
                <a:ext cx="715223" cy="543208"/>
              </a:xfrm>
              <a:prstGeom prst="ellipse">
                <a:avLst/>
              </a:prstGeom>
              <a:noFill/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00"/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9884878" y="3346764"/>
              <a:ext cx="930995" cy="543208"/>
              <a:chOff x="9884878" y="3346764"/>
              <a:chExt cx="930995" cy="543208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9948249" y="3501169"/>
                <a:ext cx="867624" cy="3539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700" i="1" dirty="0" smtClean="0">
                    <a:solidFill>
                      <a:srgbClr val="C00000"/>
                    </a:solidFill>
                  </a:rPr>
                  <a:t>reward</a:t>
                </a:r>
                <a:endParaRPr lang="en-US" sz="17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9884878" y="3346764"/>
                <a:ext cx="924961" cy="543208"/>
              </a:xfrm>
              <a:prstGeom prst="ellipse">
                <a:avLst/>
              </a:prstGeom>
              <a:noFill/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72960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496796" y="1107371"/>
            <a:ext cx="8116735" cy="5001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900" b="1" dirty="0">
                <a:solidFill>
                  <a:schemeClr val="bg1">
                    <a:lumMod val="75000"/>
                  </a:schemeClr>
                </a:solidFill>
              </a:rPr>
              <a:t>Can we do even better?</a:t>
            </a:r>
          </a:p>
          <a:p>
            <a:pPr marL="403225" lvl="1" indent="-230188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Numerical </a:t>
            </a:r>
            <a:r>
              <a:rPr lang="en-US" b="1" dirty="0" err="1">
                <a:solidFill>
                  <a:schemeClr val="bg1">
                    <a:lumMod val="75000"/>
                  </a:schemeClr>
                </a:solidFill>
              </a:rPr>
              <a:t>optimiser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 has </a:t>
            </a:r>
            <a:r>
              <a:rPr lang="en-US" b="1" i="1" dirty="0">
                <a:solidFill>
                  <a:schemeClr val="bg1">
                    <a:lumMod val="75000"/>
                  </a:schemeClr>
                </a:solidFill>
              </a:rPr>
              <a:t>no memory</a:t>
            </a: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: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alignment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from scratch every time</a:t>
            </a:r>
          </a:p>
          <a:p>
            <a:pPr marL="403225" lvl="1" indent="-230188"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631825" algn="l"/>
              </a:tabLst>
            </a:pP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Reinforcement learning (RL)</a:t>
            </a:r>
          </a:p>
          <a:p>
            <a:pPr marL="801687" lvl="2" indent="-285750">
              <a:buSzPct val="75000"/>
              <a:buFont typeface="Wingdings" panose="05000000000000000000" pitchFamily="2" charset="2"/>
              <a:buChar char="§"/>
              <a:tabLst>
                <a:tab pos="631825" algn="l"/>
              </a:tabLst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Agent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interacts with environment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and learns dynamics</a:t>
            </a:r>
            <a:br>
              <a:rPr lang="en-US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of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the system</a:t>
            </a:r>
          </a:p>
          <a:p>
            <a:pPr marL="801687" lvl="2" indent="-285750">
              <a:buSzPct val="75000"/>
              <a:buFont typeface="Wingdings" panose="05000000000000000000" pitchFamily="2" charset="2"/>
              <a:buChar char="§"/>
              <a:tabLst>
                <a:tab pos="631825" algn="l"/>
              </a:tabLst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State 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</a:rPr>
              <a:t>not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restricted to action space</a:t>
            </a:r>
          </a:p>
          <a:p>
            <a:pPr marL="801687" lvl="2" indent="-285750">
              <a:buSzPct val="75000"/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Agent strategy / knowledge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typically represented by</a:t>
            </a:r>
            <a:br>
              <a:rPr lang="en-US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neural network (Deep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RL)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pPr marL="515937" lvl="2">
              <a:spcBef>
                <a:spcPts val="200"/>
              </a:spcBef>
              <a:buSzPct val="75000"/>
              <a:tabLst>
                <a:tab pos="688975" algn="l"/>
              </a:tabLst>
            </a:pP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	=&gt; once trained, agent </a:t>
            </a: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remembers and finds 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optimum in a few </a:t>
            </a: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steps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spcBef>
                <a:spcPts val="1200"/>
              </a:spcBef>
            </a:pPr>
            <a:r>
              <a:rPr lang="en-US" b="1" dirty="0"/>
              <a:t>Reinforcement </a:t>
            </a:r>
            <a:r>
              <a:rPr lang="en-US" b="1" dirty="0" smtClean="0"/>
              <a:t>learning</a:t>
            </a:r>
            <a:endParaRPr lang="en-US" dirty="0"/>
          </a:p>
          <a:p>
            <a:pPr lvl="1" indent="-230188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Sample efficiency is key as </a:t>
            </a:r>
            <a:r>
              <a:rPr lang="en-US" sz="1700" b="1" dirty="0"/>
              <a:t>machine time is expensive</a:t>
            </a:r>
          </a:p>
          <a:p>
            <a:pPr lvl="1" indent="-230188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b="1" dirty="0" smtClean="0">
                <a:solidFill>
                  <a:srgbClr val="0000CC"/>
                </a:solidFill>
              </a:rPr>
              <a:t>Idea: </a:t>
            </a:r>
            <a:r>
              <a:rPr lang="en-US" sz="1700" dirty="0" smtClean="0">
                <a:solidFill>
                  <a:srgbClr val="0000CC"/>
                </a:solidFill>
              </a:rPr>
              <a:t>Pre-train agent offline </a:t>
            </a:r>
            <a:r>
              <a:rPr lang="en-US" sz="1700" dirty="0">
                <a:solidFill>
                  <a:srgbClr val="0000CC"/>
                </a:solidFill>
              </a:rPr>
              <a:t>for </a:t>
            </a:r>
            <a:r>
              <a:rPr lang="en-US" sz="1700" b="1" dirty="0">
                <a:solidFill>
                  <a:srgbClr val="0000CC"/>
                </a:solidFill>
              </a:rPr>
              <a:t>‘warm start’ </a:t>
            </a:r>
            <a:r>
              <a:rPr lang="en-US" sz="1700" dirty="0">
                <a:solidFill>
                  <a:srgbClr val="0000CC"/>
                </a:solidFill>
              </a:rPr>
              <a:t>in </a:t>
            </a:r>
            <a:r>
              <a:rPr lang="en-US" sz="1700" dirty="0" smtClean="0">
                <a:solidFill>
                  <a:srgbClr val="0000CC"/>
                </a:solidFill>
              </a:rPr>
              <a:t>accelerator</a:t>
            </a:r>
            <a:endParaRPr lang="en-US" sz="1700" dirty="0">
              <a:solidFill>
                <a:srgbClr val="0000CC"/>
              </a:solidFill>
            </a:endParaRPr>
          </a:p>
          <a:p>
            <a:pPr>
              <a:spcBef>
                <a:spcPts val="1200"/>
              </a:spcBef>
              <a:tabLst>
                <a:tab pos="6743700" algn="l"/>
              </a:tabLst>
            </a:pPr>
            <a:r>
              <a:rPr lang="en-US" b="1" dirty="0">
                <a:solidFill>
                  <a:srgbClr val="0000CC"/>
                </a:solidFill>
              </a:rPr>
              <a:t>Offline training requires a model F(x) of the system</a:t>
            </a:r>
          </a:p>
          <a:p>
            <a:pPr lvl="1" indent="-230188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Tracking simulation, </a:t>
            </a:r>
            <a:r>
              <a:rPr lang="en-US" sz="1700" dirty="0" smtClean="0"/>
              <a:t>data-driven </a:t>
            </a:r>
            <a:r>
              <a:rPr lang="en-US" sz="1700" dirty="0"/>
              <a:t>model, …</a:t>
            </a:r>
          </a:p>
          <a:p>
            <a:pPr lvl="1" indent="-230188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b="1" dirty="0"/>
              <a:t>Fast, cheap evaluation needed:</a:t>
            </a:r>
            <a:r>
              <a:rPr lang="en-US" sz="1700" dirty="0"/>
              <a:t/>
            </a:r>
            <a:br>
              <a:rPr lang="en-US" sz="1700" dirty="0"/>
            </a:br>
            <a:r>
              <a:rPr lang="en-US" sz="1700" dirty="0"/>
              <a:t>Pre-training may </a:t>
            </a:r>
            <a:r>
              <a:rPr lang="en-US" sz="1700" dirty="0" smtClean="0"/>
              <a:t>require a few thousand iterations</a:t>
            </a:r>
            <a:endParaRPr lang="en-US" sz="1700" dirty="0"/>
          </a:p>
        </p:txBody>
      </p:sp>
      <p:grpSp>
        <p:nvGrpSpPr>
          <p:cNvPr id="9" name="Group 8"/>
          <p:cNvGrpSpPr/>
          <p:nvPr/>
        </p:nvGrpSpPr>
        <p:grpSpPr>
          <a:xfrm>
            <a:off x="8211429" y="992448"/>
            <a:ext cx="3535680" cy="2890704"/>
            <a:chOff x="5410200" y="161165"/>
            <a:chExt cx="3535680" cy="2890704"/>
          </a:xfrm>
        </p:grpSpPr>
        <p:sp>
          <p:nvSpPr>
            <p:cNvPr id="74" name="Rounded Rectangle 73"/>
            <p:cNvSpPr/>
            <p:nvPr/>
          </p:nvSpPr>
          <p:spPr>
            <a:xfrm>
              <a:off x="5410200" y="647700"/>
              <a:ext cx="3535680" cy="2400300"/>
            </a:xfrm>
            <a:prstGeom prst="roundRect">
              <a:avLst>
                <a:gd name="adj" fmla="val 3470"/>
              </a:avLst>
            </a:prstGeom>
            <a:solidFill>
              <a:schemeClr val="bg2">
                <a:lumMod val="90000"/>
                <a:alpha val="20000"/>
              </a:schemeClr>
            </a:solidFill>
            <a:ln w="31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5692140" y="676394"/>
              <a:ext cx="3086100" cy="2375475"/>
              <a:chOff x="5806440" y="653534"/>
              <a:chExt cx="3086100" cy="2375475"/>
            </a:xfrm>
          </p:grpSpPr>
          <p:sp>
            <p:nvSpPr>
              <p:cNvPr id="3" name="Rounded Rectangle 2"/>
              <p:cNvSpPr/>
              <p:nvPr/>
            </p:nvSpPr>
            <p:spPr>
              <a:xfrm>
                <a:off x="5806440" y="1417320"/>
                <a:ext cx="1021080" cy="601980"/>
              </a:xfrm>
              <a:prstGeom prst="roundRect">
                <a:avLst>
                  <a:gd name="adj" fmla="val 10338"/>
                </a:avLst>
              </a:prstGeom>
              <a:solidFill>
                <a:schemeClr val="accent1">
                  <a:alpha val="7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>
                    <a:solidFill>
                      <a:schemeClr val="accent5">
                        <a:lumMod val="50000"/>
                      </a:schemeClr>
                    </a:solidFill>
                  </a:rPr>
                  <a:t>a</a:t>
                </a:r>
                <a:r>
                  <a:rPr lang="en-US" sz="1600" b="1" dirty="0">
                    <a:solidFill>
                      <a:schemeClr val="accent5">
                        <a:lumMod val="50000"/>
                      </a:schemeClr>
                    </a:solidFill>
                  </a:rPr>
                  <a:t>gent</a:t>
                </a:r>
                <a:endParaRPr lang="en-US" sz="1600" b="1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1" name="Rounded Rectangle 70"/>
              <p:cNvSpPr/>
              <p:nvPr/>
            </p:nvSpPr>
            <p:spPr>
              <a:xfrm>
                <a:off x="7437120" y="1394460"/>
                <a:ext cx="1455420" cy="617220"/>
              </a:xfrm>
              <a:prstGeom prst="roundRect">
                <a:avLst>
                  <a:gd name="adj" fmla="val 11848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>
                    <a:solidFill>
                      <a:schemeClr val="accent6">
                        <a:lumMod val="50000"/>
                      </a:schemeClr>
                    </a:solidFill>
                  </a:rPr>
                  <a:t>Environment</a:t>
                </a:r>
                <a:r>
                  <a:rPr lang="en-US" sz="1600" dirty="0">
                    <a:solidFill>
                      <a:schemeClr val="accent6">
                        <a:lumMod val="50000"/>
                      </a:schemeClr>
                    </a:solidFill>
                  </a:rPr>
                  <a:t/>
                </a:r>
                <a:br>
                  <a:rPr lang="en-US" sz="1600" dirty="0">
                    <a:solidFill>
                      <a:schemeClr val="accent6">
                        <a:lumMod val="50000"/>
                      </a:schemeClr>
                    </a:solidFill>
                  </a:rPr>
                </a:br>
                <a:r>
                  <a:rPr lang="en-US" sz="1400" i="1" dirty="0">
                    <a:solidFill>
                      <a:schemeClr val="accent6">
                        <a:lumMod val="50000"/>
                      </a:schemeClr>
                    </a:solidFill>
                  </a:rPr>
                  <a:t>(e.g. accelerator)</a:t>
                </a:r>
                <a:endParaRPr lang="en-US" sz="1400" i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" name="Curved Down Arrow 3"/>
              <p:cNvSpPr/>
              <p:nvPr/>
            </p:nvSpPr>
            <p:spPr>
              <a:xfrm>
                <a:off x="6316980" y="967740"/>
                <a:ext cx="1859280" cy="403860"/>
              </a:xfrm>
              <a:prstGeom prst="curvedDownArrow">
                <a:avLst>
                  <a:gd name="adj1" fmla="val 10142"/>
                  <a:gd name="adj2" fmla="val 50000"/>
                  <a:gd name="adj3" fmla="val 25000"/>
                </a:avLst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2" name="Curved Down Arrow 71"/>
              <p:cNvSpPr/>
              <p:nvPr/>
            </p:nvSpPr>
            <p:spPr>
              <a:xfrm rot="10800000">
                <a:off x="6278880" y="2049780"/>
                <a:ext cx="1859280" cy="403860"/>
              </a:xfrm>
              <a:prstGeom prst="curvedDownArrow">
                <a:avLst>
                  <a:gd name="adj1" fmla="val 10142"/>
                  <a:gd name="adj2" fmla="val 50000"/>
                  <a:gd name="adj3" fmla="val 25000"/>
                </a:avLst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6843687" y="653534"/>
                <a:ext cx="700833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i="1" dirty="0"/>
                  <a:t>action</a:t>
                </a:r>
                <a:endParaRPr lang="en-US" sz="1600" i="1" dirty="0"/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6333147" y="2444234"/>
                <a:ext cx="1751673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 i="1" dirty="0"/>
                  <a:t>s</a:t>
                </a:r>
                <a:r>
                  <a:rPr lang="en-US" sz="1600" i="1" dirty="0"/>
                  <a:t>tate (observation)</a:t>
                </a:r>
                <a:br>
                  <a:rPr lang="en-US" sz="1600" i="1" dirty="0"/>
                </a:br>
                <a:r>
                  <a:rPr lang="en-US" sz="1600" i="1" dirty="0"/>
                  <a:t>reward</a:t>
                </a:r>
                <a:endParaRPr lang="en-US" sz="1600" i="1" dirty="0"/>
              </a:p>
            </p:txBody>
          </p:sp>
        </p:grpSp>
        <p:sp>
          <p:nvSpPr>
            <p:cNvPr id="8" name="Rectangle 7"/>
            <p:cNvSpPr/>
            <p:nvPr/>
          </p:nvSpPr>
          <p:spPr>
            <a:xfrm>
              <a:off x="5811268" y="161165"/>
              <a:ext cx="2563651" cy="3847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900" b="1" dirty="0"/>
                <a:t>Reinforcement learning</a:t>
              </a:r>
              <a:endParaRPr lang="en-US" sz="1900" b="1" dirty="0"/>
            </a:p>
          </p:txBody>
        </p:sp>
      </p:grp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75215" y="499260"/>
            <a:ext cx="8559986" cy="467894"/>
          </a:xfrm>
        </p:spPr>
        <p:txBody>
          <a:bodyPr/>
          <a:lstStyle/>
          <a:p>
            <a:r>
              <a:rPr lang="en-US" dirty="0" smtClean="0"/>
              <a:t>Reinforcement learning</a:t>
            </a:r>
            <a:endParaRPr lang="en-US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394664" y="38796"/>
            <a:ext cx="8559986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Motivation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6391888" y="4562947"/>
            <a:ext cx="5504016" cy="1650244"/>
            <a:chOff x="379141" y="4126947"/>
            <a:chExt cx="8385718" cy="2402070"/>
          </a:xfrm>
        </p:grpSpPr>
        <p:sp>
          <p:nvSpPr>
            <p:cNvPr id="20" name="Rounded Rectangle 19"/>
            <p:cNvSpPr/>
            <p:nvPr/>
          </p:nvSpPr>
          <p:spPr>
            <a:xfrm>
              <a:off x="379141" y="4126947"/>
              <a:ext cx="8385718" cy="2324592"/>
            </a:xfrm>
            <a:prstGeom prst="roundRect">
              <a:avLst>
                <a:gd name="adj" fmla="val 5837"/>
              </a:avLst>
            </a:prstGeom>
            <a:solidFill>
              <a:schemeClr val="accent6">
                <a:lumMod val="40000"/>
                <a:lumOff val="60000"/>
                <a:alpha val="20000"/>
              </a:schemeClr>
            </a:solidFill>
            <a:ln w="31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2"/>
            <a:srcRect b="5619"/>
            <a:stretch/>
          </p:blipFill>
          <p:spPr>
            <a:xfrm>
              <a:off x="658400" y="4659161"/>
              <a:ext cx="3571629" cy="1535899"/>
            </a:xfrm>
            <a:prstGeom prst="rect">
              <a:avLst/>
            </a:prstGeom>
          </p:spPr>
        </p:pic>
        <p:grpSp>
          <p:nvGrpSpPr>
            <p:cNvPr id="22" name="Group 21"/>
            <p:cNvGrpSpPr/>
            <p:nvPr/>
          </p:nvGrpSpPr>
          <p:grpSpPr>
            <a:xfrm>
              <a:off x="5120571" y="4588094"/>
              <a:ext cx="3421263" cy="1940923"/>
              <a:chOff x="4786035" y="2552442"/>
              <a:chExt cx="3421263" cy="1940923"/>
            </a:xfrm>
          </p:grpSpPr>
          <p:pic>
            <p:nvPicPr>
              <p:cNvPr id="27" name="Picture 26"/>
              <p:cNvPicPr>
                <a:picLocks noChangeAspect="1"/>
              </p:cNvPicPr>
              <p:nvPr/>
            </p:nvPicPr>
            <p:blipFill rotWithShape="1">
              <a:blip r:embed="rId3"/>
              <a:srcRect l="7829" t="17895" r="2256" b="24385"/>
              <a:stretch/>
            </p:blipFill>
            <p:spPr>
              <a:xfrm>
                <a:off x="5516137" y="2624254"/>
                <a:ext cx="2691161" cy="1509132"/>
              </a:xfrm>
              <a:prstGeom prst="rect">
                <a:avLst/>
              </a:prstGeom>
            </p:spPr>
          </p:pic>
          <p:sp>
            <p:nvSpPr>
              <p:cNvPr id="28" name="Rectangle 27"/>
              <p:cNvSpPr/>
              <p:nvPr/>
            </p:nvSpPr>
            <p:spPr>
              <a:xfrm>
                <a:off x="5568196" y="4058039"/>
                <a:ext cx="2634593" cy="4353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/>
                  <a:t>BLMs</a:t>
                </a:r>
                <a:endParaRPr lang="en-US" sz="1200" dirty="0"/>
              </a:p>
            </p:txBody>
          </p:sp>
          <p:sp>
            <p:nvSpPr>
              <p:cNvPr id="29" name="Rectangle 28"/>
              <p:cNvSpPr/>
              <p:nvPr/>
            </p:nvSpPr>
            <p:spPr>
              <a:xfrm rot="16200000">
                <a:off x="4352975" y="2985502"/>
                <a:ext cx="1625547" cy="75942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/>
                  <a:t>Beam loss (</a:t>
                </a:r>
                <a:r>
                  <a:rPr lang="en-US" sz="1200" dirty="0" err="1"/>
                  <a:t>Gy</a:t>
                </a:r>
                <a:r>
                  <a:rPr lang="en-US" sz="1200" dirty="0"/>
                  <a:t>/charge)</a:t>
                </a:r>
                <a:endParaRPr lang="en-US" sz="1200" dirty="0"/>
              </a:p>
            </p:txBody>
          </p:sp>
        </p:grpSp>
        <p:sp>
          <p:nvSpPr>
            <p:cNvPr id="23" name="Right Arrow 22"/>
            <p:cNvSpPr/>
            <p:nvPr/>
          </p:nvSpPr>
          <p:spPr>
            <a:xfrm>
              <a:off x="4567457" y="5318381"/>
              <a:ext cx="371706" cy="300528"/>
            </a:xfrm>
            <a:prstGeom prst="rightArrow">
              <a:avLst>
                <a:gd name="adj1" fmla="val 39474"/>
                <a:gd name="adj2" fmla="val 50000"/>
              </a:avLst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568540" y="4165368"/>
              <a:ext cx="2064125" cy="5078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500" b="1" dirty="0">
                  <a:solidFill>
                    <a:srgbClr val="C00000"/>
                  </a:solidFill>
                </a:rPr>
                <a:t>Features</a:t>
              </a:r>
              <a:endParaRPr lang="en-US" sz="1500" i="1" dirty="0">
                <a:solidFill>
                  <a:srgbClr val="C00000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176623" y="4149677"/>
              <a:ext cx="2064125" cy="5078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500" b="1" dirty="0">
                  <a:solidFill>
                    <a:srgbClr val="0000CC"/>
                  </a:solidFill>
                </a:rPr>
                <a:t>Observables</a:t>
              </a:r>
              <a:endParaRPr lang="en-US" sz="1500" i="1" dirty="0">
                <a:solidFill>
                  <a:srgbClr val="0000CC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314617" y="4639862"/>
              <a:ext cx="865316" cy="5562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700" b="1" dirty="0">
                  <a:solidFill>
                    <a:schemeClr val="accent6">
                      <a:lumMod val="75000"/>
                    </a:schemeClr>
                  </a:solidFill>
                </a:rPr>
                <a:t>F(x)</a:t>
              </a:r>
              <a:endParaRPr lang="en-US" sz="1700" i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30" name="Date Placeholder 4"/>
          <p:cNvSpPr>
            <a:spLocks noGrp="1"/>
          </p:cNvSpPr>
          <p:nvPr>
            <p:ph type="dt" sz="half" idx="14"/>
          </p:nvPr>
        </p:nvSpPr>
        <p:spPr>
          <a:xfrm>
            <a:off x="9204962" y="6492510"/>
            <a:ext cx="2622175" cy="365125"/>
          </a:xfrm>
        </p:spPr>
        <p:txBody>
          <a:bodyPr/>
          <a:lstStyle/>
          <a:p>
            <a:r>
              <a:rPr lang="en-US" smtClean="0"/>
              <a:t>05.07.2019</a:t>
            </a:r>
            <a:endParaRPr lang="en-US" dirty="0"/>
          </a:p>
        </p:txBody>
      </p:sp>
      <p:grpSp>
        <p:nvGrpSpPr>
          <p:cNvPr id="31" name="Group 30"/>
          <p:cNvGrpSpPr/>
          <p:nvPr/>
        </p:nvGrpSpPr>
        <p:grpSpPr>
          <a:xfrm>
            <a:off x="10356787" y="2573939"/>
            <a:ext cx="1714500" cy="856918"/>
            <a:chOff x="7429500" y="2331720"/>
            <a:chExt cx="1714500" cy="856918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7429500" y="2331720"/>
              <a:ext cx="1005840" cy="220980"/>
            </a:xfrm>
            <a:prstGeom prst="line">
              <a:avLst/>
            </a:prstGeom>
            <a:ln w="190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/>
            <p:cNvSpPr/>
            <p:nvPr/>
          </p:nvSpPr>
          <p:spPr>
            <a:xfrm>
              <a:off x="7892321" y="2603863"/>
              <a:ext cx="125167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C00000"/>
                  </a:solidFill>
                </a:rPr>
                <a:t>d</a:t>
              </a:r>
              <a:r>
                <a:rPr lang="en-US" sz="1600" b="1" dirty="0">
                  <a:solidFill>
                    <a:srgbClr val="C00000"/>
                  </a:solidFill>
                </a:rPr>
                <a:t>ata-driven model</a:t>
              </a:r>
              <a:endParaRPr lang="en-US" sz="1600" i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2047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05.07.2019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543207" y="1071981"/>
            <a:ext cx="7441949" cy="5563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900" b="1" dirty="0"/>
              <a:t>Start with simple model</a:t>
            </a:r>
          </a:p>
          <a:p>
            <a:pPr marL="403225" indent="-2286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b="1" dirty="0"/>
              <a:t> </a:t>
            </a:r>
            <a:r>
              <a:rPr lang="en-US" b="1" dirty="0">
                <a:solidFill>
                  <a:srgbClr val="C00000"/>
                </a:solidFill>
              </a:rPr>
              <a:t>9 </a:t>
            </a:r>
            <a:r>
              <a:rPr lang="en-US" b="1" dirty="0" smtClean="0">
                <a:solidFill>
                  <a:srgbClr val="C00000"/>
                </a:solidFill>
              </a:rPr>
              <a:t>features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dirty="0" smtClean="0"/>
              <a:t>All </a:t>
            </a:r>
            <a:r>
              <a:rPr lang="en-US" dirty="0"/>
              <a:t>anode positions </a:t>
            </a:r>
            <a:r>
              <a:rPr lang="en-US" i="1" dirty="0"/>
              <a:t>(except ZS1 UP)</a:t>
            </a:r>
            <a:r>
              <a:rPr lang="en-US" dirty="0"/>
              <a:t>, no </a:t>
            </a:r>
            <a:r>
              <a:rPr lang="en-US" dirty="0" smtClean="0"/>
              <a:t>girders</a:t>
            </a:r>
            <a:endParaRPr lang="en-US" dirty="0"/>
          </a:p>
          <a:p>
            <a:pPr marL="403225" indent="-2286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 </a:t>
            </a:r>
            <a:r>
              <a:rPr lang="en-US" b="1" dirty="0">
                <a:solidFill>
                  <a:srgbClr val="0000CC"/>
                </a:solidFill>
              </a:rPr>
              <a:t>5 </a:t>
            </a:r>
            <a:r>
              <a:rPr lang="en-US" b="1" dirty="0" smtClean="0">
                <a:solidFill>
                  <a:srgbClr val="0000CC"/>
                </a:solidFill>
              </a:rPr>
              <a:t>observables</a:t>
            </a:r>
            <a:br>
              <a:rPr lang="en-US" b="1" dirty="0" smtClean="0">
                <a:solidFill>
                  <a:srgbClr val="0000CC"/>
                </a:solidFill>
              </a:rPr>
            </a:br>
            <a:r>
              <a:rPr lang="en-US" b="1" dirty="0" smtClean="0">
                <a:solidFill>
                  <a:srgbClr val="0000CC"/>
                </a:solidFill>
              </a:rPr>
              <a:t> </a:t>
            </a:r>
            <a:r>
              <a:rPr lang="en-US" dirty="0" smtClean="0"/>
              <a:t>BLMs </a:t>
            </a:r>
            <a:r>
              <a:rPr lang="en-US" dirty="0"/>
              <a:t>ZS1, ZS2, .., ZS5</a:t>
            </a:r>
          </a:p>
          <a:p>
            <a:pPr marL="403225" indent="-2286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b="1" dirty="0" smtClean="0"/>
              <a:t>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Neural network</a:t>
            </a:r>
            <a:b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 smtClean="0"/>
              <a:t>Feed-forward</a:t>
            </a:r>
            <a:r>
              <a:rPr lang="en-US" dirty="0"/>
              <a:t>, dense, 1 hidden layer, 7 </a:t>
            </a:r>
            <a:r>
              <a:rPr lang="en-US" dirty="0" smtClean="0"/>
              <a:t>- </a:t>
            </a:r>
            <a:r>
              <a:rPr lang="en-US" dirty="0"/>
              <a:t>15 nodes, leaky </a:t>
            </a:r>
            <a:r>
              <a:rPr lang="en-US" dirty="0" err="1"/>
              <a:t>ReLU</a:t>
            </a:r>
            <a:r>
              <a:rPr lang="en-US" dirty="0"/>
              <a:t> </a:t>
            </a:r>
            <a:r>
              <a:rPr lang="en-US" dirty="0" smtClean="0"/>
              <a:t>activation</a:t>
            </a:r>
          </a:p>
          <a:p>
            <a:pPr marL="403225" indent="-2286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 </a:t>
            </a:r>
            <a:r>
              <a:rPr lang="en-US" dirty="0"/>
              <a:t>Adam optimizer</a:t>
            </a:r>
          </a:p>
          <a:p>
            <a:pPr marL="403225" indent="-2286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i="1" dirty="0"/>
              <a:t> Missing features: </a:t>
            </a:r>
            <a:r>
              <a:rPr lang="en-US" dirty="0"/>
              <a:t>girders, orbit, cathode voltage, ...</a:t>
            </a:r>
            <a:endParaRPr lang="en-US" i="1" dirty="0"/>
          </a:p>
          <a:p>
            <a:pPr>
              <a:spcBef>
                <a:spcPts val="1400"/>
              </a:spcBef>
            </a:pPr>
            <a:r>
              <a:rPr lang="en-US" sz="1900" b="1" dirty="0"/>
              <a:t>Training and test sets from existing data</a:t>
            </a:r>
          </a:p>
          <a:p>
            <a:pPr lvl="1" indent="-228600">
              <a:spcBef>
                <a:spcPts val="100"/>
              </a:spcBef>
              <a:buFont typeface="+mj-lt"/>
              <a:buAutoNum type="romanUcPeriod"/>
              <a:tabLst>
                <a:tab pos="631825" algn="l"/>
              </a:tabLst>
            </a:pPr>
            <a:r>
              <a:rPr lang="en-US" i="1" dirty="0"/>
              <a:t>Training on data from Powell </a:t>
            </a:r>
            <a:r>
              <a:rPr lang="en-US" i="1" dirty="0" smtClean="0"/>
              <a:t>scan</a:t>
            </a:r>
            <a:br>
              <a:rPr lang="en-US" i="1" dirty="0" smtClean="0"/>
            </a:br>
            <a:r>
              <a:rPr lang="en-US" sz="1700" i="1" dirty="0" smtClean="0"/>
              <a:t>01.11.18</a:t>
            </a:r>
            <a:r>
              <a:rPr lang="en-US" sz="1700" i="1" dirty="0"/>
              <a:t>, 467 </a:t>
            </a:r>
            <a:r>
              <a:rPr lang="en-US" sz="1700" i="1" dirty="0" smtClean="0"/>
              <a:t>samples</a:t>
            </a:r>
            <a:r>
              <a:rPr lang="en-US" sz="1700" i="1" dirty="0"/>
              <a:t/>
            </a:r>
            <a:br>
              <a:rPr lang="en-US" sz="1700" i="1" dirty="0"/>
            </a:br>
            <a:r>
              <a:rPr lang="en-US" sz="1700" dirty="0"/>
              <a:t>	=&gt; Predict manual scan 27.03.19 </a:t>
            </a:r>
            <a:r>
              <a:rPr lang="en-US" sz="1700" i="1" dirty="0" smtClean="0">
                <a:solidFill>
                  <a:srgbClr val="0000CC"/>
                </a:solidFill>
              </a:rPr>
              <a:t>(independent test set, 7 months)</a:t>
            </a:r>
            <a:r>
              <a:rPr lang="en-US" sz="1700" dirty="0">
                <a:solidFill>
                  <a:srgbClr val="0000CC"/>
                </a:solidFill>
              </a:rPr>
              <a:t/>
            </a:r>
            <a:br>
              <a:rPr lang="en-US" sz="1700" dirty="0">
                <a:solidFill>
                  <a:srgbClr val="0000CC"/>
                </a:solidFill>
              </a:rPr>
            </a:br>
            <a:r>
              <a:rPr lang="en-US" sz="1700" dirty="0"/>
              <a:t>	=&gt; Fake scans for all anode positions</a:t>
            </a:r>
          </a:p>
          <a:p>
            <a:pPr lvl="1" indent="-228600">
              <a:spcBef>
                <a:spcPts val="400"/>
              </a:spcBef>
              <a:buFont typeface="+mj-lt"/>
              <a:buAutoNum type="romanUcPeriod"/>
              <a:tabLst>
                <a:tab pos="631825" algn="l"/>
              </a:tabLst>
            </a:pPr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Training on data from Powell scan and manual </a:t>
            </a:r>
            <a:r>
              <a:rPr lang="en-US" i="1" dirty="0" smtClean="0">
                <a:solidFill>
                  <a:schemeClr val="bg2">
                    <a:lumMod val="50000"/>
                  </a:schemeClr>
                </a:solidFill>
              </a:rPr>
              <a:t>scan</a:t>
            </a:r>
            <a:br>
              <a:rPr lang="en-US" i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1700" i="1" dirty="0" smtClean="0">
                <a:solidFill>
                  <a:schemeClr val="bg2">
                    <a:lumMod val="50000"/>
                  </a:schemeClr>
                </a:solidFill>
              </a:rPr>
              <a:t>27.03.19</a:t>
            </a:r>
            <a:r>
              <a:rPr lang="en-US" sz="1700" i="1" dirty="0">
                <a:solidFill>
                  <a:schemeClr val="bg2">
                    <a:lumMod val="50000"/>
                  </a:schemeClr>
                </a:solidFill>
              </a:rPr>
              <a:t>, 1308 </a:t>
            </a:r>
            <a:r>
              <a:rPr lang="en-US" sz="1700" i="1" dirty="0" smtClean="0">
                <a:solidFill>
                  <a:schemeClr val="bg2">
                    <a:lumMod val="50000"/>
                  </a:schemeClr>
                </a:solidFill>
              </a:rPr>
              <a:t>samples</a:t>
            </a:r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US" i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	</a:t>
            </a:r>
            <a:r>
              <a:rPr lang="en-US" sz="1700" dirty="0">
                <a:solidFill>
                  <a:schemeClr val="bg2">
                    <a:lumMod val="50000"/>
                  </a:schemeClr>
                </a:solidFill>
              </a:rPr>
              <a:t>=&gt; Predict manual scan 30.03.19 (test set)</a:t>
            </a:r>
            <a:br>
              <a:rPr lang="en-US" sz="17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1700" dirty="0">
                <a:solidFill>
                  <a:schemeClr val="bg2">
                    <a:lumMod val="50000"/>
                  </a:schemeClr>
                </a:solidFill>
              </a:rPr>
              <a:t>	=&gt; Perform anode scans as above</a:t>
            </a:r>
            <a:endParaRPr lang="en-US" sz="17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8184332" y="1097702"/>
            <a:ext cx="3603279" cy="5058654"/>
          </a:xfrm>
          <a:prstGeom prst="roundRect">
            <a:avLst>
              <a:gd name="adj" fmla="val 3576"/>
            </a:avLst>
          </a:prstGeom>
          <a:solidFill>
            <a:schemeClr val="accent6">
              <a:lumMod val="40000"/>
              <a:lumOff val="60000"/>
              <a:alpha val="20000"/>
            </a:schemeClr>
          </a:solidFill>
          <a:ln w="31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"/>
          <a:srcRect b="5619"/>
          <a:stretch/>
        </p:blipFill>
        <p:spPr>
          <a:xfrm>
            <a:off x="8545516" y="1593410"/>
            <a:ext cx="2888088" cy="1299960"/>
          </a:xfrm>
          <a:prstGeom prst="rect">
            <a:avLst/>
          </a:prstGeom>
        </p:spPr>
      </p:pic>
      <p:grpSp>
        <p:nvGrpSpPr>
          <p:cNvPr id="26" name="Group 25"/>
          <p:cNvGrpSpPr/>
          <p:nvPr/>
        </p:nvGrpSpPr>
        <p:grpSpPr>
          <a:xfrm>
            <a:off x="8407450" y="4390934"/>
            <a:ext cx="2928956" cy="1702389"/>
            <a:chOff x="4769713" y="2552441"/>
            <a:chExt cx="3437585" cy="1908869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3"/>
            <a:srcRect l="7829" t="17895" r="2256" b="24385"/>
            <a:stretch/>
          </p:blipFill>
          <p:spPr>
            <a:xfrm>
              <a:off x="5516136" y="2614270"/>
              <a:ext cx="2691162" cy="1509132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5568197" y="4058039"/>
              <a:ext cx="2634593" cy="4032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/>
                <a:t>BLMs</a:t>
              </a:r>
              <a:endParaRPr lang="en-US" sz="1400" dirty="0"/>
            </a:p>
          </p:txBody>
        </p:sp>
        <p:sp>
          <p:nvSpPr>
            <p:cNvPr id="33" name="Rectangle 32"/>
            <p:cNvSpPr/>
            <p:nvPr/>
          </p:nvSpPr>
          <p:spPr>
            <a:xfrm rot="16200000">
              <a:off x="4315729" y="3006425"/>
              <a:ext cx="1625546" cy="7175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/>
                <a:t>Beam loss (</a:t>
              </a:r>
              <a:r>
                <a:rPr lang="en-US" sz="1400" dirty="0" err="1"/>
                <a:t>Gy</a:t>
              </a:r>
              <a:r>
                <a:rPr lang="en-US" sz="1400" dirty="0"/>
                <a:t>/charge)</a:t>
              </a:r>
              <a:endParaRPr lang="en-US" sz="1400" dirty="0"/>
            </a:p>
          </p:txBody>
        </p:sp>
      </p:grpSp>
      <p:sp>
        <p:nvSpPr>
          <p:cNvPr id="27" name="Right Arrow 26"/>
          <p:cNvSpPr/>
          <p:nvPr/>
        </p:nvSpPr>
        <p:spPr>
          <a:xfrm rot="5400000">
            <a:off x="9812810" y="3363213"/>
            <a:ext cx="410295" cy="347219"/>
          </a:xfrm>
          <a:prstGeom prst="rightArrow">
            <a:avLst>
              <a:gd name="adj1" fmla="val 39474"/>
              <a:gd name="adj2" fmla="val 50000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9482855" y="1236657"/>
            <a:ext cx="166909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Features</a:t>
            </a:r>
            <a:endParaRPr lang="en-US" sz="1600" i="1" dirty="0">
              <a:solidFill>
                <a:srgbClr val="C00000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9485069" y="4048377"/>
            <a:ext cx="15050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00CC"/>
                </a:solidFill>
              </a:rPr>
              <a:t>Observables</a:t>
            </a:r>
            <a:endParaRPr lang="en-US" sz="1600" i="1" dirty="0">
              <a:solidFill>
                <a:srgbClr val="0000CC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0192034" y="3322184"/>
            <a:ext cx="6309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F(x)</a:t>
            </a:r>
            <a:endParaRPr lang="en-US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9050422" y="4935537"/>
            <a:ext cx="433771" cy="794925"/>
            <a:chOff x="5714920" y="1877175"/>
            <a:chExt cx="371207" cy="680271"/>
          </a:xfrm>
        </p:grpSpPr>
        <p:sp>
          <p:nvSpPr>
            <p:cNvPr id="2" name="Rectangle 1"/>
            <p:cNvSpPr/>
            <p:nvPr/>
          </p:nvSpPr>
          <p:spPr>
            <a:xfrm>
              <a:off x="5714920" y="2295501"/>
              <a:ext cx="64008" cy="259716"/>
            </a:xfrm>
            <a:prstGeom prst="rect">
              <a:avLst/>
            </a:prstGeom>
            <a:solidFill>
              <a:srgbClr val="0000F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790328" y="2012403"/>
              <a:ext cx="69580" cy="545043"/>
            </a:xfrm>
            <a:prstGeom prst="rect">
              <a:avLst/>
            </a:prstGeom>
            <a:solidFill>
              <a:srgbClr val="0000F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866528" y="1898102"/>
              <a:ext cx="69580" cy="658368"/>
            </a:xfrm>
            <a:prstGeom prst="rect">
              <a:avLst/>
            </a:prstGeom>
            <a:solidFill>
              <a:srgbClr val="0000F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5942728" y="1877175"/>
              <a:ext cx="69580" cy="676656"/>
            </a:xfrm>
            <a:prstGeom prst="rect">
              <a:avLst/>
            </a:prstGeom>
            <a:solidFill>
              <a:srgbClr val="0000F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016547" y="1950199"/>
              <a:ext cx="69580" cy="603504"/>
            </a:xfrm>
            <a:prstGeom prst="rect">
              <a:avLst/>
            </a:prstGeom>
            <a:solidFill>
              <a:srgbClr val="0000F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76118" y="2157185"/>
            <a:ext cx="2264740" cy="371823"/>
            <a:chOff x="2316480" y="1973580"/>
            <a:chExt cx="2042160" cy="335280"/>
          </a:xfrm>
        </p:grpSpPr>
        <p:sp>
          <p:nvSpPr>
            <p:cNvPr id="4" name="Oval 3"/>
            <p:cNvSpPr/>
            <p:nvPr/>
          </p:nvSpPr>
          <p:spPr>
            <a:xfrm>
              <a:off x="2316480" y="1988820"/>
              <a:ext cx="114300" cy="29718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>
              <a:off x="2522220" y="1981200"/>
              <a:ext cx="114300" cy="29718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2811780" y="1973580"/>
              <a:ext cx="114300" cy="29718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2979420" y="1996440"/>
              <a:ext cx="114300" cy="29718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>
              <a:off x="3291840" y="1988820"/>
              <a:ext cx="114300" cy="29718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/>
            <p:nvPr/>
          </p:nvSpPr>
          <p:spPr>
            <a:xfrm>
              <a:off x="3482340" y="1996440"/>
              <a:ext cx="114300" cy="29718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/>
            <p:nvPr/>
          </p:nvSpPr>
          <p:spPr>
            <a:xfrm>
              <a:off x="3779520" y="2004060"/>
              <a:ext cx="114300" cy="29718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>
              <a:off x="3962400" y="1981200"/>
              <a:ext cx="114300" cy="29718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4244340" y="2011680"/>
              <a:ext cx="114300" cy="29718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10496524" y="4715104"/>
            <a:ext cx="754081" cy="1586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75215" y="499260"/>
            <a:ext cx="8559986" cy="467894"/>
          </a:xfrm>
        </p:spPr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9" name="Title 1"/>
          <p:cNvSpPr txBox="1">
            <a:spLocks/>
          </p:cNvSpPr>
          <p:nvPr/>
        </p:nvSpPr>
        <p:spPr>
          <a:xfrm>
            <a:off x="394664" y="38796"/>
            <a:ext cx="8559986" cy="682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5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ZS data-driven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916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62062</TotalTime>
  <Words>1301</Words>
  <Application>Microsoft Office PowerPoint</Application>
  <PresentationFormat>Widescreen</PresentationFormat>
  <Paragraphs>326</Paragraphs>
  <Slides>24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Wingdings</vt:lpstr>
      <vt:lpstr>Office Theme</vt:lpstr>
      <vt:lpstr>SPS ongoing studies: towards reinforcement learning for electrostatic septum alignment</vt:lpstr>
      <vt:lpstr>Overview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studies for an RFQ prototype test in SPS   Status report</dc:title>
  <dc:creator>Michael Schenk</dc:creator>
  <cp:lastModifiedBy>Michael Schenk</cp:lastModifiedBy>
  <cp:revision>6869</cp:revision>
  <cp:lastPrinted>2016-06-09T07:26:37Z</cp:lastPrinted>
  <dcterms:created xsi:type="dcterms:W3CDTF">2015-10-20T14:25:35Z</dcterms:created>
  <dcterms:modified xsi:type="dcterms:W3CDTF">2019-07-05T06:24:09Z</dcterms:modified>
</cp:coreProperties>
</file>