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9" name="Shape 12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.tif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b="1" sz="2300"/>
            </a:lvl1pPr>
            <a:lvl2pPr marL="0" indent="0" algn="ctr">
              <a:spcBef>
                <a:spcPts val="0"/>
              </a:spcBef>
              <a:buSzTx/>
              <a:buNone/>
              <a:defRPr b="1" sz="2300"/>
            </a:lvl2pPr>
            <a:lvl3pPr marL="0" indent="0" algn="ctr">
              <a:spcBef>
                <a:spcPts val="0"/>
              </a:spcBef>
              <a:buSzTx/>
              <a:buNone/>
              <a:defRPr b="1" sz="2300"/>
            </a:lvl3pPr>
            <a:lvl4pPr marL="0" indent="0" algn="ctr">
              <a:spcBef>
                <a:spcPts val="0"/>
              </a:spcBef>
              <a:buSzTx/>
              <a:buNone/>
              <a:defRPr b="1" sz="2300"/>
            </a:lvl4pPr>
            <a:lvl5pPr marL="0" indent="0" algn="ctr">
              <a:spcBef>
                <a:spcPts val="0"/>
              </a:spcBef>
              <a:buSzTx/>
              <a:buNone/>
              <a:defRPr b="1" sz="23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11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Image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20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1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b="1" sz="2300"/>
            </a:lvl1pPr>
            <a:lvl2pPr marL="0" indent="0" algn="ctr">
              <a:spcBef>
                <a:spcPts val="0"/>
              </a:spcBef>
              <a:buSzTx/>
              <a:buNone/>
              <a:defRPr b="1" sz="2300"/>
            </a:lvl2pPr>
            <a:lvl3pPr marL="0" indent="0" algn="ctr">
              <a:spcBef>
                <a:spcPts val="0"/>
              </a:spcBef>
              <a:buSzTx/>
              <a:buNone/>
              <a:defRPr b="1" sz="2300"/>
            </a:lvl3pPr>
            <a:lvl4pPr marL="0" indent="0" algn="ctr">
              <a:spcBef>
                <a:spcPts val="0"/>
              </a:spcBef>
              <a:buSzTx/>
              <a:buNone/>
              <a:defRPr b="1" sz="2300"/>
            </a:lvl4pPr>
            <a:lvl5pPr marL="0" indent="0" algn="ctr">
              <a:spcBef>
                <a:spcPts val="0"/>
              </a:spcBef>
              <a:buSzTx/>
              <a:buNone/>
              <a:defRPr b="1" sz="23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b="1" sz="2300"/>
            </a:lvl1pPr>
            <a:lvl2pPr marL="0" indent="0" algn="ctr">
              <a:spcBef>
                <a:spcPts val="0"/>
              </a:spcBef>
              <a:buSzTx/>
              <a:buNone/>
              <a:defRPr b="1" sz="2300"/>
            </a:lvl2pPr>
            <a:lvl3pPr marL="0" indent="0" algn="ctr">
              <a:spcBef>
                <a:spcPts val="0"/>
              </a:spcBef>
              <a:buSzTx/>
              <a:buNone/>
              <a:defRPr b="1" sz="2300"/>
            </a:lvl3pPr>
            <a:lvl4pPr marL="0" indent="0" algn="ctr">
              <a:spcBef>
                <a:spcPts val="0"/>
              </a:spcBef>
              <a:buSzTx/>
              <a:buNone/>
              <a:defRPr b="1" sz="2300"/>
            </a:lvl4pPr>
            <a:lvl5pPr marL="0" indent="0" algn="ctr">
              <a:spcBef>
                <a:spcPts val="0"/>
              </a:spcBef>
              <a:buSzTx/>
              <a:buNone/>
              <a:defRPr b="1" sz="23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b="1" sz="2300"/>
            </a:lvl1pPr>
            <a:lvl2pPr marL="0" indent="0" algn="ctr">
              <a:spcBef>
                <a:spcPts val="0"/>
              </a:spcBef>
              <a:buSzTx/>
              <a:buNone/>
              <a:defRPr b="1" sz="2300"/>
            </a:lvl2pPr>
            <a:lvl3pPr marL="0" indent="0" algn="ctr">
              <a:spcBef>
                <a:spcPts val="0"/>
              </a:spcBef>
              <a:buSzTx/>
              <a:buNone/>
              <a:defRPr b="1" sz="2300"/>
            </a:lvl3pPr>
            <a:lvl4pPr marL="0" indent="0" algn="ctr">
              <a:spcBef>
                <a:spcPts val="0"/>
              </a:spcBef>
              <a:buSzTx/>
              <a:buNone/>
              <a:defRPr b="1" sz="2300"/>
            </a:lvl4pPr>
            <a:lvl5pPr marL="0" indent="0" algn="ctr">
              <a:spcBef>
                <a:spcPts val="0"/>
              </a:spcBef>
              <a:buSzTx/>
              <a:buNone/>
              <a:defRPr b="1" sz="23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3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3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3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3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3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3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3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3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3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2.tif"/><Relationship Id="rId5" Type="http://schemas.openxmlformats.org/officeDocument/2006/relationships/image" Target="../media/image3.tif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4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4.jpeg"/><Relationship Id="rId5" Type="http://schemas.openxmlformats.org/officeDocument/2006/relationships/image" Target="../media/image5.jpe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9.tif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0.tif"/><Relationship Id="rId5" Type="http://schemas.openxmlformats.org/officeDocument/2006/relationships/image" Target="../media/image11.tif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2.tif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3.tif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4.tif"/><Relationship Id="rId5" Type="http://schemas.openxmlformats.org/officeDocument/2006/relationships/image" Target="../media/image15.tif"/><Relationship Id="rId6" Type="http://schemas.openxmlformats.org/officeDocument/2006/relationships/image" Target="../media/image3.tif"/><Relationship Id="rId7" Type="http://schemas.openxmlformats.org/officeDocument/2006/relationships/image" Target="../media/image2.t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4.tif"/><Relationship Id="rId5" Type="http://schemas.openxmlformats.org/officeDocument/2006/relationships/image" Target="../media/image5.tif"/><Relationship Id="rId6" Type="http://schemas.openxmlformats.org/officeDocument/2006/relationships/image" Target="../media/image6.tif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3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7.tif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7.tif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8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133" name="Beam Intersection Factor…"/>
          <p:cNvSpPr txBox="1"/>
          <p:nvPr>
            <p:ph type="title" idx="4294967295"/>
          </p:nvPr>
        </p:nvSpPr>
        <p:spPr>
          <a:xfrm>
            <a:off x="1357535" y="1638300"/>
            <a:ext cx="10464801" cy="3302000"/>
          </a:xfrm>
          <a:prstGeom prst="rect">
            <a:avLst/>
          </a:prstGeom>
        </p:spPr>
        <p:txBody>
          <a:bodyPr/>
          <a:lstStyle/>
          <a:p>
            <a:pPr>
              <a:defRPr sz="5000"/>
            </a:pPr>
            <a:r>
              <a:t>Beam Intersection Factor</a:t>
            </a:r>
          </a:p>
          <a:p>
            <a:pPr>
              <a:defRPr sz="5000"/>
            </a:pPr>
            <a:r>
              <a:t>and</a:t>
            </a:r>
          </a:p>
          <a:p>
            <a:pPr>
              <a:defRPr sz="5000"/>
            </a:pPr>
            <a:r>
              <a:t>Neutron Induced Reaction Analysis </a:t>
            </a:r>
          </a:p>
        </p:txBody>
      </p:sp>
      <p:sp>
        <p:nvSpPr>
          <p:cNvPr id="134" name="Presented by: Xinheng AI…"/>
          <p:cNvSpPr txBox="1"/>
          <p:nvPr>
            <p:ph type="body" sz="quarter" idx="4294967295"/>
          </p:nvPr>
        </p:nvSpPr>
        <p:spPr>
          <a:xfrm>
            <a:off x="1270000" y="5743904"/>
            <a:ext cx="10639872" cy="158829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SzTx/>
              <a:buNone/>
              <a:defRPr b="1" sz="2300"/>
            </a:pPr>
            <a:r>
              <a:t>Presented by: </a:t>
            </a:r>
            <a:r>
              <a:rPr b="0"/>
              <a:t>Xinheng AI</a:t>
            </a:r>
            <a:endParaRPr b="0"/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SzTx/>
              <a:buNone/>
              <a:defRPr b="1" sz="2300"/>
            </a:p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SzTx/>
              <a:buNone/>
              <a:defRPr b="1" sz="2300"/>
            </a:pPr>
            <a:r>
              <a:t>Supervisors:</a:t>
            </a:r>
            <a:r>
              <a:t> </a:t>
            </a:r>
            <a:r>
              <a:rPr b="0"/>
              <a:t>Vasilis Vlachoudis</a:t>
            </a:r>
            <a:r>
              <a:rPr b="0"/>
              <a:t>  , </a:t>
            </a:r>
            <a:r>
              <a:rPr b="0"/>
              <a:t>Francisco Ogallar Ruiz</a:t>
            </a:r>
            <a:r>
              <a:rPr b="0"/>
              <a:t>  , </a:t>
            </a:r>
            <a:r>
              <a:rPr b="0"/>
              <a:t>Massimo Barbagallo</a:t>
            </a:r>
            <a:r>
              <a:rPr b="0"/>
              <a:t> </a:t>
            </a:r>
          </a:p>
        </p:txBody>
      </p:sp>
      <p:pic>
        <p:nvPicPr>
          <p:cNvPr id="13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68279" y="304330"/>
            <a:ext cx="2875273" cy="14863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2700" y="8939672"/>
            <a:ext cx="2430792" cy="9480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205" name="Neutron Fluence"/>
          <p:cNvSpPr txBox="1"/>
          <p:nvPr/>
        </p:nvSpPr>
        <p:spPr>
          <a:xfrm>
            <a:off x="1397000" y="257408"/>
            <a:ext cx="2249120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Neutron Fluence</a:t>
            </a:r>
          </a:p>
        </p:txBody>
      </p:sp>
      <p:pic>
        <p:nvPicPr>
          <p:cNvPr id="20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11679" y="2737403"/>
            <a:ext cx="8827880" cy="6145663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The number of neutrons per incident proton pulse , which arrives at experimental…"/>
          <p:cNvSpPr txBox="1"/>
          <p:nvPr/>
        </p:nvSpPr>
        <p:spPr>
          <a:xfrm>
            <a:off x="540718" y="1182799"/>
            <a:ext cx="11969801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The number of neutrons per incident proton pulse , which arrives at experimental</a:t>
            </a:r>
          </a:p>
          <a:p>
            <a:pPr algn="just" defTabSz="457200"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area.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211" name="Neutron Fluence"/>
          <p:cNvSpPr txBox="1"/>
          <p:nvPr/>
        </p:nvSpPr>
        <p:spPr>
          <a:xfrm>
            <a:off x="1397000" y="257408"/>
            <a:ext cx="2249120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Neutron Fluence</a:t>
            </a:r>
          </a:p>
        </p:txBody>
      </p:sp>
      <p:pic>
        <p:nvPicPr>
          <p:cNvPr id="21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16179" y="399812"/>
            <a:ext cx="7873648" cy="47241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1cm_fluence.pdf" descr="1cm_fluenc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279400" y="873794"/>
            <a:ext cx="7103761" cy="426225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1.pdf" descr="1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439712" y="5015846"/>
            <a:ext cx="5781392" cy="433604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2.5cm_fluence.pdf" descr="2.5cm_fluenc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228505" y="5170671"/>
            <a:ext cx="7103762" cy="42622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219" name="Neutron Fluence ration uncertainty"/>
          <p:cNvSpPr txBox="1"/>
          <p:nvPr/>
        </p:nvSpPr>
        <p:spPr>
          <a:xfrm>
            <a:off x="1397000" y="257408"/>
            <a:ext cx="4565600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Neutron Fluence ration uncertainty </a:t>
            </a:r>
          </a:p>
        </p:txBody>
      </p:sp>
      <p:pic>
        <p:nvPicPr>
          <p:cNvPr id="220" name="1cm_ratio_ideal.pdf" descr="1cm_ratio_ideal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362053" y="781146"/>
            <a:ext cx="6753501" cy="4052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1cm_ratio_reality.pdf" descr="1cm_ratio_reality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935253" y="728651"/>
            <a:ext cx="6928483" cy="4157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2.5cm_ratio_reality.pdf" descr="2.5cm_ratio_reality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532883" y="4728765"/>
            <a:ext cx="7733223" cy="46399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2.5cm_ratio_ideal.pdf" descr="2.5cm_ratio_ideal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926356" y="4661747"/>
            <a:ext cx="7733222" cy="46399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227" name="BIF"/>
          <p:cNvSpPr txBox="1"/>
          <p:nvPr/>
        </p:nvSpPr>
        <p:spPr>
          <a:xfrm>
            <a:off x="1397000" y="257408"/>
            <a:ext cx="662940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BIF</a:t>
            </a:r>
          </a:p>
        </p:txBody>
      </p:sp>
      <p:sp>
        <p:nvSpPr>
          <p:cNvPr id="228" name="Beam Intersection Factor:"/>
          <p:cNvSpPr txBox="1"/>
          <p:nvPr/>
        </p:nvSpPr>
        <p:spPr>
          <a:xfrm>
            <a:off x="671766" y="1028699"/>
            <a:ext cx="3959127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just" defTabSz="457200">
              <a:defRPr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Beam Intersection Factor:</a:t>
            </a:r>
          </a:p>
        </p:txBody>
      </p:sp>
      <p:sp>
        <p:nvSpPr>
          <p:cNvPr id="229" name="BIF is the flux seen by sample or detector over full flux along arriving at experimental area"/>
          <p:cNvSpPr txBox="1"/>
          <p:nvPr/>
        </p:nvSpPr>
        <p:spPr>
          <a:xfrm>
            <a:off x="662283" y="1479549"/>
            <a:ext cx="122106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just" defTabSz="457200">
              <a:defRPr b="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BIF is the flux seen by sample or detector over full flux along arriving at experimental area</a:t>
            </a:r>
          </a:p>
        </p:txBody>
      </p:sp>
      <p:pic>
        <p:nvPicPr>
          <p:cNvPr id="23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268999" y="3112962"/>
            <a:ext cx="6717952" cy="403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331701" y="2847634"/>
            <a:ext cx="7602377" cy="4561427"/>
          </a:xfrm>
          <a:prstGeom prst="rect">
            <a:avLst/>
          </a:prstGeom>
          <a:ln w="12700">
            <a:miter lim="400000"/>
          </a:ln>
        </p:spPr>
      </p:pic>
      <p:sp>
        <p:nvSpPr>
          <p:cNvPr id="232" name="Low-E, sensitive to gravity effect…"/>
          <p:cNvSpPr txBox="1"/>
          <p:nvPr/>
        </p:nvSpPr>
        <p:spPr>
          <a:xfrm>
            <a:off x="526597" y="7810499"/>
            <a:ext cx="13055601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Low-E, sensitive to gravity effect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just" defTabSz="457200"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High-E, forward peaked instead of isotropic distribution.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236" name="Data analysis —workflow"/>
          <p:cNvSpPr txBox="1"/>
          <p:nvPr/>
        </p:nvSpPr>
        <p:spPr>
          <a:xfrm>
            <a:off x="1397000" y="257408"/>
            <a:ext cx="3267152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Data analysis —workflow</a:t>
            </a:r>
          </a:p>
        </p:txBody>
      </p:sp>
      <p:sp>
        <p:nvSpPr>
          <p:cNvPr id="237" name="Gamma flash is used as reference…"/>
          <p:cNvSpPr txBox="1"/>
          <p:nvPr/>
        </p:nvSpPr>
        <p:spPr>
          <a:xfrm>
            <a:off x="151234" y="920235"/>
            <a:ext cx="12702332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defRPr b="0">
                <a:latin typeface="Helvetica"/>
                <a:ea typeface="Helvetica"/>
                <a:cs typeface="Helvetica"/>
                <a:sym typeface="Helvetica"/>
              </a:defRPr>
            </a:pPr>
            <a:r>
              <a:t>Gamma flash is used as reference</a:t>
            </a:r>
          </a:p>
          <a:p>
            <a:pPr algn="just" defTabSz="457200">
              <a:defRPr b="0">
                <a:latin typeface="Helvetica"/>
                <a:ea typeface="Helvetica"/>
                <a:cs typeface="Helvetica"/>
                <a:sym typeface="Helvetica"/>
              </a:defRPr>
            </a:pPr>
            <a:r>
              <a:t>In the same time, lots of productions of charge particles, decay gamma from pion+ and kion+</a:t>
            </a:r>
          </a:p>
        </p:txBody>
      </p:sp>
      <p:sp>
        <p:nvSpPr>
          <p:cNvPr id="238" name="LINAC → Booster → PS → sending dedicated and parasitic protons.…"/>
          <p:cNvSpPr txBox="1"/>
          <p:nvPr/>
        </p:nvSpPr>
        <p:spPr>
          <a:xfrm>
            <a:off x="308196" y="2687971"/>
            <a:ext cx="924624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LINAC → Booster → PS → sending dedicated and parasitic protons.</a:t>
            </a:r>
          </a:p>
          <a:p>
            <a:pPr algn="just" defTabSz="457200">
              <a:defRPr b="0" sz="180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Proton will travel a distance in the target before induce a gamma ray, simulation available.</a:t>
            </a:r>
          </a:p>
        </p:txBody>
      </p:sp>
      <p:sp>
        <p:nvSpPr>
          <p:cNvPr id="239" name="N_TOF : receive protons and triggers on.…"/>
          <p:cNvSpPr txBox="1"/>
          <p:nvPr/>
        </p:nvSpPr>
        <p:spPr>
          <a:xfrm>
            <a:off x="317918" y="3920591"/>
            <a:ext cx="8379285" cy="942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N_TOF : receive protons and triggers on.</a:t>
            </a:r>
          </a:p>
          <a:p>
            <a:pPr algn="just" defTabSz="457200">
              <a:defRPr b="0" sz="180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First gamma flash should be treated extremely carefully by gamma flash locating.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0" name="Detection:…"/>
          <p:cNvSpPr txBox="1"/>
          <p:nvPr/>
        </p:nvSpPr>
        <p:spPr>
          <a:xfrm>
            <a:off x="346929" y="5270499"/>
            <a:ext cx="4294734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Detection</a:t>
            </a:r>
            <a:r>
              <a:rPr b="0"/>
              <a:t>:</a:t>
            </a:r>
            <a:endParaRPr b="0">
              <a:solidFill>
                <a:srgbClr val="FF2600"/>
              </a:solidFill>
            </a:endParaRPr>
          </a:p>
          <a:p>
            <a:pPr algn="just" defTabSz="457200">
              <a:defRPr b="0" sz="180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Peaks of gamma rays are distinguishable</a:t>
            </a:r>
          </a:p>
        </p:txBody>
      </p:sp>
      <p:sp>
        <p:nvSpPr>
          <p:cNvPr id="241" name="Gamma locating:…"/>
          <p:cNvSpPr txBox="1"/>
          <p:nvPr/>
        </p:nvSpPr>
        <p:spPr>
          <a:xfrm>
            <a:off x="337049" y="6363420"/>
            <a:ext cx="8556651" cy="967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Gamma</a:t>
            </a:r>
            <a:r>
              <a:rPr b="0"/>
              <a:t> </a:t>
            </a:r>
            <a:r>
              <a:t>locating</a:t>
            </a:r>
            <a:r>
              <a:rPr b="0"/>
              <a:t>:</a:t>
            </a:r>
            <a:endParaRPr b="0"/>
          </a:p>
          <a:p>
            <a:pPr algn="just" defTabSz="457200">
              <a:defRPr b="0" sz="1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Gamma-flash locating correctly is extremely important, by setting proper parameter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pic>
        <p:nvPicPr>
          <p:cNvPr id="245" name="11111111111.jpg" descr="11111111111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60350" y="4610008"/>
            <a:ext cx="12484615" cy="2222593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222222222.jpg" descr="222222222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4000" y="6896100"/>
            <a:ext cx="12496800" cy="2108200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After thresholding"/>
          <p:cNvSpPr txBox="1"/>
          <p:nvPr/>
        </p:nvSpPr>
        <p:spPr>
          <a:xfrm>
            <a:off x="5096357" y="7719670"/>
            <a:ext cx="2812086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After thresholding </a:t>
            </a:r>
          </a:p>
        </p:txBody>
      </p:sp>
      <p:sp>
        <p:nvSpPr>
          <p:cNvPr id="248" name="Before thresholding"/>
          <p:cNvSpPr txBox="1"/>
          <p:nvPr/>
        </p:nvSpPr>
        <p:spPr>
          <a:xfrm>
            <a:off x="4969255" y="5490820"/>
            <a:ext cx="3066289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Before thresholding </a:t>
            </a:r>
          </a:p>
        </p:txBody>
      </p:sp>
      <p:sp>
        <p:nvSpPr>
          <p:cNvPr id="249" name="Minimal expected width:Find out the real start of gamma flash from false ones…"/>
          <p:cNvSpPr txBox="1"/>
          <p:nvPr/>
        </p:nvSpPr>
        <p:spPr>
          <a:xfrm>
            <a:off x="158750" y="1084709"/>
            <a:ext cx="12966700" cy="3218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>
              <a:defRPr sz="2000"/>
            </a:pPr>
            <a:r>
              <a:t>Minimal expected width:</a:t>
            </a:r>
            <a:r>
              <a:rPr b="0"/>
              <a:t>Find out the real start of gamma flash from false ones</a:t>
            </a:r>
            <a:endParaRPr b="0"/>
          </a:p>
          <a:p>
            <a:pPr algn="just">
              <a:defRPr sz="2000"/>
            </a:pPr>
            <a:r>
              <a:t>Window:</a:t>
            </a:r>
            <a:r>
              <a:rPr b="0"/>
              <a:t>Pluses are protected from elimination after finding out the real gamma flash, the length of time after gamma flash</a:t>
            </a:r>
          </a:p>
          <a:p>
            <a:pPr algn="just">
              <a:defRPr sz="2000"/>
            </a:pPr>
            <a:r>
              <a:t>severe elimination conditions: </a:t>
            </a:r>
            <a:r>
              <a:rPr b="0"/>
              <a:t>Customized thresholding</a:t>
            </a:r>
            <a:endParaRPr b="0"/>
          </a:p>
          <a:p>
            <a:pPr algn="just">
              <a:defRPr sz="2000"/>
            </a:pPr>
          </a:p>
          <a:p>
            <a:pPr algn="just">
              <a:defRPr sz="2000"/>
            </a:pPr>
            <a:r>
              <a:t>Base line is and should be redefined around the gamma flash </a:t>
            </a:r>
          </a:p>
          <a:p>
            <a:pPr algn="just">
              <a:defRPr b="0" sz="2000"/>
            </a:pPr>
            <a:r>
              <a:t>30% of amplitude height of the gamma flash is used as the starting point.</a:t>
            </a:r>
          </a:p>
          <a:p>
            <a:pPr algn="just">
              <a:defRPr sz="2000"/>
            </a:pPr>
          </a:p>
          <a:p>
            <a:pPr algn="just">
              <a:defRPr b="0" sz="2000"/>
            </a:pPr>
            <a:r>
              <a:t>Later by extracting these useful pulses , we generated the spectrum of gamma counts in a manner of time</a:t>
            </a:r>
          </a:p>
          <a:p>
            <a:pPr algn="just">
              <a:defRPr b="0" sz="2000"/>
            </a:pPr>
            <a:r>
              <a:t>of flight, which means energy of neutron</a:t>
            </a:r>
          </a:p>
        </p:txBody>
      </p:sp>
      <p:sp>
        <p:nvSpPr>
          <p:cNvPr id="250" name="Gamma flash locating"/>
          <p:cNvSpPr txBox="1"/>
          <p:nvPr/>
        </p:nvSpPr>
        <p:spPr>
          <a:xfrm>
            <a:off x="1396999" y="257408"/>
            <a:ext cx="2816049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Gamma flash locating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254" name="Fluence check"/>
          <p:cNvSpPr txBox="1"/>
          <p:nvPr/>
        </p:nvSpPr>
        <p:spPr>
          <a:xfrm>
            <a:off x="1397000" y="257408"/>
            <a:ext cx="1872692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Fluence check</a:t>
            </a:r>
          </a:p>
        </p:txBody>
      </p:sp>
      <p:sp>
        <p:nvSpPr>
          <p:cNvPr id="255" name="In order to double check the coming neutron fluence, some XS-well-known samples are used. SILI detector uses Li-6 as checking materials, by looking at the peak of fission peak.Peak counts are corresponding to coming flux since the cross section is well-known"/>
          <p:cNvSpPr txBox="1"/>
          <p:nvPr/>
        </p:nvSpPr>
        <p:spPr>
          <a:xfrm>
            <a:off x="483849" y="1104899"/>
            <a:ext cx="1145178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b="0"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In order to double check the coming neutron fluence, some XS-well-known samples are used.</a:t>
            </a:r>
            <a:br/>
            <a:r>
              <a:t>SILI detector uses Li-6 as checking materials, by looking at the peak of fission peak.Peak counts are corresponding to coming flux since the cross section is well-known</a:t>
            </a:r>
          </a:p>
        </p:txBody>
      </p:sp>
      <p:pic>
        <p:nvPicPr>
          <p:cNvPr id="25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12750" y="2391104"/>
            <a:ext cx="7818749" cy="4971392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w/o unknown ———— one spectrum from well-known w/ unknown   ———— another spectra from well-known Comparing in a smart way, we can know some properties of unknown materials  But this method is just for correction while main information is from gamma peaks vs time of flight"/>
          <p:cNvSpPr txBox="1"/>
          <p:nvPr/>
        </p:nvSpPr>
        <p:spPr>
          <a:xfrm>
            <a:off x="961277" y="7632699"/>
            <a:ext cx="11075740" cy="1602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b="0" sz="200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w/o unknown ———— one spectrum from well-known</a:t>
            </a:r>
            <a:br/>
            <a:r>
              <a:t>w/ unknown   ———— another spectra from well-known</a:t>
            </a:r>
            <a:br/>
            <a:r>
              <a:rPr>
                <a:solidFill>
                  <a:srgbClr val="000000"/>
                </a:solidFill>
              </a:rPr>
              <a:t>Comparing in a smart way, we can know some properties of unknown materials 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But this method is just for correction while main information is from gamma peaks vs time of flight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8" name="Additionally we can put an unknown…"/>
          <p:cNvSpPr txBox="1"/>
          <p:nvPr/>
        </p:nvSpPr>
        <p:spPr>
          <a:xfrm>
            <a:off x="8044053" y="3729253"/>
            <a:ext cx="4847083" cy="10088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2000"/>
            </a:pPr>
            <a:r>
              <a:t>Additionally we can put an unknown </a:t>
            </a:r>
          </a:p>
          <a:p>
            <a:pPr algn="l">
              <a:defRPr b="0" sz="2000"/>
            </a:pPr>
            <a:r>
              <a:t>sample in front of the well-known sample</a:t>
            </a:r>
          </a:p>
          <a:p>
            <a:pPr algn="l">
              <a:defRPr b="0" sz="2000"/>
            </a:pPr>
            <a:r>
              <a:t>along the coming flux for correction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262" name="Au-197 capture yield analysis"/>
          <p:cNvSpPr txBox="1"/>
          <p:nvPr/>
        </p:nvSpPr>
        <p:spPr>
          <a:xfrm>
            <a:off x="1397000" y="257408"/>
            <a:ext cx="3662782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Au-197 capture yield analysis </a:t>
            </a:r>
          </a:p>
        </p:txBody>
      </p:sp>
      <p:sp>
        <p:nvSpPr>
          <p:cNvPr id="263" name="Proton → Lead target → Neutrons → Au-197 activation → TAC and D6C6 detectors → DAQ → calibration."/>
          <p:cNvSpPr txBox="1"/>
          <p:nvPr/>
        </p:nvSpPr>
        <p:spPr>
          <a:xfrm>
            <a:off x="425028" y="2751770"/>
            <a:ext cx="12154744" cy="6877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just" defTabSz="457200">
              <a:defRPr b="0"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Proton → Lead target → Neutrons → Au-197 activation → TAC and D6C6 detectors → DAQ → calibration.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4" name="Flowchart"/>
          <p:cNvSpPr txBox="1"/>
          <p:nvPr/>
        </p:nvSpPr>
        <p:spPr>
          <a:xfrm>
            <a:off x="369163" y="2268930"/>
            <a:ext cx="1649274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Flowchart </a:t>
            </a:r>
          </a:p>
        </p:txBody>
      </p:sp>
      <p:sp>
        <p:nvSpPr>
          <p:cNvPr id="265" name="Calibration is done by:…"/>
          <p:cNvSpPr txBox="1"/>
          <p:nvPr/>
        </p:nvSpPr>
        <p:spPr>
          <a:xfrm>
            <a:off x="393082" y="3308860"/>
            <a:ext cx="5304806" cy="2298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Calibration is done by:</a:t>
            </a:r>
          </a:p>
          <a:p>
            <a:pPr algn="just" defTabSz="45720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Cs-137, </a:t>
            </a:r>
            <a:r>
              <a:rPr b="0"/>
              <a:t>662keV</a:t>
            </a:r>
            <a:endParaRPr b="0"/>
          </a:p>
          <a:p>
            <a:pPr algn="just" defTabSz="457200">
              <a:defRPr b="0" sz="2000"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Y-88, </a:t>
            </a:r>
            <a:r>
              <a:t>898 and 1836KeV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just" defTabSz="457200">
              <a:defRPr b="0" sz="2000"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Pu/C, </a:t>
            </a:r>
            <a:r>
              <a:t>6131keV from O-16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just" defTabSz="457200">
              <a:defRPr b="0"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All data comes from different sizes of sample </a:t>
            </a:r>
          </a:p>
          <a:p>
            <a:pPr algn="just" defTabSz="457200">
              <a:defRPr b="0"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to avoid systematic error</a:t>
            </a:r>
          </a:p>
        </p:txBody>
      </p:sp>
      <p:sp>
        <p:nvSpPr>
          <p:cNvPr id="266" name="Capture yield :The probability that a capture reaction occurs in the sample"/>
          <p:cNvSpPr txBox="1"/>
          <p:nvPr/>
        </p:nvSpPr>
        <p:spPr>
          <a:xfrm>
            <a:off x="374014" y="1259229"/>
            <a:ext cx="8599116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b="0" sz="2000"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Capture yield </a:t>
            </a:r>
            <a:r>
              <a:t>:The probability that a capture reaction occurs in the sample</a:t>
            </a:r>
          </a:p>
        </p:txBody>
      </p:sp>
      <p:pic>
        <p:nvPicPr>
          <p:cNvPr id="26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66750" y="5608901"/>
            <a:ext cx="4349088" cy="973801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Counts measured with and without the sample…"/>
          <p:cNvSpPr txBox="1"/>
          <p:nvPr/>
        </p:nvSpPr>
        <p:spPr>
          <a:xfrm>
            <a:off x="573473" y="6736442"/>
            <a:ext cx="7780934" cy="1602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b="0"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Counts measured with and without the sample</a:t>
            </a:r>
          </a:p>
          <a:p>
            <a:pPr algn="l" defTabSz="457200">
              <a:defRPr b="0"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Detection efficiency can be simulated and calibrated.</a:t>
            </a:r>
          </a:p>
          <a:p>
            <a:pPr algn="l" defTabSz="457200">
              <a:defRPr b="0"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Neutron flux can be determined such as Li-6 fluence check method </a:t>
            </a:r>
          </a:p>
          <a:p>
            <a:pPr algn="l" defTabSz="457200">
              <a:defRPr b="0"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BIF can be simulated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6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830888" y="3461260"/>
            <a:ext cx="6451472" cy="36313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273" name="Pileup and dead time :…"/>
          <p:cNvSpPr txBox="1"/>
          <p:nvPr/>
        </p:nvSpPr>
        <p:spPr>
          <a:xfrm>
            <a:off x="266192" y="924405"/>
            <a:ext cx="6956798" cy="508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Pileup and dead time :</a:t>
            </a:r>
          </a:p>
          <a:p>
            <a:pPr algn="l" defTabSz="457200"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rPr b="1"/>
              <a:t>Pileup problems</a:t>
            </a:r>
            <a:r>
              <a:t> are affecting only the low-energy part of </a:t>
            </a:r>
          </a:p>
          <a:p>
            <a:pPr algn="l" defTabSz="457200"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t>the energy deposited in each crystal </a:t>
            </a:r>
          </a:p>
          <a:p>
            <a:pPr algn="l" defTabSz="457200">
              <a:spcBef>
                <a:spcPts val="1200"/>
              </a:spcBef>
              <a:defRPr b="0" sz="16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150 keV for the individual crystals </a:t>
            </a:r>
          </a:p>
          <a:p>
            <a:pPr algn="l" defTabSz="457200">
              <a:spcBef>
                <a:spcPts val="1200"/>
              </a:spcBef>
              <a:defRPr sz="2000">
                <a:latin typeface="Times"/>
                <a:ea typeface="Times"/>
                <a:cs typeface="Times"/>
                <a:sym typeface="Times"/>
              </a:defRPr>
            </a:pPr>
            <a:r>
              <a:t>Two capture events within the coincidence window </a:t>
            </a:r>
          </a:p>
          <a:p>
            <a:pPr algn="l" defTabSz="457200"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t>Owing to the constraints on total deposited energy, </a:t>
            </a:r>
          </a:p>
          <a:p>
            <a:pPr algn="l" defTabSz="457200"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t>the combination of two (or more) capture reactions leads to </a:t>
            </a:r>
          </a:p>
          <a:p>
            <a:pPr algn="l" defTabSz="457200"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t>the loss of one or both events, depending on</a:t>
            </a:r>
          </a:p>
          <a:p>
            <a:pPr algn="l" defTabSz="457200"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t>whether the resulting falls within the adopted pulse height window</a:t>
            </a:r>
          </a:p>
          <a:p>
            <a:pPr algn="l" defTabSz="457200">
              <a:spcBef>
                <a:spcPts val="1200"/>
              </a:spcBef>
              <a:defRPr b="0" sz="20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Decreasing the time window </a:t>
            </a:r>
          </a:p>
          <a:p>
            <a:pPr algn="l" defTabSz="457200">
              <a:lnSpc>
                <a:spcPts val="3000"/>
              </a:lnSpc>
              <a:spcBef>
                <a:spcPts val="1200"/>
              </a:spcBef>
              <a:defRPr b="0" sz="1333">
                <a:latin typeface="Times"/>
                <a:ea typeface="Times"/>
                <a:cs typeface="Times"/>
                <a:sym typeface="Times"/>
              </a:defRPr>
            </a:pPr>
          </a:p>
        </p:txBody>
      </p:sp>
      <p:sp>
        <p:nvSpPr>
          <p:cNvPr id="274" name="Other effects"/>
          <p:cNvSpPr txBox="1"/>
          <p:nvPr/>
        </p:nvSpPr>
        <p:spPr>
          <a:xfrm>
            <a:off x="1460500" y="257408"/>
            <a:ext cx="1700784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Other effects</a:t>
            </a:r>
          </a:p>
        </p:txBody>
      </p:sp>
      <p:sp>
        <p:nvSpPr>
          <p:cNvPr id="275" name="Background:…"/>
          <p:cNvSpPr txBox="1"/>
          <p:nvPr/>
        </p:nvSpPr>
        <p:spPr>
          <a:xfrm>
            <a:off x="306946" y="5379599"/>
            <a:ext cx="4007892" cy="168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Background:</a:t>
            </a:r>
          </a:p>
          <a:p>
            <a:pPr algn="l" defTabSz="457200"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t>in-beam γ rays,</a:t>
            </a:r>
          </a:p>
          <a:p>
            <a:pPr algn="l" defTabSz="457200"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t>ambient background</a:t>
            </a:r>
          </a:p>
          <a:p>
            <a:pPr algn="l" defTabSz="457200"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t>α radioactivity of Ra from scintillator </a:t>
            </a:r>
          </a:p>
        </p:txBody>
      </p:sp>
      <p:sp>
        <p:nvSpPr>
          <p:cNvPr id="276" name="Solutions:…"/>
          <p:cNvSpPr txBox="1"/>
          <p:nvPr/>
        </p:nvSpPr>
        <p:spPr>
          <a:xfrm>
            <a:off x="318261" y="7156449"/>
            <a:ext cx="7041258" cy="214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Solutions:</a:t>
            </a:r>
          </a:p>
          <a:p>
            <a:pPr algn="l" defTabSz="457200"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t>In-beam gamma can be obtained from Pb sample</a:t>
            </a:r>
          </a:p>
          <a:p>
            <a:pPr algn="l" defTabSz="457200"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t>Measurement with beam-on and beam-off</a:t>
            </a:r>
          </a:p>
          <a:p>
            <a:pPr algn="l" defTabSz="457200"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t>Empty-sample is used to estimate gamma leaking from collimators </a:t>
            </a:r>
          </a:p>
        </p:txBody>
      </p:sp>
      <p:pic>
        <p:nvPicPr>
          <p:cNvPr id="27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139671" y="908985"/>
            <a:ext cx="6882150" cy="54664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281" name="Au-197 amplitude by C6D6"/>
          <p:cNvSpPr txBox="1"/>
          <p:nvPr/>
        </p:nvSpPr>
        <p:spPr>
          <a:xfrm>
            <a:off x="1460500" y="257408"/>
            <a:ext cx="3496056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Au-197 amplitude by C6D6</a:t>
            </a:r>
          </a:p>
        </p:txBody>
      </p:sp>
      <p:pic>
        <p:nvPicPr>
          <p:cNvPr id="28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9850" y="1186758"/>
            <a:ext cx="6729373" cy="35842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809551" y="1225994"/>
            <a:ext cx="6062821" cy="4191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1750" y="4934212"/>
            <a:ext cx="6805573" cy="4705088"/>
          </a:xfrm>
          <a:prstGeom prst="rect">
            <a:avLst/>
          </a:prstGeom>
          <a:ln w="12700">
            <a:miter lim="400000"/>
          </a:ln>
        </p:spPr>
      </p:pic>
      <p:sp>
        <p:nvSpPr>
          <p:cNvPr id="285" name="Test Au-197"/>
          <p:cNvSpPr txBox="1"/>
          <p:nvPr/>
        </p:nvSpPr>
        <p:spPr>
          <a:xfrm>
            <a:off x="2524860" y="677520"/>
            <a:ext cx="1819353" cy="829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</a:p>
          <a:p>
            <a:pPr/>
            <a:r>
              <a:t>Test Au-197</a:t>
            </a:r>
          </a:p>
        </p:txBody>
      </p:sp>
      <p:sp>
        <p:nvSpPr>
          <p:cNvPr id="286" name="Empty sample"/>
          <p:cNvSpPr txBox="1"/>
          <p:nvPr/>
        </p:nvSpPr>
        <p:spPr>
          <a:xfrm>
            <a:off x="8575192" y="975970"/>
            <a:ext cx="2179016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Empty sample</a:t>
            </a:r>
          </a:p>
        </p:txBody>
      </p:sp>
      <p:sp>
        <p:nvSpPr>
          <p:cNvPr id="287" name="After normalization"/>
          <p:cNvSpPr txBox="1"/>
          <p:nvPr/>
        </p:nvSpPr>
        <p:spPr>
          <a:xfrm>
            <a:off x="1989479" y="4646270"/>
            <a:ext cx="2890115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After normalization</a:t>
            </a:r>
          </a:p>
        </p:txBody>
      </p:sp>
      <p:sp>
        <p:nvSpPr>
          <p:cNvPr id="288" name="Four C6D6 detectors were used…"/>
          <p:cNvSpPr txBox="1"/>
          <p:nvPr/>
        </p:nvSpPr>
        <p:spPr>
          <a:xfrm>
            <a:off x="7261809" y="6556051"/>
            <a:ext cx="4805782" cy="19186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Four C6D6 detectors were used</a:t>
            </a:r>
          </a:p>
          <a:p>
            <a:pPr>
              <a:lnSpc>
                <a:spcPct val="120000"/>
              </a:lnSpc>
              <a:defRPr sz="2000"/>
            </a:pP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Detector</a:t>
            </a:r>
            <a:r>
              <a:t> 1</a:t>
            </a:r>
          </a:p>
          <a:p>
            <a:pPr>
              <a:lnSpc>
                <a:spcPct val="120000"/>
              </a:lnSpc>
              <a:defRPr sz="2000"/>
            </a:pPr>
            <a:r>
              <a:t>Detector 2</a:t>
            </a:r>
          </a:p>
          <a:p>
            <a:pPr>
              <a:lnSpc>
                <a:spcPct val="120000"/>
              </a:lnSpc>
              <a:defRPr sz="20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Detector 3</a:t>
            </a:r>
          </a:p>
          <a:p>
            <a:pPr>
              <a:lnSpc>
                <a:spcPct val="120000"/>
              </a:lnSpc>
              <a:defRPr sz="2000">
                <a:solidFill>
                  <a:schemeClr val="accent3"/>
                </a:solidFill>
              </a:defRPr>
            </a:pPr>
            <a:r>
              <a:t>Detector 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140" name="CERN n_TOF"/>
          <p:cNvSpPr txBox="1"/>
          <p:nvPr>
            <p:ph type="title" idx="4294967295"/>
          </p:nvPr>
        </p:nvSpPr>
        <p:spPr>
          <a:xfrm>
            <a:off x="952500" y="879699"/>
            <a:ext cx="5143153" cy="3743101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CERN n_TOF </a:t>
            </a:r>
          </a:p>
        </p:txBody>
      </p:sp>
      <p:sp>
        <p:nvSpPr>
          <p:cNvPr id="141" name="Neutron Time of Flight Technology"/>
          <p:cNvSpPr txBox="1"/>
          <p:nvPr>
            <p:ph type="body" sz="quarter" idx="4294967295"/>
          </p:nvPr>
        </p:nvSpPr>
        <p:spPr>
          <a:xfrm>
            <a:off x="952500" y="4724400"/>
            <a:ext cx="5143153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b="1" sz="2300"/>
            </a:lvl1pPr>
          </a:lstStyle>
          <a:p>
            <a:pPr/>
            <a:r>
              <a:t>Neutron Time of Flight Technology</a:t>
            </a:r>
          </a:p>
        </p:txBody>
      </p:sp>
      <p:pic>
        <p:nvPicPr>
          <p:cNvPr id="142" name="IMG_9317_03.jpg" descr="IMG_9317_03.jpg"/>
          <p:cNvPicPr>
            <a:picLocks noChangeAspect="1"/>
          </p:cNvPicPr>
          <p:nvPr/>
        </p:nvPicPr>
        <p:blipFill>
          <a:blip r:embed="rId4">
            <a:extLst/>
          </a:blip>
          <a:srcRect l="20654" t="0" r="20654" b="0"/>
          <a:stretch>
            <a:fillRect/>
          </a:stretch>
        </p:blipFill>
        <p:spPr>
          <a:xfrm>
            <a:off x="6984999" y="1147420"/>
            <a:ext cx="5169087" cy="7962853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n_TOF EAR1"/>
          <p:cNvSpPr txBox="1"/>
          <p:nvPr/>
        </p:nvSpPr>
        <p:spPr>
          <a:xfrm>
            <a:off x="1397000" y="257408"/>
            <a:ext cx="1920240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n_TOF EAR1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292" name="Au-197 spectrum by TAC"/>
          <p:cNvSpPr txBox="1"/>
          <p:nvPr/>
        </p:nvSpPr>
        <p:spPr>
          <a:xfrm>
            <a:off x="1460500" y="257408"/>
            <a:ext cx="3265018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Au-197 spectrum by TAC</a:t>
            </a:r>
          </a:p>
        </p:txBody>
      </p:sp>
      <p:pic>
        <p:nvPicPr>
          <p:cNvPr id="29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51450" y="1732147"/>
            <a:ext cx="6898802" cy="6289306"/>
          </a:xfrm>
          <a:prstGeom prst="rect">
            <a:avLst/>
          </a:prstGeom>
          <a:ln w="12700">
            <a:miter lim="400000"/>
          </a:ln>
        </p:spPr>
      </p:pic>
      <p:sp>
        <p:nvSpPr>
          <p:cNvPr id="294" name="A delicate part of the data analysis consists of the choice…"/>
          <p:cNvSpPr txBox="1"/>
          <p:nvPr/>
        </p:nvSpPr>
        <p:spPr>
          <a:xfrm>
            <a:off x="160154" y="2006600"/>
            <a:ext cx="6102277" cy="165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ts val="3900"/>
              </a:lnSpc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t>A delicate part of the data analysis consists of the choice </a:t>
            </a:r>
          </a:p>
          <a:p>
            <a:pPr algn="l" defTabSz="457200">
              <a:lnSpc>
                <a:spcPts val="3900"/>
              </a:lnSpc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t>of the optimal thresholds for the deposited energy in TAC </a:t>
            </a:r>
          </a:p>
          <a:p>
            <a:pPr algn="l" defTabSz="457200">
              <a:lnSpc>
                <a:spcPts val="3900"/>
              </a:lnSpc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t>to maximize the capture-to-background ratio. </a:t>
            </a:r>
            <a:endParaRPr sz="1200"/>
          </a:p>
        </p:txBody>
      </p:sp>
      <p:sp>
        <p:nvSpPr>
          <p:cNvPr id="295" name="Spectrum is normalized to 4.9eV…"/>
          <p:cNvSpPr txBox="1"/>
          <p:nvPr/>
        </p:nvSpPr>
        <p:spPr>
          <a:xfrm>
            <a:off x="101599" y="4444999"/>
            <a:ext cx="443875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ts val="3900"/>
              </a:lnSpc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t>Spectrum is normalized to </a:t>
            </a:r>
            <a:r>
              <a:rPr b="1"/>
              <a:t>4.9eV</a:t>
            </a:r>
            <a:r>
              <a:t> </a:t>
            </a:r>
          </a:p>
          <a:p>
            <a:pPr algn="l" defTabSz="457200">
              <a:lnSpc>
                <a:spcPts val="3900"/>
              </a:lnSpc>
              <a:spcBef>
                <a:spcPts val="1200"/>
              </a:spcBef>
              <a:defRPr b="0" sz="2000">
                <a:latin typeface="Times"/>
                <a:ea typeface="Times"/>
                <a:cs typeface="Times"/>
                <a:sym typeface="Times"/>
              </a:defRPr>
            </a:pPr>
            <a:r>
              <a:t>which is the most famous peak for Au-197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299" name="Reference"/>
          <p:cNvSpPr txBox="1"/>
          <p:nvPr/>
        </p:nvSpPr>
        <p:spPr>
          <a:xfrm>
            <a:off x="1460499" y="257408"/>
            <a:ext cx="1358495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Reference</a:t>
            </a:r>
          </a:p>
        </p:txBody>
      </p:sp>
      <p:sp>
        <p:nvSpPr>
          <p:cNvPr id="300" name="C. Guerrer et al,Performance of the neutron time-of-flight facility n TOF at CERN, Eur. Phys. J. A (2013) 49: 27…"/>
          <p:cNvSpPr txBox="1"/>
          <p:nvPr/>
        </p:nvSpPr>
        <p:spPr>
          <a:xfrm>
            <a:off x="19049" y="1007615"/>
            <a:ext cx="12966701" cy="75605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R="669290" algn="just" defTabSz="457200">
              <a:lnSpc>
                <a:spcPct val="200000"/>
              </a:lnSpc>
              <a:defRPr b="0"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C. Guerrer et al,Performance of the neutron time-of-flight facility n TOF at CERN, Eur. Phys. J. A (2013) 49: 27</a:t>
            </a:r>
          </a:p>
          <a:p>
            <a:pPr marR="669290" algn="just" defTabSz="457200">
              <a:lnSpc>
                <a:spcPct val="200000"/>
              </a:lnSpc>
              <a:defRPr b="0"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The n TOF Collaboration, Nuclear data activities at the n TOF facility at CERN, Eur. Phys. J. Plus (2016) 131: 371</a:t>
            </a:r>
          </a:p>
          <a:p>
            <a:pPr marR="669290" algn="just" defTabSz="457200">
              <a:lnSpc>
                <a:spcPct val="200000"/>
              </a:lnSpc>
              <a:defRPr b="0"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M. Barbagall, High-accuracy determination of the neutron flux at n TOF, Eur. Phys. J. A (2013) 49: 156</a:t>
            </a:r>
          </a:p>
          <a:p>
            <a:pPr marR="669290" algn="just" defTabSz="457200">
              <a:lnSpc>
                <a:spcPct val="200000"/>
              </a:lnSpc>
              <a:defRPr b="0"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Vasilis Vlachoudis and Marta Sabte Gilarte , Yield calculation using resampling method for including the n TOF resolution function</a:t>
            </a:r>
          </a:p>
          <a:p>
            <a:pPr marR="669290" algn="just" defTabSz="457200">
              <a:lnSpc>
                <a:spcPct val="200000"/>
              </a:lnSpc>
              <a:defRPr b="0"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M. Sabte-Gilarte, High-accuracy determination of the neutron flux in the new experimental area n TOF-EAR2 at CERN, Eur. Phys. J. A (2017) 53: 210</a:t>
            </a:r>
          </a:p>
          <a:p>
            <a:pPr marR="669290" algn="just" defTabSz="457200">
              <a:lnSpc>
                <a:spcPct val="200000"/>
              </a:lnSpc>
              <a:defRPr b="0"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J. Cole and R. Cherkaoui-Tadili, Proton-induced spallation reactions between 300 MeV and 20 GeV, PHYSICAL REVIEW C VOLUME 36, NUMBER 4 OCTOBER 1987</a:t>
            </a:r>
          </a:p>
          <a:p>
            <a:pPr marR="669290" algn="just" defTabSz="457200">
              <a:lnSpc>
                <a:spcPct val="200000"/>
              </a:lnSpc>
              <a:defRPr b="0"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C. Weiß et al, The new vertical neutron beam line at the CERN n_TOF facility design and outlook on the performance, Nuclear Instruments and Methods in Physics Research A799(2015)90–98</a:t>
            </a:r>
          </a:p>
          <a:p>
            <a:pPr marR="669290" algn="just" defTabSz="457200">
              <a:lnSpc>
                <a:spcPct val="200000"/>
              </a:lnSpc>
              <a:defRPr b="0"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Massimo Barbagallo, MEASUREMENT OF THE NEUTRON FLUX AND OF THE CAPTURE CROSS SECTION OF U-236 AT N_TOF, ESAME FINALE 2013</a:t>
            </a:r>
          </a:p>
          <a:p>
            <a:pPr marR="669290" algn="just" defTabSz="457200">
              <a:lnSpc>
                <a:spcPct val="200000"/>
              </a:lnSpc>
              <a:defRPr b="0"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C. Massimi, 197Au (n,γ ) cross section in the resonance region, PHYSICAL REVIEW C 81, 044616 (2010)</a:t>
            </a:r>
          </a:p>
          <a:p>
            <a:pPr marR="669290" algn="just" defTabSz="457200">
              <a:lnSpc>
                <a:spcPct val="200000"/>
              </a:lnSpc>
              <a:defRPr b="0"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Wikipedia Au-197 spectrum</a:t>
            </a:r>
          </a:p>
          <a:p>
            <a:pPr marR="669290" algn="just" defTabSz="457200">
              <a:lnSpc>
                <a:spcPct val="200000"/>
              </a:lnSpc>
              <a:defRPr b="0"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Disneyland Mickey Mouse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pic>
        <p:nvPicPr>
          <p:cNvPr id="30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038672" y="5187615"/>
            <a:ext cx="4927456" cy="3038599"/>
          </a:xfrm>
          <a:prstGeom prst="rect">
            <a:avLst/>
          </a:prstGeom>
          <a:ln w="12700">
            <a:miter lim="400000"/>
          </a:ln>
        </p:spPr>
      </p:pic>
      <p:sp>
        <p:nvSpPr>
          <p:cNvPr id="305" name="Thanks for your attention!"/>
          <p:cNvSpPr txBox="1"/>
          <p:nvPr/>
        </p:nvSpPr>
        <p:spPr>
          <a:xfrm>
            <a:off x="241935" y="3482659"/>
            <a:ext cx="7923531" cy="857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/>
            </a:lvl1pPr>
          </a:lstStyle>
          <a:p>
            <a:pPr/>
            <a:r>
              <a:t>Thanks for your attention!</a:t>
            </a:r>
          </a:p>
        </p:txBody>
      </p:sp>
      <p:sp>
        <p:nvSpPr>
          <p:cNvPr id="306" name="End"/>
          <p:cNvSpPr txBox="1"/>
          <p:nvPr/>
        </p:nvSpPr>
        <p:spPr>
          <a:xfrm>
            <a:off x="1460500" y="257408"/>
            <a:ext cx="656235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End</a:t>
            </a:r>
          </a:p>
        </p:txBody>
      </p:sp>
      <p:pic>
        <p:nvPicPr>
          <p:cNvPr id="30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991600" y="2470150"/>
            <a:ext cx="2819400" cy="2882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12700" y="8939672"/>
            <a:ext cx="2430792" cy="948073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968278" y="304330"/>
            <a:ext cx="2875274" cy="14863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pic>
        <p:nvPicPr>
          <p:cNvPr id="147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21146" t="19394" r="21146" b="19394"/>
          <a:stretch>
            <a:fillRect/>
          </a:stretch>
        </p:blipFill>
        <p:spPr>
          <a:xfrm>
            <a:off x="6718300" y="1117599"/>
            <a:ext cx="4796073" cy="33915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8200" t="0" r="8200" b="0"/>
          <a:stretch>
            <a:fillRect/>
          </a:stretch>
        </p:blipFill>
        <p:spPr>
          <a:xfrm>
            <a:off x="952500" y="1130300"/>
            <a:ext cx="4537121" cy="6784076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Nucleosynthesis in stars"/>
          <p:cNvSpPr txBox="1"/>
          <p:nvPr/>
        </p:nvSpPr>
        <p:spPr>
          <a:xfrm>
            <a:off x="7221314" y="4781549"/>
            <a:ext cx="379020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just" defTabSz="457200">
              <a:defRPr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Nucleosynthesis in stars </a:t>
            </a:r>
          </a:p>
        </p:txBody>
      </p:sp>
      <p:sp>
        <p:nvSpPr>
          <p:cNvPr id="150" name="Nuclear waste management"/>
          <p:cNvSpPr txBox="1"/>
          <p:nvPr/>
        </p:nvSpPr>
        <p:spPr>
          <a:xfrm>
            <a:off x="1126756" y="8266682"/>
            <a:ext cx="4188563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pPr/>
            <a:r>
              <a:t>Nuclear waste management</a:t>
            </a:r>
          </a:p>
        </p:txBody>
      </p:sp>
      <p:pic>
        <p:nvPicPr>
          <p:cNvPr id="151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871951" y="5969000"/>
            <a:ext cx="4723922" cy="3247200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Material…"/>
          <p:cNvSpPr txBox="1"/>
          <p:nvPr/>
        </p:nvSpPr>
        <p:spPr>
          <a:xfrm>
            <a:off x="5920591" y="6367120"/>
            <a:ext cx="1520343" cy="829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Material </a:t>
            </a:r>
          </a:p>
          <a:p>
            <a:pPr/>
            <a:r>
              <a:t>structure </a:t>
            </a:r>
          </a:p>
        </p:txBody>
      </p:sp>
      <p:sp>
        <p:nvSpPr>
          <p:cNvPr id="153" name="Motivation"/>
          <p:cNvSpPr txBox="1"/>
          <p:nvPr/>
        </p:nvSpPr>
        <p:spPr>
          <a:xfrm>
            <a:off x="1397000" y="257408"/>
            <a:ext cx="1563929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2000">
                <a:latin typeface="Big Caslon"/>
                <a:ea typeface="Big Caslon"/>
                <a:cs typeface="Big Caslon"/>
                <a:sym typeface="Big Caslon"/>
              </a:defRPr>
            </a:pPr>
            <a:r>
              <a:rPr sz="2400"/>
              <a:t>Motivation</a:t>
            </a:r>
            <a: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157" name="Proton beams(～300neutrons/proton):…"/>
          <p:cNvSpPr txBox="1"/>
          <p:nvPr>
            <p:ph type="title" idx="4294967295"/>
          </p:nvPr>
        </p:nvSpPr>
        <p:spPr>
          <a:xfrm>
            <a:off x="1270000" y="67310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>
              <a:defRPr sz="4000"/>
            </a:pPr>
            <a:r>
              <a:t>Proton beams(～300neutrons/proton):</a:t>
            </a:r>
          </a:p>
          <a:p>
            <a:pPr>
              <a:defRPr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Dedicated</a:t>
            </a:r>
            <a:r>
              <a:t>:</a:t>
            </a:r>
            <a:r>
              <a:rPr b="0"/>
              <a:t>～</a:t>
            </a:r>
            <a:r>
              <a:t>7∙10^12/pulse</a:t>
            </a:r>
            <a:r>
              <a:rPr b="0"/>
              <a:t> </a:t>
            </a:r>
            <a:r>
              <a:t>              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Parasitic</a:t>
            </a:r>
            <a:r>
              <a:t>: </a:t>
            </a:r>
            <a:r>
              <a:rPr b="0"/>
              <a:t>～</a:t>
            </a:r>
            <a:r>
              <a:t>2.5∙10^12/pulse</a:t>
            </a:r>
          </a:p>
        </p:txBody>
      </p:sp>
      <p:sp>
        <p:nvSpPr>
          <p:cNvPr id="158" name="10° hitting angle from top view…"/>
          <p:cNvSpPr txBox="1"/>
          <p:nvPr>
            <p:ph type="body" sz="quarter" idx="4294967295"/>
          </p:nvPr>
        </p:nvSpPr>
        <p:spPr>
          <a:xfrm>
            <a:off x="1270000" y="8159750"/>
            <a:ext cx="10464800" cy="11303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b="1" sz="2300"/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10° hitting angle</a:t>
            </a:r>
            <a:r>
              <a:t> from top view </a:t>
            </a:r>
          </a:p>
          <a:p>
            <a:pPr marL="0" indent="0" algn="ctr">
              <a:spcBef>
                <a:spcPts val="0"/>
              </a:spcBef>
              <a:buSzTx/>
              <a:buNone/>
              <a:defRPr b="1" sz="2300"/>
            </a:pPr>
            <a:r>
              <a:t>to remove partial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charged particles</a:t>
            </a:r>
            <a:r>
              <a:t> and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gamma rays</a:t>
            </a:r>
            <a:r>
              <a:t> along the flight path</a:t>
            </a:r>
          </a:p>
        </p:txBody>
      </p:sp>
      <p:pic>
        <p:nvPicPr>
          <p:cNvPr id="15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54487" y="1316271"/>
            <a:ext cx="7495827" cy="5450075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n_TOF set-up"/>
          <p:cNvSpPr txBox="1"/>
          <p:nvPr/>
        </p:nvSpPr>
        <p:spPr>
          <a:xfrm>
            <a:off x="1396999" y="257408"/>
            <a:ext cx="1972362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n_TOF set-up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164" name="Target"/>
          <p:cNvSpPr txBox="1"/>
          <p:nvPr/>
        </p:nvSpPr>
        <p:spPr>
          <a:xfrm>
            <a:off x="1397000" y="257408"/>
            <a:ext cx="1029005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2000">
                <a:latin typeface="Big Caslon"/>
                <a:ea typeface="Big Caslon"/>
                <a:cs typeface="Big Caslon"/>
                <a:sym typeface="Big Caslon"/>
              </a:defRPr>
            </a:pPr>
            <a:r>
              <a:rPr sz="2400"/>
              <a:t>Target</a:t>
            </a:r>
            <a:r>
              <a:t> </a:t>
            </a:r>
          </a:p>
        </p:txBody>
      </p:sp>
      <p:sp>
        <p:nvSpPr>
          <p:cNvPr id="165" name="Title"/>
          <p:cNvSpPr txBox="1"/>
          <p:nvPr>
            <p:ph type="title" idx="4294967295"/>
          </p:nvPr>
        </p:nvSpPr>
        <p:spPr>
          <a:xfrm>
            <a:off x="1253378" y="1458366"/>
            <a:ext cx="4704557" cy="3316834"/>
          </a:xfrm>
          <a:prstGeom prst="rect">
            <a:avLst/>
          </a:prstGeom>
        </p:spPr>
        <p:txBody>
          <a:bodyPr anchor="b"/>
          <a:lstStyle/>
          <a:p>
            <a:pPr algn="l"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pPr>
          </a:p>
        </p:txBody>
      </p:sp>
      <p:pic>
        <p:nvPicPr>
          <p:cNvPr id="166" name="0B2E05C598F9528FCE106DF7F1539807.jpg" descr="0B2E05C598F9528FCE106DF7F1539807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5236" y="762000"/>
            <a:ext cx="4860427" cy="348897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9" name="Image"/>
          <p:cNvGrpSpPr/>
          <p:nvPr/>
        </p:nvGrpSpPr>
        <p:grpSpPr>
          <a:xfrm>
            <a:off x="785594" y="3915829"/>
            <a:ext cx="10485572" cy="6189142"/>
            <a:chOff x="0" y="0"/>
            <a:chExt cx="10485570" cy="6189140"/>
          </a:xfrm>
        </p:grpSpPr>
        <p:pic>
          <p:nvPicPr>
            <p:cNvPr id="168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27000" y="88900"/>
              <a:ext cx="10231571" cy="585894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67" name="Image" descr="Image"/>
            <p:cNvPicPr>
              <a:picLocks noChangeAspect="0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10485571" cy="6189141"/>
            </a:xfrm>
            <a:prstGeom prst="rect">
              <a:avLst/>
            </a:prstGeom>
            <a:effectLst/>
          </p:spPr>
        </p:pic>
      </p:grpSp>
      <p:sp>
        <p:nvSpPr>
          <p:cNvPr id="170" name="EAR1(H2O+1.28%H3BO3):…"/>
          <p:cNvSpPr txBox="1"/>
          <p:nvPr/>
        </p:nvSpPr>
        <p:spPr>
          <a:xfrm>
            <a:off x="6333404" y="1204417"/>
            <a:ext cx="6377960" cy="829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/>
            <a:r>
              <a:t>EAR1(H</a:t>
            </a:r>
            <a:r>
              <a:rPr sz="700"/>
              <a:t>2</a:t>
            </a:r>
            <a:r>
              <a:t>O+1.28%H</a:t>
            </a:r>
            <a:r>
              <a:rPr sz="700"/>
              <a:t>3</a:t>
            </a:r>
            <a:r>
              <a:t>BO</a:t>
            </a:r>
            <a:r>
              <a:rPr sz="700"/>
              <a:t>3</a:t>
            </a:r>
            <a:r>
              <a:t>):</a:t>
            </a:r>
          </a:p>
          <a:p>
            <a:pPr algn="l">
              <a:defRPr b="0"/>
            </a:pPr>
            <a:r>
              <a:t>• Better energy resolution</a:t>
            </a:r>
          </a:p>
        </p:txBody>
      </p:sp>
      <p:sp>
        <p:nvSpPr>
          <p:cNvPr id="171" name="EAR2(H2O):…"/>
          <p:cNvSpPr txBox="1"/>
          <p:nvPr/>
        </p:nvSpPr>
        <p:spPr>
          <a:xfrm>
            <a:off x="6303178" y="2420346"/>
            <a:ext cx="5903571" cy="11979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EAR2(H</a:t>
            </a:r>
            <a:r>
              <a:rPr sz="700"/>
              <a:t>2</a:t>
            </a:r>
            <a:r>
              <a:t>O):</a:t>
            </a:r>
            <a:endParaRPr sz="2000"/>
          </a:p>
          <a:p>
            <a:pPr algn="l">
              <a:defRPr b="0"/>
            </a:pPr>
            <a:r>
              <a:t>•</a:t>
            </a:r>
            <a:r>
              <a:rPr sz="2000"/>
              <a:t> </a:t>
            </a:r>
            <a:r>
              <a:t>Higher neutron flux (25 times than EAR1)</a:t>
            </a:r>
          </a:p>
          <a:p>
            <a:pPr algn="l">
              <a:defRPr b="0"/>
            </a:pPr>
            <a:r>
              <a:t>• Exclusion of gravity effect possible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175" name="Simulation"/>
          <p:cNvSpPr txBox="1"/>
          <p:nvPr/>
        </p:nvSpPr>
        <p:spPr>
          <a:xfrm>
            <a:off x="1397000" y="257408"/>
            <a:ext cx="1533144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sz="2000">
                <a:latin typeface="Big Caslon"/>
                <a:ea typeface="Big Caslon"/>
                <a:cs typeface="Big Caslon"/>
                <a:sym typeface="Big Caslon"/>
              </a:defRPr>
            </a:pPr>
            <a:r>
              <a:rPr sz="2400"/>
              <a:t>Simulation</a:t>
            </a:r>
            <a:r>
              <a:t> </a:t>
            </a:r>
          </a:p>
        </p:txBody>
      </p:sp>
      <p:sp>
        <p:nvSpPr>
          <p:cNvPr id="176" name="FLUKA: For high-E of proton-target spallation…"/>
          <p:cNvSpPr txBox="1"/>
          <p:nvPr>
            <p:ph type="title" idx="4294967295"/>
          </p:nvPr>
        </p:nvSpPr>
        <p:spPr>
          <a:xfrm>
            <a:off x="952500" y="1092200"/>
            <a:ext cx="11099800" cy="2159000"/>
          </a:xfrm>
          <a:prstGeom prst="rect">
            <a:avLst/>
          </a:prstGeom>
        </p:spPr>
        <p:txBody>
          <a:bodyPr/>
          <a:lstStyle/>
          <a:p>
            <a:pPr algn="just" defTabSz="429768">
              <a:defRPr sz="2256"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FLUKA: </a:t>
            </a:r>
            <a:r>
              <a:t>For high-E of proton-target spallation</a:t>
            </a:r>
          </a:p>
          <a:p>
            <a:pPr algn="just" defTabSz="429768">
              <a:defRPr sz="2256"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MCNP: </a:t>
            </a:r>
            <a:r>
              <a:t>For low density sample when resonance structure of studied materials is crucial</a:t>
            </a:r>
          </a:p>
          <a:p>
            <a:pPr algn="just" defTabSz="429768">
              <a:defRPr sz="987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just" defTabSz="429768">
              <a:defRPr sz="1879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Neutrons which arrive at the experimental area are within a very small solid angle 10^-8Sr. </a:t>
            </a:r>
          </a:p>
          <a:p>
            <a:pPr algn="just" defTabSz="429768">
              <a:defRPr sz="1879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Full calculation is cumbersome and meaningless.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34443" y="5168900"/>
            <a:ext cx="10335914" cy="3253755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Transport code is developed for this issue!"/>
          <p:cNvSpPr txBox="1"/>
          <p:nvPr/>
        </p:nvSpPr>
        <p:spPr>
          <a:xfrm>
            <a:off x="3324098" y="3903320"/>
            <a:ext cx="6356605" cy="829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Transport code is developed for this issue!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182" name="Transport code"/>
          <p:cNvSpPr txBox="1"/>
          <p:nvPr/>
        </p:nvSpPr>
        <p:spPr>
          <a:xfrm>
            <a:off x="1397000" y="257408"/>
            <a:ext cx="2100072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Transport code </a:t>
            </a:r>
          </a:p>
        </p:txBody>
      </p:sp>
      <p:pic>
        <p:nvPicPr>
          <p:cNvPr id="18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34443" y="1206500"/>
            <a:ext cx="10335914" cy="3253755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Proton beam → Lead target → Scoring plane → experimental area or detector"/>
          <p:cNvSpPr txBox="1"/>
          <p:nvPr/>
        </p:nvSpPr>
        <p:spPr>
          <a:xfrm>
            <a:off x="1167655" y="4641849"/>
            <a:ext cx="1066949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just" defTabSz="457200">
              <a:defRPr b="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Proton beam → Lead target → Scoring plane → experimental area or detector</a:t>
            </a:r>
          </a:p>
        </p:txBody>
      </p:sp>
      <p:sp>
        <p:nvSpPr>
          <p:cNvPr id="185" name="Spallation process is done by FLUKA"/>
          <p:cNvSpPr txBox="1"/>
          <p:nvPr/>
        </p:nvSpPr>
        <p:spPr>
          <a:xfrm>
            <a:off x="1204353" y="5708649"/>
            <a:ext cx="553387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just" defTabSz="457200">
              <a:defRPr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Spallation process is done by FLUKA</a:t>
            </a:r>
          </a:p>
        </p:txBody>
      </p:sp>
      <p:sp>
        <p:nvSpPr>
          <p:cNvPr id="186" name="Neutrons are scored at the experimental area"/>
          <p:cNvSpPr txBox="1"/>
          <p:nvPr/>
        </p:nvSpPr>
        <p:spPr>
          <a:xfrm>
            <a:off x="1155700" y="6775449"/>
            <a:ext cx="673789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Neutrons are scored at the experimental area </a:t>
            </a:r>
          </a:p>
        </p:txBody>
      </p:sp>
      <p:sp>
        <p:nvSpPr>
          <p:cNvPr id="187" name="Useless neutrons are eliminated according to assumptions"/>
          <p:cNvSpPr txBox="1"/>
          <p:nvPr/>
        </p:nvSpPr>
        <p:spPr>
          <a:xfrm>
            <a:off x="1149199" y="7842249"/>
            <a:ext cx="8641385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:r>
              <a:t>Useless neutrons are eliminated according to assumptions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191" name="Assumptions"/>
          <p:cNvSpPr txBox="1"/>
          <p:nvPr/>
        </p:nvSpPr>
        <p:spPr>
          <a:xfrm>
            <a:off x="1397000" y="257408"/>
            <a:ext cx="1733093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Assumptions</a:t>
            </a:r>
          </a:p>
        </p:txBody>
      </p:sp>
      <p:sp>
        <p:nvSpPr>
          <p:cNvPr id="192" name="1.Within a small cut angle, neutrons are emitted isotropically.…"/>
          <p:cNvSpPr txBox="1"/>
          <p:nvPr/>
        </p:nvSpPr>
        <p:spPr>
          <a:xfrm>
            <a:off x="640534" y="1619249"/>
            <a:ext cx="9133583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1.Within a small cut angle, neutrons are emitted isotropically. </a:t>
            </a:r>
          </a:p>
          <a:p>
            <a:pPr algn="just" defTabSz="457200">
              <a:defRPr b="0" sz="200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It holds within 5° and in practice 1° for EAR1 and 2° for EAR2 are used.</a:t>
            </a:r>
          </a:p>
        </p:txBody>
      </p:sp>
      <p:sp>
        <p:nvSpPr>
          <p:cNvPr id="193" name="2.Project each neutron to the experimental area first.…"/>
          <p:cNvSpPr txBox="1"/>
          <p:nvPr/>
        </p:nvSpPr>
        <p:spPr>
          <a:xfrm>
            <a:off x="612444" y="3746499"/>
            <a:ext cx="10623675" cy="107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2.Project each neutron to the experimental area first. </a:t>
            </a:r>
          </a:p>
          <a:p>
            <a:pPr algn="just" defTabSz="457200">
              <a:defRPr b="0" sz="200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Discarding neutron outside L × tanθcut + 0.4m(0.4m radius of vacuum tube after lead target).</a:t>
            </a:r>
          </a:p>
        </p:txBody>
      </p:sp>
      <p:sp>
        <p:nvSpPr>
          <p:cNvPr id="194" name="3. Neutrons hitting either a tube or collimator are eliminated…"/>
          <p:cNvSpPr txBox="1"/>
          <p:nvPr/>
        </p:nvSpPr>
        <p:spPr>
          <a:xfrm>
            <a:off x="660598" y="6026149"/>
            <a:ext cx="9050685" cy="107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3. Neutrons hitting either a tube or collimator are eliminated</a:t>
            </a:r>
          </a:p>
          <a:p>
            <a:pPr algn="just" defTabSz="457200">
              <a:defRPr b="0" sz="200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Scoring surface is selected at experimental area with 1mm step of scoring grid.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ntof-logo-white.png" descr="ntof-logo-whi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99" y="188429"/>
            <a:ext cx="956222" cy="589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14209" y="257726"/>
            <a:ext cx="564271" cy="564270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198" name="Neutron energy spectrum"/>
          <p:cNvSpPr txBox="1"/>
          <p:nvPr/>
        </p:nvSpPr>
        <p:spPr>
          <a:xfrm>
            <a:off x="1397000" y="257408"/>
            <a:ext cx="3295193" cy="451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Big Caslon"/>
                <a:ea typeface="Big Caslon"/>
                <a:cs typeface="Big Caslon"/>
                <a:sym typeface="Big Caslon"/>
              </a:defRPr>
            </a:lvl1pPr>
          </a:lstStyle>
          <a:p>
            <a:pPr/>
            <a:r>
              <a:t>Neutron energy spectrum</a:t>
            </a:r>
          </a:p>
        </p:txBody>
      </p:sp>
      <p:pic>
        <p:nvPicPr>
          <p:cNvPr id="199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12791" t="0" r="12791" b="0"/>
          <a:stretch>
            <a:fillRect/>
          </a:stretch>
        </p:blipFill>
        <p:spPr>
          <a:xfrm>
            <a:off x="2246114" y="933429"/>
            <a:ext cx="8512383" cy="6384287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Water/borated water :…"/>
          <p:cNvSpPr txBox="1"/>
          <p:nvPr/>
        </p:nvSpPr>
        <p:spPr>
          <a:xfrm>
            <a:off x="1038401" y="7541870"/>
            <a:ext cx="3581699" cy="1492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lnSpc>
                <a:spcPct val="150000"/>
              </a:lnSpc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Water/borated water :</a:t>
            </a:r>
          </a:p>
          <a:p>
            <a:pPr algn="just" defTabSz="457200">
              <a:defRPr sz="180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Hydrogen moderation</a:t>
            </a:r>
          </a:p>
          <a:p>
            <a:pPr algn="just" defTabSz="457200">
              <a:defRPr sz="180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Thermal neutron killer</a:t>
            </a:r>
          </a:p>
          <a:p>
            <a:pPr algn="just" defTabSz="457200">
              <a:defRPr sz="180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Background radiation reduction</a:t>
            </a:r>
          </a:p>
        </p:txBody>
      </p:sp>
      <p:sp>
        <p:nvSpPr>
          <p:cNvPr id="201" name="Thiner/Thicker target:…"/>
          <p:cNvSpPr txBox="1"/>
          <p:nvPr/>
        </p:nvSpPr>
        <p:spPr>
          <a:xfrm>
            <a:off x="6448601" y="7541870"/>
            <a:ext cx="4888670" cy="1212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lnSpc>
                <a:spcPct val="150000"/>
              </a:lnSpc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Thiner/Thicker target:</a:t>
            </a:r>
          </a:p>
          <a:p>
            <a:pPr algn="just" defTabSz="457200">
              <a:defRPr sz="180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Thiner:Fast neutron, lower fluence</a:t>
            </a:r>
          </a:p>
          <a:p>
            <a:pPr algn="just" defTabSz="457200">
              <a:defRPr sz="180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Thicker: Wider energy range, higher fluence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