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62" r:id="rId5"/>
    <p:sldId id="259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97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34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500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63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7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05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41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65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9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56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39421-3951-3C4D-B9A0-0F28407B5F8B}" type="datetimeFigureOut">
              <a:rPr lang="en-US" smtClean="0"/>
              <a:t>09.08.18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07253-CEDC-AA43-8005-CE38C8BBE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9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HE-LHC Beam-</a:t>
            </a:r>
            <a:r>
              <a:rPr lang="en-US" dirty="0"/>
              <a:t>B</a:t>
            </a:r>
            <a:r>
              <a:rPr lang="en-US" dirty="0" smtClean="0"/>
              <a:t>eam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</a:t>
            </a:r>
            <a:r>
              <a:rPr lang="en-US" sz="2400" dirty="0"/>
              <a:t>. </a:t>
            </a:r>
            <a:r>
              <a:rPr lang="en-US" sz="2400" dirty="0" err="1"/>
              <a:t>Tambasco</a:t>
            </a:r>
            <a:r>
              <a:rPr lang="en-US" sz="2400" dirty="0"/>
              <a:t>, </a:t>
            </a:r>
            <a:r>
              <a:rPr lang="en-US" sz="2400" dirty="0" smtClean="0"/>
              <a:t>T. </a:t>
            </a:r>
            <a:r>
              <a:rPr lang="en-US" sz="2400" dirty="0" err="1" smtClean="0"/>
              <a:t>Pieloni</a:t>
            </a:r>
            <a:r>
              <a:rPr lang="en-US" sz="2400" dirty="0" smtClean="0"/>
              <a:t>, J</a:t>
            </a:r>
            <a:r>
              <a:rPr lang="en-US" sz="2400" dirty="0"/>
              <a:t>. </a:t>
            </a:r>
            <a:r>
              <a:rPr lang="en-US" sz="2400" dirty="0" err="1"/>
              <a:t>Barranco</a:t>
            </a:r>
            <a:endParaRPr lang="en-US" sz="2400" dirty="0" smtClean="0"/>
          </a:p>
        </p:txBody>
      </p:sp>
      <p:pic>
        <p:nvPicPr>
          <p:cNvPr id="4" name="Picture 3" descr="epf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099" y="150903"/>
            <a:ext cx="2267744" cy="1115284"/>
          </a:xfrm>
          <a:prstGeom prst="rect">
            <a:avLst/>
          </a:prstGeom>
        </p:spPr>
      </p:pic>
      <p:pic>
        <p:nvPicPr>
          <p:cNvPr id="5" name="Picture 4" descr="FCC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0" y="164709"/>
            <a:ext cx="2268029" cy="94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4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ep_130_210_IP1.png"/>
          <p:cNvPicPr>
            <a:picLocks noChangeAspect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281471" y="939592"/>
            <a:ext cx="3721758" cy="282934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4" name="Group 3"/>
          <p:cNvGrpSpPr/>
          <p:nvPr/>
        </p:nvGrpSpPr>
        <p:grpSpPr>
          <a:xfrm>
            <a:off x="4428505" y="1235723"/>
            <a:ext cx="4713111" cy="3366261"/>
            <a:chOff x="3527865" y="1276771"/>
            <a:chExt cx="4952913" cy="3542959"/>
          </a:xfrm>
        </p:grpSpPr>
        <p:pic>
          <p:nvPicPr>
            <p:cNvPr id="5" name="Picture 4" descr="footprint_HELHC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7865" y="1276771"/>
              <a:ext cx="4952913" cy="3542959"/>
            </a:xfrm>
            <a:prstGeom prst="rect">
              <a:avLst/>
            </a:prstGeom>
          </p:spPr>
        </p:pic>
        <p:sp>
          <p:nvSpPr>
            <p:cNvPr id="6" name="Shape 163"/>
            <p:cNvSpPr/>
            <p:nvPr/>
          </p:nvSpPr>
          <p:spPr>
            <a:xfrm>
              <a:off x="4313793" y="2159000"/>
              <a:ext cx="2016936" cy="63186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1887" tIns="31887" rIns="31887" bIns="31887" anchor="ctr"/>
            <a:lstStyle/>
            <a:p>
              <a:r>
                <a:rPr sz="1600" kern="1200" dirty="0"/>
                <a:t>HL-LHC </a:t>
              </a:r>
              <a:r>
                <a:rPr sz="1600" kern="1200" dirty="0" smtClean="0"/>
                <a:t>(</a:t>
              </a:r>
              <a:r>
                <a:rPr lang="fr-CH" sz="1600" kern="1200" dirty="0" smtClean="0"/>
                <a:t>TDR</a:t>
              </a:r>
              <a:r>
                <a:rPr sz="1600" kern="1200" dirty="0" smtClean="0"/>
                <a:t>)</a:t>
              </a:r>
              <a:endParaRPr sz="1600" kern="1200" dirty="0"/>
            </a:p>
          </p:txBody>
        </p:sp>
        <p:sp>
          <p:nvSpPr>
            <p:cNvPr id="7" name="Shape 164"/>
            <p:cNvSpPr/>
            <p:nvPr/>
          </p:nvSpPr>
          <p:spPr>
            <a:xfrm>
              <a:off x="6735250" y="1453469"/>
              <a:ext cx="1129852" cy="381898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1887" tIns="31887" rIns="31887" bIns="31887" anchor="ctr"/>
            <a:lstStyle/>
            <a:p>
              <a:r>
                <a:rPr sz="1600" kern="1200" dirty="0"/>
                <a:t>LHC </a:t>
              </a:r>
              <a:r>
                <a:rPr lang="fr-CH" sz="1600" kern="1200" dirty="0" smtClean="0"/>
                <a:t>2012</a:t>
              </a:r>
              <a:endParaRPr sz="1600" kern="1200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138760" y="4611478"/>
            <a:ext cx="8823287" cy="20723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cap="flat">
            <a:solidFill>
              <a:schemeClr val="tx1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anchor="ctr">
            <a:spAutoFit/>
          </a:bodyPr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defTabSz="584200" hangingPunct="0"/>
            <a:r>
              <a:rPr lang="en-US" sz="1600" b="1" dirty="0" smtClean="0">
                <a:solidFill>
                  <a:srgbClr val="FF0000"/>
                </a:solidFill>
              </a:rPr>
              <a:t>1)</a:t>
            </a:r>
            <a:r>
              <a:rPr lang="en-US" sz="1600" b="1" dirty="0" smtClean="0"/>
              <a:t> X</a:t>
            </a:r>
            <a:r>
              <a:rPr lang="en-US" sz="1600" b="1" dirty="0"/>
              <a:t>-</a:t>
            </a:r>
            <a:r>
              <a:rPr lang="en-US" sz="1600" b="1" dirty="0" smtClean="0"/>
              <a:t>angle =260 </a:t>
            </a:r>
            <a:r>
              <a:rPr lang="en-US" sz="1600" b="1" dirty="0" err="1" smtClean="0">
                <a:latin typeface="Symbol" charset="2"/>
                <a:cs typeface="Symbol" charset="2"/>
              </a:rPr>
              <a:t>m</a:t>
            </a:r>
            <a:r>
              <a:rPr lang="en-US" sz="1600" b="1" dirty="0" err="1" smtClean="0"/>
              <a:t>rad</a:t>
            </a:r>
            <a:r>
              <a:rPr lang="en-US" sz="1600" b="1" dirty="0" smtClean="0"/>
              <a:t> not feasible</a:t>
            </a:r>
            <a:r>
              <a:rPr lang="en-US" sz="1600" dirty="0" smtClean="0"/>
              <a:t>, several long-range encounters close to 5 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/>
              <a:t> separation! DA BAD!</a:t>
            </a:r>
            <a:endParaRPr lang="en-US" sz="1600" kern="1200" dirty="0" smtClean="0">
              <a:solidFill>
                <a:srgbClr val="FF0000"/>
              </a:solidFill>
            </a:endParaRP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kern="1200" dirty="0" smtClean="0">
                <a:solidFill>
                  <a:srgbClr val="FF0000"/>
                </a:solidFill>
              </a:rPr>
              <a:t>2)</a:t>
            </a:r>
            <a:r>
              <a:rPr lang="en-US" sz="1600" b="1" kern="1200" dirty="0" smtClean="0">
                <a:solidFill>
                  <a:schemeClr val="tx1"/>
                </a:solidFill>
              </a:rPr>
              <a:t> X-angle &gt; 420 </a:t>
            </a:r>
            <a:r>
              <a:rPr lang="en-US" sz="1600" b="1" kern="120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600" b="1" kern="1200" dirty="0" err="1" smtClean="0">
                <a:solidFill>
                  <a:schemeClr val="tx1"/>
                </a:solidFill>
              </a:rPr>
              <a:t>rad</a:t>
            </a:r>
            <a:r>
              <a:rPr lang="en-US" sz="1600" b="1" kern="1200" dirty="0" smtClean="0">
                <a:solidFill>
                  <a:schemeClr val="tx1"/>
                </a:solidFill>
              </a:rPr>
              <a:t> </a:t>
            </a:r>
            <a:r>
              <a:rPr lang="en-US" sz="1600" kern="1200" dirty="0" smtClean="0">
                <a:solidFill>
                  <a:schemeClr val="tx1"/>
                </a:solidFill>
              </a:rPr>
              <a:t>best guess scaling from LHC and HL-LHC 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kern="1200" dirty="0" smtClean="0">
                <a:solidFill>
                  <a:schemeClr val="tx1"/>
                </a:solidFill>
              </a:rPr>
              <a:t>but it is at the </a:t>
            </a:r>
            <a:r>
              <a:rPr lang="en-US" sz="1600" b="1" kern="1200" dirty="0" smtClean="0">
                <a:solidFill>
                  <a:srgbClr val="FF0000"/>
                </a:solidFill>
              </a:rPr>
              <a:t>limit of the aperture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defTabSz="584200" hangingPunct="0"/>
            <a:r>
              <a:rPr lang="en-US" sz="1600" b="1" dirty="0" smtClean="0">
                <a:solidFill>
                  <a:srgbClr val="FF0000"/>
                </a:solidFill>
              </a:rPr>
              <a:t>3)</a:t>
            </a:r>
            <a:r>
              <a:rPr lang="en-US" sz="1600" b="1" dirty="0" smtClean="0"/>
              <a:t> Assuming radiation damping and possibilities to find mitigation techniques (beta* leveling) a 360 </a:t>
            </a:r>
            <a:r>
              <a:rPr lang="en-US" sz="1600" b="1" dirty="0" err="1" smtClean="0">
                <a:latin typeface="Symbol" charset="2"/>
                <a:cs typeface="Symbol" charset="2"/>
              </a:rPr>
              <a:t>m</a:t>
            </a:r>
            <a:r>
              <a:rPr lang="en-US" sz="1600" b="1" dirty="0" err="1" smtClean="0"/>
              <a:t>rad</a:t>
            </a:r>
            <a:r>
              <a:rPr lang="en-US" sz="1600" b="1" dirty="0" smtClean="0"/>
              <a:t> has been accepted but still it is extremely challenging.</a:t>
            </a:r>
          </a:p>
          <a:p>
            <a:pPr defTabSz="584200" hangingPunct="0"/>
            <a:r>
              <a:rPr lang="en-US" sz="1600" dirty="0" smtClean="0"/>
              <a:t>Mitigation techniques with small impact on performances as for HL-LHC :</a:t>
            </a:r>
          </a:p>
          <a:p>
            <a:pPr defTabSz="584200" hangingPunct="0"/>
            <a:r>
              <a:rPr lang="en-US" sz="1600" b="1" kern="1200" dirty="0" smtClean="0">
                <a:solidFill>
                  <a:srgbClr val="FF0000"/>
                </a:solidFill>
                <a:sym typeface="Wingdings"/>
              </a:rPr>
              <a:t>4)</a:t>
            </a:r>
            <a:r>
              <a:rPr lang="en-US" sz="1600" kern="1200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en-US" sz="1600" b="1" kern="1200" dirty="0" smtClean="0">
                <a:solidFill>
                  <a:schemeClr val="tx1"/>
                </a:solidFill>
                <a:sym typeface="Wingdings"/>
              </a:rPr>
              <a:t>Option is to increase </a:t>
            </a:r>
            <a:r>
              <a:rPr lang="en-US" sz="1600" b="1" kern="1200" dirty="0" smtClean="0">
                <a:solidFill>
                  <a:schemeClr val="tx1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sz="1600" b="1" kern="1200" dirty="0" smtClean="0">
                <a:solidFill>
                  <a:schemeClr val="tx1"/>
                </a:solidFill>
                <a:sym typeface="Wingdings"/>
              </a:rPr>
              <a:t>*</a:t>
            </a:r>
            <a:r>
              <a:rPr lang="en-US" sz="1600" kern="1200" dirty="0" smtClean="0">
                <a:solidFill>
                  <a:schemeClr val="tx1"/>
                </a:solidFill>
                <a:sym typeface="Wingdings"/>
              </a:rPr>
              <a:t> and reduce during physics fill as in HL.</a:t>
            </a:r>
          </a:p>
          <a:p>
            <a:pPr marL="285750" indent="-285750" defTabSz="584200" hangingPunct="0">
              <a:buFont typeface="Wingdings" charset="0"/>
              <a:buChar char="à"/>
            </a:pPr>
            <a:r>
              <a:rPr lang="en-US" sz="1600" kern="1200" dirty="0" smtClean="0">
                <a:solidFill>
                  <a:schemeClr val="tx1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sz="1600" kern="1200" dirty="0" smtClean="0">
                <a:solidFill>
                  <a:schemeClr val="tx1"/>
                </a:solidFill>
                <a:sym typeface="Wingdings"/>
              </a:rPr>
              <a:t>* = 40 cm</a:t>
            </a:r>
          </a:p>
          <a:p>
            <a:pPr marL="285750" marR="0" indent="-28575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à"/>
              <a:tabLst/>
            </a:pPr>
            <a:r>
              <a:rPr lang="en-US" sz="1600" kern="1200" dirty="0" smtClean="0">
                <a:solidFill>
                  <a:schemeClr val="tx1"/>
                </a:solidFill>
                <a:sym typeface="Wingdings"/>
              </a:rPr>
              <a:t>16 </a:t>
            </a:r>
            <a:r>
              <a:rPr lang="en-US" sz="1600" kern="1200" dirty="0" smtClean="0">
                <a:solidFill>
                  <a:schemeClr val="tx1"/>
                </a:solidFill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1600" kern="1200" dirty="0" smtClean="0">
                <a:solidFill>
                  <a:schemeClr val="tx1"/>
                </a:solidFill>
                <a:sym typeface="Wingdings"/>
              </a:rPr>
              <a:t> separations for a x-angle = 370 </a:t>
            </a:r>
            <a:r>
              <a:rPr lang="en-US" sz="1600" kern="1200" dirty="0" err="1" smtClean="0">
                <a:solidFill>
                  <a:schemeClr val="tx1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kern="1200" dirty="0" err="1" smtClean="0">
                <a:solidFill>
                  <a:schemeClr val="tx1"/>
                </a:solidFill>
                <a:sym typeface="Wingdings"/>
              </a:rPr>
              <a:t>rad</a:t>
            </a:r>
            <a:endParaRPr kumimoji="0" lang="en-US" sz="160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</p:txBody>
      </p:sp>
      <p:sp>
        <p:nvSpPr>
          <p:cNvPr id="10" name="Shape 161"/>
          <p:cNvSpPr/>
          <p:nvPr/>
        </p:nvSpPr>
        <p:spPr>
          <a:xfrm>
            <a:off x="28539" y="45526"/>
            <a:ext cx="9067849" cy="926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1887" tIns="31887" rIns="31887" bIns="31887" anchor="ctr">
            <a:spAutoFit/>
          </a:bodyPr>
          <a:lstStyle/>
          <a:p>
            <a:pPr algn="ctr"/>
            <a:r>
              <a:rPr lang="fr-CH" sz="2800" kern="1200" dirty="0" smtClean="0"/>
              <a:t>Long range interactions in the HE-LHC: summary </a:t>
            </a:r>
          </a:p>
          <a:p>
            <a:pPr algn="ctr"/>
            <a:r>
              <a:rPr lang="fr-CH" sz="2800" kern="1200" dirty="0" smtClean="0"/>
              <a:t>from the December review and FCC week</a:t>
            </a:r>
            <a:endParaRPr sz="2800" kern="12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49845" y="3200539"/>
            <a:ext cx="2885145" cy="24662"/>
          </a:xfrm>
          <a:prstGeom prst="line">
            <a:avLst/>
          </a:prstGeom>
          <a:ln w="28575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hape 162"/>
          <p:cNvSpPr/>
          <p:nvPr/>
        </p:nvSpPr>
        <p:spPr>
          <a:xfrm>
            <a:off x="6873451" y="3140700"/>
            <a:ext cx="1689454" cy="536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1887" tIns="31887" rIns="31887" bIns="31887" anchor="ctr"/>
          <a:lstStyle>
            <a:lvl1pPr>
              <a:defRPr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400" dirty="0">
                <a:solidFill>
                  <a:schemeClr val="accent6">
                    <a:lumMod val="75000"/>
                  </a:schemeClr>
                </a:solidFill>
              </a:rPr>
              <a:t>HE-LHC </a:t>
            </a:r>
            <a:r>
              <a:rPr sz="14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400" dirty="0" smtClean="0">
                <a:solidFill>
                  <a:schemeClr val="accent6">
                    <a:lumMod val="75000"/>
                  </a:schemeClr>
                </a:solidFill>
              </a:rPr>
              <a:t>360</a:t>
            </a:r>
            <a:r>
              <a:rPr sz="1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sz="1400" dirty="0">
                <a:solidFill>
                  <a:schemeClr val="accent6">
                    <a:lumMod val="75000"/>
                  </a:schemeClr>
                </a:solidFill>
              </a:rPr>
              <a:t>μrad</a:t>
            </a:r>
            <a:r>
              <a:rPr sz="14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r>
              <a:rPr lang="fr-CH" sz="1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1471" y="830375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Half crossing angle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46210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LHC_xsingscan_intsc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76" y="1099193"/>
            <a:ext cx="6101760" cy="4271232"/>
          </a:xfrm>
          <a:prstGeom prst="rect">
            <a:avLst/>
          </a:prstGeom>
        </p:spPr>
      </p:pic>
      <p:sp>
        <p:nvSpPr>
          <p:cNvPr id="5" name="Shape 161"/>
          <p:cNvSpPr/>
          <p:nvPr/>
        </p:nvSpPr>
        <p:spPr>
          <a:xfrm>
            <a:off x="2395007" y="123349"/>
            <a:ext cx="4558941" cy="495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1887" tIns="31887" rIns="31887" bIns="31887" anchor="ctr">
            <a:spAutoFit/>
          </a:bodyPr>
          <a:lstStyle/>
          <a:p>
            <a:r>
              <a:rPr lang="fr-CH" sz="2800" kern="1200" dirty="0" smtClean="0"/>
              <a:t>First Dynamic Aperture studies</a:t>
            </a:r>
            <a:endParaRPr sz="2800" kern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484836" y="1099193"/>
            <a:ext cx="163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Beta* =0.25 cm</a:t>
            </a:r>
            <a:endParaRPr lang="en-US" dirty="0"/>
          </a:p>
        </p:txBody>
      </p:sp>
      <p:pic>
        <p:nvPicPr>
          <p:cNvPr id="7" name="Picture 6" descr="latex-image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836" y="761323"/>
            <a:ext cx="1676400" cy="7808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50100" y="4433077"/>
            <a:ext cx="327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1</a:t>
            </a:r>
            <a:endParaRPr lang="en-US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76657" y="3322920"/>
            <a:ext cx="327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3</a:t>
            </a:r>
            <a:endParaRPr lang="en-US" sz="22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145729" y="3057850"/>
            <a:ext cx="4989659" cy="24662"/>
          </a:xfrm>
          <a:prstGeom prst="line">
            <a:avLst/>
          </a:prstGeom>
          <a:ln w="28575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08836" y="2853784"/>
            <a:ext cx="5918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2/4</a:t>
            </a:r>
            <a:endParaRPr lang="en-US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5655805"/>
            <a:ext cx="914400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Option 1 (130 </a:t>
            </a:r>
            <a:r>
              <a:rPr lang="en-US" dirty="0" err="1">
                <a:latin typeface="Symbol" charset="2"/>
                <a:cs typeface="Symbol" charset="2"/>
              </a:rPr>
              <a:t>m</a:t>
            </a:r>
            <a:r>
              <a:rPr lang="en-US" dirty="0" err="1"/>
              <a:t>rad</a:t>
            </a:r>
            <a:r>
              <a:rPr lang="en-US" dirty="0" smtClean="0"/>
              <a:t>) and 3 (180 </a:t>
            </a:r>
            <a:r>
              <a:rPr lang="en-US" dirty="0" err="1">
                <a:latin typeface="Symbol" charset="2"/>
                <a:cs typeface="Symbol" charset="2"/>
              </a:rPr>
              <a:t>m</a:t>
            </a:r>
            <a:r>
              <a:rPr lang="en-US" dirty="0" err="1"/>
              <a:t>rad</a:t>
            </a:r>
            <a:r>
              <a:rPr lang="en-US" dirty="0" smtClean="0"/>
              <a:t>) too low DA</a:t>
            </a:r>
          </a:p>
          <a:p>
            <a:r>
              <a:rPr lang="en-US" dirty="0" smtClean="0"/>
              <a:t>Option 2 is at the limit of aperture</a:t>
            </a:r>
          </a:p>
          <a:p>
            <a:r>
              <a:rPr lang="en-US" b="1" dirty="0" smtClean="0"/>
              <a:t>Option 4: increase the β* and reduce the crossing angle</a:t>
            </a:r>
            <a:r>
              <a:rPr lang="fr-CH" b="1" dirty="0" smtClean="0"/>
              <a:t> </a:t>
            </a:r>
            <a:endParaRPr lang="en-US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318486" y="4433077"/>
            <a:ext cx="2800542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At full intensity beam-beam separation has to be 16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endParaRPr lang="en-US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34812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ELHC_xsingscan_intsca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076" y="1099193"/>
            <a:ext cx="6101760" cy="4271232"/>
          </a:xfrm>
          <a:prstGeom prst="rect">
            <a:avLst/>
          </a:prstGeom>
        </p:spPr>
      </p:pic>
      <p:sp>
        <p:nvSpPr>
          <p:cNvPr id="5" name="Shape 161"/>
          <p:cNvSpPr/>
          <p:nvPr/>
        </p:nvSpPr>
        <p:spPr>
          <a:xfrm>
            <a:off x="2395007" y="123349"/>
            <a:ext cx="4558941" cy="495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1887" tIns="31887" rIns="31887" bIns="31887" anchor="ctr">
            <a:spAutoFit/>
          </a:bodyPr>
          <a:lstStyle/>
          <a:p>
            <a:r>
              <a:rPr lang="fr-CH" sz="2800" kern="1200" dirty="0" smtClean="0"/>
              <a:t>First Dynamic Aperture studies</a:t>
            </a:r>
            <a:endParaRPr sz="2800" kern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484836" y="1099193"/>
            <a:ext cx="163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Beta* =0.25 cm</a:t>
            </a:r>
            <a:endParaRPr lang="en-US" dirty="0"/>
          </a:p>
        </p:txBody>
      </p:sp>
      <p:pic>
        <p:nvPicPr>
          <p:cNvPr id="7" name="Picture 6" descr="latex-image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836" y="761323"/>
            <a:ext cx="1676400" cy="7808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50100" y="4433077"/>
            <a:ext cx="327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1</a:t>
            </a:r>
            <a:endParaRPr lang="en-US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76657" y="3322920"/>
            <a:ext cx="3276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3</a:t>
            </a:r>
            <a:endParaRPr lang="en-US" sz="22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145729" y="3057850"/>
            <a:ext cx="4989659" cy="24662"/>
          </a:xfrm>
          <a:prstGeom prst="line">
            <a:avLst/>
          </a:prstGeom>
          <a:ln w="28575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08836" y="2853784"/>
            <a:ext cx="5918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2/4</a:t>
            </a:r>
            <a:endParaRPr lang="en-US" sz="220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5292103" y="3057850"/>
            <a:ext cx="0" cy="177587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368286" y="3244334"/>
            <a:ext cx="15745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β *= 45 </a:t>
            </a:r>
            <a:r>
              <a:rPr lang="en-US" dirty="0" smtClean="0"/>
              <a:t>cm</a:t>
            </a:r>
          </a:p>
          <a:p>
            <a:r>
              <a:rPr lang="en-US" dirty="0" smtClean="0"/>
              <a:t>165 </a:t>
            </a:r>
            <a:r>
              <a:rPr lang="fr-CH" dirty="0"/>
              <a:t>μrad </a:t>
            </a:r>
            <a:r>
              <a:rPr lang="fr-CH" dirty="0" smtClean="0"/>
              <a:t>(half)</a:t>
            </a:r>
          </a:p>
          <a:p>
            <a:r>
              <a:rPr lang="fr-CH" dirty="0" smtClean="0"/>
              <a:t>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5655805"/>
            <a:ext cx="914400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Option 1 (130 </a:t>
            </a:r>
            <a:r>
              <a:rPr lang="en-US" dirty="0" err="1">
                <a:latin typeface="Symbol" charset="2"/>
                <a:cs typeface="Symbol" charset="2"/>
              </a:rPr>
              <a:t>m</a:t>
            </a:r>
            <a:r>
              <a:rPr lang="en-US" dirty="0" err="1"/>
              <a:t>rad</a:t>
            </a:r>
            <a:r>
              <a:rPr lang="en-US" dirty="0" smtClean="0"/>
              <a:t>) and 3 (180 </a:t>
            </a:r>
            <a:r>
              <a:rPr lang="en-US" dirty="0" err="1">
                <a:latin typeface="Symbol" charset="2"/>
                <a:cs typeface="Symbol" charset="2"/>
              </a:rPr>
              <a:t>m</a:t>
            </a:r>
            <a:r>
              <a:rPr lang="en-US" dirty="0" err="1"/>
              <a:t>rad</a:t>
            </a:r>
            <a:r>
              <a:rPr lang="en-US" dirty="0" smtClean="0"/>
              <a:t>) too low DA</a:t>
            </a:r>
          </a:p>
          <a:p>
            <a:r>
              <a:rPr lang="en-US" dirty="0" smtClean="0"/>
              <a:t>Option 2 is at the limit of aperture</a:t>
            </a:r>
          </a:p>
          <a:p>
            <a:r>
              <a:rPr lang="en-US" b="1" dirty="0" smtClean="0"/>
              <a:t>Option 4: increase the β* and reduce the crossing angle</a:t>
            </a:r>
            <a:r>
              <a:rPr lang="fr-CH" b="1" dirty="0" smtClean="0"/>
              <a:t> </a:t>
            </a:r>
            <a:endParaRPr lang="en-US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6485236" y="3982998"/>
            <a:ext cx="1528948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Sep = 16.8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endParaRPr lang="en-US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29746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61"/>
          <p:cNvSpPr/>
          <p:nvPr/>
        </p:nvSpPr>
        <p:spPr>
          <a:xfrm>
            <a:off x="2390571" y="123349"/>
            <a:ext cx="4562974" cy="495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1887" tIns="31887" rIns="31887" bIns="31887" anchor="ctr">
            <a:spAutoFit/>
          </a:bodyPr>
          <a:lstStyle/>
          <a:p>
            <a:r>
              <a:rPr lang="fr-CH" sz="2800" kern="1200" dirty="0" smtClean="0"/>
              <a:t>Comparing different machines</a:t>
            </a:r>
            <a:endParaRPr sz="2800" kern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5120" y="4842134"/>
            <a:ext cx="914400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An angle of 330 </a:t>
            </a:r>
            <a:r>
              <a:rPr lang="fr-CH" dirty="0" smtClean="0">
                <a:solidFill>
                  <a:srgbClr val="3366FF"/>
                </a:solidFill>
              </a:rPr>
              <a:t>μrad with </a:t>
            </a:r>
            <a:r>
              <a:rPr lang="en-US" dirty="0" smtClean="0">
                <a:solidFill>
                  <a:srgbClr val="3366FF"/>
                </a:solidFill>
              </a:rPr>
              <a:t>β *= 45 cm</a:t>
            </a:r>
            <a:r>
              <a:rPr lang="fr-CH" dirty="0" smtClean="0">
                <a:solidFill>
                  <a:srgbClr val="3366FF"/>
                </a:solidFill>
              </a:rPr>
              <a:t>  corresponds to</a:t>
            </a:r>
            <a:r>
              <a:rPr lang="en-US" dirty="0" smtClean="0">
                <a:solidFill>
                  <a:srgbClr val="3366FF"/>
                </a:solidFill>
              </a:rPr>
              <a:t> a </a:t>
            </a:r>
            <a:r>
              <a:rPr lang="en-US" dirty="0" err="1" smtClean="0">
                <a:solidFill>
                  <a:srgbClr val="3366FF"/>
                </a:solidFill>
              </a:rPr>
              <a:t>sep</a:t>
            </a:r>
            <a:r>
              <a:rPr lang="en-US" dirty="0" smtClean="0">
                <a:solidFill>
                  <a:srgbClr val="3366FF"/>
                </a:solidFill>
              </a:rPr>
              <a:t> = 16.8 </a:t>
            </a:r>
            <a:r>
              <a:rPr lang="en-US" dirty="0" smtClean="0">
                <a:solidFill>
                  <a:srgbClr val="3366FF"/>
                </a:solidFill>
                <a:latin typeface="Symbol" charset="2"/>
                <a:cs typeface="Symbol" charset="2"/>
              </a:rPr>
              <a:t>s:</a:t>
            </a:r>
            <a:r>
              <a:rPr lang="en-US" dirty="0" smtClean="0">
                <a:latin typeface="Symbol" charset="2"/>
                <a:cs typeface="Symbol" charset="2"/>
              </a:rPr>
              <a:t>  </a:t>
            </a:r>
            <a:r>
              <a:rPr lang="en-US" dirty="0">
                <a:latin typeface="+mj-lt"/>
                <a:cs typeface="Symbol" charset="2"/>
              </a:rPr>
              <a:t>it </a:t>
            </a:r>
            <a:r>
              <a:rPr lang="en-US" dirty="0" smtClean="0">
                <a:latin typeface="+mj-lt"/>
                <a:cs typeface="Symbol" charset="2"/>
              </a:rPr>
              <a:t>guarantees DA &gt; 6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</a:p>
          <a:p>
            <a:r>
              <a:rPr lang="en-US" dirty="0" smtClean="0">
                <a:solidFill>
                  <a:srgbClr val="3366FF"/>
                </a:solidFill>
                <a:latin typeface="+mj-lt"/>
                <a:cs typeface="Symbol" charset="2"/>
              </a:rPr>
              <a:t>Limit of aperture satisfied</a:t>
            </a:r>
          </a:p>
          <a:p>
            <a:r>
              <a:rPr lang="en-US" dirty="0" smtClean="0">
                <a:latin typeface="+mj-lt"/>
                <a:cs typeface="Symbol" charset="2"/>
              </a:rPr>
              <a:t>Reduction of </a:t>
            </a:r>
            <a:r>
              <a:rPr lang="en-US" dirty="0"/>
              <a:t>β </a:t>
            </a:r>
            <a:r>
              <a:rPr lang="en-US" dirty="0" smtClean="0"/>
              <a:t>* during the fill is possible</a:t>
            </a:r>
          </a:p>
          <a:p>
            <a:r>
              <a:rPr lang="en-US" dirty="0" smtClean="0">
                <a:latin typeface="+mj-lt"/>
                <a:cs typeface="Symbol" charset="2"/>
              </a:rPr>
              <a:t>DA studies with multipolar errors and high chromaticity to be performed</a:t>
            </a:r>
          </a:p>
        </p:txBody>
      </p:sp>
      <p:pic>
        <p:nvPicPr>
          <p:cNvPr id="3" name="Picture 2" descr="foot_all_FC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833" y="618633"/>
            <a:ext cx="4514904" cy="4128485"/>
          </a:xfrm>
          <a:prstGeom prst="rect">
            <a:avLst/>
          </a:prstGeom>
        </p:spPr>
      </p:pic>
      <p:pic>
        <p:nvPicPr>
          <p:cNvPr id="2" name="Picture 1" descr="sep_comp_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" y="846619"/>
            <a:ext cx="4632617" cy="347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32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61"/>
          <p:cNvSpPr/>
          <p:nvPr/>
        </p:nvSpPr>
        <p:spPr>
          <a:xfrm>
            <a:off x="3007497" y="123349"/>
            <a:ext cx="2910328" cy="495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1887" tIns="31887" rIns="31887" bIns="31887" anchor="ctr">
            <a:spAutoFit/>
          </a:bodyPr>
          <a:lstStyle/>
          <a:p>
            <a:r>
              <a:rPr lang="fr-CH" sz="2800" kern="1200" dirty="0" smtClean="0"/>
              <a:t>Crab Cavity Voltage</a:t>
            </a:r>
            <a:endParaRPr sz="2800" kern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5328054"/>
            <a:ext cx="91440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cs typeface="Symbol" charset="2"/>
              </a:rPr>
              <a:t>Crab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Symbol" charset="2"/>
              </a:rPr>
              <a:t>voltage required is 8 MV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Symbol" charset="2"/>
                <a:sym typeface="Wingdings"/>
              </a:rPr>
              <a:t> voltage increase from 6.3 MV to 8 MV or uncompensated angle of 70 </a:t>
            </a:r>
            <a:r>
              <a:rPr lang="fr-CH" dirty="0">
                <a:solidFill>
                  <a:schemeClr val="accent6">
                    <a:lumMod val="75000"/>
                  </a:schemeClr>
                </a:solidFill>
              </a:rPr>
              <a:t>μrad with 6.3 MV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accent6">
                  <a:lumMod val="75000"/>
                </a:schemeClr>
              </a:solidFill>
              <a:cs typeface="Symbol" charset="2"/>
              <a:sym typeface="Wingding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405" y="1101564"/>
            <a:ext cx="887432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crab cavity voltage (6.3 MV) was designed for a </a:t>
            </a:r>
            <a:r>
              <a:rPr lang="en-US" dirty="0" err="1" smtClean="0"/>
              <a:t>bb</a:t>
            </a:r>
            <a:r>
              <a:rPr lang="en-US" baseline="-25000" dirty="0" err="1" smtClean="0"/>
              <a:t>LR</a:t>
            </a:r>
            <a:r>
              <a:rPr lang="en-US" baseline="-25000" dirty="0" smtClean="0"/>
              <a:t>  </a:t>
            </a:r>
            <a:r>
              <a:rPr lang="en-US" dirty="0" smtClean="0"/>
              <a:t>separation of 10 </a:t>
            </a:r>
            <a:r>
              <a:rPr lang="en-US" dirty="0" err="1" smtClean="0"/>
              <a:t>σ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corresponding to the  initial angle of 260 </a:t>
            </a:r>
            <a:r>
              <a:rPr lang="en-US" dirty="0" err="1" smtClean="0">
                <a:sym typeface="Wingdings"/>
              </a:rPr>
              <a:t>μrad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(excluded at the HE-LHC review)</a:t>
            </a: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</p:txBody>
      </p:sp>
      <p:pic>
        <p:nvPicPr>
          <p:cNvPr id="6" name="Picture 5" descr="Schermata 2018-08-09 alle 10.31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05" y="2784509"/>
            <a:ext cx="3872776" cy="1450958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31257"/>
              </p:ext>
            </p:extLst>
          </p:nvPr>
        </p:nvGraphicFramePr>
        <p:xfrm>
          <a:off x="4238255" y="2675906"/>
          <a:ext cx="4605788" cy="1773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447"/>
                <a:gridCol w="1151447"/>
                <a:gridCol w="1151447"/>
                <a:gridCol w="1151447"/>
              </a:tblGrid>
              <a:tr h="12254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HL-LHC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(12.5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sz="1800" baseline="0" dirty="0" err="1" smtClean="0"/>
                        <a:t>σ</a:t>
                      </a:r>
                      <a:r>
                        <a:rPr lang="en-US" dirty="0" smtClean="0"/>
                        <a:t>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590 </a:t>
                      </a:r>
                      <a:r>
                        <a:rPr lang="en-US" sz="1800" dirty="0" err="1" smtClean="0"/>
                        <a:t>μrad</a:t>
                      </a:r>
                      <a:r>
                        <a:rPr lang="en-US" sz="1800" dirty="0" smtClean="0"/>
                        <a:t> β*=15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cm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HE-LHC (10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σ</a:t>
                      </a:r>
                      <a:r>
                        <a:rPr lang="en-US" sz="1800" dirty="0" smtClean="0"/>
                        <a:t>)</a:t>
                      </a:r>
                    </a:p>
                    <a:p>
                      <a:pPr algn="ctr"/>
                      <a:r>
                        <a:rPr lang="en-US" sz="1800" dirty="0" smtClean="0"/>
                        <a:t>260 </a:t>
                      </a:r>
                      <a:r>
                        <a:rPr lang="en-US" sz="1800" dirty="0" err="1" smtClean="0"/>
                        <a:t>μrad</a:t>
                      </a:r>
                      <a:r>
                        <a:rPr lang="en-US" sz="1800" dirty="0" smtClean="0"/>
                        <a:t> β*=25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HE-LHC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(13.5 </a:t>
                      </a:r>
                      <a:r>
                        <a:rPr lang="en-US" dirty="0" err="1" smtClean="0"/>
                        <a:t>σ</a:t>
                      </a:r>
                      <a:r>
                        <a:rPr lang="en-US" dirty="0" smtClean="0"/>
                        <a:t>)</a:t>
                      </a:r>
                    </a:p>
                    <a:p>
                      <a:pPr algn="ctr"/>
                      <a:r>
                        <a:rPr lang="en-US" sz="1800" dirty="0" smtClean="0"/>
                        <a:t>360 </a:t>
                      </a:r>
                      <a:r>
                        <a:rPr lang="en-US" sz="1800" dirty="0" err="1" smtClean="0"/>
                        <a:t>μrad</a:t>
                      </a:r>
                      <a:r>
                        <a:rPr lang="en-US" sz="1800" dirty="0" smtClean="0"/>
                        <a:t> β*=</a:t>
                      </a:r>
                      <a:r>
                        <a:rPr lang="en-US" sz="1800" dirty="0" smtClean="0"/>
                        <a:t>25</a:t>
                      </a:r>
                      <a:r>
                        <a:rPr lang="en-US" sz="1800" baseline="0" dirty="0" smtClean="0"/>
                        <a:t> cm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HE-LHC (17 </a:t>
                      </a:r>
                      <a:r>
                        <a:rPr lang="en-US" dirty="0" err="1" smtClean="0">
                          <a:solidFill>
                            <a:schemeClr val="bg1"/>
                          </a:solidFill>
                        </a:rPr>
                        <a:t>σ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330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μrad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β*=</a:t>
                      </a:r>
                      <a:r>
                        <a:rPr lang="en-US" sz="1800" smtClean="0">
                          <a:solidFill>
                            <a:schemeClr val="bg1"/>
                          </a:solidFill>
                        </a:rPr>
                        <a:t>45</a:t>
                      </a:r>
                      <a:r>
                        <a:rPr lang="en-US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mtClean="0">
                          <a:solidFill>
                            <a:schemeClr val="bg1"/>
                          </a:solidFill>
                        </a:rPr>
                        <a:t>cm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483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r>
                        <a:rPr lang="en-US" baseline="0" dirty="0" smtClean="0"/>
                        <a:t> 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6.3 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8.7 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8000"/>
                          </a:solidFill>
                        </a:rPr>
                        <a:t>8</a:t>
                      </a:r>
                      <a:r>
                        <a:rPr lang="en-US" b="1" baseline="0" dirty="0" smtClean="0">
                          <a:solidFill>
                            <a:srgbClr val="008000"/>
                          </a:solidFill>
                        </a:rPr>
                        <a:t> MV</a:t>
                      </a:r>
                      <a:endParaRPr lang="en-US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5814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579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stedGraphic-1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032"/>
            <a:ext cx="8772763" cy="657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967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487</Words>
  <Application>Microsoft Macintosh PowerPoint</Application>
  <PresentationFormat>On-screen Show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Update HE-LHC Beam-Beam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Back-up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Aperture studies with beam-beam effects</dc:title>
  <dc:creator>Tatiana</dc:creator>
  <cp:lastModifiedBy>Claudia</cp:lastModifiedBy>
  <cp:revision>76</cp:revision>
  <dcterms:created xsi:type="dcterms:W3CDTF">2018-06-26T11:21:01Z</dcterms:created>
  <dcterms:modified xsi:type="dcterms:W3CDTF">2018-08-09T08:51:33Z</dcterms:modified>
</cp:coreProperties>
</file>