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9" r:id="rId5"/>
    <p:sldId id="262" r:id="rId6"/>
    <p:sldId id="288" r:id="rId7"/>
    <p:sldId id="264" r:id="rId8"/>
    <p:sldId id="265" r:id="rId9"/>
    <p:sldId id="266" r:id="rId10"/>
    <p:sldId id="267" r:id="rId11"/>
    <p:sldId id="278" r:id="rId12"/>
    <p:sldId id="268" r:id="rId13"/>
    <p:sldId id="269" r:id="rId14"/>
    <p:sldId id="272" r:id="rId15"/>
    <p:sldId id="273" r:id="rId16"/>
    <p:sldId id="290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3" r:id="rId26"/>
    <p:sldId id="285" r:id="rId27"/>
    <p:sldId id="286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209AAA-6AE9-46EE-8079-0D7C7CA9873F}" v="470" dt="2018-08-10T08:19:02.6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87" d="100"/>
          <a:sy n="87" d="100"/>
        </p:scale>
        <p:origin x="36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im Rahemtulla" userId="2f3ef251235691ee" providerId="LiveId" clId="{ADC091D2-181A-4170-BADF-9BEC0B3DA319}"/>
    <pc:docChg chg="undo redo custSel addSld delSld modSld">
      <pc:chgData name="Karim Rahemtulla" userId="2f3ef251235691ee" providerId="LiveId" clId="{ADC091D2-181A-4170-BADF-9BEC0B3DA319}" dt="2018-08-10T08:19:02.628" v="456" actId="20577"/>
      <pc:docMkLst>
        <pc:docMk/>
      </pc:docMkLst>
      <pc:sldChg chg="modSp">
        <pc:chgData name="Karim Rahemtulla" userId="2f3ef251235691ee" providerId="LiveId" clId="{ADC091D2-181A-4170-BADF-9BEC0B3DA319}" dt="2018-08-10T07:44:59.972" v="402" actId="14"/>
        <pc:sldMkLst>
          <pc:docMk/>
          <pc:sldMk cId="3155228435" sldId="262"/>
        </pc:sldMkLst>
        <pc:spChg chg="mod">
          <ac:chgData name="Karim Rahemtulla" userId="2f3ef251235691ee" providerId="LiveId" clId="{ADC091D2-181A-4170-BADF-9BEC0B3DA319}" dt="2018-08-10T07:44:59.972" v="402" actId="14"/>
          <ac:spMkLst>
            <pc:docMk/>
            <pc:sldMk cId="3155228435" sldId="262"/>
            <ac:spMk id="3" creationId="{BF4B581D-87D1-4596-AEE9-ECE29E5AC2DA}"/>
          </ac:spMkLst>
        </pc:spChg>
      </pc:sldChg>
      <pc:sldChg chg="modSp">
        <pc:chgData name="Karim Rahemtulla" userId="2f3ef251235691ee" providerId="LiveId" clId="{ADC091D2-181A-4170-BADF-9BEC0B3DA319}" dt="2018-08-10T05:42:52.788" v="28" actId="6549"/>
        <pc:sldMkLst>
          <pc:docMk/>
          <pc:sldMk cId="4060719755" sldId="267"/>
        </pc:sldMkLst>
        <pc:spChg chg="mod">
          <ac:chgData name="Karim Rahemtulla" userId="2f3ef251235691ee" providerId="LiveId" clId="{ADC091D2-181A-4170-BADF-9BEC0B3DA319}" dt="2018-08-10T05:42:52.788" v="28" actId="6549"/>
          <ac:spMkLst>
            <pc:docMk/>
            <pc:sldMk cId="4060719755" sldId="267"/>
            <ac:spMk id="2" creationId="{2DE7590A-0F39-4AE4-A184-1E5813AC684D}"/>
          </ac:spMkLst>
        </pc:spChg>
      </pc:sldChg>
      <pc:sldChg chg="modSp">
        <pc:chgData name="Karim Rahemtulla" userId="2f3ef251235691ee" providerId="LiveId" clId="{ADC091D2-181A-4170-BADF-9BEC0B3DA319}" dt="2018-08-10T05:42:49.609" v="18" actId="20577"/>
        <pc:sldMkLst>
          <pc:docMk/>
          <pc:sldMk cId="2676749223" sldId="268"/>
        </pc:sldMkLst>
        <pc:spChg chg="mod">
          <ac:chgData name="Karim Rahemtulla" userId="2f3ef251235691ee" providerId="LiveId" clId="{ADC091D2-181A-4170-BADF-9BEC0B3DA319}" dt="2018-08-10T05:42:49.609" v="18" actId="20577"/>
          <ac:spMkLst>
            <pc:docMk/>
            <pc:sldMk cId="2676749223" sldId="268"/>
            <ac:spMk id="3" creationId="{154C7EFD-BE79-4F3A-9111-775601BA17AF}"/>
          </ac:spMkLst>
        </pc:spChg>
      </pc:sldChg>
      <pc:sldChg chg="modSp">
        <pc:chgData name="Karim Rahemtulla" userId="2f3ef251235691ee" providerId="LiveId" clId="{ADC091D2-181A-4170-BADF-9BEC0B3DA319}" dt="2018-08-10T06:40:30.011" v="302" actId="20577"/>
        <pc:sldMkLst>
          <pc:docMk/>
          <pc:sldMk cId="2032654517" sldId="272"/>
        </pc:sldMkLst>
        <pc:spChg chg="mod">
          <ac:chgData name="Karim Rahemtulla" userId="2f3ef251235691ee" providerId="LiveId" clId="{ADC091D2-181A-4170-BADF-9BEC0B3DA319}" dt="2018-08-10T06:40:30.011" v="302" actId="20577"/>
          <ac:spMkLst>
            <pc:docMk/>
            <pc:sldMk cId="2032654517" sldId="272"/>
            <ac:spMk id="4" creationId="{6D27DCB5-F194-4475-9521-886FC3E43F19}"/>
          </ac:spMkLst>
        </pc:spChg>
      </pc:sldChg>
      <pc:sldChg chg="addSp delSp modSp">
        <pc:chgData name="Karim Rahemtulla" userId="2f3ef251235691ee" providerId="LiveId" clId="{ADC091D2-181A-4170-BADF-9BEC0B3DA319}" dt="2018-08-10T05:42:50.628" v="25" actId="20577"/>
        <pc:sldMkLst>
          <pc:docMk/>
          <pc:sldMk cId="1975724312" sldId="273"/>
        </pc:sldMkLst>
        <pc:spChg chg="mod">
          <ac:chgData name="Karim Rahemtulla" userId="2f3ef251235691ee" providerId="LiveId" clId="{ADC091D2-181A-4170-BADF-9BEC0B3DA319}" dt="2018-08-10T05:42:50.628" v="25" actId="20577"/>
          <ac:spMkLst>
            <pc:docMk/>
            <pc:sldMk cId="1975724312" sldId="273"/>
            <ac:spMk id="3" creationId="{4A376905-0484-4159-A357-C22A73CB4206}"/>
          </ac:spMkLst>
        </pc:spChg>
        <pc:spChg chg="add del mod">
          <ac:chgData name="Karim Rahemtulla" userId="2f3ef251235691ee" providerId="LiveId" clId="{ADC091D2-181A-4170-BADF-9BEC0B3DA319}" dt="2018-08-10T05:42:49.770" v="21" actId="478"/>
          <ac:spMkLst>
            <pc:docMk/>
            <pc:sldMk cId="1975724312" sldId="273"/>
            <ac:spMk id="4" creationId="{FCEDA4B9-DE02-4318-A2A6-3086473899B0}"/>
          </ac:spMkLst>
        </pc:spChg>
      </pc:sldChg>
      <pc:sldChg chg="addSp modSp modAnim">
        <pc:chgData name="Karim Rahemtulla" userId="2f3ef251235691ee" providerId="LiveId" clId="{ADC091D2-181A-4170-BADF-9BEC0B3DA319}" dt="2018-08-10T07:02:20.578" v="372" actId="20577"/>
        <pc:sldMkLst>
          <pc:docMk/>
          <pc:sldMk cId="3339811427" sldId="274"/>
        </pc:sldMkLst>
        <pc:spChg chg="mod">
          <ac:chgData name="Karim Rahemtulla" userId="2f3ef251235691ee" providerId="LiveId" clId="{ADC091D2-181A-4170-BADF-9BEC0B3DA319}" dt="2018-08-10T07:02:20.578" v="372" actId="20577"/>
          <ac:spMkLst>
            <pc:docMk/>
            <pc:sldMk cId="3339811427" sldId="274"/>
            <ac:spMk id="3" creationId="{B5565524-926D-4E01-AF64-A0BE1EE47928}"/>
          </ac:spMkLst>
        </pc:spChg>
        <pc:spChg chg="add mod">
          <ac:chgData name="Karim Rahemtulla" userId="2f3ef251235691ee" providerId="LiveId" clId="{ADC091D2-181A-4170-BADF-9BEC0B3DA319}" dt="2018-08-10T05:51:03.809" v="261" actId="1076"/>
          <ac:spMkLst>
            <pc:docMk/>
            <pc:sldMk cId="3339811427" sldId="274"/>
            <ac:spMk id="4" creationId="{4815F276-EDB3-408A-A5BA-3DBD0C38C884}"/>
          </ac:spMkLst>
        </pc:spChg>
        <pc:spChg chg="add mod">
          <ac:chgData name="Karim Rahemtulla" userId="2f3ef251235691ee" providerId="LiveId" clId="{ADC091D2-181A-4170-BADF-9BEC0B3DA319}" dt="2018-08-10T05:51:22.528" v="264" actId="208"/>
          <ac:spMkLst>
            <pc:docMk/>
            <pc:sldMk cId="3339811427" sldId="274"/>
            <ac:spMk id="5" creationId="{3DCE5E88-5210-40AD-A1F1-54B4FCA7735F}"/>
          </ac:spMkLst>
        </pc:spChg>
      </pc:sldChg>
      <pc:sldChg chg="modSp">
        <pc:chgData name="Karim Rahemtulla" userId="2f3ef251235691ee" providerId="LiveId" clId="{ADC091D2-181A-4170-BADF-9BEC0B3DA319}" dt="2018-08-10T06:39:20.864" v="284" actId="20577"/>
        <pc:sldMkLst>
          <pc:docMk/>
          <pc:sldMk cId="2888940948" sldId="282"/>
        </pc:sldMkLst>
        <pc:spChg chg="mod">
          <ac:chgData name="Karim Rahemtulla" userId="2f3ef251235691ee" providerId="LiveId" clId="{ADC091D2-181A-4170-BADF-9BEC0B3DA319}" dt="2018-08-10T06:39:20.864" v="284" actId="20577"/>
          <ac:spMkLst>
            <pc:docMk/>
            <pc:sldMk cId="2888940948" sldId="282"/>
            <ac:spMk id="3" creationId="{B8A8E8F5-B909-426B-B98D-F0540D2B3D28}"/>
          </ac:spMkLst>
        </pc:spChg>
      </pc:sldChg>
      <pc:sldChg chg="modSp">
        <pc:chgData name="Karim Rahemtulla" userId="2f3ef251235691ee" providerId="LiveId" clId="{ADC091D2-181A-4170-BADF-9BEC0B3DA319}" dt="2018-08-10T06:43:17.984" v="323" actId="20577"/>
        <pc:sldMkLst>
          <pc:docMk/>
          <pc:sldMk cId="1569602283" sldId="283"/>
        </pc:sldMkLst>
        <pc:spChg chg="mod">
          <ac:chgData name="Karim Rahemtulla" userId="2f3ef251235691ee" providerId="LiveId" clId="{ADC091D2-181A-4170-BADF-9BEC0B3DA319}" dt="2018-08-10T06:43:17.984" v="323" actId="20577"/>
          <ac:spMkLst>
            <pc:docMk/>
            <pc:sldMk cId="1569602283" sldId="283"/>
            <ac:spMk id="5" creationId="{4CC2862F-5D11-4ED5-8048-85DA38D84B3A}"/>
          </ac:spMkLst>
        </pc:spChg>
      </pc:sldChg>
      <pc:sldChg chg="modSp">
        <pc:chgData name="Karim Rahemtulla" userId="2f3ef251235691ee" providerId="LiveId" clId="{ADC091D2-181A-4170-BADF-9BEC0B3DA319}" dt="2018-08-10T08:19:02.628" v="456" actId="20577"/>
        <pc:sldMkLst>
          <pc:docMk/>
          <pc:sldMk cId="1133133498" sldId="286"/>
        </pc:sldMkLst>
        <pc:spChg chg="mod">
          <ac:chgData name="Karim Rahemtulla" userId="2f3ef251235691ee" providerId="LiveId" clId="{ADC091D2-181A-4170-BADF-9BEC0B3DA319}" dt="2018-08-10T08:19:02.628" v="456" actId="20577"/>
          <ac:spMkLst>
            <pc:docMk/>
            <pc:sldMk cId="1133133498" sldId="286"/>
            <ac:spMk id="3" creationId="{26592535-4491-4F41-AF5E-4CE7F5909AFE}"/>
          </ac:spMkLst>
        </pc:spChg>
      </pc:sldChg>
      <pc:sldChg chg="modSp">
        <pc:chgData name="Karim Rahemtulla" userId="2f3ef251235691ee" providerId="LiveId" clId="{ADC091D2-181A-4170-BADF-9BEC0B3DA319}" dt="2018-08-10T07:51:21.168" v="448" actId="20577"/>
        <pc:sldMkLst>
          <pc:docMk/>
          <pc:sldMk cId="1437393812" sldId="287"/>
        </pc:sldMkLst>
        <pc:spChg chg="mod">
          <ac:chgData name="Karim Rahemtulla" userId="2f3ef251235691ee" providerId="LiveId" clId="{ADC091D2-181A-4170-BADF-9BEC0B3DA319}" dt="2018-08-10T07:51:21.168" v="448" actId="20577"/>
          <ac:spMkLst>
            <pc:docMk/>
            <pc:sldMk cId="1437393812" sldId="287"/>
            <ac:spMk id="3" creationId="{E6B39FFE-D74C-4A07-80E3-EEA418AE80BA}"/>
          </ac:spMkLst>
        </pc:spChg>
      </pc:sldChg>
      <pc:sldChg chg="modSp">
        <pc:chgData name="Karim Rahemtulla" userId="2f3ef251235691ee" providerId="LiveId" clId="{ADC091D2-181A-4170-BADF-9BEC0B3DA319}" dt="2018-08-10T07:43:48.411" v="400" actId="20577"/>
        <pc:sldMkLst>
          <pc:docMk/>
          <pc:sldMk cId="656908434" sldId="289"/>
        </pc:sldMkLst>
        <pc:spChg chg="mod">
          <ac:chgData name="Karim Rahemtulla" userId="2f3ef251235691ee" providerId="LiveId" clId="{ADC091D2-181A-4170-BADF-9BEC0B3DA319}" dt="2018-08-10T07:43:48.411" v="400" actId="20577"/>
          <ac:spMkLst>
            <pc:docMk/>
            <pc:sldMk cId="656908434" sldId="289"/>
            <ac:spMk id="3" creationId="{950B2F32-01F8-472A-80AF-D5D8523DC356}"/>
          </ac:spMkLst>
        </pc:spChg>
      </pc:sldChg>
      <pc:sldChg chg="modSp add del">
        <pc:chgData name="Karim Rahemtulla" userId="2f3ef251235691ee" providerId="LiveId" clId="{ADC091D2-181A-4170-BADF-9BEC0B3DA319}" dt="2018-08-10T08:11:57.923" v="449" actId="20577"/>
        <pc:sldMkLst>
          <pc:docMk/>
          <pc:sldMk cId="2748328544" sldId="290"/>
        </pc:sldMkLst>
        <pc:spChg chg="mod">
          <ac:chgData name="Karim Rahemtulla" userId="2f3ef251235691ee" providerId="LiveId" clId="{ADC091D2-181A-4170-BADF-9BEC0B3DA319}" dt="2018-08-10T05:42:53.722" v="31" actId="20577"/>
          <ac:spMkLst>
            <pc:docMk/>
            <pc:sldMk cId="2748328544" sldId="290"/>
            <ac:spMk id="2" creationId="{27DC58FC-7CBD-4CA7-9C73-1A38C9EE29CF}"/>
          </ac:spMkLst>
        </pc:spChg>
        <pc:spChg chg="mod">
          <ac:chgData name="Karim Rahemtulla" userId="2f3ef251235691ee" providerId="LiveId" clId="{ADC091D2-181A-4170-BADF-9BEC0B3DA319}" dt="2018-08-10T08:11:57.923" v="449" actId="20577"/>
          <ac:spMkLst>
            <pc:docMk/>
            <pc:sldMk cId="2748328544" sldId="290"/>
            <ac:spMk id="3" creationId="{604B67FD-FB20-490B-AAA3-50284B003C96}"/>
          </ac:spMkLst>
        </pc:spChg>
      </pc:sldChg>
      <pc:sldChg chg="modSp add del">
        <pc:chgData name="Karim Rahemtulla" userId="2f3ef251235691ee" providerId="LiveId" clId="{ADC091D2-181A-4170-BADF-9BEC0B3DA319}" dt="2018-08-10T06:45:46.120" v="355" actId="2696"/>
        <pc:sldMkLst>
          <pc:docMk/>
          <pc:sldMk cId="3751278155" sldId="291"/>
        </pc:sldMkLst>
        <pc:spChg chg="mod">
          <ac:chgData name="Karim Rahemtulla" userId="2f3ef251235691ee" providerId="LiveId" clId="{ADC091D2-181A-4170-BADF-9BEC0B3DA319}" dt="2018-08-10T06:45:42.548" v="354" actId="20577"/>
          <ac:spMkLst>
            <pc:docMk/>
            <pc:sldMk cId="3751278155" sldId="291"/>
            <ac:spMk id="2" creationId="{305CC9C0-CBFD-46AD-99DD-BB14D7474D1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9359-AD74-41E0-BAE5-2824296673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904FDD-4ADB-488A-B6D0-E629F12B7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219D9-15F3-4BB1-8297-8C5037833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502E79-47B2-4F63-A492-32889B34B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08849-FA6B-464C-9B8B-EE3045299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321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10D9A-88EE-4AB4-9894-600C1AA0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78019A-C923-40A0-BB52-0231315D0E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77B30-9285-450F-96A5-D8C0E68DC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3FC2F-7401-4F19-8ED0-76A0A610D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46BEA-0296-4B89-8AD3-C60C696ED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849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5A0B24-A2BC-453B-BDEC-97F1E8C10B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7A1A75-3081-4EBA-84AE-D547FB1087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8661C-FBF0-414D-9BE4-289F9ED93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6C983-178D-4A89-89ED-71E845B3E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698B7-1BC7-4F01-BBF2-6580E85B2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556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4D87D-AB81-4F56-A10B-23A7DC0B1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611C9-45AB-43B7-8B3D-DF1F09400C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C4A28-A70B-437D-940E-D67AFC93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33B10-8BEE-4F15-8E00-864733C93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3778D-C50D-41E5-9C10-B0CA376A2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016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832E9-0748-41D4-AC46-02379BC22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851D37-E421-4C36-B69B-D5F787B1F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9C9AB-8817-40FF-B090-54ACFB4FC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CF755C-2A18-47AA-B1F2-66ACB0AD1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C6F91-73BB-4EEE-B693-3ADEFDF3C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143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0872F-9FBB-4063-8227-08B6ACF20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1A6AF3-A5AC-4FEF-AC70-18A9588C16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91C43E-8BBF-4D5E-A6B9-92255732BF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CCF147-A3A9-47C6-B741-D6287C0D5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839F2B-3A24-44A6-95EF-D4A47B52E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7F8B07-E84A-4899-8313-BEB6E64A6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213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52AB2-8CE9-44CD-AC6D-7C63CA97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C2C101-10B3-4889-9922-2A63C1ED5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0D9AAF-AE4E-4C10-B8BD-DED88A00A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47608B-6711-4BF5-BD3D-2ACF31A527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847B42-1BD2-4840-84DB-15E0165CD1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130DBD-1007-4D1D-A13E-141D7059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B5F6E5-99CE-493F-800E-49AA2FF2A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C04F65-3487-4D7B-9369-A97D4F20F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7124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B09C1-A885-4403-B1A4-7171BE831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353CC-5B0A-41F4-84E1-5CE54E958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83DA97-8301-442C-AF53-DFCD832A5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C36D89-6931-4ABA-AE92-5AF02C26D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355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DB502D-5A2B-4368-8BD9-C759DF970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EE2E07-E901-4FFE-9827-00A7CB442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01278-4FF2-4315-8007-A555F3C4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6337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7743D-A28B-475E-AC4A-67D2EAEB1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508C2-50E3-414B-8E32-F64E81443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DBFC62-80A3-4672-A5F7-DB6AD9734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40DF05-4725-4229-816A-D75E7099D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6F514D-3C17-4347-A6DF-EA1A68822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7D4293-FEF3-4C12-B770-519D7B21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74231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19408-2F2D-4F80-9E74-531C4E6C2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8B713D-B12E-4888-B0AD-B466A6856E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A4860-D83D-4C15-8263-3EF0AA57C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51DFA-35AA-4EEE-AEA5-ED4B39A9E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2BF4D-6505-4755-AFD3-811C362A4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94C095-8215-444A-8C0A-5C011B07C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9334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236822-6C77-419A-9532-AFBD9CA6E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33A242-C930-40E8-AB4E-B6F07A939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77FAC-7729-44E2-94BB-E4636FCE2A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9900F-13E5-4D09-A666-A680FF6E713C}" type="datetimeFigureOut">
              <a:rPr lang="en-CA" smtClean="0"/>
              <a:t>2018-08-09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651BB-4AB8-4C31-99E5-D4F4E0C33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3D57A-18C7-44A9-8DE7-1E82A9052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67EE4-5403-4840-9953-66DDC4F175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3711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426E6-A938-431F-9D3F-7F5AD7ACC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97242"/>
            <a:ext cx="9144000" cy="3312477"/>
          </a:xfrm>
        </p:spPr>
        <p:txBody>
          <a:bodyPr>
            <a:normAutofit/>
          </a:bodyPr>
          <a:lstStyle/>
          <a:p>
            <a:r>
              <a:rPr lang="en-CA" sz="5400" b="1" dirty="0"/>
              <a:t>Analytical Computation of Wake Functions using the Residue Theorem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65DF5E-068E-44ED-8E77-763272B75133}"/>
              </a:ext>
            </a:extLst>
          </p:cNvPr>
          <p:cNvSpPr txBox="1"/>
          <p:nvPr/>
        </p:nvSpPr>
        <p:spPr>
          <a:xfrm>
            <a:off x="4820920" y="4277361"/>
            <a:ext cx="255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Adam Rahemtulla</a:t>
            </a:r>
          </a:p>
        </p:txBody>
      </p:sp>
    </p:spTree>
    <p:extLst>
      <p:ext uri="{BB962C8B-B14F-4D97-AF65-F5344CB8AC3E}">
        <p14:creationId xmlns:p14="http://schemas.microsoft.com/office/powerpoint/2010/main" val="27156816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7590A-0F39-4AE4-A184-1E5813AC6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Residue Theorem, example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D51B11-B1B8-4DFC-A460-152BFCBF37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800600" cy="4493895"/>
              </a:xfrm>
            </p:spPr>
            <p:txBody>
              <a:bodyPr>
                <a:normAutofit/>
              </a:bodyPr>
              <a:lstStyle/>
              <a:p>
                <a:r>
                  <a:rPr lang="en-CA" sz="2400" dirty="0"/>
                  <a:t>Consider the function </a:t>
                </a:r>
                <a14:m>
                  <m:oMath xmlns:m="http://schemas.openxmlformats.org/officeDocument/2006/math">
                    <m:r>
                      <a:rPr lang="en-CA" sz="2400" b="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CA" sz="2400" b="0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𝑖</m:t>
                        </m:r>
                      </m:den>
                    </m:f>
                  </m:oMath>
                </a14:m>
                <a:endParaRPr lang="en-CA" sz="2400" b="0" dirty="0"/>
              </a:p>
              <a:p>
                <a:pPr lvl="1"/>
                <a:r>
                  <a:rPr lang="en-CA" dirty="0"/>
                  <a:t> It has a pole at </a:t>
                </a:r>
                <a14:m>
                  <m:oMath xmlns:m="http://schemas.openxmlformats.org/officeDocument/2006/math">
                    <m:r>
                      <a:rPr lang="en-CA" b="0" i="1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CA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CA" dirty="0"/>
                  <a:t> and is meromorphic in all of </a:t>
                </a:r>
                <a14:m>
                  <m:oMath xmlns:m="http://schemas.openxmlformats.org/officeDocument/2006/math">
                    <m:r>
                      <a:rPr lang="en-CA" b="0" i="1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endParaRPr lang="en-CA" b="0" dirty="0"/>
              </a:p>
              <a:p>
                <a:r>
                  <a:rPr lang="en-CA" sz="2400" b="0" dirty="0"/>
                  <a:t>Then for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CA" sz="2400" b="0" dirty="0"/>
                  <a:t> the integral over the closed contour shown is: </a:t>
                </a:r>
                <a:endParaRPr lang="en-CA" sz="2400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𝑖𝑅𝑒𝑠</m:t>
                    </m:r>
                    <m:d>
                      <m:d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</m:d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CA" sz="2000" b="0" dirty="0"/>
              </a:p>
              <a:p>
                <a:pPr lvl="1"/>
                <a:endParaRPr lang="en-CA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9D51B11-B1B8-4DFC-A460-152BFCBF37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800600" cy="4493895"/>
              </a:xfrm>
              <a:blipFill>
                <a:blip r:embed="rId2"/>
                <a:stretch>
                  <a:fillRect l="-1779" t="-27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http://thinkingmachineblog.net/wp-content/uploads/2014/11/semicircular_contour.jpg">
            <a:extLst>
              <a:ext uri="{FF2B5EF4-FFF2-40B4-BE49-F238E27FC236}">
                <a16:creationId xmlns:a16="http://schemas.microsoft.com/office/drawing/2014/main" id="{9DF44AFC-256E-41C1-9FFE-FA6C69742D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1" r="10612"/>
          <a:stretch/>
        </p:blipFill>
        <p:spPr bwMode="auto">
          <a:xfrm>
            <a:off x="5394960" y="1904281"/>
            <a:ext cx="6233160" cy="427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719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75A60-5149-4E39-ACD7-A616C0730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EZERO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D1C163-1343-4075-80ED-F13D3773586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CA" dirty="0"/>
                  <a:t>When attempting to find poles of a function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/>
                  <a:t>, it is equivalent to finding the zeros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CA" dirty="0"/>
              </a:p>
              <a:p>
                <a:pPr lvl="1"/>
                <a:r>
                  <a:rPr lang="en-CA" sz="2800" dirty="0"/>
                  <a:t>Can be more convenient, particularly when forced to find poles computationally</a:t>
                </a:r>
              </a:p>
              <a:p>
                <a:r>
                  <a:rPr lang="en-CA" dirty="0"/>
                  <a:t>The program EZERO written by C.J. </a:t>
                </a:r>
                <a:r>
                  <a:rPr lang="en-CA" dirty="0" err="1"/>
                  <a:t>Gillan</a:t>
                </a:r>
                <a:r>
                  <a:rPr lang="en-CA" dirty="0"/>
                  <a:t> et al (Computer Physics Communications, 2006) provides a method for determining the locations of zeros within a given domain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6D1C163-1343-4075-80ED-F13D3773586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165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89D76-FA86-4BC0-B2DA-5C0134828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Jordan’s Lemma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4C7EFD-BE79-4F3A-9111-775601BA17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54622" y="1834416"/>
                <a:ext cx="4947139" cy="4595495"/>
              </a:xfrm>
            </p:spPr>
            <p:txBody>
              <a:bodyPr>
                <a:normAutofit fontScale="92500"/>
              </a:bodyPr>
              <a:lstStyle/>
              <a:p>
                <a:r>
                  <a:rPr lang="en-CA" sz="2400" dirty="0"/>
                  <a:t>For computing IFTs we are interested in the integral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CA" sz="2400" dirty="0"/>
              </a:p>
              <a:p>
                <a:r>
                  <a:rPr lang="en-CA" sz="2400" dirty="0"/>
                  <a:t>The Residue Theorem gives a method to compute integral over whole contour</a:t>
                </a:r>
              </a:p>
              <a:p>
                <a:pPr lvl="1"/>
                <a:r>
                  <a:rPr lang="en-CA" sz="2000" dirty="0"/>
                  <a:t>If we have a method do determine the integral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sz="2000" dirty="0"/>
                  <a:t> we’re done</a:t>
                </a:r>
              </a:p>
              <a:p>
                <a:pPr lvl="1"/>
                <a:r>
                  <a:rPr lang="en-CA" sz="2000" dirty="0"/>
                  <a:t>Jordan’s Lemma gives us this method</a:t>
                </a:r>
              </a:p>
              <a:p>
                <a14:m>
                  <m:oMath xmlns:m="http://schemas.openxmlformats.org/officeDocument/2006/math">
                    <m:nary>
                      <m:nary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b>
                      <m:sup/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𝑑𝑧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nary>
                          <m:naryPr>
                            <m:chr m:val="∮"/>
                            <m:limLoc m:val="undOvr"/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</m:sSub>
                          </m:sub>
                          <m:sup/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𝑑𝑧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 −</m:t>
                            </m:r>
                            <m:nary>
                              <m:naryPr>
                                <m:ctrlPr>
                                  <a:rPr lang="en-CA" sz="24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CA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23"/>
                                      </m:rPr>
                                      <a:rPr lang="en-CA" sz="240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  <m:sup/>
                              <m:e>
                                <m:r>
                                  <a:rPr lang="en-CA" sz="24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n-CA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CA" sz="2400" i="1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</m:d>
                                <m:r>
                                  <a:rPr lang="en-CA" sz="24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nary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nary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endParaRPr lang="en-CA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54C7EFD-BE79-4F3A-9111-775601BA17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54622" y="1834416"/>
                <a:ext cx="4947139" cy="4595495"/>
              </a:xfrm>
              <a:blipFill>
                <a:blip r:embed="rId2"/>
                <a:stretch>
                  <a:fillRect l="-1355" t="-1724" r="-123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 descr="http://thinkingmachineblog.net/wp-content/uploads/2014/11/semicircular_contour.jpg">
            <a:extLst>
              <a:ext uri="{FF2B5EF4-FFF2-40B4-BE49-F238E27FC236}">
                <a16:creationId xmlns:a16="http://schemas.microsoft.com/office/drawing/2014/main" id="{903A18FB-8B2E-465A-9FAA-8069AFE17C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1" r="10612"/>
          <a:stretch/>
        </p:blipFill>
        <p:spPr bwMode="auto">
          <a:xfrm>
            <a:off x="5394960" y="1904282"/>
            <a:ext cx="6233160" cy="427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749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48B59-CC86-4EEE-B357-EDC8EBE9C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Jordan’s Lemma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92BCC9-B857-4597-B46B-A03D53473B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Suppose we have a function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CA" dirty="0"/>
                  <a:t> continuous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CA" dirty="0"/>
                  <a:t> for      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CA" dirty="0"/>
                  <a:t> (</a:t>
                </a:r>
                <a14:m>
                  <m:oMath xmlns:m="http://schemas.openxmlformats.org/officeDocument/2006/math"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ℝ</m:t>
                    </m:r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b="0" dirty="0"/>
                  <a:t>, 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d>
                              <m:dPr>
                                <m:begChr m:val="|"/>
                                <m:endChr m:val="|"/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func>
                  </m:oMath>
                </a14:m>
                <a:endParaRPr lang="en-CA" b="0" dirty="0"/>
              </a:p>
              <a:p>
                <a:r>
                  <a:rPr lang="en-CA" dirty="0"/>
                  <a:t>For t &gt; 0 we have:</a:t>
                </a:r>
              </a:p>
              <a:p>
                <a:pPr lvl="1"/>
                <a14:m>
                  <m:oMath xmlns:m="http://schemas.openxmlformats.org/officeDocument/2006/math">
                    <m:func>
                      <m:func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CA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  <m:sup/>
                          <m:e>
                            <m:sSup>
                              <m:sSupPr>
                                <m:ctrlPr>
                                  <a:rPr lang="en-CA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nary>
                      </m:e>
                    </m:func>
                  </m:oMath>
                </a14:m>
                <a:endParaRPr lang="en-CA" dirty="0"/>
              </a:p>
              <a:p>
                <a:r>
                  <a:rPr lang="en-CA" dirty="0"/>
                  <a:t>One can extend Jordan’s Lemma in case where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func>
                          <m:func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CA" b="0" i="0" smtClean="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→∞</m:t>
                                </m:r>
                              </m:lim>
                            </m:limLow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fName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fName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func>
                  </m:oMath>
                </a14:m>
                <a:r>
                  <a:rPr lang="en-CA" dirty="0"/>
                  <a:t>, </a:t>
                </a:r>
                <a14:m>
                  <m:oMath xmlns:m="http://schemas.openxmlformats.org/officeDocument/2006/math">
                    <m:r>
                      <a:rPr lang="en-CA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∀</m:t>
                    </m:r>
                    <m:func>
                      <m:func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arg</m:t>
                        </m:r>
                      </m:fName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</m:func>
                    <m:r>
                      <a:rPr lang="en-CA" b="0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CA" dirty="0"/>
                  <a:t> for some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∈[0,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CA" dirty="0"/>
              </a:p>
              <a:p>
                <a:pPr lvl="1"/>
                <a:r>
                  <a:rPr lang="en-CA" dirty="0"/>
                  <a:t>If for some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CA" dirty="0"/>
                  <a:t> we have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∀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d>
                      <m:dPr>
                        <m:begChr m:val="|"/>
                        <m:endChr m:val="|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sup>
                            </m:sSup>
                          </m:e>
                        </m:d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𝑡𝑅𝑠𝑖𝑛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CA" dirty="0"/>
                  <a:t> then we still have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CA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  <m:sup/>
                          <m:e>
                            <m:sSup>
                              <m:sSupPr>
                                <m:ctrlPr>
                                  <a:rPr lang="en-CA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=0</m:t>
                            </m:r>
                          </m:e>
                        </m:nary>
                      </m:e>
                    </m:func>
                  </m:oMath>
                </a14:m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C92BCC9-B857-4597-B46B-A03D53473B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69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2067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D27DCB5-F194-4475-9521-886FC3E43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560" y="2084937"/>
            <a:ext cx="5262880" cy="2688126"/>
          </a:xfrm>
        </p:spPr>
        <p:txBody>
          <a:bodyPr>
            <a:normAutofit/>
          </a:bodyPr>
          <a:lstStyle/>
          <a:p>
            <a:pPr algn="ctr"/>
            <a:r>
              <a:rPr lang="en-CA" sz="11500" dirty="0"/>
              <a:t>Results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2654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70FEF-B9CE-4281-A870-7946B65B7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IFTs to Compute	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376905-0484-4159-A357-C22A73CB420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CA" dirty="0"/>
                  <a:t>Looked at the approximate forms of longitudinal and transverse dipolar impedances in the case of a point charge travelling in a circular, infinitely long beam pipe made of an infinitely thick conductor</a:t>
                </a:r>
              </a:p>
              <a:p>
                <a:r>
                  <a:rPr lang="en-CA" dirty="0"/>
                  <a:t>Equations are as follows for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CA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𝜋𝛽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f>
                                  <m:f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d>
                                      <m:d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CA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Sup>
                              <m:sSub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Sup>
                                      <m:sSub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bSup>
                                    <m:d>
                                      <m:d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𝐾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  <m: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CA" dirty="0"/>
              </a:p>
              <a:p>
                <a:r>
                  <a:rPr lang="en-CA" dirty="0"/>
                  <a:t>Where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𝑏𝑘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𝑘𝑏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den>
                    </m:f>
                  </m:oMath>
                </a14:m>
                <a:endParaRPr lang="en-CA" b="0" dirty="0"/>
              </a:p>
              <a:p>
                <a:r>
                  <a:rPr lang="en-CA" dirty="0"/>
                  <a:t>The first bracketed term called indirect space charge, second resistive wall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A376905-0484-4159-A357-C22A73CB42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801" b="-15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5724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58FC-7CBD-4CA7-9C73-1A38C9EE2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Problem with Impedances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4B67FD-FB20-490B-AAA3-50284B003C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Define impedances for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CA" dirty="0"/>
                  <a:t> by </a:t>
                </a:r>
                <a:r>
                  <a:rPr lang="en-CA" dirty="0">
                    <a:solidFill>
                      <a:schemeClr val="accent2"/>
                    </a:solidFill>
                  </a:rPr>
                  <a:t>parity properties: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i="1">
                            <a:latin typeface="Cambria Math" panose="02040503050406030204" pitchFamily="18" charset="0"/>
                          </a:rPr>
                          <m:t>𝑑𝑖𝑝</m:t>
                        </m:r>
                      </m:sup>
                    </m:sSubSup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bSup>
                        <m:d>
                          <m:d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CA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||</m:t>
                            </m:r>
                          </m:sub>
                        </m:sSub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CA" dirty="0"/>
              </a:p>
              <a:p>
                <a:pPr lvl="1"/>
                <a:r>
                  <a:rPr lang="en-CA" dirty="0"/>
                  <a:t>Problem since Bessel Functions (which are meromorphic) do not naturally follow this parity</a:t>
                </a:r>
              </a:p>
              <a:p>
                <a:r>
                  <a:rPr lang="en-CA" dirty="0"/>
                  <a:t>Wake functions defined as follows: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i="1">
                            <a:latin typeface="Cambria Math" panose="02040503050406030204" pitchFamily="18" charset="0"/>
                          </a:rPr>
                          <m:t>𝑑𝑖𝑝</m:t>
                        </m:r>
                      </m:sup>
                    </m:sSubSup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</a:rPr>
                          <m:t>𝑖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</m:sup>
                        </m:sSubSup>
                        <m:d>
                          <m:d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</m:d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CA" dirty="0"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i="1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</m:sSub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CA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i="1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CA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||</m:t>
                            </m:r>
                          </m:sub>
                        </m:sSub>
                        <m:d>
                          <m:d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</m:d>
                    <m:d>
                      <m:dPr>
                        <m:ctrlP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CA" dirty="0"/>
              </a:p>
              <a:p>
                <a:pPr marL="457200" lvl="1" indent="0">
                  <a:buNone/>
                </a:pPr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04B67FD-FB20-490B-AAA3-50284B003C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8328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76E3A-D349-4A0F-9467-C9E815AE9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Indirect Space Charge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565524-926D-4E01-AF64-A0BE1EE479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CA" dirty="0"/>
                  <a:t>For transverse impedance,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𝑖𝑠𝑐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CA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CA" dirty="0"/>
                  <a:t> and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CA" b="0" dirty="0"/>
              </a:p>
              <a:p>
                <a:pPr lvl="1"/>
                <a:r>
                  <a:rPr lang="en-CA" dirty="0"/>
                  <a:t>From the parity,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𝑖𝑠𝑐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𝑖𝑠𝑐</m:t>
                        </m:r>
                      </m:sup>
                    </m:sSub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CA" dirty="0"/>
              </a:p>
              <a:p>
                <a:r>
                  <a:rPr lang="en-CA" dirty="0"/>
                  <a:t>Consider the function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CA" dirty="0"/>
                  <a:t> defined by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CA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CA" dirty="0"/>
                  <a:t> is meromorphic and for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&gt;0,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𝑖𝑠𝑐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CA" dirty="0"/>
                  <a:t>, </a:t>
                </a:r>
              </a:p>
              <a:p>
                <a:pPr marL="457200" lvl="1" indent="0">
                  <a:buNone/>
                </a:pPr>
                <a:r>
                  <a:rPr lang="en-CA" b="0" dirty="0"/>
                  <a:t>  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(−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𝑖𝑠𝑐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CA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𝑖𝑠𝑐</m:t>
                            </m:r>
                          </m:sup>
                        </m:sSubSup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</m:d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unc>
                      <m:func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b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sup>
                              <m:e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d>
                                  <m:d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𝜋</m:t>
                                </m:r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nary>
                                  <m:nary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  <m:e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nary>
                              </m:e>
                            </m:nary>
                          </m:e>
                        </m:d>
                      </m:e>
                    </m:func>
                  </m:oMath>
                </a14:m>
                <a:endParaRPr lang="en-CA" dirty="0"/>
              </a:p>
              <a:p>
                <a:pPr marL="457200" lvl="1" indent="0">
                  <a:buNone/>
                </a:pPr>
                <a:r>
                  <a:rPr lang="en-CA" b="0" dirty="0"/>
                  <a:t>   </a:t>
                </a:r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5565524-926D-4E01-AF64-A0BE1EE479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12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4815F276-EDB3-408A-A5BA-3DBD0C38C884}"/>
              </a:ext>
            </a:extLst>
          </p:cNvPr>
          <p:cNvSpPr/>
          <p:nvPr/>
        </p:nvSpPr>
        <p:spPr>
          <a:xfrm>
            <a:off x="8801100" y="4325815"/>
            <a:ext cx="1151792" cy="5187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DCE5E88-5210-40AD-A1F1-54B4FCA7735F}"/>
              </a:ext>
            </a:extLst>
          </p:cNvPr>
          <p:cNvSpPr/>
          <p:nvPr/>
        </p:nvSpPr>
        <p:spPr>
          <a:xfrm>
            <a:off x="7640515" y="4844562"/>
            <a:ext cx="2795954" cy="8792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981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F1C1D-6BEC-4E57-AA77-04D54BA78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Indirect Space Charge,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BF81AB-4DA0-430C-B984-D5DE38ECFE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1077575" cy="4351338"/>
              </a:xfrm>
            </p:spPr>
            <p:txBody>
              <a:bodyPr/>
              <a:lstStyle/>
              <a:p>
                <a:r>
                  <a:rPr lang="en-CA" dirty="0"/>
                  <a:t>Noting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𝑖𝑧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/>
                  <a:t>,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dirty="0"/>
                  <a:t> only has a pole at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CA" dirty="0"/>
                  <a:t> and no zeros at the zeros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dirty="0"/>
                  <a:t>, the residue theorem implies for t &gt; 0: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p>
                      <m:e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  <m:r>
                      <a:rPr lang="en-CA" b="0" i="1" smtClean="0">
                        <a:latin typeface="Cambria Math" panose="02040503050406030204" pitchFamily="18" charset="0"/>
                      </a:rPr>
                      <m:t>=−4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𝜋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num>
                              <m:den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sup>
                            </m:sSup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nary>
                    <m:r>
                      <a:rPr lang="en-CA" b="0" i="1" smtClean="0">
                        <a:latin typeface="Cambria Math" panose="02040503050406030204" pitchFamily="18" charset="0"/>
                      </a:rPr>
                      <m:t> − </m:t>
                    </m:r>
                    <m:nary>
                      <m:nary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  <m:r>
                      <a:rPr lang="en-CA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CA" dirty="0"/>
              </a:p>
              <a:p>
                <a:pPr lvl="2"/>
                <a:r>
                  <a:rPr lang="en-CA" dirty="0"/>
                  <a:t>With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b>
                    </m:sSub>
                  </m:oMath>
                </a14:m>
                <a:endParaRPr lang="en-CA" dirty="0"/>
              </a:p>
              <a:p>
                <a:pPr lvl="1"/>
                <a:r>
                  <a:rPr lang="en-CA" sz="2200" dirty="0"/>
                  <a:t>This sum converges for any choice of parameters (aside from t = 0) as </a:t>
                </a:r>
                <a14:m>
                  <m:oMath xmlns:m="http://schemas.openxmlformats.org/officeDocument/2006/math">
                    <m:r>
                      <a:rPr lang="en-CA" sz="22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CA" sz="2200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endParaRPr lang="en-CA" sz="22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BF81AB-4DA0-430C-B984-D5DE38ECFE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1077575" cy="4351338"/>
              </a:xfrm>
              <a:blipFill>
                <a:blip r:embed="rId2"/>
                <a:stretch>
                  <a:fillRect l="-935" t="-22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5628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2D51EC-6628-4CCC-B8A2-7E4CC1C56D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620" y="28729"/>
            <a:ext cx="8191205" cy="6829271"/>
          </a:xfrm>
        </p:spPr>
      </p:pic>
    </p:spTree>
    <p:extLst>
      <p:ext uri="{BB962C8B-B14F-4D97-AF65-F5344CB8AC3E}">
        <p14:creationId xmlns:p14="http://schemas.microsoft.com/office/powerpoint/2010/main" val="525049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3E40A-AFE6-4E88-B10D-DE711FEF5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280" y="2084937"/>
            <a:ext cx="6949440" cy="2688126"/>
          </a:xfrm>
        </p:spPr>
        <p:txBody>
          <a:bodyPr>
            <a:normAutofit fontScale="90000"/>
          </a:bodyPr>
          <a:lstStyle/>
          <a:p>
            <a:pPr algn="ctr"/>
            <a:r>
              <a:rPr lang="en-CA" sz="11500" dirty="0"/>
              <a:t>Background/</a:t>
            </a:r>
            <a:br>
              <a:rPr lang="en-CA" sz="11500" dirty="0"/>
            </a:br>
            <a:r>
              <a:rPr lang="en-CA" sz="11500" dirty="0"/>
              <a:t>Motivation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3735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9361D-8A89-4219-AFDB-F121BEF71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Indirect Space Charge, cont.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2629924-B98B-4269-8FB7-528D6116F0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600592" cy="4351338"/>
              </a:xfrm>
            </p:spPr>
            <p:txBody>
              <a:bodyPr>
                <a:normAutofit/>
              </a:bodyPr>
              <a:lstStyle/>
              <a:p>
                <a:r>
                  <a:rPr lang="en-CA" sz="2400" dirty="0"/>
                  <a:t>Integrating by parts, we find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  <m:e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(2+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𝑖𝑅𝑡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𝑖𝑡𝑅</m:t>
                            </m:r>
                          </m:sup>
                        </m:sSup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num>
                      <m:den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𝑖𝑡𝑅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r>
                  <a:rPr lang="en-CA" sz="2400" dirty="0"/>
                  <a:t>  </a:t>
                </a:r>
              </a:p>
              <a:p>
                <a:pPr lvl="1"/>
                <a:r>
                  <a:rPr lang="en-CA" dirty="0"/>
                  <a:t>This term has a limit as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→∞,</m:t>
                    </m:r>
                  </m:oMath>
                </a14:m>
                <a:r>
                  <a:rPr lang="en-CA" dirty="0"/>
                  <a:t> letting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𝐼𝑚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CA" dirty="0"/>
                  <a:t> and then taking the limit as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𝐼𝑚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CA" dirty="0"/>
                  <a:t> to recover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ℝ</m:t>
                    </m:r>
                  </m:oMath>
                </a14:m>
                <a:endParaRPr lang="en-CA" dirty="0"/>
              </a:p>
              <a:p>
                <a:pPr lvl="1"/>
                <a:r>
                  <a:rPr lang="en-CA" dirty="0"/>
                  <a:t>Namely,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CA" i="0" smtClean="0"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CA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nary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func>
                  </m:oMath>
                </a14:m>
                <a:endParaRPr lang="en-CA" dirty="0"/>
              </a:p>
              <a:p>
                <a:r>
                  <a:rPr lang="en-CA" dirty="0"/>
                  <a:t>Thus dropping the</a:t>
                </a:r>
                <a:r>
                  <a:rPr lang="en-CA" b="0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</m:oMath>
                </a14:m>
                <a:r>
                  <a:rPr lang="en-CA" dirty="0"/>
                  <a:t> term, we find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𝑖𝑛𝑑</m:t>
                        </m:r>
                      </m:sup>
                    </m:sSubSup>
                    <m:d>
                      <m:d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num>
                      <m:den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</m:oMath>
                </a14:m>
                <a:r>
                  <a:rPr lang="en-CA" sz="2000" b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CA" sz="20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𝑑𝑖𝑝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𝑖𝑛𝑑</m:t>
                            </m:r>
                          </m:sup>
                        </m:sSubSup>
                        <m:d>
                          <m:d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</m:e>
                    </m:d>
                    <m:d>
                      <m:d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CA" sz="2000" dirty="0"/>
                  <a:t> </a:t>
                </a:r>
              </a:p>
              <a:p>
                <a:pPr marL="457200" lvl="1" indent="0">
                  <a:buNone/>
                </a:pPr>
                <a:r>
                  <a:rPr lang="en-CA" sz="2000" dirty="0"/>
                  <a:t>		     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𝑖</m:t>
                    </m:r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CA" sz="2000" b="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num>
                              <m:den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f>
                          <m:f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num>
                                  <m:den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sup>
                            </m:sSup>
                            <m:sSup>
                              <m:sSup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1,</m:t>
                                        </m:r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CA" sz="2000" b="0" i="0" smtClean="0">
                                        <a:latin typeface="Cambria Math" panose="02040503050406030204" pitchFamily="18" charset="0"/>
                                      </a:rPr>
                                      <m:t>sgn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⁡(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e>
                                  <m:sub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 − </m:t>
                            </m:r>
                            <m:sSub>
                              <m:sSub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1,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unc>
                          <m:func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CA" sz="2000" b="0" i="0" smtClean="0">
                                    <a:latin typeface="Cambria Math" panose="02040503050406030204" pitchFamily="18" charset="0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→∞</m:t>
                                </m:r>
                              </m:lim>
                            </m:limLow>
                          </m:fName>
                          <m:e>
                            <m:nary>
                              <m:naryPr>
                                <m:ctrlPr>
                                  <a:rPr lang="en-CA" sz="2000" i="1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sSub>
                                  <m:sSub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23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m:rPr>
                                        <m:brk m:alnAt="23"/>
                                      </m:r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sub>
                                </m:sSub>
                              </m:sub>
                              <m:sup/>
                              <m:e>
                                <m:sSup>
                                  <m:sSup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p>
                                </m:sSup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d>
                                  <m:dPr>
                                    <m:ctrlP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CA" sz="2000" i="1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CA" sz="2000" i="1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nary>
                          </m:e>
                        </m:func>
                      </m:e>
                    </m:nary>
                  </m:oMath>
                </a14:m>
                <a:endParaRPr lang="en-CA" sz="2000" dirty="0"/>
              </a:p>
              <a:p>
                <a:pPr lvl="1"/>
                <a:endParaRPr lang="en-CA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2629924-B98B-4269-8FB7-528D6116F0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600592" cy="4351338"/>
              </a:xfrm>
              <a:blipFill>
                <a:blip r:embed="rId2"/>
                <a:stretch>
                  <a:fillRect l="-103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23EBD0-1D9C-415D-9F9F-6C82EE0C573F}"/>
              </a:ext>
            </a:extLst>
          </p:cNvPr>
          <p:cNvCxnSpPr>
            <a:cxnSpLocks/>
          </p:cNvCxnSpPr>
          <p:nvPr/>
        </p:nvCxnSpPr>
        <p:spPr>
          <a:xfrm flipH="1" flipV="1">
            <a:off x="9161585" y="4835769"/>
            <a:ext cx="1503484" cy="8880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50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9C139-86BB-4E83-925F-B5AAD4978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Resistive Wall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66291-66EB-4D1A-ACFD-E4B158FB12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CA" sz="2400" dirty="0"/>
                  <a:t>Simplifying constants,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p>
                    </m:sSubSup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2400" b="0" dirty="0"/>
                  <a:t>with                             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CA" sz="24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sz="24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CA" sz="2400" b="0" dirty="0"/>
              </a:p>
              <a:p>
                <a:pPr lvl="1"/>
                <a:r>
                  <a:rPr lang="en-CA" dirty="0"/>
                  <a:t>Noting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)=</m:t>
                    </m:r>
                  </m:oMath>
                </a14:m>
                <a:r>
                  <a:rPr lang="en-CA" b="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p>
                    </m:sSup>
                    <m:r>
                      <a:rPr lang="en-CA" b="0" i="0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CA" dirty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CA" dirty="0"/>
                  <a:t> is meromorphic 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CA" dirty="0"/>
                  <a:t> </a:t>
                </a:r>
              </a:p>
              <a:p>
                <a:r>
                  <a:rPr lang="en-CA" sz="2400" dirty="0"/>
                  <a:t>As we need to find the poles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CA" sz="2400" dirty="0"/>
                  <a:t> in terms of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CA" sz="2400" dirty="0"/>
                  <a:t> it is equivalent to find the zeros of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2400" dirty="0"/>
                  <a:t>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sz="2400" dirty="0"/>
                  <a:t> and solve for all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CA" sz="2400" dirty="0"/>
                  <a:t> which gives these values</a:t>
                </a:r>
              </a:p>
              <a:p>
                <a:pPr lvl="1"/>
                <a:r>
                  <a:rPr lang="en-CA" sz="2000" dirty="0"/>
                  <a:t>Using the program EZERO, we find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A" sz="2000" dirty="0"/>
                  <a:t> (as is the case generally), the zeros of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2000" dirty="0"/>
                  <a:t> to be at approximately: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2,1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=−1.281+0.429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2,2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=−1.281−0.429</m:t>
                    </m:r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CA" sz="2000" dirty="0"/>
              </a:p>
              <a:p>
                <a:endParaRPr lang="en-CA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A366291-66EB-4D1A-ACFD-E4B158FB12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2388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F8ED3-CE71-4957-B05A-6E2A06959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Resistive Wall,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21C226-DCCB-40BE-A0F3-C7BF99096EF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CA" sz="2400" dirty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 sz="2400" dirty="0"/>
                  <a:t> denote the zeros of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400" dirty="0"/>
                  <a:t> in terms of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CA" sz="2400" dirty="0"/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2,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CA" sz="2400" dirty="0"/>
                  <a:t> (and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2,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CA" sz="2400" dirty="0"/>
                  <a:t> denotes a zero of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2400" dirty="0"/>
                  <a:t>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CA" sz="2400" dirty="0"/>
                  <a:t>)</a:t>
                </a:r>
              </a:p>
              <a:p>
                <a:r>
                  <a:rPr lang="en-CA" sz="2400" dirty="0"/>
                  <a:t>One can show that the zeros of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2400" dirty="0"/>
                  <a:t> must be first order, and through some algebra we find: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𝑅𝑒𝑠</m:t>
                    </m:r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f>
                              <m:f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2,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bSup>
                                  <m:sSubSup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  <m: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2,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CA" dirty="0"/>
              </a:p>
              <a:p>
                <a:r>
                  <a:rPr lang="en-CA" sz="2400" dirty="0"/>
                  <a:t>Since </a:t>
                </a:r>
                <a14:m>
                  <m:oMath xmlns:m="http://schemas.openxmlformats.org/officeDocument/2006/math"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𝑔</m:t>
                    </m:r>
                    <m:sSup>
                      <m:s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CA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→0 </m:t>
                    </m:r>
                  </m:oMath>
                </a14:m>
                <a:r>
                  <a:rPr lang="en-CA" sz="2400" dirty="0"/>
                  <a:t>as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→∞</m:t>
                    </m:r>
                  </m:oMath>
                </a14:m>
                <a:r>
                  <a:rPr lang="en-CA" sz="2400" dirty="0"/>
                  <a:t>, Jordan’s Lemma and the residue theorem imply: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/>
                              <m:e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sSubSup>
                                          <m:sSubSup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  <m:sup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</m:sup>
                                        </m:sSub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Sup>
                                                  <m:sSub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𝑗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+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−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𝜎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</m:sSub>
                                                <m:sSup>
                                                  <m:s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𝛽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p>
                                                  <m:s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𝑏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num>
                                              <m:den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𝜀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0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2,</m:t>
                                                </m:r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1−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&gt;0</m:t>
                                    </m:r>
                                  </m:e>
                                </m:nary>
                              </m:e>
                            </m:nary>
                          </m:e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/>
                              <m:e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sSubSup>
                                          <m:sSubSup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  <m:sup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</m:sup>
                                        </m:sSub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Sup>
                                                  <m:sSub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𝑗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−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−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𝜎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</m:sSub>
                                                <m:sSup>
                                                  <m:s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𝛽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p>
                                                  <m:s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𝑏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num>
                                              <m:den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𝜀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0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2,</m:t>
                                                </m:r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1−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&gt;0</m:t>
                                    </m:r>
                                  </m:e>
                                </m:nary>
                              </m:e>
                            </m:nary>
                          </m:e>
                        </m:eqArr>
                      </m:e>
                    </m:d>
                  </m:oMath>
                </a14:m>
                <a:endParaRPr lang="en-CA" dirty="0"/>
              </a:p>
              <a:p>
                <a:pPr lvl="1"/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21C226-DCCB-40BE-A0F3-C7BF99096EF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96" t="-98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1613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68F54-8D56-4FCA-86FD-DEF934B8A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Resistive Wall, cont.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551DE1-8318-41F1-955D-71CEA7DD32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p>
                    </m:sSubSup>
                    <m:d>
                      <m:d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num>
                      <m:den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{"/>
                        <m:endChr m:val=""/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/>
                              <m:e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sSubSup>
                                          <m:sSubSupPr>
                                            <m:ctrlP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  <m:sup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</m:sup>
                                        </m:sSub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Sup>
                                                  <m:sSub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𝑗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+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−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𝜎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</m:sSub>
                                                <m:sSup>
                                                  <m:s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𝛽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p>
                                                  <m:s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𝑏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num>
                                              <m:den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𝜀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0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2,</m:t>
                                                </m:r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1−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&gt;0</m:t>
                                    </m:r>
                                  </m:e>
                                </m:nary>
                              </m:e>
                            </m:nary>
                          </m:e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/>
                              <m:e>
                                <m:nary>
                                  <m:naryPr>
                                    <m:chr m:val="∑"/>
                                    <m:supHide m:val="on"/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/>
                                  <m:e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sSubSup>
                                          <m:sSubSupPr>
                                            <m:ctrlP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𝑛</m:t>
                                            </m:r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b>
                                          <m:sup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</m:sup>
                                        </m:sSub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num>
                                              <m:den>
                                                <m:sSubSup>
                                                  <m:sSub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𝜔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𝑗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−</m:t>
                                                    </m:r>
                                                  </m:sup>
                                                </m:sSubSup>
                                              </m:den>
                                            </m:f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−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𝜎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</m:sSub>
                                                <m:sSup>
                                                  <m:s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𝛽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p>
                                                  <m:s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𝑏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</m:num>
                                              <m:den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  <m:sSup>
                                                  <m:s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𝑣</m:t>
                                                    </m:r>
                                                  </m:e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p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𝜀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0</m:t>
                                                    </m:r>
                                                  </m:sub>
                                                </m:sSub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2,</m:t>
                                                </m:r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en-CA" sz="2000" b="0" i="1" smtClean="0"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CA" sz="20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1−</m:t>
                                                </m:r>
                                                <m:sSubSup>
                                                  <m:sSubSup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Sup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𝜇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𝑟</m:t>
                                                    </m:r>
                                                  </m:sub>
                                                  <m:sup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</m:t>
                                                    </m:r>
                                                  </m:sup>
                                                </m:sSubSup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𝑥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2,</m:t>
                                                    </m:r>
                                                    <m:r>
                                                      <a:rPr lang="en-CA" sz="2000" b="0" i="1" smtClean="0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sup>
                                    </m:sSup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&gt;0</m:t>
                                    </m:r>
                                  </m:e>
                                </m:nary>
                              </m:e>
                            </m:nary>
                          </m:e>
                        </m:eqArr>
                      </m:e>
                    </m:d>
                  </m:oMath>
                </a14:m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551DE1-8318-41F1-955D-71CEA7DD32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12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0470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16F7-5D98-4EA2-9864-6537E9027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Longitudinal Wake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A8E8F5-B909-426B-B98D-F0540D2B3D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Similar process for determining the longitudinal wake </a:t>
                </a:r>
              </a:p>
              <a:p>
                <a:r>
                  <a:rPr lang="en-CA" dirty="0"/>
                  <a:t>I was unable to determine the resistive wall contribution, but for the indirect space we find: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||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𝑖𝑛𝑑</m:t>
                        </m:r>
                      </m:sup>
                    </m:sSubSup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CA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𝛾</m:t>
                                </m:r>
                              </m:num>
                              <m:den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  <m:sSub>
                                      <m:sSubPr>
                                        <m:ctrlP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e>
                                      <m:sub>
                                        <m: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  <m:t>0,</m:t>
                                        </m:r>
                                        <m:r>
                                          <a:rPr lang="en-CA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sub>
                                    </m:sSub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|</m:t>
                                    </m:r>
                                  </m:num>
                                  <m:den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den>
                                </m:f>
                              </m:sup>
                            </m:sSup>
                            <m:sSub>
                              <m:sSub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e>
                              <m:sub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0,</m:t>
                                </m:r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CA">
                                        <a:latin typeface="Cambria Math" panose="02040503050406030204" pitchFamily="18" charset="0"/>
                                      </a:rPr>
                                      <m:t>sgn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⁡(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0,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CA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CA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e>
                                  <m:sub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0,</m:t>
                                    </m:r>
                                    <m:r>
                                      <a:rPr lang="en-CA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</m:e>
                    </m:nary>
                  </m:oMath>
                </a14:m>
                <a:endParaRPr lang="en-CA" dirty="0"/>
              </a:p>
              <a:p>
                <a:pPr lvl="1"/>
                <a:r>
                  <a:rPr lang="en-CA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8A8E8F5-B909-426B-B98D-F0540D2B3D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8940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60E31-2B32-4621-8A9F-B5F454B0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7540"/>
            <a:ext cx="10515600" cy="1325563"/>
          </a:xfrm>
        </p:spPr>
        <p:txBody>
          <a:bodyPr/>
          <a:lstStyle/>
          <a:p>
            <a:r>
              <a:rPr lang="en-CA" dirty="0"/>
              <a:t>Indirect Space Charge Comparison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CC2862F-5D11-4ED5-8048-85DA38D84B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2925" y="1770458"/>
                <a:ext cx="4724400" cy="4351338"/>
              </a:xfrm>
            </p:spPr>
            <p:txBody>
              <a:bodyPr>
                <a:normAutofit/>
              </a:bodyPr>
              <a:lstStyle/>
              <a:p>
                <a:r>
                  <a:rPr lang="en-CA" dirty="0"/>
                  <a:t>The plot compares the analytical prediction and numerical calculation with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=1.05,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=8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𝑐𝑚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CA" dirty="0"/>
              </a:p>
              <a:p>
                <a:r>
                  <a:rPr lang="en-CA" dirty="0"/>
                  <a:t>Fits well for distance &gt; ~2cm, not well for short distances</a:t>
                </a:r>
              </a:p>
              <a:p>
                <a:r>
                  <a:rPr lang="en-CA" dirty="0"/>
                  <a:t>(Note that above ~20m, the numerical method should not be trusted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𝑑𝑖𝑝</m:t>
                        </m:r>
                      </m:sup>
                    </m:sSubSup>
                  </m:oMath>
                </a14:m>
                <a:r>
                  <a:rPr lang="en-CA" dirty="0"/>
                  <a:t>)  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CC2862F-5D11-4ED5-8048-85DA38D84B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2925" y="1770458"/>
                <a:ext cx="4724400" cy="4351338"/>
              </a:xfrm>
              <a:blipFill>
                <a:blip r:embed="rId2"/>
                <a:stretch>
                  <a:fillRect l="-2323" t="-2241" r="-3871" b="-168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B181BD6-B110-43B7-ACBC-243C2350F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192" y="1321681"/>
            <a:ext cx="6998522" cy="524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602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60E31-2B32-4621-8A9F-B5F454B05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Resistive Wall Comparison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CC2862F-5D11-4ED5-8048-85DA38D84B3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4273647" cy="4351338"/>
              </a:xfrm>
            </p:spPr>
            <p:txBody>
              <a:bodyPr>
                <a:normAutofit/>
              </a:bodyPr>
              <a:lstStyle/>
              <a:p>
                <a:r>
                  <a:rPr lang="en-CA" sz="2400" dirty="0"/>
                  <a:t>The plot compares the analytical prediction and numerical calculation with </a:t>
                </a:r>
                <a14:m>
                  <m:oMath xmlns:m="http://schemas.openxmlformats.org/officeDocument/2006/math">
                    <m:r>
                      <a:rPr lang="en-CA" sz="2400" b="0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CA" sz="2400" b="0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  <m:r>
                      <a:rPr lang="en-CA" sz="2400" b="0" i="1"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CA" sz="2400" b="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=8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CA" sz="2400" b="0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CA" sz="2400" b="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CA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CA" sz="2400" b="0" i="1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CA" sz="2400" b="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CA" sz="2400" dirty="0"/>
              </a:p>
              <a:p>
                <a:r>
                  <a:rPr lang="en-CA" sz="2400" dirty="0"/>
                  <a:t>Doesn’t fit very well generally 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CC2862F-5D11-4ED5-8048-85DA38D84B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4273647" cy="4351338"/>
              </a:xfrm>
              <a:blipFill>
                <a:blip r:embed="rId2"/>
                <a:stretch>
                  <a:fillRect l="-1997" t="-19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1BE11693-B6E4-4DA7-A992-4E5ACAAAE9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3" r="1" b="5080"/>
          <a:stretch/>
        </p:blipFill>
        <p:spPr>
          <a:xfrm>
            <a:off x="5111847" y="1434261"/>
            <a:ext cx="7252336" cy="497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7204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3732-8529-41F4-B06F-42D71A0E4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Reasons for Discrepancy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592535-4491-4F41-AF5E-4CE7F5909AF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CA" sz="2400" dirty="0"/>
                  <a:t>Used approximate formulae for impedance, numerical method uses general equations</a:t>
                </a:r>
              </a:p>
              <a:p>
                <a:pPr lvl="1"/>
                <a:r>
                  <a:rPr lang="en-CA" dirty="0"/>
                  <a:t>Even if formulae used approximate the impedance quite well, taking the IFT could introduce differing large/small t behaviour</a:t>
                </a:r>
              </a:p>
              <a:p>
                <a:r>
                  <a:rPr lang="en-CA" sz="2400" dirty="0"/>
                  <a:t>The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</m:oMath>
                </a14:m>
                <a:r>
                  <a:rPr lang="en-CA" sz="2400" dirty="0"/>
                  <a:t> that </a:t>
                </a:r>
                <a:r>
                  <a:rPr lang="en-CA" sz="2400"/>
                  <a:t>was dropped </a:t>
                </a:r>
                <a:r>
                  <a:rPr lang="en-CA" sz="2400" dirty="0"/>
                  <a:t>in indirect space charge contribution</a:t>
                </a:r>
              </a:p>
              <a:p>
                <a:pPr lvl="1"/>
                <a:r>
                  <a:rPr lang="en-CA" sz="2000" dirty="0"/>
                  <a:t>Not necessarily small, particularly in the limit it should be large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 ∝ </m:t>
                        </m:r>
                        <m:nary>
                          <m:nary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sup>
                          <m:e>
                            <m:f>
                              <m:fPr>
                                <m:ctrlP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𝑖𝑅</m:t>
                                    </m:r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sup>
                                    </m:sSup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+3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p>
                                </m:sSup>
                              </m:num>
                              <m:den>
                                <m:sSup>
                                  <m:sSupPr>
                                    <m:ctrlP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f>
                                      <m:f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num>
                                      <m:den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𝑣</m:t>
                                        </m:r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𝛾</m:t>
                                        </m:r>
                                      </m:den>
                                    </m:f>
                                    <m:r>
                                      <a:rPr lang="en-CA" sz="2000" b="0" i="1" smtClean="0"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  <m:sSup>
                                      <m:sSupPr>
                                        <m:ctrlP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𝑒</m:t>
                                        </m:r>
                                      </m:e>
                                      <m:sup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en-CA" sz="2000" b="0" i="1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CA" sz="20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den>
                            </m:f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nary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</m:oMath>
                </a14:m>
                <a:r>
                  <a:rPr lang="en-CA" sz="2000" dirty="0"/>
                  <a:t>has no elementary antiderivative</a:t>
                </a:r>
              </a:p>
              <a:p>
                <a:pPr lvl="2"/>
                <a:r>
                  <a:rPr lang="en-CA" sz="1600" dirty="0"/>
                  <a:t>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en-CA" sz="16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den>
                    </m:f>
                    <m:r>
                      <a:rPr lang="en-CA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A" sz="1600" dirty="0"/>
                  <a:t>is large (</a:t>
                </a:r>
                <a:r>
                  <a:rPr lang="en-CA" sz="1600" dirty="0" err="1"/>
                  <a:t>i.e</a:t>
                </a:r>
                <a:r>
                  <a:rPr lang="en-CA" sz="1600" dirty="0"/>
                  <a:t> for small </a:t>
                </a:r>
                <a14:m>
                  <m:oMath xmlns:m="http://schemas.openxmlformats.org/officeDocument/2006/math">
                    <m:r>
                      <a:rPr lang="en-CA" sz="16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A" sz="1600" dirty="0"/>
                  <a:t>) should have a large contribution to IFT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6592535-4491-4F41-AF5E-4CE7F5909A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96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3133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4944B-866A-4C34-BB41-EF4FE769F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B39FFE-D74C-4A07-80E3-EEA418AE80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Able to analytically derive the Inverse Fourier Transforms of approximate equations for the transverse dipolar and longitudinal impedance </a:t>
                </a:r>
              </a:p>
              <a:p>
                <a:r>
                  <a:rPr lang="en-CA" dirty="0"/>
                  <a:t>The analytical method agreed well with the numerical calculations in the indirect space charge limit, for distances not too small</a:t>
                </a:r>
              </a:p>
              <a:p>
                <a:pPr lvl="1"/>
                <a:r>
                  <a:rPr lang="en-CA" dirty="0"/>
                  <a:t>Did not agree well at all in the resistive wall limit however</a:t>
                </a:r>
              </a:p>
              <a:p>
                <a:r>
                  <a:rPr lang="en-CA" dirty="0"/>
                  <a:t>In the future we should try put bounds on the neglected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en-CA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en-CA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sub>
                      <m:sup/>
                      <m:e>
                        <m:sSup>
                          <m:sSup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r>
                          <a:rPr lang="en-CA" i="1">
                            <a:latin typeface="Cambria Math" panose="02040503050406030204" pitchFamily="18" charset="0"/>
                          </a:rPr>
                          <m:t>𝑎</m:t>
                        </m:r>
                        <m:d>
                          <m:d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CA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nary>
                  </m:oMath>
                </a14:m>
                <a:r>
                  <a:rPr lang="en-CA" dirty="0"/>
                  <a:t> term, and use the method on the general formulae for the impedances to hopefully get better agreement</a:t>
                </a:r>
              </a:p>
              <a:p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B39FFE-D74C-4A07-80E3-EEA418AE80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7393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CFD0E-CAEE-4DB2-962A-40322EDF2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02868"/>
            <a:ext cx="10515600" cy="5843651"/>
          </a:xfrm>
        </p:spPr>
        <p:txBody>
          <a:bodyPr/>
          <a:lstStyle/>
          <a:p>
            <a:r>
              <a:rPr lang="en-CA" dirty="0"/>
              <a:t>Particle accelerators are very important in modern physics</a:t>
            </a:r>
          </a:p>
          <a:p>
            <a:r>
              <a:rPr lang="en-CA" dirty="0"/>
              <a:t>Natural to be interested in making ‘better’ accelerators</a:t>
            </a:r>
          </a:p>
          <a:p>
            <a:pPr lvl="1"/>
            <a:r>
              <a:rPr lang="en-CA" dirty="0" err="1"/>
              <a:t>i.e</a:t>
            </a:r>
            <a:r>
              <a:rPr lang="en-CA" dirty="0"/>
              <a:t> higher energy beams, greater collision rate </a:t>
            </a:r>
          </a:p>
          <a:p>
            <a:r>
              <a:rPr lang="en-CA" dirty="0"/>
              <a:t>Important to understand limiting effects on the performance of accelerators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49752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B2F32-01F8-472A-80AF-D5D8523DC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24364"/>
            <a:ext cx="10515600" cy="4351338"/>
          </a:xfrm>
        </p:spPr>
        <p:txBody>
          <a:bodyPr/>
          <a:lstStyle/>
          <a:p>
            <a:r>
              <a:rPr lang="en-CA" dirty="0"/>
              <a:t>Limits on the performance may arise from beam instabilities, in particular those caused by electromagnetic interaction between beam and walls around it</a:t>
            </a:r>
          </a:p>
          <a:p>
            <a:pPr lvl="1"/>
            <a:r>
              <a:rPr lang="en-CA" dirty="0"/>
              <a:t>The ‘</a:t>
            </a:r>
            <a:r>
              <a:rPr lang="en-CA" dirty="0">
                <a:solidFill>
                  <a:schemeClr val="accent2"/>
                </a:solidFill>
              </a:rPr>
              <a:t>wall impedance</a:t>
            </a:r>
            <a:r>
              <a:rPr lang="en-CA" dirty="0"/>
              <a:t>’ is a quantity describing this interaction</a:t>
            </a:r>
          </a:p>
          <a:p>
            <a:pPr lvl="1"/>
            <a:r>
              <a:rPr lang="en-CA" dirty="0"/>
              <a:t>For large machines like LHC, or the proposed FCC, these wall impedance effects can be detrimental</a:t>
            </a:r>
          </a:p>
          <a:p>
            <a:pPr lvl="1"/>
            <a:r>
              <a:rPr lang="en-CA" dirty="0"/>
              <a:t>Important to investigate how this affects beam stability</a:t>
            </a:r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6908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3FE3C-9722-4B72-B2A7-FFF127065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Impedances and Wake Function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4B581D-87D1-4596-AEE9-ECE29E5AC2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CA" dirty="0"/>
                  <a:t>When we solve for quantities in the frequency domain, to convert back to time need to take the Inverse Fourier Transform (IFT)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sz="2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CA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CA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CA" sz="2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CA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  <m:acc>
                          <m:accPr>
                            <m:chr m:val="̂"/>
                            <m:ctrlPr>
                              <a:rPr lang="en-CA" sz="2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</m:acc>
                        <m:d>
                          <m:dPr>
                            <m:ctrlPr>
                              <a:rPr lang="en-CA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r>
                          <a:rPr lang="en-CA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CA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nary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28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CA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CA" sz="2800" b="0" i="1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CA" dirty="0"/>
                  <a:t>The IFT of the impedance, called a ‘</a:t>
                </a:r>
                <a:r>
                  <a:rPr lang="en-CA" dirty="0">
                    <a:solidFill>
                      <a:schemeClr val="accent2"/>
                    </a:solidFill>
                  </a:rPr>
                  <a:t>wake function</a:t>
                </a:r>
                <a:r>
                  <a:rPr lang="en-CA" dirty="0"/>
                  <a:t>’</a:t>
                </a:r>
                <a:r>
                  <a:rPr lang="en-CA" dirty="0">
                    <a:solidFill>
                      <a:schemeClr val="accent2"/>
                    </a:solidFill>
                  </a:rPr>
                  <a:t> </a:t>
                </a:r>
                <a:r>
                  <a:rPr lang="en-CA" dirty="0"/>
                  <a:t>gives information about instabilities caused</a:t>
                </a:r>
              </a:p>
              <a:p>
                <a:pPr lvl="2"/>
                <a:r>
                  <a:rPr lang="en-CA" dirty="0"/>
                  <a:t>Typically have analytic equations for impedances, which are then used to calculate wakes</a:t>
                </a:r>
              </a:p>
              <a:p>
                <a:pPr lvl="2"/>
                <a:r>
                  <a:rPr lang="en-CA" dirty="0"/>
                  <a:t>In the case of wall impedances, currently use a numerical method to evaluate IFT, which yields the wake function</a:t>
                </a:r>
              </a:p>
              <a:p>
                <a:pPr lvl="2"/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F4B581D-87D1-4596-AEE9-ECE29E5AC2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58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228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06536-FA88-40C6-A085-2A469C95F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we want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059FB-E70F-4805-8DC4-3A8663132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Want to design an approach using the analytical equations for wall impedances to determine wake functions analytically</a:t>
            </a:r>
          </a:p>
          <a:p>
            <a:pPr lvl="1"/>
            <a:r>
              <a:rPr lang="en-CA" dirty="0"/>
              <a:t>Using Residue Theorem</a:t>
            </a:r>
          </a:p>
          <a:p>
            <a:pPr lvl="1"/>
            <a:r>
              <a:rPr lang="en-CA" dirty="0"/>
              <a:t>Would provide a faster method of computing wake functions, and hopefully yield more accurate results</a:t>
            </a:r>
          </a:p>
          <a:p>
            <a:r>
              <a:rPr lang="en-CA" dirty="0"/>
              <a:t>In future want to apply results FCC</a:t>
            </a:r>
          </a:p>
        </p:txBody>
      </p:sp>
    </p:spTree>
    <p:extLst>
      <p:ext uri="{BB962C8B-B14F-4D97-AF65-F5344CB8AC3E}">
        <p14:creationId xmlns:p14="http://schemas.microsoft.com/office/powerpoint/2010/main" val="1947989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D27DCB5-F194-4475-9521-886FC3E43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4560" y="2084937"/>
            <a:ext cx="5262880" cy="2688126"/>
          </a:xfrm>
        </p:spPr>
        <p:txBody>
          <a:bodyPr>
            <a:normAutofit fontScale="90000"/>
          </a:bodyPr>
          <a:lstStyle/>
          <a:p>
            <a:pPr algn="ctr"/>
            <a:r>
              <a:rPr lang="en-CA" sz="11500" dirty="0"/>
              <a:t>Method/Theory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49830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5A455-1477-4FE2-9EB9-2A536D5F3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CA" dirty="0"/>
              <a:t>Residue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229CE-09CD-49B6-8F62-FA470EA64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en-CA" sz="2000"/>
              <a:t>A theorem in complex analysis which gives a convenient method of computing line integrals</a:t>
            </a:r>
          </a:p>
          <a:p>
            <a:pPr lvl="1"/>
            <a:r>
              <a:rPr lang="en-CA" sz="2000"/>
              <a:t>An IFT can be considered as a line integral over the real axis</a:t>
            </a:r>
          </a:p>
          <a:p>
            <a:pPr lvl="1"/>
            <a:r>
              <a:rPr lang="en-CA" sz="2000"/>
              <a:t>Specifically tells us how to compute line integrals over closed contours</a:t>
            </a:r>
          </a:p>
        </p:txBody>
      </p:sp>
      <p:pic>
        <p:nvPicPr>
          <p:cNvPr id="2052" name="Picture 4" descr="http://thinkingmachineblog.net/wp-content/uploads/2014/11/semicircular_contour.jpg">
            <a:extLst>
              <a:ext uri="{FF2B5EF4-FFF2-40B4-BE49-F238E27FC236}">
                <a16:creationId xmlns:a16="http://schemas.microsoft.com/office/drawing/2014/main" id="{6DA4D5CC-C2EC-4620-8114-0B4FED383E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1" r="10612"/>
          <a:stretch/>
        </p:blipFill>
        <p:spPr bwMode="auto">
          <a:xfrm>
            <a:off x="5120640" y="1904281"/>
            <a:ext cx="6233160" cy="427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67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71EFB-754F-4486-983C-5C401B60C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Residue Theorem, cont.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8177DC-24CB-4764-8C2E-0828977558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CA" dirty="0"/>
                  <a:t>Suppose we have a meromorphic function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𝔻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CA" dirty="0"/>
                  <a:t> where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𝔻</m:t>
                    </m:r>
                  </m:oMath>
                </a14:m>
                <a:r>
                  <a:rPr lang="en-CA" dirty="0"/>
                  <a:t> is a simply connected subset (no holes) of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ℂ</m:t>
                    </m:r>
                  </m:oMath>
                </a14:m>
                <a:r>
                  <a:rPr lang="en-CA" dirty="0"/>
                  <a:t>  </a:t>
                </a:r>
              </a:p>
              <a:p>
                <a:pPr lvl="1"/>
                <a:r>
                  <a:rPr lang="en-CA" dirty="0"/>
                  <a:t>Meromorphic means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∀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∈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𝔻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CA" dirty="0"/>
                  <a:t> in some neighbourhood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CA" dirty="0"/>
              </a:p>
              <a:p>
                <a:r>
                  <a:rPr lang="en-CA" dirty="0"/>
                  <a:t>Let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CA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dirty="0"/>
                  <a:t> (where N can be infinite) denote the poles of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dirty="0"/>
                  <a:t> in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𝔻</m:t>
                    </m:r>
                  </m:oMath>
                </a14:m>
                <a:endParaRPr lang="en-CA" dirty="0"/>
              </a:p>
              <a:p>
                <a:r>
                  <a:rPr lang="en-CA" dirty="0"/>
                  <a:t>Then for any closed, positively oriented contour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A" dirty="0"/>
                  <a:t> in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𝔻</m:t>
                    </m:r>
                  </m:oMath>
                </a14:m>
                <a:r>
                  <a:rPr lang="en-CA" dirty="0"/>
                  <a:t>, we have: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  <m:sup/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𝑑𝑧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=2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nary>
                          <m:naryPr>
                            <m:chr m:val="∑"/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𝑅𝑒𝑠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CA" dirty="0"/>
              </a:p>
              <a:p>
                <a:pPr lvl="1"/>
                <a:r>
                  <a:rPr lang="en-CA" dirty="0"/>
                  <a:t>Where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=0, 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, 1</m:t>
                    </m:r>
                  </m:oMath>
                </a14:m>
                <a:r>
                  <a:rPr lang="en-CA" dirty="0"/>
                  <a:t> if the pole is in the exterior of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A" dirty="0"/>
                  <a:t>, on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A" dirty="0"/>
                  <a:t> or in the interior of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CA" dirty="0"/>
                  <a:t> respectively</a:t>
                </a:r>
              </a:p>
              <a:p>
                <a:pPr lvl="1"/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𝑅𝑒𝑠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CA" dirty="0"/>
                  <a:t> for the series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=−∞</m:t>
                        </m:r>
                      </m:sub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CA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8177DC-24CB-4764-8C2E-0828977558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2101" r="-58" b="-1400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9809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1552</Words>
  <Application>Microsoft Office PowerPoint</Application>
  <PresentationFormat>Widescreen</PresentationFormat>
  <Paragraphs>129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Cambria Math</vt:lpstr>
      <vt:lpstr>Office Theme</vt:lpstr>
      <vt:lpstr>Analytical Computation of Wake Functions using the Residue Theorem </vt:lpstr>
      <vt:lpstr>Background/ Motivation</vt:lpstr>
      <vt:lpstr>PowerPoint Presentation</vt:lpstr>
      <vt:lpstr>PowerPoint Presentation</vt:lpstr>
      <vt:lpstr>Impedances and Wake Function</vt:lpstr>
      <vt:lpstr>What we want to do</vt:lpstr>
      <vt:lpstr>Method/Theory</vt:lpstr>
      <vt:lpstr>Residue Theorem</vt:lpstr>
      <vt:lpstr>Residue Theorem, cont.</vt:lpstr>
      <vt:lpstr>Residue Theorem, example</vt:lpstr>
      <vt:lpstr>EZERO</vt:lpstr>
      <vt:lpstr>Jordan’s Lemma</vt:lpstr>
      <vt:lpstr>Jordan’s Lemma cont.</vt:lpstr>
      <vt:lpstr>Results</vt:lpstr>
      <vt:lpstr>IFTs to Compute </vt:lpstr>
      <vt:lpstr>Problem with Impedances</vt:lpstr>
      <vt:lpstr>Indirect Space Charge</vt:lpstr>
      <vt:lpstr>Indirect Space Charge, cont.</vt:lpstr>
      <vt:lpstr>PowerPoint Presentation</vt:lpstr>
      <vt:lpstr>Indirect Space Charge, cont.</vt:lpstr>
      <vt:lpstr>Resistive Wall</vt:lpstr>
      <vt:lpstr>Resistive Wall, cont.</vt:lpstr>
      <vt:lpstr>Resistive Wall, cont.</vt:lpstr>
      <vt:lpstr>Longitudinal Wake</vt:lpstr>
      <vt:lpstr>Indirect Space Charge Comparison</vt:lpstr>
      <vt:lpstr>Resistive Wall Comparison</vt:lpstr>
      <vt:lpstr>Reasons for Discrepancy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Analytical Computation of Wake Functions using the Residue Theorem </dc:title>
  <dc:creator>Karim Rahemtulla</dc:creator>
  <cp:lastModifiedBy>Karim Rahemtulla</cp:lastModifiedBy>
  <cp:revision>1</cp:revision>
  <dcterms:created xsi:type="dcterms:W3CDTF">2018-08-09T13:55:30Z</dcterms:created>
  <dcterms:modified xsi:type="dcterms:W3CDTF">2018-08-10T08:19:10Z</dcterms:modified>
</cp:coreProperties>
</file>