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376" y="-7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580A-2913-554F-8127-27CE017E8B97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911C-53D8-414B-AB60-9D008AD6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5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580A-2913-554F-8127-27CE017E8B97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911C-53D8-414B-AB60-9D008AD6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675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580A-2913-554F-8127-27CE017E8B97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911C-53D8-414B-AB60-9D008AD6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45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580A-2913-554F-8127-27CE017E8B97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911C-53D8-414B-AB60-9D008AD6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3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580A-2913-554F-8127-27CE017E8B97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911C-53D8-414B-AB60-9D008AD6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060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580A-2913-554F-8127-27CE017E8B97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911C-53D8-414B-AB60-9D008AD6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080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580A-2913-554F-8127-27CE017E8B97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911C-53D8-414B-AB60-9D008AD6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91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580A-2913-554F-8127-27CE017E8B97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911C-53D8-414B-AB60-9D008AD6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547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580A-2913-554F-8127-27CE017E8B97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911C-53D8-414B-AB60-9D008AD6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916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580A-2913-554F-8127-27CE017E8B97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911C-53D8-414B-AB60-9D008AD6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04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580A-2913-554F-8127-27CE017E8B97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0911C-53D8-414B-AB60-9D008AD6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1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E580A-2913-554F-8127-27CE017E8B97}" type="datetimeFigureOut">
              <a:rPr lang="en-US" smtClean="0"/>
              <a:t>18.06.18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0911C-53D8-414B-AB60-9D008AD65A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1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6841" y="15482"/>
            <a:ext cx="9093048" cy="576411"/>
            <a:chOff x="36841" y="15482"/>
            <a:chExt cx="9093048" cy="576411"/>
          </a:xfrm>
        </p:grpSpPr>
        <p:pic>
          <p:nvPicPr>
            <p:cNvPr id="5" name="Picture 4" descr="FCClogo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41" y="29593"/>
              <a:ext cx="1704349" cy="533685"/>
            </a:xfrm>
            <a:prstGeom prst="rect">
              <a:avLst/>
            </a:prstGeom>
          </p:spPr>
        </p:pic>
        <p:pic>
          <p:nvPicPr>
            <p:cNvPr id="6" name="Picture 5" descr="epfl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7173" y="15482"/>
              <a:ext cx="1562716" cy="576411"/>
            </a:xfrm>
            <a:prstGeom prst="rect">
              <a:avLst/>
            </a:prstGeom>
          </p:spPr>
        </p:pic>
      </p:grpSp>
      <p:pic>
        <p:nvPicPr>
          <p:cNvPr id="7" name="Picture 6" descr="layout_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8" y="543876"/>
            <a:ext cx="2520162" cy="2287898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517752"/>
              </p:ext>
            </p:extLst>
          </p:nvPr>
        </p:nvGraphicFramePr>
        <p:xfrm>
          <a:off x="1063204" y="2822588"/>
          <a:ext cx="2930341" cy="234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0965"/>
                <a:gridCol w="719605"/>
                <a:gridCol w="779771"/>
              </a:tblGrid>
              <a:tr h="375368">
                <a:tc>
                  <a:txBody>
                    <a:bodyPr/>
                    <a:lstStyle/>
                    <a:p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FCC-</a:t>
                      </a:r>
                      <a:r>
                        <a:rPr lang="en-US" sz="1000" b="1" dirty="0" err="1" smtClean="0">
                          <a:solidFill>
                            <a:schemeClr val="tx1"/>
                          </a:solidFill>
                        </a:rPr>
                        <a:t>hh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Baseline-Ultimate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FCC-</a:t>
                      </a:r>
                      <a:r>
                        <a:rPr lang="en-US" sz="1000" b="1" dirty="0" err="1" smtClean="0">
                          <a:solidFill>
                            <a:schemeClr val="tx1"/>
                          </a:solidFill>
                        </a:rPr>
                        <a:t>hh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 Ultimate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</a:tr>
              <a:tr h="210824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Luminosity[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000" b="1" baseline="30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cm</a:t>
                      </a:r>
                      <a:r>
                        <a:rPr lang="en-US" sz="1000" b="1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000" b="1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20-30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</a:tr>
              <a:tr h="210824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Bunch 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distance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25 </a:t>
                      </a:r>
                      <a:r>
                        <a:rPr lang="en-US" sz="1000" b="1" dirty="0" smtClean="0">
                          <a:solidFill>
                            <a:srgbClr val="000090"/>
                          </a:solidFill>
                        </a:rPr>
                        <a:t>(5</a:t>
                      </a:r>
                      <a:r>
                        <a:rPr lang="en-US" sz="1000" b="1" dirty="0" smtClean="0">
                          <a:solidFill>
                            <a:srgbClr val="000090"/>
                          </a:solidFill>
                        </a:rPr>
                        <a:t>)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 [ns]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0824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Bunch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charge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en-US" sz="1000" b="1" baseline="0" dirty="0" smtClean="0">
                          <a:solidFill>
                            <a:srgbClr val="000090"/>
                          </a:solidFill>
                        </a:rPr>
                        <a:t>(0.2</a:t>
                      </a:r>
                      <a:r>
                        <a:rPr lang="en-US" sz="1000" b="1" baseline="0" dirty="0" smtClean="0">
                          <a:solidFill>
                            <a:srgbClr val="000090"/>
                          </a:solidFill>
                        </a:rPr>
                        <a:t>)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US" sz="1000" b="1" baseline="30000" dirty="0" smtClean="0">
                          <a:solidFill>
                            <a:schemeClr val="tx1"/>
                          </a:solidFill>
                        </a:rPr>
                        <a:t>11 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protons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0824">
                <a:tc>
                  <a:txBody>
                    <a:bodyPr/>
                    <a:lstStyle/>
                    <a:p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Norm. </a:t>
                      </a:r>
                      <a:r>
                        <a:rPr lang="en-US" sz="1000" b="1" baseline="0" dirty="0" err="1" smtClean="0">
                          <a:solidFill>
                            <a:schemeClr val="tx1"/>
                          </a:solidFill>
                        </a:rPr>
                        <a:t>emitt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2.2 </a:t>
                      </a:r>
                      <a:r>
                        <a:rPr lang="en-US" sz="1000" b="1" dirty="0" smtClean="0">
                          <a:solidFill>
                            <a:srgbClr val="000090"/>
                          </a:solidFill>
                        </a:rPr>
                        <a:t>(</a:t>
                      </a:r>
                      <a:r>
                        <a:rPr lang="en-US" sz="1000" b="1" dirty="0" smtClean="0">
                          <a:solidFill>
                            <a:srgbClr val="000090"/>
                          </a:solidFill>
                        </a:rPr>
                        <a:t>0.44</a:t>
                      </a:r>
                      <a:r>
                        <a:rPr lang="en-US" sz="1000" b="1" dirty="0" smtClean="0">
                          <a:solidFill>
                            <a:srgbClr val="000090"/>
                          </a:solidFill>
                        </a:rPr>
                        <a:t>)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38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err="1" smtClean="0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x</a:t>
                      </a:r>
                      <a:r>
                        <a:rPr lang="en-US" sz="1000" b="1" baseline="-25000" dirty="0" err="1" smtClean="0">
                          <a:solidFill>
                            <a:srgbClr val="FF0000"/>
                          </a:solidFill>
                        </a:rPr>
                        <a:t>bb</a:t>
                      </a:r>
                      <a:r>
                        <a:rPr lang="en-US" sz="1000" b="1" baseline="-25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</a:rPr>
                        <a:t>per IP</a:t>
                      </a:r>
                      <a:endParaRPr lang="en-US" sz="1000" b="1" baseline="-250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T="25718" marB="2571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0.01</a:t>
                      </a:r>
                      <a:r>
                        <a:rPr lang="en-US" sz="10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000" b="1" dirty="0" smtClean="0">
                          <a:solidFill>
                            <a:srgbClr val="000090"/>
                          </a:solidFill>
                        </a:rPr>
                        <a:t>(0.02)</a:t>
                      </a:r>
                    </a:p>
                  </a:txBody>
                  <a:tcPr marT="25718" marB="2571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rgbClr val="FF0000"/>
                          </a:solidFill>
                        </a:rPr>
                        <a:t>0.03</a:t>
                      </a:r>
                    </a:p>
                  </a:txBody>
                  <a:tcPr marT="25718" marB="25718"/>
                </a:tc>
              </a:tr>
              <a:tr h="210824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IP beta-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function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1.1 [m]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0.3 [m]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</a:tr>
              <a:tr h="2108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IP beam 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size [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  <a:latin typeface="+mn-lt"/>
                          <a:cs typeface="Symbol" charset="2"/>
                        </a:rPr>
                        <a:t>m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6.8</a:t>
                      </a:r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baseline="0" dirty="0" smtClean="0">
                          <a:solidFill>
                            <a:srgbClr val="000090"/>
                          </a:solidFill>
                        </a:rPr>
                        <a:t>(3</a:t>
                      </a:r>
                      <a:r>
                        <a:rPr lang="en-US" sz="1000" b="1" baseline="0" dirty="0" smtClean="0">
                          <a:solidFill>
                            <a:srgbClr val="000090"/>
                          </a:solidFill>
                        </a:rPr>
                        <a:t>)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baseline="0" dirty="0" smtClean="0">
                          <a:solidFill>
                            <a:schemeClr val="tx1"/>
                          </a:solidFill>
                        </a:rPr>
                        <a:t>3.5</a:t>
                      </a:r>
                      <a:r>
                        <a:rPr lang="en-US" sz="1000" b="1" baseline="0" dirty="0" smtClean="0">
                          <a:solidFill>
                            <a:srgbClr val="000090"/>
                          </a:solidFill>
                        </a:rPr>
                        <a:t> (1.6)</a:t>
                      </a:r>
                      <a:endParaRPr lang="en-US" sz="1000" b="1" dirty="0" smtClean="0">
                        <a:solidFill>
                          <a:srgbClr val="000090"/>
                        </a:solidFill>
                      </a:endParaRPr>
                    </a:p>
                  </a:txBody>
                  <a:tcPr marT="25718" marB="25718"/>
                </a:tc>
              </a:tr>
              <a:tr h="2108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RMS bunch </a:t>
                      </a: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8 [cm]</a:t>
                      </a:r>
                      <a:endParaRPr lang="en-US" sz="1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25718" marB="25718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0952" y="-12740"/>
            <a:ext cx="8860494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00" b="1" dirty="0" smtClean="0">
                <a:solidFill>
                  <a:srgbClr val="FF0000"/>
                </a:solidFill>
              </a:rPr>
              <a:t>Future Circular Collider Studies</a:t>
            </a:r>
            <a:endParaRPr lang="en-US" sz="3100" b="1" dirty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576782" y="1146903"/>
            <a:ext cx="4718439" cy="2720235"/>
            <a:chOff x="187725" y="3291872"/>
            <a:chExt cx="3289294" cy="1896319"/>
          </a:xfrm>
        </p:grpSpPr>
        <p:pic>
          <p:nvPicPr>
            <p:cNvPr id="11" name="Picture 10" descr="f3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725" y="3291872"/>
              <a:ext cx="3289294" cy="1896319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06108" y="3397330"/>
              <a:ext cx="1817102" cy="32183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Phase optimization of Beam-beam compensation with </a:t>
              </a:r>
              <a:r>
                <a:rPr lang="en-US" sz="1200" b="1" dirty="0" err="1" smtClean="0"/>
                <a:t>octupole</a:t>
              </a:r>
              <a:r>
                <a:rPr lang="en-US" sz="1200" b="1" dirty="0" smtClean="0"/>
                <a:t> magnets</a:t>
              </a:r>
              <a:endParaRPr lang="en-US" sz="1200" b="1" dirty="0"/>
            </a:p>
          </p:txBody>
        </p:sp>
      </p:grpSp>
      <p:pic>
        <p:nvPicPr>
          <p:cNvPr id="16" name="Picture 15" descr="f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753" y="3893166"/>
            <a:ext cx="4345709" cy="275184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312" y="5437551"/>
            <a:ext cx="5179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0000"/>
                </a:solidFill>
              </a:rPr>
              <a:t>Lattice design with global compen</a:t>
            </a:r>
            <a:r>
              <a:rPr lang="en-US" sz="1600" b="1" dirty="0" smtClean="0">
                <a:solidFill>
                  <a:srgbClr val="000000"/>
                </a:solidFill>
                <a:latin typeface="+mj-lt"/>
              </a:rPr>
              <a:t>sation of beam-beam long-range effects with </a:t>
            </a:r>
            <a:r>
              <a:rPr lang="en-US" sz="1600" b="1" dirty="0" err="1" smtClean="0">
                <a:solidFill>
                  <a:srgbClr val="000000"/>
                </a:solidFill>
                <a:latin typeface="+mj-lt"/>
              </a:rPr>
              <a:t>multipole</a:t>
            </a:r>
            <a:r>
              <a:rPr lang="en-US" sz="1600" b="1" dirty="0" smtClean="0">
                <a:solidFill>
                  <a:srgbClr val="000000"/>
                </a:solidFill>
                <a:latin typeface="+mj-lt"/>
              </a:rPr>
              <a:t> magnets in place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0000"/>
                </a:solidFill>
                <a:latin typeface="+mj-lt"/>
              </a:rPr>
              <a:t>Head-on limit studies fundamental </a:t>
            </a:r>
            <a:r>
              <a:rPr lang="en-US" sz="1600" b="1" dirty="0" smtClean="0">
                <a:solidFill>
                  <a:srgbClr val="000000"/>
                </a:solidFill>
              </a:rPr>
              <a:t>due to strong radiation damping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0000"/>
                </a:solidFill>
              </a:rPr>
              <a:t>Coherent stability and interplay with impedance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339484" y="732256"/>
            <a:ext cx="1588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IPAC 2017 </a:t>
            </a:r>
            <a:r>
              <a:rPr lang="fi-FI" sz="1200" b="1" dirty="0"/>
              <a:t>TUPVA026 </a:t>
            </a:r>
            <a:endParaRPr lang="en-US" sz="1200" b="1" dirty="0" smtClean="0"/>
          </a:p>
          <a:p>
            <a:r>
              <a:rPr lang="en-US" sz="1200" b="1" dirty="0" smtClean="0"/>
              <a:t>IPAC2018 MOPMF069 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652244" y="862817"/>
            <a:ext cx="2064895" cy="9233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FCC-</a:t>
            </a:r>
            <a:r>
              <a:rPr lang="en-US" b="1" dirty="0" err="1" smtClean="0"/>
              <a:t>hh</a:t>
            </a:r>
            <a:r>
              <a:rPr lang="en-US" b="1" dirty="0" smtClean="0"/>
              <a:t> and HE-LHC</a:t>
            </a:r>
          </a:p>
          <a:p>
            <a:pPr algn="ctr"/>
            <a:r>
              <a:rPr lang="en-US" b="1" dirty="0" smtClean="0"/>
              <a:t>Studies summarized in CDR</a:t>
            </a:r>
            <a:endParaRPr lang="en-US" b="1" dirty="0"/>
          </a:p>
        </p:txBody>
      </p:sp>
      <p:sp>
        <p:nvSpPr>
          <p:cNvPr id="20" name="Rectangle 19"/>
          <p:cNvSpPr/>
          <p:nvPr/>
        </p:nvSpPr>
        <p:spPr>
          <a:xfrm>
            <a:off x="6795359" y="6593528"/>
            <a:ext cx="24122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/>
              <a:t>CERN-THESIS-2017-279 (2017)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59453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1333" y="-12740"/>
            <a:ext cx="8860494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Beam-Beam Effects: FCC challenges</a:t>
            </a:r>
            <a:endParaRPr lang="en-US" sz="3000" b="1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6841" y="15482"/>
            <a:ext cx="9093048" cy="576411"/>
            <a:chOff x="36841" y="15482"/>
            <a:chExt cx="9093048" cy="576411"/>
          </a:xfrm>
        </p:grpSpPr>
        <p:pic>
          <p:nvPicPr>
            <p:cNvPr id="7" name="Picture 6" descr="FCClogo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41" y="29593"/>
              <a:ext cx="1704349" cy="533685"/>
            </a:xfrm>
            <a:prstGeom prst="rect">
              <a:avLst/>
            </a:prstGeom>
          </p:spPr>
        </p:pic>
        <p:pic>
          <p:nvPicPr>
            <p:cNvPr id="9" name="Picture 8" descr="epfl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7173" y="15482"/>
              <a:ext cx="1562716" cy="576411"/>
            </a:xfrm>
            <a:prstGeom prst="rect">
              <a:avLst/>
            </a:prstGeom>
          </p:spPr>
        </p:pic>
      </p:grpSp>
      <p:pic>
        <p:nvPicPr>
          <p:cNvPr id="13" name="Picture 12" descr="DA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119" y="917324"/>
            <a:ext cx="4442912" cy="349015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294213" y="784343"/>
            <a:ext cx="49025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LHC benchmark of dynamic aperture and losses very positive for beam-beam effects but we have learned some  lessons: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Much </a:t>
            </a:r>
            <a:r>
              <a:rPr lang="en-US" dirty="0" smtClean="0">
                <a:solidFill>
                  <a:srgbClr val="FF0000"/>
                </a:solidFill>
              </a:rPr>
              <a:t>larger number of tracked particles </a:t>
            </a:r>
            <a:r>
              <a:rPr lang="en-US" dirty="0" smtClean="0"/>
              <a:t>needed in phase space to describe full beam-beam dynamics of LHC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Multipolar errors</a:t>
            </a:r>
            <a:r>
              <a:rPr lang="en-US" dirty="0" smtClean="0"/>
              <a:t> in model with beam-beam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Number of </a:t>
            </a:r>
            <a:r>
              <a:rPr lang="en-US" dirty="0" smtClean="0">
                <a:solidFill>
                  <a:srgbClr val="FF0000"/>
                </a:solidFill>
              </a:rPr>
              <a:t>tracked turns </a:t>
            </a:r>
            <a:r>
              <a:rPr lang="en-US" dirty="0" smtClean="0"/>
              <a:t>has to be increased to compare to observations 10</a:t>
            </a:r>
            <a:r>
              <a:rPr lang="en-US" baseline="30000" dirty="0" smtClean="0"/>
              <a:t>6</a:t>
            </a:r>
            <a:r>
              <a:rPr lang="en-US" dirty="0" smtClean="0"/>
              <a:t> turns only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0878" y="4407478"/>
            <a:ext cx="36471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LHC Experiments data 2016 versus simulations</a:t>
            </a:r>
          </a:p>
          <a:p>
            <a:pPr algn="ctr"/>
            <a:r>
              <a:rPr lang="en-US" sz="1400" b="1" dirty="0" smtClean="0"/>
              <a:t>IPAC </a:t>
            </a:r>
            <a:r>
              <a:rPr lang="de-DE" sz="1400" b="1" dirty="0" smtClean="0"/>
              <a:t>THPAB056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36443" y="3482019"/>
            <a:ext cx="3682017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LHC case for 1 configuration:</a:t>
            </a:r>
          </a:p>
          <a:p>
            <a:pPr algn="ctr"/>
            <a:r>
              <a:rPr lang="en-US" sz="1600" dirty="0" smtClean="0"/>
              <a:t>LXBATCH (300-1000 CPUs) </a:t>
            </a:r>
            <a:r>
              <a:rPr lang="en-US" sz="1600" dirty="0" smtClean="0">
                <a:sym typeface="Wingdings"/>
              </a:rPr>
              <a:t> 8.3-2.5 days</a:t>
            </a:r>
          </a:p>
          <a:p>
            <a:pPr algn="ctr"/>
            <a:r>
              <a:rPr lang="en-US" sz="1600" dirty="0" smtClean="0">
                <a:sym typeface="Wingdings"/>
              </a:rPr>
              <a:t>LHC@HOME (4000 CPUs)  0.63 days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4852644" y="4501420"/>
            <a:ext cx="4086672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FCC-</a:t>
            </a:r>
            <a:r>
              <a:rPr lang="en-US" sz="1600" b="1" dirty="0" err="1" smtClean="0"/>
              <a:t>hh</a:t>
            </a:r>
            <a:r>
              <a:rPr lang="en-US" sz="1600" b="1" dirty="0" smtClean="0"/>
              <a:t> and HE-LHC factor 3&amp;5 complexity</a:t>
            </a:r>
            <a:r>
              <a:rPr lang="en-US" sz="1600" dirty="0" smtClean="0"/>
              <a:t> :</a:t>
            </a:r>
          </a:p>
          <a:p>
            <a:pPr algn="ctr"/>
            <a:r>
              <a:rPr lang="en-US" sz="1600" dirty="0" smtClean="0"/>
              <a:t>LXBATCH (300-1000 CPUs) </a:t>
            </a:r>
            <a:r>
              <a:rPr lang="en-US" sz="1600" dirty="0" smtClean="0">
                <a:sym typeface="Wingdings"/>
              </a:rPr>
              <a:t> 41-22.5 days</a:t>
            </a:r>
          </a:p>
          <a:p>
            <a:pPr algn="ctr"/>
            <a:r>
              <a:rPr lang="en-US" sz="1600" dirty="0" smtClean="0">
                <a:sym typeface="Wingdings"/>
              </a:rPr>
              <a:t>LHC@HOME (4000 CPUs)  3.15 days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00508" y="5668942"/>
            <a:ext cx="8829127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Designing for the future with lesson learned from LHC is today impossible!</a:t>
            </a:r>
          </a:p>
          <a:p>
            <a:pPr algn="ctr"/>
            <a:r>
              <a:rPr lang="en-US" sz="2000" b="1" dirty="0" smtClean="0"/>
              <a:t>Projects on going to apply machine learning techniques to predict long term dynamic aperture!</a:t>
            </a:r>
          </a:p>
        </p:txBody>
      </p:sp>
    </p:spTree>
    <p:extLst>
      <p:ext uri="{BB962C8B-B14F-4D97-AF65-F5344CB8AC3E}">
        <p14:creationId xmlns:p14="http://schemas.microsoft.com/office/powerpoint/2010/main" val="4072110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08781" y="819654"/>
            <a:ext cx="4252515" cy="3732251"/>
            <a:chOff x="332368" y="1291303"/>
            <a:chExt cx="4320283" cy="431387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2368" y="1291303"/>
              <a:ext cx="4320283" cy="4313873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2379502" y="1707837"/>
              <a:ext cx="1536862" cy="853775"/>
              <a:chOff x="2455920" y="1442662"/>
              <a:chExt cx="1536862" cy="853775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2601152" y="1442662"/>
                <a:ext cx="1391630" cy="853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 smtClean="0">
                    <a:latin typeface="Arial"/>
                    <a:cs typeface="Arial"/>
                  </a:rPr>
                  <a:t>Flat top (LOF &gt; 0)</a:t>
                </a:r>
              </a:p>
              <a:p>
                <a:r>
                  <a:rPr lang="en-US" sz="1050" dirty="0" smtClean="0">
                    <a:latin typeface="Arial"/>
                    <a:cs typeface="Arial"/>
                  </a:rPr>
                  <a:t>Flat top (LOF &lt; 0)</a:t>
                </a:r>
              </a:p>
              <a:p>
                <a:r>
                  <a:rPr lang="en-US" sz="1050" dirty="0" smtClean="0">
                    <a:latin typeface="Arial"/>
                    <a:cs typeface="Arial"/>
                  </a:rPr>
                  <a:t>EOS (LOF &gt; 0)</a:t>
                </a:r>
              </a:p>
              <a:p>
                <a:r>
                  <a:rPr lang="en-US" sz="1050" dirty="0" smtClean="0">
                    <a:latin typeface="Arial"/>
                    <a:cs typeface="Arial"/>
                  </a:rPr>
                  <a:t>EOS (LOF &lt; 0)</a:t>
                </a:r>
                <a:endParaRPr lang="en-US" sz="1050" dirty="0">
                  <a:latin typeface="Arial"/>
                  <a:cs typeface="Arial"/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2459821" y="1608694"/>
                <a:ext cx="156301" cy="0"/>
              </a:xfrm>
              <a:prstGeom prst="line">
                <a:avLst/>
              </a:prstGeom>
              <a:ln w="6350" cmpd="sng"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455920" y="1917403"/>
                <a:ext cx="156301" cy="0"/>
              </a:xfrm>
              <a:prstGeom prst="line">
                <a:avLst/>
              </a:prstGeom>
              <a:ln w="635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2459821" y="1747419"/>
                <a:ext cx="156301" cy="0"/>
              </a:xfrm>
              <a:prstGeom prst="line">
                <a:avLst/>
              </a:prstGeom>
              <a:ln w="6350" cmpd="sng">
                <a:solidFill>
                  <a:srgbClr val="0000FF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459821" y="2069803"/>
                <a:ext cx="156301" cy="0"/>
              </a:xfrm>
              <a:prstGeom prst="line">
                <a:avLst/>
              </a:prstGeom>
              <a:ln w="6350" cmpd="sng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Rectangle 15"/>
            <p:cNvSpPr/>
            <p:nvPr/>
          </p:nvSpPr>
          <p:spPr>
            <a:xfrm>
              <a:off x="1663410" y="2919400"/>
              <a:ext cx="1610368" cy="60475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sz="1400" b="1" dirty="0" smtClean="0"/>
                <a:t>Octupoles at their maximum strength</a:t>
              </a:r>
              <a:endParaRPr lang="en-US" sz="1400" b="1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08781" y="38584"/>
            <a:ext cx="886049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rgbClr val="FF0000"/>
                </a:solidFill>
              </a:rPr>
              <a:t>Beam stability and beam-beam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6841" y="4876137"/>
            <a:ext cx="4574843" cy="1894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400" b="1" dirty="0" smtClean="0">
                <a:latin typeface="Arial"/>
                <a:cs typeface="Arial"/>
              </a:rPr>
              <a:t>Stability is provided by Landau octupoles </a:t>
            </a:r>
            <a:r>
              <a:rPr lang="en-US" sz="1400" dirty="0" smtClean="0">
                <a:latin typeface="Arial"/>
                <a:cs typeface="Arial"/>
              </a:rPr>
              <a:t>at flat top (DA &gt; 18 </a:t>
            </a:r>
            <a:r>
              <a:rPr lang="en-US" sz="1400" dirty="0" err="1" smtClean="0">
                <a:latin typeface="Arial"/>
                <a:cs typeface="Arial"/>
              </a:rPr>
              <a:t>σ</a:t>
            </a:r>
            <a:r>
              <a:rPr lang="en-US" sz="1400" dirty="0" smtClean="0">
                <a:latin typeface="Arial"/>
                <a:cs typeface="Arial"/>
              </a:rPr>
              <a:t>)</a:t>
            </a:r>
            <a:endParaRPr lang="en-US" sz="1400" dirty="0" smtClean="0"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400" dirty="0" smtClean="0">
                <a:latin typeface="Arial"/>
                <a:cs typeface="Arial"/>
              </a:rPr>
              <a:t>Most unstable coupled bunch modes </a:t>
            </a:r>
            <a:r>
              <a:rPr lang="en-US" sz="1400" b="1" dirty="0" smtClean="0">
                <a:latin typeface="Arial"/>
                <a:cs typeface="Arial"/>
              </a:rPr>
              <a:t>with ADT gain of 460 turns are stable at EOS</a:t>
            </a:r>
            <a:r>
              <a:rPr lang="en-US" sz="1400" dirty="0" smtClean="0">
                <a:latin typeface="Arial"/>
                <a:cs typeface="Arial"/>
              </a:rPr>
              <a:t> (30 cm) with LOF &lt; 0 ➔ </a:t>
            </a:r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DA </a:t>
            </a:r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optimized </a:t>
            </a:r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up to 8 </a:t>
            </a:r>
            <a:r>
              <a:rPr lang="en-US" sz="1400" b="1" dirty="0" err="1" smtClean="0">
                <a:solidFill>
                  <a:srgbClr val="008000"/>
                </a:solidFill>
                <a:latin typeface="Arial"/>
                <a:cs typeface="Arial"/>
              </a:rPr>
              <a:t>σ</a:t>
            </a:r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with global compensation scheme</a:t>
            </a:r>
            <a:endParaRPr lang="en-US" sz="1400" b="1" dirty="0" smtClean="0">
              <a:solidFill>
                <a:srgbClr val="008000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1400" dirty="0">
                <a:latin typeface="Arial"/>
                <a:cs typeface="Arial"/>
              </a:rPr>
              <a:t>I</a:t>
            </a:r>
            <a:r>
              <a:rPr lang="en-US" sz="1400" dirty="0" smtClean="0">
                <a:latin typeface="Arial"/>
                <a:cs typeface="Arial"/>
              </a:rPr>
              <a:t>ncreasing the ADT gain gives </a:t>
            </a:r>
            <a:r>
              <a:rPr lang="en-US" sz="1400" b="1" dirty="0" smtClean="0">
                <a:latin typeface="Arial"/>
                <a:cs typeface="Arial"/>
              </a:rPr>
              <a:t>additional margins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74625" y="1028197"/>
            <a:ext cx="4294650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FCC-</a:t>
            </a:r>
            <a:r>
              <a:rPr lang="en-US" sz="1600" dirty="0" err="1" smtClean="0"/>
              <a:t>hh</a:t>
            </a:r>
            <a:r>
              <a:rPr lang="en-US" sz="1600" dirty="0" smtClean="0"/>
              <a:t> configuration (HE-LHC similar strategy)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β</a:t>
            </a:r>
            <a:r>
              <a:rPr lang="en-US" sz="1600" dirty="0" smtClean="0"/>
              <a:t>* at injection 4.6 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Ramp and Squeeze to 2-1.2 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Collide and squeeze at reduced angle </a:t>
            </a:r>
            <a:endParaRPr lang="en-US" sz="1600" dirty="0" smtClean="0"/>
          </a:p>
        </p:txBody>
      </p:sp>
      <p:grpSp>
        <p:nvGrpSpPr>
          <p:cNvPr id="22" name="Group 21"/>
          <p:cNvGrpSpPr/>
          <p:nvPr/>
        </p:nvGrpSpPr>
        <p:grpSpPr>
          <a:xfrm>
            <a:off x="36841" y="15482"/>
            <a:ext cx="9093048" cy="576411"/>
            <a:chOff x="36841" y="15482"/>
            <a:chExt cx="9093048" cy="576411"/>
          </a:xfrm>
        </p:grpSpPr>
        <p:pic>
          <p:nvPicPr>
            <p:cNvPr id="25" name="Picture 24" descr="FCClogo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41" y="29593"/>
              <a:ext cx="1704349" cy="533685"/>
            </a:xfrm>
            <a:prstGeom prst="rect">
              <a:avLst/>
            </a:prstGeom>
          </p:spPr>
        </p:pic>
        <p:pic>
          <p:nvPicPr>
            <p:cNvPr id="26" name="Picture 25" descr="epfl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7173" y="15482"/>
              <a:ext cx="1562716" cy="576411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4858170" y="2388686"/>
            <a:ext cx="416469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b="1" dirty="0"/>
              <a:t>Continuous benchmark to LHC data to understand instability thresholds and Landau </a:t>
            </a:r>
            <a:r>
              <a:rPr lang="en-US" sz="1600" b="1" dirty="0" smtClean="0"/>
              <a:t>damping in presence of diffusive mechanism</a:t>
            </a:r>
            <a:endParaRPr lang="en-US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241469" y="6488668"/>
            <a:ext cx="26173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EPFL PHD Thesis 7867 (2017)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41060" y="4439957"/>
            <a:ext cx="1960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IPAC 2018 THPAF074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Picture 8" descr="tune_spread_factor_injection_shadow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359" y="3388233"/>
            <a:ext cx="3947501" cy="297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563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1713</TotalTime>
  <Words>486</Words>
  <Application>Microsoft Macintosh PowerPoint</Application>
  <PresentationFormat>On-screen Show (4:3)</PresentationFormat>
  <Paragraphs>63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</dc:creator>
  <cp:lastModifiedBy>Tatiana</cp:lastModifiedBy>
  <cp:revision>70</cp:revision>
  <dcterms:created xsi:type="dcterms:W3CDTF">2018-06-17T18:02:44Z</dcterms:created>
  <dcterms:modified xsi:type="dcterms:W3CDTF">2018-06-19T12:39:35Z</dcterms:modified>
</cp:coreProperties>
</file>