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2"/>
  </p:notesMasterIdLst>
  <p:sldIdLst>
    <p:sldId id="256" r:id="rId2"/>
    <p:sldId id="257" r:id="rId3"/>
    <p:sldId id="258" r:id="rId4"/>
    <p:sldId id="259" r:id="rId5"/>
    <p:sldId id="261" r:id="rId6"/>
    <p:sldId id="267" r:id="rId7"/>
    <p:sldId id="262" r:id="rId8"/>
    <p:sldId id="283" r:id="rId9"/>
    <p:sldId id="264" r:id="rId10"/>
    <p:sldId id="284" r:id="rId11"/>
    <p:sldId id="265" r:id="rId12"/>
    <p:sldId id="282" r:id="rId13"/>
    <p:sldId id="285" r:id="rId14"/>
    <p:sldId id="268" r:id="rId15"/>
    <p:sldId id="286" r:id="rId16"/>
    <p:sldId id="269" r:id="rId17"/>
    <p:sldId id="271" r:id="rId18"/>
    <p:sldId id="277" r:id="rId19"/>
    <p:sldId id="276" r:id="rId20"/>
    <p:sldId id="278" r:id="rId21"/>
    <p:sldId id="274" r:id="rId22"/>
    <p:sldId id="279" r:id="rId23"/>
    <p:sldId id="275" r:id="rId24"/>
    <p:sldId id="280" r:id="rId25"/>
    <p:sldId id="266" r:id="rId26"/>
    <p:sldId id="270" r:id="rId27"/>
    <p:sldId id="281" r:id="rId28"/>
    <p:sldId id="272" r:id="rId29"/>
    <p:sldId id="287" r:id="rId30"/>
    <p:sldId id="288" r:id="rId3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SCAR H holguin" initials="OHh"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80251" autoAdjust="0"/>
  </p:normalViewPr>
  <p:slideViewPr>
    <p:cSldViewPr snapToGrid="0">
      <p:cViewPr>
        <p:scale>
          <a:sx n="99" d="100"/>
          <a:sy n="99" d="100"/>
        </p:scale>
        <p:origin x="536" y="2232"/>
      </p:cViewPr>
      <p:guideLst>
        <p:guide orient="horz" pos="2160"/>
        <p:guide pos="3840"/>
      </p:guideLst>
    </p:cSldViewPr>
  </p:slideViewPr>
  <p:outlineViewPr>
    <p:cViewPr>
      <p:scale>
        <a:sx n="33" d="100"/>
        <a:sy n="33" d="100"/>
      </p:scale>
      <p:origin x="0" y="-2748"/>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7" d="100"/>
          <a:sy n="57" d="100"/>
        </p:scale>
        <p:origin x="2100" y="72"/>
      </p:cViewPr>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commentAuthors" Target="commentAuthors.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143DE6-9534-4725-88EF-A0E4DC227359}" type="datetimeFigureOut">
              <a:rPr lang="es-MX" smtClean="0"/>
              <a:t>27.06.18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665A72-8506-4EC3-BEC5-D6ED3663A294}" type="slidenum">
              <a:rPr lang="es-MX" smtClean="0"/>
              <a:t>‹#›</a:t>
            </a:fld>
            <a:endParaRPr lang="es-MX"/>
          </a:p>
        </p:txBody>
      </p:sp>
    </p:spTree>
    <p:extLst>
      <p:ext uri="{BB962C8B-B14F-4D97-AF65-F5344CB8AC3E}">
        <p14:creationId xmlns:p14="http://schemas.microsoft.com/office/powerpoint/2010/main" val="7493877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1</a:t>
            </a:fld>
            <a:endParaRPr lang="es-MX"/>
          </a:p>
        </p:txBody>
      </p:sp>
    </p:spTree>
    <p:extLst>
      <p:ext uri="{BB962C8B-B14F-4D97-AF65-F5344CB8AC3E}">
        <p14:creationId xmlns:p14="http://schemas.microsoft.com/office/powerpoint/2010/main" val="37697855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18</a:t>
            </a:fld>
            <a:endParaRPr lang="es-MX"/>
          </a:p>
        </p:txBody>
      </p:sp>
    </p:spTree>
    <p:extLst>
      <p:ext uri="{BB962C8B-B14F-4D97-AF65-F5344CB8AC3E}">
        <p14:creationId xmlns:p14="http://schemas.microsoft.com/office/powerpoint/2010/main" val="14977624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Same</a:t>
            </a:r>
            <a:r>
              <a:rPr lang="es-MX" dirty="0" smtClean="0"/>
              <a:t>, </a:t>
            </a:r>
            <a:r>
              <a:rPr lang="es-MX" dirty="0" err="1" smtClean="0"/>
              <a:t>behavior</a:t>
            </a:r>
            <a:r>
              <a:rPr lang="es-MX" dirty="0" smtClean="0"/>
              <a:t> LHC </a:t>
            </a:r>
            <a:r>
              <a:rPr lang="es-MX" dirty="0" err="1" smtClean="0"/>
              <a:t>but</a:t>
            </a:r>
            <a:r>
              <a:rPr lang="es-MX" dirty="0" smtClean="0"/>
              <a:t> a</a:t>
            </a:r>
            <a:r>
              <a:rPr lang="es-MX" baseline="0" dirty="0" smtClean="0"/>
              <a:t> Little </a:t>
            </a:r>
            <a:r>
              <a:rPr lang="es-MX" baseline="0" dirty="0" err="1" smtClean="0"/>
              <a:t>different</a:t>
            </a:r>
            <a:r>
              <a:rPr lang="es-MX" baseline="0" dirty="0" smtClean="0"/>
              <a:t> </a:t>
            </a:r>
            <a:endParaRPr lang="es-MX" dirty="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25</a:t>
            </a:fld>
            <a:endParaRPr lang="es-MX"/>
          </a:p>
        </p:txBody>
      </p:sp>
    </p:spTree>
    <p:extLst>
      <p:ext uri="{BB962C8B-B14F-4D97-AF65-F5344CB8AC3E}">
        <p14:creationId xmlns:p14="http://schemas.microsoft.com/office/powerpoint/2010/main" val="20863260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Expected</a:t>
            </a:r>
            <a:r>
              <a:rPr lang="es-MX" dirty="0" smtClean="0"/>
              <a:t> </a:t>
            </a:r>
            <a:r>
              <a:rPr lang="es-MX" dirty="0" err="1" smtClean="0"/>
              <a:t>behaviour</a:t>
            </a:r>
            <a:r>
              <a:rPr lang="es-MX" baseline="0" dirty="0" smtClean="0"/>
              <a:t> </a:t>
            </a:r>
            <a:endParaRPr lang="es-MX" dirty="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26</a:t>
            </a:fld>
            <a:endParaRPr lang="es-MX"/>
          </a:p>
        </p:txBody>
      </p:sp>
    </p:spTree>
    <p:extLst>
      <p:ext uri="{BB962C8B-B14F-4D97-AF65-F5344CB8AC3E}">
        <p14:creationId xmlns:p14="http://schemas.microsoft.com/office/powerpoint/2010/main" val="41446711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28</a:t>
            </a:fld>
            <a:endParaRPr lang="es-MX"/>
          </a:p>
        </p:txBody>
      </p:sp>
    </p:spTree>
    <p:extLst>
      <p:ext uri="{BB962C8B-B14F-4D97-AF65-F5344CB8AC3E}">
        <p14:creationId xmlns:p14="http://schemas.microsoft.com/office/powerpoint/2010/main" val="415807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to avoid multiple collisions at the left and right of the interaction point.</a:t>
            </a:r>
          </a:p>
          <a:p>
            <a:r>
              <a:rPr lang="en-US" dirty="0" smtClean="0"/>
              <a:t>Because of this reduced overlap of the two bunches, Luminosity reduced by a geometrical reduction factor S.  </a:t>
            </a:r>
          </a:p>
          <a:p>
            <a:r>
              <a:rPr lang="en-US" sz="1200" kern="1200" dirty="0" smtClean="0">
                <a:solidFill>
                  <a:schemeClr val="tx1"/>
                </a:solidFill>
                <a:effectLst/>
                <a:latin typeface="+mn-lt"/>
                <a:ea typeface="+mn-ea"/>
                <a:cs typeface="+mn-cs"/>
              </a:rPr>
              <a:t>The</a:t>
            </a:r>
            <a:r>
              <a:rPr lang="en-US" sz="1200" kern="1200" baseline="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σs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represents the bunch length, and</a:t>
            </a:r>
            <a:r>
              <a:rPr lang="en-US" sz="1200" kern="1200" baseline="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σx</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transverse beam size in the plane of crossing </a:t>
            </a:r>
          </a:p>
          <a:p>
            <a:endParaRPr lang="es-MX" dirty="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6</a:t>
            </a:fld>
            <a:endParaRPr lang="es-MX"/>
          </a:p>
        </p:txBody>
      </p:sp>
    </p:spTree>
    <p:extLst>
      <p:ext uri="{BB962C8B-B14F-4D97-AF65-F5344CB8AC3E}">
        <p14:creationId xmlns:p14="http://schemas.microsoft.com/office/powerpoint/2010/main" val="1207025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0 </a:t>
            </a:r>
            <a:r>
              <a:rPr lang="en-US" dirty="0" err="1" smtClean="0"/>
              <a:t>xing</a:t>
            </a:r>
            <a:r>
              <a:rPr lang="en-US" dirty="0" smtClean="0"/>
              <a:t> angle because special devices called crab cavities, which compensate for the crossing angle at the interaction point. </a:t>
            </a:r>
          </a:p>
          <a:p>
            <a:r>
              <a:rPr lang="en-US" dirty="0" smtClean="0"/>
              <a:t>they can tilt the proton bunches in each beam, maximizing their overlap at the collision point. Because of this, every proton in the bunch is forced to pass through the opposite bunch increasing the probability of collision. After being tilted, the motion of the proton bunches appears to be sideways – just like a crab</a:t>
            </a:r>
            <a:endParaRPr lang="es-MX" dirty="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7</a:t>
            </a:fld>
            <a:endParaRPr lang="es-MX"/>
          </a:p>
        </p:txBody>
      </p:sp>
    </p:spTree>
    <p:extLst>
      <p:ext uri="{BB962C8B-B14F-4D97-AF65-F5344CB8AC3E}">
        <p14:creationId xmlns:p14="http://schemas.microsoft.com/office/powerpoint/2010/main" val="1101009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smtClean="0"/>
              <a:t>Smaller</a:t>
            </a:r>
            <a:r>
              <a:rPr lang="es-MX" dirty="0" smtClean="0"/>
              <a:t> </a:t>
            </a:r>
            <a:r>
              <a:rPr lang="es-MX" dirty="0" err="1" smtClean="0"/>
              <a:t>emittance</a:t>
            </a:r>
            <a:r>
              <a:rPr lang="es-MX" dirty="0" smtClean="0"/>
              <a:t> </a:t>
            </a:r>
            <a:r>
              <a:rPr lang="es-MX" dirty="0" err="1" smtClean="0"/>
              <a:t>bigger</a:t>
            </a:r>
            <a:r>
              <a:rPr lang="es-MX" dirty="0" smtClean="0"/>
              <a:t> </a:t>
            </a:r>
            <a:r>
              <a:rPr lang="es-MX" dirty="0" err="1" smtClean="0"/>
              <a:t>burnoff</a:t>
            </a:r>
            <a:r>
              <a:rPr lang="es-MX" baseline="0" dirty="0" smtClean="0"/>
              <a:t>  (as </a:t>
            </a:r>
            <a:r>
              <a:rPr lang="es-MX" baseline="0" dirty="0" err="1" smtClean="0"/>
              <a:t>seen</a:t>
            </a:r>
            <a:r>
              <a:rPr lang="es-MX" baseline="0" dirty="0" smtClean="0"/>
              <a:t> in formulas)</a:t>
            </a:r>
          </a:p>
          <a:p>
            <a:r>
              <a:rPr lang="es-MX" baseline="0" dirty="0" err="1" smtClean="0"/>
              <a:t>Since</a:t>
            </a:r>
            <a:r>
              <a:rPr lang="es-MX" baseline="0" dirty="0" smtClean="0"/>
              <a:t> </a:t>
            </a:r>
            <a:r>
              <a:rPr lang="es-MX" baseline="0" dirty="0" err="1" smtClean="0"/>
              <a:t>emittance</a:t>
            </a:r>
            <a:r>
              <a:rPr lang="es-MX" baseline="0" dirty="0" smtClean="0"/>
              <a:t>=</a:t>
            </a:r>
            <a:r>
              <a:rPr lang="es-MX" baseline="0" dirty="0" err="1" smtClean="0"/>
              <a:t>Area</a:t>
            </a:r>
            <a:r>
              <a:rPr lang="es-MX" baseline="0" dirty="0" smtClean="0"/>
              <a:t> </a:t>
            </a:r>
            <a:r>
              <a:rPr lang="es-MX" baseline="0" dirty="0" err="1" smtClean="0"/>
              <a:t>particles</a:t>
            </a:r>
            <a:r>
              <a:rPr lang="es-MX" baseline="0" dirty="0" smtClean="0"/>
              <a:t> </a:t>
            </a:r>
            <a:r>
              <a:rPr lang="es-MX" baseline="0" dirty="0" err="1" smtClean="0"/>
              <a:t>occupy</a:t>
            </a:r>
            <a:r>
              <a:rPr lang="es-MX" baseline="0" dirty="0" smtClean="0"/>
              <a:t> </a:t>
            </a:r>
            <a:r>
              <a:rPr lang="es-MX" baseline="0" dirty="0" err="1" smtClean="0"/>
              <a:t>then</a:t>
            </a:r>
            <a:r>
              <a:rPr lang="es-MX" baseline="0" dirty="0" smtClean="0"/>
              <a:t> more </a:t>
            </a:r>
            <a:r>
              <a:rPr lang="es-MX" baseline="0" dirty="0" err="1" smtClean="0"/>
              <a:t>prob</a:t>
            </a:r>
            <a:r>
              <a:rPr lang="es-MX" baseline="0" dirty="0" smtClean="0"/>
              <a:t> to </a:t>
            </a:r>
            <a:r>
              <a:rPr lang="es-MX" baseline="0" dirty="0" err="1" smtClean="0"/>
              <a:t>collide</a:t>
            </a:r>
            <a:r>
              <a:rPr lang="es-MX" baseline="0" dirty="0" smtClean="0"/>
              <a:t> </a:t>
            </a:r>
            <a:r>
              <a:rPr lang="es-MX" baseline="0" dirty="0" err="1" smtClean="0"/>
              <a:t>if</a:t>
            </a:r>
            <a:r>
              <a:rPr lang="es-MX" baseline="0" dirty="0" smtClean="0"/>
              <a:t> </a:t>
            </a:r>
            <a:r>
              <a:rPr lang="es-MX" baseline="0" dirty="0" err="1" smtClean="0"/>
              <a:t>its</a:t>
            </a:r>
            <a:r>
              <a:rPr lang="es-MX" baseline="0" dirty="0" smtClean="0"/>
              <a:t> </a:t>
            </a:r>
            <a:r>
              <a:rPr lang="es-MX" baseline="0" dirty="0" err="1" smtClean="0"/>
              <a:t>smaller</a:t>
            </a:r>
            <a:endParaRPr lang="es-MX" dirty="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9</a:t>
            </a:fld>
            <a:endParaRPr lang="es-MX"/>
          </a:p>
        </p:txBody>
      </p:sp>
    </p:spTree>
    <p:extLst>
      <p:ext uri="{BB962C8B-B14F-4D97-AF65-F5344CB8AC3E}">
        <p14:creationId xmlns:p14="http://schemas.microsoft.com/office/powerpoint/2010/main" val="3715961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The nonlinearities of the beam dynamics give rise to the dynamic aperture</a:t>
            </a:r>
          </a:p>
          <a:p>
            <a:r>
              <a:rPr lang="en-US" dirty="0" smtClean="0"/>
              <a:t>protons encounter themselves with several types of imperfections that can interfere with their motion eventually driving particles to larger and larger amplitudes until the case where they can be lost in the collider</a:t>
            </a:r>
          </a:p>
          <a:p>
            <a:endParaRPr lang="en-US" dirty="0" smtClean="0"/>
          </a:p>
          <a:p>
            <a:endParaRPr lang="en-US" baseline="0" dirty="0" smtClean="0"/>
          </a:p>
          <a:p>
            <a:endParaRPr lang="es-MX" dirty="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11</a:t>
            </a:fld>
            <a:endParaRPr lang="es-MX"/>
          </a:p>
        </p:txBody>
      </p:sp>
    </p:spTree>
    <p:extLst>
      <p:ext uri="{BB962C8B-B14F-4D97-AF65-F5344CB8AC3E}">
        <p14:creationId xmlns:p14="http://schemas.microsoft.com/office/powerpoint/2010/main" val="34882277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smtClean="0"/>
              <a:t>the emittances specifically on </a:t>
            </a:r>
            <a:r>
              <a:rPr lang="en-US" dirty="0" err="1" smtClean="0"/>
              <a:t>dyanmic</a:t>
            </a:r>
            <a:r>
              <a:rPr lang="en-US" dirty="0" smtClean="0"/>
              <a:t> aperture losses is not expected to have a relevant impact</a:t>
            </a:r>
            <a:endParaRPr lang="es-MX" dirty="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12</a:t>
            </a:fld>
            <a:endParaRPr lang="es-MX"/>
          </a:p>
        </p:txBody>
      </p:sp>
    </p:spTree>
    <p:extLst>
      <p:ext uri="{BB962C8B-B14F-4D97-AF65-F5344CB8AC3E}">
        <p14:creationId xmlns:p14="http://schemas.microsoft.com/office/powerpoint/2010/main" val="2441608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smtClean="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14</a:t>
            </a:fld>
            <a:endParaRPr lang="es-MX"/>
          </a:p>
        </p:txBody>
      </p:sp>
    </p:spTree>
    <p:extLst>
      <p:ext uri="{BB962C8B-B14F-4D97-AF65-F5344CB8AC3E}">
        <p14:creationId xmlns:p14="http://schemas.microsoft.com/office/powerpoint/2010/main" val="1812425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dirty="0" smtClean="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16</a:t>
            </a:fld>
            <a:endParaRPr lang="es-MX"/>
          </a:p>
        </p:txBody>
      </p:sp>
    </p:spTree>
    <p:extLst>
      <p:ext uri="{BB962C8B-B14F-4D97-AF65-F5344CB8AC3E}">
        <p14:creationId xmlns:p14="http://schemas.microsoft.com/office/powerpoint/2010/main" val="3219896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smtClean="0"/>
              <a:t>4 </a:t>
            </a:r>
            <a:r>
              <a:rPr lang="es-MX" dirty="0" err="1" smtClean="0"/>
              <a:t>physics</a:t>
            </a:r>
            <a:r>
              <a:rPr lang="es-MX" dirty="0" smtClean="0"/>
              <a:t> </a:t>
            </a:r>
            <a:r>
              <a:rPr lang="es-MX" dirty="0" err="1" smtClean="0"/>
              <a:t>fills</a:t>
            </a:r>
            <a:r>
              <a:rPr lang="es-MX" dirty="0" smtClean="0"/>
              <a:t> 2 </a:t>
            </a:r>
            <a:r>
              <a:rPr lang="es-MX" dirty="0" err="1" smtClean="0"/>
              <a:t>before</a:t>
            </a:r>
            <a:r>
              <a:rPr lang="es-MX" dirty="0" smtClean="0"/>
              <a:t> and 2 </a:t>
            </a:r>
            <a:r>
              <a:rPr lang="es-MX" dirty="0" err="1" smtClean="0"/>
              <a:t>after</a:t>
            </a:r>
            <a:r>
              <a:rPr lang="es-MX" dirty="0" smtClean="0"/>
              <a:t> </a:t>
            </a:r>
            <a:r>
              <a:rPr lang="es-MX" dirty="0" err="1" smtClean="0"/>
              <a:t>changing</a:t>
            </a:r>
            <a:r>
              <a:rPr lang="es-MX" baseline="0" dirty="0" smtClean="0"/>
              <a:t> </a:t>
            </a:r>
            <a:r>
              <a:rPr lang="es-MX" baseline="0" dirty="0" err="1" smtClean="0"/>
              <a:t>crossing</a:t>
            </a:r>
            <a:r>
              <a:rPr lang="es-MX" baseline="0" dirty="0" smtClean="0"/>
              <a:t> </a:t>
            </a:r>
            <a:r>
              <a:rPr lang="es-MX" baseline="0" dirty="0" err="1" smtClean="0"/>
              <a:t>angle</a:t>
            </a:r>
            <a:endParaRPr lang="es-MX" dirty="0"/>
          </a:p>
        </p:txBody>
      </p:sp>
      <p:sp>
        <p:nvSpPr>
          <p:cNvPr id="4" name="Marcador de número de diapositiva 3"/>
          <p:cNvSpPr>
            <a:spLocks noGrp="1"/>
          </p:cNvSpPr>
          <p:nvPr>
            <p:ph type="sldNum" sz="quarter" idx="10"/>
          </p:nvPr>
        </p:nvSpPr>
        <p:spPr/>
        <p:txBody>
          <a:bodyPr/>
          <a:lstStyle/>
          <a:p>
            <a:fld id="{BF665A72-8506-4EC3-BEC5-D6ED3663A294}" type="slidenum">
              <a:rPr lang="es-MX" smtClean="0"/>
              <a:t>17</a:t>
            </a:fld>
            <a:endParaRPr lang="es-MX"/>
          </a:p>
        </p:txBody>
      </p:sp>
    </p:spTree>
    <p:extLst>
      <p:ext uri="{BB962C8B-B14F-4D97-AF65-F5344CB8AC3E}">
        <p14:creationId xmlns:p14="http://schemas.microsoft.com/office/powerpoint/2010/main" val="2648894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0E027A42-A077-4160-8CC6-F8A955610F7B}" type="datetimeFigureOut">
              <a:rPr lang="es-MX" smtClean="0"/>
              <a:t>27.06.18</a:t>
            </a:fld>
            <a:endParaRPr lang="es-MX"/>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141CE2A9-EA7F-4348-89A7-C8BB72DA0624}" type="slidenum">
              <a:rPr lang="es-MX" smtClean="0"/>
              <a:t>‹#›</a:t>
            </a:fld>
            <a:endParaRPr lang="es-MX"/>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93183247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E027A42-A077-4160-8CC6-F8A955610F7B}" type="datetimeFigureOut">
              <a:rPr lang="es-MX" smtClean="0"/>
              <a:t>27.06.18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41CE2A9-EA7F-4348-89A7-C8BB72DA0624}" type="slidenum">
              <a:rPr lang="es-MX" smtClean="0"/>
              <a:t>‹#›</a:t>
            </a:fld>
            <a:endParaRPr lang="es-MX"/>
          </a:p>
        </p:txBody>
      </p:sp>
    </p:spTree>
    <p:extLst>
      <p:ext uri="{BB962C8B-B14F-4D97-AF65-F5344CB8AC3E}">
        <p14:creationId xmlns:p14="http://schemas.microsoft.com/office/powerpoint/2010/main" val="1868940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E027A42-A077-4160-8CC6-F8A955610F7B}" type="datetimeFigureOut">
              <a:rPr lang="es-MX" smtClean="0"/>
              <a:t>27.06.18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41CE2A9-EA7F-4348-89A7-C8BB72DA0624}" type="slidenum">
              <a:rPr lang="es-MX" smtClean="0"/>
              <a:t>‹#›</a:t>
            </a:fld>
            <a:endParaRPr lang="es-MX"/>
          </a:p>
        </p:txBody>
      </p:sp>
    </p:spTree>
    <p:extLst>
      <p:ext uri="{BB962C8B-B14F-4D97-AF65-F5344CB8AC3E}">
        <p14:creationId xmlns:p14="http://schemas.microsoft.com/office/powerpoint/2010/main" val="9461540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E027A42-A077-4160-8CC6-F8A955610F7B}" type="datetimeFigureOut">
              <a:rPr lang="es-MX" smtClean="0"/>
              <a:t>27.06.18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41CE2A9-EA7F-4348-89A7-C8BB72DA0624}" type="slidenum">
              <a:rPr lang="es-MX" smtClean="0"/>
              <a:t>‹#›</a:t>
            </a:fld>
            <a:endParaRPr lang="es-MX"/>
          </a:p>
        </p:txBody>
      </p:sp>
    </p:spTree>
    <p:extLst>
      <p:ext uri="{BB962C8B-B14F-4D97-AF65-F5344CB8AC3E}">
        <p14:creationId xmlns:p14="http://schemas.microsoft.com/office/powerpoint/2010/main" val="38823117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E027A42-A077-4160-8CC6-F8A955610F7B}" type="datetimeFigureOut">
              <a:rPr lang="es-MX" smtClean="0"/>
              <a:t>27.06.18</a:t>
            </a:fld>
            <a:endParaRPr lang="es-MX"/>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s-MX"/>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141CE2A9-EA7F-4348-89A7-C8BB72DA0624}" type="slidenum">
              <a:rPr lang="es-MX" smtClean="0"/>
              <a:t>‹#›</a:t>
            </a:fld>
            <a:endParaRPr lang="es-MX"/>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46260593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E027A42-A077-4160-8CC6-F8A955610F7B}" type="datetimeFigureOut">
              <a:rPr lang="es-MX" smtClean="0"/>
              <a:t>27.06.18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41CE2A9-EA7F-4348-89A7-C8BB72DA0624}" type="slidenum">
              <a:rPr lang="es-MX" smtClean="0"/>
              <a:t>‹#›</a:t>
            </a:fld>
            <a:endParaRPr lang="es-MX"/>
          </a:p>
        </p:txBody>
      </p:sp>
    </p:spTree>
    <p:extLst>
      <p:ext uri="{BB962C8B-B14F-4D97-AF65-F5344CB8AC3E}">
        <p14:creationId xmlns:p14="http://schemas.microsoft.com/office/powerpoint/2010/main" val="3849313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0E027A42-A077-4160-8CC6-F8A955610F7B}" type="datetimeFigureOut">
              <a:rPr lang="es-MX" smtClean="0"/>
              <a:t>27.06.18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41CE2A9-EA7F-4348-89A7-C8BB72DA0624}" type="slidenum">
              <a:rPr lang="es-MX" smtClean="0"/>
              <a:t>‹#›</a:t>
            </a:fld>
            <a:endParaRPr lang="es-MX"/>
          </a:p>
        </p:txBody>
      </p:sp>
    </p:spTree>
    <p:extLst>
      <p:ext uri="{BB962C8B-B14F-4D97-AF65-F5344CB8AC3E}">
        <p14:creationId xmlns:p14="http://schemas.microsoft.com/office/powerpoint/2010/main" val="686080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E027A42-A077-4160-8CC6-F8A955610F7B}" type="datetimeFigureOut">
              <a:rPr lang="es-MX" smtClean="0"/>
              <a:t>27.06.18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41CE2A9-EA7F-4348-89A7-C8BB72DA0624}" type="slidenum">
              <a:rPr lang="es-MX" smtClean="0"/>
              <a:t>‹#›</a:t>
            </a:fld>
            <a:endParaRPr lang="es-MX"/>
          </a:p>
        </p:txBody>
      </p:sp>
    </p:spTree>
    <p:extLst>
      <p:ext uri="{BB962C8B-B14F-4D97-AF65-F5344CB8AC3E}">
        <p14:creationId xmlns:p14="http://schemas.microsoft.com/office/powerpoint/2010/main" val="801254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027A42-A077-4160-8CC6-F8A955610F7B}" type="datetimeFigureOut">
              <a:rPr lang="es-MX" smtClean="0"/>
              <a:t>27.06.18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141CE2A9-EA7F-4348-89A7-C8BB72DA0624}" type="slidenum">
              <a:rPr lang="es-MX" smtClean="0"/>
              <a:t>‹#›</a:t>
            </a:fld>
            <a:endParaRPr lang="es-MX"/>
          </a:p>
        </p:txBody>
      </p:sp>
    </p:spTree>
    <p:extLst>
      <p:ext uri="{BB962C8B-B14F-4D97-AF65-F5344CB8AC3E}">
        <p14:creationId xmlns:p14="http://schemas.microsoft.com/office/powerpoint/2010/main" val="3294291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E027A42-A077-4160-8CC6-F8A955610F7B}" type="datetimeFigureOut">
              <a:rPr lang="es-MX" smtClean="0"/>
              <a:t>27.06.18</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141CE2A9-EA7F-4348-89A7-C8BB72DA0624}" type="slidenum">
              <a:rPr lang="es-MX" smtClean="0"/>
              <a:t>‹#›</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227082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E027A42-A077-4160-8CC6-F8A955610F7B}" type="datetimeFigureOut">
              <a:rPr lang="es-MX" smtClean="0"/>
              <a:t>27.06.18</a:t>
            </a:fld>
            <a:endParaRPr lang="es-MX"/>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141CE2A9-EA7F-4348-89A7-C8BB72DA0624}" type="slidenum">
              <a:rPr lang="es-MX" smtClean="0"/>
              <a:t>‹#›</a:t>
            </a:fld>
            <a:endParaRPr lang="es-MX"/>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149242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0E027A42-A077-4160-8CC6-F8A955610F7B}" type="datetimeFigureOut">
              <a:rPr lang="es-MX" smtClean="0"/>
              <a:t>27.06.18</a:t>
            </a:fld>
            <a:endParaRPr lang="es-MX"/>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s-MX"/>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141CE2A9-EA7F-4348-89A7-C8BB72DA0624}" type="slidenum">
              <a:rPr lang="es-MX" smtClean="0"/>
              <a:t>‹#›</a:t>
            </a:fld>
            <a:endParaRPr lang="es-MX"/>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1977043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4294967295" orient="horz" pos="1368">
          <p15:clr>
            <a:srgbClr val="F26B43"/>
          </p15:clr>
        </p15:guide>
        <p15:guide id="4294967295" orient="horz" pos="1440">
          <p15:clr>
            <a:srgbClr val="F26B43"/>
          </p15:clr>
        </p15:guide>
        <p15:guide id="4294967295" orient="horz" pos="3696">
          <p15:clr>
            <a:srgbClr val="F26B43"/>
          </p15:clr>
        </p15:guide>
        <p15:guide id="4294967295" orient="horz" pos="432">
          <p15:clr>
            <a:srgbClr val="F26B43"/>
          </p15:clr>
        </p15:guide>
        <p15:guide id="4294967295" orient="horz" pos="1512">
          <p15:clr>
            <a:srgbClr val="F26B43"/>
          </p15:clr>
        </p15:guide>
        <p15:guide id="4294967295" pos="6912">
          <p15:clr>
            <a:srgbClr val="F26B43"/>
          </p15:clr>
        </p15:guide>
        <p15:guide id="4294967295" pos="936">
          <p15:clr>
            <a:srgbClr val="F26B43"/>
          </p15:clr>
        </p15:guide>
        <p15:guide id="4294967295"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7.jpg"/><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4" Type="http://schemas.openxmlformats.org/officeDocument/2006/relationships/image" Target="../media/image19.jpg"/><Relationship Id="rId5" Type="http://schemas.openxmlformats.org/officeDocument/2006/relationships/image" Target="../media/image20.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4" Type="http://schemas.openxmlformats.org/officeDocument/2006/relationships/image" Target="../media/image22.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g"/><Relationship Id="rId4" Type="http://schemas.openxmlformats.org/officeDocument/2006/relationships/image" Target="../media/image24.jp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g"/><Relationship Id="rId4" Type="http://schemas.openxmlformats.org/officeDocument/2006/relationships/image" Target="../media/image26.jp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3" Type="http://schemas.openxmlformats.org/officeDocument/2006/relationships/image" Target="../media/image27.jpg"/><Relationship Id="rId4" Type="http://schemas.openxmlformats.org/officeDocument/2006/relationships/image" Target="../media/image28.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jpg"/><Relationship Id="rId3" Type="http://schemas.openxmlformats.org/officeDocument/2006/relationships/image" Target="../media/image3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jpg"/><Relationship Id="rId3" Type="http://schemas.openxmlformats.org/officeDocument/2006/relationships/image" Target="../media/image33.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g"/><Relationship Id="rId3" Type="http://schemas.openxmlformats.org/officeDocument/2006/relationships/image" Target="../media/image3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jpg"/><Relationship Id="rId3" Type="http://schemas.openxmlformats.org/officeDocument/2006/relationships/image" Target="../media/image38.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jpg"/></Relationships>
</file>

<file path=ppt/slides/_rels/slide25.xml.rels><?xml version="1.0" encoding="UTF-8" standalone="yes"?>
<Relationships xmlns="http://schemas.openxmlformats.org/package/2006/relationships"><Relationship Id="rId3" Type="http://schemas.openxmlformats.org/officeDocument/2006/relationships/image" Target="../media/image40.jpg"/><Relationship Id="rId4" Type="http://schemas.openxmlformats.org/officeDocument/2006/relationships/image" Target="../media/image41.jp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6.xml.rels><?xml version="1.0" encoding="UTF-8" standalone="yes"?>
<Relationships xmlns="http://schemas.openxmlformats.org/package/2006/relationships"><Relationship Id="rId3" Type="http://schemas.openxmlformats.org/officeDocument/2006/relationships/image" Target="../media/image42.jpg"/><Relationship Id="rId4" Type="http://schemas.openxmlformats.org/officeDocument/2006/relationships/image" Target="../media/image43.jp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g"/><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3.jpg"/><Relationship Id="rId6"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4"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t>EPFL-LPAP </a:t>
            </a:r>
            <a:r>
              <a:rPr lang="es-MX" dirty="0" smtClean="0"/>
              <a:t>TP </a:t>
            </a:r>
            <a:r>
              <a:rPr lang="es-MX" dirty="0" smtClean="0"/>
              <a:t>IV </a:t>
            </a:r>
            <a:br>
              <a:rPr lang="es-MX" dirty="0" smtClean="0"/>
            </a:br>
            <a:r>
              <a:rPr lang="es-MX" dirty="0" smtClean="0"/>
              <a:t>		</a:t>
            </a:r>
            <a:endParaRPr lang="es-MX" dirty="0"/>
          </a:p>
        </p:txBody>
      </p:sp>
      <p:sp>
        <p:nvSpPr>
          <p:cNvPr id="3" name="Subtítulo 2"/>
          <p:cNvSpPr>
            <a:spLocks noGrp="1"/>
          </p:cNvSpPr>
          <p:nvPr>
            <p:ph type="subTitle" idx="1"/>
          </p:nvPr>
        </p:nvSpPr>
        <p:spPr/>
        <p:txBody>
          <a:bodyPr/>
          <a:lstStyle/>
          <a:p>
            <a:r>
              <a:rPr lang="es-MX" dirty="0" smtClean="0"/>
              <a:t>Oscar Holguin</a:t>
            </a:r>
            <a:endParaRPr lang="es-MX" dirty="0"/>
          </a:p>
        </p:txBody>
      </p:sp>
      <p:sp>
        <p:nvSpPr>
          <p:cNvPr id="5" name="Rectángulo 4"/>
          <p:cNvSpPr/>
          <p:nvPr/>
        </p:nvSpPr>
        <p:spPr>
          <a:xfrm>
            <a:off x="5971607" y="3244334"/>
            <a:ext cx="248786" cy="369332"/>
          </a:xfrm>
          <a:prstGeom prst="rect">
            <a:avLst/>
          </a:prstGeom>
        </p:spPr>
        <p:txBody>
          <a:bodyPr wrap="none">
            <a:spAutoFit/>
          </a:bodyPr>
          <a:lstStyle/>
          <a:p>
            <a:r>
              <a:rPr lang="es-MX" dirty="0" smtClean="0"/>
              <a:t> </a:t>
            </a:r>
            <a:endParaRPr lang="es-MX" dirty="0"/>
          </a:p>
        </p:txBody>
      </p:sp>
      <p:sp>
        <p:nvSpPr>
          <p:cNvPr id="6" name="Rectángulo 5"/>
          <p:cNvSpPr/>
          <p:nvPr/>
        </p:nvSpPr>
        <p:spPr>
          <a:xfrm>
            <a:off x="5971607" y="3244334"/>
            <a:ext cx="248786" cy="369332"/>
          </a:xfrm>
          <a:prstGeom prst="rect">
            <a:avLst/>
          </a:prstGeom>
        </p:spPr>
        <p:txBody>
          <a:bodyPr wrap="none">
            <a:spAutoFit/>
          </a:bodyPr>
          <a:lstStyle/>
          <a:p>
            <a:r>
              <a:rPr lang="es-MX" dirty="0" smtClean="0"/>
              <a:t> </a:t>
            </a:r>
            <a:endParaRPr lang="es-MX" dirty="0"/>
          </a:p>
        </p:txBody>
      </p:sp>
    </p:spTree>
    <p:extLst>
      <p:ext uri="{BB962C8B-B14F-4D97-AF65-F5344CB8AC3E}">
        <p14:creationId xmlns:p14="http://schemas.microsoft.com/office/powerpoint/2010/main" val="7687130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Dynamic</a:t>
            </a:r>
            <a:r>
              <a:rPr lang="es-MX" dirty="0" smtClean="0"/>
              <a:t> </a:t>
            </a:r>
            <a:r>
              <a:rPr lang="es-MX" dirty="0" err="1" smtClean="0"/>
              <a:t>Aperture</a:t>
            </a:r>
            <a:endParaRPr lang="es-MX" dirty="0"/>
          </a:p>
        </p:txBody>
      </p:sp>
      <p:sp>
        <p:nvSpPr>
          <p:cNvPr id="3" name="Marcador de contenido 2"/>
          <p:cNvSpPr>
            <a:spLocks noGrp="1"/>
          </p:cNvSpPr>
          <p:nvPr>
            <p:ph idx="1"/>
          </p:nvPr>
        </p:nvSpPr>
        <p:spPr/>
        <p:txBody>
          <a:bodyPr/>
          <a:lstStyle/>
          <a:p>
            <a:r>
              <a:rPr lang="es-MX" dirty="0" smtClean="0"/>
              <a:t>DA </a:t>
            </a:r>
            <a:r>
              <a:rPr lang="es-MX" dirty="0" err="1" smtClean="0"/>
              <a:t>is</a:t>
            </a:r>
            <a:r>
              <a:rPr lang="es-MX" dirty="0" smtClean="0"/>
              <a:t> </a:t>
            </a:r>
            <a:r>
              <a:rPr lang="en-US" dirty="0" smtClean="0"/>
              <a:t>the </a:t>
            </a:r>
            <a:r>
              <a:rPr lang="en-US" dirty="0"/>
              <a:t>region in phase space where stable motion </a:t>
            </a:r>
            <a:r>
              <a:rPr lang="en-US" dirty="0" smtClean="0"/>
              <a:t>occurs.</a:t>
            </a:r>
          </a:p>
          <a:p>
            <a:r>
              <a:rPr lang="en-US" dirty="0" smtClean="0"/>
              <a:t>Particles out od the DA show chaotic motion and one eventually lose them with time.</a:t>
            </a:r>
          </a:p>
          <a:p>
            <a:r>
              <a:rPr lang="en-US" dirty="0" smtClean="0"/>
              <a:t>[7]M. </a:t>
            </a:r>
            <a:r>
              <a:rPr lang="en-US" dirty="0" err="1" smtClean="0"/>
              <a:t>Giovanozzi</a:t>
            </a:r>
            <a:r>
              <a:rPr lang="en-US" dirty="0" smtClean="0"/>
              <a:t> proposes a model that relates DA and losses that depends on 3 parameters (</a:t>
            </a:r>
            <a:r>
              <a:rPr lang="en-US" dirty="0" err="1" smtClean="0"/>
              <a:t>Dinf,b</a:t>
            </a:r>
            <a:r>
              <a:rPr lang="en-US" dirty="0"/>
              <a:t> </a:t>
            </a:r>
            <a:r>
              <a:rPr lang="en-US" dirty="0" smtClean="0"/>
              <a:t>and k) as shown on the equations below</a:t>
            </a:r>
          </a:p>
          <a:p>
            <a:endParaRPr lang="en-US" dirty="0"/>
          </a:p>
          <a:p>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99934" y="4666698"/>
            <a:ext cx="2892000" cy="795300"/>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4666698"/>
            <a:ext cx="2724537" cy="566850"/>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3781" y="4666698"/>
            <a:ext cx="2824130" cy="599644"/>
          </a:xfrm>
          <a:prstGeom prst="rect">
            <a:avLst/>
          </a:prstGeom>
        </p:spPr>
      </p:pic>
      <p:sp>
        <p:nvSpPr>
          <p:cNvPr id="7" name="Rectángulo 6"/>
          <p:cNvSpPr/>
          <p:nvPr/>
        </p:nvSpPr>
        <p:spPr>
          <a:xfrm>
            <a:off x="1504950" y="5730322"/>
            <a:ext cx="6096000" cy="646331"/>
          </a:xfrm>
          <a:prstGeom prst="rect">
            <a:avLst/>
          </a:prstGeom>
        </p:spPr>
        <p:txBody>
          <a:bodyPr>
            <a:spAutoFit/>
          </a:bodyPr>
          <a:lstStyle/>
          <a:p>
            <a:r>
              <a:rPr lang="es-MX" dirty="0" smtClean="0">
                <a:latin typeface="Arial" panose="020B0604020202020204" pitchFamily="34" charset="0"/>
              </a:rPr>
              <a:t>As described in [8] M Giovannozzi et al.</a:t>
            </a:r>
          </a:p>
          <a:p>
            <a:r>
              <a:rPr lang="es-MX" smtClean="0">
                <a:latin typeface="Arial" panose="020B0604020202020204" pitchFamily="34" charset="0"/>
              </a:rPr>
              <a:t>And already applied in [</a:t>
            </a:r>
            <a:r>
              <a:rPr lang="es-MX" dirty="0" smtClean="0">
                <a:latin typeface="Arial" panose="020B0604020202020204" pitchFamily="34" charset="0"/>
              </a:rPr>
              <a:t>10] </a:t>
            </a:r>
            <a:endParaRPr lang="es-MX" dirty="0" smtClean="0">
              <a:latin typeface="Arial" panose="020B0604020202020204" pitchFamily="34" charset="0"/>
            </a:endParaRPr>
          </a:p>
        </p:txBody>
      </p:sp>
    </p:spTree>
    <p:extLst>
      <p:ext uri="{BB962C8B-B14F-4D97-AF65-F5344CB8AC3E}">
        <p14:creationId xmlns:p14="http://schemas.microsoft.com/office/powerpoint/2010/main" val="21027543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5950" y="260431"/>
            <a:ext cx="9601200" cy="1485900"/>
          </a:xfrm>
        </p:spPr>
        <p:txBody>
          <a:bodyPr>
            <a:noAutofit/>
          </a:bodyPr>
          <a:lstStyle/>
          <a:p>
            <a:r>
              <a:rPr lang="es-MX" sz="3600" dirty="0" err="1" smtClean="0"/>
              <a:t>Results</a:t>
            </a:r>
            <a:r>
              <a:rPr lang="es-MX" sz="3600" dirty="0" smtClean="0"/>
              <a:t/>
            </a:r>
            <a:br>
              <a:rPr lang="es-MX" sz="3600" dirty="0" smtClean="0"/>
            </a:br>
            <a:r>
              <a:rPr lang="es-MX" sz="3600" dirty="0" smtClean="0"/>
              <a:t> LHC </a:t>
            </a:r>
            <a:r>
              <a:rPr lang="es-MX" sz="3600" dirty="0" err="1" smtClean="0"/>
              <a:t>Dynamic</a:t>
            </a:r>
            <a:r>
              <a:rPr lang="es-MX" sz="3600" dirty="0" smtClean="0"/>
              <a:t> </a:t>
            </a:r>
            <a:r>
              <a:rPr lang="es-MX" sz="3600" dirty="0" err="1" smtClean="0"/>
              <a:t>Aperture</a:t>
            </a:r>
            <a:r>
              <a:rPr lang="es-MX" sz="3600" dirty="0" smtClean="0"/>
              <a:t/>
            </a:r>
            <a:br>
              <a:rPr lang="es-MX" sz="3600" dirty="0" smtClean="0"/>
            </a:br>
            <a:r>
              <a:rPr lang="es-MX" sz="3600" dirty="0" err="1" smtClean="0"/>
              <a:t>Different</a:t>
            </a:r>
            <a:r>
              <a:rPr lang="es-MX" sz="3600" dirty="0" smtClean="0"/>
              <a:t> D∞, </a:t>
            </a:r>
            <a:r>
              <a:rPr lang="es-MX" sz="3600" dirty="0" err="1" smtClean="0"/>
              <a:t>different</a:t>
            </a:r>
            <a:r>
              <a:rPr lang="es-MX" sz="3600" dirty="0" smtClean="0"/>
              <a:t> b and </a:t>
            </a:r>
            <a:r>
              <a:rPr lang="es-MX" sz="3600" dirty="0" err="1" smtClean="0"/>
              <a:t>different</a:t>
            </a:r>
            <a:r>
              <a:rPr lang="es-MX" sz="3600" dirty="0" smtClean="0"/>
              <a:t> k</a:t>
            </a:r>
            <a:endParaRPr lang="es-MX" sz="3600" dirty="0"/>
          </a:p>
        </p:txBody>
      </p:sp>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872" y="2286000"/>
            <a:ext cx="4039018" cy="3734117"/>
          </a:xfrm>
          <a:prstGeom prst="rect">
            <a:avLst/>
          </a:prstGeom>
        </p:spPr>
      </p:pic>
      <p:pic>
        <p:nvPicPr>
          <p:cNvPr id="10" name="Imagen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5827" y="2533649"/>
            <a:ext cx="3756173" cy="2925683"/>
          </a:xfrm>
          <a:prstGeom prst="rect">
            <a:avLst/>
          </a:prstGeom>
        </p:spPr>
      </p:pic>
      <p:pic>
        <p:nvPicPr>
          <p:cNvPr id="11" name="Imagen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69218" y="3359386"/>
            <a:ext cx="4132281" cy="3200400"/>
          </a:xfrm>
          <a:prstGeom prst="rect">
            <a:avLst/>
          </a:prstGeom>
        </p:spPr>
      </p:pic>
    </p:spTree>
    <p:extLst>
      <p:ext uri="{BB962C8B-B14F-4D97-AF65-F5344CB8AC3E}">
        <p14:creationId xmlns:p14="http://schemas.microsoft.com/office/powerpoint/2010/main" val="198738446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Results</a:t>
            </a:r>
            <a:r>
              <a:rPr lang="es-MX" dirty="0" smtClean="0"/>
              <a:t> </a:t>
            </a:r>
            <a:br>
              <a:rPr lang="es-MX" dirty="0" smtClean="0"/>
            </a:br>
            <a:r>
              <a:rPr lang="es-MX" dirty="0" smtClean="0"/>
              <a:t>LHC DA </a:t>
            </a:r>
            <a:r>
              <a:rPr lang="es-MX" dirty="0" err="1" smtClean="0"/>
              <a:t>different</a:t>
            </a:r>
            <a:r>
              <a:rPr lang="es-MX" dirty="0" smtClean="0"/>
              <a:t> </a:t>
            </a:r>
            <a:r>
              <a:rPr lang="es-MX" dirty="0" err="1" smtClean="0"/>
              <a:t>emittances</a:t>
            </a:r>
            <a:endParaRPr lang="es-MX"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97000" y="2171700"/>
            <a:ext cx="4775200" cy="3581400"/>
          </a:xfr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5640" y="2171700"/>
            <a:ext cx="4963160" cy="3722370"/>
          </a:xfrm>
          <a:prstGeom prst="rect">
            <a:avLst/>
          </a:prstGeom>
        </p:spPr>
      </p:pic>
      <p:sp>
        <p:nvSpPr>
          <p:cNvPr id="6" name="CuadroTexto 5"/>
          <p:cNvSpPr txBox="1"/>
          <p:nvPr/>
        </p:nvSpPr>
        <p:spPr>
          <a:xfrm>
            <a:off x="2343150" y="6057900"/>
            <a:ext cx="7353300" cy="646331"/>
          </a:xfrm>
          <a:prstGeom prst="rect">
            <a:avLst/>
          </a:prstGeom>
          <a:noFill/>
        </p:spPr>
        <p:txBody>
          <a:bodyPr wrap="square" rtlCol="0">
            <a:spAutoFit/>
          </a:bodyPr>
          <a:lstStyle/>
          <a:p>
            <a:r>
              <a:rPr lang="es-MX" dirty="0" err="1" smtClean="0"/>
              <a:t>Differences</a:t>
            </a:r>
            <a:r>
              <a:rPr lang="es-MX" dirty="0" smtClean="0"/>
              <a:t> </a:t>
            </a:r>
            <a:r>
              <a:rPr lang="es-MX" dirty="0" err="1" smtClean="0"/>
              <a:t>shown</a:t>
            </a:r>
            <a:r>
              <a:rPr lang="es-MX" dirty="0" smtClean="0"/>
              <a:t> are </a:t>
            </a:r>
            <a:r>
              <a:rPr lang="es-MX" dirty="0" err="1" smtClean="0"/>
              <a:t>mainly</a:t>
            </a:r>
            <a:r>
              <a:rPr lang="es-MX" dirty="0" smtClean="0"/>
              <a:t> </a:t>
            </a:r>
            <a:r>
              <a:rPr lang="es-MX" dirty="0" err="1" smtClean="0"/>
              <a:t>due</a:t>
            </a:r>
            <a:r>
              <a:rPr lang="es-MX" dirty="0" smtClean="0"/>
              <a:t> to </a:t>
            </a:r>
            <a:r>
              <a:rPr lang="es-MX" dirty="0" err="1" smtClean="0"/>
              <a:t>burnoff</a:t>
            </a:r>
            <a:r>
              <a:rPr lang="es-MX" dirty="0" smtClean="0"/>
              <a:t> </a:t>
            </a:r>
            <a:r>
              <a:rPr lang="es-MX" dirty="0" err="1" smtClean="0"/>
              <a:t>since</a:t>
            </a:r>
            <a:r>
              <a:rPr lang="es-MX" dirty="0" smtClean="0"/>
              <a:t> DA </a:t>
            </a:r>
            <a:r>
              <a:rPr lang="es-MX" dirty="0" err="1" smtClean="0"/>
              <a:t>losses</a:t>
            </a:r>
            <a:r>
              <a:rPr lang="es-MX" dirty="0" smtClean="0"/>
              <a:t> are </a:t>
            </a:r>
            <a:r>
              <a:rPr lang="es-MX" dirty="0" err="1" smtClean="0"/>
              <a:t>independent</a:t>
            </a:r>
            <a:r>
              <a:rPr lang="es-MX" dirty="0" smtClean="0"/>
              <a:t> of </a:t>
            </a:r>
            <a:r>
              <a:rPr lang="es-MX" dirty="0" err="1" smtClean="0"/>
              <a:t>emittances</a:t>
            </a:r>
            <a:endParaRPr lang="es-MX" dirty="0"/>
          </a:p>
        </p:txBody>
      </p:sp>
    </p:spTree>
    <p:extLst>
      <p:ext uri="{BB962C8B-B14F-4D97-AF65-F5344CB8AC3E}">
        <p14:creationId xmlns:p14="http://schemas.microsoft.com/office/powerpoint/2010/main" val="394054239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IBS</a:t>
            </a:r>
            <a:br>
              <a:rPr lang="es-MX" dirty="0" smtClean="0"/>
            </a:br>
            <a:r>
              <a:rPr lang="es-MX" dirty="0" err="1" smtClean="0"/>
              <a:t>Intra</a:t>
            </a:r>
            <a:r>
              <a:rPr lang="es-MX" dirty="0" smtClean="0"/>
              <a:t> </a:t>
            </a:r>
            <a:r>
              <a:rPr lang="es-MX" dirty="0" err="1" smtClean="0"/>
              <a:t>Beam</a:t>
            </a:r>
            <a:r>
              <a:rPr lang="es-MX" dirty="0" smtClean="0"/>
              <a:t> </a:t>
            </a:r>
            <a:r>
              <a:rPr lang="es-MX" dirty="0" err="1" smtClean="0"/>
              <a:t>Scattering</a:t>
            </a:r>
            <a:r>
              <a:rPr lang="es-MX" dirty="0" smtClean="0"/>
              <a:t> </a:t>
            </a:r>
            <a:endParaRPr lang="es-MX" dirty="0"/>
          </a:p>
        </p:txBody>
      </p:sp>
      <p:sp>
        <p:nvSpPr>
          <p:cNvPr id="3" name="Marcador de contenido 2"/>
          <p:cNvSpPr>
            <a:spLocks noGrp="1"/>
          </p:cNvSpPr>
          <p:nvPr>
            <p:ph idx="1"/>
          </p:nvPr>
        </p:nvSpPr>
        <p:spPr/>
        <p:txBody>
          <a:bodyPr/>
          <a:lstStyle/>
          <a:p>
            <a:r>
              <a:rPr lang="en-US" dirty="0"/>
              <a:t>IBS refers to multiple small angle scattering between charged particles within the same bunch. IBS causes a growth of the beam </a:t>
            </a:r>
            <a:r>
              <a:rPr lang="en-US" dirty="0" smtClean="0"/>
              <a:t>emittances</a:t>
            </a:r>
          </a:p>
          <a:p>
            <a:r>
              <a:rPr lang="en-US" dirty="0"/>
              <a:t>A large change in momentum can lead to particle loss (because the energy deviation of particles is greater acceptance of ring)</a:t>
            </a:r>
          </a:p>
          <a:p>
            <a:endParaRPr lang="en-US" dirty="0"/>
          </a:p>
          <a:p>
            <a:r>
              <a:rPr lang="en-US" dirty="0"/>
              <a:t>Smaller emittance=bigger IBS growing </a:t>
            </a:r>
            <a:r>
              <a:rPr lang="en-US" dirty="0" smtClean="0"/>
              <a:t>because </a:t>
            </a:r>
            <a:r>
              <a:rPr lang="en-US" dirty="0"/>
              <a:t>particles are closer to one another and </a:t>
            </a:r>
            <a:r>
              <a:rPr lang="en-US" dirty="0" smtClean="0"/>
              <a:t>have more </a:t>
            </a:r>
            <a:r>
              <a:rPr lang="en-US" dirty="0"/>
              <a:t>probability to scatter</a:t>
            </a:r>
            <a:endParaRPr lang="es-MX" dirty="0"/>
          </a:p>
          <a:p>
            <a:endParaRPr lang="en-US" dirty="0"/>
          </a:p>
          <a:p>
            <a:endParaRPr lang="es-MX" dirty="0"/>
          </a:p>
        </p:txBody>
      </p:sp>
    </p:spTree>
    <p:extLst>
      <p:ext uri="{BB962C8B-B14F-4D97-AF65-F5344CB8AC3E}">
        <p14:creationId xmlns:p14="http://schemas.microsoft.com/office/powerpoint/2010/main" val="1568214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err="1" smtClean="0"/>
              <a:t>Results</a:t>
            </a:r>
            <a:r>
              <a:rPr lang="es-MX" dirty="0"/>
              <a:t/>
            </a:r>
            <a:br>
              <a:rPr lang="es-MX" dirty="0"/>
            </a:br>
            <a:r>
              <a:rPr lang="es-MX" dirty="0" smtClean="0"/>
              <a:t>LHC</a:t>
            </a:r>
            <a:br>
              <a:rPr lang="es-MX" dirty="0" smtClean="0"/>
            </a:br>
            <a:r>
              <a:rPr lang="es-MX" dirty="0" err="1" smtClean="0"/>
              <a:t>Intra-Beam</a:t>
            </a:r>
            <a:r>
              <a:rPr lang="es-MX" dirty="0" smtClean="0"/>
              <a:t> </a:t>
            </a:r>
            <a:r>
              <a:rPr lang="es-MX" dirty="0" err="1" smtClean="0"/>
              <a:t>Scattering</a:t>
            </a:r>
            <a:endParaRPr lang="es-MX" dirty="0"/>
          </a:p>
        </p:txBody>
      </p:sp>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410" y="2552700"/>
            <a:ext cx="5212080" cy="4156710"/>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1750" y="2552700"/>
            <a:ext cx="5600700" cy="4200525"/>
          </a:xfrm>
          <a:prstGeom prst="rect">
            <a:avLst/>
          </a:prstGeom>
        </p:spPr>
      </p:pic>
    </p:spTree>
    <p:extLst>
      <p:ext uri="{BB962C8B-B14F-4D97-AF65-F5344CB8AC3E}">
        <p14:creationId xmlns:p14="http://schemas.microsoft.com/office/powerpoint/2010/main" val="97174102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Synchrotron</a:t>
            </a:r>
            <a:r>
              <a:rPr lang="es-MX" dirty="0" smtClean="0"/>
              <a:t> </a:t>
            </a:r>
            <a:r>
              <a:rPr lang="es-MX" dirty="0" err="1" smtClean="0"/>
              <a:t>Radiation</a:t>
            </a:r>
            <a:endParaRPr lang="es-MX" dirty="0"/>
          </a:p>
        </p:txBody>
      </p:sp>
      <p:sp>
        <p:nvSpPr>
          <p:cNvPr id="3" name="Marcador de contenido 2"/>
          <p:cNvSpPr>
            <a:spLocks noGrp="1"/>
          </p:cNvSpPr>
          <p:nvPr>
            <p:ph idx="1"/>
          </p:nvPr>
        </p:nvSpPr>
        <p:spPr/>
        <p:txBody>
          <a:bodyPr/>
          <a:lstStyle/>
          <a:p>
            <a:r>
              <a:rPr lang="en-US" dirty="0" smtClean="0"/>
              <a:t>Radiation </a:t>
            </a:r>
            <a:r>
              <a:rPr lang="en-US" dirty="0"/>
              <a:t>emitted when charged particles are accelerated in a curved path or orbit</a:t>
            </a:r>
          </a:p>
          <a:p>
            <a:r>
              <a:rPr lang="en-US" dirty="0" smtClean="0"/>
              <a:t>Produced </a:t>
            </a:r>
            <a:r>
              <a:rPr lang="en-US" dirty="0"/>
              <a:t>at the bending magnets where the charged beam is bent, thus accelerated</a:t>
            </a:r>
          </a:p>
          <a:p>
            <a:endParaRPr lang="es-MX" dirty="0"/>
          </a:p>
        </p:txBody>
      </p:sp>
    </p:spTree>
    <p:extLst>
      <p:ext uri="{BB962C8B-B14F-4D97-AF65-F5344CB8AC3E}">
        <p14:creationId xmlns:p14="http://schemas.microsoft.com/office/powerpoint/2010/main" val="36361883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Results</a:t>
            </a:r>
            <a:r>
              <a:rPr lang="es-MX" dirty="0" smtClean="0"/>
              <a:t> LHC</a:t>
            </a:r>
            <a:br>
              <a:rPr lang="es-MX" dirty="0" smtClean="0"/>
            </a:br>
            <a:r>
              <a:rPr lang="es-MX" dirty="0" err="1" smtClean="0"/>
              <a:t>Synchrotron</a:t>
            </a:r>
            <a:r>
              <a:rPr lang="es-MX" dirty="0" smtClean="0"/>
              <a:t> </a:t>
            </a:r>
            <a:r>
              <a:rPr lang="es-MX" dirty="0" err="1" smtClean="0"/>
              <a:t>Radiation</a:t>
            </a:r>
            <a:endParaRPr lang="es-MX"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81803" y="1992309"/>
            <a:ext cx="6166697" cy="4625023"/>
          </a:xfr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48500" y="2551428"/>
            <a:ext cx="5143500" cy="3857625"/>
          </a:xfrm>
          <a:prstGeom prst="rect">
            <a:avLst/>
          </a:prstGeom>
        </p:spPr>
      </p:pic>
    </p:spTree>
    <p:extLst>
      <p:ext uri="{BB962C8B-B14F-4D97-AF65-F5344CB8AC3E}">
        <p14:creationId xmlns:p14="http://schemas.microsoft.com/office/powerpoint/2010/main" val="389283534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Results</a:t>
            </a:r>
            <a:r>
              <a:rPr lang="es-MX" dirty="0" smtClean="0"/>
              <a:t/>
            </a:r>
            <a:br>
              <a:rPr lang="es-MX" dirty="0" smtClean="0"/>
            </a:br>
            <a:r>
              <a:rPr lang="es-MX" dirty="0" smtClean="0"/>
              <a:t>LHC </a:t>
            </a:r>
            <a:r>
              <a:rPr lang="es-MX" dirty="0" err="1" smtClean="0"/>
              <a:t>model</a:t>
            </a:r>
            <a:r>
              <a:rPr lang="es-MX" dirty="0" smtClean="0"/>
              <a:t> vs LHC data 5279</a:t>
            </a:r>
            <a:endParaRPr lang="es-MX" dirty="0"/>
          </a:p>
        </p:txBody>
      </p:sp>
      <p:pic>
        <p:nvPicPr>
          <p:cNvPr id="9" name="Marcador de contenido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223760" y="2171700"/>
            <a:ext cx="4704828" cy="3194579"/>
          </a:xfrm>
        </p:spPr>
      </p:pic>
      <p:pic>
        <p:nvPicPr>
          <p:cNvPr id="10" name="Imagen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94553" y="1976629"/>
            <a:ext cx="5852160" cy="4352544"/>
          </a:xfrm>
          <a:prstGeom prst="rect">
            <a:avLst/>
          </a:prstGeom>
        </p:spPr>
      </p:pic>
      <p:sp>
        <p:nvSpPr>
          <p:cNvPr id="11" name="CuadroTexto 10"/>
          <p:cNvSpPr txBox="1"/>
          <p:nvPr/>
        </p:nvSpPr>
        <p:spPr>
          <a:xfrm>
            <a:off x="7777854" y="5292907"/>
            <a:ext cx="2400300" cy="646331"/>
          </a:xfrm>
          <a:prstGeom prst="rect">
            <a:avLst/>
          </a:prstGeom>
          <a:noFill/>
        </p:spPr>
        <p:txBody>
          <a:bodyPr wrap="square" rtlCol="0">
            <a:spAutoFit/>
          </a:bodyPr>
          <a:lstStyle/>
          <a:p>
            <a:r>
              <a:rPr lang="es-MX" dirty="0" err="1" smtClean="0"/>
              <a:t>Difference</a:t>
            </a:r>
            <a:r>
              <a:rPr lang="es-MX" dirty="0" smtClean="0"/>
              <a:t> in </a:t>
            </a:r>
            <a:r>
              <a:rPr lang="es-MX" dirty="0" err="1" smtClean="0"/>
              <a:t>percentage</a:t>
            </a:r>
            <a:endParaRPr lang="es-MX" dirty="0"/>
          </a:p>
        </p:txBody>
      </p:sp>
    </p:spTree>
    <p:extLst>
      <p:ext uri="{BB962C8B-B14F-4D97-AF65-F5344CB8AC3E}">
        <p14:creationId xmlns:p14="http://schemas.microsoft.com/office/powerpoint/2010/main" val="327164495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Results</a:t>
            </a:r>
            <a:r>
              <a:rPr lang="es-MX" dirty="0" smtClean="0"/>
              <a:t/>
            </a:r>
            <a:br>
              <a:rPr lang="es-MX" dirty="0" smtClean="0"/>
            </a:br>
            <a:r>
              <a:rPr lang="es-MX" dirty="0" smtClean="0"/>
              <a:t>LHC </a:t>
            </a:r>
            <a:r>
              <a:rPr lang="es-MX" dirty="0" err="1" smtClean="0"/>
              <a:t>model</a:t>
            </a:r>
            <a:r>
              <a:rPr lang="es-MX" dirty="0" smtClean="0"/>
              <a:t> vs LHC data 5279</a:t>
            </a:r>
            <a:endParaRPr lang="es-MX"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09650" y="1978025"/>
            <a:ext cx="6408450" cy="4351338"/>
          </a:xfrm>
        </p:spPr>
      </p:pic>
      <p:sp>
        <p:nvSpPr>
          <p:cNvPr id="11" name="CuadroTexto 10"/>
          <p:cNvSpPr txBox="1"/>
          <p:nvPr/>
        </p:nvSpPr>
        <p:spPr>
          <a:xfrm>
            <a:off x="7780050" y="1779687"/>
            <a:ext cx="3554700" cy="5078313"/>
          </a:xfrm>
          <a:prstGeom prst="rect">
            <a:avLst/>
          </a:prstGeom>
          <a:noFill/>
        </p:spPr>
        <p:txBody>
          <a:bodyPr wrap="square" rtlCol="0">
            <a:spAutoFit/>
          </a:bodyPr>
          <a:lstStyle/>
          <a:p>
            <a:r>
              <a:rPr lang="es-MX" dirty="0" smtClean="0"/>
              <a:t>This </a:t>
            </a:r>
            <a:r>
              <a:rPr lang="es-MX" dirty="0" err="1" smtClean="0"/>
              <a:t>plot</a:t>
            </a:r>
            <a:r>
              <a:rPr lang="es-MX" dirty="0" smtClean="0"/>
              <a:t> shows </a:t>
            </a:r>
            <a:r>
              <a:rPr lang="es-MX" dirty="0" err="1" smtClean="0"/>
              <a:t>the</a:t>
            </a:r>
            <a:r>
              <a:rPr lang="es-MX" dirty="0" smtClean="0"/>
              <a:t> </a:t>
            </a:r>
            <a:r>
              <a:rPr lang="es-MX" dirty="0" err="1" smtClean="0"/>
              <a:t>relative</a:t>
            </a:r>
            <a:r>
              <a:rPr lang="es-MX" dirty="0" smtClean="0"/>
              <a:t> </a:t>
            </a:r>
            <a:r>
              <a:rPr lang="es-MX" dirty="0" err="1" smtClean="0"/>
              <a:t>intensity</a:t>
            </a:r>
            <a:r>
              <a:rPr lang="es-MX" dirty="0" smtClean="0"/>
              <a:t> </a:t>
            </a:r>
            <a:r>
              <a:rPr lang="es-MX" dirty="0" err="1" smtClean="0"/>
              <a:t>considering</a:t>
            </a:r>
            <a:r>
              <a:rPr lang="es-MX" dirty="0" smtClean="0"/>
              <a:t> </a:t>
            </a:r>
            <a:r>
              <a:rPr lang="es-MX" dirty="0" err="1" smtClean="0"/>
              <a:t>both</a:t>
            </a:r>
            <a:r>
              <a:rPr lang="es-MX" dirty="0" smtClean="0"/>
              <a:t> </a:t>
            </a:r>
            <a:r>
              <a:rPr lang="es-MX" dirty="0" err="1" smtClean="0"/>
              <a:t>burnoff</a:t>
            </a:r>
            <a:r>
              <a:rPr lang="es-MX" dirty="0" smtClean="0"/>
              <a:t> and </a:t>
            </a:r>
            <a:r>
              <a:rPr lang="es-MX" dirty="0" err="1" smtClean="0"/>
              <a:t>Dynamic</a:t>
            </a:r>
            <a:r>
              <a:rPr lang="es-MX" dirty="0" smtClean="0"/>
              <a:t> </a:t>
            </a:r>
            <a:r>
              <a:rPr lang="es-MX" dirty="0" err="1" smtClean="0"/>
              <a:t>aperture</a:t>
            </a:r>
            <a:r>
              <a:rPr lang="es-MX" dirty="0" smtClean="0"/>
              <a:t> </a:t>
            </a:r>
            <a:r>
              <a:rPr lang="es-MX" dirty="0" err="1" smtClean="0"/>
              <a:t>effects</a:t>
            </a:r>
            <a:r>
              <a:rPr lang="es-MX" dirty="0" smtClean="0"/>
              <a:t>.</a:t>
            </a:r>
            <a:endParaRPr lang="es-MX" dirty="0"/>
          </a:p>
          <a:p>
            <a:r>
              <a:rPr lang="es-MX" dirty="0" err="1" smtClean="0"/>
              <a:t>The</a:t>
            </a:r>
            <a:r>
              <a:rPr lang="es-MX" dirty="0" smtClean="0"/>
              <a:t> </a:t>
            </a:r>
            <a:r>
              <a:rPr lang="es-MX" dirty="0" err="1" smtClean="0"/>
              <a:t>parameters</a:t>
            </a:r>
            <a:r>
              <a:rPr lang="es-MX" dirty="0" smtClean="0"/>
              <a:t> </a:t>
            </a:r>
            <a:r>
              <a:rPr lang="es-MX" dirty="0" err="1" smtClean="0"/>
              <a:t>used</a:t>
            </a:r>
            <a:r>
              <a:rPr lang="es-MX" dirty="0" smtClean="0"/>
              <a:t> </a:t>
            </a:r>
            <a:r>
              <a:rPr lang="es-MX" dirty="0" err="1" smtClean="0"/>
              <a:t>for</a:t>
            </a:r>
            <a:r>
              <a:rPr lang="es-MX" dirty="0" smtClean="0"/>
              <a:t> </a:t>
            </a:r>
            <a:r>
              <a:rPr lang="es-MX" dirty="0" err="1" smtClean="0"/>
              <a:t>the</a:t>
            </a:r>
            <a:r>
              <a:rPr lang="es-MX" dirty="0" smtClean="0"/>
              <a:t> </a:t>
            </a:r>
            <a:r>
              <a:rPr lang="es-MX" dirty="0" err="1" smtClean="0"/>
              <a:t>dynamic</a:t>
            </a:r>
            <a:r>
              <a:rPr lang="es-MX" dirty="0" smtClean="0"/>
              <a:t> </a:t>
            </a:r>
            <a:r>
              <a:rPr lang="es-MX" dirty="0" err="1" smtClean="0"/>
              <a:t>aperture</a:t>
            </a:r>
            <a:r>
              <a:rPr lang="es-MX" dirty="0" smtClean="0"/>
              <a:t> </a:t>
            </a:r>
            <a:r>
              <a:rPr lang="es-MX" dirty="0" err="1" smtClean="0"/>
              <a:t>were</a:t>
            </a:r>
            <a:r>
              <a:rPr lang="es-MX" dirty="0" smtClean="0"/>
              <a:t> </a:t>
            </a:r>
            <a:r>
              <a:rPr lang="es-MX" dirty="0" err="1" smtClean="0"/>
              <a:t>taken</a:t>
            </a:r>
            <a:r>
              <a:rPr lang="es-MX" dirty="0" smtClean="0"/>
              <a:t> </a:t>
            </a:r>
            <a:r>
              <a:rPr lang="es-MX" dirty="0" err="1" smtClean="0"/>
              <a:t>from</a:t>
            </a:r>
            <a:r>
              <a:rPr lang="es-MX" dirty="0" smtClean="0"/>
              <a:t> a </a:t>
            </a:r>
            <a:r>
              <a:rPr lang="es-MX" dirty="0" err="1" smtClean="0"/>
              <a:t>dedicated</a:t>
            </a:r>
            <a:r>
              <a:rPr lang="es-MX" dirty="0" smtClean="0"/>
              <a:t> </a:t>
            </a:r>
            <a:r>
              <a:rPr lang="es-MX" dirty="0" err="1" smtClean="0"/>
              <a:t>experiment</a:t>
            </a:r>
            <a:r>
              <a:rPr lang="es-MX" dirty="0" smtClean="0"/>
              <a:t> [</a:t>
            </a:r>
            <a:r>
              <a:rPr lang="es-MX" sz="1400" i="1" dirty="0" smtClean="0"/>
              <a:t>15]Matthew </a:t>
            </a:r>
            <a:r>
              <a:rPr lang="es-MX" sz="1400" i="1" dirty="0" err="1" smtClean="0"/>
              <a:t>Crouch</a:t>
            </a:r>
            <a:r>
              <a:rPr lang="es-MX" sz="1400" i="1" dirty="0" smtClean="0"/>
              <a:t>, Robert </a:t>
            </a:r>
            <a:r>
              <a:rPr lang="es-MX" sz="1400" i="1" dirty="0" err="1" smtClean="0"/>
              <a:t>Appleby</a:t>
            </a:r>
            <a:r>
              <a:rPr lang="es-MX" sz="1400" i="1" dirty="0" smtClean="0"/>
              <a:t>, Javier Barranco </a:t>
            </a:r>
            <a:r>
              <a:rPr lang="es-MX" sz="1400" i="1" dirty="0" err="1" smtClean="0"/>
              <a:t>Garc</a:t>
            </a:r>
            <a:r>
              <a:rPr lang="es-MX" sz="1400" i="1" dirty="0" smtClean="0"/>
              <a:t> ́</a:t>
            </a:r>
            <a:r>
              <a:rPr lang="es-MX" sz="1400" i="1" dirty="0" err="1" smtClean="0"/>
              <a:t>ıa</a:t>
            </a:r>
            <a:r>
              <a:rPr lang="es-MX" sz="1400" i="1" dirty="0" smtClean="0"/>
              <a:t>, Xavier </a:t>
            </a:r>
            <a:r>
              <a:rPr lang="es-MX" sz="1400" i="1" dirty="0" err="1" smtClean="0"/>
              <a:t>Buffat</a:t>
            </a:r>
            <a:r>
              <a:rPr lang="es-MX" sz="1400" i="1" dirty="0" smtClean="0"/>
              <a:t>, </a:t>
            </a:r>
            <a:r>
              <a:rPr lang="es-MX" sz="1400" i="1" dirty="0" err="1" smtClean="0"/>
              <a:t>Massimo</a:t>
            </a:r>
            <a:r>
              <a:rPr lang="es-MX" sz="1400" i="1" dirty="0" smtClean="0"/>
              <a:t> </a:t>
            </a:r>
            <a:r>
              <a:rPr lang="es-MX" sz="1400" i="1" dirty="0" err="1" smtClean="0"/>
              <a:t>Giovan</a:t>
            </a:r>
            <a:r>
              <a:rPr lang="es-MX" sz="1400" i="1" dirty="0" smtClean="0"/>
              <a:t>-</a:t>
            </a:r>
          </a:p>
          <a:p>
            <a:r>
              <a:rPr lang="es-MX" sz="1400" i="1" dirty="0" err="1" smtClean="0"/>
              <a:t>nozzi</a:t>
            </a:r>
            <a:r>
              <a:rPr lang="es-MX" sz="1400" i="1" dirty="0" smtClean="0"/>
              <a:t>, </a:t>
            </a:r>
            <a:r>
              <a:rPr lang="es-MX" sz="1400" i="1" dirty="0" err="1" smtClean="0"/>
              <a:t>Ewen</a:t>
            </a:r>
            <a:r>
              <a:rPr lang="es-MX" sz="1400" i="1" dirty="0" smtClean="0"/>
              <a:t> </a:t>
            </a:r>
            <a:r>
              <a:rPr lang="es-MX" sz="1400" i="1" dirty="0" err="1" smtClean="0"/>
              <a:t>Maclean</a:t>
            </a:r>
            <a:r>
              <a:rPr lang="es-MX" sz="1400" i="1" dirty="0" smtClean="0"/>
              <a:t>, Bruno </a:t>
            </a:r>
            <a:r>
              <a:rPr lang="es-MX" sz="1400" i="1" dirty="0" err="1" smtClean="0"/>
              <a:t>Muratori</a:t>
            </a:r>
            <a:r>
              <a:rPr lang="es-MX" sz="1400" i="1" dirty="0" smtClean="0"/>
              <a:t>, Tatiana </a:t>
            </a:r>
            <a:r>
              <a:rPr lang="es-MX" sz="1400" i="1" dirty="0" err="1" smtClean="0"/>
              <a:t>Pieloni</a:t>
            </a:r>
            <a:r>
              <a:rPr lang="es-MX" sz="1400" i="1" dirty="0" smtClean="0"/>
              <a:t>, and Claudia </a:t>
            </a:r>
            <a:r>
              <a:rPr lang="es-MX" sz="1400" i="1" dirty="0" err="1" smtClean="0"/>
              <a:t>Tambasco</a:t>
            </a:r>
            <a:r>
              <a:rPr lang="es-MX" sz="1400" i="1" dirty="0" smtClean="0"/>
              <a:t>. </a:t>
            </a:r>
            <a:r>
              <a:rPr lang="es-MX" sz="1400" i="1" dirty="0" err="1" smtClean="0"/>
              <a:t>Dynamic</a:t>
            </a:r>
            <a:endParaRPr lang="es-MX" sz="1400" i="1" dirty="0" smtClean="0"/>
          </a:p>
          <a:p>
            <a:r>
              <a:rPr lang="es-MX" sz="1400" i="1" dirty="0" err="1" smtClean="0"/>
              <a:t>Aperture</a:t>
            </a:r>
            <a:r>
              <a:rPr lang="es-MX" sz="1400" i="1" dirty="0" smtClean="0"/>
              <a:t> </a:t>
            </a:r>
            <a:r>
              <a:rPr lang="es-MX" sz="1400" i="1" dirty="0" err="1" smtClean="0"/>
              <a:t>Studies</a:t>
            </a:r>
            <a:r>
              <a:rPr lang="es-MX" sz="1400" i="1" dirty="0" smtClean="0"/>
              <a:t> of </a:t>
            </a:r>
            <a:r>
              <a:rPr lang="es-MX" sz="1400" i="1" dirty="0" err="1" smtClean="0"/>
              <a:t>the</a:t>
            </a:r>
            <a:r>
              <a:rPr lang="es-MX" sz="1400" i="1" dirty="0" smtClean="0"/>
              <a:t> Long-</a:t>
            </a:r>
            <a:r>
              <a:rPr lang="es-MX" sz="1400" i="1" dirty="0" err="1" smtClean="0"/>
              <a:t>Range</a:t>
            </a:r>
            <a:r>
              <a:rPr lang="es-MX" sz="1400" i="1" dirty="0" smtClean="0"/>
              <a:t> </a:t>
            </a:r>
            <a:r>
              <a:rPr lang="es-MX" sz="1400" i="1" dirty="0" err="1" smtClean="0"/>
              <a:t>Beam-Beam</a:t>
            </a:r>
            <a:r>
              <a:rPr lang="es-MX" sz="1400" i="1" dirty="0" smtClean="0"/>
              <a:t> </a:t>
            </a:r>
            <a:r>
              <a:rPr lang="es-MX" sz="1400" i="1" dirty="0" err="1" smtClean="0"/>
              <a:t>Interaction</a:t>
            </a:r>
            <a:r>
              <a:rPr lang="es-MX" sz="1400" i="1" dirty="0" smtClean="0"/>
              <a:t> at </a:t>
            </a:r>
            <a:r>
              <a:rPr lang="es-MX" sz="1400" i="1" dirty="0" err="1" smtClean="0"/>
              <a:t>the</a:t>
            </a:r>
            <a:r>
              <a:rPr lang="es-MX" sz="1400" i="1" dirty="0" smtClean="0"/>
              <a:t> LHC. (CERN-ACC-2017-</a:t>
            </a:r>
          </a:p>
          <a:p>
            <a:r>
              <a:rPr lang="es-MX" sz="1400" i="1" dirty="0" smtClean="0"/>
              <a:t>182):THPAB056. 4 p, 2017</a:t>
            </a:r>
            <a:endParaRPr lang="es-MX" dirty="0"/>
          </a:p>
          <a:p>
            <a:r>
              <a:rPr lang="en-US" dirty="0" smtClean="0"/>
              <a:t>This parameters, were: b=-0.0895,b1=-1.2,k=-1, and </a:t>
            </a:r>
            <a:r>
              <a:rPr lang="en-US" dirty="0" err="1" smtClean="0"/>
              <a:t>Dinfty</a:t>
            </a:r>
            <a:r>
              <a:rPr lang="en-US" dirty="0" smtClean="0"/>
              <a:t>=7.7849</a:t>
            </a:r>
            <a:endParaRPr lang="es-MX" dirty="0"/>
          </a:p>
        </p:txBody>
      </p:sp>
    </p:spTree>
    <p:extLst>
      <p:ext uri="{BB962C8B-B14F-4D97-AF65-F5344CB8AC3E}">
        <p14:creationId xmlns:p14="http://schemas.microsoft.com/office/powerpoint/2010/main" val="405753984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Results</a:t>
            </a:r>
            <a:r>
              <a:rPr lang="es-MX" dirty="0" smtClean="0"/>
              <a:t/>
            </a:r>
            <a:br>
              <a:rPr lang="es-MX" dirty="0" smtClean="0"/>
            </a:br>
            <a:r>
              <a:rPr lang="es-MX" dirty="0" smtClean="0"/>
              <a:t>LHC </a:t>
            </a:r>
            <a:r>
              <a:rPr lang="es-MX" dirty="0" err="1" smtClean="0"/>
              <a:t>model</a:t>
            </a:r>
            <a:r>
              <a:rPr lang="es-MX" dirty="0" smtClean="0"/>
              <a:t> vs LHC data 5282</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17479" y="2438400"/>
            <a:ext cx="5274521" cy="3581400"/>
          </a:xfr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550" y="2171700"/>
            <a:ext cx="5706639" cy="4661496"/>
          </a:xfrm>
          <a:prstGeom prst="rect">
            <a:avLst/>
          </a:prstGeom>
        </p:spPr>
      </p:pic>
    </p:spTree>
    <p:extLst>
      <p:ext uri="{BB962C8B-B14F-4D97-AF65-F5344CB8AC3E}">
        <p14:creationId xmlns:p14="http://schemas.microsoft.com/office/powerpoint/2010/main" val="191537074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Objectives</a:t>
            </a:r>
            <a:r>
              <a:rPr lang="es-MX" dirty="0" smtClean="0"/>
              <a:t>	</a:t>
            </a:r>
            <a:endParaRPr lang="es-MX" dirty="0"/>
          </a:p>
        </p:txBody>
      </p:sp>
      <p:sp>
        <p:nvSpPr>
          <p:cNvPr id="3" name="Marcador de contenido 2"/>
          <p:cNvSpPr>
            <a:spLocks noGrp="1"/>
          </p:cNvSpPr>
          <p:nvPr>
            <p:ph idx="1"/>
          </p:nvPr>
        </p:nvSpPr>
        <p:spPr>
          <a:xfrm>
            <a:off x="1905000" y="2171700"/>
            <a:ext cx="9601200" cy="3581400"/>
          </a:xfrm>
        </p:spPr>
        <p:txBody>
          <a:bodyPr>
            <a:normAutofit/>
          </a:bodyPr>
          <a:lstStyle/>
          <a:p>
            <a:pPr marL="0" indent="0">
              <a:buNone/>
            </a:pPr>
            <a:r>
              <a:rPr lang="en-US" dirty="0" smtClean="0"/>
              <a:t>Describe the evolution of beam parameters (Intensity and Luminosity evolution)  of the LHC and FCC colliders during a physics fill  [</a:t>
            </a:r>
            <a:r>
              <a:rPr lang="es-MX" i="1" dirty="0" smtClean="0">
                <a:latin typeface="Arial" panose="020B0604020202020204" pitchFamily="34" charset="0"/>
              </a:rPr>
              <a:t>[</a:t>
            </a:r>
            <a:r>
              <a:rPr lang="es-MX" i="1" dirty="0">
                <a:latin typeface="Arial" panose="020B0604020202020204" pitchFamily="34" charset="0"/>
              </a:rPr>
              <a:t>4] Xavier </a:t>
            </a:r>
            <a:r>
              <a:rPr lang="es-MX" i="1" dirty="0" err="1">
                <a:latin typeface="Arial" panose="020B0604020202020204" pitchFamily="34" charset="0"/>
              </a:rPr>
              <a:t>Buffat</a:t>
            </a:r>
            <a:r>
              <a:rPr lang="es-MX" i="1" dirty="0">
                <a:latin typeface="Arial" panose="020B0604020202020204" pitchFamily="34" charset="0"/>
              </a:rPr>
              <a:t> and Daniel </a:t>
            </a:r>
            <a:r>
              <a:rPr lang="es-MX" i="1" dirty="0" err="1">
                <a:latin typeface="Arial" panose="020B0604020202020204" pitchFamily="34" charset="0"/>
              </a:rPr>
              <a:t>Schulte</a:t>
            </a:r>
            <a:r>
              <a:rPr lang="es-MX" i="1" dirty="0">
                <a:latin typeface="Arial" panose="020B0604020202020204" pitchFamily="34" charset="0"/>
              </a:rPr>
              <a:t>. </a:t>
            </a:r>
            <a:r>
              <a:rPr lang="es-MX" i="1" dirty="0" err="1">
                <a:latin typeface="Arial" panose="020B0604020202020204" pitchFamily="34" charset="0"/>
              </a:rPr>
              <a:t>Evolution</a:t>
            </a:r>
            <a:r>
              <a:rPr lang="es-MX" i="1" dirty="0">
                <a:latin typeface="Arial" panose="020B0604020202020204" pitchFamily="34" charset="0"/>
              </a:rPr>
              <a:t> of </a:t>
            </a:r>
            <a:r>
              <a:rPr lang="es-MX" i="1" dirty="0" err="1">
                <a:latin typeface="Arial" panose="020B0604020202020204" pitchFamily="34" charset="0"/>
              </a:rPr>
              <a:t>the</a:t>
            </a:r>
            <a:r>
              <a:rPr lang="es-MX" i="1" dirty="0">
                <a:latin typeface="Arial" panose="020B0604020202020204" pitchFamily="34" charset="0"/>
              </a:rPr>
              <a:t> </a:t>
            </a:r>
            <a:r>
              <a:rPr lang="es-MX" i="1" dirty="0" err="1">
                <a:latin typeface="Arial" panose="020B0604020202020204" pitchFamily="34" charset="0"/>
              </a:rPr>
              <a:t>Beam</a:t>
            </a:r>
            <a:r>
              <a:rPr lang="es-MX" i="1" dirty="0">
                <a:latin typeface="Arial" panose="020B0604020202020204" pitchFamily="34" charset="0"/>
              </a:rPr>
              <a:t> </a:t>
            </a:r>
            <a:r>
              <a:rPr lang="es-MX" i="1" dirty="0" err="1">
                <a:latin typeface="Arial" panose="020B0604020202020204" pitchFamily="34" charset="0"/>
              </a:rPr>
              <a:t>Parameters</a:t>
            </a:r>
            <a:r>
              <a:rPr lang="es-MX" i="1" dirty="0">
                <a:latin typeface="Arial" panose="020B0604020202020204" pitchFamily="34" charset="0"/>
              </a:rPr>
              <a:t> </a:t>
            </a:r>
            <a:r>
              <a:rPr lang="es-MX" i="1" dirty="0" err="1">
                <a:latin typeface="Arial" panose="020B0604020202020204" pitchFamily="34" charset="0"/>
              </a:rPr>
              <a:t>during</a:t>
            </a:r>
            <a:r>
              <a:rPr lang="es-MX" i="1" dirty="0">
                <a:latin typeface="Arial" panose="020B0604020202020204" pitchFamily="34" charset="0"/>
              </a:rPr>
              <a:t> </a:t>
            </a:r>
            <a:r>
              <a:rPr lang="es-MX" i="1" dirty="0" err="1" smtClean="0">
                <a:latin typeface="Arial" panose="020B0604020202020204" pitchFamily="34" charset="0"/>
              </a:rPr>
              <a:t>LuminosityProduction</a:t>
            </a:r>
            <a:r>
              <a:rPr lang="es-MX" i="1" dirty="0" smtClean="0">
                <a:latin typeface="Arial" panose="020B0604020202020204" pitchFamily="34" charset="0"/>
              </a:rPr>
              <a:t> </a:t>
            </a:r>
            <a:r>
              <a:rPr lang="es-MX" i="1" dirty="0">
                <a:latin typeface="Arial" panose="020B0604020202020204" pitchFamily="34" charset="0"/>
              </a:rPr>
              <a:t>in </a:t>
            </a:r>
            <a:r>
              <a:rPr lang="es-MX" i="1" dirty="0" err="1">
                <a:latin typeface="Arial" panose="020B0604020202020204" pitchFamily="34" charset="0"/>
              </a:rPr>
              <a:t>the</a:t>
            </a:r>
            <a:r>
              <a:rPr lang="es-MX" i="1" dirty="0">
                <a:latin typeface="Arial" panose="020B0604020202020204" pitchFamily="34" charset="0"/>
              </a:rPr>
              <a:t> </a:t>
            </a:r>
            <a:r>
              <a:rPr lang="es-MX" i="1" dirty="0" err="1">
                <a:latin typeface="Arial" panose="020B0604020202020204" pitchFamily="34" charset="0"/>
              </a:rPr>
              <a:t>Future</a:t>
            </a:r>
            <a:r>
              <a:rPr lang="es-MX" i="1" dirty="0">
                <a:latin typeface="Arial" panose="020B0604020202020204" pitchFamily="34" charset="0"/>
              </a:rPr>
              <a:t> Circular </a:t>
            </a:r>
            <a:r>
              <a:rPr lang="es-MX" i="1" dirty="0" err="1">
                <a:latin typeface="Arial" panose="020B0604020202020204" pitchFamily="34" charset="0"/>
              </a:rPr>
              <a:t>Hadron</a:t>
            </a:r>
            <a:r>
              <a:rPr lang="es-MX" i="1" dirty="0">
                <a:latin typeface="Arial" panose="020B0604020202020204" pitchFamily="34" charset="0"/>
              </a:rPr>
              <a:t> </a:t>
            </a:r>
            <a:r>
              <a:rPr lang="es-MX" i="1" dirty="0" err="1">
                <a:latin typeface="Arial" panose="020B0604020202020204" pitchFamily="34" charset="0"/>
              </a:rPr>
              <a:t>Collider</a:t>
            </a:r>
            <a:r>
              <a:rPr lang="es-MX" i="1" dirty="0">
                <a:latin typeface="Arial" panose="020B0604020202020204" pitchFamily="34" charset="0"/>
              </a:rPr>
              <a:t>. (CERN-ACC-2016-262):TUPMW008. </a:t>
            </a:r>
            <a:r>
              <a:rPr lang="es-MX" i="1" dirty="0" smtClean="0">
                <a:latin typeface="Arial" panose="020B0604020202020204" pitchFamily="34" charset="0"/>
              </a:rPr>
              <a:t>4p</a:t>
            </a:r>
            <a:r>
              <a:rPr lang="es-MX" i="1" dirty="0">
                <a:latin typeface="Arial" panose="020B0604020202020204" pitchFamily="34" charset="0"/>
              </a:rPr>
              <a:t>, 2016</a:t>
            </a:r>
            <a:r>
              <a:rPr lang="es-MX" i="1" dirty="0" smtClean="0">
                <a:latin typeface="Arial" panose="020B0604020202020204" pitchFamily="34" charset="0"/>
              </a:rPr>
              <a:t>.</a:t>
            </a:r>
            <a:r>
              <a:rPr lang="en-US" dirty="0"/>
              <a:t>]</a:t>
            </a:r>
            <a:r>
              <a:rPr lang="en-US" dirty="0" smtClean="0"/>
              <a:t> </a:t>
            </a:r>
          </a:p>
          <a:p>
            <a:r>
              <a:rPr lang="en-US" dirty="0" smtClean="0"/>
              <a:t>Implement the losses due to dynamic aperture in the presence of beam </a:t>
            </a:r>
            <a:r>
              <a:rPr lang="en-US" dirty="0" err="1" smtClean="0"/>
              <a:t>beam</a:t>
            </a:r>
            <a:r>
              <a:rPr lang="en-US" dirty="0" smtClean="0"/>
              <a:t> effects as measured and simulated in the LHC [15] </a:t>
            </a:r>
          </a:p>
          <a:p>
            <a:pPr marL="0" indent="0">
              <a:buNone/>
            </a:pPr>
            <a:r>
              <a:rPr lang="es-MX" sz="1600" i="1" dirty="0">
                <a:latin typeface="Arial" panose="020B0604020202020204" pitchFamily="34" charset="0"/>
              </a:rPr>
              <a:t>[15] </a:t>
            </a:r>
            <a:r>
              <a:rPr lang="es-MX" sz="1600" i="1" dirty="0"/>
              <a:t>Matthew </a:t>
            </a:r>
            <a:r>
              <a:rPr lang="es-MX" sz="1600" i="1" dirty="0" err="1"/>
              <a:t>Crouch</a:t>
            </a:r>
            <a:r>
              <a:rPr lang="es-MX" sz="1600" i="1" dirty="0"/>
              <a:t>, Robert </a:t>
            </a:r>
            <a:r>
              <a:rPr lang="es-MX" sz="1600" i="1" dirty="0" err="1"/>
              <a:t>Appleby</a:t>
            </a:r>
            <a:r>
              <a:rPr lang="es-MX" sz="1600" i="1" dirty="0"/>
              <a:t>, Javier Barranco </a:t>
            </a:r>
            <a:r>
              <a:rPr lang="es-MX" sz="1600" i="1" dirty="0" err="1"/>
              <a:t>Garc</a:t>
            </a:r>
            <a:r>
              <a:rPr lang="es-MX" sz="1600" i="1" dirty="0"/>
              <a:t> ́</a:t>
            </a:r>
            <a:r>
              <a:rPr lang="es-MX" sz="1600" i="1" dirty="0" err="1"/>
              <a:t>ıa</a:t>
            </a:r>
            <a:r>
              <a:rPr lang="es-MX" sz="1600" i="1" dirty="0"/>
              <a:t>, Xavier </a:t>
            </a:r>
            <a:r>
              <a:rPr lang="es-MX" sz="1600" i="1" dirty="0" err="1"/>
              <a:t>Buffat</a:t>
            </a:r>
            <a:r>
              <a:rPr lang="es-MX" sz="1600" i="1" dirty="0"/>
              <a:t>, </a:t>
            </a:r>
            <a:r>
              <a:rPr lang="es-MX" sz="1600" i="1" dirty="0" err="1"/>
              <a:t>Massimo</a:t>
            </a:r>
            <a:r>
              <a:rPr lang="es-MX" sz="1600" i="1" dirty="0"/>
              <a:t> </a:t>
            </a:r>
            <a:r>
              <a:rPr lang="es-MX" sz="1600" i="1" dirty="0" err="1"/>
              <a:t>Giovan</a:t>
            </a:r>
            <a:r>
              <a:rPr lang="es-MX" sz="1600" i="1" dirty="0"/>
              <a:t>-</a:t>
            </a:r>
          </a:p>
          <a:p>
            <a:pPr marL="0" indent="0">
              <a:buNone/>
            </a:pPr>
            <a:r>
              <a:rPr lang="es-MX" sz="1600" i="1" dirty="0" err="1"/>
              <a:t>nozzi</a:t>
            </a:r>
            <a:r>
              <a:rPr lang="es-MX" sz="1600" i="1" dirty="0"/>
              <a:t>, </a:t>
            </a:r>
            <a:r>
              <a:rPr lang="es-MX" sz="1600" i="1" dirty="0" err="1"/>
              <a:t>Ewen</a:t>
            </a:r>
            <a:r>
              <a:rPr lang="es-MX" sz="1600" i="1" dirty="0"/>
              <a:t> </a:t>
            </a:r>
            <a:r>
              <a:rPr lang="es-MX" sz="1600" i="1" dirty="0" err="1"/>
              <a:t>Maclean</a:t>
            </a:r>
            <a:r>
              <a:rPr lang="es-MX" sz="1600" i="1" dirty="0"/>
              <a:t>, Bruno </a:t>
            </a:r>
            <a:r>
              <a:rPr lang="es-MX" sz="1600" i="1" dirty="0" err="1"/>
              <a:t>Muratori</a:t>
            </a:r>
            <a:r>
              <a:rPr lang="es-MX" sz="1600" i="1" dirty="0"/>
              <a:t>, Tatiana </a:t>
            </a:r>
            <a:r>
              <a:rPr lang="es-MX" sz="1600" i="1" dirty="0" err="1"/>
              <a:t>Pieloni</a:t>
            </a:r>
            <a:r>
              <a:rPr lang="es-MX" sz="1600" i="1" dirty="0"/>
              <a:t>, and Claudia </a:t>
            </a:r>
            <a:r>
              <a:rPr lang="es-MX" sz="1600" i="1" dirty="0" err="1"/>
              <a:t>Tambasco</a:t>
            </a:r>
            <a:r>
              <a:rPr lang="es-MX" sz="1600" i="1" dirty="0"/>
              <a:t>. </a:t>
            </a:r>
            <a:r>
              <a:rPr lang="es-MX" sz="1600" i="1" dirty="0" err="1"/>
              <a:t>Dynamic</a:t>
            </a:r>
            <a:endParaRPr lang="es-MX" sz="1600" i="1" dirty="0"/>
          </a:p>
          <a:p>
            <a:pPr marL="0" indent="0">
              <a:buNone/>
            </a:pPr>
            <a:r>
              <a:rPr lang="es-MX" sz="1600" i="1" dirty="0" err="1"/>
              <a:t>Aperture</a:t>
            </a:r>
            <a:r>
              <a:rPr lang="es-MX" sz="1600" i="1" dirty="0"/>
              <a:t> </a:t>
            </a:r>
            <a:r>
              <a:rPr lang="es-MX" sz="1600" i="1" dirty="0" err="1"/>
              <a:t>Studies</a:t>
            </a:r>
            <a:r>
              <a:rPr lang="es-MX" sz="1600" i="1" dirty="0"/>
              <a:t> of </a:t>
            </a:r>
            <a:r>
              <a:rPr lang="es-MX" sz="1600" i="1" dirty="0" err="1"/>
              <a:t>the</a:t>
            </a:r>
            <a:r>
              <a:rPr lang="es-MX" sz="1600" i="1" dirty="0"/>
              <a:t> Long-</a:t>
            </a:r>
            <a:r>
              <a:rPr lang="es-MX" sz="1600" i="1" dirty="0" err="1"/>
              <a:t>Range</a:t>
            </a:r>
            <a:r>
              <a:rPr lang="es-MX" sz="1600" i="1" dirty="0"/>
              <a:t> </a:t>
            </a:r>
            <a:r>
              <a:rPr lang="es-MX" sz="1600" i="1" dirty="0" err="1"/>
              <a:t>Beam-Beam</a:t>
            </a:r>
            <a:r>
              <a:rPr lang="es-MX" sz="1600" i="1" dirty="0"/>
              <a:t> </a:t>
            </a:r>
            <a:r>
              <a:rPr lang="es-MX" sz="1600" i="1" dirty="0" err="1"/>
              <a:t>Interaction</a:t>
            </a:r>
            <a:r>
              <a:rPr lang="es-MX" sz="1600" i="1" dirty="0"/>
              <a:t> at </a:t>
            </a:r>
            <a:r>
              <a:rPr lang="es-MX" sz="1600" i="1" dirty="0" err="1"/>
              <a:t>the</a:t>
            </a:r>
            <a:r>
              <a:rPr lang="es-MX" sz="1600" i="1" dirty="0"/>
              <a:t> LHC. (CERN-ACC-2017-</a:t>
            </a:r>
          </a:p>
          <a:p>
            <a:pPr marL="0" indent="0">
              <a:buNone/>
            </a:pPr>
            <a:r>
              <a:rPr lang="es-MX" sz="1600" i="1" dirty="0"/>
              <a:t>182):THPAB056. 4 p, 2017</a:t>
            </a:r>
          </a:p>
          <a:p>
            <a:endParaRPr lang="en-US" dirty="0" smtClean="0"/>
          </a:p>
          <a:p>
            <a:endParaRPr lang="en-US" dirty="0"/>
          </a:p>
        </p:txBody>
      </p:sp>
      <p:sp>
        <p:nvSpPr>
          <p:cNvPr id="4" name="Elipse 3"/>
          <p:cNvSpPr/>
          <p:nvPr/>
        </p:nvSpPr>
        <p:spPr>
          <a:xfrm>
            <a:off x="1177047" y="1976437"/>
            <a:ext cx="647700" cy="647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1272297" y="2122527"/>
            <a:ext cx="312906" cy="369332"/>
          </a:xfrm>
          <a:prstGeom prst="rect">
            <a:avLst/>
          </a:prstGeom>
        </p:spPr>
        <p:txBody>
          <a:bodyPr wrap="none">
            <a:spAutoFit/>
          </a:bodyPr>
          <a:lstStyle/>
          <a:p>
            <a:pPr algn="ctr"/>
            <a:r>
              <a:rPr lang="es-MX" b="0" i="0" u="none" strike="noStrike" dirty="0" smtClean="0">
                <a:solidFill>
                  <a:srgbClr val="FFFFFF"/>
                </a:solidFill>
                <a:effectLst/>
                <a:latin typeface="Cambria" panose="02040503050406030204" pitchFamily="18" charset="0"/>
              </a:rPr>
              <a:t>1</a:t>
            </a:r>
            <a:endParaRPr lang="es-MX" dirty="0">
              <a:effectLst/>
            </a:endParaRPr>
          </a:p>
        </p:txBody>
      </p:sp>
      <p:sp>
        <p:nvSpPr>
          <p:cNvPr id="7" name="Elipse 6"/>
          <p:cNvSpPr/>
          <p:nvPr/>
        </p:nvSpPr>
        <p:spPr>
          <a:xfrm>
            <a:off x="1238250" y="3371850"/>
            <a:ext cx="613653" cy="5905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2</a:t>
            </a:r>
            <a:endParaRPr lang="es-MX" dirty="0"/>
          </a:p>
        </p:txBody>
      </p:sp>
    </p:spTree>
    <p:extLst>
      <p:ext uri="{BB962C8B-B14F-4D97-AF65-F5344CB8AC3E}">
        <p14:creationId xmlns:p14="http://schemas.microsoft.com/office/powerpoint/2010/main" val="135295713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81101" y="0"/>
            <a:ext cx="9601200" cy="1485900"/>
          </a:xfrm>
        </p:spPr>
        <p:txBody>
          <a:bodyPr/>
          <a:lstStyle/>
          <a:p>
            <a:r>
              <a:rPr lang="es-MX" dirty="0" smtClean="0"/>
              <a:t/>
            </a:r>
            <a:br>
              <a:rPr lang="es-MX" dirty="0" smtClean="0"/>
            </a:br>
            <a:r>
              <a:rPr lang="es-MX" dirty="0" smtClean="0"/>
              <a:t>LHC vs </a:t>
            </a:r>
            <a:r>
              <a:rPr lang="es-MX" dirty="0" err="1" smtClean="0"/>
              <a:t>Timber</a:t>
            </a:r>
            <a:r>
              <a:rPr lang="es-MX" dirty="0" smtClean="0"/>
              <a:t> data 5282</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1" y="1485900"/>
            <a:ext cx="4210049" cy="2858624"/>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5549" y="1485900"/>
            <a:ext cx="4114801" cy="2938860"/>
          </a:xfrm>
          <a:prstGeom prst="rect">
            <a:avLst/>
          </a:prstGeom>
        </p:spPr>
      </p:pic>
      <p:sp>
        <p:nvSpPr>
          <p:cNvPr id="7" name="CuadroTexto 6"/>
          <p:cNvSpPr txBox="1"/>
          <p:nvPr/>
        </p:nvSpPr>
        <p:spPr>
          <a:xfrm>
            <a:off x="1181101" y="5048250"/>
            <a:ext cx="3733799" cy="1200329"/>
          </a:xfrm>
          <a:prstGeom prst="rect">
            <a:avLst/>
          </a:prstGeom>
          <a:noFill/>
        </p:spPr>
        <p:txBody>
          <a:bodyPr wrap="square" rtlCol="0">
            <a:spAutoFit/>
          </a:bodyPr>
          <a:lstStyle/>
          <a:p>
            <a:r>
              <a:rPr lang="en-US" dirty="0" smtClean="0"/>
              <a:t>The dynamic aperture effect with the given parameters (b=-0.0827,b1=-1.2,k=-1,Dinfty=7.2838)</a:t>
            </a:r>
            <a:endParaRPr lang="es-MX" dirty="0"/>
          </a:p>
        </p:txBody>
      </p:sp>
      <p:sp>
        <p:nvSpPr>
          <p:cNvPr id="8" name="Rectángulo 7"/>
          <p:cNvSpPr/>
          <p:nvPr/>
        </p:nvSpPr>
        <p:spPr>
          <a:xfrm>
            <a:off x="6648449" y="4987330"/>
            <a:ext cx="3295651" cy="1200329"/>
          </a:xfrm>
          <a:prstGeom prst="rect">
            <a:avLst/>
          </a:prstGeom>
        </p:spPr>
        <p:txBody>
          <a:bodyPr wrap="square">
            <a:spAutoFit/>
          </a:bodyPr>
          <a:lstStyle/>
          <a:p>
            <a:r>
              <a:rPr lang="es-MX" dirty="0" err="1" smtClean="0"/>
              <a:t>The</a:t>
            </a:r>
            <a:r>
              <a:rPr lang="es-MX" dirty="0" smtClean="0"/>
              <a:t> </a:t>
            </a:r>
            <a:r>
              <a:rPr lang="es-MX" dirty="0" err="1" smtClean="0"/>
              <a:t>dynamic</a:t>
            </a:r>
            <a:r>
              <a:rPr lang="es-MX" dirty="0" smtClean="0"/>
              <a:t> </a:t>
            </a:r>
            <a:r>
              <a:rPr lang="es-MX" dirty="0" err="1" smtClean="0"/>
              <a:t>aperture</a:t>
            </a:r>
            <a:r>
              <a:rPr lang="es-MX" dirty="0" smtClean="0"/>
              <a:t> </a:t>
            </a:r>
            <a:r>
              <a:rPr lang="es-MX" dirty="0" err="1" smtClean="0"/>
              <a:t>effect</a:t>
            </a:r>
            <a:r>
              <a:rPr lang="es-MX" dirty="0" smtClean="0"/>
              <a:t> </a:t>
            </a:r>
            <a:r>
              <a:rPr lang="es-MX" dirty="0" err="1" smtClean="0"/>
              <a:t>with</a:t>
            </a:r>
            <a:r>
              <a:rPr lang="es-MX" dirty="0" smtClean="0"/>
              <a:t> </a:t>
            </a:r>
            <a:r>
              <a:rPr lang="es-MX" dirty="0" err="1" smtClean="0"/>
              <a:t>the</a:t>
            </a:r>
            <a:r>
              <a:rPr lang="es-MX" dirty="0" smtClean="0"/>
              <a:t> </a:t>
            </a:r>
            <a:r>
              <a:rPr lang="es-MX" dirty="0" err="1" smtClean="0"/>
              <a:t>given</a:t>
            </a:r>
            <a:r>
              <a:rPr lang="es-MX" dirty="0" smtClean="0"/>
              <a:t> </a:t>
            </a:r>
            <a:r>
              <a:rPr lang="es-MX" dirty="0" err="1" smtClean="0"/>
              <a:t>parameters</a:t>
            </a:r>
            <a:r>
              <a:rPr lang="es-MX" dirty="0" smtClean="0"/>
              <a:t> (b=-0.0920,b1=-1.1 ,k=-1,Dinf=7.3448)</a:t>
            </a:r>
            <a:endParaRPr lang="es-MX" dirty="0"/>
          </a:p>
        </p:txBody>
      </p:sp>
    </p:spTree>
    <p:extLst>
      <p:ext uri="{BB962C8B-B14F-4D97-AF65-F5344CB8AC3E}">
        <p14:creationId xmlns:p14="http://schemas.microsoft.com/office/powerpoint/2010/main" val="15796343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Results</a:t>
            </a:r>
            <a:r>
              <a:rPr lang="es-MX" dirty="0" smtClean="0"/>
              <a:t/>
            </a:r>
            <a:br>
              <a:rPr lang="es-MX" dirty="0" smtClean="0"/>
            </a:br>
            <a:r>
              <a:rPr lang="es-MX" dirty="0" smtClean="0"/>
              <a:t>LHC vs </a:t>
            </a:r>
            <a:r>
              <a:rPr lang="es-MX" dirty="0" err="1" smtClean="0"/>
              <a:t>Timber</a:t>
            </a:r>
            <a:r>
              <a:rPr lang="es-MX" dirty="0" smtClean="0"/>
              <a:t> data 5352</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42067" y="2305050"/>
            <a:ext cx="5699686" cy="4239142"/>
          </a:xfr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4153" y="2590800"/>
            <a:ext cx="5413679" cy="3675888"/>
          </a:xfrm>
          <a:prstGeom prst="rect">
            <a:avLst/>
          </a:prstGeom>
        </p:spPr>
      </p:pic>
    </p:spTree>
    <p:extLst>
      <p:ext uri="{BB962C8B-B14F-4D97-AF65-F5344CB8AC3E}">
        <p14:creationId xmlns:p14="http://schemas.microsoft.com/office/powerpoint/2010/main" val="1775081530"/>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MX" sz="3200" dirty="0" err="1" smtClean="0"/>
              <a:t>Results</a:t>
            </a:r>
            <a:r>
              <a:rPr lang="es-MX" sz="3200" dirty="0" smtClean="0"/>
              <a:t/>
            </a:r>
            <a:br>
              <a:rPr lang="es-MX" sz="3200" dirty="0" smtClean="0"/>
            </a:br>
            <a:r>
              <a:rPr lang="es-MX" sz="3200" dirty="0" smtClean="0"/>
              <a:t>LHC vs </a:t>
            </a:r>
            <a:r>
              <a:rPr lang="es-MX" sz="3200" dirty="0" err="1" smtClean="0"/>
              <a:t>Timber</a:t>
            </a:r>
            <a:r>
              <a:rPr lang="es-MX" sz="3200" dirty="0" smtClean="0"/>
              <a:t> data 5352 DA </a:t>
            </a:r>
            <a:r>
              <a:rPr lang="es-MX" sz="3200" dirty="0" err="1" smtClean="0"/>
              <a:t>fitting</a:t>
            </a:r>
            <a:endParaRPr lang="es-MX" sz="3200" dirty="0"/>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3450" y="1785938"/>
            <a:ext cx="6011362" cy="4437297"/>
          </a:xfrm>
          <a:prstGeom prst="rect">
            <a:avLst/>
          </a:prstGeom>
        </p:spPr>
      </p:pic>
      <p:sp>
        <p:nvSpPr>
          <p:cNvPr id="9" name="CuadroTexto 8"/>
          <p:cNvSpPr txBox="1"/>
          <p:nvPr/>
        </p:nvSpPr>
        <p:spPr>
          <a:xfrm>
            <a:off x="7124700" y="3439725"/>
            <a:ext cx="4229100" cy="1477328"/>
          </a:xfrm>
          <a:prstGeom prst="rect">
            <a:avLst/>
          </a:prstGeom>
          <a:noFill/>
        </p:spPr>
        <p:txBody>
          <a:bodyPr wrap="square" rtlCol="0">
            <a:spAutoFit/>
          </a:bodyPr>
          <a:lstStyle/>
          <a:p>
            <a:r>
              <a:rPr lang="en-US" dirty="0" smtClean="0"/>
              <a:t>The dynamic aperture parameters are obtained through a fitting and were the following: b=1.22044e+06,b1=0,k=2.32945,Dinfty=.00184696.</a:t>
            </a:r>
            <a:endParaRPr lang="es-MX" dirty="0"/>
          </a:p>
        </p:txBody>
      </p:sp>
    </p:spTree>
    <p:extLst>
      <p:ext uri="{BB962C8B-B14F-4D97-AF65-F5344CB8AC3E}">
        <p14:creationId xmlns:p14="http://schemas.microsoft.com/office/powerpoint/2010/main" val="363522352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4340" y="212725"/>
            <a:ext cx="10515600" cy="1325563"/>
          </a:xfrm>
        </p:spPr>
        <p:txBody>
          <a:bodyPr/>
          <a:lstStyle/>
          <a:p>
            <a:r>
              <a:rPr lang="es-MX" dirty="0" err="1" smtClean="0"/>
              <a:t>Results</a:t>
            </a:r>
            <a:r>
              <a:rPr lang="es-MX" dirty="0" smtClean="0"/>
              <a:t/>
            </a:r>
            <a:br>
              <a:rPr lang="es-MX" dirty="0" smtClean="0"/>
            </a:br>
            <a:r>
              <a:rPr lang="es-MX" dirty="0" smtClean="0"/>
              <a:t>LHC vs </a:t>
            </a:r>
            <a:r>
              <a:rPr lang="es-MX" dirty="0" err="1" smtClean="0"/>
              <a:t>Timber</a:t>
            </a:r>
            <a:r>
              <a:rPr lang="es-MX" dirty="0" smtClean="0"/>
              <a:t> data 5355</a:t>
            </a:r>
            <a:endParaRPr lang="es-MX" dirty="0"/>
          </a:p>
        </p:txBody>
      </p:sp>
      <p:pic>
        <p:nvPicPr>
          <p:cNvPr id="4" name="Marcador de contenid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17479" y="2419715"/>
            <a:ext cx="5274521" cy="3581400"/>
          </a:xfr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6251" y="2286000"/>
            <a:ext cx="5712780" cy="4248880"/>
          </a:xfrm>
          <a:prstGeom prst="rect">
            <a:avLst/>
          </a:prstGeom>
        </p:spPr>
      </p:pic>
    </p:spTree>
    <p:extLst>
      <p:ext uri="{BB962C8B-B14F-4D97-AF65-F5344CB8AC3E}">
        <p14:creationId xmlns:p14="http://schemas.microsoft.com/office/powerpoint/2010/main" val="14669721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4340" y="212725"/>
            <a:ext cx="10515600" cy="1325563"/>
          </a:xfrm>
        </p:spPr>
        <p:txBody>
          <a:bodyPr/>
          <a:lstStyle/>
          <a:p>
            <a:r>
              <a:rPr lang="es-MX" dirty="0" err="1" smtClean="0"/>
              <a:t>Results</a:t>
            </a:r>
            <a:r>
              <a:rPr lang="es-MX" dirty="0" smtClean="0"/>
              <a:t/>
            </a:r>
            <a:br>
              <a:rPr lang="es-MX" dirty="0" smtClean="0"/>
            </a:br>
            <a:r>
              <a:rPr lang="es-MX" dirty="0" smtClean="0"/>
              <a:t>LHC vs </a:t>
            </a:r>
            <a:r>
              <a:rPr lang="es-MX" dirty="0" err="1" smtClean="0"/>
              <a:t>Timber</a:t>
            </a:r>
            <a:r>
              <a:rPr lang="es-MX" dirty="0" smtClean="0"/>
              <a:t> data 5355</a:t>
            </a:r>
            <a:endParaRPr lang="es-MX" dirty="0"/>
          </a:p>
        </p:txBody>
      </p:sp>
      <p:sp>
        <p:nvSpPr>
          <p:cNvPr id="7" name="CuadroTexto 6"/>
          <p:cNvSpPr txBox="1"/>
          <p:nvPr/>
        </p:nvSpPr>
        <p:spPr>
          <a:xfrm>
            <a:off x="9048750" y="2971800"/>
            <a:ext cx="1866900" cy="1657350"/>
          </a:xfrm>
          <a:prstGeom prst="rect">
            <a:avLst/>
          </a:prstGeom>
          <a:noFill/>
        </p:spPr>
        <p:txBody>
          <a:bodyPr wrap="square" rtlCol="0">
            <a:spAutoFit/>
          </a:bodyPr>
          <a:lstStyle/>
          <a:p>
            <a:endParaRPr lang="es-MX" dirty="0"/>
          </a:p>
        </p:txBody>
      </p:sp>
      <p:sp>
        <p:nvSpPr>
          <p:cNvPr id="8" name="CuadroTexto 7"/>
          <p:cNvSpPr txBox="1"/>
          <p:nvPr/>
        </p:nvSpPr>
        <p:spPr>
          <a:xfrm>
            <a:off x="8362950" y="2971800"/>
            <a:ext cx="3086100" cy="1754326"/>
          </a:xfrm>
          <a:prstGeom prst="rect">
            <a:avLst/>
          </a:prstGeom>
          <a:noFill/>
        </p:spPr>
        <p:txBody>
          <a:bodyPr wrap="square" rtlCol="0">
            <a:spAutoFit/>
          </a:bodyPr>
          <a:lstStyle/>
          <a:p>
            <a:r>
              <a:rPr lang="en-US" dirty="0" smtClean="0"/>
              <a:t>The dynamic aperture parameters are obtained through a fitting and were the following: b=24472.1,b1=0,k=1.15793,D_infty=.00271263 </a:t>
            </a:r>
            <a:endParaRPr lang="es-MX"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064" y="1662875"/>
            <a:ext cx="6648141" cy="4514088"/>
          </a:xfrm>
          <a:prstGeom prst="rect">
            <a:avLst/>
          </a:prstGeom>
        </p:spPr>
      </p:pic>
    </p:spTree>
    <p:extLst>
      <p:ext uri="{BB962C8B-B14F-4D97-AF65-F5344CB8AC3E}">
        <p14:creationId xmlns:p14="http://schemas.microsoft.com/office/powerpoint/2010/main" val="327233147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Results</a:t>
            </a:r>
            <a:r>
              <a:rPr lang="es-MX" dirty="0" smtClean="0"/>
              <a:t> FCC</a:t>
            </a:r>
            <a:br>
              <a:rPr lang="es-MX" dirty="0" smtClean="0"/>
            </a:br>
            <a:r>
              <a:rPr lang="es-MX" dirty="0" err="1" smtClean="0"/>
              <a:t>Burnoff</a:t>
            </a:r>
            <a:r>
              <a:rPr lang="es-MX" dirty="0" smtClean="0"/>
              <a:t> </a:t>
            </a:r>
            <a:r>
              <a:rPr lang="es-MX" dirty="0" err="1" smtClean="0"/>
              <a:t>only</a:t>
            </a:r>
            <a:endParaRPr lang="es-MX"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62532" y="2115425"/>
            <a:ext cx="5462067" cy="4062413"/>
          </a:xfr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33666" y="2115425"/>
            <a:ext cx="5265271" cy="4119894"/>
          </a:xfrm>
          <a:prstGeom prst="rect">
            <a:avLst/>
          </a:prstGeom>
        </p:spPr>
      </p:pic>
    </p:spTree>
    <p:extLst>
      <p:ext uri="{BB962C8B-B14F-4D97-AF65-F5344CB8AC3E}">
        <p14:creationId xmlns:p14="http://schemas.microsoft.com/office/powerpoint/2010/main" val="292816731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Results</a:t>
            </a:r>
            <a:r>
              <a:rPr lang="es-MX" dirty="0" smtClean="0"/>
              <a:t> </a:t>
            </a:r>
            <a:br>
              <a:rPr lang="es-MX" dirty="0" smtClean="0"/>
            </a:br>
            <a:r>
              <a:rPr lang="es-MX" dirty="0" smtClean="0"/>
              <a:t>FCC </a:t>
            </a:r>
            <a:r>
              <a:rPr lang="es-MX" dirty="0" err="1" smtClean="0"/>
              <a:t>Dynamic</a:t>
            </a:r>
            <a:r>
              <a:rPr lang="es-MX" dirty="0" smtClean="0"/>
              <a:t> </a:t>
            </a:r>
            <a:r>
              <a:rPr lang="es-MX" dirty="0" err="1" smtClean="0"/>
              <a:t>Aperture</a:t>
            </a:r>
            <a:endParaRPr lang="es-MX"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66240" y="2171700"/>
            <a:ext cx="5240250" cy="4032886"/>
          </a:xfr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11850" y="2071279"/>
            <a:ext cx="5580150" cy="4311424"/>
          </a:xfrm>
          <a:prstGeom prst="rect">
            <a:avLst/>
          </a:prstGeom>
        </p:spPr>
      </p:pic>
    </p:spTree>
    <p:extLst>
      <p:ext uri="{BB962C8B-B14F-4D97-AF65-F5344CB8AC3E}">
        <p14:creationId xmlns:p14="http://schemas.microsoft.com/office/powerpoint/2010/main" val="318241781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Conclusion</a:t>
            </a:r>
            <a:endParaRPr lang="es-MX" dirty="0"/>
          </a:p>
        </p:txBody>
      </p:sp>
      <p:sp>
        <p:nvSpPr>
          <p:cNvPr id="3" name="Marcador de contenido 2"/>
          <p:cNvSpPr>
            <a:spLocks noGrp="1"/>
          </p:cNvSpPr>
          <p:nvPr>
            <p:ph idx="1"/>
          </p:nvPr>
        </p:nvSpPr>
        <p:spPr/>
        <p:txBody>
          <a:bodyPr>
            <a:normAutofit/>
          </a:bodyPr>
          <a:lstStyle/>
          <a:p>
            <a:r>
              <a:rPr lang="en-US" dirty="0" smtClean="0"/>
              <a:t>In this project an attempt was made on performing a model that accurately simulates high energy particle collider's performance, like LHC or FCC. </a:t>
            </a:r>
          </a:p>
          <a:p>
            <a:r>
              <a:rPr lang="en-US" dirty="0" smtClean="0"/>
              <a:t>The main results executed by the model were in a graphic way revealing information about the luminosity, intensity and emittance evolution over time. The evolution of intensity  mainly due to losses as a consequence of dynamic aperture and proton </a:t>
            </a:r>
            <a:r>
              <a:rPr lang="en-US" dirty="0" err="1" smtClean="0"/>
              <a:t>burnoff</a:t>
            </a:r>
            <a:r>
              <a:rPr lang="en-US" dirty="0" smtClean="0"/>
              <a:t> effects, which happens because of proton </a:t>
            </a:r>
            <a:r>
              <a:rPr lang="en-US" dirty="0" err="1" smtClean="0"/>
              <a:t>proton</a:t>
            </a:r>
            <a:r>
              <a:rPr lang="en-US" dirty="0" smtClean="0"/>
              <a:t> collisions, was modeled for the  FCC and LHC </a:t>
            </a:r>
          </a:p>
          <a:p>
            <a:r>
              <a:rPr lang="en-US" dirty="0" smtClean="0"/>
              <a:t>The changes in emittances were only simulated in the LHC model and were  due to intra-beam scattering (IBS) radiation damping.</a:t>
            </a:r>
          </a:p>
        </p:txBody>
      </p:sp>
    </p:spTree>
    <p:extLst>
      <p:ext uri="{BB962C8B-B14F-4D97-AF65-F5344CB8AC3E}">
        <p14:creationId xmlns:p14="http://schemas.microsoft.com/office/powerpoint/2010/main" val="2364755935"/>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Conclusion</a:t>
            </a:r>
            <a:endParaRPr lang="es-MX" dirty="0"/>
          </a:p>
        </p:txBody>
      </p:sp>
      <p:sp>
        <p:nvSpPr>
          <p:cNvPr id="3" name="Marcador de contenido 2"/>
          <p:cNvSpPr>
            <a:spLocks noGrp="1"/>
          </p:cNvSpPr>
          <p:nvPr>
            <p:ph idx="1"/>
          </p:nvPr>
        </p:nvSpPr>
        <p:spPr/>
        <p:txBody>
          <a:bodyPr>
            <a:normAutofit fontScale="92500" lnSpcReduction="20000"/>
          </a:bodyPr>
          <a:lstStyle/>
          <a:p>
            <a:r>
              <a:rPr lang="en-US" dirty="0" smtClean="0"/>
              <a:t>In the second part of the project, the model was compared to LHC measured data of four physics fills,5279,5282,5352 and 5355. In that section, the model with only </a:t>
            </a:r>
            <a:r>
              <a:rPr lang="en-US" dirty="0" err="1" smtClean="0"/>
              <a:t>burnoff</a:t>
            </a:r>
            <a:r>
              <a:rPr lang="en-US" dirty="0" smtClean="0"/>
              <a:t> effects was very close to the intensities of both beams of the measured data for the first two physics </a:t>
            </a:r>
            <a:r>
              <a:rPr lang="en-US" dirty="0" err="1" smtClean="0"/>
              <a:t>fills;having</a:t>
            </a:r>
            <a:r>
              <a:rPr lang="en-US" dirty="0" smtClean="0"/>
              <a:t> differences of even less than 5%. </a:t>
            </a:r>
          </a:p>
          <a:p>
            <a:r>
              <a:rPr lang="en-US" dirty="0" smtClean="0"/>
              <a:t>The dynamic aperture losses gave no significant losses in these cases. On the other hand, for the physics fills 5352 and 5355 the model with </a:t>
            </a:r>
            <a:r>
              <a:rPr lang="en-US" dirty="0" err="1" smtClean="0"/>
              <a:t>burnoff</a:t>
            </a:r>
            <a:r>
              <a:rPr lang="en-US" dirty="0" smtClean="0"/>
              <a:t> was not enough to match the measured data, it was clear dynamic aperture losses  were needed. </a:t>
            </a:r>
          </a:p>
          <a:p>
            <a:r>
              <a:rPr lang="en-US" dirty="0" smtClean="0"/>
              <a:t>The dynamic aperture losses were then introduced with a specific combination of parameters obtained through fitting. Nevertheless, the fitting was not perfect and didn't yielded the best results, so the model didn't describe these last fills that accurately.</a:t>
            </a:r>
          </a:p>
          <a:p>
            <a:r>
              <a:rPr lang="en-US" dirty="0" smtClean="0"/>
              <a:t> In all cases, the extra losses needed to match the measured data are not considered in the model and could be a further task to match the simulation with the measured data more accurately</a:t>
            </a:r>
            <a:endParaRPr lang="es-MX" dirty="0"/>
          </a:p>
        </p:txBody>
      </p:sp>
    </p:spTree>
    <p:extLst>
      <p:ext uri="{BB962C8B-B14F-4D97-AF65-F5344CB8AC3E}">
        <p14:creationId xmlns:p14="http://schemas.microsoft.com/office/powerpoint/2010/main" val="8869051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71600" y="152400"/>
            <a:ext cx="9601200" cy="1485900"/>
          </a:xfrm>
        </p:spPr>
        <p:txBody>
          <a:bodyPr/>
          <a:lstStyle/>
          <a:p>
            <a:r>
              <a:rPr lang="es-MX" dirty="0" err="1" smtClean="0"/>
              <a:t>References</a:t>
            </a:r>
            <a:endParaRPr lang="es-MX" dirty="0"/>
          </a:p>
        </p:txBody>
      </p:sp>
      <p:sp>
        <p:nvSpPr>
          <p:cNvPr id="3" name="Marcador de contenido 2"/>
          <p:cNvSpPr>
            <a:spLocks noGrp="1"/>
          </p:cNvSpPr>
          <p:nvPr>
            <p:ph idx="1"/>
          </p:nvPr>
        </p:nvSpPr>
        <p:spPr>
          <a:xfrm>
            <a:off x="1066800" y="1066800"/>
            <a:ext cx="10572750" cy="5429250"/>
          </a:xfrm>
        </p:spPr>
        <p:txBody>
          <a:bodyPr>
            <a:normAutofit fontScale="92500" lnSpcReduction="10000"/>
          </a:bodyPr>
          <a:lstStyle/>
          <a:p>
            <a:pPr marL="0" indent="0">
              <a:buNone/>
            </a:pPr>
            <a:r>
              <a:rPr lang="es-MX" dirty="0" err="1">
                <a:latin typeface="Arial" panose="020B0604020202020204" pitchFamily="34" charset="0"/>
              </a:rPr>
              <a:t>The</a:t>
            </a:r>
            <a:r>
              <a:rPr lang="es-MX" dirty="0">
                <a:latin typeface="Arial" panose="020B0604020202020204" pitchFamily="34" charset="0"/>
              </a:rPr>
              <a:t> </a:t>
            </a:r>
            <a:r>
              <a:rPr lang="es-MX" dirty="0" err="1">
                <a:latin typeface="Arial" panose="020B0604020202020204" pitchFamily="34" charset="0"/>
              </a:rPr>
              <a:t>Large</a:t>
            </a:r>
            <a:r>
              <a:rPr lang="es-MX" dirty="0">
                <a:latin typeface="Arial" panose="020B0604020202020204" pitchFamily="34" charset="0"/>
              </a:rPr>
              <a:t> </a:t>
            </a:r>
            <a:r>
              <a:rPr lang="es-MX" dirty="0" err="1">
                <a:latin typeface="Arial" panose="020B0604020202020204" pitchFamily="34" charset="0"/>
              </a:rPr>
              <a:t>Hadron</a:t>
            </a:r>
            <a:r>
              <a:rPr lang="es-MX" dirty="0">
                <a:latin typeface="Arial" panose="020B0604020202020204" pitchFamily="34" charset="0"/>
              </a:rPr>
              <a:t> </a:t>
            </a:r>
            <a:r>
              <a:rPr lang="es-MX" dirty="0" err="1">
                <a:latin typeface="Arial" panose="020B0604020202020204" pitchFamily="34" charset="0"/>
              </a:rPr>
              <a:t>Collider</a:t>
            </a:r>
            <a:r>
              <a:rPr lang="es-MX" dirty="0">
                <a:latin typeface="Arial" panose="020B0604020202020204" pitchFamily="34" charset="0"/>
              </a:rPr>
              <a:t>. </a:t>
            </a:r>
            <a:r>
              <a:rPr lang="es-MX" dirty="0" err="1">
                <a:latin typeface="Arial" panose="020B0604020202020204" pitchFamily="34" charset="0"/>
              </a:rPr>
              <a:t>Jan</a:t>
            </a:r>
            <a:r>
              <a:rPr lang="es-MX" dirty="0">
                <a:latin typeface="Arial" panose="020B0604020202020204" pitchFamily="34" charset="0"/>
              </a:rPr>
              <a:t> 2014.</a:t>
            </a:r>
          </a:p>
          <a:p>
            <a:pPr marL="0" indent="0">
              <a:buNone/>
            </a:pPr>
            <a:r>
              <a:rPr lang="es-MX" dirty="0">
                <a:latin typeface="Arial" panose="020B0604020202020204" pitchFamily="34" charset="0"/>
              </a:rPr>
              <a:t>[2] Michael </a:t>
            </a:r>
            <a:r>
              <a:rPr lang="es-MX" dirty="0" err="1">
                <a:latin typeface="Arial" panose="020B0604020202020204" pitchFamily="34" charset="0"/>
              </a:rPr>
              <a:t>Benedikt</a:t>
            </a:r>
            <a:r>
              <a:rPr lang="es-MX" dirty="0">
                <a:latin typeface="Arial" panose="020B0604020202020204" pitchFamily="34" charset="0"/>
              </a:rPr>
              <a:t> and Frank </a:t>
            </a:r>
            <a:r>
              <a:rPr lang="es-MX" dirty="0" err="1" smtClean="0">
                <a:latin typeface="Arial" panose="020B0604020202020204" pitchFamily="34" charset="0"/>
              </a:rPr>
              <a:t>Zimmermann</a:t>
            </a:r>
            <a:r>
              <a:rPr lang="es-MX" dirty="0" smtClean="0">
                <a:latin typeface="Arial" panose="020B0604020202020204" pitchFamily="34" charset="0"/>
              </a:rPr>
              <a:t>. </a:t>
            </a:r>
            <a:r>
              <a:rPr lang="es-MX" dirty="0" err="1" smtClean="0">
                <a:latin typeface="Arial" panose="020B0604020202020204" pitchFamily="34" charset="0"/>
              </a:rPr>
              <a:t>Future</a:t>
            </a:r>
            <a:r>
              <a:rPr lang="es-MX" dirty="0" smtClean="0">
                <a:latin typeface="Arial" panose="020B0604020202020204" pitchFamily="34" charset="0"/>
              </a:rPr>
              <a:t> </a:t>
            </a:r>
            <a:r>
              <a:rPr lang="es-MX" dirty="0">
                <a:latin typeface="Arial" panose="020B0604020202020204" pitchFamily="34" charset="0"/>
              </a:rPr>
              <a:t>Circular </a:t>
            </a:r>
            <a:r>
              <a:rPr lang="es-MX" dirty="0" err="1">
                <a:latin typeface="Arial" panose="020B0604020202020204" pitchFamily="34" charset="0"/>
              </a:rPr>
              <a:t>Colliders</a:t>
            </a:r>
            <a:r>
              <a:rPr lang="es-MX" dirty="0">
                <a:latin typeface="Arial" panose="020B0604020202020204" pitchFamily="34" charset="0"/>
              </a:rPr>
              <a:t>.</a:t>
            </a:r>
          </a:p>
          <a:p>
            <a:pPr marL="0" indent="0">
              <a:buNone/>
            </a:pPr>
            <a:r>
              <a:rPr lang="es-MX" dirty="0" err="1" smtClean="0">
                <a:latin typeface="Arial" panose="020B0604020202020204" pitchFamily="34" charset="0"/>
              </a:rPr>
              <a:t>PoS</a:t>
            </a:r>
            <a:r>
              <a:rPr lang="es-MX" dirty="0" smtClean="0">
                <a:latin typeface="Arial" panose="020B0604020202020204" pitchFamily="34" charset="0"/>
              </a:rPr>
              <a:t> LeptonPhoton2015(CERN-ACC-2015-0165</a:t>
            </a:r>
            <a:r>
              <a:rPr lang="es-MX" dirty="0">
                <a:latin typeface="Arial" panose="020B0604020202020204" pitchFamily="34" charset="0"/>
              </a:rPr>
              <a:t>):052. </a:t>
            </a:r>
            <a:r>
              <a:rPr lang="es-MX" dirty="0" err="1">
                <a:latin typeface="Arial" panose="020B0604020202020204" pitchFamily="34" charset="0"/>
              </a:rPr>
              <a:t>mult</a:t>
            </a:r>
            <a:r>
              <a:rPr lang="es-MX" dirty="0">
                <a:latin typeface="Arial" panose="020B0604020202020204" pitchFamily="34" charset="0"/>
              </a:rPr>
              <a:t>. p, </a:t>
            </a:r>
            <a:r>
              <a:rPr lang="es-MX" dirty="0" err="1">
                <a:latin typeface="Arial" panose="020B0604020202020204" pitchFamily="34" charset="0"/>
              </a:rPr>
              <a:t>Aug</a:t>
            </a:r>
            <a:r>
              <a:rPr lang="es-MX" dirty="0">
                <a:latin typeface="Arial" panose="020B0604020202020204" pitchFamily="34" charset="0"/>
              </a:rPr>
              <a:t> 2015. </a:t>
            </a:r>
            <a:r>
              <a:rPr lang="es-MX" dirty="0" err="1">
                <a:latin typeface="Arial" panose="020B0604020202020204" pitchFamily="34" charset="0"/>
              </a:rPr>
              <a:t>please</a:t>
            </a:r>
            <a:r>
              <a:rPr lang="es-MX" dirty="0">
                <a:latin typeface="Arial" panose="020B0604020202020204" pitchFamily="34" charset="0"/>
              </a:rPr>
              <a:t> </a:t>
            </a:r>
            <a:r>
              <a:rPr lang="es-MX" dirty="0" err="1">
                <a:latin typeface="Arial" panose="020B0604020202020204" pitchFamily="34" charset="0"/>
              </a:rPr>
              <a:t>take</a:t>
            </a:r>
            <a:r>
              <a:rPr lang="es-MX" dirty="0">
                <a:latin typeface="Arial" panose="020B0604020202020204" pitchFamily="34" charset="0"/>
              </a:rPr>
              <a:t> note </a:t>
            </a:r>
            <a:r>
              <a:rPr lang="es-MX" dirty="0" err="1">
                <a:latin typeface="Arial" panose="020B0604020202020204" pitchFamily="34" charset="0"/>
              </a:rPr>
              <a:t>that</a:t>
            </a:r>
            <a:endParaRPr lang="es-MX" dirty="0">
              <a:latin typeface="Arial" panose="020B0604020202020204" pitchFamily="34" charset="0"/>
            </a:endParaRPr>
          </a:p>
          <a:p>
            <a:pPr marL="0" indent="0">
              <a:buNone/>
            </a:pPr>
            <a:r>
              <a:rPr lang="es-MX" dirty="0">
                <a:latin typeface="Arial" panose="020B0604020202020204" pitchFamily="34" charset="0"/>
              </a:rPr>
              <a:t>this </a:t>
            </a:r>
            <a:r>
              <a:rPr lang="es-MX" dirty="0" err="1">
                <a:latin typeface="Arial" panose="020B0604020202020204" pitchFamily="34" charset="0"/>
              </a:rPr>
              <a:t>paper</a:t>
            </a:r>
            <a:r>
              <a:rPr lang="es-MX" dirty="0">
                <a:latin typeface="Arial" panose="020B0604020202020204" pitchFamily="34" charset="0"/>
              </a:rPr>
              <a:t> </a:t>
            </a:r>
            <a:r>
              <a:rPr lang="es-MX" dirty="0" err="1">
                <a:latin typeface="Arial" panose="020B0604020202020204" pitchFamily="34" charset="0"/>
              </a:rPr>
              <a:t>is</a:t>
            </a:r>
            <a:r>
              <a:rPr lang="es-MX" dirty="0">
                <a:latin typeface="Arial" panose="020B0604020202020204" pitchFamily="34" charset="0"/>
              </a:rPr>
              <a:t> </a:t>
            </a:r>
            <a:r>
              <a:rPr lang="es-MX" dirty="0" err="1">
                <a:latin typeface="Arial" panose="020B0604020202020204" pitchFamily="34" charset="0"/>
              </a:rPr>
              <a:t>different</a:t>
            </a:r>
            <a:r>
              <a:rPr lang="es-MX" dirty="0">
                <a:latin typeface="Arial" panose="020B0604020202020204" pitchFamily="34" charset="0"/>
              </a:rPr>
              <a:t> </a:t>
            </a:r>
            <a:r>
              <a:rPr lang="es-MX" dirty="0" err="1">
                <a:latin typeface="Arial" panose="020B0604020202020204" pitchFamily="34" charset="0"/>
              </a:rPr>
              <a:t>form</a:t>
            </a:r>
            <a:r>
              <a:rPr lang="es-MX" dirty="0">
                <a:latin typeface="Arial" panose="020B0604020202020204" pitchFamily="34" charset="0"/>
              </a:rPr>
              <a:t> </a:t>
            </a:r>
            <a:r>
              <a:rPr lang="es-MX" dirty="0" err="1">
                <a:latin typeface="Arial" panose="020B0604020202020204" pitchFamily="34" charset="0"/>
              </a:rPr>
              <a:t>the</a:t>
            </a:r>
            <a:r>
              <a:rPr lang="es-MX" dirty="0">
                <a:latin typeface="Arial" panose="020B0604020202020204" pitchFamily="34" charset="0"/>
              </a:rPr>
              <a:t> </a:t>
            </a:r>
            <a:r>
              <a:rPr lang="es-MX" dirty="0" err="1">
                <a:latin typeface="Arial" panose="020B0604020202020204" pitchFamily="34" charset="0"/>
              </a:rPr>
              <a:t>document</a:t>
            </a:r>
            <a:r>
              <a:rPr lang="es-MX" dirty="0">
                <a:latin typeface="Arial" panose="020B0604020202020204" pitchFamily="34" charset="0"/>
              </a:rPr>
              <a:t> FCC-DRAFT-ACC-2015-031.</a:t>
            </a:r>
          </a:p>
          <a:p>
            <a:pPr marL="0" indent="0">
              <a:buNone/>
            </a:pPr>
            <a:r>
              <a:rPr lang="es-MX" dirty="0">
                <a:latin typeface="Arial" panose="020B0604020202020204" pitchFamily="34" charset="0"/>
              </a:rPr>
              <a:t>[3] Oliver Sim Br ̈</a:t>
            </a:r>
            <a:r>
              <a:rPr lang="es-MX" dirty="0" err="1">
                <a:latin typeface="Arial" panose="020B0604020202020204" pitchFamily="34" charset="0"/>
              </a:rPr>
              <a:t>uning</a:t>
            </a:r>
            <a:r>
              <a:rPr lang="es-MX" dirty="0">
                <a:latin typeface="Arial" panose="020B0604020202020204" pitchFamily="34" charset="0"/>
              </a:rPr>
              <a:t>, Paul </a:t>
            </a:r>
            <a:r>
              <a:rPr lang="es-MX" dirty="0" err="1">
                <a:latin typeface="Arial" panose="020B0604020202020204" pitchFamily="34" charset="0"/>
              </a:rPr>
              <a:t>Collier</a:t>
            </a:r>
            <a:r>
              <a:rPr lang="es-MX" dirty="0">
                <a:latin typeface="Arial" panose="020B0604020202020204" pitchFamily="34" charset="0"/>
              </a:rPr>
              <a:t>, P </a:t>
            </a:r>
            <a:r>
              <a:rPr lang="es-MX" dirty="0" err="1">
                <a:latin typeface="Arial" panose="020B0604020202020204" pitchFamily="34" charset="0"/>
              </a:rPr>
              <a:t>Lebrun</a:t>
            </a:r>
            <a:r>
              <a:rPr lang="es-MX" dirty="0">
                <a:latin typeface="Arial" panose="020B0604020202020204" pitchFamily="34" charset="0"/>
              </a:rPr>
              <a:t>, Stephen Myers, </a:t>
            </a:r>
            <a:r>
              <a:rPr lang="es-MX" dirty="0" err="1">
                <a:latin typeface="Arial" panose="020B0604020202020204" pitchFamily="34" charset="0"/>
              </a:rPr>
              <a:t>Ranko</a:t>
            </a:r>
            <a:r>
              <a:rPr lang="es-MX" dirty="0">
                <a:latin typeface="Arial" panose="020B0604020202020204" pitchFamily="34" charset="0"/>
              </a:rPr>
              <a:t> </a:t>
            </a:r>
            <a:r>
              <a:rPr lang="es-MX" dirty="0" err="1">
                <a:latin typeface="Arial" panose="020B0604020202020204" pitchFamily="34" charset="0"/>
              </a:rPr>
              <a:t>Ostojic</a:t>
            </a:r>
            <a:r>
              <a:rPr lang="es-MX" dirty="0">
                <a:latin typeface="Arial" panose="020B0604020202020204" pitchFamily="34" charset="0"/>
              </a:rPr>
              <a:t>, John </a:t>
            </a:r>
            <a:r>
              <a:rPr lang="es-MX" dirty="0" err="1">
                <a:latin typeface="Arial" panose="020B0604020202020204" pitchFamily="34" charset="0"/>
              </a:rPr>
              <a:t>Poole</a:t>
            </a:r>
            <a:r>
              <a:rPr lang="es-MX" dirty="0">
                <a:latin typeface="Arial" panose="020B0604020202020204" pitchFamily="34" charset="0"/>
              </a:rPr>
              <a:t>, and</a:t>
            </a:r>
          </a:p>
          <a:p>
            <a:pPr marL="0" indent="0">
              <a:buNone/>
            </a:pPr>
            <a:r>
              <a:rPr lang="es-MX" dirty="0">
                <a:latin typeface="Arial" panose="020B0604020202020204" pitchFamily="34" charset="0"/>
              </a:rPr>
              <a:t>Paul </a:t>
            </a:r>
            <a:r>
              <a:rPr lang="es-MX" dirty="0" err="1">
                <a:latin typeface="Arial" panose="020B0604020202020204" pitchFamily="34" charset="0"/>
              </a:rPr>
              <a:t>Proudlock</a:t>
            </a:r>
            <a:r>
              <a:rPr lang="es-MX" dirty="0">
                <a:latin typeface="Arial" panose="020B0604020202020204" pitchFamily="34" charset="0"/>
              </a:rPr>
              <a:t>. LHC </a:t>
            </a:r>
            <a:r>
              <a:rPr lang="es-MX" dirty="0" err="1">
                <a:latin typeface="Arial" panose="020B0604020202020204" pitchFamily="34" charset="0"/>
              </a:rPr>
              <a:t>Design</a:t>
            </a:r>
            <a:r>
              <a:rPr lang="es-MX" dirty="0">
                <a:latin typeface="Arial" panose="020B0604020202020204" pitchFamily="34" charset="0"/>
              </a:rPr>
              <a:t> </a:t>
            </a:r>
            <a:r>
              <a:rPr lang="es-MX" dirty="0" err="1">
                <a:latin typeface="Arial" panose="020B0604020202020204" pitchFamily="34" charset="0"/>
              </a:rPr>
              <a:t>Report</a:t>
            </a:r>
            <a:r>
              <a:rPr lang="es-MX" dirty="0">
                <a:latin typeface="Arial" panose="020B0604020202020204" pitchFamily="34" charset="0"/>
              </a:rPr>
              <a:t>. 2004.</a:t>
            </a:r>
          </a:p>
          <a:p>
            <a:pPr marL="0" indent="0">
              <a:buNone/>
            </a:pPr>
            <a:r>
              <a:rPr lang="es-MX" dirty="0">
                <a:latin typeface="Arial" panose="020B0604020202020204" pitchFamily="34" charset="0"/>
              </a:rPr>
              <a:t>[4] Xavier </a:t>
            </a:r>
            <a:r>
              <a:rPr lang="es-MX" dirty="0" err="1">
                <a:latin typeface="Arial" panose="020B0604020202020204" pitchFamily="34" charset="0"/>
              </a:rPr>
              <a:t>Buffat</a:t>
            </a:r>
            <a:r>
              <a:rPr lang="es-MX" dirty="0">
                <a:latin typeface="Arial" panose="020B0604020202020204" pitchFamily="34" charset="0"/>
              </a:rPr>
              <a:t> and Daniel </a:t>
            </a:r>
            <a:r>
              <a:rPr lang="es-MX" dirty="0" err="1">
                <a:latin typeface="Arial" panose="020B0604020202020204" pitchFamily="34" charset="0"/>
              </a:rPr>
              <a:t>Schulte</a:t>
            </a:r>
            <a:r>
              <a:rPr lang="es-MX" dirty="0">
                <a:latin typeface="Arial" panose="020B0604020202020204" pitchFamily="34" charset="0"/>
              </a:rPr>
              <a:t>. </a:t>
            </a:r>
            <a:r>
              <a:rPr lang="es-MX" dirty="0" err="1">
                <a:latin typeface="Arial" panose="020B0604020202020204" pitchFamily="34" charset="0"/>
              </a:rPr>
              <a:t>Evolution</a:t>
            </a:r>
            <a:r>
              <a:rPr lang="es-MX" dirty="0">
                <a:latin typeface="Arial" panose="020B0604020202020204" pitchFamily="34" charset="0"/>
              </a:rPr>
              <a:t> of </a:t>
            </a:r>
            <a:r>
              <a:rPr lang="es-MX" dirty="0" err="1">
                <a:latin typeface="Arial" panose="020B0604020202020204" pitchFamily="34" charset="0"/>
              </a:rPr>
              <a:t>the</a:t>
            </a:r>
            <a:r>
              <a:rPr lang="es-MX" dirty="0">
                <a:latin typeface="Arial" panose="020B0604020202020204" pitchFamily="34" charset="0"/>
              </a:rPr>
              <a:t> </a:t>
            </a:r>
            <a:r>
              <a:rPr lang="es-MX" dirty="0" err="1">
                <a:latin typeface="Arial" panose="020B0604020202020204" pitchFamily="34" charset="0"/>
              </a:rPr>
              <a:t>Beam</a:t>
            </a:r>
            <a:r>
              <a:rPr lang="es-MX" dirty="0">
                <a:latin typeface="Arial" panose="020B0604020202020204" pitchFamily="34" charset="0"/>
              </a:rPr>
              <a:t> </a:t>
            </a:r>
            <a:r>
              <a:rPr lang="es-MX" dirty="0" err="1">
                <a:latin typeface="Arial" panose="020B0604020202020204" pitchFamily="34" charset="0"/>
              </a:rPr>
              <a:t>Parameters</a:t>
            </a:r>
            <a:r>
              <a:rPr lang="es-MX" dirty="0">
                <a:latin typeface="Arial" panose="020B0604020202020204" pitchFamily="34" charset="0"/>
              </a:rPr>
              <a:t> </a:t>
            </a:r>
            <a:r>
              <a:rPr lang="es-MX" dirty="0" err="1">
                <a:latin typeface="Arial" panose="020B0604020202020204" pitchFamily="34" charset="0"/>
              </a:rPr>
              <a:t>during</a:t>
            </a:r>
            <a:r>
              <a:rPr lang="es-MX" dirty="0">
                <a:latin typeface="Arial" panose="020B0604020202020204" pitchFamily="34" charset="0"/>
              </a:rPr>
              <a:t> </a:t>
            </a:r>
            <a:r>
              <a:rPr lang="es-MX" dirty="0" err="1">
                <a:latin typeface="Arial" panose="020B0604020202020204" pitchFamily="34" charset="0"/>
              </a:rPr>
              <a:t>Luminosity</a:t>
            </a:r>
            <a:endParaRPr lang="es-MX" dirty="0">
              <a:latin typeface="Arial" panose="020B0604020202020204" pitchFamily="34" charset="0"/>
            </a:endParaRPr>
          </a:p>
          <a:p>
            <a:pPr marL="0" indent="0">
              <a:buNone/>
            </a:pPr>
            <a:r>
              <a:rPr lang="es-MX" dirty="0" err="1">
                <a:latin typeface="Arial" panose="020B0604020202020204" pitchFamily="34" charset="0"/>
              </a:rPr>
              <a:t>Production</a:t>
            </a:r>
            <a:r>
              <a:rPr lang="es-MX" dirty="0">
                <a:latin typeface="Arial" panose="020B0604020202020204" pitchFamily="34" charset="0"/>
              </a:rPr>
              <a:t> in </a:t>
            </a:r>
            <a:r>
              <a:rPr lang="es-MX" dirty="0" err="1">
                <a:latin typeface="Arial" panose="020B0604020202020204" pitchFamily="34" charset="0"/>
              </a:rPr>
              <a:t>the</a:t>
            </a:r>
            <a:r>
              <a:rPr lang="es-MX" dirty="0">
                <a:latin typeface="Arial" panose="020B0604020202020204" pitchFamily="34" charset="0"/>
              </a:rPr>
              <a:t> </a:t>
            </a:r>
            <a:r>
              <a:rPr lang="es-MX" dirty="0" err="1">
                <a:latin typeface="Arial" panose="020B0604020202020204" pitchFamily="34" charset="0"/>
              </a:rPr>
              <a:t>Future</a:t>
            </a:r>
            <a:r>
              <a:rPr lang="es-MX" dirty="0">
                <a:latin typeface="Arial" panose="020B0604020202020204" pitchFamily="34" charset="0"/>
              </a:rPr>
              <a:t> Circular </a:t>
            </a:r>
            <a:r>
              <a:rPr lang="es-MX" dirty="0" err="1">
                <a:latin typeface="Arial" panose="020B0604020202020204" pitchFamily="34" charset="0"/>
              </a:rPr>
              <a:t>Hadron</a:t>
            </a:r>
            <a:r>
              <a:rPr lang="es-MX" dirty="0">
                <a:latin typeface="Arial" panose="020B0604020202020204" pitchFamily="34" charset="0"/>
              </a:rPr>
              <a:t> </a:t>
            </a:r>
            <a:r>
              <a:rPr lang="es-MX" dirty="0" err="1">
                <a:latin typeface="Arial" panose="020B0604020202020204" pitchFamily="34" charset="0"/>
              </a:rPr>
              <a:t>Collider</a:t>
            </a:r>
            <a:r>
              <a:rPr lang="es-MX" dirty="0">
                <a:latin typeface="Arial" panose="020B0604020202020204" pitchFamily="34" charset="0"/>
              </a:rPr>
              <a:t>. (CERN-ACC-2016-262):TUPMW008. 4</a:t>
            </a:r>
          </a:p>
          <a:p>
            <a:pPr marL="0" indent="0">
              <a:buNone/>
            </a:pPr>
            <a:r>
              <a:rPr lang="es-MX" dirty="0">
                <a:latin typeface="Arial" panose="020B0604020202020204" pitchFamily="34" charset="0"/>
              </a:rPr>
              <a:t>p, 2016.</a:t>
            </a:r>
          </a:p>
          <a:p>
            <a:pPr marL="0" indent="0">
              <a:buNone/>
            </a:pPr>
            <a:r>
              <a:rPr lang="es-MX" dirty="0">
                <a:latin typeface="Arial" panose="020B0604020202020204" pitchFamily="34" charset="0"/>
              </a:rPr>
              <a:t>[5] </a:t>
            </a:r>
            <a:r>
              <a:rPr lang="es-MX" dirty="0" err="1">
                <a:latin typeface="Arial" panose="020B0604020202020204" pitchFamily="34" charset="0"/>
              </a:rPr>
              <a:t>by</a:t>
            </a:r>
            <a:r>
              <a:rPr lang="es-MX" dirty="0">
                <a:latin typeface="Arial" panose="020B0604020202020204" pitchFamily="34" charset="0"/>
              </a:rPr>
              <a:t> </a:t>
            </a:r>
            <a:r>
              <a:rPr lang="es-MX" dirty="0" err="1">
                <a:latin typeface="Arial" panose="020B0604020202020204" pitchFamily="34" charset="0"/>
              </a:rPr>
              <a:t>Iva</a:t>
            </a:r>
            <a:r>
              <a:rPr lang="es-MX" dirty="0">
                <a:latin typeface="Arial" panose="020B0604020202020204" pitchFamily="34" charset="0"/>
              </a:rPr>
              <a:t> </a:t>
            </a:r>
            <a:r>
              <a:rPr lang="es-MX" dirty="0" err="1">
                <a:latin typeface="Arial" panose="020B0604020202020204" pitchFamily="34" charset="0"/>
              </a:rPr>
              <a:t>Raynova</a:t>
            </a:r>
            <a:r>
              <a:rPr lang="es-MX" dirty="0">
                <a:latin typeface="Arial" panose="020B0604020202020204" pitchFamily="34" charset="0"/>
              </a:rPr>
              <a:t> and </a:t>
            </a:r>
            <a:r>
              <a:rPr lang="es-MX" dirty="0" err="1">
                <a:latin typeface="Arial" panose="020B0604020202020204" pitchFamily="34" charset="0"/>
              </a:rPr>
              <a:t>Iva</a:t>
            </a:r>
            <a:r>
              <a:rPr lang="es-MX" dirty="0">
                <a:latin typeface="Arial" panose="020B0604020202020204" pitchFamily="34" charset="0"/>
              </a:rPr>
              <a:t> </a:t>
            </a:r>
            <a:r>
              <a:rPr lang="es-MX" dirty="0" err="1">
                <a:latin typeface="Arial" panose="020B0604020202020204" pitchFamily="34" charset="0"/>
              </a:rPr>
              <a:t>Raynova</a:t>
            </a:r>
            <a:r>
              <a:rPr lang="es-MX" dirty="0">
                <a:latin typeface="Arial" panose="020B0604020202020204" pitchFamily="34" charset="0"/>
              </a:rPr>
              <a:t>. </a:t>
            </a:r>
            <a:r>
              <a:rPr lang="es-MX" dirty="0" err="1">
                <a:latin typeface="Arial" panose="020B0604020202020204" pitchFamily="34" charset="0"/>
              </a:rPr>
              <a:t>Crab</a:t>
            </a:r>
            <a:r>
              <a:rPr lang="es-MX" dirty="0">
                <a:latin typeface="Arial" panose="020B0604020202020204" pitchFamily="34" charset="0"/>
              </a:rPr>
              <a:t> </a:t>
            </a:r>
            <a:r>
              <a:rPr lang="es-MX" dirty="0" err="1">
                <a:latin typeface="Arial" panose="020B0604020202020204" pitchFamily="34" charset="0"/>
              </a:rPr>
              <a:t>cavities</a:t>
            </a:r>
            <a:r>
              <a:rPr lang="es-MX" dirty="0">
                <a:latin typeface="Arial" panose="020B0604020202020204" pitchFamily="34" charset="0"/>
              </a:rPr>
              <a:t>: </a:t>
            </a:r>
            <a:r>
              <a:rPr lang="es-MX" dirty="0" err="1">
                <a:latin typeface="Arial" panose="020B0604020202020204" pitchFamily="34" charset="0"/>
              </a:rPr>
              <a:t>colliding</a:t>
            </a:r>
            <a:r>
              <a:rPr lang="es-MX" dirty="0">
                <a:latin typeface="Arial" panose="020B0604020202020204" pitchFamily="34" charset="0"/>
              </a:rPr>
              <a:t> </a:t>
            </a:r>
            <a:r>
              <a:rPr lang="es-MX" dirty="0" err="1">
                <a:latin typeface="Arial" panose="020B0604020202020204" pitchFamily="34" charset="0"/>
              </a:rPr>
              <a:t>protons</a:t>
            </a:r>
            <a:r>
              <a:rPr lang="es-MX" dirty="0">
                <a:latin typeface="Arial" panose="020B0604020202020204" pitchFamily="34" charset="0"/>
              </a:rPr>
              <a:t> head-</a:t>
            </a:r>
            <a:r>
              <a:rPr lang="es-MX" dirty="0" err="1">
                <a:latin typeface="Arial" panose="020B0604020202020204" pitchFamily="34" charset="0"/>
              </a:rPr>
              <a:t>on</a:t>
            </a:r>
            <a:r>
              <a:rPr lang="es-MX" dirty="0">
                <a:latin typeface="Arial" panose="020B0604020202020204" pitchFamily="34" charset="0"/>
              </a:rPr>
              <a:t>. </a:t>
            </a:r>
            <a:r>
              <a:rPr lang="es-MX" dirty="0" err="1">
                <a:latin typeface="Arial" panose="020B0604020202020204" pitchFamily="34" charset="0"/>
              </a:rPr>
              <a:t>Dec</a:t>
            </a:r>
            <a:r>
              <a:rPr lang="es-MX" dirty="0">
                <a:latin typeface="Arial" panose="020B0604020202020204" pitchFamily="34" charset="0"/>
              </a:rPr>
              <a:t> 2017.</a:t>
            </a:r>
          </a:p>
          <a:p>
            <a:pPr marL="0" indent="0">
              <a:buNone/>
            </a:pPr>
            <a:r>
              <a:rPr lang="es-MX" dirty="0">
                <a:latin typeface="Arial" panose="020B0604020202020204" pitchFamily="34" charset="0"/>
              </a:rPr>
              <a:t>[6] </a:t>
            </a:r>
            <a:r>
              <a:rPr lang="es-MX" dirty="0" err="1">
                <a:latin typeface="Arial" panose="020B0604020202020204" pitchFamily="34" charset="0"/>
              </a:rPr>
              <a:t>Lyndon</a:t>
            </a:r>
            <a:r>
              <a:rPr lang="es-MX" dirty="0">
                <a:latin typeface="Arial" panose="020B0604020202020204" pitchFamily="34" charset="0"/>
              </a:rPr>
              <a:t> Evans and Philip Bryant. LHC Machine.</a:t>
            </a:r>
          </a:p>
          <a:p>
            <a:pPr marL="0" indent="0">
              <a:buNone/>
            </a:pPr>
            <a:r>
              <a:rPr lang="es-MX" dirty="0">
                <a:latin typeface="Arial" panose="020B0604020202020204" pitchFamily="34" charset="0"/>
              </a:rPr>
              <a:t>JINST</a:t>
            </a:r>
          </a:p>
          <a:p>
            <a:pPr marL="0" indent="0">
              <a:buNone/>
            </a:pPr>
            <a:r>
              <a:rPr lang="es-MX" dirty="0">
                <a:latin typeface="Arial" panose="020B0604020202020204" pitchFamily="34" charset="0"/>
              </a:rPr>
              <a:t>, 3:S08001, 2008</a:t>
            </a:r>
            <a:r>
              <a:rPr lang="es-MX" dirty="0" smtClean="0">
                <a:latin typeface="Arial" panose="020B0604020202020204" pitchFamily="34" charset="0"/>
              </a:rPr>
              <a:t>.</a:t>
            </a:r>
            <a:endParaRPr lang="es-MX" dirty="0">
              <a:latin typeface="Arial" panose="020B0604020202020204" pitchFamily="34" charset="0"/>
            </a:endParaRPr>
          </a:p>
        </p:txBody>
      </p:sp>
      <p:sp>
        <p:nvSpPr>
          <p:cNvPr id="4" name="Rectángulo 3"/>
          <p:cNvSpPr/>
          <p:nvPr/>
        </p:nvSpPr>
        <p:spPr>
          <a:xfrm>
            <a:off x="1371600" y="1066800"/>
            <a:ext cx="10591800" cy="369332"/>
          </a:xfrm>
          <a:prstGeom prst="rect">
            <a:avLst/>
          </a:prstGeom>
        </p:spPr>
        <p:txBody>
          <a:bodyPr wrap="square">
            <a:spAutoFit/>
          </a:bodyPr>
          <a:lstStyle/>
          <a:p>
            <a:endParaRPr lang="es-MX" dirty="0" smtClean="0">
              <a:effectLst/>
              <a:latin typeface="Arial" panose="020B0604020202020204" pitchFamily="34" charset="0"/>
            </a:endParaRPr>
          </a:p>
        </p:txBody>
      </p:sp>
    </p:spTree>
    <p:extLst>
      <p:ext uri="{BB962C8B-B14F-4D97-AF65-F5344CB8AC3E}">
        <p14:creationId xmlns:p14="http://schemas.microsoft.com/office/powerpoint/2010/main" val="7304884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Objectives</a:t>
            </a:r>
            <a:r>
              <a:rPr lang="es-MX" dirty="0" smtClean="0"/>
              <a:t> </a:t>
            </a:r>
            <a:endParaRPr lang="es-MX" dirty="0"/>
          </a:p>
        </p:txBody>
      </p:sp>
      <p:sp>
        <p:nvSpPr>
          <p:cNvPr id="3" name="Marcador de contenido 2"/>
          <p:cNvSpPr>
            <a:spLocks noGrp="1"/>
          </p:cNvSpPr>
          <p:nvPr>
            <p:ph idx="1"/>
          </p:nvPr>
        </p:nvSpPr>
        <p:spPr>
          <a:xfrm>
            <a:off x="2419350" y="2105025"/>
            <a:ext cx="9601200" cy="3581400"/>
          </a:xfrm>
        </p:spPr>
        <p:txBody>
          <a:bodyPr>
            <a:normAutofit/>
          </a:bodyPr>
          <a:lstStyle/>
          <a:p>
            <a:endParaRPr lang="en-US" dirty="0" smtClean="0"/>
          </a:p>
          <a:p>
            <a:r>
              <a:rPr lang="en-US" dirty="0"/>
              <a:t>Describe the impact of the physics mechanisms contributing to the beam parameters evolutions (intensity and emittances, </a:t>
            </a:r>
            <a:r>
              <a:rPr lang="en-US" dirty="0" err="1"/>
              <a:t>Radiaion</a:t>
            </a:r>
            <a:r>
              <a:rPr lang="en-US" dirty="0"/>
              <a:t> damping, IBS</a:t>
            </a:r>
            <a:r>
              <a:rPr lang="en-US" dirty="0" smtClean="0"/>
              <a:t>).</a:t>
            </a:r>
            <a:endParaRPr lang="en-US" dirty="0"/>
          </a:p>
          <a:p>
            <a:r>
              <a:rPr lang="en-US" dirty="0" smtClean="0"/>
              <a:t>For the LHC case a direct comparison to 2012 physics data is shown to benchmark the model against crossing angles changes at the Interaction Points.</a:t>
            </a:r>
          </a:p>
          <a:p>
            <a:r>
              <a:rPr lang="en-US" dirty="0" smtClean="0"/>
              <a:t> Perform calculations for the Future Circular Collider design study.</a:t>
            </a:r>
            <a:endParaRPr lang="es-MX" dirty="0"/>
          </a:p>
        </p:txBody>
      </p:sp>
      <p:sp>
        <p:nvSpPr>
          <p:cNvPr id="4" name="Rectángulo 3"/>
          <p:cNvSpPr/>
          <p:nvPr/>
        </p:nvSpPr>
        <p:spPr>
          <a:xfrm>
            <a:off x="5939547" y="3244334"/>
            <a:ext cx="312906" cy="369332"/>
          </a:xfrm>
          <a:prstGeom prst="rect">
            <a:avLst/>
          </a:prstGeom>
        </p:spPr>
        <p:txBody>
          <a:bodyPr wrap="none">
            <a:spAutoFit/>
          </a:bodyPr>
          <a:lstStyle/>
          <a:p>
            <a:pPr algn="ctr"/>
            <a:r>
              <a:rPr lang="es-MX" b="0" i="0" u="none" strike="noStrike" dirty="0" smtClean="0">
                <a:solidFill>
                  <a:srgbClr val="FFFFFF"/>
                </a:solidFill>
                <a:effectLst/>
                <a:latin typeface="Cambria" panose="02040503050406030204" pitchFamily="18" charset="0"/>
              </a:rPr>
              <a:t>1</a:t>
            </a:r>
            <a:endParaRPr lang="es-MX" dirty="0">
              <a:effectLst/>
            </a:endParaRPr>
          </a:p>
        </p:txBody>
      </p:sp>
      <p:sp>
        <p:nvSpPr>
          <p:cNvPr id="5" name="Elipse 4"/>
          <p:cNvSpPr/>
          <p:nvPr/>
        </p:nvSpPr>
        <p:spPr>
          <a:xfrm>
            <a:off x="1595438" y="3190875"/>
            <a:ext cx="533400" cy="476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4</a:t>
            </a:r>
            <a:endParaRPr lang="es-MX" dirty="0"/>
          </a:p>
        </p:txBody>
      </p:sp>
      <p:sp>
        <p:nvSpPr>
          <p:cNvPr id="7" name="Elipse 6"/>
          <p:cNvSpPr/>
          <p:nvPr/>
        </p:nvSpPr>
        <p:spPr>
          <a:xfrm>
            <a:off x="1595438" y="4276725"/>
            <a:ext cx="485775" cy="476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5</a:t>
            </a:r>
            <a:endParaRPr lang="es-MX" dirty="0"/>
          </a:p>
        </p:txBody>
      </p:sp>
      <p:sp>
        <p:nvSpPr>
          <p:cNvPr id="8" name="Elipse 7"/>
          <p:cNvSpPr/>
          <p:nvPr/>
        </p:nvSpPr>
        <p:spPr>
          <a:xfrm>
            <a:off x="1560073" y="2431792"/>
            <a:ext cx="556503" cy="5524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3</a:t>
            </a:r>
            <a:endParaRPr lang="es-MX" dirty="0"/>
          </a:p>
        </p:txBody>
      </p:sp>
    </p:spTree>
    <p:extLst>
      <p:ext uri="{BB962C8B-B14F-4D97-AF65-F5344CB8AC3E}">
        <p14:creationId xmlns:p14="http://schemas.microsoft.com/office/powerpoint/2010/main" val="1037481680"/>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a:xfrm>
            <a:off x="1371600" y="2286000"/>
            <a:ext cx="9601200" cy="4267200"/>
          </a:xfrm>
        </p:spPr>
        <p:txBody>
          <a:bodyPr>
            <a:normAutofit fontScale="47500" lnSpcReduction="20000"/>
          </a:bodyPr>
          <a:lstStyle/>
          <a:p>
            <a:pPr marL="0" indent="0">
              <a:buNone/>
            </a:pPr>
            <a:r>
              <a:rPr lang="es-MX" dirty="0">
                <a:latin typeface="Arial" panose="020B0604020202020204" pitchFamily="34" charset="0"/>
              </a:rPr>
              <a:t>[8] M. </a:t>
            </a:r>
            <a:r>
              <a:rPr lang="es-MX" dirty="0" err="1">
                <a:latin typeface="Arial" panose="020B0604020202020204" pitchFamily="34" charset="0"/>
              </a:rPr>
              <a:t>Giovannozzi</a:t>
            </a:r>
            <a:r>
              <a:rPr lang="es-MX" dirty="0">
                <a:latin typeface="Arial" panose="020B0604020202020204" pitchFamily="34" charset="0"/>
              </a:rPr>
              <a:t>. </a:t>
            </a:r>
            <a:r>
              <a:rPr lang="es-MX" dirty="0" err="1">
                <a:latin typeface="Arial" panose="020B0604020202020204" pitchFamily="34" charset="0"/>
              </a:rPr>
              <a:t>Proposed</a:t>
            </a:r>
            <a:r>
              <a:rPr lang="es-MX" dirty="0">
                <a:latin typeface="Arial" panose="020B0604020202020204" pitchFamily="34" charset="0"/>
              </a:rPr>
              <a:t> </a:t>
            </a:r>
            <a:r>
              <a:rPr lang="es-MX" dirty="0" err="1">
                <a:latin typeface="Arial" panose="020B0604020202020204" pitchFamily="34" charset="0"/>
              </a:rPr>
              <a:t>scaling</a:t>
            </a:r>
            <a:r>
              <a:rPr lang="es-MX" dirty="0">
                <a:latin typeface="Arial" panose="020B0604020202020204" pitchFamily="34" charset="0"/>
              </a:rPr>
              <a:t> </a:t>
            </a:r>
            <a:r>
              <a:rPr lang="es-MX" dirty="0" err="1">
                <a:latin typeface="Arial" panose="020B0604020202020204" pitchFamily="34" charset="0"/>
              </a:rPr>
              <a:t>law</a:t>
            </a:r>
            <a:r>
              <a:rPr lang="es-MX" dirty="0">
                <a:latin typeface="Arial" panose="020B0604020202020204" pitchFamily="34" charset="0"/>
              </a:rPr>
              <a:t> </a:t>
            </a:r>
            <a:r>
              <a:rPr lang="es-MX" dirty="0" err="1">
                <a:latin typeface="Arial" panose="020B0604020202020204" pitchFamily="34" charset="0"/>
              </a:rPr>
              <a:t>for</a:t>
            </a:r>
            <a:r>
              <a:rPr lang="es-MX" dirty="0">
                <a:latin typeface="Arial" panose="020B0604020202020204" pitchFamily="34" charset="0"/>
              </a:rPr>
              <a:t> </a:t>
            </a:r>
            <a:r>
              <a:rPr lang="es-MX" dirty="0" err="1">
                <a:latin typeface="Arial" panose="020B0604020202020204" pitchFamily="34" charset="0"/>
              </a:rPr>
              <a:t>intensity</a:t>
            </a:r>
            <a:r>
              <a:rPr lang="es-MX" dirty="0">
                <a:latin typeface="Arial" panose="020B0604020202020204" pitchFamily="34" charset="0"/>
              </a:rPr>
              <a:t> </a:t>
            </a:r>
            <a:r>
              <a:rPr lang="es-MX" dirty="0" err="1">
                <a:latin typeface="Arial" panose="020B0604020202020204" pitchFamily="34" charset="0"/>
              </a:rPr>
              <a:t>evolution</a:t>
            </a:r>
            <a:r>
              <a:rPr lang="es-MX" dirty="0">
                <a:latin typeface="Arial" panose="020B0604020202020204" pitchFamily="34" charset="0"/>
              </a:rPr>
              <a:t> in </a:t>
            </a:r>
            <a:r>
              <a:rPr lang="es-MX" dirty="0" err="1">
                <a:latin typeface="Arial" panose="020B0604020202020204" pitchFamily="34" charset="0"/>
              </a:rPr>
              <a:t>hadron</a:t>
            </a:r>
            <a:r>
              <a:rPr lang="es-MX" dirty="0">
                <a:latin typeface="Arial" panose="020B0604020202020204" pitchFamily="34" charset="0"/>
              </a:rPr>
              <a:t> </a:t>
            </a:r>
            <a:r>
              <a:rPr lang="es-MX" dirty="0" err="1">
                <a:latin typeface="Arial" panose="020B0604020202020204" pitchFamily="34" charset="0"/>
              </a:rPr>
              <a:t>storage</a:t>
            </a:r>
            <a:r>
              <a:rPr lang="es-MX" dirty="0">
                <a:latin typeface="Arial" panose="020B0604020202020204" pitchFamily="34" charset="0"/>
              </a:rPr>
              <a:t> </a:t>
            </a:r>
            <a:r>
              <a:rPr lang="es-MX" dirty="0" err="1">
                <a:latin typeface="Arial" panose="020B0604020202020204" pitchFamily="34" charset="0"/>
              </a:rPr>
              <a:t>rings</a:t>
            </a:r>
            <a:r>
              <a:rPr lang="es-MX" dirty="0">
                <a:latin typeface="Arial" panose="020B0604020202020204" pitchFamily="34" charset="0"/>
              </a:rPr>
              <a:t> </a:t>
            </a:r>
            <a:r>
              <a:rPr lang="es-MX" dirty="0" err="1">
                <a:latin typeface="Arial" panose="020B0604020202020204" pitchFamily="34" charset="0"/>
              </a:rPr>
              <a:t>based</a:t>
            </a:r>
            <a:r>
              <a:rPr lang="es-MX" dirty="0">
                <a:latin typeface="Arial" panose="020B0604020202020204" pitchFamily="34" charset="0"/>
              </a:rPr>
              <a:t> </a:t>
            </a:r>
            <a:r>
              <a:rPr lang="es-MX" dirty="0" err="1">
                <a:latin typeface="Arial" panose="020B0604020202020204" pitchFamily="34" charset="0"/>
              </a:rPr>
              <a:t>on</a:t>
            </a:r>
            <a:endParaRPr lang="es-MX" dirty="0">
              <a:latin typeface="Arial" panose="020B0604020202020204" pitchFamily="34" charset="0"/>
            </a:endParaRPr>
          </a:p>
          <a:p>
            <a:pPr marL="0" indent="0">
              <a:buNone/>
            </a:pPr>
            <a:r>
              <a:rPr lang="es-MX" dirty="0" err="1">
                <a:latin typeface="Arial" panose="020B0604020202020204" pitchFamily="34" charset="0"/>
              </a:rPr>
              <a:t>dynamic</a:t>
            </a:r>
            <a:r>
              <a:rPr lang="es-MX" dirty="0">
                <a:latin typeface="Arial" panose="020B0604020202020204" pitchFamily="34" charset="0"/>
              </a:rPr>
              <a:t> </a:t>
            </a:r>
            <a:r>
              <a:rPr lang="es-MX" dirty="0" err="1">
                <a:latin typeface="Arial" panose="020B0604020202020204" pitchFamily="34" charset="0"/>
              </a:rPr>
              <a:t>aperture</a:t>
            </a:r>
            <a:r>
              <a:rPr lang="es-MX" dirty="0">
                <a:latin typeface="Arial" panose="020B0604020202020204" pitchFamily="34" charset="0"/>
              </a:rPr>
              <a:t> </a:t>
            </a:r>
            <a:r>
              <a:rPr lang="es-MX" dirty="0" err="1">
                <a:latin typeface="Arial" panose="020B0604020202020204" pitchFamily="34" charset="0"/>
              </a:rPr>
              <a:t>variation</a:t>
            </a:r>
            <a:r>
              <a:rPr lang="es-MX" dirty="0">
                <a:latin typeface="Arial" panose="020B0604020202020204" pitchFamily="34" charset="0"/>
              </a:rPr>
              <a:t> </a:t>
            </a:r>
            <a:r>
              <a:rPr lang="es-MX" dirty="0" err="1">
                <a:latin typeface="Arial" panose="020B0604020202020204" pitchFamily="34" charset="0"/>
              </a:rPr>
              <a:t>with</a:t>
            </a:r>
            <a:r>
              <a:rPr lang="es-MX" dirty="0">
                <a:latin typeface="Arial" panose="020B0604020202020204" pitchFamily="34" charset="0"/>
              </a:rPr>
              <a:t> time.</a:t>
            </a:r>
          </a:p>
          <a:p>
            <a:pPr marL="0" indent="0">
              <a:buNone/>
            </a:pPr>
            <a:r>
              <a:rPr lang="es-MX" dirty="0" err="1">
                <a:latin typeface="Arial" panose="020B0604020202020204" pitchFamily="34" charset="0"/>
              </a:rPr>
              <a:t>Phys</a:t>
            </a:r>
            <a:r>
              <a:rPr lang="es-MX" dirty="0">
                <a:latin typeface="Arial" panose="020B0604020202020204" pitchFamily="34" charset="0"/>
              </a:rPr>
              <a:t>. Rev. ST </a:t>
            </a:r>
            <a:r>
              <a:rPr lang="es-MX" dirty="0" err="1">
                <a:latin typeface="Arial" panose="020B0604020202020204" pitchFamily="34" charset="0"/>
              </a:rPr>
              <a:t>Accel</a:t>
            </a:r>
            <a:r>
              <a:rPr lang="es-MX" dirty="0">
                <a:latin typeface="Arial" panose="020B0604020202020204" pitchFamily="34" charset="0"/>
              </a:rPr>
              <a:t>. </a:t>
            </a:r>
            <a:r>
              <a:rPr lang="es-MX" dirty="0" err="1">
                <a:latin typeface="Arial" panose="020B0604020202020204" pitchFamily="34" charset="0"/>
              </a:rPr>
              <a:t>Beams</a:t>
            </a:r>
            <a:endParaRPr lang="es-MX" dirty="0">
              <a:latin typeface="Arial" panose="020B0604020202020204" pitchFamily="34" charset="0"/>
            </a:endParaRPr>
          </a:p>
          <a:p>
            <a:pPr marL="0" indent="0">
              <a:buNone/>
            </a:pPr>
            <a:r>
              <a:rPr lang="es-MX" dirty="0">
                <a:latin typeface="Arial" panose="020B0604020202020204" pitchFamily="34" charset="0"/>
              </a:rPr>
              <a:t>, 15:024001, Feb 2012.</a:t>
            </a:r>
          </a:p>
          <a:p>
            <a:pPr marL="0" indent="0">
              <a:buNone/>
            </a:pPr>
            <a:r>
              <a:rPr lang="es-MX" dirty="0">
                <a:latin typeface="Arial" panose="020B0604020202020204" pitchFamily="34" charset="0"/>
              </a:rPr>
              <a:t>[9] Werner </a:t>
            </a:r>
            <a:r>
              <a:rPr lang="es-MX" dirty="0" err="1">
                <a:latin typeface="Arial" panose="020B0604020202020204" pitchFamily="34" charset="0"/>
              </a:rPr>
              <a:t>Herr</a:t>
            </a:r>
            <a:r>
              <a:rPr lang="es-MX" dirty="0">
                <a:latin typeface="Arial" panose="020B0604020202020204" pitchFamily="34" charset="0"/>
              </a:rPr>
              <a:t> and Bruno </a:t>
            </a:r>
            <a:r>
              <a:rPr lang="es-MX" dirty="0" err="1">
                <a:latin typeface="Arial" panose="020B0604020202020204" pitchFamily="34" charset="0"/>
              </a:rPr>
              <a:t>Muratori</a:t>
            </a:r>
            <a:r>
              <a:rPr lang="es-MX" dirty="0">
                <a:latin typeface="Arial" panose="020B0604020202020204" pitchFamily="34" charset="0"/>
              </a:rPr>
              <a:t>. Concept of </a:t>
            </a:r>
            <a:r>
              <a:rPr lang="es-MX" dirty="0" err="1">
                <a:latin typeface="Arial" panose="020B0604020202020204" pitchFamily="34" charset="0"/>
              </a:rPr>
              <a:t>luminosity</a:t>
            </a:r>
            <a:r>
              <a:rPr lang="es-MX" dirty="0">
                <a:latin typeface="Arial" panose="020B0604020202020204" pitchFamily="34" charset="0"/>
              </a:rPr>
              <a:t>.</a:t>
            </a:r>
          </a:p>
          <a:p>
            <a:pPr marL="0" indent="0">
              <a:buNone/>
            </a:pPr>
            <a:r>
              <a:rPr lang="es-MX" dirty="0">
                <a:latin typeface="Arial" panose="020B0604020202020204" pitchFamily="34" charset="0"/>
              </a:rPr>
              <a:t>[10] </a:t>
            </a:r>
            <a:r>
              <a:rPr lang="es-MX" dirty="0" err="1">
                <a:latin typeface="Arial" panose="020B0604020202020204" pitchFamily="34" charset="0"/>
              </a:rPr>
              <a:t>Louise</a:t>
            </a:r>
            <a:r>
              <a:rPr lang="es-MX" dirty="0">
                <a:latin typeface="Arial" panose="020B0604020202020204" pitchFamily="34" charset="0"/>
              </a:rPr>
              <a:t> Marc. </a:t>
            </a:r>
            <a:r>
              <a:rPr lang="es-MX" dirty="0" err="1">
                <a:latin typeface="Arial" panose="020B0604020202020204" pitchFamily="34" charset="0"/>
              </a:rPr>
              <a:t>Travail</a:t>
            </a:r>
            <a:r>
              <a:rPr lang="es-MX" dirty="0">
                <a:latin typeface="Arial" panose="020B0604020202020204" pitchFamily="34" charset="0"/>
              </a:rPr>
              <a:t> </a:t>
            </a:r>
            <a:r>
              <a:rPr lang="es-MX" dirty="0" err="1">
                <a:latin typeface="Arial" panose="020B0604020202020204" pitchFamily="34" charset="0"/>
              </a:rPr>
              <a:t>pratique</a:t>
            </a:r>
            <a:r>
              <a:rPr lang="es-MX" dirty="0">
                <a:latin typeface="Arial" panose="020B0604020202020204" pitchFamily="34" charset="0"/>
              </a:rPr>
              <a:t> 4. page 3–30, </a:t>
            </a:r>
            <a:r>
              <a:rPr lang="es-MX" dirty="0" err="1">
                <a:latin typeface="Arial" panose="020B0604020202020204" pitchFamily="34" charset="0"/>
              </a:rPr>
              <a:t>Jan</a:t>
            </a:r>
            <a:r>
              <a:rPr lang="es-MX" dirty="0">
                <a:latin typeface="Arial" panose="020B0604020202020204" pitchFamily="34" charset="0"/>
              </a:rPr>
              <a:t> 2018.</a:t>
            </a:r>
          </a:p>
          <a:p>
            <a:pPr marL="0" indent="0">
              <a:buNone/>
            </a:pPr>
            <a:r>
              <a:rPr lang="es-MX" dirty="0">
                <a:latin typeface="Arial" panose="020B0604020202020204" pitchFamily="34" charset="0"/>
              </a:rPr>
              <a:t>[11] Tom </a:t>
            </a:r>
            <a:r>
              <a:rPr lang="es-MX" dirty="0" err="1">
                <a:latin typeface="Arial" panose="020B0604020202020204" pitchFamily="34" charset="0"/>
              </a:rPr>
              <a:t>Mertens</a:t>
            </a:r>
            <a:r>
              <a:rPr lang="es-MX" dirty="0">
                <a:latin typeface="Arial" panose="020B0604020202020204" pitchFamily="34" charset="0"/>
              </a:rPr>
              <a:t>, John </a:t>
            </a:r>
            <a:r>
              <a:rPr lang="es-MX" dirty="0" err="1">
                <a:latin typeface="Arial" panose="020B0604020202020204" pitchFamily="34" charset="0"/>
              </a:rPr>
              <a:t>Jowett</a:t>
            </a:r>
            <a:r>
              <a:rPr lang="es-MX" dirty="0">
                <a:latin typeface="Arial" panose="020B0604020202020204" pitchFamily="34" charset="0"/>
              </a:rPr>
              <a:t>, and Miguel Sousa Da Costa. </a:t>
            </a:r>
            <a:r>
              <a:rPr lang="es-MX" dirty="0" err="1">
                <a:latin typeface="Arial" panose="020B0604020202020204" pitchFamily="34" charset="0"/>
              </a:rPr>
              <a:t>Intrabeam</a:t>
            </a:r>
            <a:r>
              <a:rPr lang="es-MX" dirty="0">
                <a:latin typeface="Arial" panose="020B0604020202020204" pitchFamily="34" charset="0"/>
              </a:rPr>
              <a:t> </a:t>
            </a:r>
            <a:r>
              <a:rPr lang="es-MX" dirty="0" err="1">
                <a:latin typeface="Arial" panose="020B0604020202020204" pitchFamily="34" charset="0"/>
              </a:rPr>
              <a:t>scattering</a:t>
            </a:r>
            <a:r>
              <a:rPr lang="es-MX" dirty="0">
                <a:latin typeface="Arial" panose="020B0604020202020204" pitchFamily="34" charset="0"/>
              </a:rPr>
              <a:t> in </a:t>
            </a:r>
            <a:r>
              <a:rPr lang="es-MX" dirty="0" err="1">
                <a:latin typeface="Arial" panose="020B0604020202020204" pitchFamily="34" charset="0"/>
              </a:rPr>
              <a:t>the</a:t>
            </a:r>
            <a:r>
              <a:rPr lang="es-MX" dirty="0">
                <a:latin typeface="Arial" panose="020B0604020202020204" pitchFamily="34" charset="0"/>
              </a:rPr>
              <a:t> LHC,</a:t>
            </a:r>
          </a:p>
          <a:p>
            <a:pPr marL="0" indent="0">
              <a:buNone/>
            </a:pPr>
            <a:r>
              <a:rPr lang="es-MX" dirty="0">
                <a:latin typeface="Arial" panose="020B0604020202020204" pitchFamily="34" charset="0"/>
              </a:rPr>
              <a:t>2011. </a:t>
            </a:r>
            <a:r>
              <a:rPr lang="es-MX" dirty="0" err="1">
                <a:latin typeface="Arial" panose="020B0604020202020204" pitchFamily="34" charset="0"/>
              </a:rPr>
              <a:t>Presented</a:t>
            </a:r>
            <a:r>
              <a:rPr lang="es-MX" dirty="0">
                <a:latin typeface="Arial" panose="020B0604020202020204" pitchFamily="34" charset="0"/>
              </a:rPr>
              <a:t> 17 Jun 2011.</a:t>
            </a:r>
          </a:p>
          <a:p>
            <a:pPr marL="0" indent="0">
              <a:buNone/>
            </a:pPr>
            <a:r>
              <a:rPr lang="es-MX" dirty="0">
                <a:latin typeface="Arial" panose="020B0604020202020204" pitchFamily="34" charset="0"/>
              </a:rPr>
              <a:t>[12] Tatiana </a:t>
            </a:r>
            <a:r>
              <a:rPr lang="es-MX" dirty="0" err="1">
                <a:latin typeface="Arial" panose="020B0604020202020204" pitchFamily="34" charset="0"/>
              </a:rPr>
              <a:t>Pieloni</a:t>
            </a:r>
            <a:r>
              <a:rPr lang="es-MX" dirty="0">
                <a:latin typeface="Arial" panose="020B0604020202020204" pitchFamily="34" charset="0"/>
              </a:rPr>
              <a:t>, Danilo </a:t>
            </a:r>
            <a:r>
              <a:rPr lang="es-MX" dirty="0" err="1">
                <a:latin typeface="Arial" panose="020B0604020202020204" pitchFamily="34" charset="0"/>
              </a:rPr>
              <a:t>Banfi</a:t>
            </a:r>
            <a:r>
              <a:rPr lang="es-MX" dirty="0">
                <a:latin typeface="Arial" panose="020B0604020202020204" pitchFamily="34" charset="0"/>
              </a:rPr>
              <a:t>, and Javier Barranco </a:t>
            </a:r>
            <a:r>
              <a:rPr lang="es-MX" dirty="0" err="1">
                <a:latin typeface="Arial" panose="020B0604020202020204" pitchFamily="34" charset="0"/>
              </a:rPr>
              <a:t>Garcia</a:t>
            </a:r>
            <a:r>
              <a:rPr lang="es-MX" dirty="0">
                <a:latin typeface="Arial" panose="020B0604020202020204" pitchFamily="34" charset="0"/>
              </a:rPr>
              <a:t>. </a:t>
            </a:r>
            <a:r>
              <a:rPr lang="es-MX" dirty="0" err="1">
                <a:latin typeface="Arial" panose="020B0604020202020204" pitchFamily="34" charset="0"/>
              </a:rPr>
              <a:t>Dynamic</a:t>
            </a:r>
            <a:r>
              <a:rPr lang="es-MX" dirty="0">
                <a:latin typeface="Arial" panose="020B0604020202020204" pitchFamily="34" charset="0"/>
              </a:rPr>
              <a:t> </a:t>
            </a:r>
            <a:r>
              <a:rPr lang="es-MX" dirty="0" err="1">
                <a:latin typeface="Arial" panose="020B0604020202020204" pitchFamily="34" charset="0"/>
              </a:rPr>
              <a:t>Aperture</a:t>
            </a:r>
            <a:r>
              <a:rPr lang="es-MX" dirty="0">
                <a:latin typeface="Arial" panose="020B0604020202020204" pitchFamily="34" charset="0"/>
              </a:rPr>
              <a:t> </a:t>
            </a:r>
            <a:r>
              <a:rPr lang="es-MX" dirty="0" err="1">
                <a:latin typeface="Arial" panose="020B0604020202020204" pitchFamily="34" charset="0"/>
              </a:rPr>
              <a:t>Studies</a:t>
            </a:r>
            <a:r>
              <a:rPr lang="es-MX" dirty="0">
                <a:latin typeface="Arial" panose="020B0604020202020204" pitchFamily="34" charset="0"/>
              </a:rPr>
              <a:t> </a:t>
            </a:r>
            <a:r>
              <a:rPr lang="es-MX" dirty="0" err="1">
                <a:latin typeface="Arial" panose="020B0604020202020204" pitchFamily="34" charset="0"/>
              </a:rPr>
              <a:t>for</a:t>
            </a:r>
            <a:endParaRPr lang="es-MX" dirty="0">
              <a:latin typeface="Arial" panose="020B0604020202020204" pitchFamily="34" charset="0"/>
            </a:endParaRPr>
          </a:p>
          <a:p>
            <a:pPr marL="0" indent="0">
              <a:buNone/>
            </a:pPr>
            <a:r>
              <a:rPr lang="es-MX" dirty="0">
                <a:latin typeface="Arial" panose="020B0604020202020204" pitchFamily="34" charset="0"/>
              </a:rPr>
              <a:t>HL-LHC </a:t>
            </a:r>
            <a:r>
              <a:rPr lang="es-MX" dirty="0" err="1">
                <a:latin typeface="Arial" panose="020B0604020202020204" pitchFamily="34" charset="0"/>
              </a:rPr>
              <a:t>with</a:t>
            </a:r>
            <a:r>
              <a:rPr lang="es-MX" dirty="0">
                <a:latin typeface="Arial" panose="020B0604020202020204" pitchFamily="34" charset="0"/>
              </a:rPr>
              <a:t> </a:t>
            </a:r>
            <a:r>
              <a:rPr lang="es-MX" dirty="0" err="1">
                <a:latin typeface="Arial" panose="020B0604020202020204" pitchFamily="34" charset="0"/>
              </a:rPr>
              <a:t>beam-beam</a:t>
            </a:r>
            <a:r>
              <a:rPr lang="es-MX" dirty="0">
                <a:latin typeface="Arial" panose="020B0604020202020204" pitchFamily="34" charset="0"/>
              </a:rPr>
              <a:t> </a:t>
            </a:r>
            <a:r>
              <a:rPr lang="es-MX" dirty="0" err="1">
                <a:latin typeface="Arial" panose="020B0604020202020204" pitchFamily="34" charset="0"/>
              </a:rPr>
              <a:t>effects</a:t>
            </a:r>
            <a:r>
              <a:rPr lang="es-MX" dirty="0">
                <a:latin typeface="Arial" panose="020B0604020202020204" pitchFamily="34" charset="0"/>
              </a:rPr>
              <a:t>. </a:t>
            </a:r>
            <a:r>
              <a:rPr lang="es-MX" dirty="0" err="1">
                <a:latin typeface="Arial" panose="020B0604020202020204" pitchFamily="34" charset="0"/>
              </a:rPr>
              <a:t>May</a:t>
            </a:r>
            <a:r>
              <a:rPr lang="es-MX" dirty="0">
                <a:latin typeface="Arial" panose="020B0604020202020204" pitchFamily="34" charset="0"/>
              </a:rPr>
              <a:t> 2017.</a:t>
            </a:r>
          </a:p>
          <a:p>
            <a:pPr marL="0" indent="0">
              <a:buNone/>
            </a:pPr>
            <a:r>
              <a:rPr lang="es-MX" dirty="0">
                <a:latin typeface="Arial" panose="020B0604020202020204" pitchFamily="34" charset="0"/>
              </a:rPr>
              <a:t>[13] </a:t>
            </a:r>
            <a:r>
              <a:rPr lang="es-MX" dirty="0" err="1">
                <a:latin typeface="Arial" panose="020B0604020202020204" pitchFamily="34" charset="0"/>
              </a:rPr>
              <a:t>Karlheinz</a:t>
            </a:r>
            <a:r>
              <a:rPr lang="es-MX" dirty="0">
                <a:latin typeface="Arial" panose="020B0604020202020204" pitchFamily="34" charset="0"/>
              </a:rPr>
              <a:t> </a:t>
            </a:r>
            <a:r>
              <a:rPr lang="es-MX" dirty="0" err="1">
                <a:latin typeface="Arial" panose="020B0604020202020204" pitchFamily="34" charset="0"/>
              </a:rPr>
              <a:t>Schindl</a:t>
            </a:r>
            <a:r>
              <a:rPr lang="es-MX" dirty="0">
                <a:latin typeface="Arial" panose="020B0604020202020204" pitchFamily="34" charset="0"/>
              </a:rPr>
              <a:t>. </a:t>
            </a:r>
            <a:r>
              <a:rPr lang="es-MX" dirty="0" err="1">
                <a:latin typeface="Arial" panose="020B0604020202020204" pitchFamily="34" charset="0"/>
              </a:rPr>
              <a:t>The</a:t>
            </a:r>
            <a:r>
              <a:rPr lang="es-MX" dirty="0">
                <a:latin typeface="Arial" panose="020B0604020202020204" pitchFamily="34" charset="0"/>
              </a:rPr>
              <a:t> </a:t>
            </a:r>
            <a:r>
              <a:rPr lang="es-MX" dirty="0" err="1">
                <a:latin typeface="Arial" panose="020B0604020202020204" pitchFamily="34" charset="0"/>
              </a:rPr>
              <a:t>injector</a:t>
            </a:r>
            <a:r>
              <a:rPr lang="es-MX" dirty="0">
                <a:latin typeface="Arial" panose="020B0604020202020204" pitchFamily="34" charset="0"/>
              </a:rPr>
              <a:t> </a:t>
            </a:r>
            <a:r>
              <a:rPr lang="es-MX" dirty="0" err="1">
                <a:latin typeface="Arial" panose="020B0604020202020204" pitchFamily="34" charset="0"/>
              </a:rPr>
              <a:t>chain</a:t>
            </a:r>
            <a:r>
              <a:rPr lang="es-MX" dirty="0">
                <a:latin typeface="Arial" panose="020B0604020202020204" pitchFamily="34" charset="0"/>
              </a:rPr>
              <a:t> </a:t>
            </a:r>
            <a:r>
              <a:rPr lang="es-MX" dirty="0" err="1">
                <a:latin typeface="Arial" panose="020B0604020202020204" pitchFamily="34" charset="0"/>
              </a:rPr>
              <a:t>for</a:t>
            </a:r>
            <a:r>
              <a:rPr lang="es-MX" dirty="0">
                <a:latin typeface="Arial" panose="020B0604020202020204" pitchFamily="34" charset="0"/>
              </a:rPr>
              <a:t> </a:t>
            </a:r>
            <a:r>
              <a:rPr lang="es-MX" dirty="0" err="1">
                <a:latin typeface="Arial" panose="020B0604020202020204" pitchFamily="34" charset="0"/>
              </a:rPr>
              <a:t>the</a:t>
            </a:r>
            <a:r>
              <a:rPr lang="es-MX" dirty="0">
                <a:latin typeface="Arial" panose="020B0604020202020204" pitchFamily="34" charset="0"/>
              </a:rPr>
              <a:t> LHC. (CERN-OPEN-99-052):6 p, </a:t>
            </a:r>
            <a:r>
              <a:rPr lang="es-MX" dirty="0" err="1">
                <a:latin typeface="Arial" panose="020B0604020202020204" pitchFamily="34" charset="0"/>
              </a:rPr>
              <a:t>Jan</a:t>
            </a:r>
            <a:r>
              <a:rPr lang="es-MX" dirty="0">
                <a:latin typeface="Arial" panose="020B0604020202020204" pitchFamily="34" charset="0"/>
              </a:rPr>
              <a:t> 1999.</a:t>
            </a:r>
          </a:p>
          <a:p>
            <a:pPr marL="0" indent="0">
              <a:buNone/>
            </a:pPr>
            <a:r>
              <a:rPr lang="es-MX" dirty="0">
                <a:latin typeface="Arial" panose="020B0604020202020204" pitchFamily="34" charset="0"/>
              </a:rPr>
              <a:t>[14] R P Walker. </a:t>
            </a:r>
            <a:r>
              <a:rPr lang="es-MX" dirty="0" err="1">
                <a:latin typeface="Arial" panose="020B0604020202020204" pitchFamily="34" charset="0"/>
              </a:rPr>
              <a:t>Radiation</a:t>
            </a:r>
            <a:r>
              <a:rPr lang="es-MX" dirty="0">
                <a:latin typeface="Arial" panose="020B0604020202020204" pitchFamily="34" charset="0"/>
              </a:rPr>
              <a:t> </a:t>
            </a:r>
            <a:r>
              <a:rPr lang="es-MX" dirty="0" err="1">
                <a:latin typeface="Arial" panose="020B0604020202020204" pitchFamily="34" charset="0"/>
              </a:rPr>
              <a:t>damping</a:t>
            </a:r>
            <a:r>
              <a:rPr lang="es-MX" dirty="0">
                <a:latin typeface="Arial" panose="020B0604020202020204" pitchFamily="34" charset="0"/>
              </a:rPr>
              <a:t>; </a:t>
            </a:r>
            <a:r>
              <a:rPr lang="es-MX" dirty="0" err="1">
                <a:latin typeface="Arial" panose="020B0604020202020204" pitchFamily="34" charset="0"/>
              </a:rPr>
              <a:t>rev.</a:t>
            </a:r>
            <a:r>
              <a:rPr lang="es-MX" dirty="0">
                <a:latin typeface="Arial" panose="020B0604020202020204" pitchFamily="34" charset="0"/>
              </a:rPr>
              <a:t> </a:t>
            </a:r>
            <a:r>
              <a:rPr lang="es-MX" dirty="0" err="1">
                <a:latin typeface="Arial" panose="020B0604020202020204" pitchFamily="34" charset="0"/>
              </a:rPr>
              <a:t>version</a:t>
            </a:r>
            <a:r>
              <a:rPr lang="es-MX" dirty="0">
                <a:latin typeface="Arial" panose="020B0604020202020204" pitchFamily="34" charset="0"/>
              </a:rPr>
              <a:t>. 1994</a:t>
            </a:r>
            <a:r>
              <a:rPr lang="es-MX" dirty="0" smtClean="0">
                <a:latin typeface="Arial" panose="020B0604020202020204" pitchFamily="34" charset="0"/>
              </a:rPr>
              <a:t>.</a:t>
            </a:r>
          </a:p>
          <a:p>
            <a:pPr marL="0" indent="0">
              <a:buNone/>
            </a:pPr>
            <a:r>
              <a:rPr lang="es-MX" dirty="0" smtClean="0">
                <a:latin typeface="Arial" panose="020B0604020202020204" pitchFamily="34" charset="0"/>
              </a:rPr>
              <a:t>[15] </a:t>
            </a:r>
            <a:r>
              <a:rPr lang="es-MX" dirty="0"/>
              <a:t>Matthew </a:t>
            </a:r>
            <a:r>
              <a:rPr lang="es-MX" dirty="0" err="1"/>
              <a:t>Crouch</a:t>
            </a:r>
            <a:r>
              <a:rPr lang="es-MX" dirty="0"/>
              <a:t>, Robert </a:t>
            </a:r>
            <a:r>
              <a:rPr lang="es-MX" dirty="0" err="1"/>
              <a:t>Appleby</a:t>
            </a:r>
            <a:r>
              <a:rPr lang="es-MX" dirty="0"/>
              <a:t>, Javier Barranco </a:t>
            </a:r>
            <a:r>
              <a:rPr lang="es-MX" dirty="0" err="1"/>
              <a:t>Garc</a:t>
            </a:r>
            <a:r>
              <a:rPr lang="es-MX" dirty="0"/>
              <a:t> ́</a:t>
            </a:r>
            <a:r>
              <a:rPr lang="es-MX" dirty="0" err="1"/>
              <a:t>ıa</a:t>
            </a:r>
            <a:r>
              <a:rPr lang="es-MX" dirty="0"/>
              <a:t>, Xavier </a:t>
            </a:r>
            <a:r>
              <a:rPr lang="es-MX" dirty="0" err="1"/>
              <a:t>Buffat</a:t>
            </a:r>
            <a:r>
              <a:rPr lang="es-MX" dirty="0"/>
              <a:t>, </a:t>
            </a:r>
            <a:r>
              <a:rPr lang="es-MX" dirty="0" err="1"/>
              <a:t>Massimo</a:t>
            </a:r>
            <a:r>
              <a:rPr lang="es-MX" dirty="0"/>
              <a:t> </a:t>
            </a:r>
            <a:r>
              <a:rPr lang="es-MX" dirty="0" err="1"/>
              <a:t>Giovan</a:t>
            </a:r>
            <a:r>
              <a:rPr lang="es-MX" dirty="0"/>
              <a:t>-</a:t>
            </a:r>
          </a:p>
          <a:p>
            <a:pPr marL="0" indent="0">
              <a:buNone/>
            </a:pPr>
            <a:r>
              <a:rPr lang="es-MX" dirty="0" err="1"/>
              <a:t>nozzi</a:t>
            </a:r>
            <a:r>
              <a:rPr lang="es-MX" dirty="0"/>
              <a:t>, </a:t>
            </a:r>
            <a:r>
              <a:rPr lang="es-MX" dirty="0" err="1"/>
              <a:t>Ewen</a:t>
            </a:r>
            <a:r>
              <a:rPr lang="es-MX" dirty="0"/>
              <a:t> </a:t>
            </a:r>
            <a:r>
              <a:rPr lang="es-MX" dirty="0" err="1"/>
              <a:t>Maclean</a:t>
            </a:r>
            <a:r>
              <a:rPr lang="es-MX" dirty="0"/>
              <a:t>, Bruno </a:t>
            </a:r>
            <a:r>
              <a:rPr lang="es-MX" dirty="0" err="1"/>
              <a:t>Muratori</a:t>
            </a:r>
            <a:r>
              <a:rPr lang="es-MX" dirty="0"/>
              <a:t>, Tatiana </a:t>
            </a:r>
            <a:r>
              <a:rPr lang="es-MX" dirty="0" err="1"/>
              <a:t>Pieloni</a:t>
            </a:r>
            <a:r>
              <a:rPr lang="es-MX" dirty="0"/>
              <a:t>, and Claudia </a:t>
            </a:r>
            <a:r>
              <a:rPr lang="es-MX" dirty="0" err="1"/>
              <a:t>Tambasco</a:t>
            </a:r>
            <a:r>
              <a:rPr lang="es-MX" dirty="0"/>
              <a:t>. </a:t>
            </a:r>
            <a:r>
              <a:rPr lang="es-MX" dirty="0" err="1"/>
              <a:t>Dynamic</a:t>
            </a:r>
            <a:endParaRPr lang="es-MX" dirty="0"/>
          </a:p>
          <a:p>
            <a:pPr marL="0" indent="0">
              <a:buNone/>
            </a:pPr>
            <a:r>
              <a:rPr lang="es-MX" dirty="0" err="1"/>
              <a:t>Aperture</a:t>
            </a:r>
            <a:r>
              <a:rPr lang="es-MX" dirty="0"/>
              <a:t> </a:t>
            </a:r>
            <a:r>
              <a:rPr lang="es-MX" dirty="0" err="1"/>
              <a:t>Studies</a:t>
            </a:r>
            <a:r>
              <a:rPr lang="es-MX" dirty="0"/>
              <a:t> of </a:t>
            </a:r>
            <a:r>
              <a:rPr lang="es-MX" dirty="0" err="1"/>
              <a:t>the</a:t>
            </a:r>
            <a:r>
              <a:rPr lang="es-MX" dirty="0"/>
              <a:t> Long-</a:t>
            </a:r>
            <a:r>
              <a:rPr lang="es-MX" dirty="0" err="1"/>
              <a:t>Range</a:t>
            </a:r>
            <a:r>
              <a:rPr lang="es-MX" dirty="0"/>
              <a:t> </a:t>
            </a:r>
            <a:r>
              <a:rPr lang="es-MX" dirty="0" err="1"/>
              <a:t>Beam-Beam</a:t>
            </a:r>
            <a:r>
              <a:rPr lang="es-MX" dirty="0"/>
              <a:t> </a:t>
            </a:r>
            <a:r>
              <a:rPr lang="es-MX" dirty="0" err="1"/>
              <a:t>Interaction</a:t>
            </a:r>
            <a:r>
              <a:rPr lang="es-MX" dirty="0"/>
              <a:t> at </a:t>
            </a:r>
            <a:r>
              <a:rPr lang="es-MX" dirty="0" err="1"/>
              <a:t>the</a:t>
            </a:r>
            <a:r>
              <a:rPr lang="es-MX" dirty="0"/>
              <a:t> LHC. (CERN-ACC-2017-</a:t>
            </a:r>
          </a:p>
          <a:p>
            <a:pPr marL="0" indent="0">
              <a:buNone/>
            </a:pPr>
            <a:r>
              <a:rPr lang="es-MX" dirty="0"/>
              <a:t>182):THPAB056. 4 p, 2017</a:t>
            </a:r>
          </a:p>
          <a:p>
            <a:pPr marL="0" indent="0">
              <a:buNone/>
            </a:pPr>
            <a:endParaRPr lang="es-MX" dirty="0" smtClean="0">
              <a:latin typeface="Arial" panose="020B0604020202020204" pitchFamily="34" charset="0"/>
            </a:endParaRPr>
          </a:p>
          <a:p>
            <a:pPr marL="0" indent="0">
              <a:buNone/>
            </a:pPr>
            <a:endParaRPr lang="es-MX" dirty="0">
              <a:latin typeface="Arial" panose="020B0604020202020204" pitchFamily="34" charset="0"/>
            </a:endParaRPr>
          </a:p>
          <a:p>
            <a:endParaRPr lang="es-MX" dirty="0"/>
          </a:p>
        </p:txBody>
      </p:sp>
    </p:spTree>
    <p:extLst>
      <p:ext uri="{BB962C8B-B14F-4D97-AF65-F5344CB8AC3E}">
        <p14:creationId xmlns:p14="http://schemas.microsoft.com/office/powerpoint/2010/main" val="208331125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3992285"/>
            <a:ext cx="4343400" cy="2607230"/>
          </a:xfrm>
          <a:prstGeom prst="rect">
            <a:avLst/>
          </a:prstGeom>
        </p:spPr>
      </p:pic>
      <p:sp>
        <p:nvSpPr>
          <p:cNvPr id="2" name="Título 1"/>
          <p:cNvSpPr>
            <a:spLocks noGrp="1"/>
          </p:cNvSpPr>
          <p:nvPr>
            <p:ph type="title"/>
          </p:nvPr>
        </p:nvSpPr>
        <p:spPr>
          <a:xfrm>
            <a:off x="1371600" y="685800"/>
            <a:ext cx="9601200" cy="1028700"/>
          </a:xfrm>
        </p:spPr>
        <p:txBody>
          <a:bodyPr/>
          <a:lstStyle/>
          <a:p>
            <a:r>
              <a:rPr lang="es-MX" dirty="0" smtClean="0"/>
              <a:t>LHC	</a:t>
            </a:r>
            <a:endParaRPr lang="es-MX" dirty="0"/>
          </a:p>
        </p:txBody>
      </p:sp>
      <p:sp>
        <p:nvSpPr>
          <p:cNvPr id="3" name="Marcador de contenido 2"/>
          <p:cNvSpPr>
            <a:spLocks noGrp="1"/>
          </p:cNvSpPr>
          <p:nvPr>
            <p:ph idx="1"/>
          </p:nvPr>
        </p:nvSpPr>
        <p:spPr>
          <a:xfrm>
            <a:off x="1371600" y="1714500"/>
            <a:ext cx="9601200" cy="3581400"/>
          </a:xfrm>
        </p:spPr>
        <p:txBody>
          <a:bodyPr/>
          <a:lstStyle/>
          <a:p>
            <a:r>
              <a:rPr lang="en-US" dirty="0" smtClean="0"/>
              <a:t> The world’s current largest and most powerful hadron collider, having a 27 km circumference and reaching a center of mass energy of up to 13 </a:t>
            </a:r>
            <a:r>
              <a:rPr lang="en-US" dirty="0" err="1" smtClean="0"/>
              <a:t>TeV</a:t>
            </a:r>
            <a:r>
              <a:rPr lang="en-US" dirty="0"/>
              <a:t> </a:t>
            </a:r>
            <a:r>
              <a:rPr lang="en-US" dirty="0" smtClean="0"/>
              <a:t>and a Luminosity of around 10E34 given by the equation:</a:t>
            </a:r>
          </a:p>
          <a:p>
            <a:endParaRPr lang="en-US" dirty="0"/>
          </a:p>
          <a:p>
            <a:endParaRPr lang="es-MX" dirty="0"/>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5889" y="3260431"/>
            <a:ext cx="4339114" cy="3339084"/>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51537" y="2767050"/>
            <a:ext cx="2583525" cy="738150"/>
          </a:xfrm>
          <a:prstGeom prst="rect">
            <a:avLst/>
          </a:prstGeom>
        </p:spPr>
      </p:pic>
    </p:spTree>
    <p:extLst>
      <p:ext uri="{BB962C8B-B14F-4D97-AF65-F5344CB8AC3E}">
        <p14:creationId xmlns:p14="http://schemas.microsoft.com/office/powerpoint/2010/main" val="352019581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FCC</a:t>
            </a:r>
            <a:endParaRPr lang="es-MX" dirty="0"/>
          </a:p>
        </p:txBody>
      </p:sp>
      <p:sp>
        <p:nvSpPr>
          <p:cNvPr id="3" name="Marcador de contenido 2"/>
          <p:cNvSpPr>
            <a:spLocks noGrp="1"/>
          </p:cNvSpPr>
          <p:nvPr>
            <p:ph idx="1"/>
          </p:nvPr>
        </p:nvSpPr>
        <p:spPr>
          <a:xfrm>
            <a:off x="1371600" y="1428750"/>
            <a:ext cx="9601200" cy="3581400"/>
          </a:xfrm>
        </p:spPr>
        <p:txBody>
          <a:bodyPr/>
          <a:lstStyle/>
          <a:p>
            <a:r>
              <a:rPr lang="en-US" dirty="0"/>
              <a:t>The Future Circular Collider (FCC) </a:t>
            </a:r>
            <a:r>
              <a:rPr lang="en-US" dirty="0" smtClean="0"/>
              <a:t>design study aims </a:t>
            </a:r>
            <a:r>
              <a:rPr lang="en-US" dirty="0"/>
              <a:t>at </a:t>
            </a:r>
            <a:r>
              <a:rPr lang="en-US" dirty="0" smtClean="0"/>
              <a:t>explaining the possibility to </a:t>
            </a:r>
            <a:r>
              <a:rPr lang="en-US" dirty="0"/>
              <a:t>extend the current particle </a:t>
            </a:r>
            <a:r>
              <a:rPr lang="en-US" dirty="0" smtClean="0"/>
              <a:t>physics </a:t>
            </a:r>
            <a:r>
              <a:rPr lang="en-US" dirty="0"/>
              <a:t>research beyond the LHC. </a:t>
            </a:r>
            <a:endParaRPr lang="en-US" dirty="0" smtClean="0"/>
          </a:p>
          <a:p>
            <a:r>
              <a:rPr lang="en-US" dirty="0" smtClean="0"/>
              <a:t>It will help to study </a:t>
            </a:r>
            <a:r>
              <a:rPr lang="en-US" dirty="0"/>
              <a:t>rare physics phenomena in a new energy range. </a:t>
            </a:r>
            <a:endParaRPr lang="en-US" dirty="0" smtClean="0"/>
          </a:p>
          <a:p>
            <a:r>
              <a:rPr lang="en-US" dirty="0" smtClean="0"/>
              <a:t>Its expected to reach higher luminosity and higher energies (100TeV center of mass energy and 3E34 cm-2 s^-1).</a:t>
            </a:r>
            <a:endParaRPr lang="en-US" dirty="0"/>
          </a:p>
          <a:p>
            <a:endParaRPr lang="es-MX" dirty="0"/>
          </a:p>
        </p:txBody>
      </p:sp>
      <p:sp>
        <p:nvSpPr>
          <p:cNvPr id="4" name="AutoShape 2" descr="Image result for fcc cer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5" name="AutoShape 4" descr="Image result for fcc cern"/>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6" name="AutoShape 6" descr="Image result for fcc cern"/>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sp>
        <p:nvSpPr>
          <p:cNvPr id="7" name="AutoShape 8" descr="Image result for fcc cern"/>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MX"/>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3219450"/>
            <a:ext cx="5667375" cy="2840935"/>
          </a:xfrm>
          <a:prstGeom prst="rect">
            <a:avLst/>
          </a:prstGeom>
        </p:spPr>
      </p:pic>
      <p:pic>
        <p:nvPicPr>
          <p:cNvPr id="9" name="Imagen 8"/>
          <p:cNvPicPr>
            <a:picLocks noChangeAspect="1"/>
          </p:cNvPicPr>
          <p:nvPr/>
        </p:nvPicPr>
        <p:blipFill>
          <a:blip r:embed="rId3"/>
          <a:stretch>
            <a:fillRect/>
          </a:stretch>
        </p:blipFill>
        <p:spPr>
          <a:xfrm>
            <a:off x="7288757" y="3219450"/>
            <a:ext cx="4741318" cy="2840935"/>
          </a:xfrm>
          <a:prstGeom prst="rect">
            <a:avLst/>
          </a:prstGeom>
        </p:spPr>
      </p:pic>
    </p:spTree>
    <p:extLst>
      <p:ext uri="{BB962C8B-B14F-4D97-AF65-F5344CB8AC3E}">
        <p14:creationId xmlns:p14="http://schemas.microsoft.com/office/powerpoint/2010/main" val="423351425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09935" y="0"/>
            <a:ext cx="4443115" cy="3439693"/>
          </a:xfrm>
        </p:spPr>
      </p:pic>
      <p:sp>
        <p:nvSpPr>
          <p:cNvPr id="5" name="Rectángulo 4"/>
          <p:cNvSpPr/>
          <p:nvPr/>
        </p:nvSpPr>
        <p:spPr>
          <a:xfrm>
            <a:off x="7467600" y="1066800"/>
            <a:ext cx="4514850" cy="3170099"/>
          </a:xfrm>
          <a:prstGeom prst="rect">
            <a:avLst/>
          </a:prstGeom>
        </p:spPr>
        <p:txBody>
          <a:bodyPr wrap="square">
            <a:spAutoFit/>
          </a:bodyPr>
          <a:lstStyle/>
          <a:p>
            <a:pPr marL="285750" indent="-285750">
              <a:buFont typeface="Arial" panose="020B0604020202020204" pitchFamily="34" charset="0"/>
              <a:buChar char="•"/>
            </a:pPr>
            <a:r>
              <a:rPr lang="es-MX" sz="2000" dirty="0" smtClean="0"/>
              <a:t>In LHC </a:t>
            </a:r>
            <a:r>
              <a:rPr lang="es-MX" sz="2000" dirty="0" err="1" smtClean="0"/>
              <a:t>the</a:t>
            </a:r>
            <a:r>
              <a:rPr lang="es-MX" sz="2000" dirty="0" smtClean="0"/>
              <a:t> </a:t>
            </a:r>
            <a:r>
              <a:rPr lang="es-MX" sz="2000" dirty="0" err="1" smtClean="0"/>
              <a:t>crossing</a:t>
            </a:r>
            <a:r>
              <a:rPr lang="es-MX" sz="2000" dirty="0" smtClean="0"/>
              <a:t> </a:t>
            </a:r>
            <a:r>
              <a:rPr lang="es-MX" sz="2000" dirty="0" err="1" smtClean="0"/>
              <a:t>angle</a:t>
            </a:r>
            <a:r>
              <a:rPr lang="es-MX" sz="2000" dirty="0" smtClean="0"/>
              <a:t> </a:t>
            </a:r>
            <a:r>
              <a:rPr lang="es-MX" sz="2000" dirty="0" err="1" smtClean="0"/>
              <a:t>between</a:t>
            </a:r>
            <a:r>
              <a:rPr lang="es-MX" sz="2000" dirty="0" smtClean="0"/>
              <a:t> </a:t>
            </a:r>
            <a:r>
              <a:rPr lang="es-MX" sz="2000" dirty="0" err="1" smtClean="0"/>
              <a:t>the</a:t>
            </a:r>
            <a:r>
              <a:rPr lang="es-MX" sz="2000" dirty="0" smtClean="0"/>
              <a:t> </a:t>
            </a:r>
            <a:r>
              <a:rPr lang="es-MX" sz="2000" dirty="0" err="1" smtClean="0"/>
              <a:t>beams</a:t>
            </a:r>
            <a:r>
              <a:rPr lang="es-MX" sz="2000" dirty="0" smtClean="0"/>
              <a:t> at </a:t>
            </a:r>
            <a:r>
              <a:rPr lang="es-MX" sz="2000" dirty="0" err="1" smtClean="0"/>
              <a:t>the</a:t>
            </a:r>
            <a:r>
              <a:rPr lang="es-MX" sz="2000" dirty="0" smtClean="0"/>
              <a:t> </a:t>
            </a:r>
            <a:r>
              <a:rPr lang="es-MX" sz="2000" dirty="0" err="1" smtClean="0"/>
              <a:t>interaction</a:t>
            </a:r>
            <a:r>
              <a:rPr lang="es-MX" sz="2000" dirty="0" smtClean="0"/>
              <a:t> </a:t>
            </a:r>
            <a:r>
              <a:rPr lang="es-MX" sz="2000" dirty="0" err="1" smtClean="0"/>
              <a:t>point</a:t>
            </a:r>
            <a:r>
              <a:rPr lang="es-MX" sz="2000" dirty="0" smtClean="0"/>
              <a:t> </a:t>
            </a:r>
            <a:r>
              <a:rPr lang="es-MX" sz="2000" dirty="0" err="1" smtClean="0"/>
              <a:t>is</a:t>
            </a:r>
            <a:r>
              <a:rPr lang="es-MX" sz="2000" dirty="0" smtClean="0"/>
              <a:t> </a:t>
            </a:r>
            <a:r>
              <a:rPr lang="es-MX" sz="2000" dirty="0" err="1" smtClean="0"/>
              <a:t>necessary</a:t>
            </a:r>
            <a:r>
              <a:rPr lang="es-MX" sz="2000" dirty="0" smtClean="0"/>
              <a:t> </a:t>
            </a:r>
            <a:r>
              <a:rPr lang="es-MX" sz="2000" dirty="0" err="1" smtClean="0"/>
              <a:t>because</a:t>
            </a:r>
            <a:r>
              <a:rPr lang="es-MX" sz="2000" dirty="0" smtClean="0"/>
              <a:t> of </a:t>
            </a:r>
            <a:r>
              <a:rPr lang="es-MX" sz="2000" dirty="0" err="1" smtClean="0"/>
              <a:t>the</a:t>
            </a:r>
            <a:r>
              <a:rPr lang="es-MX" sz="2000" dirty="0" smtClean="0"/>
              <a:t> </a:t>
            </a:r>
            <a:r>
              <a:rPr lang="es-MX" sz="2000" dirty="0" err="1" smtClean="0"/>
              <a:t>beam</a:t>
            </a:r>
            <a:r>
              <a:rPr lang="es-MX" sz="2000" dirty="0" smtClean="0"/>
              <a:t> </a:t>
            </a:r>
            <a:r>
              <a:rPr lang="es-MX" sz="2000" dirty="0" err="1" smtClean="0"/>
              <a:t>beam</a:t>
            </a:r>
            <a:r>
              <a:rPr lang="es-MX" sz="2000" dirty="0" smtClean="0"/>
              <a:t> </a:t>
            </a:r>
            <a:r>
              <a:rPr lang="es-MX" sz="2000" dirty="0" err="1" smtClean="0"/>
              <a:t>interaction</a:t>
            </a:r>
            <a:r>
              <a:rPr lang="es-MX" sz="2000" dirty="0" smtClean="0"/>
              <a:t>. </a:t>
            </a:r>
            <a:r>
              <a:rPr lang="es-MX" sz="2000" dirty="0" err="1" smtClean="0"/>
              <a:t>These</a:t>
            </a:r>
            <a:r>
              <a:rPr lang="es-MX" sz="2000" dirty="0" smtClean="0"/>
              <a:t> are </a:t>
            </a:r>
            <a:r>
              <a:rPr lang="es-MX" sz="2000" dirty="0" err="1" smtClean="0"/>
              <a:t>electromagnetic</a:t>
            </a:r>
            <a:r>
              <a:rPr lang="es-MX" sz="2000" dirty="0" smtClean="0"/>
              <a:t> </a:t>
            </a:r>
            <a:r>
              <a:rPr lang="es-MX" sz="2000" dirty="0" err="1" smtClean="0"/>
              <a:t>interactions</a:t>
            </a:r>
            <a:r>
              <a:rPr lang="es-MX" sz="2000" dirty="0" smtClean="0"/>
              <a:t> </a:t>
            </a:r>
            <a:r>
              <a:rPr lang="es-MX" sz="2000" dirty="0" err="1" smtClean="0"/>
              <a:t>between</a:t>
            </a:r>
            <a:r>
              <a:rPr lang="es-MX" sz="2000" dirty="0" smtClean="0"/>
              <a:t> </a:t>
            </a:r>
            <a:r>
              <a:rPr lang="es-MX" sz="2000" dirty="0" err="1" smtClean="0"/>
              <a:t>the</a:t>
            </a:r>
            <a:r>
              <a:rPr lang="es-MX" sz="2000" dirty="0" smtClean="0"/>
              <a:t> </a:t>
            </a:r>
            <a:r>
              <a:rPr lang="es-MX" sz="2000" dirty="0" err="1" smtClean="0"/>
              <a:t>beams</a:t>
            </a:r>
            <a:r>
              <a:rPr lang="es-MX" sz="2000" dirty="0" smtClean="0"/>
              <a:t> </a:t>
            </a:r>
            <a:r>
              <a:rPr lang="es-MX" sz="2000" dirty="0" err="1" smtClean="0"/>
              <a:t>when</a:t>
            </a:r>
            <a:r>
              <a:rPr lang="es-MX" sz="2000" dirty="0" smtClean="0"/>
              <a:t> </a:t>
            </a:r>
            <a:r>
              <a:rPr lang="es-MX" sz="2000" dirty="0" err="1" smtClean="0"/>
              <a:t>sharing</a:t>
            </a:r>
            <a:r>
              <a:rPr lang="es-MX" sz="2000" dirty="0" smtClean="0"/>
              <a:t> a </a:t>
            </a:r>
            <a:r>
              <a:rPr lang="es-MX" sz="2000" dirty="0" err="1" smtClean="0"/>
              <a:t>common</a:t>
            </a:r>
            <a:r>
              <a:rPr lang="es-MX" sz="2000" dirty="0" smtClean="0"/>
              <a:t> pipe</a:t>
            </a:r>
          </a:p>
          <a:p>
            <a:pPr marL="285750" indent="-285750">
              <a:buFont typeface="Arial" panose="020B0604020202020204" pitchFamily="34" charset="0"/>
              <a:buChar char="•"/>
            </a:pPr>
            <a:r>
              <a:rPr lang="es-MX" sz="2000" dirty="0" smtClean="0"/>
              <a:t>Head </a:t>
            </a:r>
            <a:r>
              <a:rPr lang="es-MX" sz="2000" dirty="0" err="1" smtClean="0"/>
              <a:t>on</a:t>
            </a:r>
            <a:r>
              <a:rPr lang="es-MX" sz="2000" dirty="0" smtClean="0"/>
              <a:t> </a:t>
            </a:r>
            <a:r>
              <a:rPr lang="es-MX" sz="2000" dirty="0" err="1" smtClean="0"/>
              <a:t>or</a:t>
            </a:r>
            <a:r>
              <a:rPr lang="es-MX" sz="2000" dirty="0" smtClean="0"/>
              <a:t> </a:t>
            </a:r>
            <a:r>
              <a:rPr lang="es-MX" sz="2000" dirty="0" err="1" smtClean="0"/>
              <a:t>long</a:t>
            </a:r>
            <a:r>
              <a:rPr lang="es-MX" sz="2000" dirty="0" smtClean="0"/>
              <a:t> </a:t>
            </a:r>
            <a:r>
              <a:rPr lang="es-MX" sz="2000" dirty="0" err="1" smtClean="0"/>
              <a:t>range</a:t>
            </a:r>
            <a:endParaRPr lang="es-MX" sz="2000" dirty="0" smtClean="0"/>
          </a:p>
          <a:p>
            <a:pPr marL="285750" indent="-285750">
              <a:buFont typeface="Arial" panose="020B0604020202020204" pitchFamily="34" charset="0"/>
              <a:buChar char="•"/>
            </a:pPr>
            <a:r>
              <a:rPr lang="es-MX" sz="2000" dirty="0" smtClean="0"/>
              <a:t>Can lead to </a:t>
            </a:r>
            <a:r>
              <a:rPr lang="es-MX" sz="2000" dirty="0" err="1" smtClean="0"/>
              <a:t>particle</a:t>
            </a:r>
            <a:r>
              <a:rPr lang="es-MX" sz="2000" dirty="0" smtClean="0"/>
              <a:t> </a:t>
            </a:r>
            <a:r>
              <a:rPr lang="es-MX" sz="2000" dirty="0" err="1" smtClean="0"/>
              <a:t>losses</a:t>
            </a:r>
            <a:r>
              <a:rPr lang="es-MX" sz="2000" dirty="0" smtClean="0"/>
              <a:t> </a:t>
            </a:r>
            <a:r>
              <a:rPr lang="es-MX" sz="2000" dirty="0" err="1" smtClean="0"/>
              <a:t>or</a:t>
            </a:r>
            <a:r>
              <a:rPr lang="es-MX" sz="2000" dirty="0" smtClean="0"/>
              <a:t> </a:t>
            </a:r>
            <a:r>
              <a:rPr lang="es-MX" sz="2000" dirty="0" err="1" smtClean="0"/>
              <a:t>beam</a:t>
            </a:r>
            <a:r>
              <a:rPr lang="es-MX" sz="2000" dirty="0" smtClean="0"/>
              <a:t> </a:t>
            </a:r>
            <a:r>
              <a:rPr lang="es-MX" sz="2000" dirty="0" err="1" smtClean="0"/>
              <a:t>instabilities</a:t>
            </a:r>
            <a:endParaRPr lang="es-MX" sz="2000" dirty="0" smtClean="0"/>
          </a:p>
        </p:txBody>
      </p:sp>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39301" y="5778088"/>
            <a:ext cx="2343150" cy="734187"/>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42687" y="4835871"/>
            <a:ext cx="2583525" cy="738150"/>
          </a:xfrm>
          <a:prstGeom prst="rect">
            <a:avLst/>
          </a:prstGeom>
        </p:spPr>
      </p:pic>
      <p:pic>
        <p:nvPicPr>
          <p:cNvPr id="10" name="Imagen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71600" y="4304249"/>
            <a:ext cx="5724525" cy="1801393"/>
          </a:xfrm>
          <a:prstGeom prst="rect">
            <a:avLst/>
          </a:prstGeom>
        </p:spPr>
      </p:pic>
    </p:spTree>
    <p:extLst>
      <p:ext uri="{BB962C8B-B14F-4D97-AF65-F5344CB8AC3E}">
        <p14:creationId xmlns:p14="http://schemas.microsoft.com/office/powerpoint/2010/main" val="184138662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FCC vs LHC</a:t>
            </a:r>
            <a:endParaRPr lang="es-MX" dirty="0"/>
          </a:p>
        </p:txBody>
      </p:sp>
      <p:pic>
        <p:nvPicPr>
          <p:cNvPr id="4" name="Marcador de contenido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51951" y="2166938"/>
            <a:ext cx="6688097" cy="3548062"/>
          </a:xfrm>
        </p:spPr>
      </p:pic>
    </p:spTree>
    <p:extLst>
      <p:ext uri="{BB962C8B-B14F-4D97-AF65-F5344CB8AC3E}">
        <p14:creationId xmlns:p14="http://schemas.microsoft.com/office/powerpoint/2010/main" val="307062016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Results</a:t>
            </a:r>
            <a:r>
              <a:rPr lang="es-MX" dirty="0" smtClean="0"/>
              <a:t> </a:t>
            </a:r>
            <a:br>
              <a:rPr lang="es-MX" dirty="0" smtClean="0"/>
            </a:br>
            <a:r>
              <a:rPr lang="es-MX" dirty="0" smtClean="0"/>
              <a:t>LHC </a:t>
            </a:r>
            <a:r>
              <a:rPr lang="es-MX" dirty="0" err="1" smtClean="0"/>
              <a:t>burnoff</a:t>
            </a:r>
            <a:endParaRPr lang="es-MX" dirty="0"/>
          </a:p>
        </p:txBody>
      </p:sp>
      <p:sp>
        <p:nvSpPr>
          <p:cNvPr id="3" name="Marcador de contenido 2"/>
          <p:cNvSpPr>
            <a:spLocks noGrp="1"/>
          </p:cNvSpPr>
          <p:nvPr>
            <p:ph idx="1"/>
          </p:nvPr>
        </p:nvSpPr>
        <p:spPr>
          <a:xfrm>
            <a:off x="1371600" y="2286000"/>
            <a:ext cx="6919833" cy="3581400"/>
          </a:xfrm>
        </p:spPr>
        <p:txBody>
          <a:bodyPr/>
          <a:lstStyle/>
          <a:p>
            <a:pPr marL="0" indent="0">
              <a:buNone/>
            </a:pPr>
            <a:r>
              <a:rPr lang="es-MX" dirty="0" smtClean="0"/>
              <a:t>In </a:t>
            </a:r>
            <a:r>
              <a:rPr lang="es-MX" dirty="0" err="1" smtClean="0"/>
              <a:t>collision</a:t>
            </a:r>
            <a:r>
              <a:rPr lang="es-MX" dirty="0" smtClean="0"/>
              <a:t> </a:t>
            </a:r>
            <a:r>
              <a:rPr lang="es-MX" dirty="0" err="1" smtClean="0"/>
              <a:t>particles</a:t>
            </a:r>
            <a:r>
              <a:rPr lang="es-MX" dirty="0" smtClean="0"/>
              <a:t> are </a:t>
            </a:r>
            <a:r>
              <a:rPr lang="es-MX" dirty="0" err="1" smtClean="0"/>
              <a:t>lost</a:t>
            </a:r>
            <a:r>
              <a:rPr lang="es-MX" dirty="0" smtClean="0"/>
              <a:t> </a:t>
            </a:r>
            <a:r>
              <a:rPr lang="es-MX" dirty="0" err="1" smtClean="0"/>
              <a:t>due</a:t>
            </a:r>
            <a:r>
              <a:rPr lang="es-MX" dirty="0" smtClean="0"/>
              <a:t> to </a:t>
            </a:r>
            <a:r>
              <a:rPr lang="es-MX" dirty="0" err="1" smtClean="0"/>
              <a:t>the</a:t>
            </a:r>
            <a:r>
              <a:rPr lang="es-MX" dirty="0" smtClean="0"/>
              <a:t> </a:t>
            </a:r>
            <a:r>
              <a:rPr lang="es-MX" dirty="0" err="1" smtClean="0"/>
              <a:t>production</a:t>
            </a:r>
            <a:r>
              <a:rPr lang="es-MX" dirty="0" smtClean="0"/>
              <a:t> of new </a:t>
            </a:r>
            <a:r>
              <a:rPr lang="es-MX" dirty="0" err="1" smtClean="0"/>
              <a:t>physics</a:t>
            </a:r>
            <a:r>
              <a:rPr lang="es-MX" dirty="0" smtClean="0"/>
              <a:t> </a:t>
            </a:r>
            <a:r>
              <a:rPr lang="es-MX" dirty="0" err="1" smtClean="0"/>
              <a:t>events</a:t>
            </a:r>
            <a:r>
              <a:rPr lang="es-MX" dirty="0" smtClean="0"/>
              <a:t>, </a:t>
            </a:r>
            <a:r>
              <a:rPr lang="es-MX" dirty="0" err="1" smtClean="0"/>
              <a:t>these</a:t>
            </a:r>
            <a:r>
              <a:rPr lang="es-MX" dirty="0" smtClean="0"/>
              <a:t> loses are </a:t>
            </a:r>
            <a:r>
              <a:rPr lang="es-MX" dirty="0" err="1" smtClean="0"/>
              <a:t>defined</a:t>
            </a:r>
            <a:r>
              <a:rPr lang="es-MX" dirty="0" smtClean="0"/>
              <a:t> as </a:t>
            </a:r>
            <a:r>
              <a:rPr lang="es-MX" dirty="0" err="1" smtClean="0"/>
              <a:t>burnoff</a:t>
            </a:r>
            <a:r>
              <a:rPr lang="es-MX" dirty="0" smtClean="0"/>
              <a:t> </a:t>
            </a:r>
            <a:r>
              <a:rPr lang="es-MX" dirty="0" err="1" smtClean="0"/>
              <a:t>losses</a:t>
            </a:r>
            <a:r>
              <a:rPr lang="es-MX" dirty="0" smtClean="0"/>
              <a:t> and are </a:t>
            </a:r>
            <a:r>
              <a:rPr lang="es-MX" dirty="0" err="1" smtClean="0"/>
              <a:t>proportional</a:t>
            </a:r>
            <a:r>
              <a:rPr lang="es-MX" dirty="0" smtClean="0"/>
              <a:t> to </a:t>
            </a:r>
            <a:r>
              <a:rPr lang="es-MX" dirty="0" err="1" smtClean="0"/>
              <a:t>the</a:t>
            </a:r>
            <a:r>
              <a:rPr lang="es-MX" dirty="0" smtClean="0"/>
              <a:t> </a:t>
            </a:r>
            <a:r>
              <a:rPr lang="es-MX" dirty="0" err="1" smtClean="0"/>
              <a:t>pp</a:t>
            </a:r>
            <a:r>
              <a:rPr lang="es-MX" dirty="0" smtClean="0"/>
              <a:t> </a:t>
            </a:r>
            <a:r>
              <a:rPr lang="es-MX" dirty="0" err="1" smtClean="0"/>
              <a:t>cross</a:t>
            </a:r>
            <a:r>
              <a:rPr lang="es-MX" dirty="0" smtClean="0"/>
              <a:t> </a:t>
            </a:r>
            <a:r>
              <a:rPr lang="es-MX" dirty="0" err="1" smtClean="0"/>
              <a:t>section</a:t>
            </a:r>
            <a:r>
              <a:rPr lang="es-MX" dirty="0" smtClean="0"/>
              <a:t>, </a:t>
            </a:r>
            <a:r>
              <a:rPr lang="es-MX" dirty="0" err="1" smtClean="0"/>
              <a:t>the</a:t>
            </a:r>
            <a:r>
              <a:rPr lang="es-MX" dirty="0" smtClean="0"/>
              <a:t> </a:t>
            </a:r>
            <a:r>
              <a:rPr lang="es-MX" dirty="0" err="1" smtClean="0"/>
              <a:t>luminosity</a:t>
            </a:r>
            <a:r>
              <a:rPr lang="es-MX" dirty="0" smtClean="0"/>
              <a:t> and </a:t>
            </a:r>
            <a:r>
              <a:rPr lang="es-MX" dirty="0" err="1" smtClean="0"/>
              <a:t>the</a:t>
            </a:r>
            <a:r>
              <a:rPr lang="es-MX" dirty="0" smtClean="0"/>
              <a:t> </a:t>
            </a:r>
            <a:r>
              <a:rPr lang="es-MX" dirty="0" err="1" smtClean="0"/>
              <a:t>number</a:t>
            </a:r>
            <a:r>
              <a:rPr lang="es-MX" dirty="0" smtClean="0"/>
              <a:t> of </a:t>
            </a:r>
            <a:r>
              <a:rPr lang="es-MX" dirty="0" err="1" smtClean="0"/>
              <a:t>interaction</a:t>
            </a:r>
            <a:r>
              <a:rPr lang="es-MX" dirty="0" smtClean="0"/>
              <a:t> </a:t>
            </a:r>
            <a:r>
              <a:rPr lang="es-MX" dirty="0" err="1" smtClean="0"/>
              <a:t>points</a:t>
            </a:r>
            <a:r>
              <a:rPr lang="es-MX" dirty="0" smtClean="0"/>
              <a:t>.</a:t>
            </a:r>
          </a:p>
          <a:p>
            <a:pPr marL="0" indent="0">
              <a:buNone/>
            </a:pPr>
            <a:endParaRPr lang="es-MX" dirty="0"/>
          </a:p>
          <a:p>
            <a:pPr marL="0" indent="0">
              <a:buNone/>
            </a:pPr>
            <a:r>
              <a:rPr lang="es-MX" dirty="0" err="1" smtClean="0"/>
              <a:t>The</a:t>
            </a:r>
            <a:r>
              <a:rPr lang="es-MX" dirty="0" smtClean="0"/>
              <a:t> </a:t>
            </a:r>
            <a:r>
              <a:rPr lang="es-MX" dirty="0" err="1" smtClean="0"/>
              <a:t>implementation</a:t>
            </a:r>
            <a:r>
              <a:rPr lang="es-MX" dirty="0" smtClean="0"/>
              <a:t> </a:t>
            </a:r>
            <a:r>
              <a:rPr lang="es-MX" dirty="0" err="1" smtClean="0"/>
              <a:t>was</a:t>
            </a:r>
            <a:r>
              <a:rPr lang="es-MX" dirty="0" smtClean="0"/>
              <a:t> done </a:t>
            </a:r>
            <a:r>
              <a:rPr lang="es-MX" dirty="0" err="1" smtClean="0"/>
              <a:t>with</a:t>
            </a:r>
            <a:r>
              <a:rPr lang="es-MX" dirty="0" smtClean="0"/>
              <a:t> </a:t>
            </a:r>
            <a:r>
              <a:rPr lang="es-MX" dirty="0" err="1" smtClean="0"/>
              <a:t>the</a:t>
            </a:r>
            <a:r>
              <a:rPr lang="es-MX" dirty="0" smtClean="0"/>
              <a:t> </a:t>
            </a:r>
            <a:r>
              <a:rPr lang="es-MX" dirty="0" err="1" smtClean="0"/>
              <a:t>following</a:t>
            </a:r>
            <a:r>
              <a:rPr lang="es-MX" dirty="0" smtClean="0"/>
              <a:t> </a:t>
            </a:r>
            <a:r>
              <a:rPr lang="es-MX" dirty="0" err="1" smtClean="0"/>
              <a:t>equations</a:t>
            </a:r>
            <a:r>
              <a:rPr lang="es-MX" dirty="0" smtClean="0"/>
              <a:t> </a:t>
            </a:r>
            <a:r>
              <a:rPr lang="es-MX" dirty="0" err="1" smtClean="0"/>
              <a:t>that</a:t>
            </a:r>
            <a:r>
              <a:rPr lang="es-MX" dirty="0" smtClean="0"/>
              <a:t> describe this </a:t>
            </a:r>
            <a:r>
              <a:rPr lang="es-MX" dirty="0" err="1" smtClean="0"/>
              <a:t>phenomena</a:t>
            </a:r>
            <a:r>
              <a:rPr lang="es-MX" dirty="0"/>
              <a:t>.</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0583" y="4959909"/>
            <a:ext cx="3900567" cy="52007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600" y="4959259"/>
            <a:ext cx="2640825" cy="520726"/>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01150" y="3558773"/>
            <a:ext cx="2186995" cy="440436"/>
          </a:xfrm>
          <a:prstGeom prst="rect">
            <a:avLst/>
          </a:prstGeom>
        </p:spPr>
      </p:pic>
    </p:spTree>
    <p:extLst>
      <p:ext uri="{BB962C8B-B14F-4D97-AF65-F5344CB8AC3E}">
        <p14:creationId xmlns:p14="http://schemas.microsoft.com/office/powerpoint/2010/main" val="519589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err="1" smtClean="0"/>
              <a:t>Results</a:t>
            </a:r>
            <a:r>
              <a:rPr lang="es-MX" dirty="0" smtClean="0"/>
              <a:t/>
            </a:r>
            <a:br>
              <a:rPr lang="es-MX" dirty="0" smtClean="0"/>
            </a:br>
            <a:r>
              <a:rPr lang="es-MX" dirty="0" smtClean="0"/>
              <a:t>LHC </a:t>
            </a:r>
            <a:r>
              <a:rPr lang="es-MX" dirty="0" err="1" smtClean="0"/>
              <a:t>burnoff</a:t>
            </a:r>
            <a:r>
              <a:rPr lang="es-MX" dirty="0" smtClean="0"/>
              <a:t> (</a:t>
            </a:r>
            <a:r>
              <a:rPr lang="es-MX" dirty="0" err="1" smtClean="0"/>
              <a:t>constant</a:t>
            </a:r>
            <a:r>
              <a:rPr lang="es-MX" dirty="0" smtClean="0"/>
              <a:t> </a:t>
            </a:r>
            <a:r>
              <a:rPr lang="es-MX" dirty="0" err="1" smtClean="0"/>
              <a:t>emittances</a:t>
            </a:r>
            <a:r>
              <a:rPr lang="es-MX" dirty="0" smtClean="0"/>
              <a:t>)</a:t>
            </a:r>
            <a:endParaRPr lang="es-MX" dirty="0"/>
          </a:p>
        </p:txBody>
      </p:sp>
      <p:pic>
        <p:nvPicPr>
          <p:cNvPr id="10" name="Marcador de contenido 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270750" y="2501582"/>
            <a:ext cx="4775200" cy="3581400"/>
          </a:xfrm>
        </p:spPr>
      </p:pic>
      <p:pic>
        <p:nvPicPr>
          <p:cNvPr id="11" name="Imagen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690" y="2097722"/>
            <a:ext cx="5852160" cy="4389120"/>
          </a:xfrm>
          <a:prstGeom prst="rect">
            <a:avLst/>
          </a:prstGeom>
        </p:spPr>
      </p:pic>
    </p:spTree>
    <p:extLst>
      <p:ext uri="{BB962C8B-B14F-4D97-AF65-F5344CB8AC3E}">
        <p14:creationId xmlns:p14="http://schemas.microsoft.com/office/powerpoint/2010/main" val="427430579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op" id="{EC9488ED-E761-4D60-9AC4-764D1FE2C171}" vid="{CE19780C-D67D-4C13-9DE9-A52BC3BA51B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TM10001105[[fn=Recorte]]</Template>
  <TotalTime>2262</TotalTime>
  <Words>1858</Words>
  <Application>Microsoft Macintosh PowerPoint</Application>
  <PresentationFormat>Custom</PresentationFormat>
  <Paragraphs>144</Paragraphs>
  <Slides>30</Slides>
  <Notes>13</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Crop</vt:lpstr>
      <vt:lpstr>EPFL-LPAP TP IV    </vt:lpstr>
      <vt:lpstr>Objectives </vt:lpstr>
      <vt:lpstr>Objectives </vt:lpstr>
      <vt:lpstr>LHC </vt:lpstr>
      <vt:lpstr>FCC</vt:lpstr>
      <vt:lpstr>PowerPoint Presentation</vt:lpstr>
      <vt:lpstr>FCC vs LHC</vt:lpstr>
      <vt:lpstr>Results  LHC burnoff</vt:lpstr>
      <vt:lpstr>Results LHC burnoff (constant emittances)</vt:lpstr>
      <vt:lpstr>Dynamic Aperture</vt:lpstr>
      <vt:lpstr>Results  LHC Dynamic Aperture Different D∞, different b and different k</vt:lpstr>
      <vt:lpstr>Results  LHC DA different emittances</vt:lpstr>
      <vt:lpstr>IBS Intra Beam Scattering </vt:lpstr>
      <vt:lpstr>Results LHC Intra-Beam Scattering</vt:lpstr>
      <vt:lpstr>Synchrotron Radiation</vt:lpstr>
      <vt:lpstr>Results LHC Synchrotron Radiation</vt:lpstr>
      <vt:lpstr>Results LHC model vs LHC data 5279</vt:lpstr>
      <vt:lpstr>Results LHC model vs LHC data 5279</vt:lpstr>
      <vt:lpstr>Results LHC model vs LHC data 5282</vt:lpstr>
      <vt:lpstr> LHC vs Timber data 5282</vt:lpstr>
      <vt:lpstr>Results LHC vs Timber data 5352</vt:lpstr>
      <vt:lpstr>Results LHC vs Timber data 5352 DA fitting</vt:lpstr>
      <vt:lpstr>Results LHC vs Timber data 5355</vt:lpstr>
      <vt:lpstr>Results LHC vs Timber data 5355</vt:lpstr>
      <vt:lpstr>Results FCC Burnoff only</vt:lpstr>
      <vt:lpstr>Results  FCC Dynamic Aperture</vt:lpstr>
      <vt:lpstr>Conclusion</vt:lpstr>
      <vt:lpstr>Conclusion</vt:lpstr>
      <vt:lpstr>References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TP IV</dc:title>
  <dc:creator>OSCAR H holguin</dc:creator>
  <cp:lastModifiedBy>Tatiana</cp:lastModifiedBy>
  <cp:revision>50</cp:revision>
  <dcterms:created xsi:type="dcterms:W3CDTF">2018-06-25T21:15:04Z</dcterms:created>
  <dcterms:modified xsi:type="dcterms:W3CDTF">2018-06-27T11:51:03Z</dcterms:modified>
</cp:coreProperties>
</file>