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34" r:id="rId1"/>
  </p:sldMasterIdLst>
  <p:notesMasterIdLst>
    <p:notesMasterId r:id="rId28"/>
  </p:notesMasterIdLst>
  <p:sldIdLst>
    <p:sldId id="256" r:id="rId2"/>
    <p:sldId id="259" r:id="rId3"/>
    <p:sldId id="257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83" r:id="rId21"/>
    <p:sldId id="277" r:id="rId22"/>
    <p:sldId id="278" r:id="rId23"/>
    <p:sldId id="280" r:id="rId24"/>
    <p:sldId id="282" r:id="rId25"/>
    <p:sldId id="281" r:id="rId26"/>
    <p:sldId id="284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599"/>
  </p:normalViewPr>
  <p:slideViewPr>
    <p:cSldViewPr snapToGrid="0" snapToObjects="1">
      <p:cViewPr>
        <p:scale>
          <a:sx n="110" d="100"/>
          <a:sy n="110" d="100"/>
        </p:scale>
        <p:origin x="632" y="18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8482CE-7659-A34C-B084-91741827411C}" type="datetimeFigureOut">
              <a:rPr lang="en-US" smtClean="0"/>
              <a:t>27.06.18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324895-6078-984B-A57A-117633F2C5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465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</a:t>
            </a:r>
            <a:r>
              <a:rPr lang="en-US" baseline="0" dirty="0" smtClean="0"/>
              <a:t> this work we focused on Landau damping mechanism and collimation. These effects are possible because different distributions used in a electron lens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24895-6078-984B-A57A-117633F2C50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6581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There are multiple distributions that can be used,</a:t>
            </a:r>
            <a:r>
              <a:rPr lang="en-US" baseline="0" dirty="0" smtClean="0"/>
              <a:t> but one that is important is the </a:t>
            </a:r>
            <a:r>
              <a:rPr lang="en-US" baseline="0" dirty="0" err="1" smtClean="0"/>
              <a:t>gaussian</a:t>
            </a:r>
            <a:r>
              <a:rPr lang="en-US" baseline="0" dirty="0" smtClean="0"/>
              <a:t> distribution. The kicks produced by this distribution, these kicks depend on amplitude. And also, the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24895-6078-984B-A57A-117633F2C50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0832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24895-6078-984B-A57A-117633F2C50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6925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" charset="0"/>
                <a:ea typeface="Times" charset="0"/>
                <a:cs typeface="Times" charset="0"/>
              </a:rPr>
              <a:t>The e-lens for these simulations was perfectly aligned without any displacement.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24895-6078-984B-A57A-117633F2C50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320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CBE6B-B80F-AF4D-98B8-A23417DDF122}" type="datetimeFigureOut">
              <a:rPr lang="en-US" smtClean="0"/>
              <a:t>27.06.18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E9ED-EEFB-0147-9489-6035E567F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550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CBE6B-B80F-AF4D-98B8-A23417DDF122}" type="datetimeFigureOut">
              <a:rPr lang="en-US" smtClean="0"/>
              <a:t>27.06.18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E9ED-EEFB-0147-9489-6035E567F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928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CBE6B-B80F-AF4D-98B8-A23417DDF122}" type="datetimeFigureOut">
              <a:rPr lang="en-US" smtClean="0"/>
              <a:t>27.06.18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E9ED-EEFB-0147-9489-6035E567F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620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CBE6B-B80F-AF4D-98B8-A23417DDF122}" type="datetimeFigureOut">
              <a:rPr lang="en-US" smtClean="0"/>
              <a:t>27.06.18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E9ED-EEFB-0147-9489-6035E567F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61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CBE6B-B80F-AF4D-98B8-A23417DDF122}" type="datetimeFigureOut">
              <a:rPr lang="en-US" smtClean="0"/>
              <a:t>27.06.18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E9ED-EEFB-0147-9489-6035E567F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42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CBE6B-B80F-AF4D-98B8-A23417DDF122}" type="datetimeFigureOut">
              <a:rPr lang="en-US" smtClean="0"/>
              <a:t>27.06.18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E9ED-EEFB-0147-9489-6035E567F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85876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CBE6B-B80F-AF4D-98B8-A23417DDF122}" type="datetimeFigureOut">
              <a:rPr lang="en-US" smtClean="0"/>
              <a:t>27.06.18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E9ED-EEFB-0147-9489-6035E567F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766175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CBE6B-B80F-AF4D-98B8-A23417DDF122}" type="datetimeFigureOut">
              <a:rPr lang="en-US" smtClean="0"/>
              <a:t>27.06.18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E9ED-EEFB-0147-9489-6035E567F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892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CBE6B-B80F-AF4D-98B8-A23417DDF122}" type="datetimeFigureOut">
              <a:rPr lang="en-US" smtClean="0"/>
              <a:t>27.06.18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E9ED-EEFB-0147-9489-6035E567F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665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CBE6B-B80F-AF4D-98B8-A23417DDF122}" type="datetimeFigureOut">
              <a:rPr lang="en-US" smtClean="0"/>
              <a:t>27.06.18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E9ED-EEFB-0147-9489-6035E567F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771809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CBE6B-B80F-AF4D-98B8-A23417DDF122}" type="datetimeFigureOut">
              <a:rPr lang="en-US" smtClean="0"/>
              <a:t>27.06.18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2E9ED-EEFB-0147-9489-6035E567F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541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CBE6B-B80F-AF4D-98B8-A23417DDF122}" type="datetimeFigureOut">
              <a:rPr lang="en-US" smtClean="0"/>
              <a:t>27.06.18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F2E9ED-EEFB-0147-9489-6035E567F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647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8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7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7.png"/><Relationship Id="rId5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Relationship Id="rId3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6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Relationship Id="rId3" Type="http://schemas.openxmlformats.org/officeDocument/2006/relationships/image" Target="../media/image5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5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5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362995"/>
            <a:ext cx="9144000" cy="2387600"/>
          </a:xfrm>
        </p:spPr>
        <p:txBody>
          <a:bodyPr>
            <a:normAutofit/>
          </a:bodyPr>
          <a:lstStyle/>
          <a:p>
            <a:r>
              <a:rPr lang="en-US" sz="4500" dirty="0" smtClean="0">
                <a:latin typeface="Times" charset="0"/>
                <a:ea typeface="Times" charset="0"/>
                <a:cs typeface="Times" charset="0"/>
              </a:rPr>
              <a:t>Simulations Studies of Electron Lens Impact on Beam Parameters for Future Circular Colliders</a:t>
            </a:r>
            <a:endParaRPr lang="en-US" sz="4500" dirty="0"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035174"/>
            <a:ext cx="9144000" cy="165576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Diego </a:t>
            </a:r>
            <a:r>
              <a:rPr lang="en-US" dirty="0" err="1" smtClean="0">
                <a:latin typeface="Times" charset="0"/>
                <a:ea typeface="Times" charset="0"/>
                <a:cs typeface="Times" charset="0"/>
              </a:rPr>
              <a:t>Machain</a:t>
            </a:r>
            <a:r>
              <a:rPr lang="en-US" smtClean="0">
                <a:latin typeface="Times" charset="0"/>
                <a:ea typeface="Times" charset="0"/>
                <a:cs typeface="Times" charset="0"/>
              </a:rPr>
              <a:t> EPFL LPAP</a:t>
            </a:r>
            <a:endParaRPr lang="en-US" dirty="0" smtClean="0">
              <a:latin typeface="Times" charset="0"/>
              <a:ea typeface="Times" charset="0"/>
              <a:cs typeface="Times" charset="0"/>
            </a:endParaRPr>
          </a:p>
          <a:p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Supervisors:</a:t>
            </a:r>
          </a:p>
          <a:p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Claudia Tambasco</a:t>
            </a:r>
          </a:p>
          <a:p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Tatiana Pieloni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21427" y="5820032"/>
            <a:ext cx="2866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June 27, 2018</a:t>
            </a:r>
            <a:endParaRPr lang="en-US" dirty="0">
              <a:latin typeface="Times" charset="0"/>
              <a:ea typeface="Times" charset="0"/>
              <a:cs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43448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Displacement Noise</a:t>
            </a:r>
            <a:endParaRPr lang="en-US" dirty="0"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426" y="1713214"/>
            <a:ext cx="9835531" cy="4351338"/>
          </a:xfrm>
        </p:spPr>
        <p:txBody>
          <a:bodyPr/>
          <a:lstStyle/>
          <a:p>
            <a:r>
              <a:rPr lang="en-US" sz="2400" dirty="0">
                <a:latin typeface="Times" charset="0"/>
                <a:ea typeface="Times" charset="0"/>
                <a:cs typeface="Times" charset="0"/>
              </a:rPr>
              <a:t>A misalignment of the electron lens will introduce undesirable noise in the incident proton </a:t>
            </a:r>
            <a:r>
              <a:rPr lang="en-US" sz="2400" dirty="0" smtClean="0">
                <a:latin typeface="Times" charset="0"/>
                <a:ea typeface="Times" charset="0"/>
                <a:cs typeface="Times" charset="0"/>
              </a:rPr>
              <a:t>beam. </a:t>
            </a:r>
          </a:p>
          <a:p>
            <a:pPr lvl="1"/>
            <a:r>
              <a:rPr lang="en-US" sz="2100" dirty="0" smtClean="0">
                <a:latin typeface="Times" charset="0"/>
                <a:ea typeface="Times" charset="0"/>
                <a:cs typeface="Times" charset="0"/>
              </a:rPr>
              <a:t>Leads </a:t>
            </a:r>
            <a:r>
              <a:rPr lang="en-US" sz="2100" dirty="0">
                <a:latin typeface="Times" charset="0"/>
                <a:ea typeface="Times" charset="0"/>
                <a:cs typeface="Times" charset="0"/>
              </a:rPr>
              <a:t>to an emittance </a:t>
            </a:r>
            <a:r>
              <a:rPr lang="en-US" sz="2100" dirty="0" smtClean="0">
                <a:latin typeface="Times" charset="0"/>
                <a:ea typeface="Times" charset="0"/>
                <a:cs typeface="Times" charset="0"/>
              </a:rPr>
              <a:t>increase </a:t>
            </a:r>
            <a:r>
              <a:rPr lang="en-US" sz="2100" dirty="0">
                <a:latin typeface="Times" charset="0"/>
                <a:ea typeface="Times" charset="0"/>
                <a:cs typeface="Times" charset="0"/>
              </a:rPr>
              <a:t>with consequent reduction of the luminosity reach of the </a:t>
            </a:r>
            <a:r>
              <a:rPr lang="en-US" sz="2100" dirty="0" smtClean="0">
                <a:latin typeface="Times" charset="0"/>
                <a:ea typeface="Times" charset="0"/>
                <a:cs typeface="Times" charset="0"/>
              </a:rPr>
              <a:t>collider. </a:t>
            </a:r>
          </a:p>
          <a:p>
            <a:r>
              <a:rPr lang="en-US" sz="2400" dirty="0">
                <a:latin typeface="Times" charset="0"/>
                <a:ea typeface="Times" charset="0"/>
                <a:cs typeface="Times" charset="0"/>
              </a:rPr>
              <a:t>Some simulations with random displacements in the x-plane and/or y-plane were carried out, and the results on the emittance increase per hour are </a:t>
            </a:r>
            <a:r>
              <a:rPr lang="en-US" sz="2400" dirty="0" smtClean="0">
                <a:latin typeface="Times" charset="0"/>
                <a:ea typeface="Times" charset="0"/>
                <a:cs typeface="Times" charset="0"/>
              </a:rPr>
              <a:t>analyzed. </a:t>
            </a:r>
          </a:p>
          <a:p>
            <a:r>
              <a:rPr lang="en-US" sz="2400" dirty="0" smtClean="0">
                <a:latin typeface="Times" charset="0"/>
                <a:ea typeface="Times" charset="0"/>
                <a:cs typeface="Times" charset="0"/>
              </a:rPr>
              <a:t>The Current used for the simulations was 1 A.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5237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568" y="110008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" charset="0"/>
                <a:ea typeface="Times" charset="0"/>
                <a:cs typeface="Times" charset="0"/>
              </a:rPr>
              <a:t>Gaussian e-lens Noise</a:t>
            </a:r>
            <a:endParaRPr lang="en-US" sz="2800" dirty="0">
              <a:latin typeface="Times" charset="0"/>
              <a:ea typeface="Times" charset="0"/>
              <a:cs typeface="Times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96"/>
          <a:stretch/>
        </p:blipFill>
        <p:spPr>
          <a:xfrm>
            <a:off x="6123484" y="2574619"/>
            <a:ext cx="4436527" cy="3469112"/>
          </a:xfrm>
        </p:spPr>
      </p:pic>
      <p:sp>
        <p:nvSpPr>
          <p:cNvPr id="5" name="TextBox 4"/>
          <p:cNvSpPr txBox="1"/>
          <p:nvPr/>
        </p:nvSpPr>
        <p:spPr>
          <a:xfrm>
            <a:off x="3060889" y="6043731"/>
            <a:ext cx="2186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x-plane</a:t>
            </a:r>
            <a:endParaRPr lang="en-US" dirty="0"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72709" y="6049186"/>
            <a:ext cx="2186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" charset="0"/>
                <a:ea typeface="Times" charset="0"/>
                <a:cs typeface="Times" charset="0"/>
              </a:rPr>
              <a:t>y</a:t>
            </a:r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-plane</a:t>
            </a:r>
            <a:endParaRPr lang="en-US" dirty="0">
              <a:latin typeface="Times" charset="0"/>
              <a:ea typeface="Times" charset="0"/>
              <a:cs typeface="Times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65042" y="1136211"/>
                <a:ext cx="11337953" cy="14384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charset="0"/>
                  <a:buChar char="•"/>
                </a:pPr>
                <a:r>
                  <a:rPr lang="en-US" sz="2100" dirty="0" smtClean="0">
                    <a:latin typeface="Times" charset="0"/>
                    <a:ea typeface="Times" charset="0"/>
                    <a:cs typeface="Times" charset="0"/>
                  </a:rPr>
                  <a:t>Displacements done from 50 nm (</a:t>
                </a:r>
                <a14:m>
                  <m:oMath xmlns:m="http://schemas.openxmlformats.org/officeDocument/2006/math" xmlns="">
                    <m:sSup>
                      <m:sSupPr>
                        <m:ctrlPr>
                          <a:rPr lang="en-US" sz="2100" i="1" smtClean="0">
                            <a:latin typeface="Times" charset="0"/>
                            <a:ea typeface="Times" charset="0"/>
                            <a:cs typeface="Times" charset="0"/>
                          </a:rPr>
                        </m:ctrlPr>
                      </m:sSupPr>
                      <m:e>
                        <m:r>
                          <a:rPr lang="es-ES" sz="2100" b="0" i="1" smtClean="0">
                            <a:latin typeface="Times" charset="0"/>
                            <a:ea typeface="Times" charset="0"/>
                            <a:cs typeface="Times" charset="0"/>
                          </a:rPr>
                          <m:t>2.4</m:t>
                        </m:r>
                        <m:r>
                          <a:rPr lang="es-ES" sz="2100" b="0" i="1" smtClean="0">
                            <a:latin typeface="Times" charset="0"/>
                            <a:ea typeface="Times" charset="0"/>
                            <a:cs typeface="Times" charset="0"/>
                          </a:rPr>
                          <m:t>ⅹ</m:t>
                        </m:r>
                        <m:r>
                          <a:rPr lang="es-ES" sz="2100" b="0" i="1" smtClean="0">
                            <a:latin typeface="Times" charset="0"/>
                            <a:ea typeface="Times" charset="0"/>
                            <a:cs typeface="Times" charset="0"/>
                          </a:rPr>
                          <m:t>10</m:t>
                        </m:r>
                      </m:e>
                      <m:sup>
                        <m:r>
                          <a:rPr lang="es-ES" sz="2100" b="0" i="1" smtClean="0">
                            <a:latin typeface="Times" charset="0"/>
                            <a:ea typeface="Times" charset="0"/>
                            <a:cs typeface="Times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US" sz="2000" dirty="0" smtClean="0">
                    <a:latin typeface="Times" charset="0"/>
                    <a:ea typeface="Times" charset="0"/>
                    <a:cs typeface="Times" charset="0"/>
                  </a:rPr>
                  <a:t>σ</a:t>
                </a:r>
                <a:r>
                  <a:rPr lang="en-US" sz="2100" dirty="0" smtClean="0">
                    <a:latin typeface="Times" charset="0"/>
                    <a:ea typeface="Times" charset="0"/>
                    <a:cs typeface="Times" charset="0"/>
                  </a:rPr>
                  <a:t>) to 1000 nm (</a:t>
                </a:r>
                <a14:m>
                  <m:oMath xmlns:m="http://schemas.openxmlformats.org/officeDocument/2006/math" xmlns="">
                    <m:sSup>
                      <m:sSupPr>
                        <m:ctrlPr>
                          <a:rPr lang="en-US" sz="2100" i="1" smtClean="0">
                            <a:latin typeface="Times" charset="0"/>
                            <a:ea typeface="Times" charset="0"/>
                            <a:cs typeface="Times" charset="0"/>
                          </a:rPr>
                        </m:ctrlPr>
                      </m:sSupPr>
                      <m:e>
                        <m:r>
                          <a:rPr lang="es-ES" sz="2100" b="0" i="1" smtClean="0">
                            <a:latin typeface="Times" charset="0"/>
                            <a:ea typeface="Times" charset="0"/>
                            <a:cs typeface="Times" charset="0"/>
                          </a:rPr>
                          <m:t>1</m:t>
                        </m:r>
                        <m:r>
                          <a:rPr lang="es-ES" sz="2100" b="0" i="1" smtClean="0">
                            <a:latin typeface="Times" charset="0"/>
                            <a:ea typeface="Times" charset="0"/>
                            <a:cs typeface="Times" charset="0"/>
                          </a:rPr>
                          <m:t>.</m:t>
                        </m:r>
                        <m:r>
                          <a:rPr lang="es-ES" sz="2100" b="0" i="1" smtClean="0">
                            <a:latin typeface="Times" charset="0"/>
                            <a:ea typeface="Times" charset="0"/>
                            <a:cs typeface="Times" charset="0"/>
                          </a:rPr>
                          <m:t>2ⅹ</m:t>
                        </m:r>
                        <m:r>
                          <a:rPr lang="es-ES" sz="2100" b="0" i="1" smtClean="0">
                            <a:latin typeface="Times" charset="0"/>
                            <a:ea typeface="Times" charset="0"/>
                            <a:cs typeface="Times" charset="0"/>
                          </a:rPr>
                          <m:t>10</m:t>
                        </m:r>
                      </m:e>
                      <m:sup>
                        <m:r>
                          <a:rPr lang="es-ES" sz="2100" b="0" i="1" smtClean="0">
                            <a:latin typeface="Times" charset="0"/>
                            <a:ea typeface="Times" charset="0"/>
                            <a:cs typeface="Times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US" sz="2000" dirty="0" err="1" smtClean="0">
                    <a:latin typeface="Times" charset="0"/>
                    <a:ea typeface="Times" charset="0"/>
                    <a:cs typeface="Times" charset="0"/>
                  </a:rPr>
                  <a:t>σ</a:t>
                </a:r>
                <a:r>
                  <a:rPr lang="en-US" sz="2100" dirty="0" smtClean="0">
                    <a:latin typeface="Times" charset="0"/>
                    <a:ea typeface="Times" charset="0"/>
                    <a:cs typeface="Times" charset="0"/>
                  </a:rPr>
                  <a:t>). </a:t>
                </a:r>
                <a:endParaRPr lang="en-US" sz="2100" dirty="0">
                  <a:latin typeface="Times" charset="0"/>
                  <a:ea typeface="Times" charset="0"/>
                  <a:cs typeface="Times" charset="0"/>
                </a:endParaRPr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sz="2100" dirty="0" smtClean="0">
                    <a:latin typeface="Times" charset="0"/>
                    <a:ea typeface="Times" charset="0"/>
                    <a:cs typeface="Times" charset="0"/>
                  </a:rPr>
                  <a:t>With a displacement of 1000 nm (</a:t>
                </a:r>
                <a14:m>
                  <m:oMath xmlns:m="http://schemas.openxmlformats.org/officeDocument/2006/math" xmlns="">
                    <m:sSup>
                      <m:sSupPr>
                        <m:ctrlPr>
                          <a:rPr lang="en-US" sz="200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</m:ctrlPr>
                      </m:sSupPr>
                      <m:e>
                        <m:r>
                          <a:rPr lang="es-ES" sz="2000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2.4ⅹ10</m:t>
                        </m:r>
                      </m:e>
                      <m:sup>
                        <m:r>
                          <a:rPr lang="es-ES" sz="2000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−3</m:t>
                        </m:r>
                      </m:sup>
                    </m:sSup>
                    <m:r>
                      <m:rPr>
                        <m:nor/>
                      </m:rPr>
                      <a:rPr lang="en-US" sz="2000" dirty="0" smtClean="0">
                        <a:latin typeface="Times" charset="0"/>
                        <a:ea typeface="Times" charset="0"/>
                        <a:cs typeface="Times" charset="0"/>
                      </a:rPr>
                      <m:t>σ</m:t>
                    </m:r>
                    <m:r>
                      <a:rPr lang="es-ES" sz="2000" b="0" i="0" smtClean="0">
                        <a:latin typeface="Cambria Math" charset="0"/>
                        <a:ea typeface="Times" charset="0"/>
                        <a:cs typeface="Times" charset="0"/>
                      </a:rPr>
                      <m:t>) </m:t>
                    </m:r>
                    <m:r>
                      <m:rPr>
                        <m:sty m:val="p"/>
                      </m:rPr>
                      <a:rPr lang="es-ES" sz="2000" b="0" i="0" smtClean="0">
                        <a:latin typeface="Cambria Math" charset="0"/>
                        <a:ea typeface="Times" charset="0"/>
                        <a:cs typeface="Times" charset="0"/>
                      </a:rPr>
                      <m:t>the</m:t>
                    </m:r>
                    <m:r>
                      <a:rPr lang="es-ES" sz="2000" b="0" i="0" smtClean="0">
                        <a:latin typeface="Cambria Math" charset="0"/>
                        <a:ea typeface="Times" charset="0"/>
                        <a:cs typeface="Times" charset="0"/>
                      </a:rPr>
                      <m:t> </m:t>
                    </m:r>
                    <m:r>
                      <m:rPr>
                        <m:sty m:val="p"/>
                      </m:rPr>
                      <a:rPr lang="es-ES" sz="2000" b="0" i="0" smtClean="0">
                        <a:latin typeface="Cambria Math" charset="0"/>
                        <a:ea typeface="Times" charset="0"/>
                        <a:cs typeface="Times" charset="0"/>
                      </a:rPr>
                      <m:t>emittance</m:t>
                    </m:r>
                    <m:r>
                      <a:rPr lang="es-ES" sz="2000" b="0" i="0" smtClean="0">
                        <a:latin typeface="Cambria Math" charset="0"/>
                        <a:ea typeface="Times" charset="0"/>
                        <a:cs typeface="Times" charset="0"/>
                      </a:rPr>
                      <m:t> </m:t>
                    </m:r>
                    <m:r>
                      <m:rPr>
                        <m:sty m:val="p"/>
                      </m:rPr>
                      <a:rPr lang="es-ES" sz="2000" b="0" i="0" smtClean="0">
                        <a:latin typeface="Cambria Math" charset="0"/>
                        <a:ea typeface="Times" charset="0"/>
                        <a:cs typeface="Times" charset="0"/>
                      </a:rPr>
                      <m:t>increase</m:t>
                    </m:r>
                    <m:r>
                      <a:rPr lang="es-ES" sz="2000" b="0" i="0" smtClean="0">
                        <a:latin typeface="Cambria Math" charset="0"/>
                        <a:ea typeface="Times" charset="0"/>
                        <a:cs typeface="Times" charset="0"/>
                      </a:rPr>
                      <m:t> </m:t>
                    </m:r>
                    <m:r>
                      <m:rPr>
                        <m:sty m:val="p"/>
                      </m:rPr>
                      <a:rPr lang="es-ES" sz="2000" b="0" i="0" smtClean="0">
                        <a:latin typeface="Cambria Math" charset="0"/>
                        <a:ea typeface="Times" charset="0"/>
                        <a:cs typeface="Times" charset="0"/>
                      </a:rPr>
                      <m:t>is</m:t>
                    </m:r>
                    <m:r>
                      <a:rPr lang="es-ES" sz="2000" b="0" i="0" smtClean="0">
                        <a:latin typeface="Cambria Math" charset="0"/>
                        <a:ea typeface="Times" charset="0"/>
                        <a:cs typeface="Times" charset="0"/>
                      </a:rPr>
                      <m:t> </m:t>
                    </m:r>
                    <m:r>
                      <m:rPr>
                        <m:sty m:val="p"/>
                      </m:rPr>
                      <a:rPr lang="es-ES" sz="2000" b="0" i="0" smtClean="0">
                        <a:latin typeface="Cambria Math" charset="0"/>
                        <a:ea typeface="Times" charset="0"/>
                        <a:cs typeface="Times" charset="0"/>
                      </a:rPr>
                      <m:t>around</m:t>
                    </m:r>
                    <m:r>
                      <a:rPr lang="es-ES" sz="2000" b="0" i="0" smtClean="0">
                        <a:latin typeface="Cambria Math" charset="0"/>
                        <a:ea typeface="Times" charset="0"/>
                        <a:cs typeface="Times" charset="0"/>
                      </a:rPr>
                      <m:t> 75%</m:t>
                    </m:r>
                  </m:oMath>
                </a14:m>
                <a:r>
                  <a:rPr lang="es-ES" sz="2400" dirty="0" smtClean="0"/>
                  <a:t>.</a:t>
                </a:r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sz="2100" dirty="0" smtClean="0">
                    <a:latin typeface="Times" charset="0"/>
                    <a:ea typeface="Times" charset="0"/>
                    <a:cs typeface="Times" charset="0"/>
                  </a:rPr>
                  <a:t>Luminosity reach can be compromised</a:t>
                </a:r>
                <a:endParaRPr lang="es-ES" sz="2100" dirty="0" smtClean="0"/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sz="2100" dirty="0" smtClean="0">
                    <a:latin typeface="Times" charset="0"/>
                    <a:ea typeface="Times" charset="0"/>
                    <a:cs typeface="Times" charset="0"/>
                  </a:rPr>
                  <a:t>The emittance increase in the y-plane doubles the one in the x-plane.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042" y="1136211"/>
                <a:ext cx="11337953" cy="1438407"/>
              </a:xfrm>
              <a:prstGeom prst="rect">
                <a:avLst/>
              </a:prstGeom>
              <a:blipFill rotWithShape="0">
                <a:blip r:embed="rId3"/>
                <a:stretch>
                  <a:fillRect l="-538" t="-2119" b="-72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096"/>
          <a:stretch/>
        </p:blipFill>
        <p:spPr>
          <a:xfrm>
            <a:off x="1698148" y="2574618"/>
            <a:ext cx="4473869" cy="346911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952368" y="6413063"/>
                <a:ext cx="8489091" cy="6682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Times" charset="0"/>
                    <a:ea typeface="Times" charset="0"/>
                    <a:cs typeface="Times" charset="0"/>
                  </a:rPr>
                  <a:t>Amplitude emittance growth for random displacements with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US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𝑄</m:t>
                        </m:r>
                      </m:e>
                      <m:sub>
                        <m:r>
                          <a:rPr lang="es-E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𝑥</m:t>
                        </m:r>
                      </m:sub>
                    </m:sSub>
                    <m:r>
                      <a:rPr lang="es-ES" b="0" i="1" smtClean="0">
                        <a:latin typeface="Cambria Math" charset="0"/>
                        <a:ea typeface="Times" charset="0"/>
                        <a:cs typeface="Times" charset="0"/>
                      </a:rPr>
                      <m:t>=0.3</m:t>
                    </m:r>
                    <m:r>
                      <a:rPr lang="es-ES" b="0" i="1" smtClean="0">
                        <a:latin typeface="Cambria Math" charset="0"/>
                        <a:ea typeface="Times" charset="0"/>
                        <a:cs typeface="Times" charset="0"/>
                      </a:rPr>
                      <m:t>1</m:t>
                    </m:r>
                  </m:oMath>
                </a14:m>
                <a:r>
                  <a:rPr lang="en-US" dirty="0" smtClean="0">
                    <a:latin typeface="Times" charset="0"/>
                    <a:ea typeface="Times" charset="0"/>
                    <a:cs typeface="Times" charset="0"/>
                  </a:rPr>
                  <a:t> and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US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𝑄</m:t>
                        </m:r>
                      </m:e>
                      <m:sub>
                        <m:r>
                          <a:rPr lang="es-E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𝑦</m:t>
                        </m:r>
                      </m:sub>
                    </m:sSub>
                    <m:r>
                      <a:rPr lang="es-ES" b="0" i="1" smtClean="0">
                        <a:latin typeface="Cambria Math" charset="0"/>
                        <a:ea typeface="Times" charset="0"/>
                        <a:cs typeface="Times" charset="0"/>
                      </a:rPr>
                      <m:t>=0.3</m:t>
                    </m:r>
                    <m:r>
                      <a:rPr lang="es-ES" b="0" i="1" smtClean="0">
                        <a:latin typeface="Cambria Math" charset="0"/>
                        <a:ea typeface="Times" charset="0"/>
                        <a:cs typeface="Times" charset="0"/>
                      </a:rPr>
                      <m:t>2.</m:t>
                    </m:r>
                  </m:oMath>
                </a14:m>
                <a:r>
                  <a:rPr lang="en-US" dirty="0" smtClean="0">
                    <a:latin typeface="Times" charset="0"/>
                    <a:ea typeface="Times" charset="0"/>
                    <a:cs typeface="Times" charset="0"/>
                  </a:rPr>
                  <a:t>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2368" y="6413063"/>
                <a:ext cx="8489091" cy="668260"/>
              </a:xfrm>
              <a:prstGeom prst="rect">
                <a:avLst/>
              </a:prstGeom>
              <a:blipFill rotWithShape="0">
                <a:blip r:embed="rId4"/>
                <a:stretch>
                  <a:fillRect l="-574" t="-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02002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771" y="2731809"/>
            <a:ext cx="8855765" cy="3254536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45757" y="1444284"/>
                <a:ext cx="10510586" cy="14116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charset="0"/>
                  <a:buChar char="•"/>
                </a:pPr>
                <a:r>
                  <a:rPr lang="en-US" sz="2200" dirty="0" smtClean="0">
                    <a:latin typeface="Times" charset="0"/>
                    <a:ea typeface="Times" charset="0"/>
                    <a:cs typeface="Times" charset="0"/>
                  </a:rPr>
                  <a:t>As the tunes swapped (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US" sz="2200" i="1" smtClean="0">
                            <a:latin typeface="Times" charset="0"/>
                            <a:ea typeface="Times" charset="0"/>
                            <a:cs typeface="Times" charset="0"/>
                          </a:rPr>
                        </m:ctrlPr>
                      </m:sSubPr>
                      <m:e>
                        <m:r>
                          <a:rPr lang="es-ES" sz="2200" b="0" i="1" smtClean="0">
                            <a:latin typeface="Times" charset="0"/>
                            <a:ea typeface="Times" charset="0"/>
                            <a:cs typeface="Times" charset="0"/>
                          </a:rPr>
                          <m:t>𝑄</m:t>
                        </m:r>
                      </m:e>
                      <m:sub>
                        <m:r>
                          <a:rPr lang="es-ES" sz="2200" b="0" i="1" smtClean="0">
                            <a:latin typeface="Times" charset="0"/>
                            <a:ea typeface="Times" charset="0"/>
                            <a:cs typeface="Times" charset="0"/>
                          </a:rPr>
                          <m:t>𝑥</m:t>
                        </m:r>
                      </m:sub>
                    </m:sSub>
                    <m:r>
                      <a:rPr lang="es-ES" sz="2200" b="0" i="1" smtClean="0">
                        <a:latin typeface="Times" charset="0"/>
                        <a:ea typeface="Times" charset="0"/>
                        <a:cs typeface="Times" charset="0"/>
                      </a:rPr>
                      <m:t>=0.32</m:t>
                    </m:r>
                  </m:oMath>
                </a14:m>
                <a:r>
                  <a:rPr lang="en-US" sz="2200" dirty="0" smtClean="0">
                    <a:latin typeface="Times" charset="0"/>
                    <a:ea typeface="Times" charset="0"/>
                    <a:cs typeface="Times" charset="0"/>
                  </a:rPr>
                  <a:t> and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US" sz="2200" i="1" smtClean="0">
                            <a:latin typeface="Times" charset="0"/>
                            <a:ea typeface="Times" charset="0"/>
                            <a:cs typeface="Times" charset="0"/>
                          </a:rPr>
                        </m:ctrlPr>
                      </m:sSubPr>
                      <m:e>
                        <m:r>
                          <a:rPr lang="es-ES" sz="2200" b="0" i="1" smtClean="0">
                            <a:latin typeface="Times" charset="0"/>
                            <a:ea typeface="Times" charset="0"/>
                            <a:cs typeface="Times" charset="0"/>
                          </a:rPr>
                          <m:t>𝑄</m:t>
                        </m:r>
                      </m:e>
                      <m:sub>
                        <m:r>
                          <a:rPr lang="es-ES" sz="2200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𝑦</m:t>
                        </m:r>
                      </m:sub>
                    </m:sSub>
                    <m:r>
                      <a:rPr lang="es-ES" sz="2200" b="0" i="1" smtClean="0">
                        <a:latin typeface="Times" charset="0"/>
                        <a:ea typeface="Times" charset="0"/>
                        <a:cs typeface="Times" charset="0"/>
                      </a:rPr>
                      <m:t>=0.3</m:t>
                    </m:r>
                    <m:r>
                      <a:rPr lang="es-ES" sz="2200" b="0" i="1" smtClean="0">
                        <a:latin typeface="Times" charset="0"/>
                        <a:ea typeface="Times" charset="0"/>
                        <a:cs typeface="Times" charset="0"/>
                      </a:rPr>
                      <m:t>1)</m:t>
                    </m:r>
                  </m:oMath>
                </a14:m>
                <a:r>
                  <a:rPr lang="en-US" sz="2200" dirty="0" smtClean="0">
                    <a:latin typeface="Times" charset="0"/>
                    <a:ea typeface="Times" charset="0"/>
                    <a:cs typeface="Times" charset="0"/>
                  </a:rPr>
                  <a:t>, the emittance increase of the two planes is reversed.</a:t>
                </a:r>
                <a:endParaRPr lang="en-US" sz="2200" dirty="0">
                  <a:latin typeface="Times" charset="0"/>
                  <a:ea typeface="Times" charset="0"/>
                  <a:cs typeface="Times" charset="0"/>
                </a:endParaRPr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sz="2200" dirty="0" smtClean="0">
                    <a:latin typeface="Times" charset="0"/>
                    <a:ea typeface="Times" charset="0"/>
                    <a:cs typeface="Times" charset="0"/>
                  </a:rPr>
                  <a:t>The tunes produce this effect on the emittance growth.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757" y="1444284"/>
                <a:ext cx="10510586" cy="1411669"/>
              </a:xfrm>
              <a:prstGeom prst="rect">
                <a:avLst/>
              </a:prstGeom>
              <a:blipFill rotWithShape="0">
                <a:blip r:embed="rId3"/>
                <a:stretch>
                  <a:fillRect l="-696" t="-25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le 1"/>
          <p:cNvSpPr txBox="1">
            <a:spLocks/>
          </p:cNvSpPr>
          <p:nvPr/>
        </p:nvSpPr>
        <p:spPr>
          <a:xfrm>
            <a:off x="545757" y="11872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latin typeface="Times" charset="0"/>
                <a:ea typeface="Times" charset="0"/>
                <a:cs typeface="Times" charset="0"/>
              </a:rPr>
              <a:t>Gaussian </a:t>
            </a:r>
            <a:r>
              <a:rPr lang="en-US" sz="2800" smtClean="0">
                <a:latin typeface="Times" charset="0"/>
                <a:ea typeface="Times" charset="0"/>
                <a:cs typeface="Times" charset="0"/>
              </a:rPr>
              <a:t>e-lens Noise</a:t>
            </a:r>
            <a:endParaRPr lang="en-US" sz="2800" dirty="0"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96779" y="5928941"/>
            <a:ext cx="2186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x-plane</a:t>
            </a:r>
            <a:endParaRPr lang="en-US" dirty="0"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62889" y="5895571"/>
            <a:ext cx="2186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" charset="0"/>
                <a:ea typeface="Times" charset="0"/>
                <a:cs typeface="Times" charset="0"/>
              </a:rPr>
              <a:t>y</a:t>
            </a:r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-plane</a:t>
            </a:r>
            <a:endParaRPr lang="en-US" dirty="0">
              <a:latin typeface="Times" charset="0"/>
              <a:ea typeface="Times" charset="0"/>
              <a:cs typeface="Times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739841" y="6319314"/>
                <a:ext cx="8489091" cy="6682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Times" charset="0"/>
                    <a:ea typeface="Times" charset="0"/>
                    <a:cs typeface="Times" charset="0"/>
                  </a:rPr>
                  <a:t>Amplitude emittance growth for random displacements with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US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𝑄</m:t>
                        </m:r>
                      </m:e>
                      <m:sub>
                        <m:r>
                          <a:rPr lang="es-E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𝑥</m:t>
                        </m:r>
                      </m:sub>
                    </m:sSub>
                    <m:r>
                      <a:rPr lang="es-ES" b="0" i="1" smtClean="0">
                        <a:latin typeface="Cambria Math" charset="0"/>
                        <a:ea typeface="Times" charset="0"/>
                        <a:cs typeface="Times" charset="0"/>
                      </a:rPr>
                      <m:t>=0.3</m:t>
                    </m:r>
                    <m:r>
                      <a:rPr lang="es-ES" b="0" i="1" smtClean="0">
                        <a:latin typeface="Cambria Math" charset="0"/>
                        <a:ea typeface="Times" charset="0"/>
                        <a:cs typeface="Times" charset="0"/>
                      </a:rPr>
                      <m:t>2</m:t>
                    </m:r>
                  </m:oMath>
                </a14:m>
                <a:r>
                  <a:rPr lang="en-US" dirty="0" smtClean="0">
                    <a:latin typeface="Times" charset="0"/>
                    <a:ea typeface="Times" charset="0"/>
                    <a:cs typeface="Times" charset="0"/>
                  </a:rPr>
                  <a:t> and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US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𝑄</m:t>
                        </m:r>
                      </m:e>
                      <m:sub>
                        <m:r>
                          <a:rPr lang="es-E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𝑦</m:t>
                        </m:r>
                      </m:sub>
                    </m:sSub>
                    <m:r>
                      <a:rPr lang="es-ES" b="0" i="1" smtClean="0">
                        <a:latin typeface="Cambria Math" charset="0"/>
                        <a:ea typeface="Times" charset="0"/>
                        <a:cs typeface="Times" charset="0"/>
                      </a:rPr>
                      <m:t>=0.3</m:t>
                    </m:r>
                    <m:r>
                      <a:rPr lang="es-ES" b="0" i="1" smtClean="0">
                        <a:latin typeface="Cambria Math" charset="0"/>
                        <a:ea typeface="Times" charset="0"/>
                        <a:cs typeface="Times" charset="0"/>
                      </a:rPr>
                      <m:t>1.</m:t>
                    </m:r>
                  </m:oMath>
                </a14:m>
                <a:r>
                  <a:rPr lang="en-US" dirty="0" smtClean="0">
                    <a:latin typeface="Times" charset="0"/>
                    <a:ea typeface="Times" charset="0"/>
                    <a:cs typeface="Times" charset="0"/>
                  </a:rPr>
                  <a:t>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9841" y="6319314"/>
                <a:ext cx="8489091" cy="668260"/>
              </a:xfrm>
              <a:prstGeom prst="rect">
                <a:avLst/>
              </a:prstGeom>
              <a:blipFill rotWithShape="0">
                <a:blip r:embed="rId4"/>
                <a:stretch>
                  <a:fillRect l="-574" t="-45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934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66" y="2897691"/>
            <a:ext cx="8645365" cy="3205989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60408" y="1157565"/>
                <a:ext cx="7216345" cy="20811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charset="0"/>
                  <a:buChar char="•"/>
                </a:pPr>
                <a:r>
                  <a:rPr lang="en-US" sz="2200" dirty="0" smtClean="0">
                    <a:latin typeface="Times" charset="0"/>
                    <a:ea typeface="Times" charset="0"/>
                    <a:cs typeface="Times" charset="0"/>
                  </a:rPr>
                  <a:t>No clear pattern.</a:t>
                </a:r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sz="2200" dirty="0" smtClean="0">
                    <a:latin typeface="Times" charset="0"/>
                    <a:ea typeface="Times" charset="0"/>
                    <a:cs typeface="Times" charset="0"/>
                  </a:rPr>
                  <a:t>Numerical noise, as almost no particles are above 4</a:t>
                </a:r>
                <a:r>
                  <a:rPr lang="en-US" sz="2400" dirty="0" smtClean="0">
                    <a:latin typeface="Times" charset="0"/>
                    <a:ea typeface="Times" charset="0"/>
                    <a:cs typeface="Times" charset="0"/>
                  </a:rPr>
                  <a:t>σ </a:t>
                </a:r>
                <a:r>
                  <a:rPr lang="en-US" sz="2100" dirty="0" smtClean="0">
                    <a:latin typeface="Times" charset="0"/>
                    <a:ea typeface="Times" charset="0"/>
                    <a:cs typeface="Times" charset="0"/>
                  </a:rPr>
                  <a:t>(</a:t>
                </a:r>
                <a14:m>
                  <m:oMath xmlns:m="http://schemas.openxmlformats.org/officeDocument/2006/math" xmlns="">
                    <m:sSup>
                      <m:sSupPr>
                        <m:ctrlPr>
                          <a:rPr lang="en-US" sz="210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</m:ctrlPr>
                      </m:sSupPr>
                      <m:e>
                        <m:r>
                          <a:rPr lang="es-ES" sz="2100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1</m:t>
                        </m:r>
                        <m:r>
                          <a:rPr lang="es-ES" sz="2100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ⅹ</m:t>
                        </m:r>
                        <m:r>
                          <a:rPr lang="es-ES" sz="2100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10</m:t>
                        </m:r>
                      </m:e>
                      <m:sup>
                        <m:r>
                          <a:rPr lang="es-ES" sz="2100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5</m:t>
                        </m:r>
                      </m:sup>
                    </m:sSup>
                    <m:r>
                      <a:rPr lang="es-ES" sz="2100" b="0" i="0" smtClean="0">
                        <a:latin typeface="Cambria Math" charset="0"/>
                        <a:ea typeface="Times" charset="0"/>
                        <a:cs typeface="Times" charset="0"/>
                      </a:rPr>
                      <m:t> </m:t>
                    </m:r>
                  </m:oMath>
                </a14:m>
                <a:r>
                  <a:rPr lang="en-US" sz="2100" dirty="0" smtClean="0">
                    <a:latin typeface="Times" charset="0"/>
                    <a:ea typeface="Times" charset="0"/>
                    <a:cs typeface="Times" charset="0"/>
                  </a:rPr>
                  <a:t>total particles).</a:t>
                </a:r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sz="2200" dirty="0" smtClean="0">
                    <a:latin typeface="Times" charset="0"/>
                    <a:ea typeface="Times" charset="0"/>
                    <a:cs typeface="Times" charset="0"/>
                  </a:rPr>
                  <a:t>Increasing the number of particles could help for future studies.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408" y="1157565"/>
                <a:ext cx="7216345" cy="2081147"/>
              </a:xfrm>
              <a:prstGeom prst="rect">
                <a:avLst/>
              </a:prstGeom>
              <a:blipFill rotWithShape="0">
                <a:blip r:embed="rId4"/>
                <a:stretch>
                  <a:fillRect l="-929" t="-20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itle 1"/>
          <p:cNvSpPr txBox="1">
            <a:spLocks/>
          </p:cNvSpPr>
          <p:nvPr/>
        </p:nvSpPr>
        <p:spPr>
          <a:xfrm>
            <a:off x="533400" y="20860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err="1" smtClean="0">
                <a:latin typeface="Times" charset="0"/>
                <a:ea typeface="Times" charset="0"/>
                <a:cs typeface="Times" charset="0"/>
              </a:rPr>
              <a:t>Cylindric</a:t>
            </a:r>
            <a:r>
              <a:rPr lang="en-US" sz="2800" dirty="0" smtClean="0">
                <a:latin typeface="Times" charset="0"/>
                <a:ea typeface="Times" charset="0"/>
                <a:cs typeface="Times" charset="0"/>
              </a:rPr>
              <a:t> Hollow Noise</a:t>
            </a:r>
            <a:endParaRPr lang="en-US" sz="2800" dirty="0"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25642" y="6037452"/>
            <a:ext cx="2186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x-plane</a:t>
            </a:r>
            <a:endParaRPr lang="en-US" dirty="0"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90144" y="6015648"/>
            <a:ext cx="2186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" charset="0"/>
                <a:ea typeface="Times" charset="0"/>
                <a:cs typeface="Times" charset="0"/>
              </a:rPr>
              <a:t>y</a:t>
            </a:r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-plane</a:t>
            </a:r>
            <a:endParaRPr lang="en-US" dirty="0">
              <a:latin typeface="Times" charset="0"/>
              <a:ea typeface="Times" charset="0"/>
              <a:cs typeface="Times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689674" y="6337445"/>
                <a:ext cx="8489091" cy="6682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Times" charset="0"/>
                    <a:ea typeface="Times" charset="0"/>
                    <a:cs typeface="Times" charset="0"/>
                  </a:rPr>
                  <a:t>Amplitude emittance growth for random displacements with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US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𝑄</m:t>
                        </m:r>
                      </m:e>
                      <m:sub>
                        <m:r>
                          <a:rPr lang="es-E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𝑥</m:t>
                        </m:r>
                      </m:sub>
                    </m:sSub>
                    <m:r>
                      <a:rPr lang="es-ES" b="0" i="1" smtClean="0">
                        <a:latin typeface="Cambria Math" charset="0"/>
                        <a:ea typeface="Times" charset="0"/>
                        <a:cs typeface="Times" charset="0"/>
                      </a:rPr>
                      <m:t>=0.3</m:t>
                    </m:r>
                    <m:r>
                      <a:rPr lang="es-ES" b="0" i="1" smtClean="0">
                        <a:latin typeface="Cambria Math" charset="0"/>
                        <a:ea typeface="Times" charset="0"/>
                        <a:cs typeface="Times" charset="0"/>
                      </a:rPr>
                      <m:t>2</m:t>
                    </m:r>
                  </m:oMath>
                </a14:m>
                <a:r>
                  <a:rPr lang="en-US" dirty="0" smtClean="0">
                    <a:latin typeface="Times" charset="0"/>
                    <a:ea typeface="Times" charset="0"/>
                    <a:cs typeface="Times" charset="0"/>
                  </a:rPr>
                  <a:t> and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US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𝑄</m:t>
                        </m:r>
                      </m:e>
                      <m:sub>
                        <m:r>
                          <a:rPr lang="es-E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𝑦</m:t>
                        </m:r>
                      </m:sub>
                    </m:sSub>
                    <m:r>
                      <a:rPr lang="es-ES" b="0" i="1" smtClean="0">
                        <a:latin typeface="Cambria Math" charset="0"/>
                        <a:ea typeface="Times" charset="0"/>
                        <a:cs typeface="Times" charset="0"/>
                      </a:rPr>
                      <m:t>=0.3</m:t>
                    </m:r>
                    <m:r>
                      <a:rPr lang="es-ES" b="0" i="1" smtClean="0">
                        <a:latin typeface="Cambria Math" charset="0"/>
                        <a:ea typeface="Times" charset="0"/>
                        <a:cs typeface="Times" charset="0"/>
                      </a:rPr>
                      <m:t>1.</m:t>
                    </m:r>
                  </m:oMath>
                </a14:m>
                <a:r>
                  <a:rPr lang="en-US" dirty="0" smtClean="0">
                    <a:latin typeface="Times" charset="0"/>
                    <a:ea typeface="Times" charset="0"/>
                    <a:cs typeface="Times" charset="0"/>
                  </a:rPr>
                  <a:t>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674" y="6337445"/>
                <a:ext cx="8489091" cy="668260"/>
              </a:xfrm>
              <a:prstGeom prst="rect">
                <a:avLst/>
              </a:prstGeom>
              <a:blipFill rotWithShape="0">
                <a:blip r:embed="rId5"/>
                <a:stretch>
                  <a:fillRect l="-574" t="-45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5597" y="1157565"/>
            <a:ext cx="3197019" cy="239776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5596" y="3705916"/>
            <a:ext cx="3197019" cy="239776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9804275" y="3487546"/>
            <a:ext cx="2233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Proton distribution</a:t>
            </a:r>
            <a:endParaRPr lang="en-US" dirty="0"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814733" y="6103680"/>
            <a:ext cx="2233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Kicks produced</a:t>
            </a:r>
            <a:endParaRPr lang="en-US" dirty="0">
              <a:latin typeface="Times" charset="0"/>
              <a:ea typeface="Times" charset="0"/>
              <a:cs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4659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Times" charset="0"/>
                <a:ea typeface="Times" charset="0"/>
                <a:cs typeface="Times" charset="0"/>
              </a:rPr>
              <a:t>Cylindric</a:t>
            </a:r>
            <a:r>
              <a:rPr lang="en-US" dirty="0">
                <a:latin typeface="Times" charset="0"/>
                <a:ea typeface="Times" charset="0"/>
                <a:cs typeface="Times" charset="0"/>
              </a:rPr>
              <a:t> </a:t>
            </a:r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Hollow Collimation </a:t>
            </a:r>
            <a:br>
              <a:rPr lang="en-US" dirty="0" smtClean="0">
                <a:latin typeface="Times" charset="0"/>
                <a:ea typeface="Times" charset="0"/>
                <a:cs typeface="Times" charset="0"/>
              </a:rPr>
            </a:br>
            <a:endParaRPr lang="en-US" dirty="0">
              <a:latin typeface="Times" charset="0"/>
              <a:ea typeface="Times" charset="0"/>
              <a:cs typeface="Times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08454" y="1787354"/>
                <a:ext cx="6553597" cy="4351338"/>
              </a:xfrm>
            </p:spPr>
            <p:txBody>
              <a:bodyPr/>
              <a:lstStyle/>
              <a:p>
                <a:r>
                  <a:rPr lang="en-US" sz="2300" dirty="0">
                    <a:latin typeface="Times" charset="0"/>
                    <a:ea typeface="Times" charset="0"/>
                    <a:cs typeface="Times" charset="0"/>
                  </a:rPr>
                  <a:t>The currents used vary from 0.5 A to 7 A. </a:t>
                </a:r>
                <a:endParaRPr lang="en-US" sz="2300" dirty="0" smtClean="0">
                  <a:latin typeface="Times" charset="0"/>
                  <a:ea typeface="Times" charset="0"/>
                  <a:cs typeface="Times" charset="0"/>
                </a:endParaRPr>
              </a:p>
              <a:p>
                <a14:m>
                  <m:oMath xmlns:m="http://schemas.openxmlformats.org/officeDocument/2006/math" xmlns="">
                    <m:sSub>
                      <m:sSubPr>
                        <m:ctrlPr>
                          <a:rPr lang="en-US" sz="2300" i="1" smtClean="0">
                            <a:latin typeface="Times" charset="0"/>
                            <a:ea typeface="Times" charset="0"/>
                            <a:cs typeface="Times" charset="0"/>
                          </a:rPr>
                        </m:ctrlPr>
                      </m:sSubPr>
                      <m:e>
                        <m:r>
                          <a:rPr lang="es-ES" sz="2300" b="0" i="1" smtClean="0">
                            <a:latin typeface="Times" charset="0"/>
                            <a:ea typeface="Times" charset="0"/>
                            <a:cs typeface="Times" charset="0"/>
                          </a:rPr>
                          <m:t>𝑅</m:t>
                        </m:r>
                      </m:e>
                      <m:sub>
                        <m:r>
                          <a:rPr lang="es-ES" sz="2300" b="0" i="1" smtClean="0">
                            <a:latin typeface="Times" charset="0"/>
                            <a:ea typeface="Times" charset="0"/>
                            <a:cs typeface="Times" charset="0"/>
                          </a:rPr>
                          <m:t>𝑖𝑛𝑡</m:t>
                        </m:r>
                      </m:sub>
                    </m:sSub>
                  </m:oMath>
                </a14:m>
                <a:r>
                  <a:rPr lang="en-US" sz="2300" dirty="0" smtClean="0">
                    <a:latin typeface="Times" charset="0"/>
                    <a:ea typeface="Times" charset="0"/>
                    <a:cs typeface="Times" charset="0"/>
                  </a:rPr>
                  <a:t>= 4</a:t>
                </a:r>
                <a:r>
                  <a:rPr lang="en-US" sz="2000" dirty="0" smtClean="0">
                    <a:latin typeface="Times" charset="0"/>
                    <a:ea typeface="Times" charset="0"/>
                    <a:cs typeface="Times" charset="0"/>
                  </a:rPr>
                  <a:t>σ</a:t>
                </a:r>
                <a:r>
                  <a:rPr lang="en-US" sz="2300" dirty="0" smtClean="0">
                    <a:latin typeface="Times" charset="0"/>
                    <a:ea typeface="Times" charset="0"/>
                    <a:cs typeface="Times" charset="0"/>
                  </a:rPr>
                  <a:t> and 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US" sz="2000" i="1" smtClean="0">
                            <a:latin typeface="Times" charset="0"/>
                            <a:ea typeface="Times" charset="0"/>
                            <a:cs typeface="Times" charset="0"/>
                          </a:rPr>
                        </m:ctrlPr>
                      </m:sSubPr>
                      <m:e>
                        <m:r>
                          <a:rPr lang="es-ES" sz="2000" b="0" i="1" smtClean="0">
                            <a:latin typeface="Times" charset="0"/>
                            <a:ea typeface="Times" charset="0"/>
                            <a:cs typeface="Times" charset="0"/>
                          </a:rPr>
                          <m:t>𝑅</m:t>
                        </m:r>
                      </m:e>
                      <m:sub>
                        <m:r>
                          <a:rPr lang="es-ES" sz="2000" b="0" i="1" smtClean="0">
                            <a:latin typeface="Times" charset="0"/>
                            <a:ea typeface="Times" charset="0"/>
                            <a:cs typeface="Times" charset="0"/>
                          </a:rPr>
                          <m:t>𝑒𝑥𝑡</m:t>
                        </m:r>
                      </m:sub>
                    </m:sSub>
                    <m:r>
                      <m:rPr>
                        <m:nor/>
                      </m:rPr>
                      <a:rPr lang="en-US" sz="2000" dirty="0" smtClean="0">
                        <a:latin typeface="Times" charset="0"/>
                        <a:ea typeface="Times" charset="0"/>
                        <a:cs typeface="Times" charset="0"/>
                      </a:rPr>
                      <m:t>= </m:t>
                    </m:r>
                    <m:r>
                      <m:rPr>
                        <m:nor/>
                      </m:rPr>
                      <a:rPr lang="es-ES" sz="2000" b="0" i="0" dirty="0" smtClean="0">
                        <a:latin typeface="Times" charset="0"/>
                        <a:ea typeface="Times" charset="0"/>
                        <a:cs typeface="Times" charset="0"/>
                      </a:rPr>
                      <m:t>7</m:t>
                    </m:r>
                    <m:r>
                      <m:rPr>
                        <m:nor/>
                      </m:rPr>
                      <a:rPr lang="en-US" sz="2000" dirty="0" smtClean="0">
                        <a:latin typeface="Times" charset="0"/>
                        <a:ea typeface="Times" charset="0"/>
                        <a:cs typeface="Times" charset="0"/>
                      </a:rPr>
                      <m:t>σ</m:t>
                    </m:r>
                    <m:r>
                      <m:rPr>
                        <m:nor/>
                      </m:rPr>
                      <a:rPr lang="es-ES" sz="2000" b="0" i="0" dirty="0" smtClean="0">
                        <a:latin typeface="Times" charset="0"/>
                        <a:ea typeface="Times" charset="0"/>
                        <a:cs typeface="Times" charset="0"/>
                      </a:rPr>
                      <m:t>.</m:t>
                    </m:r>
                  </m:oMath>
                </a14:m>
                <a:endParaRPr lang="en-US" sz="2300" dirty="0" smtClean="0">
                  <a:latin typeface="Times" charset="0"/>
                  <a:ea typeface="Times" charset="0"/>
                  <a:cs typeface="Times" charset="0"/>
                </a:endParaRPr>
              </a:p>
              <a:p>
                <a:r>
                  <a:rPr lang="en-US" sz="2300" dirty="0" smtClean="0">
                    <a:latin typeface="Times" charset="0"/>
                    <a:ea typeface="Times" charset="0"/>
                    <a:cs typeface="Times" charset="0"/>
                  </a:rPr>
                  <a:t>The </a:t>
                </a:r>
                <a:r>
                  <a:rPr lang="en-US" sz="2300" dirty="0">
                    <a:latin typeface="Times" charset="0"/>
                    <a:ea typeface="Times" charset="0"/>
                    <a:cs typeface="Times" charset="0"/>
                  </a:rPr>
                  <a:t>simulations were run in COMBI with a maximum of 20,000 turns for proton beams of energy of 3.3 TeV and 50 TeV. </a:t>
                </a:r>
                <a:endParaRPr lang="en-US" sz="2300" dirty="0" smtClean="0">
                  <a:latin typeface="Times" charset="0"/>
                  <a:ea typeface="Times" charset="0"/>
                  <a:cs typeface="Times" charset="0"/>
                </a:endParaRPr>
              </a:p>
              <a:p>
                <a:r>
                  <a:rPr lang="en-US" sz="2300" dirty="0" smtClean="0">
                    <a:latin typeface="Times" charset="0"/>
                    <a:ea typeface="Times" charset="0"/>
                    <a:cs typeface="Times" charset="0"/>
                  </a:rPr>
                  <a:t>No displacement.</a:t>
                </a:r>
              </a:p>
              <a:p>
                <a:r>
                  <a:rPr lang="en-US" sz="2300" dirty="0" smtClean="0">
                    <a:latin typeface="Times" charset="0"/>
                    <a:ea typeface="Times" charset="0"/>
                    <a:cs typeface="Times" charset="0"/>
                  </a:rPr>
                  <a:t>Due </a:t>
                </a:r>
                <a:r>
                  <a:rPr lang="en-US" sz="2300" dirty="0">
                    <a:latin typeface="Times" charset="0"/>
                    <a:ea typeface="Times" charset="0"/>
                    <a:cs typeface="Times" charset="0"/>
                  </a:rPr>
                  <a:t>to computational </a:t>
                </a:r>
                <a:r>
                  <a:rPr lang="en-US" sz="2300" dirty="0" smtClean="0">
                    <a:latin typeface="Times" charset="0"/>
                    <a:ea typeface="Times" charset="0"/>
                    <a:cs typeface="Times" charset="0"/>
                  </a:rPr>
                  <a:t>limits, all </a:t>
                </a:r>
                <a:r>
                  <a:rPr lang="en-US" sz="2300" dirty="0">
                    <a:latin typeface="Times" charset="0"/>
                    <a:ea typeface="Times" charset="0"/>
                    <a:cs typeface="Times" charset="0"/>
                  </a:rPr>
                  <a:t>simulations based on an initial </a:t>
                </a:r>
                <a:r>
                  <a:rPr lang="en-US" sz="2300" dirty="0" smtClean="0">
                    <a:latin typeface="Times" charset="0"/>
                    <a:ea typeface="Times" charset="0"/>
                    <a:cs typeface="Times" charset="0"/>
                  </a:rPr>
                  <a:t>Gaussian </a:t>
                </a:r>
                <a:r>
                  <a:rPr lang="en-US" sz="2300" dirty="0">
                    <a:latin typeface="Times" charset="0"/>
                    <a:ea typeface="Times" charset="0"/>
                    <a:cs typeface="Times" charset="0"/>
                  </a:rPr>
                  <a:t>distribution for the incident particles did not have a clear effect on the tails.</a:t>
                </a:r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/>
                </a:r>
                <a:br>
                  <a:rPr lang="en-US" dirty="0">
                    <a:latin typeface="Times" charset="0"/>
                    <a:ea typeface="Times" charset="0"/>
                    <a:cs typeface="Times" charset="0"/>
                  </a:rPr>
                </a:br>
                <a:endParaRPr lang="en-US" dirty="0" smtClean="0">
                  <a:latin typeface="Times" charset="0"/>
                  <a:ea typeface="Times" charset="0"/>
                  <a:cs typeface="Times" charset="0"/>
                </a:endParaRPr>
              </a:p>
              <a:p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08454" y="1787354"/>
                <a:ext cx="6553597" cy="4351338"/>
              </a:xfrm>
              <a:blipFill rotWithShape="0">
                <a:blip r:embed="rId3"/>
                <a:stretch>
                  <a:fillRect l="-1116" t="-18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588"/>
          <a:stretch/>
        </p:blipFill>
        <p:spPr>
          <a:xfrm>
            <a:off x="7132305" y="1430209"/>
            <a:ext cx="4207078" cy="314284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7970646" y="4714809"/>
                <a:ext cx="292873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Cylindric hollow distribution.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US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charset="0"/>
                          </a:rPr>
                          <m:t>𝑅</m:t>
                        </m:r>
                      </m:e>
                      <m:sub>
                        <m:r>
                          <a:rPr lang="es-ES" b="0" i="1" smtClean="0">
                            <a:latin typeface="Cambria Math" charset="0"/>
                          </a:rPr>
                          <m:t>𝑖𝑛𝑡</m:t>
                        </m:r>
                      </m:sub>
                    </m:sSub>
                  </m:oMath>
                </a14:m>
                <a:r>
                  <a:rPr lang="en-US" dirty="0" smtClean="0"/>
                  <a:t>= 4𝞂 and 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US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charset="0"/>
                          </a:rPr>
                          <m:t>𝑅</m:t>
                        </m:r>
                      </m:e>
                      <m:sub>
                        <m:r>
                          <a:rPr lang="es-ES" b="0" i="1" smtClean="0">
                            <a:latin typeface="Cambria Math" charset="0"/>
                          </a:rPr>
                          <m:t>𝑒𝑥𝑡</m:t>
                        </m:r>
                      </m:sub>
                    </m:sSub>
                    <m:r>
                      <m:rPr>
                        <m:nor/>
                      </m:rPr>
                      <a:rPr lang="en-US" dirty="0" smtClean="0"/>
                      <m:t>= </m:t>
                    </m:r>
                    <m:r>
                      <m:rPr>
                        <m:nor/>
                      </m:rPr>
                      <a:rPr lang="es-ES" b="0" i="0" dirty="0" smtClean="0"/>
                      <m:t>7</m:t>
                    </m:r>
                    <m:r>
                      <m:rPr>
                        <m:nor/>
                      </m:rPr>
                      <a:rPr lang="en-US" dirty="0" smtClean="0"/>
                      <m:t>𝞂</m:t>
                    </m:r>
                  </m:oMath>
                </a14:m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70646" y="4714809"/>
                <a:ext cx="2928730" cy="923330"/>
              </a:xfrm>
              <a:prstGeom prst="rect">
                <a:avLst/>
              </a:prstGeom>
              <a:blipFill rotWithShape="0">
                <a:blip r:embed="rId5"/>
                <a:stretch>
                  <a:fillRect l="-1042" t="-3289" r="-18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20375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81841"/>
            <a:ext cx="10515600" cy="4351338"/>
          </a:xfrm>
        </p:spPr>
        <p:txBody>
          <a:bodyPr/>
          <a:lstStyle/>
          <a:p>
            <a:r>
              <a:rPr lang="en-US" sz="2300" dirty="0">
                <a:latin typeface="Times" charset="0"/>
                <a:ea typeface="Times" charset="0"/>
                <a:cs typeface="Times" charset="0"/>
              </a:rPr>
              <a:t>In order to better visualize the impact above 4σ particles, an initial uniform distribution defined from −10σ to 10σ was used. </a:t>
            </a:r>
            <a:endParaRPr lang="en-US" sz="2300" dirty="0" smtClean="0">
              <a:latin typeface="Times" charset="0"/>
              <a:ea typeface="Times" charset="0"/>
              <a:cs typeface="Times" charset="0"/>
            </a:endParaRPr>
          </a:p>
          <a:p>
            <a:r>
              <a:rPr lang="en-US" sz="2300" dirty="0" smtClean="0">
                <a:latin typeface="Times" charset="0"/>
                <a:ea typeface="Times" charset="0"/>
                <a:cs typeface="Times" charset="0"/>
              </a:rPr>
              <a:t>A weight </a:t>
            </a:r>
            <a:r>
              <a:rPr lang="en-US" sz="2300" dirty="0">
                <a:latin typeface="Times" charset="0"/>
                <a:ea typeface="Times" charset="0"/>
                <a:cs typeface="Times" charset="0"/>
              </a:rPr>
              <a:t>G</a:t>
            </a:r>
            <a:r>
              <a:rPr lang="en-US" sz="2300" dirty="0" smtClean="0">
                <a:latin typeface="Times" charset="0"/>
                <a:ea typeface="Times" charset="0"/>
                <a:cs typeface="Times" charset="0"/>
              </a:rPr>
              <a:t>aussian function was then used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156" y="2849432"/>
            <a:ext cx="9687340" cy="3462467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latin typeface="Times" charset="0"/>
                <a:ea typeface="Times" charset="0"/>
                <a:cs typeface="Times" charset="0"/>
              </a:rPr>
              <a:t>Weight Function</a:t>
            </a:r>
            <a:endParaRPr lang="en-US" sz="2800" dirty="0"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38401" y="6311899"/>
            <a:ext cx="2809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Initial flat distribution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692887" y="6302511"/>
            <a:ext cx="2809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Weighted function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949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597" y="279760"/>
            <a:ext cx="7467404" cy="598409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843" y="3822377"/>
            <a:ext cx="3716575" cy="2717571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62776" y="0"/>
            <a:ext cx="522964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latin typeface="Times" charset="0"/>
                <a:ea typeface="Times" charset="0"/>
                <a:cs typeface="Times" charset="0"/>
              </a:rPr>
              <a:t>Tracked Distributions without Weight Function</a:t>
            </a:r>
            <a:endParaRPr lang="en-US" sz="2800" dirty="0"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17313" y="6263855"/>
            <a:ext cx="5605670" cy="371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Distribution of the x-plane for multiple currents and turns</a:t>
            </a:r>
            <a:endParaRPr lang="en-US" dirty="0"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9843" y="1087980"/>
            <a:ext cx="363109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200" dirty="0" smtClean="0">
                <a:latin typeface="Times" charset="0"/>
                <a:ea typeface="Times" charset="0"/>
                <a:cs typeface="Times" charset="0"/>
              </a:rPr>
              <a:t>Simulations for 3.3 TeV proton beam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200" dirty="0" smtClean="0">
                <a:latin typeface="Times" charset="0"/>
                <a:ea typeface="Times" charset="0"/>
                <a:cs typeface="Times" charset="0"/>
              </a:rPr>
              <a:t>Tails are populated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200" dirty="0" smtClean="0">
                <a:latin typeface="Times" charset="0"/>
                <a:ea typeface="Times" charset="0"/>
                <a:cs typeface="Times" charset="0"/>
              </a:rPr>
              <a:t>E-lens with high currents seems to affect the core</a:t>
            </a:r>
          </a:p>
        </p:txBody>
      </p:sp>
    </p:spTree>
    <p:extLst>
      <p:ext uri="{BB962C8B-B14F-4D97-AF65-F5344CB8AC3E}">
        <p14:creationId xmlns:p14="http://schemas.microsoft.com/office/powerpoint/2010/main" val="1437113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013" y="71244"/>
            <a:ext cx="7873114" cy="6286285"/>
          </a:xfrm>
        </p:spPr>
      </p:pic>
      <p:grpSp>
        <p:nvGrpSpPr>
          <p:cNvPr id="13" name="Group 12"/>
          <p:cNvGrpSpPr/>
          <p:nvPr/>
        </p:nvGrpSpPr>
        <p:grpSpPr>
          <a:xfrm>
            <a:off x="272803" y="1645624"/>
            <a:ext cx="4129209" cy="3600986"/>
            <a:chOff x="272803" y="1222714"/>
            <a:chExt cx="4129209" cy="3600986"/>
          </a:xfrm>
        </p:grpSpPr>
        <p:sp>
          <p:nvSpPr>
            <p:cNvPr id="5" name="TextBox 4"/>
            <p:cNvSpPr txBox="1"/>
            <p:nvPr/>
          </p:nvSpPr>
          <p:spPr>
            <a:xfrm>
              <a:off x="272803" y="1222714"/>
              <a:ext cx="4129209" cy="36009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Arial" charset="0"/>
                <a:buChar char="•"/>
              </a:pPr>
              <a:r>
                <a:rPr lang="en-US" sz="2100" dirty="0" smtClean="0">
                  <a:latin typeface="Times" charset="0"/>
                  <a:ea typeface="Times" charset="0"/>
                  <a:cs typeface="Times" charset="0"/>
                </a:rPr>
                <a:t>Initial weighted distribution labeled as       .</a:t>
              </a:r>
            </a:p>
            <a:p>
              <a:pPr marL="342900" indent="-342900">
                <a:buFont typeface="Arial" charset="0"/>
                <a:buChar char="•"/>
              </a:pPr>
              <a:endParaRPr lang="en-US" sz="2100" dirty="0">
                <a:latin typeface="Times" charset="0"/>
                <a:ea typeface="Times" charset="0"/>
                <a:cs typeface="Times" charset="0"/>
              </a:endParaRPr>
            </a:p>
            <a:p>
              <a:pPr marL="342900" indent="-342900">
                <a:buFont typeface="Arial" charset="0"/>
                <a:buChar char="•"/>
              </a:pPr>
              <a:r>
                <a:rPr lang="en-US" sz="2100" dirty="0" smtClean="0">
                  <a:latin typeface="Times" charset="0"/>
                  <a:ea typeface="Times" charset="0"/>
                  <a:cs typeface="Times" charset="0"/>
                </a:rPr>
                <a:t>Tracked distribution          .</a:t>
              </a:r>
            </a:p>
            <a:p>
              <a:pPr marL="342900" indent="-342900">
                <a:buFont typeface="Arial" charset="0"/>
                <a:buChar char="•"/>
              </a:pPr>
              <a:r>
                <a:rPr lang="en-US" sz="2100" dirty="0" smtClean="0">
                  <a:latin typeface="Times" charset="0"/>
                  <a:ea typeface="Times" charset="0"/>
                  <a:cs typeface="Times" charset="0"/>
                </a:rPr>
                <a:t>The comparison is done as a ratio in the form              .</a:t>
              </a:r>
            </a:p>
            <a:p>
              <a:pPr marL="342900" indent="-342900">
                <a:buFont typeface="Arial" charset="0"/>
                <a:buChar char="•"/>
              </a:pPr>
              <a:r>
                <a:rPr lang="en-US" sz="2100" dirty="0" smtClean="0">
                  <a:latin typeface="Times" charset="0"/>
                  <a:ea typeface="Times" charset="0"/>
                  <a:cs typeface="Times" charset="0"/>
                </a:rPr>
                <a:t>Drop of particles begin at </a:t>
              </a:r>
              <a:r>
                <a:rPr lang="en-US" sz="2000" dirty="0" smtClean="0">
                  <a:latin typeface="Times" charset="0"/>
                  <a:ea typeface="Times" charset="0"/>
                  <a:cs typeface="Times" charset="0"/>
                </a:rPr>
                <a:t>4σ.</a:t>
              </a:r>
            </a:p>
            <a:p>
              <a:pPr marL="342900" indent="-342900">
                <a:buFont typeface="Arial" charset="0"/>
                <a:buChar char="•"/>
              </a:pPr>
              <a:r>
                <a:rPr lang="en-US" sz="2000" dirty="0" smtClean="0">
                  <a:latin typeface="Times" charset="0"/>
                  <a:ea typeface="Times" charset="0"/>
                  <a:cs typeface="Times" charset="0"/>
                </a:rPr>
                <a:t>High current e-lens kick out particles easily.</a:t>
              </a:r>
              <a:endParaRPr lang="en-US" sz="2100" dirty="0">
                <a:latin typeface="Times" charset="0"/>
                <a:ea typeface="Times" charset="0"/>
                <a:cs typeface="Times" charset="0"/>
              </a:endParaRPr>
            </a:p>
            <a:p>
              <a:pPr marL="342900" indent="-342900">
                <a:buFont typeface="Arial" charset="0"/>
                <a:buChar char="•"/>
              </a:pPr>
              <a:endParaRPr lang="en-US" sz="2100" dirty="0" smtClean="0">
                <a:latin typeface="Times" charset="0"/>
                <a:ea typeface="Times" charset="0"/>
                <a:cs typeface="Times" charset="0"/>
              </a:endParaRPr>
            </a:p>
            <a:p>
              <a:pPr marL="342900" indent="-342900">
                <a:buFont typeface="Arial" charset="0"/>
                <a:buChar char="•"/>
              </a:pPr>
              <a:endParaRPr lang="en-US" sz="2000" dirty="0" smtClean="0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8099" y="1606523"/>
              <a:ext cx="407357" cy="341043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60981" y="2226176"/>
              <a:ext cx="596267" cy="390994"/>
            </a:xfrm>
            <a:prstGeom prst="rect">
              <a:avLst/>
            </a:prstGeom>
          </p:spPr>
        </p:pic>
      </p:grpSp>
      <p:sp>
        <p:nvSpPr>
          <p:cNvPr id="8" name="Title 1"/>
          <p:cNvSpPr txBox="1">
            <a:spLocks/>
          </p:cNvSpPr>
          <p:nvPr/>
        </p:nvSpPr>
        <p:spPr>
          <a:xfrm>
            <a:off x="375673" y="403767"/>
            <a:ext cx="484667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latin typeface="Times" charset="0"/>
                <a:ea typeface="Times" charset="0"/>
                <a:cs typeface="Times" charset="0"/>
              </a:rPr>
              <a:t>Tracked Distributions with Weight Function</a:t>
            </a:r>
            <a:endParaRPr lang="en-US" sz="2800" dirty="0"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99903" y="6400800"/>
            <a:ext cx="6524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Distribution profile in x-plane for 3.3 TeV incident beam</a:t>
            </a:r>
            <a:endParaRPr lang="en-US" dirty="0">
              <a:latin typeface="Times" charset="0"/>
              <a:ea typeface="Times" charset="0"/>
              <a:cs typeface="Times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324" y="3250305"/>
            <a:ext cx="903038" cy="391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77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368"/>
          <a:stretch/>
        </p:blipFill>
        <p:spPr>
          <a:xfrm>
            <a:off x="3533770" y="3280410"/>
            <a:ext cx="8637300" cy="3166183"/>
          </a:xfr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97516" y="0"/>
            <a:ext cx="484667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latin typeface="Times" charset="0"/>
                <a:ea typeface="Times" charset="0"/>
                <a:cs typeface="Times" charset="0"/>
              </a:rPr>
              <a:t>Linear Fit  </a:t>
            </a:r>
            <a:endParaRPr lang="en-US" sz="2800" dirty="0"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516" y="1161535"/>
            <a:ext cx="333537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200" dirty="0" smtClean="0">
                <a:latin typeface="Times" charset="0"/>
                <a:ea typeface="Times" charset="0"/>
                <a:cs typeface="Times" charset="0"/>
              </a:rPr>
              <a:t>Linear fit applied to profile distributions from -8σ to -4σ.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200" dirty="0" smtClean="0">
                <a:latin typeface="Times" charset="0"/>
                <a:ea typeface="Times" charset="0"/>
                <a:cs typeface="Times" charset="0"/>
              </a:rPr>
              <a:t>Slopes give an approximation of the diffusion rate per sigma.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200" dirty="0" smtClean="0">
                <a:latin typeface="Times" charset="0"/>
                <a:ea typeface="Times" charset="0"/>
                <a:cs typeface="Times" charset="0"/>
              </a:rPr>
              <a:t>Slopes of 3 A case is higher than the 0.5 A.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200" dirty="0" smtClean="0">
                <a:latin typeface="Times" charset="0"/>
                <a:ea typeface="Times" charset="0"/>
                <a:cs typeface="Times" charset="0"/>
              </a:rPr>
              <a:t>The diffusion rate increases with a higher current.</a:t>
            </a:r>
          </a:p>
          <a:p>
            <a:r>
              <a:rPr lang="en-US" dirty="0" smtClean="0"/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70687" y="6446593"/>
            <a:ext cx="74016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" charset="0"/>
                <a:ea typeface="Times" charset="0"/>
                <a:cs typeface="Times" charset="0"/>
              </a:rPr>
              <a:t>Linear fits of x-plane for particle distribution of 0.5 A and 3 </a:t>
            </a:r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A </a:t>
            </a:r>
            <a:r>
              <a:rPr lang="en-US" dirty="0">
                <a:latin typeface="Times" charset="0"/>
                <a:ea typeface="Times" charset="0"/>
                <a:cs typeface="Times" charset="0"/>
              </a:rPr>
              <a:t>with 3.3 TeV </a:t>
            </a:r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 </a:t>
            </a:r>
          </a:p>
          <a:p>
            <a:endParaRPr lang="en-US" dirty="0"/>
          </a:p>
        </p:txBody>
      </p:sp>
      <p:pic>
        <p:nvPicPr>
          <p:cNvPr id="9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896"/>
          <a:stretch/>
        </p:blipFill>
        <p:spPr>
          <a:xfrm>
            <a:off x="3451860" y="0"/>
            <a:ext cx="8740140" cy="328041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605" y="2107643"/>
            <a:ext cx="1866554" cy="81300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3144" y="2116980"/>
            <a:ext cx="1870364" cy="80367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605" y="5301848"/>
            <a:ext cx="1865494" cy="80367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9934" y="5301848"/>
            <a:ext cx="1883452" cy="803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677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87"/>
          <a:stretch/>
        </p:blipFill>
        <p:spPr>
          <a:xfrm>
            <a:off x="8513804" y="212412"/>
            <a:ext cx="3678195" cy="6351373"/>
          </a:xfr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72803" y="71244"/>
            <a:ext cx="484667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latin typeface="Times" charset="0"/>
                <a:ea typeface="Times" charset="0"/>
                <a:cs typeface="Times" charset="0"/>
              </a:rPr>
              <a:t>Tracked Distributions with Weight Function</a:t>
            </a:r>
            <a:endParaRPr lang="en-US" sz="2800" dirty="0"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0767" y="1396807"/>
            <a:ext cx="415187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200" dirty="0" smtClean="0">
                <a:latin typeface="Times" charset="0"/>
                <a:ea typeface="Times" charset="0"/>
                <a:cs typeface="Times" charset="0"/>
              </a:rPr>
              <a:t>50 TeV proton beam.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200" dirty="0" smtClean="0">
                <a:latin typeface="Times" charset="0"/>
                <a:ea typeface="Times" charset="0"/>
                <a:cs typeface="Times" charset="0"/>
              </a:rPr>
              <a:t>Lower amplitude kicks. However, in this model there is no difference in particle distribution between 3.3 TeV and 50 TeV.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200" dirty="0" smtClean="0">
                <a:latin typeface="Times" charset="0"/>
                <a:ea typeface="Times" charset="0"/>
                <a:cs typeface="Times" charset="0"/>
              </a:rPr>
              <a:t>Core is still affected.</a:t>
            </a:r>
          </a:p>
          <a:p>
            <a:pPr marL="342900" indent="-342900">
              <a:buFont typeface="Arial" charset="0"/>
              <a:buChar char="•"/>
            </a:pPr>
            <a:endParaRPr lang="en-US" sz="2200" dirty="0">
              <a:latin typeface="Times" charset="0"/>
              <a:ea typeface="Times" charset="0"/>
              <a:cs typeface="Times" charset="0"/>
            </a:endParaRPr>
          </a:p>
        </p:txBody>
      </p:sp>
      <p:pic>
        <p:nvPicPr>
          <p:cNvPr id="9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695"/>
          <a:stretch/>
        </p:blipFill>
        <p:spPr>
          <a:xfrm>
            <a:off x="4732638" y="212412"/>
            <a:ext cx="3829640" cy="635137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624048" y="6393595"/>
            <a:ext cx="6940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" charset="0"/>
                <a:ea typeface="Times" charset="0"/>
                <a:cs typeface="Times" charset="0"/>
              </a:rPr>
              <a:t>Distribution profile in the x-plane for 50 TeV incident </a:t>
            </a:r>
            <a:r>
              <a:rPr lang="en-US" sz="2000" dirty="0" smtClean="0">
                <a:latin typeface="Times" charset="0"/>
                <a:ea typeface="Times" charset="0"/>
                <a:cs typeface="Times" charset="0"/>
              </a:rPr>
              <a:t>beam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66" y="4269889"/>
            <a:ext cx="2382830" cy="183252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509" y="4215196"/>
            <a:ext cx="2490962" cy="194191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30672" y="6102412"/>
            <a:ext cx="1803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3.3 TeV kicks</a:t>
            </a:r>
            <a:endParaRPr lang="en-US" dirty="0"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79963" y="6091141"/>
            <a:ext cx="1803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50 TeV kicks</a:t>
            </a:r>
            <a:endParaRPr lang="en-US" dirty="0">
              <a:latin typeface="Times" charset="0"/>
              <a:ea typeface="Times" charset="0"/>
              <a:cs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9796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Content</a:t>
            </a:r>
            <a:endParaRPr lang="en-US" dirty="0"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690688"/>
            <a:ext cx="10515600" cy="4351338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>
                <a:latin typeface="Times" charset="0"/>
                <a:ea typeface="Times" charset="0"/>
                <a:cs typeface="Times" charset="0"/>
              </a:rPr>
              <a:t>Introduction</a:t>
            </a:r>
            <a:r>
              <a:rPr lang="en-US" dirty="0">
                <a:latin typeface="Times" charset="0"/>
                <a:ea typeface="Times" charset="0"/>
                <a:cs typeface="Times" charset="0"/>
              </a:rPr>
              <a:t> </a:t>
            </a:r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 </a:t>
            </a:r>
          </a:p>
          <a:p>
            <a:pPr lvl="1"/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Electron lens distributions </a:t>
            </a:r>
          </a:p>
          <a:p>
            <a:pPr lvl="1"/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Electron lens kicks </a:t>
            </a:r>
          </a:p>
          <a:p>
            <a:r>
              <a:rPr lang="en-US" b="1" dirty="0" smtClean="0">
                <a:latin typeface="Times" charset="0"/>
                <a:ea typeface="Times" charset="0"/>
                <a:cs typeface="Times" charset="0"/>
              </a:rPr>
              <a:t>Model for simulations</a:t>
            </a:r>
          </a:p>
          <a:p>
            <a:pPr lvl="1"/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Poisson solver and COMBI: </a:t>
            </a:r>
            <a:r>
              <a:rPr lang="en-US" dirty="0" err="1" smtClean="0">
                <a:latin typeface="Times" charset="0"/>
                <a:ea typeface="Times" charset="0"/>
                <a:cs typeface="Times" charset="0"/>
              </a:rPr>
              <a:t>COherent</a:t>
            </a:r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 Multi Bunch Interaction </a:t>
            </a:r>
          </a:p>
          <a:p>
            <a:r>
              <a:rPr lang="en-US" b="1" dirty="0" smtClean="0">
                <a:latin typeface="Times" charset="0"/>
                <a:ea typeface="Times" charset="0"/>
                <a:cs typeface="Times" charset="0"/>
              </a:rPr>
              <a:t>Simulation results</a:t>
            </a:r>
          </a:p>
          <a:p>
            <a:pPr lvl="1"/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Tune spread</a:t>
            </a:r>
          </a:p>
          <a:p>
            <a:pPr lvl="1"/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Displacement noise</a:t>
            </a:r>
          </a:p>
          <a:p>
            <a:pPr lvl="1"/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Displacement noise for a </a:t>
            </a:r>
            <a:r>
              <a:rPr lang="en-US" dirty="0" err="1" smtClean="0">
                <a:latin typeface="Times" charset="0"/>
                <a:ea typeface="Times" charset="0"/>
                <a:cs typeface="Times" charset="0"/>
              </a:rPr>
              <a:t>cylindric</a:t>
            </a:r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 hollow electron lens</a:t>
            </a:r>
          </a:p>
          <a:p>
            <a:pPr lvl="1"/>
            <a:r>
              <a:rPr lang="en-US" dirty="0" err="1" smtClean="0">
                <a:latin typeface="Times" charset="0"/>
                <a:ea typeface="Times" charset="0"/>
                <a:cs typeface="Times" charset="0"/>
              </a:rPr>
              <a:t>Cylindric</a:t>
            </a:r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 hollow collimation </a:t>
            </a:r>
          </a:p>
          <a:p>
            <a:pPr lvl="1"/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Tracked distributions</a:t>
            </a:r>
          </a:p>
          <a:p>
            <a:pPr lvl="1"/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Tracked distributions with weight function </a:t>
            </a:r>
          </a:p>
          <a:p>
            <a:pPr lvl="1"/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Particles kicked outside 6 sigma</a:t>
            </a:r>
          </a:p>
          <a:p>
            <a:r>
              <a:rPr lang="en-US" b="1" dirty="0" smtClean="0">
                <a:latin typeface="Times" charset="0"/>
                <a:ea typeface="Times" charset="0"/>
                <a:cs typeface="Times" charset="0"/>
              </a:rPr>
              <a:t>Conclusions</a:t>
            </a:r>
            <a:endParaRPr lang="en-US" b="1" dirty="0">
              <a:latin typeface="Times" charset="0"/>
              <a:ea typeface="Times" charset="0"/>
              <a:cs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9296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6128" y="1265365"/>
            <a:ext cx="5504816" cy="4188447"/>
          </a:xfr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04241" y="378743"/>
            <a:ext cx="484667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latin typeface="Times" charset="0"/>
                <a:ea typeface="Times" charset="0"/>
                <a:cs typeface="Times" charset="0"/>
              </a:rPr>
              <a:t>High current e-lens</a:t>
            </a:r>
            <a:endParaRPr lang="en-US" sz="2800" dirty="0"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7849" y="1704306"/>
            <a:ext cx="449786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200" dirty="0" smtClean="0">
                <a:latin typeface="Times" charset="0"/>
                <a:ea typeface="Times" charset="0"/>
                <a:cs typeface="Times" charset="0"/>
              </a:rPr>
              <a:t>An e-lens with a high current as 7 A, starts to affect the core of the distribution.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200" dirty="0" smtClean="0">
                <a:latin typeface="Times" charset="0"/>
                <a:ea typeface="Times" charset="0"/>
                <a:cs typeface="Times" charset="0"/>
              </a:rPr>
              <a:t> This could be a result of an </a:t>
            </a:r>
            <a:r>
              <a:rPr lang="en-US" sz="2200" b="1" dirty="0" smtClean="0">
                <a:latin typeface="Times" charset="0"/>
                <a:ea typeface="Times" charset="0"/>
                <a:cs typeface="Times" charset="0"/>
              </a:rPr>
              <a:t>emittance blow-up.</a:t>
            </a:r>
          </a:p>
          <a:p>
            <a:pPr marL="285750" indent="-285750">
              <a:buFont typeface="Arial" charset="0"/>
              <a:buChar char="•"/>
            </a:pPr>
            <a:endParaRPr lang="en-US" sz="2100" b="1" dirty="0">
              <a:latin typeface="Times" charset="0"/>
              <a:ea typeface="Times" charset="0"/>
              <a:cs typeface="Times" charset="0"/>
            </a:endParaRPr>
          </a:p>
          <a:p>
            <a:pPr marL="285750" indent="-285750">
              <a:buFont typeface="Arial" charset="0"/>
              <a:buChar char="•"/>
            </a:pPr>
            <a:endParaRPr lang="en-US" sz="2100" b="1" dirty="0" smtClean="0">
              <a:latin typeface="Times" charset="0"/>
              <a:ea typeface="Times" charset="0"/>
              <a:cs typeface="Times" charset="0"/>
            </a:endParaRPr>
          </a:p>
          <a:p>
            <a:pPr marL="285750" indent="-285750">
              <a:buFont typeface="Arial" charset="0"/>
              <a:buChar char="•"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660292" y="5453812"/>
            <a:ext cx="50383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" charset="0"/>
                <a:ea typeface="Times" charset="0"/>
                <a:cs typeface="Times" charset="0"/>
              </a:rPr>
              <a:t>Evolution of the x-plane distribution </a:t>
            </a:r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for a 7 A e-lens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601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440" y="3495739"/>
            <a:ext cx="11539330" cy="3049609"/>
          </a:xfr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631148" y="-77820"/>
            <a:ext cx="484667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latin typeface="Times" charset="0"/>
                <a:ea typeface="Times" charset="0"/>
                <a:cs typeface="Times" charset="0"/>
              </a:rPr>
              <a:t>Emittance increase</a:t>
            </a:r>
            <a:endParaRPr lang="en-US" sz="2800" dirty="0"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38865" y="6413157"/>
            <a:ext cx="1112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0.5 A</a:t>
            </a:r>
            <a:endParaRPr lang="en-US" dirty="0"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58930" y="6413157"/>
            <a:ext cx="1112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" charset="0"/>
                <a:ea typeface="Times" charset="0"/>
                <a:cs typeface="Times" charset="0"/>
              </a:rPr>
              <a:t>3</a:t>
            </a:r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 A</a:t>
            </a:r>
            <a:endParaRPr lang="en-US" dirty="0"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58401" y="6381499"/>
            <a:ext cx="1112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5 A</a:t>
            </a:r>
            <a:endParaRPr lang="en-US" dirty="0"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3440" y="828924"/>
            <a:ext cx="10972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latin typeface="Times" charset="0"/>
                <a:ea typeface="Times" charset="0"/>
                <a:cs typeface="Times" charset="0"/>
              </a:rPr>
              <a:t>There is an emittance increase of 0.25% for a 0.5A e-</a:t>
            </a:r>
            <a:r>
              <a:rPr lang="en-US" sz="2000" dirty="0" err="1" smtClean="0">
                <a:latin typeface="Times" charset="0"/>
                <a:ea typeface="Times" charset="0"/>
                <a:cs typeface="Times" charset="0"/>
              </a:rPr>
              <a:t>elens</a:t>
            </a:r>
            <a:r>
              <a:rPr lang="en-US" sz="2000" dirty="0">
                <a:latin typeface="Times" charset="0"/>
                <a:ea typeface="Times" charset="0"/>
                <a:cs typeface="Times" charset="0"/>
              </a:rPr>
              <a:t> </a:t>
            </a:r>
            <a:r>
              <a:rPr lang="en-US" sz="2000" dirty="0" smtClean="0">
                <a:latin typeface="Times" charset="0"/>
                <a:ea typeface="Times" charset="0"/>
                <a:cs typeface="Times" charset="0"/>
              </a:rPr>
              <a:t>(inside working range).</a:t>
            </a:r>
          </a:p>
          <a:p>
            <a:pPr marL="285750" indent="-285750">
              <a:buFont typeface="Arial" charset="0"/>
              <a:buChar char="•"/>
            </a:pPr>
            <a:endParaRPr lang="en-US" sz="2000" dirty="0">
              <a:latin typeface="Times" charset="0"/>
              <a:ea typeface="Times" charset="0"/>
              <a:cs typeface="Times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latin typeface="Times" charset="0"/>
                <a:ea typeface="Times" charset="0"/>
                <a:cs typeface="Times" charset="0"/>
              </a:rPr>
              <a:t>Almost 250% of emittance increase in the 3 A e-lens.</a:t>
            </a:r>
          </a:p>
          <a:p>
            <a:pPr marL="285750" indent="-285750">
              <a:buFont typeface="Arial" charset="0"/>
              <a:buChar char="•"/>
            </a:pPr>
            <a:endParaRPr lang="en-US" sz="2000" dirty="0" smtClean="0">
              <a:latin typeface="Times" charset="0"/>
              <a:ea typeface="Times" charset="0"/>
              <a:cs typeface="Times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latin typeface="Times" charset="0"/>
                <a:ea typeface="Times" charset="0"/>
                <a:cs typeface="Times" charset="0"/>
              </a:rPr>
              <a:t>Emittance increase grows exponentially around </a:t>
            </a:r>
            <a:r>
              <a:rPr lang="en-US" sz="2000" b="1" dirty="0" smtClean="0">
                <a:latin typeface="Times" charset="0"/>
                <a:ea typeface="Times" charset="0"/>
                <a:cs typeface="Times" charset="0"/>
              </a:rPr>
              <a:t>11,000 turns </a:t>
            </a:r>
            <a:r>
              <a:rPr lang="en-US" sz="2000" dirty="0" smtClean="0">
                <a:latin typeface="Times" charset="0"/>
                <a:ea typeface="Times" charset="0"/>
                <a:cs typeface="Times" charset="0"/>
              </a:rPr>
              <a:t>for 7 A case.</a:t>
            </a:r>
          </a:p>
          <a:p>
            <a:pPr marL="285750" indent="-285750">
              <a:buFont typeface="Arial" charset="0"/>
              <a:buChar char="•"/>
            </a:pPr>
            <a:endParaRPr lang="en-US" sz="2000" b="1" dirty="0" smtClean="0">
              <a:latin typeface="Times" charset="0"/>
              <a:ea typeface="Times" charset="0"/>
              <a:cs typeface="Times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latin typeface="Times" charset="0"/>
                <a:ea typeface="Times" charset="0"/>
                <a:cs typeface="Times" charset="0"/>
              </a:rPr>
              <a:t>The emittance growth in the case of 3 A and 7 A is </a:t>
            </a:r>
            <a:r>
              <a:rPr lang="en-US" sz="2000" b="1" dirty="0" smtClean="0">
                <a:latin typeface="Times" charset="0"/>
                <a:ea typeface="Times" charset="0"/>
                <a:cs typeface="Times" charset="0"/>
              </a:rPr>
              <a:t>not optimum for the collider performance.</a:t>
            </a:r>
          </a:p>
        </p:txBody>
      </p:sp>
    </p:spTree>
    <p:extLst>
      <p:ext uri="{BB962C8B-B14F-4D97-AF65-F5344CB8AC3E}">
        <p14:creationId xmlns:p14="http://schemas.microsoft.com/office/powerpoint/2010/main" val="17001319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611" y="113505"/>
            <a:ext cx="4775244" cy="618690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293" y="3615457"/>
            <a:ext cx="3371858" cy="26269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24368" y="6242447"/>
            <a:ext cx="582003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latin typeface="Times" charset="0"/>
                <a:ea typeface="Times" charset="0"/>
                <a:cs typeface="Times" charset="0"/>
              </a:rPr>
              <a:t>O</a:t>
            </a:r>
            <a:r>
              <a:rPr lang="en-US" sz="1700" dirty="0" smtClean="0">
                <a:latin typeface="Times" charset="0"/>
                <a:ea typeface="Times" charset="0"/>
                <a:cs typeface="Times" charset="0"/>
              </a:rPr>
              <a:t>scillation </a:t>
            </a:r>
            <a:r>
              <a:rPr lang="en-US" sz="1700" dirty="0">
                <a:latin typeface="Times" charset="0"/>
                <a:ea typeface="Times" charset="0"/>
                <a:cs typeface="Times" charset="0"/>
              </a:rPr>
              <a:t>amplitudes for a) 0.5 A, b) 3 A and c) 7 </a:t>
            </a:r>
            <a:r>
              <a:rPr lang="en-US" sz="1700" dirty="0" err="1">
                <a:latin typeface="Times" charset="0"/>
                <a:ea typeface="Times" charset="0"/>
                <a:cs typeface="Times" charset="0"/>
              </a:rPr>
              <a:t>A.The</a:t>
            </a:r>
            <a:r>
              <a:rPr lang="en-US" sz="1700" dirty="0">
                <a:latin typeface="Times" charset="0"/>
                <a:ea typeface="Times" charset="0"/>
                <a:cs typeface="Times" charset="0"/>
              </a:rPr>
              <a:t> x-plane corresponds to the blue part and y-plane to the </a:t>
            </a:r>
            <a:r>
              <a:rPr lang="en-US" sz="1700" dirty="0" smtClean="0">
                <a:latin typeface="Times" charset="0"/>
                <a:ea typeface="Times" charset="0"/>
                <a:cs typeface="Times" charset="0"/>
              </a:rPr>
              <a:t>green. </a:t>
            </a:r>
            <a:endParaRPr lang="en-US" sz="1700" dirty="0"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4335" y="1021852"/>
            <a:ext cx="543697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latin typeface="Times" charset="0"/>
                <a:ea typeface="Times" charset="0"/>
                <a:cs typeface="Times" charset="0"/>
              </a:rPr>
              <a:t>Oscillation amplitude increase abruptly around 11,000 turns for 7 A e-lens.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latin typeface="Times" charset="0"/>
                <a:ea typeface="Times" charset="0"/>
                <a:cs typeface="Times" charset="0"/>
              </a:rPr>
              <a:t>Dark red spot on frequency spectrum also around 11,000 turns.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latin typeface="Times" charset="0"/>
                <a:ea typeface="Times" charset="0"/>
                <a:cs typeface="Times" charset="0"/>
              </a:rPr>
              <a:t>Signs of instabilities with a consequent exponential growth of emittance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latin typeface="Times" charset="0"/>
                <a:ea typeface="Times" charset="0"/>
                <a:cs typeface="Times" charset="0"/>
              </a:rPr>
              <a:t> The core of the beam distribution is affected as previously seen</a:t>
            </a:r>
            <a:endParaRPr lang="en-US" sz="2000" dirty="0"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64973" y="6091881"/>
            <a:ext cx="52763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" charset="0"/>
                <a:ea typeface="Times" charset="0"/>
                <a:cs typeface="Times" charset="0"/>
              </a:rPr>
              <a:t>Frequency spectrum after the application of </a:t>
            </a:r>
            <a:r>
              <a:rPr lang="en-US" dirty="0" err="1">
                <a:latin typeface="Times" charset="0"/>
                <a:ea typeface="Times" charset="0"/>
                <a:cs typeface="Times" charset="0"/>
              </a:rPr>
              <a:t>cylindric</a:t>
            </a:r>
            <a:r>
              <a:rPr lang="en-US" dirty="0">
                <a:latin typeface="Times" charset="0"/>
                <a:ea typeface="Times" charset="0"/>
                <a:cs typeface="Times" charset="0"/>
              </a:rPr>
              <a:t> hollow e-lens of 7 </a:t>
            </a:r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A. </a:t>
            </a:r>
          </a:p>
          <a:p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704335" y="0"/>
            <a:ext cx="484667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latin typeface="Times" charset="0"/>
                <a:ea typeface="Times" charset="0"/>
                <a:cs typeface="Times" charset="0"/>
              </a:rPr>
              <a:t>Frequency Spectrum and Oscillation Amplitudes</a:t>
            </a:r>
            <a:endParaRPr lang="en-US" sz="2800" dirty="0">
              <a:latin typeface="Times" charset="0"/>
              <a:ea typeface="Times" charset="0"/>
              <a:cs typeface="Times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3750197" y="4317357"/>
            <a:ext cx="1261641" cy="49771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996072" y="3948025"/>
            <a:ext cx="1661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Instabilities</a:t>
            </a:r>
            <a:endParaRPr lang="en-US" dirty="0">
              <a:latin typeface="Times" charset="0"/>
              <a:ea typeface="Times" charset="0"/>
              <a:cs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99288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Conclusions</a:t>
            </a:r>
            <a:endParaRPr lang="en-US" dirty="0">
              <a:latin typeface="Times" charset="0"/>
              <a:ea typeface="Times" charset="0"/>
              <a:cs typeface="Times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547330"/>
                <a:ext cx="10515600" cy="5025748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 smtClean="0">
                    <a:latin typeface="Times" charset="0"/>
                    <a:ea typeface="Times" charset="0"/>
                    <a:cs typeface="Times" charset="0"/>
                  </a:rPr>
                  <a:t>The interaction with the e-lens has a significant impact on the tune spread of the proton beam. The maximum tune shift increases along with the current, and also decreases if the current is reduced.</a:t>
                </a:r>
              </a:p>
              <a:p>
                <a:endParaRPr lang="en-US" sz="2400" dirty="0" smtClean="0">
                  <a:latin typeface="Times" charset="0"/>
                  <a:ea typeface="Times" charset="0"/>
                  <a:cs typeface="Times" charset="0"/>
                </a:endParaRPr>
              </a:p>
              <a:p>
                <a:r>
                  <a:rPr lang="en-US" sz="2400" dirty="0" smtClean="0">
                    <a:latin typeface="Times" charset="0"/>
                    <a:ea typeface="Times" charset="0"/>
                    <a:cs typeface="Times" charset="0"/>
                  </a:rPr>
                  <a:t>Misalignments of the e-lens produces an emittance increase, 200 nm </a:t>
                </a:r>
                <a14:m>
                  <m:oMath xmlns:m="http://schemas.openxmlformats.org/officeDocument/2006/math" xmlns="">
                    <m:sSup>
                      <m:sSupPr>
                        <m:ctrlPr>
                          <a:rPr lang="en-US" sz="240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</m:ctrlPr>
                      </m:sSupPr>
                      <m:e>
                        <m:r>
                          <a:rPr lang="es-ES" sz="2400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(2</m:t>
                        </m:r>
                        <m:r>
                          <a:rPr lang="es-ES" sz="2400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.</m:t>
                        </m:r>
                        <m:r>
                          <a:rPr lang="es-ES" sz="2400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4</m:t>
                        </m:r>
                        <m:r>
                          <a:rPr lang="es-ES" sz="2400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ⅹ10</m:t>
                        </m:r>
                      </m:e>
                      <m:sup>
                        <m:r>
                          <a:rPr lang="es-ES" sz="2400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US" sz="2400" dirty="0" err="1" smtClean="0">
                    <a:latin typeface="Times" charset="0"/>
                    <a:ea typeface="Times" charset="0"/>
                    <a:cs typeface="Times" charset="0"/>
                  </a:rPr>
                  <a:t>σ</a:t>
                </a:r>
                <a:r>
                  <a:rPr lang="en-US" sz="2400" dirty="0" smtClean="0">
                    <a:latin typeface="Times" charset="0"/>
                    <a:ea typeface="Times" charset="0"/>
                    <a:cs typeface="Times" charset="0"/>
                  </a:rPr>
                  <a:t>) produce 5% of emittance increase.</a:t>
                </a:r>
              </a:p>
              <a:p>
                <a:endParaRPr lang="en-US" sz="2400" dirty="0" smtClean="0">
                  <a:latin typeface="Times" charset="0"/>
                  <a:ea typeface="Times" charset="0"/>
                  <a:cs typeface="Times" charset="0"/>
                </a:endParaRPr>
              </a:p>
              <a:p>
                <a:r>
                  <a:rPr lang="en-US" sz="2400" dirty="0">
                    <a:latin typeface="Times" charset="0"/>
                    <a:ea typeface="Times" charset="0"/>
                    <a:cs typeface="Times" charset="0"/>
                  </a:rPr>
                  <a:t>The difference of the tunes between H-V planes produces </a:t>
                </a:r>
                <a:r>
                  <a:rPr lang="en-US" sz="2400" dirty="0" smtClean="0">
                    <a:latin typeface="Times" charset="0"/>
                    <a:ea typeface="Times" charset="0"/>
                    <a:cs typeface="Times" charset="0"/>
                  </a:rPr>
                  <a:t>asymmetries in emittance growth.</a:t>
                </a:r>
              </a:p>
              <a:p>
                <a:endParaRPr lang="en-US" sz="2400" dirty="0" smtClean="0">
                  <a:latin typeface="Times" charset="0"/>
                  <a:ea typeface="Times" charset="0"/>
                  <a:cs typeface="Times" charset="0"/>
                </a:endParaRPr>
              </a:p>
              <a:p>
                <a:r>
                  <a:rPr lang="en-US" sz="2400" dirty="0" smtClean="0">
                    <a:latin typeface="Times" charset="0"/>
                    <a:ea typeface="Times" charset="0"/>
                    <a:cs typeface="Times" charset="0"/>
                  </a:rPr>
                  <a:t>The </a:t>
                </a:r>
                <a:r>
                  <a:rPr lang="en-US" sz="2400" dirty="0" err="1" smtClean="0">
                    <a:latin typeface="Times" charset="0"/>
                    <a:ea typeface="Times" charset="0"/>
                    <a:cs typeface="Times" charset="0"/>
                  </a:rPr>
                  <a:t>cylindric</a:t>
                </a:r>
                <a:r>
                  <a:rPr lang="en-US" sz="2400" dirty="0" smtClean="0">
                    <a:latin typeface="Times" charset="0"/>
                    <a:ea typeface="Times" charset="0"/>
                    <a:cs typeface="Times" charset="0"/>
                  </a:rPr>
                  <a:t> hollow collimation showed that tails are populated every turn. The diffusion rate increases with higher currents. </a:t>
                </a:r>
                <a:endParaRPr lang="en-US" dirty="0" smtClean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547330"/>
                <a:ext cx="10515600" cy="5025748"/>
              </a:xfrm>
              <a:blipFill rotWithShape="0">
                <a:blip r:embed="rId2"/>
                <a:stretch>
                  <a:fillRect l="-812" t="-16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849978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Conclusions</a:t>
            </a:r>
            <a:endParaRPr lang="en-US" dirty="0"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Times" charset="0"/>
                <a:ea typeface="Times" charset="0"/>
                <a:cs typeface="Times" charset="0"/>
              </a:rPr>
              <a:t>High turns (7 A, 5 A and3 A) have consequences on emittance growth and create instabilities, so the core is also affected.</a:t>
            </a:r>
          </a:p>
          <a:p>
            <a:endParaRPr lang="en-US" sz="2400" dirty="0" smtClean="0">
              <a:latin typeface="Times" charset="0"/>
              <a:ea typeface="Times" charset="0"/>
              <a:cs typeface="Times" charset="0"/>
            </a:endParaRPr>
          </a:p>
          <a:p>
            <a:r>
              <a:rPr lang="en-US" sz="2400" dirty="0" smtClean="0">
                <a:latin typeface="Times" charset="0"/>
                <a:ea typeface="Times" charset="0"/>
                <a:cs typeface="Times" charset="0"/>
              </a:rPr>
              <a:t>The presented studies can be extended by including a longitudinal tilt in order to analyze the impacts on beam parameters.</a:t>
            </a:r>
          </a:p>
          <a:p>
            <a:endParaRPr lang="en-US" sz="2400" dirty="0" smtClean="0">
              <a:latin typeface="Times" charset="0"/>
              <a:ea typeface="Times" charset="0"/>
              <a:cs typeface="Times" charset="0"/>
            </a:endParaRPr>
          </a:p>
          <a:p>
            <a:r>
              <a:rPr lang="en-US" sz="2400" dirty="0" smtClean="0">
                <a:latin typeface="Times" charset="0"/>
                <a:ea typeface="Times" charset="0"/>
                <a:cs typeface="Times" charset="0"/>
              </a:rPr>
              <a:t>Convergence studies could also improve the understanding of the noise introduce by the e-lens.</a:t>
            </a:r>
            <a:endParaRPr lang="en-US" sz="2400" dirty="0">
              <a:latin typeface="Times" charset="0"/>
              <a:ea typeface="Times" charset="0"/>
              <a:cs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8504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References</a:t>
            </a:r>
            <a:endParaRPr lang="en-US" dirty="0"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>
                <a:latin typeface="Times" charset="0"/>
                <a:ea typeface="Times" charset="0"/>
                <a:cs typeface="Times" charset="0"/>
              </a:rPr>
              <a:t>[1] V.Shiltsev, et.al. LHC Particle Collimation with Hollow Electron Beams. FERMILAB-CONF- 08-184 (2008). </a:t>
            </a:r>
            <a:endParaRPr lang="en-US" dirty="0" smtClean="0">
              <a:latin typeface="Times" charset="0"/>
              <a:ea typeface="Times" charset="0"/>
              <a:cs typeface="Times" charset="0"/>
            </a:endParaRPr>
          </a:p>
          <a:p>
            <a:r>
              <a:rPr lang="en-US" dirty="0">
                <a:latin typeface="Times" charset="0"/>
                <a:ea typeface="Times" charset="0"/>
                <a:cs typeface="Times" charset="0"/>
              </a:rPr>
              <a:t>[2] G. Stancari, et.al. Development of Hollow Electron Beams for Proton and Ion Collimation. FERMILAB-CONF-10-182-AD-APC (2012). </a:t>
            </a:r>
            <a:endParaRPr lang="en-US" dirty="0" smtClean="0">
              <a:latin typeface="Times" charset="0"/>
              <a:ea typeface="Times" charset="0"/>
              <a:cs typeface="Times" charset="0"/>
            </a:endParaRPr>
          </a:p>
          <a:p>
            <a:r>
              <a:rPr lang="en-US" dirty="0">
                <a:latin typeface="Times" charset="0"/>
                <a:ea typeface="Times" charset="0"/>
                <a:cs typeface="Times" charset="0"/>
              </a:rPr>
              <a:t>[3] H. Rafique, et.al. High Luminosity LHC Hollow Electron Lens Collimation Using Merlin. Proc. ICAP2015 (2015). </a:t>
            </a:r>
            <a:endParaRPr lang="en-US" dirty="0" smtClean="0">
              <a:latin typeface="Times" charset="0"/>
              <a:ea typeface="Times" charset="0"/>
              <a:cs typeface="Times" charset="0"/>
            </a:endParaRPr>
          </a:p>
          <a:p>
            <a:r>
              <a:rPr lang="en-US" dirty="0">
                <a:latin typeface="Times" charset="0"/>
                <a:ea typeface="Times" charset="0"/>
                <a:cs typeface="Times" charset="0"/>
              </a:rPr>
              <a:t>[4] Fischer, W., et.al. Compensation of head-on beam-beam induced resonance driving terms and tune spread in the Relativistic Heavy Ion Collider. Physical Review Accelerators and Beams, 20, 091001 (2017). </a:t>
            </a:r>
            <a:endParaRPr lang="en-US" dirty="0" smtClean="0">
              <a:latin typeface="Times" charset="0"/>
              <a:ea typeface="Times" charset="0"/>
              <a:cs typeface="Times" charset="0"/>
            </a:endParaRPr>
          </a:p>
          <a:p>
            <a:r>
              <a:rPr lang="en-US" dirty="0">
                <a:latin typeface="Times" charset="0"/>
                <a:ea typeface="Times" charset="0"/>
                <a:cs typeface="Times" charset="0"/>
              </a:rPr>
              <a:t>[5] V. Shiltsev, et.al. Landau Damping of Beam Instabilities by Electron Lenses. Physical Review Letters, PRL 119, 134802 (2017). </a:t>
            </a:r>
            <a:endParaRPr lang="en-US" dirty="0" smtClean="0">
              <a:latin typeface="Times" charset="0"/>
              <a:ea typeface="Times" charset="0"/>
              <a:cs typeface="Times" charset="0"/>
            </a:endParaRPr>
          </a:p>
          <a:p>
            <a:r>
              <a:rPr lang="en-US" dirty="0">
                <a:latin typeface="Times" charset="0"/>
                <a:ea typeface="Times" charset="0"/>
                <a:cs typeface="Times" charset="0"/>
              </a:rPr>
              <a:t>[6] Tambasco, C., Pieloni, T., Buffat, X. and Banfi, D. e-lens and BTF in COMBI. (2014). </a:t>
            </a:r>
            <a:endParaRPr lang="en-US" dirty="0" smtClean="0">
              <a:latin typeface="Times" charset="0"/>
              <a:ea typeface="Times" charset="0"/>
              <a:cs typeface="Times" charset="0"/>
            </a:endParaRPr>
          </a:p>
          <a:p>
            <a:r>
              <a:rPr lang="en-US" dirty="0">
                <a:latin typeface="Times" charset="0"/>
                <a:ea typeface="Times" charset="0"/>
                <a:cs typeface="Times" charset="0"/>
              </a:rPr>
              <a:t>[7] T. Kramer., et.al. Considerations for the Bea Dump System of a 100 TeV Centre-of-Mass FCC HH Collider. Proc. IPAC2015 (2015). </a:t>
            </a:r>
            <a:endParaRPr lang="en-US" dirty="0" smtClean="0">
              <a:latin typeface="Times" charset="0"/>
              <a:ea typeface="Times" charset="0"/>
              <a:cs typeface="Times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23444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2410" y="1285126"/>
            <a:ext cx="5218603" cy="5284813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Times" charset="0"/>
                <a:ea typeface="Times" charset="0"/>
                <a:cs typeface="Times" charset="0"/>
              </a:rPr>
              <a:t>Most collimation systems start working from 6σ</a:t>
            </a:r>
            <a:r>
              <a:rPr lang="en-US" sz="2200" dirty="0">
                <a:latin typeface="Times" charset="0"/>
                <a:ea typeface="Times" charset="0"/>
                <a:cs typeface="Times" charset="0"/>
              </a:rPr>
              <a:t>.</a:t>
            </a:r>
          </a:p>
          <a:p>
            <a:r>
              <a:rPr lang="en-US" sz="2200" dirty="0" smtClean="0">
                <a:latin typeface="Times" charset="0"/>
                <a:ea typeface="Times" charset="0"/>
                <a:cs typeface="Times" charset="0"/>
              </a:rPr>
              <a:t>Comparison between particles kicked out from 6σ.</a:t>
            </a:r>
          </a:p>
          <a:p>
            <a:endParaRPr lang="en-US" sz="2200" dirty="0">
              <a:latin typeface="Times" charset="0"/>
              <a:ea typeface="Times" charset="0"/>
              <a:cs typeface="Times" charset="0"/>
            </a:endParaRPr>
          </a:p>
          <a:p>
            <a:endParaRPr lang="en-US" sz="2200" dirty="0" smtClean="0">
              <a:latin typeface="Times" charset="0"/>
              <a:ea typeface="Times" charset="0"/>
              <a:cs typeface="Times" charset="0"/>
            </a:endParaRPr>
          </a:p>
          <a:p>
            <a:endParaRPr lang="en-US" sz="2200" dirty="0">
              <a:latin typeface="Times" charset="0"/>
              <a:ea typeface="Times" charset="0"/>
              <a:cs typeface="Times" charset="0"/>
            </a:endParaRPr>
          </a:p>
          <a:p>
            <a:endParaRPr lang="en-US" sz="2200" dirty="0" smtClean="0">
              <a:latin typeface="Times" charset="0"/>
              <a:ea typeface="Times" charset="0"/>
              <a:cs typeface="Times" charset="0"/>
            </a:endParaRPr>
          </a:p>
          <a:p>
            <a:endParaRPr lang="en-US" sz="2200" dirty="0" smtClean="0">
              <a:latin typeface="Times" charset="0"/>
              <a:ea typeface="Times" charset="0"/>
              <a:cs typeface="Times" charset="0"/>
            </a:endParaRPr>
          </a:p>
          <a:p>
            <a:endParaRPr lang="en-US" sz="2200" dirty="0">
              <a:latin typeface="Times" charset="0"/>
              <a:ea typeface="Times" charset="0"/>
              <a:cs typeface="Times" charset="0"/>
            </a:endParaRPr>
          </a:p>
          <a:p>
            <a:r>
              <a:rPr lang="en-US" sz="2200" dirty="0" smtClean="0">
                <a:latin typeface="Times" charset="0"/>
                <a:ea typeface="Times" charset="0"/>
                <a:cs typeface="Times" charset="0"/>
              </a:rPr>
              <a:t>The increase rate of relative difference depends on current.</a:t>
            </a:r>
          </a:p>
          <a:p>
            <a:r>
              <a:rPr lang="en-US" sz="2200" dirty="0" smtClean="0">
                <a:latin typeface="Times" charset="0"/>
                <a:ea typeface="Times" charset="0"/>
                <a:cs typeface="Times" charset="0"/>
              </a:rPr>
              <a:t> 0. 5 A case stays almost constant.</a:t>
            </a:r>
          </a:p>
          <a:p>
            <a:endParaRPr lang="en-US" sz="2200" dirty="0" smtClean="0">
              <a:latin typeface="Times" charset="0"/>
              <a:ea typeface="Times" charset="0"/>
              <a:cs typeface="Times" charset="0"/>
            </a:endParaRPr>
          </a:p>
          <a:p>
            <a:endParaRPr lang="en-US" sz="2200" dirty="0">
              <a:latin typeface="Times" charset="0"/>
              <a:ea typeface="Times" charset="0"/>
              <a:cs typeface="Times" charset="0"/>
            </a:endParaRPr>
          </a:p>
          <a:p>
            <a:endParaRPr lang="en-US" sz="2200" dirty="0" smtClean="0">
              <a:latin typeface="Times" charset="0"/>
              <a:ea typeface="Times" charset="0"/>
              <a:cs typeface="Times" charset="0"/>
            </a:endParaRPr>
          </a:p>
          <a:p>
            <a:endParaRPr lang="en-US" sz="2200" dirty="0">
              <a:latin typeface="Times" charset="0"/>
              <a:ea typeface="Times" charset="0"/>
              <a:cs typeface="Times" charset="0"/>
            </a:endParaRPr>
          </a:p>
          <a:p>
            <a:endParaRPr lang="en-US" sz="2200" dirty="0" smtClean="0">
              <a:latin typeface="Times" charset="0"/>
              <a:ea typeface="Times" charset="0"/>
              <a:cs typeface="Times" charset="0"/>
            </a:endParaRPr>
          </a:p>
          <a:p>
            <a:endParaRPr lang="en-US" sz="2200" dirty="0">
              <a:latin typeface="Times" charset="0"/>
              <a:ea typeface="Times" charset="0"/>
              <a:cs typeface="Times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706" y="2688863"/>
            <a:ext cx="4752010" cy="8694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7251" y="1045263"/>
            <a:ext cx="6039268" cy="4601347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704335" y="0"/>
            <a:ext cx="484667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latin typeface="Times" charset="0"/>
                <a:ea typeface="Times" charset="0"/>
                <a:cs typeface="Times" charset="0"/>
              </a:rPr>
              <a:t>Particles Kicked Outside 6σ</a:t>
            </a:r>
            <a:endParaRPr lang="en-US" sz="2800" dirty="0">
              <a:latin typeface="Times" charset="0"/>
              <a:ea typeface="Times" charset="0"/>
              <a:cs typeface="Times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636697" y="3458828"/>
            <a:ext cx="4956282" cy="1582380"/>
            <a:chOff x="594731" y="3692217"/>
            <a:chExt cx="4956282" cy="1582380"/>
          </a:xfrm>
        </p:grpSpPr>
        <p:sp>
          <p:nvSpPr>
            <p:cNvPr id="10" name="TextBox 9"/>
            <p:cNvSpPr txBox="1"/>
            <p:nvPr/>
          </p:nvSpPr>
          <p:spPr>
            <a:xfrm>
              <a:off x="594731" y="3720325"/>
              <a:ext cx="4956282" cy="15542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900" dirty="0" smtClean="0">
                  <a:latin typeface="Times" charset="0"/>
                  <a:ea typeface="Times" charset="0"/>
                  <a:cs typeface="Times" charset="0"/>
                </a:rPr>
                <a:t>Where         represents the particles outside 6σ for a tracked particles. </a:t>
              </a:r>
            </a:p>
            <a:p>
              <a:endParaRPr lang="en-US" sz="1900" dirty="0">
                <a:latin typeface="Times" charset="0"/>
                <a:ea typeface="Times" charset="0"/>
                <a:cs typeface="Times" charset="0"/>
              </a:endParaRPr>
            </a:p>
            <a:p>
              <a:r>
                <a:rPr lang="en-US" sz="1900" dirty="0" smtClean="0">
                  <a:latin typeface="Times" charset="0"/>
                  <a:ea typeface="Times" charset="0"/>
                  <a:cs typeface="Times" charset="0"/>
                </a:rPr>
                <a:t>And         is the number of particles outside 6σ for the initial distribution.</a:t>
              </a:r>
              <a:endParaRPr lang="en-US" sz="1900" dirty="0">
                <a:latin typeface="Times" charset="0"/>
                <a:ea typeface="Times" charset="0"/>
                <a:cs typeface="Times" charset="0"/>
              </a:endParaRP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7816" y="4561649"/>
              <a:ext cx="414937" cy="377699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95285" y="3692217"/>
              <a:ext cx="412160" cy="406590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/>
        </p:nvSpPr>
        <p:spPr>
          <a:xfrm>
            <a:off x="6660292" y="5646610"/>
            <a:ext cx="47202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" charset="0"/>
                <a:ea typeface="Times" charset="0"/>
                <a:cs typeface="Times" charset="0"/>
              </a:rPr>
              <a:t>Relative difference of amount of particles form 6σ </a:t>
            </a:r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until </a:t>
            </a:r>
            <a:r>
              <a:rPr lang="en-US" dirty="0">
                <a:latin typeface="Times" charset="0"/>
                <a:ea typeface="Times" charset="0"/>
                <a:cs typeface="Times" charset="0"/>
              </a:rPr>
              <a:t>last particle </a:t>
            </a:r>
            <a:endParaRPr lang="en-US" dirty="0" smtClean="0">
              <a:latin typeface="Times" charset="0"/>
              <a:ea typeface="Times" charset="0"/>
              <a:cs typeface="Times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526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What is an e-lens?</a:t>
            </a:r>
            <a:endParaRPr lang="en-US" dirty="0"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0798" y="1980055"/>
            <a:ext cx="7287228" cy="4351338"/>
          </a:xfrm>
        </p:spPr>
        <p:txBody>
          <a:bodyPr/>
          <a:lstStyle/>
          <a:p>
            <a:r>
              <a:rPr lang="en-US" sz="2500" dirty="0" smtClean="0">
                <a:latin typeface="Times" charset="0"/>
                <a:ea typeface="Times" charset="0"/>
                <a:cs typeface="Times" charset="0"/>
              </a:rPr>
              <a:t>An </a:t>
            </a:r>
            <a:r>
              <a:rPr lang="en-US" sz="2500" dirty="0">
                <a:latin typeface="Times" charset="0"/>
                <a:ea typeface="Times" charset="0"/>
                <a:cs typeface="Times" charset="0"/>
              </a:rPr>
              <a:t>electron lens is characterized as a low energy electron beam which can interact with hadron </a:t>
            </a:r>
            <a:r>
              <a:rPr lang="en-US" sz="2500" dirty="0" smtClean="0">
                <a:latin typeface="Times" charset="0"/>
                <a:ea typeface="Times" charset="0"/>
                <a:cs typeface="Times" charset="0"/>
              </a:rPr>
              <a:t>beams. </a:t>
            </a:r>
          </a:p>
          <a:p>
            <a:r>
              <a:rPr lang="en-US" sz="2500" dirty="0">
                <a:latin typeface="Times" charset="0"/>
                <a:ea typeface="Times" charset="0"/>
                <a:cs typeface="Times" charset="0"/>
              </a:rPr>
              <a:t>There are varied applications of e-lens such as compensation of beam-beam effects, provide Landau damping and collimation for halo </a:t>
            </a:r>
            <a:r>
              <a:rPr lang="en-US" sz="2500" dirty="0" smtClean="0">
                <a:latin typeface="Times" charset="0"/>
                <a:ea typeface="Times" charset="0"/>
                <a:cs typeface="Times" charset="0"/>
              </a:rPr>
              <a:t>particles.</a:t>
            </a:r>
            <a:r>
              <a:rPr lang="es-ES" sz="2500" dirty="0" smtClean="0"/>
              <a:t> </a:t>
            </a:r>
            <a:r>
              <a:rPr lang="mr-IN" sz="2500" dirty="0" smtClean="0">
                <a:latin typeface="Times" charset="0"/>
                <a:ea typeface="Times" charset="0"/>
                <a:cs typeface="Times" charset="0"/>
              </a:rPr>
              <a:t>[</a:t>
            </a:r>
            <a:r>
              <a:rPr lang="mr-IN" sz="2500" dirty="0">
                <a:latin typeface="Times" charset="0"/>
                <a:ea typeface="Times" charset="0"/>
                <a:cs typeface="Times" charset="0"/>
              </a:rPr>
              <a:t>5</a:t>
            </a:r>
            <a:r>
              <a:rPr lang="mr-IN" sz="2500" dirty="0" smtClean="0">
                <a:latin typeface="Times" charset="0"/>
                <a:ea typeface="Times" charset="0"/>
                <a:cs typeface="Times" charset="0"/>
              </a:rPr>
              <a:t>]</a:t>
            </a:r>
            <a:r>
              <a:rPr lang="en-US" sz="2500" dirty="0" smtClean="0">
                <a:latin typeface="Times" charset="0"/>
                <a:ea typeface="Times" charset="0"/>
                <a:cs typeface="Times" charset="0"/>
              </a:rPr>
              <a:t> </a:t>
            </a:r>
          </a:p>
          <a:p>
            <a:r>
              <a:rPr lang="en-US" sz="2500" dirty="0" smtClean="0">
                <a:latin typeface="Times" charset="0"/>
                <a:ea typeface="Times" charset="0"/>
                <a:cs typeface="Times" charset="0"/>
              </a:rPr>
              <a:t>The impacts on the incident beam depend on the distribution of the electron lens. </a:t>
            </a:r>
          </a:p>
          <a:p>
            <a:endParaRPr lang="en-US" dirty="0" smtClean="0">
              <a:latin typeface="Times" charset="0"/>
              <a:ea typeface="Times" charset="0"/>
              <a:cs typeface="Times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548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0607"/>
            <a:ext cx="10515600" cy="1325563"/>
          </a:xfrm>
        </p:spPr>
        <p:txBody>
          <a:bodyPr/>
          <a:lstStyle/>
          <a:p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Electron lens distributions</a:t>
            </a:r>
            <a:endParaRPr lang="en-US" dirty="0">
              <a:latin typeface="Times" charset="0"/>
              <a:ea typeface="Times" charset="0"/>
              <a:cs typeface="Times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6191" y="2680922"/>
            <a:ext cx="8902122" cy="309906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639" y="1630833"/>
            <a:ext cx="7106448" cy="9774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3879" y="1530182"/>
            <a:ext cx="1828800" cy="10287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6383" y="1139540"/>
            <a:ext cx="543961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Times" charset="0"/>
                <a:ea typeface="Times" charset="0"/>
                <a:cs typeface="Times" charset="0"/>
              </a:rPr>
              <a:t>Gaussian Distribution</a:t>
            </a:r>
            <a:endParaRPr lang="en-US" sz="2600" dirty="0"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809883" y="5987949"/>
            <a:ext cx="3425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Kicks produced by distribution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070148" y="6025320"/>
            <a:ext cx="2928730" cy="383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Gaussian distribution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39087" y="1907386"/>
            <a:ext cx="12457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Times" charset="0"/>
                <a:ea typeface="Times" charset="0"/>
                <a:cs typeface="Times" charset="0"/>
              </a:rPr>
              <a:t>Where</a:t>
            </a:r>
            <a:endParaRPr lang="en-US" sz="2200" dirty="0"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3936" y="2501842"/>
            <a:ext cx="353677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200" dirty="0" smtClean="0">
                <a:latin typeface="Times" charset="0"/>
                <a:ea typeface="Times" charset="0"/>
                <a:cs typeface="Times" charset="0"/>
              </a:rPr>
              <a:t>Kicks depend on amplitude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200" dirty="0" smtClean="0">
                <a:latin typeface="Times" charset="0"/>
                <a:ea typeface="Times" charset="0"/>
                <a:cs typeface="Times" charset="0"/>
              </a:rPr>
              <a:t>Slope of amplitude kick is related with maximum tune shift of 0-amplitude particle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200" dirty="0" smtClean="0">
                <a:latin typeface="Times" charset="0"/>
                <a:ea typeface="Times" charset="0"/>
                <a:cs typeface="Times" charset="0"/>
              </a:rPr>
              <a:t>Detuning with amplitude, suppressor of collective stabilities</a:t>
            </a:r>
            <a:endParaRPr lang="en-US" sz="2200" dirty="0">
              <a:latin typeface="Times" charset="0"/>
              <a:ea typeface="Times" charset="0"/>
              <a:cs typeface="Times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205" y="5947356"/>
            <a:ext cx="1314094" cy="91064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283018" y="5266125"/>
                <a:ext cx="3346175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charset="0"/>
                  <a:buChar char="•"/>
                </a:pPr>
                <a:r>
                  <a:rPr lang="en-US" sz="2200" dirty="0" smtClean="0">
                    <a:latin typeface="Times" charset="0"/>
                    <a:ea typeface="Times" charset="0"/>
                    <a:cs typeface="Times" charset="0"/>
                  </a:rPr>
                  <a:t>Number of electrons (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US" sz="220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</m:ctrlPr>
                      </m:sSubPr>
                      <m:e>
                        <m:r>
                          <a:rPr lang="es-ES" sz="2200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𝑁</m:t>
                        </m:r>
                      </m:e>
                      <m:sub>
                        <m:r>
                          <a:rPr lang="es-ES" sz="2200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200" dirty="0" smtClean="0">
                    <a:latin typeface="Times" charset="0"/>
                    <a:ea typeface="Times" charset="0"/>
                    <a:cs typeface="Times" charset="0"/>
                  </a:rPr>
                  <a:t>) for a desire current</a:t>
                </a:r>
                <a:endParaRPr lang="en-US" sz="2200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018" y="5266125"/>
                <a:ext cx="3346175" cy="769441"/>
              </a:xfrm>
              <a:prstGeom prst="rect">
                <a:avLst/>
              </a:prstGeom>
              <a:blipFill rotWithShape="0">
                <a:blip r:embed="rId7"/>
                <a:stretch>
                  <a:fillRect l="-2004" t="-5556" b="-150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3237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600" dirty="0" err="1" smtClean="0">
                <a:latin typeface="Times" charset="0"/>
                <a:ea typeface="Times" charset="0"/>
                <a:cs typeface="Times" charset="0"/>
              </a:rPr>
              <a:t>Cylindric</a:t>
            </a:r>
            <a:r>
              <a:rPr lang="en-US" sz="2600" dirty="0" smtClean="0">
                <a:latin typeface="Times" charset="0"/>
                <a:ea typeface="Times" charset="0"/>
                <a:cs typeface="Times" charset="0"/>
              </a:rPr>
              <a:t> Hollow Distribution</a:t>
            </a:r>
            <a:endParaRPr lang="en-US" sz="2600" dirty="0">
              <a:latin typeface="Times" charset="0"/>
              <a:ea typeface="Times" charset="0"/>
              <a:cs typeface="Times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48" y="1444828"/>
            <a:ext cx="10515600" cy="1343456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3408" y="2636831"/>
            <a:ext cx="8873366" cy="314284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49448" y="3155030"/>
                <a:ext cx="3197164" cy="17851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charset="0"/>
                  <a:buChar char="•"/>
                </a:pPr>
                <a:r>
                  <a:rPr lang="en-US" sz="2200" dirty="0" smtClean="0">
                    <a:latin typeface="Times" charset="0"/>
                    <a:ea typeface="Times" charset="0"/>
                    <a:cs typeface="Times" charset="0"/>
                  </a:rPr>
                  <a:t>No fields inside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US" sz="2200" i="1" smtClean="0">
                            <a:latin typeface="Times" charset="0"/>
                            <a:ea typeface="Times" charset="0"/>
                            <a:cs typeface="Times" charset="0"/>
                          </a:rPr>
                        </m:ctrlPr>
                      </m:sSubPr>
                      <m:e>
                        <m:r>
                          <a:rPr lang="es-ES" sz="2200" b="0" i="1" smtClean="0">
                            <a:latin typeface="Times" charset="0"/>
                            <a:ea typeface="Times" charset="0"/>
                            <a:cs typeface="Times" charset="0"/>
                          </a:rPr>
                          <m:t>𝑅</m:t>
                        </m:r>
                      </m:e>
                      <m:sub>
                        <m:r>
                          <a:rPr lang="es-ES" sz="2200" b="0" i="1" smtClean="0">
                            <a:latin typeface="Times" charset="0"/>
                            <a:ea typeface="Times" charset="0"/>
                            <a:cs typeface="Times" charset="0"/>
                          </a:rPr>
                          <m:t>𝑖𝑛𝑡</m:t>
                        </m:r>
                      </m:sub>
                    </m:sSub>
                  </m:oMath>
                </a14:m>
                <a:endParaRPr lang="en-US" sz="2200" dirty="0" smtClean="0">
                  <a:latin typeface="Times" charset="0"/>
                  <a:ea typeface="Times" charset="0"/>
                  <a:cs typeface="Times" charset="0"/>
                </a:endParaRPr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sz="2200" dirty="0" smtClean="0">
                    <a:latin typeface="Times" charset="0"/>
                    <a:ea typeface="Times" charset="0"/>
                    <a:cs typeface="Times" charset="0"/>
                  </a:rPr>
                  <a:t>Strongly nonlinear fields outside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US" sz="2200" i="1" smtClean="0">
                            <a:latin typeface="Times" charset="0"/>
                            <a:ea typeface="Times" charset="0"/>
                            <a:cs typeface="Times" charset="0"/>
                          </a:rPr>
                        </m:ctrlPr>
                      </m:sSubPr>
                      <m:e>
                        <m:r>
                          <a:rPr lang="es-ES" sz="2200" b="0" i="1" smtClean="0">
                            <a:latin typeface="Times" charset="0"/>
                            <a:ea typeface="Times" charset="0"/>
                            <a:cs typeface="Times" charset="0"/>
                          </a:rPr>
                          <m:t>𝑅</m:t>
                        </m:r>
                      </m:e>
                      <m:sub>
                        <m:r>
                          <a:rPr lang="es-ES" sz="2200" b="0" i="1" smtClean="0">
                            <a:latin typeface="Times" charset="0"/>
                            <a:ea typeface="Times" charset="0"/>
                            <a:cs typeface="Times" charset="0"/>
                          </a:rPr>
                          <m:t>𝑖𝑛𝑡</m:t>
                        </m:r>
                      </m:sub>
                    </m:sSub>
                  </m:oMath>
                </a14:m>
                <a:endParaRPr lang="en-US" sz="2200" dirty="0" smtClean="0">
                  <a:latin typeface="Times" charset="0"/>
                  <a:ea typeface="Times" charset="0"/>
                  <a:cs typeface="Times" charset="0"/>
                </a:endParaRPr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sz="2200" dirty="0" smtClean="0">
                    <a:latin typeface="Times" charset="0"/>
                    <a:ea typeface="Times" charset="0"/>
                    <a:cs typeface="Times" charset="0"/>
                  </a:rPr>
                  <a:t>Candidate as a collimator </a:t>
                </a:r>
                <a:endParaRPr lang="en-US" sz="2200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448" y="3155030"/>
                <a:ext cx="3197164" cy="1785104"/>
              </a:xfrm>
              <a:prstGeom prst="rect">
                <a:avLst/>
              </a:prstGeom>
              <a:blipFill rotWithShape="0">
                <a:blip r:embed="rId4"/>
                <a:stretch>
                  <a:fillRect l="-2095" t="-2397" b="-61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214192" y="5754902"/>
                <a:ext cx="292873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Cylindric hollow distribution.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US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charset="0"/>
                          </a:rPr>
                          <m:t>𝑅</m:t>
                        </m:r>
                      </m:e>
                      <m:sub>
                        <m:r>
                          <a:rPr lang="es-ES" b="0" i="1" smtClean="0">
                            <a:latin typeface="Cambria Math" charset="0"/>
                          </a:rPr>
                          <m:t>𝑖𝑛𝑡</m:t>
                        </m:r>
                      </m:sub>
                    </m:sSub>
                  </m:oMath>
                </a14:m>
                <a:r>
                  <a:rPr lang="en-US" dirty="0" smtClean="0"/>
                  <a:t>= 4𝞂 and 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US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charset="0"/>
                          </a:rPr>
                          <m:t>𝑅</m:t>
                        </m:r>
                      </m:e>
                      <m:sub>
                        <m:r>
                          <a:rPr lang="es-ES" b="0" i="1" smtClean="0">
                            <a:latin typeface="Cambria Math" charset="0"/>
                          </a:rPr>
                          <m:t>𝑒𝑥𝑡</m:t>
                        </m:r>
                      </m:sub>
                    </m:sSub>
                    <m:r>
                      <m:rPr>
                        <m:nor/>
                      </m:rPr>
                      <a:rPr lang="en-US" dirty="0" smtClean="0"/>
                      <m:t>= </m:t>
                    </m:r>
                    <m:r>
                      <m:rPr>
                        <m:nor/>
                      </m:rPr>
                      <a:rPr lang="es-ES" b="0" i="0" dirty="0" smtClean="0"/>
                      <m:t>7</m:t>
                    </m:r>
                    <m:r>
                      <m:rPr>
                        <m:nor/>
                      </m:rPr>
                      <a:rPr lang="en-US" dirty="0" smtClean="0"/>
                      <m:t>𝞂</m:t>
                    </m:r>
                  </m:oMath>
                </a14:m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4192" y="5754902"/>
                <a:ext cx="2928730" cy="923330"/>
              </a:xfrm>
              <a:prstGeom prst="rect">
                <a:avLst/>
              </a:prstGeom>
              <a:blipFill rotWithShape="0">
                <a:blip r:embed="rId5"/>
                <a:stretch>
                  <a:fillRect l="-832" t="-3289" r="-18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8766313" y="5754902"/>
            <a:ext cx="3425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Kicks produced by distribution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15510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Model for simulations</a:t>
            </a:r>
            <a:endParaRPr lang="en-US" dirty="0">
              <a:latin typeface="Times" charset="0"/>
              <a:ea typeface="Times" charset="0"/>
              <a:cs typeface="Times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009678"/>
            <a:ext cx="5410200" cy="14097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096" y="4506584"/>
            <a:ext cx="10058400" cy="193150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38200" y="1314144"/>
                <a:ext cx="4581939" cy="31742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charset="0"/>
                  <a:buChar char="•"/>
                </a:pPr>
                <a:r>
                  <a:rPr lang="en-US" sz="2200" dirty="0" smtClean="0">
                    <a:latin typeface="Times" charset="0"/>
                    <a:ea typeface="Times" charset="0"/>
                    <a:cs typeface="Times" charset="0"/>
                  </a:rPr>
                  <a:t>An incident proton beam was used for all simulations of the FCC.</a:t>
                </a:r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sz="2200" dirty="0" smtClean="0">
                    <a:latin typeface="Times" charset="0"/>
                    <a:ea typeface="Times" charset="0"/>
                    <a:cs typeface="Times" charset="0"/>
                  </a:rPr>
                  <a:t>Multiple currents were used for the e-lens.</a:t>
                </a:r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sz="2200" dirty="0" smtClean="0">
                    <a:latin typeface="Times" charset="0"/>
                    <a:ea typeface="Times" charset="0"/>
                    <a:cs typeface="Times" charset="0"/>
                  </a:rPr>
                  <a:t>Maximum number of turns was 20,000.</a:t>
                </a:r>
              </a:p>
              <a:p>
                <a:pPr marL="342900" indent="-342900">
                  <a:buFont typeface="Arial" charset="0"/>
                  <a:buChar char="•"/>
                </a:pPr>
                <a14:m>
                  <m:oMath xmlns:m="http://schemas.openxmlformats.org/officeDocument/2006/math" xmlns="">
                    <m:sSub>
                      <m:sSubPr>
                        <m:ctrlPr>
                          <a:rPr lang="en-US" sz="220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</m:ctrlPr>
                      </m:sSubPr>
                      <m:e>
                        <m:r>
                          <a:rPr lang="es-ES" sz="2200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𝑓</m:t>
                        </m:r>
                      </m:e>
                      <m:sub>
                        <m:r>
                          <a:rPr lang="es-ES" sz="2200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𝐹𝐶𝐶</m:t>
                        </m:r>
                      </m:sub>
                    </m:sSub>
                    <m:r>
                      <a:rPr lang="es-ES" sz="2200" b="0" i="1" smtClean="0">
                        <a:latin typeface="Cambria Math" charset="0"/>
                        <a:ea typeface="Times" charset="0"/>
                        <a:cs typeface="Times" charset="0"/>
                      </a:rPr>
                      <m:t>=3066.9</m:t>
                    </m:r>
                  </m:oMath>
                </a14:m>
                <a:r>
                  <a:rPr lang="en-US" sz="2200" dirty="0" smtClean="0">
                    <a:latin typeface="Times" charset="0"/>
                    <a:ea typeface="Times" charset="0"/>
                    <a:cs typeface="Times" charset="0"/>
                  </a:rPr>
                  <a:t> Hz, simulations show 6.5 seconds of operation.</a:t>
                </a:r>
              </a:p>
              <a:p>
                <a:pPr marL="342900" indent="-342900">
                  <a:buFont typeface="Arial" charset="0"/>
                  <a:buChar char="•"/>
                </a:pPr>
                <a14:m>
                  <m:oMath xmlns:m="http://schemas.openxmlformats.org/officeDocument/2006/math" xmlns="">
                    <m:sSup>
                      <m:sSupPr>
                        <m:ctrlPr>
                          <a:rPr lang="en-US" sz="240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</m:ctrlPr>
                      </m:sSupPr>
                      <m:e>
                        <m:r>
                          <a:rPr lang="es-ES" sz="2400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1ⅹ10</m:t>
                        </m:r>
                      </m:e>
                      <m:sup>
                        <m:r>
                          <a:rPr lang="es-ES" sz="2400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5</m:t>
                        </m:r>
                      </m:sup>
                    </m:sSup>
                    <m:r>
                      <a:rPr lang="es-ES" sz="2400" b="0" i="0" smtClean="0">
                        <a:latin typeface="Cambria Math" charset="0"/>
                        <a:ea typeface="Times" charset="0"/>
                        <a:cs typeface="Times" charset="0"/>
                      </a:rPr>
                      <m:t> </m:t>
                    </m:r>
                  </m:oMath>
                </a14:m>
                <a:r>
                  <a:rPr lang="en-US" sz="2400" dirty="0" smtClean="0">
                    <a:latin typeface="Times" charset="0"/>
                    <a:ea typeface="Times" charset="0"/>
                    <a:cs typeface="Times" charset="0"/>
                  </a:rPr>
                  <a:t>total particles.</a:t>
                </a:r>
                <a:endParaRPr lang="en-US" sz="2200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314144"/>
                <a:ext cx="4581939" cy="3174267"/>
              </a:xfrm>
              <a:prstGeom prst="rect">
                <a:avLst/>
              </a:prstGeom>
              <a:blipFill rotWithShape="0">
                <a:blip r:embed="rId4"/>
                <a:stretch>
                  <a:fillRect l="-1864" t="-1346" r="-533" b="-18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7077929" y="3362816"/>
            <a:ext cx="41862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" charset="0"/>
                <a:ea typeface="Times" charset="0"/>
                <a:cs typeface="Times" charset="0"/>
              </a:rPr>
              <a:t>Table: Proton beam specifications</a:t>
            </a:r>
            <a:endParaRPr lang="en-US" sz="2000" dirty="0"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89878" y="6408486"/>
            <a:ext cx="41862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" charset="0"/>
                <a:ea typeface="Times" charset="0"/>
                <a:cs typeface="Times" charset="0"/>
              </a:rPr>
              <a:t>Table: e-lens specifications</a:t>
            </a:r>
            <a:endParaRPr lang="en-US" sz="2000" dirty="0">
              <a:latin typeface="Times" charset="0"/>
              <a:ea typeface="Times" charset="0"/>
              <a:cs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41922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30169"/>
            <a:ext cx="10515600" cy="1325563"/>
          </a:xfrm>
        </p:spPr>
        <p:txBody>
          <a:bodyPr/>
          <a:lstStyle/>
          <a:p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Computational tools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>
                    <a:latin typeface="Times" charset="0"/>
                    <a:ea typeface="Times" charset="0"/>
                    <a:cs typeface="Times" charset="0"/>
                  </a:rPr>
                  <a:t>Poisson Solver</a:t>
                </a:r>
              </a:p>
              <a:p>
                <a:pPr lvl="1"/>
                <a:r>
                  <a:rPr lang="en-US" dirty="0" smtClean="0">
                    <a:latin typeface="Times" charset="0"/>
                    <a:ea typeface="Times" charset="0"/>
                    <a:cs typeface="Times" charset="0"/>
                  </a:rPr>
                  <a:t>Computation of kicks</a:t>
                </a:r>
              </a:p>
              <a:p>
                <a:pPr lvl="2"/>
                <a:r>
                  <a:rPr lang="en-US" dirty="0" smtClean="0">
                    <a:latin typeface="Times" charset="0"/>
                    <a:ea typeface="Times" charset="0"/>
                    <a:cs typeface="Times" charset="0"/>
                  </a:rPr>
                  <a:t>Requires a given discretized 2-D grid and the e-lens distribution</a:t>
                </a:r>
              </a:p>
              <a:p>
                <a:pPr lvl="2"/>
                <a:r>
                  <a:rPr lang="en-US" dirty="0" smtClean="0">
                    <a:latin typeface="Times" charset="0"/>
                    <a:ea typeface="Times" charset="0"/>
                    <a:cs typeface="Times" charset="0"/>
                  </a:rPr>
                  <a:t>Computes electric potential, electric field and then the kicks</a:t>
                </a:r>
              </a:p>
              <a:p>
                <a:pPr lvl="2"/>
                <a:endParaRPr lang="en-US" dirty="0" smtClean="0">
                  <a:latin typeface="Times" charset="0"/>
                  <a:ea typeface="Times" charset="0"/>
                  <a:cs typeface="Times" charset="0"/>
                </a:endParaRPr>
              </a:p>
              <a:p>
                <a:r>
                  <a:rPr lang="en-US" dirty="0" smtClean="0">
                    <a:latin typeface="Times" charset="0"/>
                    <a:ea typeface="Times" charset="0"/>
                    <a:cs typeface="Times" charset="0"/>
                  </a:rPr>
                  <a:t>COMBI: Coherent Multi Bunch Interaction </a:t>
                </a:r>
              </a:p>
              <a:p>
                <a:pPr lvl="1"/>
                <a:r>
                  <a:rPr lang="en-US" dirty="0" smtClean="0">
                    <a:latin typeface="Times" charset="0"/>
                    <a:ea typeface="Times" charset="0"/>
                    <a:cs typeface="Times" charset="0"/>
                  </a:rPr>
                  <a:t>Tool </a:t>
                </a:r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that helps to simulate the evolution of ion beams with a large range of adjustable and optional </a:t>
                </a:r>
                <a:r>
                  <a:rPr lang="en-US" dirty="0" smtClean="0">
                    <a:latin typeface="Times" charset="0"/>
                    <a:ea typeface="Times" charset="0"/>
                    <a:cs typeface="Times" charset="0"/>
                  </a:rPr>
                  <a:t>parameters</a:t>
                </a:r>
              </a:p>
              <a:p>
                <a:pPr lvl="2"/>
                <a:r>
                  <a:rPr lang="en-US" dirty="0" smtClean="0">
                    <a:latin typeface="Times" charset="0"/>
                    <a:ea typeface="Times" charset="0"/>
                    <a:cs typeface="Times" charset="0"/>
                  </a:rPr>
                  <a:t>The e-lens kicks are called via an action code that requires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US" i="1" smtClean="0">
                            <a:latin typeface="Times" charset="0"/>
                            <a:ea typeface="Times" charset="0"/>
                            <a:cs typeface="Times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Times" charset="0"/>
                            <a:ea typeface="Times" charset="0"/>
                            <a:cs typeface="Times" charset="0"/>
                          </a:rPr>
                          <m:t>𝛽</m:t>
                        </m:r>
                      </m:e>
                      <m:sub>
                        <m:r>
                          <a:rPr lang="es-ES" b="0" i="1" smtClean="0">
                            <a:latin typeface="Times" charset="0"/>
                            <a:ea typeface="Times" charset="0"/>
                            <a:cs typeface="Times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 smtClean="0">
                    <a:latin typeface="Times" charset="0"/>
                    <a:ea typeface="Times" charset="0"/>
                    <a:cs typeface="Times" charset="0"/>
                  </a:rPr>
                  <a:t>(relativistic beta),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US" i="1" smtClean="0">
                            <a:latin typeface="Times" charset="0"/>
                            <a:ea typeface="Times" charset="0"/>
                            <a:cs typeface="Times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Times" charset="0"/>
                            <a:ea typeface="Times" charset="0"/>
                            <a:cs typeface="Times" charset="0"/>
                          </a:rPr>
                          <m:t>𝛽</m:t>
                        </m:r>
                      </m:e>
                      <m:sub>
                        <m:r>
                          <a:rPr lang="es-ES" b="0" i="1" smtClean="0">
                            <a:latin typeface="Times" charset="0"/>
                            <a:ea typeface="Times" charset="0"/>
                            <a:cs typeface="Times" charset="0"/>
                          </a:rPr>
                          <m:t>𝑒𝑙𝑒𝑛𝑠</m:t>
                        </m:r>
                      </m:sub>
                    </m:sSub>
                  </m:oMath>
                </a14:m>
                <a:r>
                  <a:rPr lang="en-US" dirty="0" smtClean="0">
                    <a:latin typeface="Times" charset="0"/>
                    <a:ea typeface="Times" charset="0"/>
                    <a:cs typeface="Times" charset="0"/>
                  </a:rPr>
                  <a:t> (betatron function at the location of the e-lens) and an </a:t>
                </a:r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optional displacement that can be placed in both planes accordingly to a chosen </a:t>
                </a:r>
                <a:r>
                  <a:rPr lang="en-US" dirty="0" smtClean="0">
                    <a:latin typeface="Times" charset="0"/>
                    <a:ea typeface="Times" charset="0"/>
                    <a:cs typeface="Times" charset="0"/>
                  </a:rPr>
                  <a:t>frequency</a:t>
                </a:r>
              </a:p>
              <a:p>
                <a:pPr lvl="1"/>
                <a:r>
                  <a:rPr lang="en-US" dirty="0" smtClean="0">
                    <a:latin typeface="Times" charset="0"/>
                    <a:ea typeface="Times" charset="0"/>
                    <a:cs typeface="Times" charset="0"/>
                  </a:rPr>
                  <a:t>Some </a:t>
                </a:r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parts of the code about the randomness </a:t>
                </a:r>
                <a:r>
                  <a:rPr lang="en-US" dirty="0" smtClean="0">
                    <a:latin typeface="Times" charset="0"/>
                    <a:ea typeface="Times" charset="0"/>
                    <a:cs typeface="Times" charset="0"/>
                  </a:rPr>
                  <a:t>were </a:t>
                </a:r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found to be inconsistent </a:t>
                </a:r>
                <a:endParaRPr lang="en-US" dirty="0" smtClean="0">
                  <a:latin typeface="Times" charset="0"/>
                  <a:ea typeface="Times" charset="0"/>
                  <a:cs typeface="Times" charset="0"/>
                </a:endParaRPr>
              </a:p>
              <a:p>
                <a:pPr lvl="1"/>
                <a:endParaRPr lang="en-US" dirty="0" smtClean="0"/>
              </a:p>
              <a:p>
                <a:pPr lvl="2"/>
                <a:endParaRPr lang="en-US" dirty="0" smtClean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30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879419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Simulation results </a:t>
            </a:r>
            <a:endParaRPr lang="en-US" dirty="0"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97024"/>
            <a:ext cx="7325139" cy="2365376"/>
          </a:xfrm>
        </p:spPr>
        <p:txBody>
          <a:bodyPr>
            <a:normAutofit fontScale="92500" lnSpcReduction="20000"/>
          </a:bodyPr>
          <a:lstStyle/>
          <a:p>
            <a:r>
              <a:rPr lang="en-US" sz="2300" dirty="0" smtClean="0">
                <a:latin typeface="Times" charset="0"/>
                <a:ea typeface="Times" charset="0"/>
                <a:cs typeface="Times" charset="0"/>
              </a:rPr>
              <a:t>A </a:t>
            </a:r>
            <a:r>
              <a:rPr lang="en-US" sz="2300" dirty="0">
                <a:latin typeface="Times" charset="0"/>
                <a:ea typeface="Times" charset="0"/>
                <a:cs typeface="Times" charset="0"/>
              </a:rPr>
              <a:t>G</a:t>
            </a:r>
            <a:r>
              <a:rPr lang="en-US" sz="2300" dirty="0" smtClean="0">
                <a:latin typeface="Times" charset="0"/>
                <a:ea typeface="Times" charset="0"/>
                <a:cs typeface="Times" charset="0"/>
              </a:rPr>
              <a:t>aussian distribution can </a:t>
            </a:r>
            <a:r>
              <a:rPr lang="en-US" sz="2300" dirty="0">
                <a:latin typeface="Times" charset="0"/>
                <a:ea typeface="Times" charset="0"/>
                <a:cs typeface="Times" charset="0"/>
              </a:rPr>
              <a:t>help to suppress collective instabilities by Landau </a:t>
            </a:r>
            <a:r>
              <a:rPr lang="en-US" sz="2300" dirty="0" smtClean="0">
                <a:latin typeface="Times" charset="0"/>
                <a:ea typeface="Times" charset="0"/>
                <a:cs typeface="Times" charset="0"/>
              </a:rPr>
              <a:t>damping. </a:t>
            </a:r>
          </a:p>
          <a:p>
            <a:r>
              <a:rPr lang="en-US" sz="2300" dirty="0" smtClean="0">
                <a:latin typeface="Times" charset="0"/>
                <a:ea typeface="Times" charset="0"/>
                <a:cs typeface="Times" charset="0"/>
              </a:rPr>
              <a:t>Results visualized in a so-called tune footprint diagram.</a:t>
            </a:r>
          </a:p>
          <a:p>
            <a:r>
              <a:rPr lang="en-US" sz="2300" dirty="0" smtClean="0">
                <a:latin typeface="Times" charset="0"/>
                <a:ea typeface="Times" charset="0"/>
                <a:cs typeface="Times" charset="0"/>
              </a:rPr>
              <a:t>In COMBI the oscillations frequencies are obtained for particles from 0</a:t>
            </a:r>
            <a:r>
              <a:rPr lang="en-US" sz="2000" dirty="0" smtClean="0">
                <a:latin typeface="Times" charset="0"/>
                <a:ea typeface="Times" charset="0"/>
                <a:cs typeface="Times" charset="0"/>
              </a:rPr>
              <a:t>σ</a:t>
            </a:r>
            <a:r>
              <a:rPr lang="en-US" sz="2300" dirty="0" smtClean="0">
                <a:latin typeface="Times" charset="0"/>
                <a:ea typeface="Times" charset="0"/>
                <a:cs typeface="Times" charset="0"/>
              </a:rPr>
              <a:t> to 6</a:t>
            </a:r>
            <a:r>
              <a:rPr lang="en-US" sz="2000" dirty="0" smtClean="0">
                <a:latin typeface="Times" charset="0"/>
                <a:ea typeface="Times" charset="0"/>
                <a:cs typeface="Times" charset="0"/>
              </a:rPr>
              <a:t>σ.</a:t>
            </a:r>
            <a:r>
              <a:rPr lang="en-US" sz="2300" dirty="0" smtClean="0"/>
              <a:t> </a:t>
            </a:r>
            <a:endParaRPr lang="en-US" sz="2300" dirty="0" smtClean="0">
              <a:latin typeface="Times" charset="0"/>
              <a:ea typeface="Times" charset="0"/>
              <a:cs typeface="Times" charset="0"/>
            </a:endParaRPr>
          </a:p>
          <a:p>
            <a:r>
              <a:rPr lang="en-US" sz="2300" dirty="0">
                <a:latin typeface="Times" charset="0"/>
                <a:ea typeface="Times" charset="0"/>
                <a:cs typeface="Times" charset="0"/>
              </a:rPr>
              <a:t>The maximum tune shift given by a </a:t>
            </a:r>
            <a:r>
              <a:rPr lang="en-US" sz="2300" dirty="0" smtClean="0">
                <a:latin typeface="Times" charset="0"/>
                <a:ea typeface="Times" charset="0"/>
                <a:cs typeface="Times" charset="0"/>
              </a:rPr>
              <a:t>Gaussian </a:t>
            </a:r>
            <a:r>
              <a:rPr lang="en-US" sz="2300" dirty="0">
                <a:latin typeface="Times" charset="0"/>
                <a:ea typeface="Times" charset="0"/>
                <a:cs typeface="Times" charset="0"/>
              </a:rPr>
              <a:t>electron beam distribution can be calculated analytically for the 0-amplitude amplitude particle as: </a:t>
            </a:r>
            <a:endParaRPr lang="en-US" sz="2300" dirty="0" smtClean="0">
              <a:latin typeface="Times" charset="0"/>
              <a:ea typeface="Times" charset="0"/>
              <a:cs typeface="Times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1914" y="4201363"/>
            <a:ext cx="4914900" cy="10541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155357" y="5569091"/>
                <a:ext cx="10334625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Times" charset="0"/>
                    <a:ea typeface="Times" charset="0"/>
                    <a:cs typeface="Times" charset="0"/>
                  </a:rPr>
                  <a:t>Where </a:t>
                </a:r>
                <a:r>
                  <a:rPr lang="en-US" i="1" dirty="0">
                    <a:latin typeface="Times" charset="0"/>
                    <a:ea typeface="Times" charset="0"/>
                    <a:cs typeface="Times" charset="0"/>
                  </a:rPr>
                  <a:t>Ne</a:t>
                </a:r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 is the number of electrons,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US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𝑟</m:t>
                        </m:r>
                      </m:e>
                      <m:sub>
                        <m:r>
                          <a:rPr lang="es-E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 smtClean="0">
                    <a:latin typeface="Times" charset="0"/>
                    <a:ea typeface="Times" charset="0"/>
                    <a:cs typeface="Times" charset="0"/>
                  </a:rPr>
                  <a:t>is </a:t>
                </a:r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the classical radius of the incident particle,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US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i="1" dirty="0" smtClean="0">
                            <a:latin typeface="Times" charset="0"/>
                            <a:ea typeface="Times" charset="0"/>
                            <a:cs typeface="Times" charset="0"/>
                          </a:rPr>
                          <m:t>β</m:t>
                        </m:r>
                      </m:e>
                      <m:sub>
                        <m:r>
                          <a:rPr lang="es-E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𝑒𝑙𝑒𝑛𝑠</m:t>
                        </m:r>
                      </m:sub>
                    </m:sSub>
                  </m:oMath>
                </a14:m>
                <a:r>
                  <a:rPr lang="en-US" dirty="0" smtClean="0">
                    <a:latin typeface="Times" charset="0"/>
                    <a:ea typeface="Times" charset="0"/>
                    <a:cs typeface="Times" charset="0"/>
                  </a:rPr>
                  <a:t> </a:t>
                </a:r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is the betatron function at the location of the electron lens, </a:t>
                </a:r>
                <a:r>
                  <a:rPr lang="en-US" i="1" dirty="0">
                    <a:latin typeface="Times" charset="0"/>
                    <a:ea typeface="Times" charset="0"/>
                    <a:cs typeface="Times" charset="0"/>
                  </a:rPr>
                  <a:t>βe</a:t>
                </a:r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 corresponds to the relativistic beta of the e-lens, and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US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dirty="0" smtClean="0">
                            <a:latin typeface="Times" charset="0"/>
                            <a:ea typeface="Times" charset="0"/>
                            <a:cs typeface="Times" charset="0"/>
                          </a:rPr>
                          <m:t>σ</m:t>
                        </m:r>
                      </m:e>
                      <m:sub>
                        <m:r>
                          <a:rPr lang="es-E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 smtClean="0">
                    <a:latin typeface="Times" charset="0"/>
                    <a:ea typeface="Times" charset="0"/>
                    <a:cs typeface="Times" charset="0"/>
                  </a:rPr>
                  <a:t> </a:t>
                </a:r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is the beam size.</a:t>
                </a:r>
                <a:r>
                  <a:rPr lang="en-US" dirty="0"/>
                  <a:t/>
                </a:r>
                <a:br>
                  <a:rPr lang="en-US" dirty="0"/>
                </a:br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5357" y="5569091"/>
                <a:ext cx="10334625" cy="1477328"/>
              </a:xfrm>
              <a:prstGeom prst="rect">
                <a:avLst/>
              </a:prstGeom>
              <a:blipFill rotWithShape="0">
                <a:blip r:embed="rId3"/>
                <a:stretch>
                  <a:fillRect l="-531" t="-24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3339" y="1315797"/>
            <a:ext cx="4028661" cy="302149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756814" y="4514991"/>
            <a:ext cx="5560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r-IN" dirty="0" smtClean="0">
                <a:latin typeface="Times" charset="0"/>
                <a:ea typeface="Times" charset="0"/>
                <a:cs typeface="Times" charset="0"/>
              </a:rPr>
              <a:t>[</a:t>
            </a:r>
            <a:r>
              <a:rPr lang="es-ES" dirty="0" smtClean="0">
                <a:latin typeface="Times" charset="0"/>
                <a:ea typeface="Times" charset="0"/>
                <a:cs typeface="Times" charset="0"/>
              </a:rPr>
              <a:t>6</a:t>
            </a:r>
            <a:r>
              <a:rPr lang="mr-IN" dirty="0" smtClean="0">
                <a:latin typeface="Times" charset="0"/>
                <a:ea typeface="Times" charset="0"/>
                <a:cs typeface="Times" charset="0"/>
              </a:rPr>
              <a:t>]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237433" y="4281588"/>
            <a:ext cx="245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latin typeface="Times" charset="0"/>
                <a:ea typeface="Times" charset="0"/>
                <a:cs typeface="Times" charset="0"/>
              </a:rPr>
              <a:t>Footprint diagram</a:t>
            </a:r>
            <a:endParaRPr lang="en-US" dirty="0">
              <a:latin typeface="Times" charset="0"/>
              <a:ea typeface="Times" charset="0"/>
              <a:cs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20864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Tune Spread</a:t>
            </a:r>
            <a:endParaRPr lang="en-US" dirty="0"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648200" cy="4351338"/>
          </a:xfrm>
        </p:spPr>
        <p:txBody>
          <a:bodyPr/>
          <a:lstStyle/>
          <a:p>
            <a:r>
              <a:rPr lang="en-US" sz="2100" dirty="0" smtClean="0">
                <a:latin typeface="Times" charset="0"/>
                <a:ea typeface="Times" charset="0"/>
                <a:cs typeface="Times" charset="0"/>
              </a:rPr>
              <a:t>Initial tunes</a:t>
            </a:r>
          </a:p>
          <a:p>
            <a:endParaRPr lang="en-US" sz="2100" dirty="0" smtClean="0"/>
          </a:p>
          <a:p>
            <a:r>
              <a:rPr lang="en-US" sz="2100" dirty="0" smtClean="0">
                <a:latin typeface="Times" charset="0"/>
                <a:ea typeface="Times" charset="0"/>
                <a:cs typeface="Times" charset="0"/>
              </a:rPr>
              <a:t>Analytical maximum tune spread in x plane for different currents: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5808" y="2250130"/>
            <a:ext cx="1358435" cy="39786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4629" y="2255803"/>
            <a:ext cx="1366913" cy="39219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908" y="1839924"/>
            <a:ext cx="5161168" cy="4190922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177678"/>
              </p:ext>
            </p:extLst>
          </p:nvPr>
        </p:nvGraphicFramePr>
        <p:xfrm>
          <a:off x="1674629" y="3605309"/>
          <a:ext cx="3811771" cy="1508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15019"/>
                <a:gridCol w="199675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" charset="0"/>
                          <a:ea typeface="Times" charset="0"/>
                          <a:cs typeface="Times" charset="0"/>
                        </a:rPr>
                        <a:t>Current (A)</a:t>
                      </a:r>
                      <a:endParaRPr lang="en-US" sz="2000" dirty="0">
                        <a:latin typeface="Times" charset="0"/>
                        <a:ea typeface="Times" charset="0"/>
                        <a:cs typeface="Times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" charset="0"/>
                          <a:ea typeface="Times" charset="0"/>
                          <a:cs typeface="Times" charset="0"/>
                        </a:rPr>
                        <a:t>0.3</a:t>
                      </a:r>
                      <a:endParaRPr lang="en-US" dirty="0">
                        <a:latin typeface="Times" charset="0"/>
                        <a:ea typeface="Times" charset="0"/>
                        <a:cs typeface="Times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" charset="0"/>
                          <a:ea typeface="Times" charset="0"/>
                          <a:cs typeface="Times" charset="0"/>
                        </a:rPr>
                        <a:t>0.005505</a:t>
                      </a:r>
                      <a:endParaRPr lang="en-US" dirty="0">
                        <a:latin typeface="Times" charset="0"/>
                        <a:ea typeface="Times" charset="0"/>
                        <a:cs typeface="Times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" charset="0"/>
                          <a:ea typeface="Times" charset="0"/>
                          <a:cs typeface="Times" charset="0"/>
                        </a:rPr>
                        <a:t>0.4</a:t>
                      </a:r>
                      <a:endParaRPr lang="en-US" dirty="0">
                        <a:latin typeface="Times" charset="0"/>
                        <a:ea typeface="Times" charset="0"/>
                        <a:cs typeface="Times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" charset="0"/>
                          <a:ea typeface="Times" charset="0"/>
                          <a:cs typeface="Times" charset="0"/>
                        </a:rPr>
                        <a:t>0.007340</a:t>
                      </a:r>
                      <a:endParaRPr lang="en-US" dirty="0">
                        <a:latin typeface="Times" charset="0"/>
                        <a:ea typeface="Times" charset="0"/>
                        <a:cs typeface="Times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" charset="0"/>
                          <a:ea typeface="Times" charset="0"/>
                          <a:cs typeface="Times" charset="0"/>
                        </a:rPr>
                        <a:t>0.5</a:t>
                      </a:r>
                      <a:endParaRPr lang="en-US" dirty="0">
                        <a:latin typeface="Times" charset="0"/>
                        <a:ea typeface="Times" charset="0"/>
                        <a:cs typeface="Times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" charset="0"/>
                          <a:ea typeface="Times" charset="0"/>
                          <a:cs typeface="Times" charset="0"/>
                        </a:rPr>
                        <a:t>0.009175</a:t>
                      </a:r>
                      <a:endParaRPr lang="en-US" dirty="0">
                        <a:latin typeface="Times" charset="0"/>
                        <a:ea typeface="Times" charset="0"/>
                        <a:cs typeface="Times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1598" y="3651617"/>
            <a:ext cx="562645" cy="28376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17121" y="4888206"/>
            <a:ext cx="4677374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endParaRPr lang="en-US" sz="2200" dirty="0" smtClean="0">
              <a:latin typeface="Times" charset="0"/>
              <a:ea typeface="Times" charset="0"/>
              <a:cs typeface="Times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100" dirty="0" smtClean="0">
                <a:latin typeface="Times" charset="0"/>
                <a:ea typeface="Times" charset="0"/>
                <a:cs typeface="Times" charset="0"/>
              </a:rPr>
              <a:t>As </a:t>
            </a:r>
            <a:r>
              <a:rPr lang="en-US" sz="2100" dirty="0">
                <a:latin typeface="Times" charset="0"/>
                <a:ea typeface="Times" charset="0"/>
                <a:cs typeface="Times" charset="0"/>
              </a:rPr>
              <a:t>the current gets higher the maximum tune spread also </a:t>
            </a:r>
            <a:r>
              <a:rPr lang="en-US" sz="2100" dirty="0" smtClean="0">
                <a:latin typeface="Times" charset="0"/>
                <a:ea typeface="Times" charset="0"/>
                <a:cs typeface="Times" charset="0"/>
              </a:rPr>
              <a:t>increases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100" dirty="0" smtClean="0">
                <a:latin typeface="Times" charset="0"/>
                <a:ea typeface="Times" charset="0"/>
                <a:cs typeface="Times" charset="0"/>
              </a:rPr>
              <a:t>Simulations are closed to analytical results</a:t>
            </a:r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050545" y="5965424"/>
            <a:ext cx="4070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" charset="0"/>
                <a:ea typeface="Times" charset="0"/>
                <a:cs typeface="Times" charset="0"/>
              </a:rPr>
              <a:t>Footprints for </a:t>
            </a:r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Gaussian </a:t>
            </a:r>
            <a:r>
              <a:rPr lang="en-US" dirty="0">
                <a:latin typeface="Times" charset="0"/>
                <a:ea typeface="Times" charset="0"/>
                <a:cs typeface="Times" charset="0"/>
              </a:rPr>
              <a:t>distributions and multiple currents. </a:t>
            </a:r>
            <a:endParaRPr lang="en-US" dirty="0" smtClean="0">
              <a:latin typeface="Times" charset="0"/>
              <a:ea typeface="Times" charset="0"/>
              <a:cs typeface="Times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5638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1291</TotalTime>
  <Words>2086</Words>
  <Application>Microsoft Macintosh PowerPoint</Application>
  <PresentationFormat>Custom</PresentationFormat>
  <Paragraphs>222</Paragraphs>
  <Slides>26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Simulations Studies of Electron Lens Impact on Beam Parameters for Future Circular Colliders</vt:lpstr>
      <vt:lpstr>Content</vt:lpstr>
      <vt:lpstr>What is an e-lens?</vt:lpstr>
      <vt:lpstr>Electron lens distributions</vt:lpstr>
      <vt:lpstr>Cylindric Hollow Distribution</vt:lpstr>
      <vt:lpstr>Model for simulations</vt:lpstr>
      <vt:lpstr>Computational tools </vt:lpstr>
      <vt:lpstr>Simulation results </vt:lpstr>
      <vt:lpstr>Tune Spread</vt:lpstr>
      <vt:lpstr>Displacement Noise</vt:lpstr>
      <vt:lpstr>Gaussian e-lens Noise</vt:lpstr>
      <vt:lpstr>PowerPoint Presentation</vt:lpstr>
      <vt:lpstr>PowerPoint Presentation</vt:lpstr>
      <vt:lpstr>Cylindric Hollow Collimation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Conclusions</vt:lpstr>
      <vt:lpstr>Conclusions</vt:lpstr>
      <vt:lpstr>References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Simulations Studies of Electron Lens Impact on Beam Parameters for Future Circular Colliders</dc:title>
  <dc:creator>Diego Rubén Machain Rivera</dc:creator>
  <cp:lastModifiedBy>Tatiana</cp:lastModifiedBy>
  <cp:revision>44</cp:revision>
  <dcterms:created xsi:type="dcterms:W3CDTF">2018-06-26T13:32:25Z</dcterms:created>
  <dcterms:modified xsi:type="dcterms:W3CDTF">2018-06-27T11:52:09Z</dcterms:modified>
</cp:coreProperties>
</file>