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86" r:id="rId3"/>
    <p:sldId id="264" r:id="rId4"/>
    <p:sldId id="284" r:id="rId5"/>
    <p:sldId id="299" r:id="rId6"/>
    <p:sldId id="268" r:id="rId7"/>
    <p:sldId id="269" r:id="rId8"/>
    <p:sldId id="278" r:id="rId9"/>
    <p:sldId id="305" r:id="rId10"/>
    <p:sldId id="306" r:id="rId11"/>
    <p:sldId id="311" r:id="rId12"/>
    <p:sldId id="312" r:id="rId13"/>
    <p:sldId id="292" r:id="rId14"/>
    <p:sldId id="277" r:id="rId15"/>
    <p:sldId id="310" r:id="rId16"/>
    <p:sldId id="304" r:id="rId17"/>
    <p:sldId id="271" r:id="rId18"/>
    <p:sldId id="280" r:id="rId19"/>
    <p:sldId id="316" r:id="rId20"/>
    <p:sldId id="270" r:id="rId21"/>
    <p:sldId id="317" r:id="rId22"/>
    <p:sldId id="318" r:id="rId23"/>
    <p:sldId id="301" r:id="rId24"/>
    <p:sldId id="319" r:id="rId25"/>
    <p:sldId id="320" r:id="rId26"/>
    <p:sldId id="321" r:id="rId27"/>
    <p:sldId id="323" r:id="rId28"/>
    <p:sldId id="303" r:id="rId29"/>
    <p:sldId id="297" r:id="rId30"/>
    <p:sldId id="307" r:id="rId31"/>
    <p:sldId id="322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9F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1" autoAdjust="0"/>
    <p:restoredTop sz="94737" autoAdjust="0"/>
  </p:normalViewPr>
  <p:slideViewPr>
    <p:cSldViewPr snapToGrid="0" snapToObjects="1">
      <p:cViewPr>
        <p:scale>
          <a:sx n="37" d="100"/>
          <a:sy n="37" d="100"/>
        </p:scale>
        <p:origin x="-1488" y="-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8A81E-B86E-D648-8231-8701C269F230}" type="datetimeFigureOut">
              <a:rPr lang="en-US" smtClean="0"/>
              <a:t>04/04/18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21E098-95A9-D842-BD2E-70E1B5229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18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F39349-AE63-2245-B8D7-F49D4DFCAABE}" type="slidenum">
              <a:rPr lang="en-US"/>
              <a:pPr/>
              <a:t>23</a:t>
            </a:fld>
            <a:endParaRPr lang="en-US"/>
          </a:p>
        </p:txBody>
      </p:sp>
      <p:sp>
        <p:nvSpPr>
          <p:cNvPr id="102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68825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2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5536" cy="411378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F39349-AE63-2245-B8D7-F49D4DFCAABE}" type="slidenum">
              <a:rPr lang="en-US"/>
              <a:pPr/>
              <a:t>24</a:t>
            </a:fld>
            <a:endParaRPr lang="en-US"/>
          </a:p>
        </p:txBody>
      </p:sp>
      <p:sp>
        <p:nvSpPr>
          <p:cNvPr id="102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68825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2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5536" cy="411378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F39349-AE63-2245-B8D7-F49D4DFCAABE}" type="slidenum">
              <a:rPr lang="en-US"/>
              <a:pPr/>
              <a:t>25</a:t>
            </a:fld>
            <a:endParaRPr lang="en-US"/>
          </a:p>
        </p:txBody>
      </p:sp>
      <p:sp>
        <p:nvSpPr>
          <p:cNvPr id="102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68825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2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5536" cy="411378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F39349-AE63-2245-B8D7-F49D4DFCAABE}" type="slidenum">
              <a:rPr lang="en-US"/>
              <a:pPr/>
              <a:t>26</a:t>
            </a:fld>
            <a:endParaRPr lang="en-US"/>
          </a:p>
        </p:txBody>
      </p:sp>
      <p:sp>
        <p:nvSpPr>
          <p:cNvPr id="102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68825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2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5536" cy="411378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F39349-AE63-2245-B8D7-F49D4DFCAABE}" type="slidenum">
              <a:rPr lang="en-US"/>
              <a:pPr/>
              <a:t>31</a:t>
            </a:fld>
            <a:endParaRPr lang="en-US"/>
          </a:p>
        </p:txBody>
      </p:sp>
      <p:sp>
        <p:nvSpPr>
          <p:cNvPr id="102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68825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2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5536" cy="411378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60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614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428977" y="6469238"/>
            <a:ext cx="24845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FCC Week </a:t>
            </a:r>
            <a:r>
              <a:rPr lang="en-US" dirty="0" smtClean="0"/>
              <a:t>Amsterdam 12/04/2018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194754" y="6469238"/>
            <a:ext cx="32116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Beam-Beam Effects</a:t>
            </a:r>
            <a:r>
              <a:rPr lang="en-US" baseline="0" dirty="0" smtClean="0"/>
              <a:t> FCC-</a:t>
            </a:r>
            <a:r>
              <a:rPr lang="en-US" baseline="0" dirty="0" err="1" smtClean="0"/>
              <a:t>hh</a:t>
            </a:r>
            <a:endParaRPr lang="en-US" dirty="0"/>
          </a:p>
        </p:txBody>
      </p:sp>
      <p:pic>
        <p:nvPicPr>
          <p:cNvPr id="9" name="Picture 8" descr="epf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443" y="6427685"/>
            <a:ext cx="826911" cy="406678"/>
          </a:xfrm>
          <a:prstGeom prst="rect">
            <a:avLst/>
          </a:prstGeom>
        </p:spPr>
      </p:pic>
      <p:pic>
        <p:nvPicPr>
          <p:cNvPr id="10" name="Picture 9" descr="FCC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465" y="6427685"/>
            <a:ext cx="874533" cy="365125"/>
          </a:xfrm>
          <a:prstGeom prst="rect">
            <a:avLst/>
          </a:prstGeom>
        </p:spPr>
      </p:pic>
      <p:pic>
        <p:nvPicPr>
          <p:cNvPr id="11" name="Picture 10"/>
          <p:cNvPicPr/>
          <p:nvPr userDrawn="1"/>
        </p:nvPicPr>
        <p:blipFill>
          <a:blip r:embed="rId4"/>
          <a:stretch/>
        </p:blipFill>
        <p:spPr>
          <a:xfrm>
            <a:off x="8607777" y="6366617"/>
            <a:ext cx="552200" cy="49138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0792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614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1016"/>
            <a:ext cx="23816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FCC Week </a:t>
            </a:r>
            <a:r>
              <a:rPr lang="en-US" dirty="0" smtClean="0"/>
              <a:t>Amsterdam 12/04/2018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22976" y="6441016"/>
            <a:ext cx="32116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Beam-Beam Effects FCC-</a:t>
            </a:r>
            <a:r>
              <a:rPr lang="en-US" dirty="0" err="1" smtClean="0"/>
              <a:t>hh</a:t>
            </a:r>
            <a:endParaRPr lang="en-US" dirty="0"/>
          </a:p>
        </p:txBody>
      </p:sp>
      <p:pic>
        <p:nvPicPr>
          <p:cNvPr id="12" name="Picture 11" descr="epf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443" y="6427685"/>
            <a:ext cx="826911" cy="406678"/>
          </a:xfrm>
          <a:prstGeom prst="rect">
            <a:avLst/>
          </a:prstGeom>
        </p:spPr>
      </p:pic>
      <p:pic>
        <p:nvPicPr>
          <p:cNvPr id="13" name="Picture 12" descr="FCC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465" y="6427685"/>
            <a:ext cx="874533" cy="365125"/>
          </a:xfrm>
          <a:prstGeom prst="rect">
            <a:avLst/>
          </a:prstGeom>
        </p:spPr>
      </p:pic>
      <p:pic>
        <p:nvPicPr>
          <p:cNvPr id="14" name="Picture 13"/>
          <p:cNvPicPr/>
          <p:nvPr userDrawn="1"/>
        </p:nvPicPr>
        <p:blipFill>
          <a:blip r:embed="rId4"/>
          <a:stretch/>
        </p:blipFill>
        <p:spPr>
          <a:xfrm>
            <a:off x="8607777" y="6366617"/>
            <a:ext cx="552200" cy="49138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7224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614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69238"/>
            <a:ext cx="2366682" cy="388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FCC Week </a:t>
            </a:r>
            <a:r>
              <a:rPr lang="en-US" dirty="0" smtClean="0"/>
              <a:t>Amsterdam 12/04/2018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22976" y="6469238"/>
            <a:ext cx="32116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Beam-Beam Effects FCC-</a:t>
            </a:r>
            <a:r>
              <a:rPr lang="en-US" dirty="0" err="1" smtClean="0"/>
              <a:t>hh</a:t>
            </a:r>
            <a:endParaRPr lang="en-US" dirty="0"/>
          </a:p>
        </p:txBody>
      </p:sp>
      <p:pic>
        <p:nvPicPr>
          <p:cNvPr id="14" name="Picture 13" descr="epf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443" y="6427685"/>
            <a:ext cx="826911" cy="406678"/>
          </a:xfrm>
          <a:prstGeom prst="rect">
            <a:avLst/>
          </a:prstGeom>
        </p:spPr>
      </p:pic>
      <p:pic>
        <p:nvPicPr>
          <p:cNvPr id="15" name="Picture 14" descr="FCC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465" y="6427685"/>
            <a:ext cx="874533" cy="365125"/>
          </a:xfrm>
          <a:prstGeom prst="rect">
            <a:avLst/>
          </a:prstGeom>
        </p:spPr>
      </p:pic>
      <p:pic>
        <p:nvPicPr>
          <p:cNvPr id="16" name="Picture 15"/>
          <p:cNvPicPr/>
          <p:nvPr userDrawn="1"/>
        </p:nvPicPr>
        <p:blipFill>
          <a:blip r:embed="rId4"/>
          <a:stretch/>
        </p:blipFill>
        <p:spPr>
          <a:xfrm>
            <a:off x="8607777" y="6366617"/>
            <a:ext cx="552200" cy="49138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2349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614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483349"/>
            <a:ext cx="23517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FCC Week Amsterdam 12/04/2018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22976" y="6483349"/>
            <a:ext cx="32116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Beam-Beam Effects FCC-</a:t>
            </a:r>
            <a:r>
              <a:rPr lang="en-US" dirty="0" err="1" smtClean="0"/>
              <a:t>hh</a:t>
            </a:r>
            <a:endParaRPr lang="en-US" dirty="0"/>
          </a:p>
        </p:txBody>
      </p:sp>
      <p:pic>
        <p:nvPicPr>
          <p:cNvPr id="10" name="Picture 9" descr="epf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443" y="6427685"/>
            <a:ext cx="826911" cy="406678"/>
          </a:xfrm>
          <a:prstGeom prst="rect">
            <a:avLst/>
          </a:prstGeom>
        </p:spPr>
      </p:pic>
      <p:pic>
        <p:nvPicPr>
          <p:cNvPr id="11" name="Picture 10" descr="FCC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465" y="6427685"/>
            <a:ext cx="874533" cy="365125"/>
          </a:xfrm>
          <a:prstGeom prst="rect">
            <a:avLst/>
          </a:prstGeom>
        </p:spPr>
      </p:pic>
      <p:pic>
        <p:nvPicPr>
          <p:cNvPr id="12" name="Picture 11"/>
          <p:cNvPicPr/>
          <p:nvPr userDrawn="1"/>
        </p:nvPicPr>
        <p:blipFill>
          <a:blip r:embed="rId4"/>
          <a:stretch/>
        </p:blipFill>
        <p:spPr>
          <a:xfrm>
            <a:off x="8607777" y="6366617"/>
            <a:ext cx="552200" cy="49138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8989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497460"/>
            <a:ext cx="2471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FCC Week Amsterdam 12/04/2018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22976" y="6497460"/>
            <a:ext cx="32116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Beam-Beam Effects FCC-</a:t>
            </a:r>
            <a:r>
              <a:rPr lang="en-US" dirty="0" err="1" smtClean="0"/>
              <a:t>hh</a:t>
            </a:r>
            <a:endParaRPr lang="en-US" dirty="0"/>
          </a:p>
        </p:txBody>
      </p:sp>
      <p:pic>
        <p:nvPicPr>
          <p:cNvPr id="9" name="Picture 8" descr="epf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443" y="6427685"/>
            <a:ext cx="826911" cy="406678"/>
          </a:xfrm>
          <a:prstGeom prst="rect">
            <a:avLst/>
          </a:prstGeom>
        </p:spPr>
      </p:pic>
      <p:pic>
        <p:nvPicPr>
          <p:cNvPr id="10" name="Picture 9" descr="FCC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465" y="6427685"/>
            <a:ext cx="874533" cy="365125"/>
          </a:xfrm>
          <a:prstGeom prst="rect">
            <a:avLst/>
          </a:prstGeom>
        </p:spPr>
      </p:pic>
      <p:pic>
        <p:nvPicPr>
          <p:cNvPr id="11" name="Picture 10"/>
          <p:cNvPicPr/>
          <p:nvPr userDrawn="1"/>
        </p:nvPicPr>
        <p:blipFill>
          <a:blip r:embed="rId4"/>
          <a:stretch/>
        </p:blipFill>
        <p:spPr>
          <a:xfrm>
            <a:off x="8607777" y="6366617"/>
            <a:ext cx="552200" cy="49138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3956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7461"/>
            <a:ext cx="2381624" cy="3605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FCC Week </a:t>
            </a:r>
            <a:r>
              <a:rPr lang="en-US" dirty="0" smtClean="0"/>
              <a:t>Amsterdam 12/04/2018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22976" y="6497460"/>
            <a:ext cx="32116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Beam-Beam Effects FCC-</a:t>
            </a:r>
            <a:r>
              <a:rPr lang="en-US" dirty="0" err="1" smtClean="0"/>
              <a:t>hh</a:t>
            </a:r>
            <a:endParaRPr lang="en-US" dirty="0"/>
          </a:p>
        </p:txBody>
      </p:sp>
      <p:pic>
        <p:nvPicPr>
          <p:cNvPr id="12" name="Picture 11" descr="epf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443" y="6427685"/>
            <a:ext cx="826911" cy="406678"/>
          </a:xfrm>
          <a:prstGeom prst="rect">
            <a:avLst/>
          </a:prstGeom>
        </p:spPr>
      </p:pic>
      <p:pic>
        <p:nvPicPr>
          <p:cNvPr id="13" name="Picture 12" descr="FCC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465" y="6427685"/>
            <a:ext cx="874533" cy="365125"/>
          </a:xfrm>
          <a:prstGeom prst="rect">
            <a:avLst/>
          </a:prstGeom>
        </p:spPr>
      </p:pic>
      <p:pic>
        <p:nvPicPr>
          <p:cNvPr id="14" name="Picture 13"/>
          <p:cNvPicPr/>
          <p:nvPr userDrawn="1"/>
        </p:nvPicPr>
        <p:blipFill>
          <a:blip r:embed="rId4"/>
          <a:stretch/>
        </p:blipFill>
        <p:spPr>
          <a:xfrm>
            <a:off x="8607777" y="6366617"/>
            <a:ext cx="552200" cy="49138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8363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FCC Week, Berlin, 31/05/2017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22976" y="6356350"/>
            <a:ext cx="32116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Beam-Beam Effects FCC-</a:t>
            </a:r>
            <a:r>
              <a:rPr lang="en-US" dirty="0" err="1" smtClean="0"/>
              <a:t>hh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32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emf"/><Relationship Id="rId5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29789"/>
            <a:ext cx="7772400" cy="1617028"/>
          </a:xfrm>
        </p:spPr>
        <p:txBody>
          <a:bodyPr>
            <a:normAutofit/>
          </a:bodyPr>
          <a:lstStyle/>
          <a:p>
            <a:r>
              <a:rPr lang="en-US" dirty="0" smtClean="0"/>
              <a:t>Beam-Beam Studies for FCC-HH</a:t>
            </a:r>
            <a:endParaRPr lang="en-US" sz="2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287" y="3221299"/>
            <a:ext cx="8224800" cy="1721985"/>
          </a:xfrm>
        </p:spPr>
        <p:txBody>
          <a:bodyPr>
            <a:noAutofit/>
          </a:bodyPr>
          <a:lstStyle/>
          <a:p>
            <a:endParaRPr lang="en-US" sz="1800" dirty="0" smtClean="0"/>
          </a:p>
          <a:p>
            <a:r>
              <a:rPr lang="en-US" sz="1800" dirty="0" smtClean="0"/>
              <a:t>J. </a:t>
            </a:r>
            <a:r>
              <a:rPr lang="en-US" sz="1800" dirty="0" err="1" smtClean="0"/>
              <a:t>Barranco</a:t>
            </a:r>
            <a:r>
              <a:rPr lang="en-US" sz="1800" dirty="0" smtClean="0"/>
              <a:t>, X. </a:t>
            </a:r>
            <a:r>
              <a:rPr lang="en-US" sz="1800" dirty="0" err="1" smtClean="0"/>
              <a:t>Buffat</a:t>
            </a:r>
            <a:r>
              <a:rPr lang="en-US" sz="1800" dirty="0" smtClean="0"/>
              <a:t>, M. Crouch</a:t>
            </a:r>
            <a:r>
              <a:rPr lang="en-US" sz="1800" dirty="0"/>
              <a:t>, S. V. </a:t>
            </a:r>
            <a:r>
              <a:rPr lang="en-US" sz="1800" dirty="0" err="1" smtClean="0"/>
              <a:t>Furuseth</a:t>
            </a:r>
            <a:r>
              <a:rPr lang="en-US" sz="1800" dirty="0" smtClean="0"/>
              <a:t>, </a:t>
            </a:r>
          </a:p>
          <a:p>
            <a:r>
              <a:rPr lang="en-US" sz="1800" dirty="0" smtClean="0"/>
              <a:t>P</a:t>
            </a:r>
            <a:r>
              <a:rPr lang="en-US" sz="1800" dirty="0"/>
              <a:t>. </a:t>
            </a:r>
            <a:r>
              <a:rPr lang="en-US" sz="1800" dirty="0" err="1" smtClean="0"/>
              <a:t>Goncalves</a:t>
            </a:r>
            <a:r>
              <a:rPr lang="en-US" sz="1800" dirty="0" smtClean="0"/>
              <a:t>, </a:t>
            </a:r>
            <a:r>
              <a:rPr lang="en-US" sz="1800" b="1" u="sng" dirty="0" smtClean="0"/>
              <a:t>T. </a:t>
            </a:r>
            <a:r>
              <a:rPr lang="en-US" sz="1800" b="1" u="sng" dirty="0" err="1" smtClean="0"/>
              <a:t>Pieloni</a:t>
            </a:r>
            <a:r>
              <a:rPr lang="en-US" sz="1800" dirty="0" smtClean="0"/>
              <a:t>, C. </a:t>
            </a:r>
            <a:r>
              <a:rPr lang="en-US" sz="1800" dirty="0" err="1" smtClean="0"/>
              <a:t>Tambasco</a:t>
            </a:r>
            <a:endParaRPr lang="en-US" sz="1800" dirty="0" smtClean="0"/>
          </a:p>
        </p:txBody>
      </p:sp>
      <p:pic>
        <p:nvPicPr>
          <p:cNvPr id="5" name="Picture 4" descr="epf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1" y="16195"/>
            <a:ext cx="2889936" cy="1421280"/>
          </a:xfrm>
          <a:prstGeom prst="rect">
            <a:avLst/>
          </a:prstGeom>
        </p:spPr>
      </p:pic>
      <p:pic>
        <p:nvPicPr>
          <p:cNvPr id="6" name="Picture 5" descr="FCC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556" y="16196"/>
            <a:ext cx="3429000" cy="14316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299" y="5612420"/>
            <a:ext cx="5619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Acknowledgements: </a:t>
            </a:r>
            <a:r>
              <a:rPr lang="en-US" sz="1600" dirty="0"/>
              <a:t>R. Tomas</a:t>
            </a:r>
            <a:r>
              <a:rPr lang="en-US" sz="1600" dirty="0" smtClean="0"/>
              <a:t>, L. Medina, </a:t>
            </a:r>
            <a:r>
              <a:rPr lang="en-US" sz="1600" dirty="0"/>
              <a:t>D. </a:t>
            </a:r>
            <a:r>
              <a:rPr lang="en-US" sz="1600" dirty="0" smtClean="0"/>
              <a:t>Schulte, L. </a:t>
            </a:r>
            <a:r>
              <a:rPr lang="en-US" sz="1600" dirty="0" err="1" smtClean="0"/>
              <a:t>Rivkin</a:t>
            </a:r>
            <a:r>
              <a:rPr lang="en-US" sz="1600" dirty="0" smtClean="0"/>
              <a:t>, A. </a:t>
            </a:r>
            <a:r>
              <a:rPr lang="en-US" sz="1600" dirty="0" err="1" smtClean="0"/>
              <a:t>Seryi</a:t>
            </a:r>
            <a:r>
              <a:rPr lang="en-US" sz="1600" dirty="0" smtClean="0"/>
              <a:t>, EIR team, M. Roman, B. </a:t>
            </a:r>
            <a:r>
              <a:rPr lang="en-US" sz="1600" dirty="0" err="1" smtClean="0"/>
              <a:t>Dalena</a:t>
            </a:r>
            <a:r>
              <a:rPr lang="en-US" sz="1600" dirty="0" smtClean="0"/>
              <a:t>, M. Hofer, M. </a:t>
            </a:r>
            <a:r>
              <a:rPr lang="en-US" sz="1600" dirty="0" err="1" smtClean="0"/>
              <a:t>Giovannozzi</a:t>
            </a:r>
            <a:r>
              <a:rPr lang="en-US" sz="1600" dirty="0" smtClean="0"/>
              <a:t>, E. </a:t>
            </a:r>
            <a:r>
              <a:rPr lang="en-US" sz="1600" dirty="0" err="1" smtClean="0"/>
              <a:t>Metral</a:t>
            </a:r>
            <a:r>
              <a:rPr lang="en-US" sz="1600" dirty="0" smtClean="0"/>
              <a:t>, F. Zimmermann, J. </a:t>
            </a:r>
            <a:r>
              <a:rPr lang="en-US" sz="1600" dirty="0" err="1" smtClean="0"/>
              <a:t>Wenninger</a:t>
            </a:r>
            <a:r>
              <a:rPr lang="en-US" sz="1600" dirty="0"/>
              <a:t>,</a:t>
            </a:r>
            <a:r>
              <a:rPr lang="en-US" sz="1600" dirty="0" smtClean="0"/>
              <a:t> G. </a:t>
            </a:r>
            <a:r>
              <a:rPr lang="en-US" sz="1600" dirty="0" err="1" smtClean="0"/>
              <a:t>Arduini</a:t>
            </a:r>
            <a:r>
              <a:rPr lang="en-US" sz="1600" dirty="0" smtClean="0"/>
              <a:t>, </a:t>
            </a:r>
            <a:r>
              <a:rPr lang="en-US" sz="1600" dirty="0"/>
              <a:t>A. Chance, R. </a:t>
            </a:r>
            <a:r>
              <a:rPr lang="en-US" sz="1600" dirty="0" err="1" smtClean="0"/>
              <a:t>DeMaria</a:t>
            </a:r>
            <a:r>
              <a:rPr lang="en-US" sz="1600" dirty="0" smtClean="0"/>
              <a:t> and W</a:t>
            </a:r>
            <a:r>
              <a:rPr lang="en-US" sz="1600" dirty="0"/>
              <a:t>. Herr</a:t>
            </a:r>
          </a:p>
        </p:txBody>
      </p:sp>
      <p:pic>
        <p:nvPicPr>
          <p:cNvPr id="8" name="Picture 7"/>
          <p:cNvPicPr/>
          <p:nvPr/>
        </p:nvPicPr>
        <p:blipFill>
          <a:blip r:embed="rId4"/>
          <a:stretch/>
        </p:blipFill>
        <p:spPr>
          <a:xfrm>
            <a:off x="7627156" y="42333"/>
            <a:ext cx="1465761" cy="1304328"/>
          </a:xfrm>
          <a:prstGeom prst="rect">
            <a:avLst/>
          </a:prstGeom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32855" y="1551300"/>
            <a:ext cx="3009501" cy="830997"/>
          </a:xfrm>
          <a:prstGeom prst="rect">
            <a:avLst/>
          </a:prstGeom>
          <a:solidFill>
            <a:srgbClr val="FFFF00">
              <a:alpha val="10000"/>
            </a:srgb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Work supported by </a:t>
            </a:r>
            <a:r>
              <a:rPr lang="en-US" sz="1600" b="1" dirty="0" smtClean="0"/>
              <a:t>the </a:t>
            </a:r>
            <a:r>
              <a:rPr lang="en-US" sz="1600" b="1" dirty="0"/>
              <a:t>Swiss State Secretariat for Education, Research and Innovation </a:t>
            </a:r>
            <a:r>
              <a:rPr lang="en-US" sz="1600" b="1" dirty="0" smtClean="0"/>
              <a:t>SERI</a:t>
            </a:r>
            <a:endParaRPr lang="en-US" sz="1600" b="1" dirty="0"/>
          </a:p>
        </p:txBody>
      </p:sp>
      <p:pic>
        <p:nvPicPr>
          <p:cNvPr id="10" name="Picture 9" descr="p0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841" y="4769556"/>
            <a:ext cx="3469428" cy="21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76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259"/>
            <a:ext cx="9144000" cy="1143000"/>
          </a:xfrm>
        </p:spPr>
        <p:txBody>
          <a:bodyPr>
            <a:normAutofit/>
          </a:bodyPr>
          <a:lstStyle/>
          <a:p>
            <a:r>
              <a:rPr lang="en-US" sz="3400" dirty="0" smtClean="0"/>
              <a:t>Landau </a:t>
            </a:r>
            <a:r>
              <a:rPr lang="en-US" sz="3400" dirty="0" err="1" smtClean="0"/>
              <a:t>Octupoles</a:t>
            </a:r>
            <a:r>
              <a:rPr lang="en-US" sz="3400" dirty="0" smtClean="0"/>
              <a:t> and beam-beam compensation</a:t>
            </a:r>
            <a:endParaRPr lang="en-US" sz="3400" dirty="0"/>
          </a:p>
        </p:txBody>
      </p:sp>
      <p:sp>
        <p:nvSpPr>
          <p:cNvPr id="10" name="TextBox 9"/>
          <p:cNvSpPr txBox="1"/>
          <p:nvPr/>
        </p:nvSpPr>
        <p:spPr>
          <a:xfrm>
            <a:off x="-9027" y="3663487"/>
            <a:ext cx="91725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We choose to have negative </a:t>
            </a:r>
            <a:r>
              <a:rPr lang="en-US" b="1" dirty="0" err="1" smtClean="0"/>
              <a:t>octupole</a:t>
            </a:r>
            <a:r>
              <a:rPr lang="en-US" b="1" dirty="0" smtClean="0"/>
              <a:t> polarity (compensates the long-range beam-beam effects):</a:t>
            </a:r>
          </a:p>
          <a:p>
            <a:r>
              <a:rPr lang="en-US" b="1" dirty="0"/>
              <a:t>	</a:t>
            </a:r>
            <a:r>
              <a:rPr lang="en-US" b="1" dirty="0" smtClean="0">
                <a:sym typeface="Wingdings"/>
              </a:rPr>
              <a:t></a:t>
            </a:r>
            <a:r>
              <a:rPr lang="en-US" b="1" dirty="0" smtClean="0"/>
              <a:t> provides larger stability for single beam (see C. </a:t>
            </a:r>
            <a:r>
              <a:rPr lang="en-US" b="1" dirty="0" err="1" smtClean="0"/>
              <a:t>Tambasco</a:t>
            </a:r>
            <a:r>
              <a:rPr lang="en-US" b="1" dirty="0" smtClean="0"/>
              <a:t> talk)</a:t>
            </a:r>
          </a:p>
          <a:p>
            <a:r>
              <a:rPr lang="en-US" b="1" dirty="0"/>
              <a:t>	</a:t>
            </a:r>
            <a:r>
              <a:rPr lang="en-US" b="1" dirty="0" smtClean="0">
                <a:sym typeface="Wingdings"/>
              </a:rPr>
              <a:t></a:t>
            </a:r>
            <a:r>
              <a:rPr lang="en-US" b="1" dirty="0" smtClean="0">
                <a:solidFill>
                  <a:srgbClr val="FF0000"/>
                </a:solidFill>
              </a:rPr>
              <a:t>allows for larger DA with optimized phase advance thanks to compensation </a:t>
            </a:r>
          </a:p>
          <a:p>
            <a:r>
              <a:rPr lang="en-US" b="1" dirty="0">
                <a:solidFill>
                  <a:srgbClr val="FF0000"/>
                </a:solidFill>
              </a:rPr>
              <a:t>	 </a:t>
            </a:r>
            <a:r>
              <a:rPr lang="en-US" b="1" dirty="0" smtClean="0">
                <a:solidFill>
                  <a:srgbClr val="FF0000"/>
                </a:solidFill>
              </a:rPr>
              <a:t>   (</a:t>
            </a:r>
            <a:r>
              <a:rPr lang="en-US" sz="1600" dirty="0">
                <a:solidFill>
                  <a:srgbClr val="FF0000"/>
                </a:solidFill>
              </a:rPr>
              <a:t>CERN-ACC</a:t>
            </a:r>
            <a:r>
              <a:rPr lang="en-US" sz="1600" dirty="0" smtClean="0">
                <a:solidFill>
                  <a:srgbClr val="FF0000"/>
                </a:solidFill>
              </a:rPr>
              <a:t>-NOTE</a:t>
            </a:r>
            <a:r>
              <a:rPr lang="en-US" sz="1600" dirty="0">
                <a:solidFill>
                  <a:srgbClr val="FF0000"/>
                </a:solidFill>
              </a:rPr>
              <a:t>-2017-</a:t>
            </a:r>
            <a:r>
              <a:rPr lang="en-US" sz="1600" dirty="0" smtClean="0">
                <a:solidFill>
                  <a:srgbClr val="FF0000"/>
                </a:solidFill>
              </a:rPr>
              <a:t>036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24125" y="5563071"/>
            <a:ext cx="885552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Different Phase advances at different stages of the operational cycle to have maximum Dynamic Aperture and maintain compensation</a:t>
            </a:r>
            <a:endParaRPr lang="en-US" dirty="0"/>
          </a:p>
        </p:txBody>
      </p:sp>
      <p:pic>
        <p:nvPicPr>
          <p:cNvPr id="28" name="Picture 27" descr="f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27" y="1017109"/>
            <a:ext cx="3289294" cy="2528425"/>
          </a:xfrm>
          <a:prstGeom prst="rect">
            <a:avLst/>
          </a:prstGeom>
        </p:spPr>
      </p:pic>
      <p:pic>
        <p:nvPicPr>
          <p:cNvPr id="27" name="Picture 26" descr="f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899" y="1012237"/>
            <a:ext cx="3295147" cy="2528425"/>
          </a:xfrm>
          <a:prstGeom prst="rect">
            <a:avLst/>
          </a:prstGeom>
        </p:spPr>
      </p:pic>
      <p:pic>
        <p:nvPicPr>
          <p:cNvPr id="26" name="Picture 25" descr="f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154" y="1011256"/>
            <a:ext cx="3224912" cy="25342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87938" y="647777"/>
            <a:ext cx="2005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Beam-Beam Effects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14515" y="646570"/>
            <a:ext cx="203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Landau </a:t>
            </a:r>
            <a:r>
              <a:rPr lang="en-US" dirty="0" err="1" smtClean="0"/>
              <a:t>Octupoles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9064" y="647777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  <a:r>
              <a:rPr lang="en-US" dirty="0" smtClean="0"/>
              <a:t> Landau </a:t>
            </a:r>
            <a:r>
              <a:rPr lang="en-US" dirty="0" err="1" smtClean="0"/>
              <a:t>Octupoles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789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9347" y="89703"/>
            <a:ext cx="9296865" cy="630747"/>
          </a:xfrm>
        </p:spPr>
        <p:txBody>
          <a:bodyPr>
            <a:noAutofit/>
          </a:bodyPr>
          <a:lstStyle/>
          <a:p>
            <a:r>
              <a:rPr lang="en-US" sz="3600" dirty="0" smtClean="0"/>
              <a:t>Global compensation with </a:t>
            </a:r>
            <a:r>
              <a:rPr lang="en-US" sz="3600" dirty="0" err="1" smtClean="0"/>
              <a:t>Octupoles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83890" y="4987956"/>
            <a:ext cx="8863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 smtClean="0"/>
              <a:t>Octupole</a:t>
            </a:r>
            <a:r>
              <a:rPr lang="en-US" dirty="0" smtClean="0"/>
              <a:t> magnets are used/needed to provide tune spread for Landau damping.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They have very negative effect on DA if not used with care.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If installed at right location they could help compensating long-range effects!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FCC should allow for these option with some </a:t>
            </a:r>
            <a:r>
              <a:rPr lang="en-US" dirty="0" err="1" smtClean="0"/>
              <a:t>tunability</a:t>
            </a:r>
            <a:r>
              <a:rPr lang="en-US" dirty="0" smtClean="0"/>
              <a:t> of the lattice measurements</a:t>
            </a:r>
          </a:p>
        </p:txBody>
      </p:sp>
      <p:pic>
        <p:nvPicPr>
          <p:cNvPr id="3" name="Picture 2" descr="FMA_oc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880" y="702753"/>
            <a:ext cx="3516844" cy="35168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13182" y="4280809"/>
            <a:ext cx="239690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HL-LHC study case</a:t>
            </a:r>
          </a:p>
          <a:p>
            <a:r>
              <a:rPr lang="en-US" sz="1500" b="1" dirty="0" smtClean="0"/>
              <a:t>CERN</a:t>
            </a:r>
            <a:r>
              <a:rPr lang="en-US" sz="1500" b="1" dirty="0"/>
              <a:t>-ACC-NOTE-2017-0035</a:t>
            </a:r>
          </a:p>
        </p:txBody>
      </p:sp>
      <p:pic>
        <p:nvPicPr>
          <p:cNvPr id="7" name="Picture 6" descr="TUPVA027f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" y="967030"/>
            <a:ext cx="5613460" cy="39294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20839" y="2552101"/>
            <a:ext cx="30166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716974" y="1200364"/>
            <a:ext cx="30166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18270" y="2001748"/>
            <a:ext cx="30166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96603" y="3592188"/>
            <a:ext cx="30166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10362" y="983811"/>
            <a:ext cx="30166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690279" y="1015698"/>
            <a:ext cx="30166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10362" y="2736767"/>
            <a:ext cx="30166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690279" y="2736767"/>
            <a:ext cx="30166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76264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606" y="1458041"/>
            <a:ext cx="4273062" cy="3482135"/>
          </a:xfrm>
          <a:prstGeom prst="rect">
            <a:avLst/>
          </a:prstGeom>
        </p:spPr>
      </p:pic>
      <p:pic>
        <p:nvPicPr>
          <p:cNvPr id="9" name="Picture 8" descr="f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0" y="1242837"/>
            <a:ext cx="4221703" cy="3687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9588"/>
            <a:ext cx="9144000" cy="1143000"/>
          </a:xfrm>
        </p:spPr>
        <p:txBody>
          <a:bodyPr>
            <a:normAutofit/>
          </a:bodyPr>
          <a:lstStyle/>
          <a:p>
            <a:r>
              <a:rPr lang="en-US" sz="3400" dirty="0" smtClean="0"/>
              <a:t>Optimization of optics based on dynamic aperture</a:t>
            </a:r>
            <a:endParaRPr lang="en-US" sz="3400" dirty="0"/>
          </a:p>
        </p:txBody>
      </p:sp>
      <p:sp>
        <p:nvSpPr>
          <p:cNvPr id="6" name="TextBox 5"/>
          <p:cNvSpPr txBox="1"/>
          <p:nvPr/>
        </p:nvSpPr>
        <p:spPr>
          <a:xfrm>
            <a:off x="5275381" y="1226971"/>
            <a:ext cx="3175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Beam-Beam Effects + </a:t>
            </a:r>
            <a:r>
              <a:rPr lang="en-US" dirty="0" err="1" smtClean="0"/>
              <a:t>Octupoles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10000" y="1246778"/>
            <a:ext cx="20057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Beam-Beam Effects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538" y="458794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/>
          </a:p>
          <a:p>
            <a:r>
              <a:rPr lang="en-US" dirty="0" smtClean="0"/>
              <a:t>Make use of </a:t>
            </a:r>
            <a:r>
              <a:rPr lang="en-US" b="1" dirty="0" err="1" smtClean="0"/>
              <a:t>Octupole</a:t>
            </a:r>
            <a:r>
              <a:rPr lang="en-US" b="1" dirty="0" smtClean="0"/>
              <a:t> magnets to compensate long-range beam-beam</a:t>
            </a:r>
            <a:r>
              <a:rPr lang="en-US" dirty="0" smtClean="0">
                <a:sym typeface="Wingdings"/>
              </a:rPr>
              <a:t> further optimization of phase advance with beam-beam and </a:t>
            </a:r>
            <a:r>
              <a:rPr lang="en-US" dirty="0" err="1" smtClean="0">
                <a:sym typeface="Wingdings"/>
              </a:rPr>
              <a:t>octupoles</a:t>
            </a:r>
            <a:r>
              <a:rPr lang="en-US" dirty="0" smtClean="0">
                <a:sym typeface="Wingdings"/>
              </a:rPr>
              <a:t> compensation</a:t>
            </a:r>
          </a:p>
        </p:txBody>
      </p:sp>
      <p:sp>
        <p:nvSpPr>
          <p:cNvPr id="11" name="5-Point Star 10"/>
          <p:cNvSpPr/>
          <p:nvPr/>
        </p:nvSpPr>
        <p:spPr>
          <a:xfrm>
            <a:off x="1346940" y="3904607"/>
            <a:ext cx="249799" cy="217250"/>
          </a:xfrm>
          <a:prstGeom prst="star5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6144322" y="3841944"/>
            <a:ext cx="249799" cy="217250"/>
          </a:xfrm>
          <a:prstGeom prst="star5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4125" y="5610399"/>
            <a:ext cx="885552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Allow for a dynamic change over the operational cycle of the collider of the lattice phase advance to have maximum Dynamic Aperture and maintain compensation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2" idx="4"/>
          </p:cNvCxnSpPr>
          <p:nvPr/>
        </p:nvCxnSpPr>
        <p:spPr>
          <a:xfrm flipV="1">
            <a:off x="6394121" y="3841944"/>
            <a:ext cx="156598" cy="8298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6528" y="662723"/>
            <a:ext cx="9011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Optimum phase advance for optics is not the best for beam-beam and </a:t>
            </a:r>
            <a:r>
              <a:rPr lang="en-US" b="1" dirty="0" err="1"/>
              <a:t>octupole</a:t>
            </a:r>
            <a:r>
              <a:rPr lang="en-US" b="1" dirty="0"/>
              <a:t> </a:t>
            </a:r>
            <a:r>
              <a:rPr lang="en-US" b="1" dirty="0" smtClean="0"/>
              <a:t>compensation</a:t>
            </a:r>
            <a:r>
              <a:rPr lang="en-US" b="1" dirty="0" smtClean="0">
                <a:sym typeface="Wingdings"/>
              </a:rPr>
              <a:t> need optimized phase advance where DA is smallest (with BB)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6550719" y="1641126"/>
            <a:ext cx="249799" cy="2525554"/>
          </a:xfrm>
          <a:prstGeom prst="rect">
            <a:avLst/>
          </a:prstGeom>
          <a:noFill/>
          <a:ln w="254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925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Dynamic Aperture benchmark to LHC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6403722" y="4678925"/>
            <a:ext cx="2212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@IPAC 2017  THPAB056</a:t>
            </a:r>
            <a:endParaRPr lang="en-US" sz="1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81157" y="4924234"/>
            <a:ext cx="8658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Long-range behave like scrapers (losses well defined by DA) no </a:t>
            </a:r>
            <a:r>
              <a:rPr lang="en-US" dirty="0" err="1" smtClean="0"/>
              <a:t>emittance</a:t>
            </a:r>
            <a:r>
              <a:rPr lang="en-US" dirty="0" smtClean="0"/>
              <a:t> blow-up</a:t>
            </a:r>
          </a:p>
          <a:p>
            <a:r>
              <a:rPr lang="en-US" b="1" dirty="0" smtClean="0"/>
              <a:t>Dynamic Aperture </a:t>
            </a:r>
            <a:r>
              <a:rPr lang="en-US" b="1" dirty="0" smtClean="0"/>
              <a:t>in the LHC well correlated to the particle losses</a:t>
            </a:r>
          </a:p>
          <a:p>
            <a:r>
              <a:rPr lang="en-US" dirty="0" smtClean="0"/>
              <a:t>Further studies on particle distributions and implementation into models</a:t>
            </a:r>
            <a:endParaRPr lang="en-US" dirty="0" smtClean="0"/>
          </a:p>
        </p:txBody>
      </p:sp>
      <p:pic>
        <p:nvPicPr>
          <p:cNvPr id="5" name="Picture 4" descr="f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4099"/>
            <a:ext cx="9144000" cy="371909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40024" y="6040091"/>
            <a:ext cx="6754681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/>
              <a:t>Dynamic Aperture in the LHC well correlated to the particle losses</a:t>
            </a:r>
          </a:p>
        </p:txBody>
      </p:sp>
    </p:spTree>
    <p:extLst>
      <p:ext uri="{BB962C8B-B14F-4D97-AF65-F5344CB8AC3E}">
        <p14:creationId xmlns:p14="http://schemas.microsoft.com/office/powerpoint/2010/main" val="2889505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FCC_HV_lowlumi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5" y="1004706"/>
            <a:ext cx="6438961" cy="45072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58"/>
            <a:ext cx="8229600" cy="501473"/>
          </a:xfrm>
        </p:spPr>
        <p:txBody>
          <a:bodyPr>
            <a:noAutofit/>
          </a:bodyPr>
          <a:lstStyle/>
          <a:p>
            <a:r>
              <a:rPr lang="en-US" sz="3600" dirty="0" smtClean="0"/>
              <a:t>Low Luminosity Experiments: IPL and IPP</a:t>
            </a:r>
            <a:endParaRPr lang="en-US" sz="36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766501" y="1656957"/>
            <a:ext cx="5472318" cy="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993517" y="1692904"/>
            <a:ext cx="0" cy="3065046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49786" y="1117757"/>
            <a:ext cx="2794214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long-range effects of IPL and B will impact bunches differently (</a:t>
            </a:r>
            <a:r>
              <a:rPr lang="en-US" b="1" dirty="0" smtClean="0"/>
              <a:t>no passive compensation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To have them not perturbing the high luminosity experiments should have </a:t>
            </a:r>
            <a:r>
              <a:rPr lang="en-US" b="1" dirty="0" smtClean="0"/>
              <a:t>angles &gt; </a:t>
            </a:r>
            <a:r>
              <a:rPr lang="en-US" b="1" dirty="0" smtClean="0"/>
              <a:t>80 </a:t>
            </a:r>
            <a:r>
              <a:rPr lang="en-US" b="1" dirty="0" err="1" smtClean="0">
                <a:latin typeface="Symbol" charset="2"/>
                <a:cs typeface="Symbol" charset="2"/>
              </a:rPr>
              <a:t>m</a:t>
            </a:r>
            <a:r>
              <a:rPr lang="en-US" b="1" dirty="0" err="1" smtClean="0"/>
              <a:t>rad</a:t>
            </a:r>
            <a:endParaRPr lang="en-US" b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163371" y="5410545"/>
            <a:ext cx="8781597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/>
              <a:t>Long-range: </a:t>
            </a:r>
            <a:r>
              <a:rPr lang="en-US" dirty="0" smtClean="0"/>
              <a:t> to keep effects weak larger angles needed </a:t>
            </a:r>
            <a:r>
              <a:rPr lang="en-US" dirty="0" smtClean="0">
                <a:sym typeface="Wingdings"/>
              </a:rPr>
              <a:t>larger than </a:t>
            </a:r>
            <a:r>
              <a:rPr lang="en-US" dirty="0" smtClean="0">
                <a:sym typeface="Wingdings"/>
              </a:rPr>
              <a:t>80 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dirty="0" err="1" smtClean="0">
                <a:sym typeface="Wingdings"/>
              </a:rPr>
              <a:t>rad</a:t>
            </a:r>
            <a:endParaRPr lang="en-US" dirty="0" smtClean="0"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ym typeface="Wingdings"/>
              </a:rPr>
              <a:t>Head-</a:t>
            </a:r>
            <a:r>
              <a:rPr lang="en-US" b="1" dirty="0" smtClean="0">
                <a:sym typeface="Wingdings"/>
              </a:rPr>
              <a:t>on </a:t>
            </a:r>
            <a:r>
              <a:rPr lang="en-US" dirty="0" smtClean="0">
                <a:sym typeface="Wingdings"/>
              </a:rPr>
              <a:t>apply </a:t>
            </a:r>
            <a:r>
              <a:rPr lang="en-US" dirty="0" smtClean="0">
                <a:sym typeface="Wingdings"/>
              </a:rPr>
              <a:t>separation leveling </a:t>
            </a:r>
            <a:r>
              <a:rPr lang="en-US" dirty="0" smtClean="0">
                <a:sym typeface="Wingdings"/>
              </a:rPr>
              <a:t>of luminosity = </a:t>
            </a:r>
            <a:r>
              <a:rPr lang="en-US" dirty="0" smtClean="0">
                <a:sym typeface="Wingdings"/>
              </a:rPr>
              <a:t>limit on integrated luminosity per year of run!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963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IPL and IPP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Tune shifts during separation leveling and </a:t>
            </a:r>
            <a:r>
              <a:rPr lang="en-US" dirty="0" err="1" smtClean="0"/>
              <a:t>lumi</a:t>
            </a:r>
            <a:r>
              <a:rPr lang="en-US" dirty="0" smtClean="0"/>
              <a:t> constrains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118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6804"/>
            <a:ext cx="8229600" cy="1143000"/>
          </a:xfrm>
        </p:spPr>
        <p:txBody>
          <a:bodyPr/>
          <a:lstStyle/>
          <a:p>
            <a:r>
              <a:rPr lang="en-US" sz="3400" dirty="0" smtClean="0"/>
              <a:t>Dynamic Aperture dependency on tune</a:t>
            </a:r>
            <a:endParaRPr lang="en-US" sz="3400" dirty="0"/>
          </a:p>
        </p:txBody>
      </p:sp>
      <p:pic>
        <p:nvPicPr>
          <p:cNvPr id="4" name="Picture 3" descr="f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657" y="894487"/>
            <a:ext cx="4103280" cy="3738544"/>
          </a:xfrm>
          <a:prstGeom prst="rect">
            <a:avLst/>
          </a:prstGeom>
        </p:spPr>
      </p:pic>
      <p:sp>
        <p:nvSpPr>
          <p:cNvPr id="8" name="5-Point Star 7"/>
          <p:cNvSpPr/>
          <p:nvPr/>
        </p:nvSpPr>
        <p:spPr>
          <a:xfrm>
            <a:off x="4350480" y="2182229"/>
            <a:ext cx="249799" cy="217250"/>
          </a:xfrm>
          <a:prstGeom prst="star5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769" y="4697545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</a:t>
            </a:r>
            <a:r>
              <a:rPr lang="en-US" b="1" dirty="0" smtClean="0"/>
              <a:t>robust baseline scenario with Dynamic Aperture above 6 </a:t>
            </a:r>
            <a:r>
              <a:rPr lang="en-US" b="1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with all non-</a:t>
            </a:r>
            <a:r>
              <a:rPr lang="en-US" dirty="0" err="1" smtClean="0"/>
              <a:t>linearities</a:t>
            </a:r>
            <a:r>
              <a:rPr lang="en-US" dirty="0" smtClean="0"/>
              <a:t> </a:t>
            </a:r>
            <a:r>
              <a:rPr lang="en-US" dirty="0"/>
              <a:t> (magnets errors, Landau </a:t>
            </a:r>
            <a:r>
              <a:rPr lang="en-US" dirty="0" err="1"/>
              <a:t>octupoles</a:t>
            </a:r>
            <a:r>
              <a:rPr lang="en-US" dirty="0"/>
              <a:t>, high chromaticity and beam-beam effects)</a:t>
            </a:r>
            <a:r>
              <a:rPr lang="en-US" dirty="0" smtClean="0"/>
              <a:t> and some margins for parameter fluctuations (10%)</a:t>
            </a:r>
          </a:p>
        </p:txBody>
      </p:sp>
      <p:sp>
        <p:nvSpPr>
          <p:cNvPr id="3" name="Rectangle 2"/>
          <p:cNvSpPr/>
          <p:nvPr/>
        </p:nvSpPr>
        <p:spPr>
          <a:xfrm>
            <a:off x="9769" y="5682451"/>
            <a:ext cx="913423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Tune </a:t>
            </a:r>
            <a:r>
              <a:rPr lang="en-US" b="1" dirty="0"/>
              <a:t>optimization</a:t>
            </a:r>
            <a:r>
              <a:rPr lang="en-US" dirty="0"/>
              <a:t> to find optimum and large area in tune </a:t>
            </a:r>
            <a:r>
              <a:rPr lang="en-US" dirty="0" smtClean="0"/>
              <a:t>diagram</a:t>
            </a:r>
          </a:p>
          <a:p>
            <a:pPr algn="ctr"/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host </a:t>
            </a:r>
            <a:r>
              <a:rPr lang="en-US" dirty="0"/>
              <a:t>low luminosity experiments contributions (tune shifts in the order of </a:t>
            </a:r>
            <a:r>
              <a:rPr lang="en-US" dirty="0" smtClean="0"/>
              <a:t>few 10</a:t>
            </a:r>
            <a:r>
              <a:rPr lang="en-US" baseline="30000" dirty="0"/>
              <a:t>-3</a:t>
            </a:r>
            <a:r>
              <a:rPr lang="en-US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69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061" y="19003"/>
            <a:ext cx="9033939" cy="670806"/>
          </a:xfrm>
        </p:spPr>
        <p:txBody>
          <a:bodyPr>
            <a:noAutofit/>
          </a:bodyPr>
          <a:lstStyle/>
          <a:p>
            <a:r>
              <a:rPr lang="en-US" sz="3600" dirty="0" smtClean="0"/>
              <a:t>Alternative solutions: Flat optics versus round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60188" y="3111273"/>
            <a:ext cx="8912799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Flat optics is the natural back up solution in case crab cavities do not work, </a:t>
            </a:r>
            <a:endParaRPr lang="en-US" sz="2200" b="1" dirty="0" smtClean="0"/>
          </a:p>
          <a:p>
            <a:endParaRPr lang="en-US" sz="2200" dirty="0" smtClean="0"/>
          </a:p>
          <a:p>
            <a:r>
              <a:rPr lang="en-US" sz="2200" dirty="0" smtClean="0"/>
              <a:t>Beam-Beam long-range and head-on behave differently:</a:t>
            </a:r>
          </a:p>
          <a:p>
            <a:endParaRPr lang="en-US" sz="2200" dirty="0" smtClean="0"/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Due to trains and braked passive compensation </a:t>
            </a:r>
            <a:r>
              <a:rPr lang="en-US" sz="2200" dirty="0" smtClean="0">
                <a:sym typeface="Wingdings"/>
              </a:rPr>
              <a:t> tune shifts </a:t>
            </a:r>
            <a:r>
              <a:rPr lang="en-US" sz="2200" dirty="0" smtClean="0">
                <a:sym typeface="Wingdings"/>
              </a:rPr>
              <a:t>(for H-V crossing schemes)</a:t>
            </a:r>
            <a:endParaRPr lang="en-US" sz="2200" dirty="0" smtClean="0"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sz="2200" dirty="0" smtClean="0">
                <a:sym typeface="Wingdings"/>
              </a:rPr>
              <a:t>Head-on beam-beam creates larger detuning with amplitude</a:t>
            </a:r>
            <a:endParaRPr lang="en-US" sz="2200" dirty="0" smtClean="0"/>
          </a:p>
          <a:p>
            <a:pPr marL="285750" indent="-285750">
              <a:buFont typeface="Arial"/>
              <a:buChar char="•"/>
            </a:pPr>
            <a:endParaRPr lang="en-US" sz="2200" dirty="0"/>
          </a:p>
        </p:txBody>
      </p:sp>
      <p:pic>
        <p:nvPicPr>
          <p:cNvPr id="12" name="Picture 11" descr="foot_27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427" y="912220"/>
            <a:ext cx="3118317" cy="2182822"/>
          </a:xfrm>
          <a:prstGeom prst="rect">
            <a:avLst/>
          </a:prstGeom>
        </p:spPr>
      </p:pic>
      <p:pic>
        <p:nvPicPr>
          <p:cNvPr id="13" name="Picture 12" descr="foot_scanangle_fla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2220"/>
            <a:ext cx="3118317" cy="2182822"/>
          </a:xfrm>
          <a:prstGeom prst="rect">
            <a:avLst/>
          </a:prstGeom>
        </p:spPr>
      </p:pic>
      <p:pic>
        <p:nvPicPr>
          <p:cNvPr id="14" name="Picture 13" descr="foot_scanangle_round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215" y="912220"/>
            <a:ext cx="3118317" cy="218282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35047" y="5740883"/>
            <a:ext cx="8147516" cy="4308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Flat optics introduces </a:t>
            </a:r>
            <a:r>
              <a:rPr lang="en-US" sz="2200" b="1" dirty="0" smtClean="0"/>
              <a:t>several </a:t>
            </a:r>
            <a:r>
              <a:rPr lang="en-US" sz="2200" b="1" dirty="0" smtClean="0"/>
              <a:t>unwanted </a:t>
            </a:r>
            <a:r>
              <a:rPr lang="en-US" sz="2200" b="1" dirty="0" smtClean="0"/>
              <a:t>effects 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849276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061" y="105306"/>
            <a:ext cx="9033939" cy="670806"/>
          </a:xfrm>
        </p:spPr>
        <p:txBody>
          <a:bodyPr>
            <a:noAutofit/>
          </a:bodyPr>
          <a:lstStyle/>
          <a:p>
            <a:r>
              <a:rPr lang="en-US" sz="3600" dirty="0" smtClean="0"/>
              <a:t>Flat versus round optics: beam-beam effects</a:t>
            </a:r>
            <a:endParaRPr lang="en-US" sz="3600" dirty="0"/>
          </a:p>
        </p:txBody>
      </p:sp>
      <p:pic>
        <p:nvPicPr>
          <p:cNvPr id="4" name="Picture 3" descr="DA_dse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742" y="776112"/>
            <a:ext cx="5821921" cy="40753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7051" y="4707780"/>
            <a:ext cx="8996949" cy="1754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Study </a:t>
            </a:r>
            <a:r>
              <a:rPr lang="en-US" dirty="0" smtClean="0"/>
              <a:t>case </a:t>
            </a:r>
            <a:r>
              <a:rPr lang="en-US" dirty="0" smtClean="0"/>
              <a:t>beta ratio of 4 and H-V crossing scheme:</a:t>
            </a:r>
          </a:p>
          <a:p>
            <a:endParaRPr lang="en-US" dirty="0" smtClean="0"/>
          </a:p>
          <a:p>
            <a:r>
              <a:rPr lang="en-US" dirty="0" smtClean="0"/>
              <a:t>-  Flat optics will need </a:t>
            </a:r>
            <a:r>
              <a:rPr lang="en-US" b="1" dirty="0"/>
              <a:t>43%</a:t>
            </a:r>
            <a:r>
              <a:rPr lang="en-US" dirty="0"/>
              <a:t> more </a:t>
            </a:r>
            <a:r>
              <a:rPr lang="en-US" dirty="0" smtClean="0"/>
              <a:t>separation respect to round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Correcting for the tune shift reduces the needs but still need </a:t>
            </a:r>
            <a:r>
              <a:rPr lang="en-US" b="1" dirty="0" smtClean="0"/>
              <a:t>26%</a:t>
            </a:r>
            <a:r>
              <a:rPr lang="en-US" dirty="0" smtClean="0"/>
              <a:t> larger separations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Larger aspects ratios of betas make things worse!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277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306"/>
            <a:ext cx="8229600" cy="67080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PACMAN effects Flat versus Round</a:t>
            </a:r>
            <a:endParaRPr lang="en-US" sz="3600" dirty="0"/>
          </a:p>
        </p:txBody>
      </p:sp>
      <p:pic>
        <p:nvPicPr>
          <p:cNvPr id="4" name="Picture 3" descr="Figure_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695" y="1283938"/>
            <a:ext cx="5175058" cy="38812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03753" y="2643634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Target of 6 sigma DA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73278" y="1083883"/>
            <a:ext cx="7473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Extra beam-beam separation needed in percentage respect to round</a:t>
            </a:r>
          </a:p>
          <a:p>
            <a:r>
              <a:rPr lang="en-US" sz="2000" b="1" dirty="0" smtClean="0"/>
              <a:t>For H-V crossing (blue line) and H-H crossing (yellow line)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79067" y="5870929"/>
            <a:ext cx="4633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To be </a:t>
            </a:r>
            <a:r>
              <a:rPr lang="en-US" b="1" dirty="0" err="1" smtClean="0"/>
              <a:t>discussed!Flat</a:t>
            </a:r>
            <a:r>
              <a:rPr lang="en-US" b="1" dirty="0" smtClean="0"/>
              <a:t> option proposed NOT OK.</a:t>
            </a:r>
          </a:p>
        </p:txBody>
      </p:sp>
    </p:spTree>
    <p:extLst>
      <p:ext uri="{BB962C8B-B14F-4D97-AF65-F5344CB8AC3E}">
        <p14:creationId xmlns:p14="http://schemas.microsoft.com/office/powerpoint/2010/main" val="95614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54168"/>
            <a:ext cx="9144000" cy="4897998"/>
          </a:xfrm>
        </p:spPr>
        <p:txBody>
          <a:bodyPr/>
          <a:lstStyle/>
          <a:p>
            <a:r>
              <a:rPr lang="en-US" dirty="0" smtClean="0"/>
              <a:t>Dynamic </a:t>
            </a:r>
            <a:r>
              <a:rPr lang="en-US" dirty="0" smtClean="0"/>
              <a:t>aperture </a:t>
            </a:r>
            <a:r>
              <a:rPr lang="en-US" dirty="0" smtClean="0"/>
              <a:t>studies for Round optics</a:t>
            </a:r>
            <a:endParaRPr lang="en-US" dirty="0" smtClean="0"/>
          </a:p>
          <a:p>
            <a:r>
              <a:rPr lang="en-US" dirty="0" smtClean="0"/>
              <a:t>Low </a:t>
            </a:r>
            <a:r>
              <a:rPr lang="en-US" dirty="0" smtClean="0"/>
              <a:t>Luminosity Experiments</a:t>
            </a:r>
          </a:p>
          <a:p>
            <a:r>
              <a:rPr lang="en-US" dirty="0" smtClean="0"/>
              <a:t>Alternative solutions: flat optics</a:t>
            </a:r>
          </a:p>
          <a:p>
            <a:r>
              <a:rPr lang="en-US" dirty="0" smtClean="0"/>
              <a:t>Compensation techniques</a:t>
            </a:r>
          </a:p>
          <a:p>
            <a:r>
              <a:rPr lang="en-US" dirty="0" smtClean="0"/>
              <a:t>Head-on studies </a:t>
            </a:r>
          </a:p>
          <a:p>
            <a:r>
              <a:rPr lang="en-US" dirty="0" smtClean="0"/>
              <a:t>Summary and outlook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158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5731" y="105306"/>
            <a:ext cx="9449731" cy="670806"/>
          </a:xfrm>
        </p:spPr>
        <p:txBody>
          <a:bodyPr>
            <a:noAutofit/>
          </a:bodyPr>
          <a:lstStyle/>
          <a:p>
            <a:r>
              <a:rPr lang="en-US" sz="3600" dirty="0" smtClean="0"/>
              <a:t>Head-on Limit: Losses and </a:t>
            </a:r>
            <a:r>
              <a:rPr lang="en-US" sz="3600" dirty="0" err="1" smtClean="0"/>
              <a:t>Emittance</a:t>
            </a:r>
            <a:r>
              <a:rPr lang="en-US" sz="3600" dirty="0" smtClean="0"/>
              <a:t> growth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757576"/>
            <a:ext cx="46344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Head-on beam-beam can result in losses and </a:t>
            </a:r>
            <a:r>
              <a:rPr lang="en-US" dirty="0" err="1" smtClean="0"/>
              <a:t>emittance</a:t>
            </a:r>
            <a:r>
              <a:rPr lang="en-US" dirty="0" smtClean="0"/>
              <a:t> growth.  FCC pushed </a:t>
            </a:r>
            <a:r>
              <a:rPr lang="en-US" dirty="0" smtClean="0"/>
              <a:t>to beam-beam tune shifts of 0.02-0.03 tota</a:t>
            </a:r>
            <a:r>
              <a:rPr lang="en-US" dirty="0" smtClean="0"/>
              <a:t>l.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From LHC experience head-on alone can explain losses in the presence of multipolar </a:t>
            </a:r>
            <a:r>
              <a:rPr lang="en-US" b="1" dirty="0">
                <a:solidFill>
                  <a:srgbClr val="FF0000"/>
                </a:solidFill>
              </a:rPr>
              <a:t>errors from magnets!</a:t>
            </a:r>
          </a:p>
          <a:p>
            <a:endParaRPr lang="en-US" dirty="0" smtClean="0"/>
          </a:p>
        </p:txBody>
      </p:sp>
      <p:pic>
        <p:nvPicPr>
          <p:cNvPr id="10" name="Picture 9" descr="f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528" y="1291950"/>
            <a:ext cx="4418576" cy="347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3707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5731" y="214816"/>
            <a:ext cx="9449731" cy="670806"/>
          </a:xfrm>
        </p:spPr>
        <p:txBody>
          <a:bodyPr>
            <a:noAutofit/>
          </a:bodyPr>
          <a:lstStyle/>
          <a:p>
            <a:r>
              <a:rPr lang="en-US" sz="3600" dirty="0" smtClean="0"/>
              <a:t>Head-on Limit: Losses and </a:t>
            </a:r>
            <a:r>
              <a:rPr lang="en-US" sz="3600" dirty="0" err="1" smtClean="0"/>
              <a:t>Emittance</a:t>
            </a:r>
            <a:r>
              <a:rPr lang="en-US" sz="3600" dirty="0" smtClean="0"/>
              <a:t> growth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36422"/>
            <a:ext cx="463449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Model developed for FCC-</a:t>
            </a:r>
            <a:r>
              <a:rPr lang="en-US" dirty="0" err="1" smtClean="0"/>
              <a:t>hh</a:t>
            </a:r>
            <a:r>
              <a:rPr lang="en-US" dirty="0" smtClean="0"/>
              <a:t> of loss rates with 6D beam-beam </a:t>
            </a:r>
            <a:r>
              <a:rPr lang="en-US" dirty="0" smtClean="0"/>
              <a:t>and </a:t>
            </a:r>
            <a:r>
              <a:rPr lang="en-US" dirty="0" smtClean="0"/>
              <a:t>simplified lattice!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First comparisons to LHC losses data during dedicated </a:t>
            </a:r>
            <a:r>
              <a:rPr lang="en-US" dirty="0" smtClean="0"/>
              <a:t>experiment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Total Beam-Beam </a:t>
            </a:r>
            <a:r>
              <a:rPr lang="en-US" dirty="0" smtClean="0"/>
              <a:t>parameter of </a:t>
            </a:r>
            <a:r>
              <a:rPr lang="en-US" dirty="0" smtClean="0"/>
              <a:t>0.02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GPU accelerated 6D simulations </a:t>
            </a:r>
            <a:r>
              <a:rPr lang="en-US" dirty="0" smtClean="0"/>
              <a:t>(CABIN) compared </a:t>
            </a:r>
            <a:r>
              <a:rPr lang="en-US" dirty="0" smtClean="0"/>
              <a:t>to measured losses in the LHC.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Clear impact of </a:t>
            </a:r>
            <a:r>
              <a:rPr lang="en-US" dirty="0" err="1" smtClean="0"/>
              <a:t>Piwinski</a:t>
            </a:r>
            <a:r>
              <a:rPr lang="en-US" dirty="0" smtClean="0"/>
              <a:t> angle to loss mechanism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Good qualitative agreements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Work on going on quantitative estimates (</a:t>
            </a:r>
            <a:r>
              <a:rPr lang="en-US" b="1" dirty="0" smtClean="0">
                <a:solidFill>
                  <a:srgbClr val="FF0000"/>
                </a:solidFill>
              </a:rPr>
              <a:t>magnets errors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" name="Picture 5" descr="MDvsCABIN_4R6R6F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815" y="1445567"/>
            <a:ext cx="4729525" cy="42421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45834" y="1193351"/>
            <a:ext cx="7242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DATA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6720" y="5619917"/>
            <a:ext cx="389771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Poster by S. </a:t>
            </a:r>
            <a:r>
              <a:rPr lang="en-US" sz="1600" b="1" dirty="0" err="1" smtClean="0"/>
              <a:t>Vik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Furuseth</a:t>
            </a:r>
            <a:endParaRPr lang="en-US" sz="1600" b="1" dirty="0" smtClean="0"/>
          </a:p>
          <a:p>
            <a:r>
              <a:rPr lang="en-US" sz="1600" b="1" dirty="0" smtClean="0"/>
              <a:t>Strong Head-on Beam-Beam Interactions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4429482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5731" y="265616"/>
            <a:ext cx="9449731" cy="670806"/>
          </a:xfrm>
        </p:spPr>
        <p:txBody>
          <a:bodyPr>
            <a:noAutofit/>
          </a:bodyPr>
          <a:lstStyle/>
          <a:p>
            <a:r>
              <a:rPr lang="en-US" sz="3600" dirty="0" smtClean="0"/>
              <a:t>Head-on Limit: Losses and </a:t>
            </a:r>
            <a:r>
              <a:rPr lang="en-US" sz="3600" dirty="0" err="1" smtClean="0"/>
              <a:t>Emittance</a:t>
            </a:r>
            <a:r>
              <a:rPr lang="en-US" sz="3600" dirty="0" smtClean="0"/>
              <a:t> growth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3788" y="1998447"/>
            <a:ext cx="429159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Working point optimization could increase the beam-beam maximum tune shift (0.046)</a:t>
            </a:r>
          </a:p>
          <a:p>
            <a:endParaRPr lang="en-US" dirty="0"/>
          </a:p>
          <a:p>
            <a:r>
              <a:rPr lang="en-US" dirty="0" smtClean="0"/>
              <a:t>Further optimization with dynamic aperture cross check in the presence of long-range beam-beam are foreseen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56945" y="4821928"/>
            <a:ext cx="366749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Poster by S. </a:t>
            </a:r>
            <a:r>
              <a:rPr lang="en-US" sz="1600" b="1" dirty="0" err="1" smtClean="0"/>
              <a:t>Vik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Furuseth</a:t>
            </a:r>
            <a:endParaRPr lang="en-US" sz="1600" b="1" dirty="0" smtClean="0"/>
          </a:p>
          <a:p>
            <a:r>
              <a:rPr lang="en-US" sz="1600" b="1" dirty="0" smtClean="0"/>
              <a:t>Strong Head-on Beam-Beam Interactions</a:t>
            </a:r>
            <a:endParaRPr lang="en-US" sz="1600" b="1" dirty="0"/>
          </a:p>
        </p:txBody>
      </p:sp>
      <p:pic>
        <p:nvPicPr>
          <p:cNvPr id="3" name="Picture 2" descr="f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859" y="1562683"/>
            <a:ext cx="4699141" cy="396753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35047" y="5740883"/>
            <a:ext cx="8147516" cy="76944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Further studies needed to explore flat option and real limit with long-range beam-beam effects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7665684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4720"/>
            <a:ext cx="9143999" cy="552413"/>
          </a:xfrm>
          <a:ln/>
        </p:spPr>
        <p:txBody>
          <a:bodyPr lIns="82945" tIns="41473" rIns="82945" bIns="41473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3400" dirty="0" smtClean="0">
                <a:latin typeface="Noto Sans" charset="0"/>
                <a:cs typeface="Noto Sans" charset="0"/>
              </a:rPr>
              <a:t>Head-on Beam-beam β</a:t>
            </a:r>
            <a:r>
              <a:rPr lang="en-US" sz="3400" dirty="0">
                <a:cs typeface="Noto Sans" charset="0"/>
              </a:rPr>
              <a:t>-</a:t>
            </a:r>
            <a:r>
              <a:rPr lang="en-US" sz="3400" dirty="0" smtClean="0">
                <a:cs typeface="Noto Sans" charset="0"/>
              </a:rPr>
              <a:t>b</a:t>
            </a:r>
            <a:r>
              <a:rPr lang="en-US" sz="3400" dirty="0" smtClean="0"/>
              <a:t>eating</a:t>
            </a:r>
            <a:endParaRPr lang="en-US" sz="34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0350" y="691017"/>
            <a:ext cx="8226720" cy="4373884"/>
          </a:xfrm>
          <a:ln/>
        </p:spPr>
        <p:txBody>
          <a:bodyPr lIns="82945" tIns="41473" rIns="82945" bIns="41473"/>
          <a:lstStyle/>
          <a:p>
            <a:pPr indent="-309605"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1800" dirty="0"/>
              <a:t>Head-on interaction at </a:t>
            </a:r>
            <a:r>
              <a:rPr lang="en-US" sz="1800" dirty="0" smtClean="0"/>
              <a:t>two IPs will result in a very important beating of roughly 30%</a:t>
            </a:r>
            <a:endParaRPr lang="en-US" sz="1800" dirty="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1273760" y="8172858"/>
            <a:ext cx="14025600" cy="4228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>
            <a:spAutoFit/>
          </a:bodyPr>
          <a:lstStyle/>
          <a:p>
            <a:pPr marL="518408" indent="-516968">
              <a:lnSpc>
                <a:spcPct val="120000"/>
              </a:lnSpc>
              <a:buFont typeface="Arial" charset="0"/>
              <a:buChar char="•"/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r>
              <a:rPr lang="en-US" sz="3300">
                <a:solidFill>
                  <a:srgbClr val="000000"/>
                </a:solidFill>
              </a:rPr>
              <a:t>An important unexpected contribution from IP5 (s=6665 m) is present on the vertical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measured 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plot.</a:t>
            </a:r>
          </a:p>
          <a:p>
            <a:pPr marL="518408" indent="-516968">
              <a:lnSpc>
                <a:spcPct val="120000"/>
              </a:lnSpc>
              <a:buFont typeface="Arial" charset="0"/>
              <a:buChar char="•"/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r>
              <a:rPr lang="en-US" sz="3300">
                <a:solidFill>
                  <a:srgbClr val="000000"/>
                </a:solidFill>
                <a:cs typeface="Arial" charset="0"/>
              </a:rPr>
              <a:t>For a 2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σ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 oscillation amplitude, a reduction of the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of roughly 30% is expected leading to a maximum 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of about 8-6%.</a:t>
            </a:r>
          </a:p>
          <a:p>
            <a:pPr marL="518408" indent="-516968">
              <a:lnSpc>
                <a:spcPct val="120000"/>
              </a:lnSpc>
              <a:buFont typeface="Arial" charset="0"/>
              <a:buChar char="•"/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r>
              <a:rPr lang="en-US" sz="3300">
                <a:solidFill>
                  <a:srgbClr val="000000"/>
                </a:solidFill>
                <a:cs typeface="Arial" charset="0"/>
              </a:rPr>
              <a:t>A 20% smaller normalized emittance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ε</a:t>
            </a:r>
            <a:r>
              <a:rPr lang="en-US" sz="3300" baseline="-33000">
                <a:solidFill>
                  <a:srgbClr val="000000"/>
                </a:solidFill>
                <a:cs typeface="Noto Sans" charset="0"/>
              </a:rPr>
              <a:t>n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 provides a smaller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as expected that is more consistent with measurements.</a:t>
            </a:r>
          </a:p>
          <a:p>
            <a:pPr marL="518408" indent="-516968"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endParaRPr lang="en-US" sz="3300">
              <a:solidFill>
                <a:srgbClr val="000000"/>
              </a:solidFill>
              <a:cs typeface="Noto Sans" charset="0"/>
            </a:endParaRPr>
          </a:p>
        </p:txBody>
      </p:sp>
      <p:pic>
        <p:nvPicPr>
          <p:cNvPr id="3" name="Picture 2" descr="f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4771"/>
            <a:ext cx="9144000" cy="451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26319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4720"/>
            <a:ext cx="9143999" cy="552413"/>
          </a:xfrm>
          <a:ln/>
        </p:spPr>
        <p:txBody>
          <a:bodyPr lIns="82945" tIns="41473" rIns="82945" bIns="41473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3400" dirty="0" smtClean="0">
                <a:latin typeface="Noto Sans" charset="0"/>
                <a:cs typeface="Noto Sans" charset="0"/>
              </a:rPr>
              <a:t>Head-on Beam-beam β</a:t>
            </a:r>
            <a:r>
              <a:rPr lang="en-US" sz="3400" dirty="0">
                <a:cs typeface="Noto Sans" charset="0"/>
              </a:rPr>
              <a:t>-</a:t>
            </a:r>
            <a:r>
              <a:rPr lang="en-US" sz="3400" dirty="0" smtClean="0">
                <a:cs typeface="Noto Sans" charset="0"/>
              </a:rPr>
              <a:t>b</a:t>
            </a:r>
            <a:r>
              <a:rPr lang="en-US" sz="3400" dirty="0" smtClean="0"/>
              <a:t>eating</a:t>
            </a:r>
            <a:endParaRPr lang="en-US" sz="3400" dirty="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1273760" y="8172858"/>
            <a:ext cx="14025600" cy="4228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>
            <a:spAutoFit/>
          </a:bodyPr>
          <a:lstStyle/>
          <a:p>
            <a:pPr marL="518408" indent="-516968">
              <a:lnSpc>
                <a:spcPct val="120000"/>
              </a:lnSpc>
              <a:buFont typeface="Arial" charset="0"/>
              <a:buChar char="•"/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r>
              <a:rPr lang="en-US" sz="3300">
                <a:solidFill>
                  <a:srgbClr val="000000"/>
                </a:solidFill>
              </a:rPr>
              <a:t>An important unexpected contribution from IP5 (s=6665 m) is present on the vertical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measured 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plot.</a:t>
            </a:r>
          </a:p>
          <a:p>
            <a:pPr marL="518408" indent="-516968">
              <a:lnSpc>
                <a:spcPct val="120000"/>
              </a:lnSpc>
              <a:buFont typeface="Arial" charset="0"/>
              <a:buChar char="•"/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r>
              <a:rPr lang="en-US" sz="3300">
                <a:solidFill>
                  <a:srgbClr val="000000"/>
                </a:solidFill>
                <a:cs typeface="Arial" charset="0"/>
              </a:rPr>
              <a:t>For a 2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σ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 oscillation amplitude, a reduction of the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of roughly 30% is expected leading to a maximum 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of about 8-6%.</a:t>
            </a:r>
          </a:p>
          <a:p>
            <a:pPr marL="518408" indent="-516968">
              <a:lnSpc>
                <a:spcPct val="120000"/>
              </a:lnSpc>
              <a:buFont typeface="Arial" charset="0"/>
              <a:buChar char="•"/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r>
              <a:rPr lang="en-US" sz="3300">
                <a:solidFill>
                  <a:srgbClr val="000000"/>
                </a:solidFill>
                <a:cs typeface="Arial" charset="0"/>
              </a:rPr>
              <a:t>A 20% smaller normalized emittance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ε</a:t>
            </a:r>
            <a:r>
              <a:rPr lang="en-US" sz="3300" baseline="-33000">
                <a:solidFill>
                  <a:srgbClr val="000000"/>
                </a:solidFill>
                <a:cs typeface="Noto Sans" charset="0"/>
              </a:rPr>
              <a:t>n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 provides a smaller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as expected that is more consistent with measurements.</a:t>
            </a:r>
          </a:p>
          <a:p>
            <a:pPr marL="518408" indent="-516968"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endParaRPr lang="en-US" sz="3300">
              <a:solidFill>
                <a:srgbClr val="000000"/>
              </a:solidFill>
              <a:cs typeface="Noto Sans" charset="0"/>
            </a:endParaRPr>
          </a:p>
        </p:txBody>
      </p:sp>
      <p:pic>
        <p:nvPicPr>
          <p:cNvPr id="4" name="Picture 3" descr="f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9" y="690995"/>
            <a:ext cx="9144000" cy="5450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39427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4720"/>
            <a:ext cx="9143999" cy="552413"/>
          </a:xfrm>
          <a:ln/>
        </p:spPr>
        <p:txBody>
          <a:bodyPr lIns="82945" tIns="41473" rIns="82945" bIns="41473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3000" dirty="0" smtClean="0">
                <a:latin typeface="Noto Sans" charset="0"/>
                <a:cs typeface="Noto Sans" charset="0"/>
              </a:rPr>
              <a:t>Head-on Beam-beam β</a:t>
            </a:r>
            <a:r>
              <a:rPr lang="en-US" sz="3000" dirty="0">
                <a:cs typeface="Noto Sans" charset="0"/>
              </a:rPr>
              <a:t>-</a:t>
            </a:r>
            <a:r>
              <a:rPr lang="en-US" sz="3000" dirty="0" smtClean="0">
                <a:cs typeface="Noto Sans" charset="0"/>
              </a:rPr>
              <a:t>b</a:t>
            </a:r>
            <a:r>
              <a:rPr lang="en-US" sz="3000" dirty="0" smtClean="0"/>
              <a:t>eating impact on Luminosity</a:t>
            </a:r>
            <a:endParaRPr lang="en-US" sz="3000" dirty="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1273760" y="8172858"/>
            <a:ext cx="14025600" cy="4228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>
            <a:spAutoFit/>
          </a:bodyPr>
          <a:lstStyle/>
          <a:p>
            <a:pPr marL="518408" indent="-516968">
              <a:lnSpc>
                <a:spcPct val="120000"/>
              </a:lnSpc>
              <a:buFont typeface="Arial" charset="0"/>
              <a:buChar char="•"/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r>
              <a:rPr lang="en-US" sz="3300">
                <a:solidFill>
                  <a:srgbClr val="000000"/>
                </a:solidFill>
              </a:rPr>
              <a:t>An important unexpected contribution from IP5 (s=6665 m) is present on the vertical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measured 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plot.</a:t>
            </a:r>
          </a:p>
          <a:p>
            <a:pPr marL="518408" indent="-516968">
              <a:lnSpc>
                <a:spcPct val="120000"/>
              </a:lnSpc>
              <a:buFont typeface="Arial" charset="0"/>
              <a:buChar char="•"/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r>
              <a:rPr lang="en-US" sz="3300">
                <a:solidFill>
                  <a:srgbClr val="000000"/>
                </a:solidFill>
                <a:cs typeface="Arial" charset="0"/>
              </a:rPr>
              <a:t>For a 2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σ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 oscillation amplitude, a reduction of the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of roughly 30% is expected leading to a maximum 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of about 8-6%.</a:t>
            </a:r>
          </a:p>
          <a:p>
            <a:pPr marL="518408" indent="-516968">
              <a:lnSpc>
                <a:spcPct val="120000"/>
              </a:lnSpc>
              <a:buFont typeface="Arial" charset="0"/>
              <a:buChar char="•"/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r>
              <a:rPr lang="en-US" sz="3300">
                <a:solidFill>
                  <a:srgbClr val="000000"/>
                </a:solidFill>
                <a:cs typeface="Arial" charset="0"/>
              </a:rPr>
              <a:t>A 20% smaller normalized emittance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ε</a:t>
            </a:r>
            <a:r>
              <a:rPr lang="en-US" sz="3300" baseline="-33000">
                <a:solidFill>
                  <a:srgbClr val="000000"/>
                </a:solidFill>
                <a:cs typeface="Noto Sans" charset="0"/>
              </a:rPr>
              <a:t>n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 provides a smaller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as expected that is more consistent with measurements.</a:t>
            </a:r>
          </a:p>
          <a:p>
            <a:pPr marL="518408" indent="-516968"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endParaRPr lang="en-US" sz="3300">
              <a:solidFill>
                <a:srgbClr val="000000"/>
              </a:solidFill>
              <a:cs typeface="Noto Sans" charset="0"/>
            </a:endParaRPr>
          </a:p>
        </p:txBody>
      </p:sp>
      <p:pic>
        <p:nvPicPr>
          <p:cNvPr id="2" name="Picture 1" descr="f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7" y="779989"/>
            <a:ext cx="8454300" cy="530252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32787" y="3354064"/>
            <a:ext cx="2411213" cy="132343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Impact on Luminosity marginal for FCC beam-beam parameters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4814907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" y="528147"/>
            <a:ext cx="8879840" cy="5314190"/>
          </a:xfrm>
          <a:prstGeom prst="rect">
            <a:avLst/>
          </a:prstGeom>
        </p:spPr>
      </p:pic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4720"/>
            <a:ext cx="9143999" cy="552413"/>
          </a:xfrm>
          <a:ln/>
        </p:spPr>
        <p:txBody>
          <a:bodyPr lIns="82945" tIns="41473" rIns="82945" bIns="41473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3000" dirty="0" smtClean="0">
                <a:latin typeface="Noto Sans" charset="0"/>
                <a:cs typeface="Noto Sans" charset="0"/>
              </a:rPr>
              <a:t>Head-on Beam-beam β</a:t>
            </a:r>
            <a:r>
              <a:rPr lang="en-US" sz="3000" dirty="0">
                <a:cs typeface="Noto Sans" charset="0"/>
              </a:rPr>
              <a:t>-</a:t>
            </a:r>
            <a:r>
              <a:rPr lang="en-US" sz="3000" dirty="0" smtClean="0">
                <a:cs typeface="Noto Sans" charset="0"/>
              </a:rPr>
              <a:t>b</a:t>
            </a:r>
            <a:r>
              <a:rPr lang="en-US" sz="3000" dirty="0" smtClean="0"/>
              <a:t>eating impact on aperture</a:t>
            </a:r>
            <a:endParaRPr lang="en-US" sz="3000" dirty="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1273760" y="8172858"/>
            <a:ext cx="14025600" cy="4228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>
            <a:spAutoFit/>
          </a:bodyPr>
          <a:lstStyle/>
          <a:p>
            <a:pPr marL="518408" indent="-516968">
              <a:lnSpc>
                <a:spcPct val="120000"/>
              </a:lnSpc>
              <a:buFont typeface="Arial" charset="0"/>
              <a:buChar char="•"/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r>
              <a:rPr lang="en-US" sz="3300">
                <a:solidFill>
                  <a:srgbClr val="000000"/>
                </a:solidFill>
              </a:rPr>
              <a:t>An important unexpected contribution from IP5 (s=6665 m) is present on the vertical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measured 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plot.</a:t>
            </a:r>
          </a:p>
          <a:p>
            <a:pPr marL="518408" indent="-516968">
              <a:lnSpc>
                <a:spcPct val="120000"/>
              </a:lnSpc>
              <a:buFont typeface="Arial" charset="0"/>
              <a:buChar char="•"/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r>
              <a:rPr lang="en-US" sz="3300">
                <a:solidFill>
                  <a:srgbClr val="000000"/>
                </a:solidFill>
                <a:cs typeface="Arial" charset="0"/>
              </a:rPr>
              <a:t>For a 2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σ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 oscillation amplitude, a reduction of the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of roughly 30% is expected leading to a maximum 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of about 8-6%.</a:t>
            </a:r>
          </a:p>
          <a:p>
            <a:pPr marL="518408" indent="-516968">
              <a:lnSpc>
                <a:spcPct val="120000"/>
              </a:lnSpc>
              <a:buFont typeface="Arial" charset="0"/>
              <a:buChar char="•"/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r>
              <a:rPr lang="en-US" sz="3300">
                <a:solidFill>
                  <a:srgbClr val="000000"/>
                </a:solidFill>
                <a:cs typeface="Arial" charset="0"/>
              </a:rPr>
              <a:t>A 20% smaller normalized emittance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ε</a:t>
            </a:r>
            <a:r>
              <a:rPr lang="en-US" sz="3300" baseline="-33000">
                <a:solidFill>
                  <a:srgbClr val="000000"/>
                </a:solidFill>
                <a:cs typeface="Noto Sans" charset="0"/>
              </a:rPr>
              <a:t>n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 provides a smaller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as expected that is more consistent with measurements.</a:t>
            </a:r>
          </a:p>
          <a:p>
            <a:pPr marL="518408" indent="-516968"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endParaRPr lang="en-US" sz="3300">
              <a:solidFill>
                <a:srgbClr val="000000"/>
              </a:solidFill>
              <a:cs typeface="Noto Sans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1601" y="5995664"/>
            <a:ext cx="8961120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Impact on Luminosity marginal for FCC beam-beam parameters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3849270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Summary</a:t>
            </a:r>
            <a:endParaRPr lang="en-US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2357120" y="1960880"/>
            <a:ext cx="518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/>
              <a:t>…...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4648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91673" y="2974655"/>
            <a:ext cx="285623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600" dirty="0" smtClean="0"/>
              <a:t>Thank you!</a:t>
            </a:r>
            <a:endParaRPr lang="en-US" sz="4600" dirty="0"/>
          </a:p>
        </p:txBody>
      </p:sp>
    </p:spTree>
    <p:extLst>
      <p:ext uri="{BB962C8B-B14F-4D97-AF65-F5344CB8AC3E}">
        <p14:creationId xmlns:p14="http://schemas.microsoft.com/office/powerpoint/2010/main" val="721679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Orbit Effects </a:t>
            </a:r>
            <a:endParaRPr lang="en-US" sz="3600" dirty="0"/>
          </a:p>
        </p:txBody>
      </p:sp>
      <p:pic>
        <p:nvPicPr>
          <p:cNvPr id="4" name="Picture 3" descr="TRAI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4771"/>
            <a:ext cx="9144000" cy="35900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04622" y="4334773"/>
            <a:ext cx="2121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@IPAC2017 THPAB042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661261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12253"/>
          </a:xfrm>
        </p:spPr>
        <p:txBody>
          <a:bodyPr/>
          <a:lstStyle/>
          <a:p>
            <a:r>
              <a:rPr lang="en-US" sz="3600" dirty="0" smtClean="0"/>
              <a:t>Collider parameters</a:t>
            </a:r>
            <a:endParaRPr lang="en-US" sz="3600" dirty="0"/>
          </a:p>
        </p:txBody>
      </p:sp>
      <p:pic>
        <p:nvPicPr>
          <p:cNvPr id="12" name="Picture 11" descr="layout_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" y="1072622"/>
            <a:ext cx="3706588" cy="36458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1935" y="5165846"/>
            <a:ext cx="8909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IPA and IPG main high luminosity experiments:</a:t>
            </a:r>
          </a:p>
          <a:p>
            <a:r>
              <a:rPr lang="en-US" dirty="0"/>
              <a:t>	</a:t>
            </a:r>
            <a:r>
              <a:rPr lang="en-US" dirty="0" smtClean="0"/>
              <a:t>Goal </a:t>
            </a:r>
            <a:r>
              <a:rPr lang="en-US" dirty="0" smtClean="0">
                <a:sym typeface="Wingdings"/>
              </a:rPr>
              <a:t> maximum luminosity with good lifetimes  maximum integrated luminosity </a:t>
            </a:r>
            <a:endParaRPr lang="en-US" dirty="0" smtClean="0"/>
          </a:p>
          <a:p>
            <a:r>
              <a:rPr lang="en-US" dirty="0" smtClean="0"/>
              <a:t>IPL and IPB low luminosity </a:t>
            </a:r>
            <a:r>
              <a:rPr lang="en-US" dirty="0" err="1" smtClean="0"/>
              <a:t>Ips</a:t>
            </a:r>
            <a:r>
              <a:rPr lang="en-US" dirty="0" smtClean="0"/>
              <a:t>:</a:t>
            </a:r>
          </a:p>
          <a:p>
            <a:r>
              <a:rPr lang="en-US" dirty="0"/>
              <a:t>	</a:t>
            </a:r>
            <a:r>
              <a:rPr lang="en-US" dirty="0" smtClean="0"/>
              <a:t>Goal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in shadow on main IPs where possible  will define luminosity operation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388469"/>
              </p:ext>
            </p:extLst>
          </p:nvPr>
        </p:nvGraphicFramePr>
        <p:xfrm>
          <a:off x="4174786" y="961381"/>
          <a:ext cx="4829515" cy="3928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2685"/>
                <a:gridCol w="1121212"/>
                <a:gridCol w="1225618"/>
              </a:tblGrid>
              <a:tr h="43434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1200" dirty="0" err="1" smtClean="0">
                          <a:solidFill>
                            <a:srgbClr val="000000"/>
                          </a:solidFill>
                        </a:rPr>
                        <a:t>hh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 Baseline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1200" dirty="0" err="1" smtClean="0">
                          <a:solidFill>
                            <a:srgbClr val="000000"/>
                          </a:solidFill>
                        </a:rPr>
                        <a:t>hh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 Ultimate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Luminosity L [10</a:t>
                      </a:r>
                      <a:r>
                        <a:rPr lang="en-US" sz="1200" baseline="30000" dirty="0" smtClean="0"/>
                        <a:t>34</a:t>
                      </a:r>
                      <a:r>
                        <a:rPr lang="en-US" sz="1200" baseline="0" dirty="0" smtClean="0"/>
                        <a:t>cm</a:t>
                      </a:r>
                      <a:r>
                        <a:rPr lang="en-US" sz="1200" baseline="30000" dirty="0" smtClean="0"/>
                        <a:t>-2</a:t>
                      </a:r>
                      <a:r>
                        <a:rPr lang="en-US" sz="1200" baseline="0" dirty="0" smtClean="0"/>
                        <a:t>s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20-30</a:t>
                      </a:r>
                      <a:endParaRPr lang="en-US" sz="12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Background</a:t>
                      </a:r>
                      <a:r>
                        <a:rPr lang="en-US" sz="1200" baseline="0" dirty="0" smtClean="0"/>
                        <a:t> events/</a:t>
                      </a:r>
                      <a:r>
                        <a:rPr lang="en-US" sz="1200" baseline="0" dirty="0" err="1" smtClean="0"/>
                        <a:t>bx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170 (34)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&lt;1020 (204)</a:t>
                      </a:r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Bunch distance</a:t>
                      </a:r>
                      <a:r>
                        <a:rPr lang="en-US" sz="12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rgbClr val="0000FF"/>
                          </a:solidFill>
                        </a:rPr>
                        <a:t>Δt</a:t>
                      </a:r>
                      <a:r>
                        <a:rPr lang="en-US" sz="1200" baseline="0" dirty="0" smtClean="0">
                          <a:solidFill>
                            <a:srgbClr val="0000FF"/>
                          </a:solidFill>
                        </a:rPr>
                        <a:t> [ns]</a:t>
                      </a:r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25 (5)</a:t>
                      </a:r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Bunch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 charge N [10</a:t>
                      </a:r>
                      <a:r>
                        <a:rPr lang="en-US" sz="1200" baseline="30000" dirty="0" smtClean="0">
                          <a:solidFill>
                            <a:srgbClr val="0000FF"/>
                          </a:solidFill>
                        </a:rPr>
                        <a:t>11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solidFill>
                            <a:srgbClr val="0000FF"/>
                          </a:solidFill>
                        </a:rPr>
                        <a:t>1 (0.2)</a:t>
                      </a:r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rgbClr val="0000FF"/>
                          </a:solidFill>
                        </a:rPr>
                        <a:t>Fract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. of ring filled </a:t>
                      </a:r>
                      <a:r>
                        <a:rPr lang="en-US" sz="1200" dirty="0" err="1" smtClean="0">
                          <a:solidFill>
                            <a:srgbClr val="0000FF"/>
                          </a:solidFill>
                        </a:rPr>
                        <a:t>η</a:t>
                      </a:r>
                      <a:r>
                        <a:rPr lang="en-US" sz="1200" baseline="-25000" dirty="0" err="1" smtClean="0">
                          <a:solidFill>
                            <a:srgbClr val="0000FF"/>
                          </a:solidFill>
                        </a:rPr>
                        <a:t>fill</a:t>
                      </a:r>
                      <a:r>
                        <a:rPr lang="en-US" sz="1200" baseline="0" dirty="0" smtClean="0">
                          <a:solidFill>
                            <a:srgbClr val="0000FF"/>
                          </a:solidFill>
                        </a:rPr>
                        <a:t> [%]</a:t>
                      </a:r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80</a:t>
                      </a:r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Norm. </a:t>
                      </a:r>
                      <a:r>
                        <a:rPr lang="en-US" sz="1200" baseline="0" dirty="0" err="1" smtClean="0">
                          <a:solidFill>
                            <a:srgbClr val="FF0000"/>
                          </a:solidFill>
                        </a:rPr>
                        <a:t>emitt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. [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  <a:latin typeface="+mn-lt"/>
                          <a:cs typeface="Symbol" charset="2"/>
                        </a:rPr>
                        <a:t>m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2.2(0.44)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4343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Max 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</a:rPr>
                        <a:t>ξ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 for 2 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</a:rPr>
                        <a:t>IPs</a:t>
                      </a:r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0.01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(0.02)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0.03</a:t>
                      </a:r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IP beta-function β [m]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1.1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0.3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IP beam size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+mn-lt"/>
                          <a:cs typeface="Symbol" charset="2"/>
                        </a:rPr>
                        <a:t>m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6.8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(3)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3.5 (1.6)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RMS bunch length </a:t>
                      </a:r>
                      <a:r>
                        <a:rPr lang="en-US" sz="1200" dirty="0" err="1" smtClean="0"/>
                        <a:t>σ</a:t>
                      </a:r>
                      <a:r>
                        <a:rPr lang="en-US" sz="1200" baseline="-25000" dirty="0" err="1" smtClean="0"/>
                        <a:t>z</a:t>
                      </a:r>
                      <a:r>
                        <a:rPr lang="en-US" sz="1200" dirty="0" smtClean="0"/>
                        <a:t> [cm]</a:t>
                      </a:r>
                    </a:p>
                  </a:txBody>
                  <a:tcPr marT="34290" marB="3429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8</a:t>
                      </a:r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</a:rPr>
                        <a:t>Crossing angle [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Symbol" charset="2"/>
                          <a:cs typeface="Symbol" charset="2"/>
                        </a:rPr>
                        <a:t>s’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12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Crab. Cav.</a:t>
                      </a:r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Turn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</a:rPr>
                        <a:t>-around time [h]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</a:p>
                  </a:txBody>
                  <a:tcPr marT="34290" marB="3429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875792" y="4877162"/>
            <a:ext cx="1196511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From D. Schulte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32438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 have we learned from LHC and DA?</a:t>
            </a:r>
            <a:endParaRPr lang="en-US" sz="3600" dirty="0"/>
          </a:p>
        </p:txBody>
      </p:sp>
      <p:pic>
        <p:nvPicPr>
          <p:cNvPr id="6" name="Picture 5" descr="meas_da_with_tur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3" y="735868"/>
            <a:ext cx="3533689" cy="2888855"/>
          </a:xfrm>
          <a:prstGeom prst="rect">
            <a:avLst/>
          </a:prstGeom>
        </p:spPr>
      </p:pic>
      <p:pic>
        <p:nvPicPr>
          <p:cNvPr id="7" name="Picture 6" descr="meas_da_compar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89" y="1655321"/>
            <a:ext cx="3576225" cy="2927825"/>
          </a:xfrm>
          <a:prstGeom prst="rect">
            <a:avLst/>
          </a:prstGeom>
        </p:spPr>
      </p:pic>
      <p:pic>
        <p:nvPicPr>
          <p:cNvPr id="3" name="Picture 2" descr="dynamic_aperture_vs_bunchslot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58" y="3731719"/>
            <a:ext cx="3669621" cy="2709582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555" y="964777"/>
            <a:ext cx="2930035" cy="45781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177251" y="4669710"/>
            <a:ext cx="4633850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Head-on colliding bunch and nominal have similar losses at larger angles</a:t>
            </a:r>
          </a:p>
          <a:p>
            <a:r>
              <a:rPr lang="en-US" dirty="0" smtClean="0"/>
              <a:t>For separation below 8.3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long-range effects take over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476448" y="5870039"/>
            <a:ext cx="2212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@IPAC 2017  THPAB056</a:t>
            </a:r>
            <a:endParaRPr lang="en-US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071418" y="780111"/>
            <a:ext cx="114646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LHC DATA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972720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4720"/>
            <a:ext cx="9143999" cy="552413"/>
          </a:xfrm>
          <a:ln/>
        </p:spPr>
        <p:txBody>
          <a:bodyPr lIns="82945" tIns="41473" rIns="82945" bIns="41473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3400" dirty="0" smtClean="0">
                <a:latin typeface="Noto Sans" charset="0"/>
                <a:cs typeface="Noto Sans" charset="0"/>
              </a:rPr>
              <a:t>Head-on Beam-beam β</a:t>
            </a:r>
            <a:r>
              <a:rPr lang="en-US" sz="3400" dirty="0">
                <a:cs typeface="Noto Sans" charset="0"/>
              </a:rPr>
              <a:t>-</a:t>
            </a:r>
            <a:r>
              <a:rPr lang="en-US" sz="3400" dirty="0" smtClean="0">
                <a:cs typeface="Noto Sans" charset="0"/>
              </a:rPr>
              <a:t>b</a:t>
            </a:r>
            <a:r>
              <a:rPr lang="en-US" sz="3400" dirty="0" smtClean="0"/>
              <a:t>eating</a:t>
            </a:r>
            <a:endParaRPr lang="en-US" sz="34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0350" y="741153"/>
            <a:ext cx="8226720" cy="4373884"/>
          </a:xfrm>
          <a:ln/>
        </p:spPr>
        <p:txBody>
          <a:bodyPr lIns="82945" tIns="41473" rIns="82945" bIns="41473"/>
          <a:lstStyle/>
          <a:p>
            <a:pPr indent="-309605"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400" dirty="0" smtClean="0"/>
              <a:t>First measurements in LHC and tests</a:t>
            </a:r>
            <a:endParaRPr lang="en-US" sz="24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699" y="1288650"/>
            <a:ext cx="5124266" cy="3488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1273760" y="8172858"/>
            <a:ext cx="14025600" cy="4228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>
            <a:spAutoFit/>
          </a:bodyPr>
          <a:lstStyle/>
          <a:p>
            <a:pPr marL="518408" indent="-516968">
              <a:lnSpc>
                <a:spcPct val="120000"/>
              </a:lnSpc>
              <a:buFont typeface="Arial" charset="0"/>
              <a:buChar char="•"/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r>
              <a:rPr lang="en-US" sz="3300">
                <a:solidFill>
                  <a:srgbClr val="000000"/>
                </a:solidFill>
              </a:rPr>
              <a:t>An important unexpected contribution from IP5 (s=6665 m) is present on the vertical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measured 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plot.</a:t>
            </a:r>
          </a:p>
          <a:p>
            <a:pPr marL="518408" indent="-516968">
              <a:lnSpc>
                <a:spcPct val="120000"/>
              </a:lnSpc>
              <a:buFont typeface="Arial" charset="0"/>
              <a:buChar char="•"/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r>
              <a:rPr lang="en-US" sz="3300">
                <a:solidFill>
                  <a:srgbClr val="000000"/>
                </a:solidFill>
                <a:cs typeface="Arial" charset="0"/>
              </a:rPr>
              <a:t>For a 2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σ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 oscillation amplitude, a reduction of the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of roughly 30% is expected leading to a maximum 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of about 8-6%.</a:t>
            </a:r>
          </a:p>
          <a:p>
            <a:pPr marL="518408" indent="-516968">
              <a:lnSpc>
                <a:spcPct val="120000"/>
              </a:lnSpc>
              <a:buFont typeface="Arial" charset="0"/>
              <a:buChar char="•"/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r>
              <a:rPr lang="en-US" sz="3300">
                <a:solidFill>
                  <a:srgbClr val="000000"/>
                </a:solidFill>
                <a:cs typeface="Arial" charset="0"/>
              </a:rPr>
              <a:t>A 20% smaller normalized emittance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ε</a:t>
            </a:r>
            <a:r>
              <a:rPr lang="en-US" sz="3300" baseline="-33000">
                <a:solidFill>
                  <a:srgbClr val="000000"/>
                </a:solidFill>
                <a:cs typeface="Noto Sans" charset="0"/>
              </a:rPr>
              <a:t>n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 provides a smaller </a:t>
            </a:r>
            <a:r>
              <a:rPr lang="en-US" sz="3300">
                <a:solidFill>
                  <a:srgbClr val="000000"/>
                </a:solidFill>
                <a:latin typeface="Noto Sans" charset="0"/>
                <a:cs typeface="Noto Sans" charset="0"/>
              </a:rPr>
              <a:t>β</a:t>
            </a:r>
            <a:r>
              <a:rPr lang="en-US" sz="3300">
                <a:solidFill>
                  <a:srgbClr val="000000"/>
                </a:solidFill>
                <a:cs typeface="Noto Sans" charset="0"/>
              </a:rPr>
              <a:t>-beating as expected that is more consistent with measurements.</a:t>
            </a:r>
          </a:p>
          <a:p>
            <a:pPr marL="518408" indent="-516968">
              <a:tabLst>
                <a:tab pos="518408" algn="l"/>
                <a:tab pos="933134" algn="l"/>
                <a:tab pos="1347860" algn="l"/>
                <a:tab pos="1762586" algn="l"/>
                <a:tab pos="2177312" algn="l"/>
                <a:tab pos="2592038" algn="l"/>
                <a:tab pos="3006764" algn="l"/>
                <a:tab pos="3421490" algn="l"/>
                <a:tab pos="3836217" algn="l"/>
                <a:tab pos="4250943" algn="l"/>
                <a:tab pos="4665669" algn="l"/>
                <a:tab pos="5080395" algn="l"/>
                <a:tab pos="5495121" algn="l"/>
                <a:tab pos="5909847" algn="l"/>
                <a:tab pos="6324573" algn="l"/>
                <a:tab pos="6739299" algn="l"/>
                <a:tab pos="7154026" algn="l"/>
                <a:tab pos="7568752" algn="l"/>
                <a:tab pos="7983478" algn="l"/>
                <a:tab pos="8398204" algn="l"/>
                <a:tab pos="8812930" algn="l"/>
                <a:tab pos="9123975" algn="l"/>
                <a:tab pos="9538701" algn="l"/>
                <a:tab pos="9953427" algn="l"/>
                <a:tab pos="10368153" algn="l"/>
                <a:tab pos="10782879" algn="l"/>
                <a:tab pos="11197605" algn="l"/>
                <a:tab pos="11612331" algn="l"/>
                <a:tab pos="12027057" algn="l"/>
                <a:tab pos="12441784" algn="l"/>
                <a:tab pos="12856510" algn="l"/>
                <a:tab pos="13271236" algn="l"/>
              </a:tabLst>
            </a:pPr>
            <a:endParaRPr lang="en-US" sz="3300">
              <a:solidFill>
                <a:srgbClr val="000000"/>
              </a:solidFill>
              <a:cs typeface="Noto Sans" charset="0"/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75680" y="5203946"/>
            <a:ext cx="8572320" cy="985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 marL="571500" indent="-569913">
              <a:tabLst>
                <a:tab pos="571500" algn="l"/>
                <a:tab pos="1028700" algn="l"/>
                <a:tab pos="1485900" algn="l"/>
                <a:tab pos="1943100" algn="l"/>
                <a:tab pos="2400300" algn="l"/>
                <a:tab pos="2857500" algn="l"/>
                <a:tab pos="3314700" algn="l"/>
                <a:tab pos="3771900" algn="l"/>
                <a:tab pos="4229100" algn="l"/>
                <a:tab pos="4686300" algn="l"/>
                <a:tab pos="5143500" algn="l"/>
                <a:tab pos="5600700" algn="l"/>
                <a:tab pos="6057900" algn="l"/>
                <a:tab pos="6515100" algn="l"/>
                <a:tab pos="6972300" algn="l"/>
                <a:tab pos="7429500" algn="l"/>
                <a:tab pos="7886700" algn="l"/>
                <a:tab pos="8343900" algn="l"/>
                <a:tab pos="8801100" algn="l"/>
                <a:tab pos="9258300" algn="l"/>
                <a:tab pos="9715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Noto Sans CJK SC Regular" charset="0"/>
              </a:defRPr>
            </a:lvl1pPr>
            <a:lvl2pPr>
              <a:tabLst>
                <a:tab pos="571500" algn="l"/>
                <a:tab pos="1028700" algn="l"/>
                <a:tab pos="1485900" algn="l"/>
                <a:tab pos="1943100" algn="l"/>
                <a:tab pos="2400300" algn="l"/>
                <a:tab pos="2857500" algn="l"/>
                <a:tab pos="3314700" algn="l"/>
                <a:tab pos="3771900" algn="l"/>
                <a:tab pos="4229100" algn="l"/>
                <a:tab pos="4686300" algn="l"/>
                <a:tab pos="5143500" algn="l"/>
                <a:tab pos="5600700" algn="l"/>
                <a:tab pos="6057900" algn="l"/>
                <a:tab pos="6515100" algn="l"/>
                <a:tab pos="6972300" algn="l"/>
                <a:tab pos="7429500" algn="l"/>
                <a:tab pos="7886700" algn="l"/>
                <a:tab pos="8343900" algn="l"/>
                <a:tab pos="8801100" algn="l"/>
                <a:tab pos="9258300" algn="l"/>
                <a:tab pos="9715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Noto Sans CJK SC Regular" charset="0"/>
              </a:defRPr>
            </a:lvl2pPr>
            <a:lvl3pPr>
              <a:tabLst>
                <a:tab pos="571500" algn="l"/>
                <a:tab pos="1028700" algn="l"/>
                <a:tab pos="1485900" algn="l"/>
                <a:tab pos="1943100" algn="l"/>
                <a:tab pos="2400300" algn="l"/>
                <a:tab pos="2857500" algn="l"/>
                <a:tab pos="3314700" algn="l"/>
                <a:tab pos="3771900" algn="l"/>
                <a:tab pos="4229100" algn="l"/>
                <a:tab pos="4686300" algn="l"/>
                <a:tab pos="5143500" algn="l"/>
                <a:tab pos="5600700" algn="l"/>
                <a:tab pos="6057900" algn="l"/>
                <a:tab pos="6515100" algn="l"/>
                <a:tab pos="6972300" algn="l"/>
                <a:tab pos="7429500" algn="l"/>
                <a:tab pos="7886700" algn="l"/>
                <a:tab pos="8343900" algn="l"/>
                <a:tab pos="8801100" algn="l"/>
                <a:tab pos="9258300" algn="l"/>
                <a:tab pos="9715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Noto Sans CJK SC Regular" charset="0"/>
              </a:defRPr>
            </a:lvl3pPr>
            <a:lvl4pPr>
              <a:tabLst>
                <a:tab pos="571500" algn="l"/>
                <a:tab pos="1028700" algn="l"/>
                <a:tab pos="1485900" algn="l"/>
                <a:tab pos="1943100" algn="l"/>
                <a:tab pos="2400300" algn="l"/>
                <a:tab pos="2857500" algn="l"/>
                <a:tab pos="3314700" algn="l"/>
                <a:tab pos="3771900" algn="l"/>
                <a:tab pos="4229100" algn="l"/>
                <a:tab pos="4686300" algn="l"/>
                <a:tab pos="5143500" algn="l"/>
                <a:tab pos="5600700" algn="l"/>
                <a:tab pos="6057900" algn="l"/>
                <a:tab pos="6515100" algn="l"/>
                <a:tab pos="6972300" algn="l"/>
                <a:tab pos="7429500" algn="l"/>
                <a:tab pos="7886700" algn="l"/>
                <a:tab pos="8343900" algn="l"/>
                <a:tab pos="8801100" algn="l"/>
                <a:tab pos="9258300" algn="l"/>
                <a:tab pos="9715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Noto Sans CJK SC Regular" charset="0"/>
              </a:defRPr>
            </a:lvl4pPr>
            <a:lvl5pPr>
              <a:tabLst>
                <a:tab pos="571500" algn="l"/>
                <a:tab pos="1028700" algn="l"/>
                <a:tab pos="1485900" algn="l"/>
                <a:tab pos="1943100" algn="l"/>
                <a:tab pos="2400300" algn="l"/>
                <a:tab pos="2857500" algn="l"/>
                <a:tab pos="3314700" algn="l"/>
                <a:tab pos="3771900" algn="l"/>
                <a:tab pos="4229100" algn="l"/>
                <a:tab pos="4686300" algn="l"/>
                <a:tab pos="5143500" algn="l"/>
                <a:tab pos="5600700" algn="l"/>
                <a:tab pos="6057900" algn="l"/>
                <a:tab pos="6515100" algn="l"/>
                <a:tab pos="6972300" algn="l"/>
                <a:tab pos="7429500" algn="l"/>
                <a:tab pos="7886700" algn="l"/>
                <a:tab pos="8343900" algn="l"/>
                <a:tab pos="8801100" algn="l"/>
                <a:tab pos="9258300" algn="l"/>
                <a:tab pos="9715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Noto Sans CJK SC Regular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571500" algn="l"/>
                <a:tab pos="1028700" algn="l"/>
                <a:tab pos="1485900" algn="l"/>
                <a:tab pos="1943100" algn="l"/>
                <a:tab pos="2400300" algn="l"/>
                <a:tab pos="2857500" algn="l"/>
                <a:tab pos="3314700" algn="l"/>
                <a:tab pos="3771900" algn="l"/>
                <a:tab pos="4229100" algn="l"/>
                <a:tab pos="4686300" algn="l"/>
                <a:tab pos="5143500" algn="l"/>
                <a:tab pos="5600700" algn="l"/>
                <a:tab pos="6057900" algn="l"/>
                <a:tab pos="6515100" algn="l"/>
                <a:tab pos="6972300" algn="l"/>
                <a:tab pos="7429500" algn="l"/>
                <a:tab pos="7886700" algn="l"/>
                <a:tab pos="8343900" algn="l"/>
                <a:tab pos="8801100" algn="l"/>
                <a:tab pos="9258300" algn="l"/>
                <a:tab pos="9715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Noto Sans CJK SC Regular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571500" algn="l"/>
                <a:tab pos="1028700" algn="l"/>
                <a:tab pos="1485900" algn="l"/>
                <a:tab pos="1943100" algn="l"/>
                <a:tab pos="2400300" algn="l"/>
                <a:tab pos="2857500" algn="l"/>
                <a:tab pos="3314700" algn="l"/>
                <a:tab pos="3771900" algn="l"/>
                <a:tab pos="4229100" algn="l"/>
                <a:tab pos="4686300" algn="l"/>
                <a:tab pos="5143500" algn="l"/>
                <a:tab pos="5600700" algn="l"/>
                <a:tab pos="6057900" algn="l"/>
                <a:tab pos="6515100" algn="l"/>
                <a:tab pos="6972300" algn="l"/>
                <a:tab pos="7429500" algn="l"/>
                <a:tab pos="7886700" algn="l"/>
                <a:tab pos="8343900" algn="l"/>
                <a:tab pos="8801100" algn="l"/>
                <a:tab pos="9258300" algn="l"/>
                <a:tab pos="9715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Noto Sans CJK SC Regular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571500" algn="l"/>
                <a:tab pos="1028700" algn="l"/>
                <a:tab pos="1485900" algn="l"/>
                <a:tab pos="1943100" algn="l"/>
                <a:tab pos="2400300" algn="l"/>
                <a:tab pos="2857500" algn="l"/>
                <a:tab pos="3314700" algn="l"/>
                <a:tab pos="3771900" algn="l"/>
                <a:tab pos="4229100" algn="l"/>
                <a:tab pos="4686300" algn="l"/>
                <a:tab pos="5143500" algn="l"/>
                <a:tab pos="5600700" algn="l"/>
                <a:tab pos="6057900" algn="l"/>
                <a:tab pos="6515100" algn="l"/>
                <a:tab pos="6972300" algn="l"/>
                <a:tab pos="7429500" algn="l"/>
                <a:tab pos="7886700" algn="l"/>
                <a:tab pos="8343900" algn="l"/>
                <a:tab pos="8801100" algn="l"/>
                <a:tab pos="9258300" algn="l"/>
                <a:tab pos="9715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Noto Sans CJK SC Regular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571500" algn="l"/>
                <a:tab pos="1028700" algn="l"/>
                <a:tab pos="1485900" algn="l"/>
                <a:tab pos="1943100" algn="l"/>
                <a:tab pos="2400300" algn="l"/>
                <a:tab pos="2857500" algn="l"/>
                <a:tab pos="3314700" algn="l"/>
                <a:tab pos="3771900" algn="l"/>
                <a:tab pos="4229100" algn="l"/>
                <a:tab pos="4686300" algn="l"/>
                <a:tab pos="5143500" algn="l"/>
                <a:tab pos="5600700" algn="l"/>
                <a:tab pos="6057900" algn="l"/>
                <a:tab pos="6515100" algn="l"/>
                <a:tab pos="6972300" algn="l"/>
                <a:tab pos="7429500" algn="l"/>
                <a:tab pos="7886700" algn="l"/>
                <a:tab pos="8343900" algn="l"/>
                <a:tab pos="8801100" algn="l"/>
                <a:tab pos="9258300" algn="l"/>
                <a:tab pos="9715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Noto Sans CJK SC Regular" charset="0"/>
              </a:defRPr>
            </a:lvl9pPr>
          </a:lstStyle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dirty="0" smtClean="0">
                <a:cs typeface="Noto Sans" charset="0"/>
              </a:rPr>
              <a:t>Measurements consistent with expectation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dirty="0" smtClean="0">
                <a:cs typeface="Noto Sans" charset="0"/>
              </a:rPr>
              <a:t>First attempt to correct, results under evaluations</a:t>
            </a:r>
            <a:endParaRPr lang="en-US" dirty="0">
              <a:cs typeface="Noto Sans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543" y="741153"/>
            <a:ext cx="3074456" cy="211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17780" y="4357587"/>
            <a:ext cx="195448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@IPAC2017 </a:t>
            </a:r>
          </a:p>
          <a:p>
            <a:r>
              <a:rPr lang="en-US" sz="1600" b="1" dirty="0"/>
              <a:t>WEOAB2, </a:t>
            </a:r>
            <a:r>
              <a:rPr lang="en-US" sz="1600" b="1" dirty="0" smtClean="0"/>
              <a:t>TUPVA030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06919513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978" y="41278"/>
            <a:ext cx="8229600" cy="692502"/>
          </a:xfrm>
        </p:spPr>
        <p:txBody>
          <a:bodyPr/>
          <a:lstStyle/>
          <a:p>
            <a:r>
              <a:rPr lang="en-US" dirty="0" smtClean="0"/>
              <a:t>Beam-Beam Effects</a:t>
            </a:r>
            <a:endParaRPr lang="en-US" dirty="0"/>
          </a:p>
        </p:txBody>
      </p:sp>
      <p:pic>
        <p:nvPicPr>
          <p:cNvPr id="4" name="Picture 3" descr="f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78" y="973669"/>
            <a:ext cx="3937214" cy="53188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86130" y="1161113"/>
            <a:ext cx="483087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Due to strong radiation damping we have quite some different regimes from beam-beam point of view: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LHC/HL-LHC beam-beam dynamics </a:t>
            </a:r>
            <a:r>
              <a:rPr lang="en-US" dirty="0" err="1" smtClean="0">
                <a:latin typeface="Symbol" charset="2"/>
                <a:cs typeface="Symbol" charset="2"/>
              </a:rPr>
              <a:t>x</a:t>
            </a:r>
            <a:r>
              <a:rPr lang="en-US" baseline="-25000" dirty="0" err="1" smtClean="0"/>
              <a:t>bb</a:t>
            </a:r>
            <a:r>
              <a:rPr lang="en-US" dirty="0" smtClean="0"/>
              <a:t> = 0.06</a:t>
            </a:r>
            <a:r>
              <a:rPr lang="en-US" dirty="0" smtClean="0">
                <a:sym typeface="Wingdings"/>
              </a:rPr>
              <a:t>0.01</a:t>
            </a:r>
          </a:p>
          <a:p>
            <a:pPr lvl="1"/>
            <a:r>
              <a:rPr lang="en-US" b="1" dirty="0" smtClean="0">
                <a:sym typeface="Wingdings"/>
              </a:rPr>
              <a:t>LHC experience and long-range effects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Head-on driven dynamics with beam-beam parameter </a:t>
            </a:r>
            <a:r>
              <a:rPr lang="en-US" dirty="0" err="1">
                <a:latin typeface="Symbol" charset="2"/>
                <a:cs typeface="Symbol" charset="2"/>
              </a:rPr>
              <a:t>x</a:t>
            </a:r>
            <a:r>
              <a:rPr lang="en-US" baseline="-25000" dirty="0" err="1"/>
              <a:t>bb</a:t>
            </a:r>
            <a:r>
              <a:rPr lang="en-US" dirty="0"/>
              <a:t> </a:t>
            </a:r>
            <a:r>
              <a:rPr lang="en-US" dirty="0" smtClean="0"/>
              <a:t>= 0.01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0.02  plus 2 low luminosity IPs </a:t>
            </a:r>
          </a:p>
          <a:p>
            <a:pPr lvl="1"/>
            <a:r>
              <a:rPr lang="en-US" b="1" dirty="0" smtClean="0"/>
              <a:t>LHC experience with HL-LHC MDs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Mixed status, radiation damping and possible operational scenarios </a:t>
            </a:r>
          </a:p>
          <a:p>
            <a:r>
              <a:rPr lang="en-US" dirty="0"/>
              <a:t>	</a:t>
            </a:r>
            <a:r>
              <a:rPr lang="en-US" b="1" dirty="0" smtClean="0"/>
              <a:t>Need new developments in models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5880834"/>
            <a:ext cx="30166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23852" y="5292846"/>
            <a:ext cx="30166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4978" y="6280164"/>
            <a:ext cx="1749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X. </a:t>
            </a:r>
            <a:r>
              <a:rPr lang="en-US" sz="1400" dirty="0" err="1" smtClean="0"/>
              <a:t>Buffat</a:t>
            </a:r>
            <a:r>
              <a:rPr lang="en-US" sz="1400" dirty="0" smtClean="0"/>
              <a:t> &amp; D. Schulte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307384" y="5330091"/>
            <a:ext cx="30166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99183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978" y="41278"/>
            <a:ext cx="8229600" cy="692502"/>
          </a:xfrm>
        </p:spPr>
        <p:txBody>
          <a:bodyPr/>
          <a:lstStyle/>
          <a:p>
            <a:r>
              <a:rPr lang="en-US" dirty="0" smtClean="0"/>
              <a:t>Beam-Beam Effects</a:t>
            </a:r>
            <a:endParaRPr lang="en-US" dirty="0"/>
          </a:p>
        </p:txBody>
      </p:sp>
      <p:pic>
        <p:nvPicPr>
          <p:cNvPr id="4" name="Picture 3" descr="f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78" y="973669"/>
            <a:ext cx="3937214" cy="53188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86130" y="1161113"/>
            <a:ext cx="483087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Due to strong radiation damping we have quite some different regimes from beam-beam point of view: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LHC/HL-LHC beam-beam dynamics </a:t>
            </a:r>
            <a:r>
              <a:rPr lang="en-US" dirty="0" err="1" smtClean="0">
                <a:latin typeface="Symbol" charset="2"/>
                <a:cs typeface="Symbol" charset="2"/>
              </a:rPr>
              <a:t>x</a:t>
            </a:r>
            <a:r>
              <a:rPr lang="en-US" baseline="-25000" dirty="0" err="1" smtClean="0"/>
              <a:t>bb</a:t>
            </a:r>
            <a:r>
              <a:rPr lang="en-US" dirty="0" smtClean="0"/>
              <a:t> = 0.06</a:t>
            </a:r>
            <a:r>
              <a:rPr lang="en-US" dirty="0" smtClean="0">
                <a:sym typeface="Wingdings"/>
              </a:rPr>
              <a:t>0.01</a:t>
            </a:r>
          </a:p>
          <a:p>
            <a:pPr lvl="1"/>
            <a:r>
              <a:rPr lang="en-US" b="1" dirty="0" smtClean="0">
                <a:sym typeface="Wingdings"/>
              </a:rPr>
              <a:t>LHC experience and long-range effects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Head-on driven dynamics with beam-beam parameter </a:t>
            </a:r>
            <a:r>
              <a:rPr lang="en-US" dirty="0" err="1">
                <a:latin typeface="Symbol" charset="2"/>
                <a:cs typeface="Symbol" charset="2"/>
              </a:rPr>
              <a:t>x</a:t>
            </a:r>
            <a:r>
              <a:rPr lang="en-US" baseline="-25000" dirty="0" err="1"/>
              <a:t>bb</a:t>
            </a:r>
            <a:r>
              <a:rPr lang="en-US" dirty="0"/>
              <a:t> </a:t>
            </a:r>
            <a:r>
              <a:rPr lang="en-US" dirty="0" smtClean="0"/>
              <a:t>= 0.01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0.02  plus 2 low luminosity IPs </a:t>
            </a:r>
          </a:p>
          <a:p>
            <a:pPr lvl="1"/>
            <a:r>
              <a:rPr lang="en-US" b="1" dirty="0" smtClean="0"/>
              <a:t>LHC experience with HL-LHC MDs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Mixed status, radiation damping and possible operational scenarios </a:t>
            </a:r>
          </a:p>
          <a:p>
            <a:r>
              <a:rPr lang="en-US" dirty="0"/>
              <a:t>	</a:t>
            </a:r>
            <a:r>
              <a:rPr lang="en-US" b="1" dirty="0" smtClean="0"/>
              <a:t>Need new developments in models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5880834"/>
            <a:ext cx="30166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23852" y="5292846"/>
            <a:ext cx="30166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4978" y="6280164"/>
            <a:ext cx="1749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X. </a:t>
            </a:r>
            <a:r>
              <a:rPr lang="en-US" sz="1400" dirty="0" err="1" smtClean="0"/>
              <a:t>Buffat</a:t>
            </a:r>
            <a:r>
              <a:rPr lang="en-US" sz="1400" dirty="0" smtClean="0"/>
              <a:t> &amp; D. Schulte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307384" y="5330091"/>
            <a:ext cx="30166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4186130" y="2055520"/>
            <a:ext cx="4652931" cy="2239347"/>
          </a:xfrm>
          <a:prstGeom prst="rect">
            <a:avLst/>
          </a:prstGeom>
          <a:solidFill>
            <a:schemeClr val="accent3">
              <a:lumMod val="60000"/>
              <a:lumOff val="40000"/>
              <a:alpha val="1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949786" y="5879204"/>
            <a:ext cx="3454792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All cases with 25 ns bunch spacing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15242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A_FCChh_2018_Berli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89" y="1289266"/>
            <a:ext cx="5368247" cy="37577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417"/>
            <a:ext cx="8229600" cy="614362"/>
          </a:xfrm>
        </p:spPr>
        <p:txBody>
          <a:bodyPr>
            <a:noAutofit/>
          </a:bodyPr>
          <a:lstStyle/>
          <a:p>
            <a:r>
              <a:rPr lang="en-US" sz="3600" dirty="0" smtClean="0"/>
              <a:t>Ultimate case Round Optics: IPA and IPG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109764" y="1035620"/>
            <a:ext cx="263304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FCC New </a:t>
            </a:r>
            <a:r>
              <a:rPr lang="en-US" b="1" dirty="0" smtClean="0"/>
              <a:t>Lattice L* 40 m </a:t>
            </a:r>
            <a:endParaRPr lang="en-US" b="1" dirty="0" smtClean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19942" y="2209380"/>
            <a:ext cx="4483183" cy="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742812" y="2246367"/>
            <a:ext cx="0" cy="2302757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95282" y="1864706"/>
            <a:ext cx="3122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TCP Collimators aperture 7.2 </a:t>
            </a:r>
            <a:r>
              <a:rPr lang="en-US" b="1" dirty="0" smtClean="0">
                <a:latin typeface="Symbol" charset="2"/>
                <a:cs typeface="Symbol" charset="2"/>
              </a:rPr>
              <a:t>s</a:t>
            </a:r>
            <a:endParaRPr lang="en-US" b="1" dirty="0">
              <a:latin typeface="Symbol" charset="2"/>
              <a:cs typeface="Symbol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92246" y="1220286"/>
            <a:ext cx="32628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Dynamic </a:t>
            </a:r>
            <a:r>
              <a:rPr lang="en-US" b="1" dirty="0" smtClean="0"/>
              <a:t>Aperture </a:t>
            </a:r>
            <a:r>
              <a:rPr lang="en-US" dirty="0" smtClean="0"/>
              <a:t>should be larger </a:t>
            </a:r>
            <a:r>
              <a:rPr lang="en-US" dirty="0" smtClean="0"/>
              <a:t>than 6.0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/>
              <a:t> </a:t>
            </a:r>
            <a:r>
              <a:rPr lang="en-US" dirty="0" smtClean="0"/>
              <a:t>with all non </a:t>
            </a:r>
            <a:r>
              <a:rPr lang="en-US" dirty="0" err="1" smtClean="0"/>
              <a:t>linearities</a:t>
            </a:r>
            <a:r>
              <a:rPr lang="en-US" dirty="0" smtClean="0"/>
              <a:t> in the presence of beam-beam at different stages of the operational cycle</a:t>
            </a:r>
            <a:endParaRPr lang="en-US" dirty="0" smtClean="0"/>
          </a:p>
        </p:txBody>
      </p:sp>
      <p:sp>
        <p:nvSpPr>
          <p:cNvPr id="26" name="Rectangle 25"/>
          <p:cNvSpPr/>
          <p:nvPr/>
        </p:nvSpPr>
        <p:spPr>
          <a:xfrm>
            <a:off x="5866945" y="3069900"/>
            <a:ext cx="3268297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/>
              <a:t>For FCC-</a:t>
            </a:r>
            <a:r>
              <a:rPr lang="en-US" b="1" dirty="0" err="1"/>
              <a:t>hh</a:t>
            </a:r>
            <a:r>
              <a:rPr lang="en-US" b="1" dirty="0"/>
              <a:t> case TCPs at 7.2 </a:t>
            </a:r>
            <a:r>
              <a:rPr lang="en-US" b="1" dirty="0">
                <a:latin typeface="Symbol" charset="2"/>
                <a:cs typeface="Symbol" charset="2"/>
              </a:rPr>
              <a:t>s</a:t>
            </a:r>
            <a:r>
              <a:rPr lang="en-US" b="1" dirty="0"/>
              <a:t> </a:t>
            </a:r>
            <a:endParaRPr lang="en-US" b="1" dirty="0" smtClean="0"/>
          </a:p>
          <a:p>
            <a:r>
              <a:rPr lang="en-US" b="1" dirty="0" smtClean="0"/>
              <a:t>M</a:t>
            </a:r>
            <a:r>
              <a:rPr lang="en-US" b="1" dirty="0"/>
              <a:t>. </a:t>
            </a:r>
            <a:r>
              <a:rPr lang="en-US" b="1" dirty="0" err="1"/>
              <a:t>Fiascari</a:t>
            </a:r>
            <a:r>
              <a:rPr lang="en-US" b="1" dirty="0"/>
              <a:t> et al. </a:t>
            </a:r>
            <a:r>
              <a:rPr lang="en-US" b="1" dirty="0" smtClean="0"/>
              <a:t>@IPAC2016</a:t>
            </a:r>
            <a:endParaRPr lang="en-US" b="1" dirty="0"/>
          </a:p>
        </p:txBody>
      </p:sp>
      <p:pic>
        <p:nvPicPr>
          <p:cNvPr id="16" name="Picture 15" descr="sep_Lsta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147" y="3775995"/>
            <a:ext cx="3305995" cy="2314197"/>
          </a:xfrm>
          <a:prstGeom prst="rect">
            <a:avLst/>
          </a:prstGeom>
        </p:spPr>
      </p:pic>
      <p:sp>
        <p:nvSpPr>
          <p:cNvPr id="17" name="5-Point Star 16"/>
          <p:cNvSpPr/>
          <p:nvPr/>
        </p:nvSpPr>
        <p:spPr>
          <a:xfrm>
            <a:off x="3603801" y="2685413"/>
            <a:ext cx="249799" cy="21725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867711" y="2642113"/>
            <a:ext cx="138458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Q’ = 20 units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0556" y="5022157"/>
            <a:ext cx="60087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angle of </a:t>
            </a:r>
            <a:r>
              <a:rPr lang="en-US" b="1" dirty="0" smtClean="0"/>
              <a:t>200 </a:t>
            </a:r>
            <a:r>
              <a:rPr lang="en-US" b="1" dirty="0" err="1" smtClean="0">
                <a:latin typeface="Symbol" charset="2"/>
                <a:cs typeface="Symbol" charset="2"/>
              </a:rPr>
              <a:t>m</a:t>
            </a:r>
            <a:r>
              <a:rPr lang="en-US" b="1" dirty="0" err="1" smtClean="0"/>
              <a:t>rad</a:t>
            </a:r>
            <a:r>
              <a:rPr lang="en-US" b="1" dirty="0" smtClean="0"/>
              <a:t> at IPA and IPG</a:t>
            </a:r>
            <a:r>
              <a:rPr lang="en-US" dirty="0" smtClean="0"/>
              <a:t> proposed</a:t>
            </a:r>
          </a:p>
          <a:p>
            <a:r>
              <a:rPr lang="en-US" dirty="0" smtClean="0">
                <a:sym typeface="Wingdings"/>
              </a:rPr>
              <a:t> Still to be added some margins for</a:t>
            </a:r>
            <a:r>
              <a:rPr lang="en-US" dirty="0" smtClean="0"/>
              <a:t>:</a:t>
            </a:r>
          </a:p>
          <a:p>
            <a:r>
              <a:rPr lang="en-US" dirty="0"/>
              <a:t>	</a:t>
            </a:r>
            <a:r>
              <a:rPr lang="en-US" dirty="0" smtClean="0">
                <a:sym typeface="Wingdings"/>
              </a:rPr>
              <a:t> Landau </a:t>
            </a:r>
            <a:r>
              <a:rPr lang="en-US" dirty="0" err="1" smtClean="0">
                <a:sym typeface="Wingdings"/>
              </a:rPr>
              <a:t>Octupoles</a:t>
            </a:r>
            <a:endParaRPr lang="en-US" dirty="0" smtClean="0">
              <a:sym typeface="Wingdings"/>
            </a:endParaRPr>
          </a:p>
          <a:p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 Magnets imperfections</a:t>
            </a:r>
          </a:p>
          <a:p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Tunability</a:t>
            </a:r>
            <a:r>
              <a:rPr lang="en-US" dirty="0" smtClean="0">
                <a:sym typeface="Wingdings"/>
              </a:rPr>
              <a:t> and low luminosity experiments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020111" y="1404952"/>
            <a:ext cx="126759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Q’ = 2 units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41593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FCC_al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14" y="435934"/>
            <a:ext cx="6070317" cy="42492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064"/>
            <a:ext cx="8229600" cy="67080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Crossing Schemes: HV versus HH and VV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7759" y="4591304"/>
            <a:ext cx="58641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HH Crossing is equivalent to HV in terms of DA for nominal bunches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VV not acceptable at the (0.31-0.32) working point due to strong impact of 3</a:t>
            </a:r>
            <a:r>
              <a:rPr lang="en-US" baseline="30000" dirty="0" smtClean="0"/>
              <a:t>rd</a:t>
            </a:r>
            <a:r>
              <a:rPr lang="en-US" dirty="0" smtClean="0"/>
              <a:t> order resonance effect </a:t>
            </a:r>
            <a:r>
              <a:rPr lang="en-US" dirty="0" smtClean="0">
                <a:sym typeface="Wingdings"/>
              </a:rPr>
              <a:t> Mirrored tune will solve the problem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Moving on the mirrored tunes inverts the situation where then HH pushes particles on the 3</a:t>
            </a:r>
            <a:r>
              <a:rPr lang="en-US" baseline="30000" dirty="0" smtClean="0"/>
              <a:t>rd</a:t>
            </a:r>
            <a:r>
              <a:rPr lang="en-US" dirty="0" smtClean="0"/>
              <a:t> order </a:t>
            </a:r>
            <a:r>
              <a:rPr lang="en-US" dirty="0" smtClean="0"/>
              <a:t>resonance</a:t>
            </a:r>
            <a:endParaRPr lang="en-US" dirty="0" smtClean="0"/>
          </a:p>
        </p:txBody>
      </p:sp>
      <p:pic>
        <p:nvPicPr>
          <p:cNvPr id="11" name="Picture 10" descr="footprint_xsingscheme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20313" y="-114792"/>
            <a:ext cx="2747817" cy="3555999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flipV="1">
            <a:off x="1101754" y="1591015"/>
            <a:ext cx="4476269" cy="12934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min_lifetime_trim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216" y="2662943"/>
            <a:ext cx="3088784" cy="230977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140223" y="2923454"/>
            <a:ext cx="1861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B. </a:t>
            </a:r>
            <a:r>
              <a:rPr lang="en-US" sz="1400" dirty="0" err="1" smtClean="0"/>
              <a:t>Salvachua</a:t>
            </a:r>
            <a:r>
              <a:rPr lang="en-US" sz="1400" dirty="0" smtClean="0"/>
              <a:t> et al. </a:t>
            </a:r>
          </a:p>
          <a:p>
            <a:r>
              <a:rPr lang="en-US" sz="1400" dirty="0" smtClean="0"/>
              <a:t>@IPAC2017 TUPVA025</a:t>
            </a:r>
            <a:endParaRPr lang="en-US" sz="1400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6561667" y="3887830"/>
            <a:ext cx="2369508" cy="4938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774644" y="624301"/>
            <a:ext cx="536800" cy="52775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610779" y="2678717"/>
            <a:ext cx="1459241" cy="323165"/>
          </a:xfrm>
          <a:prstGeom prst="rect">
            <a:avLst/>
          </a:prstGeom>
          <a:solidFill>
            <a:srgbClr val="E9FF9B"/>
          </a:solidFill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LHC DATA  2016</a:t>
            </a:r>
            <a:endParaRPr lang="en-US" sz="1500" b="1" dirty="0"/>
          </a:p>
        </p:txBody>
      </p:sp>
      <p:sp>
        <p:nvSpPr>
          <p:cNvPr id="14" name="Rectangle 13"/>
          <p:cNvSpPr/>
          <p:nvPr/>
        </p:nvSpPr>
        <p:spPr>
          <a:xfrm>
            <a:off x="6016723" y="5048768"/>
            <a:ext cx="3083179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 smtClean="0"/>
              <a:t>Alternative crossing schemes are possible to support energy deposition constrains (I. </a:t>
            </a:r>
            <a:r>
              <a:rPr lang="en-US" b="1" dirty="0" err="1" smtClean="0"/>
              <a:t>Besana</a:t>
            </a:r>
            <a:r>
              <a:rPr lang="en-US" b="1" dirty="0" smtClean="0"/>
              <a:t> and </a:t>
            </a:r>
            <a:r>
              <a:rPr lang="en-US" b="1" dirty="0" err="1" smtClean="0"/>
              <a:t>Cerruti</a:t>
            </a:r>
            <a:r>
              <a:rPr lang="en-US" b="1" dirty="0" smtClean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34641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6574" y="-71064"/>
            <a:ext cx="5000225" cy="67080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PACMAN Bunches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3527423" y="3656314"/>
            <a:ext cx="52658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For all crossing schemes the major impact of long-range effects are on the nominal bunches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PACMAN bunches always show a better dynamic aperture, DA is defined by nominal bunches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Orbit effects still to be addressed for conclude on PACMAN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Should allow for flexible tuning</a:t>
            </a:r>
          </a:p>
        </p:txBody>
      </p:sp>
      <p:pic>
        <p:nvPicPr>
          <p:cNvPr id="18" name="Picture 17" descr="footprint_xsingscheme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84491" y="-419715"/>
            <a:ext cx="3681582" cy="4764401"/>
          </a:xfrm>
          <a:prstGeom prst="rect">
            <a:avLst/>
          </a:prstGeom>
        </p:spPr>
      </p:pic>
      <p:pic>
        <p:nvPicPr>
          <p:cNvPr id="22" name="Picture 21" descr="PACMAN_HH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88" y="2098497"/>
            <a:ext cx="3096192" cy="2167334"/>
          </a:xfrm>
          <a:prstGeom prst="rect">
            <a:avLst/>
          </a:prstGeom>
        </p:spPr>
      </p:pic>
      <p:pic>
        <p:nvPicPr>
          <p:cNvPr id="23" name="Picture 22" descr="PACMAN_HV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58" y="-36986"/>
            <a:ext cx="3096192" cy="2167334"/>
          </a:xfrm>
          <a:prstGeom prst="rect">
            <a:avLst/>
          </a:prstGeom>
        </p:spPr>
      </p:pic>
      <p:pic>
        <p:nvPicPr>
          <p:cNvPr id="24" name="Picture 23" descr="PACMAN_VV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88" y="4305386"/>
            <a:ext cx="3096192" cy="216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250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0" y="1242837"/>
            <a:ext cx="4221703" cy="3687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9588"/>
            <a:ext cx="9144000" cy="1143000"/>
          </a:xfrm>
        </p:spPr>
        <p:txBody>
          <a:bodyPr>
            <a:normAutofit/>
          </a:bodyPr>
          <a:lstStyle/>
          <a:p>
            <a:r>
              <a:rPr lang="en-US" sz="3400" dirty="0" smtClean="0"/>
              <a:t>Optimization of optics based on dynamic aperture</a:t>
            </a:r>
            <a:endParaRPr lang="en-US" sz="3400" dirty="0"/>
          </a:p>
        </p:txBody>
      </p:sp>
      <p:sp>
        <p:nvSpPr>
          <p:cNvPr id="6" name="TextBox 5"/>
          <p:cNvSpPr txBox="1"/>
          <p:nvPr/>
        </p:nvSpPr>
        <p:spPr>
          <a:xfrm>
            <a:off x="5275381" y="1285761"/>
            <a:ext cx="3175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Beam-Beam Effects + </a:t>
            </a:r>
            <a:r>
              <a:rPr lang="en-US" dirty="0" err="1" smtClean="0"/>
              <a:t>Octupoles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10000" y="1246778"/>
            <a:ext cx="20057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Beam-Beam Effects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538" y="458794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/>
          </a:p>
          <a:p>
            <a:r>
              <a:rPr lang="en-US" dirty="0" smtClean="0"/>
              <a:t>Make use of </a:t>
            </a:r>
            <a:r>
              <a:rPr lang="en-US" b="1" dirty="0" err="1" smtClean="0"/>
              <a:t>Octupole</a:t>
            </a:r>
            <a:r>
              <a:rPr lang="en-US" b="1" dirty="0" smtClean="0"/>
              <a:t> magnets to compensate long-range beam-beam</a:t>
            </a:r>
            <a:r>
              <a:rPr lang="en-US" dirty="0" smtClean="0">
                <a:sym typeface="Wingdings"/>
              </a:rPr>
              <a:t> further optimization of phase advance with beam-beam and </a:t>
            </a:r>
            <a:r>
              <a:rPr lang="en-US" dirty="0" err="1" smtClean="0">
                <a:sym typeface="Wingdings"/>
              </a:rPr>
              <a:t>octupoles</a:t>
            </a:r>
            <a:r>
              <a:rPr lang="en-US" dirty="0" smtClean="0">
                <a:sym typeface="Wingdings"/>
              </a:rPr>
              <a:t> compensation needed</a:t>
            </a:r>
          </a:p>
        </p:txBody>
      </p:sp>
      <p:sp>
        <p:nvSpPr>
          <p:cNvPr id="11" name="5-Point Star 10"/>
          <p:cNvSpPr/>
          <p:nvPr/>
        </p:nvSpPr>
        <p:spPr>
          <a:xfrm>
            <a:off x="1346940" y="3904607"/>
            <a:ext cx="249799" cy="217250"/>
          </a:xfrm>
          <a:prstGeom prst="star5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4125" y="5610399"/>
            <a:ext cx="885552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Allow for a dynamic change over the operational cycle of the collider of the lattice phase advance to have maximum Dynamic Aperture and maintain compensation</a:t>
            </a:r>
            <a:endParaRPr lang="en-US" dirty="0"/>
          </a:p>
        </p:txBody>
      </p:sp>
      <p:sp>
        <p:nvSpPr>
          <p:cNvPr id="23" name="5-Point Star 22"/>
          <p:cNvSpPr/>
          <p:nvPr/>
        </p:nvSpPr>
        <p:spPr>
          <a:xfrm>
            <a:off x="1924000" y="2837208"/>
            <a:ext cx="249799" cy="217250"/>
          </a:xfrm>
          <a:prstGeom prst="star5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stCxn id="23" idx="2"/>
          </p:cNvCxnSpPr>
          <p:nvPr/>
        </p:nvCxnSpPr>
        <p:spPr>
          <a:xfrm flipH="1">
            <a:off x="1580353" y="3054457"/>
            <a:ext cx="391355" cy="870469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6528" y="662723"/>
            <a:ext cx="9011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Optimum phase advance for optics is not the best for beam-beam and </a:t>
            </a:r>
            <a:r>
              <a:rPr lang="en-US" b="1" dirty="0" err="1"/>
              <a:t>octupole</a:t>
            </a:r>
            <a:r>
              <a:rPr lang="en-US" b="1" dirty="0"/>
              <a:t> </a:t>
            </a:r>
            <a:r>
              <a:rPr lang="en-US" b="1" dirty="0" smtClean="0"/>
              <a:t>compensation</a:t>
            </a:r>
            <a:endParaRPr lang="en-US" b="1" dirty="0"/>
          </a:p>
        </p:txBody>
      </p:sp>
      <p:pic>
        <p:nvPicPr>
          <p:cNvPr id="4" name="Picture 3" descr="f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934" y="1565395"/>
            <a:ext cx="4572000" cy="3200400"/>
          </a:xfrm>
          <a:prstGeom prst="rect">
            <a:avLst/>
          </a:prstGeom>
        </p:spPr>
      </p:pic>
      <p:sp>
        <p:nvSpPr>
          <p:cNvPr id="21" name="5-Point Star 20"/>
          <p:cNvSpPr/>
          <p:nvPr/>
        </p:nvSpPr>
        <p:spPr>
          <a:xfrm>
            <a:off x="4875013" y="1574465"/>
            <a:ext cx="249799" cy="217250"/>
          </a:xfrm>
          <a:prstGeom prst="star5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011895" y="1768199"/>
            <a:ext cx="1" cy="21567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330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36227</TotalTime>
  <Words>2200</Words>
  <Application>Microsoft Macintosh PowerPoint</Application>
  <PresentationFormat>On-screen Show (4:3)</PresentationFormat>
  <Paragraphs>251</Paragraphs>
  <Slides>31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Beam-Beam Studies for FCC-HH</vt:lpstr>
      <vt:lpstr>Contents</vt:lpstr>
      <vt:lpstr>Collider parameters</vt:lpstr>
      <vt:lpstr>Beam-Beam Effects</vt:lpstr>
      <vt:lpstr>Beam-Beam Effects</vt:lpstr>
      <vt:lpstr>Ultimate case Round Optics: IPA and IPG</vt:lpstr>
      <vt:lpstr>Crossing Schemes: HV versus HH and VV</vt:lpstr>
      <vt:lpstr>PACMAN Bunches</vt:lpstr>
      <vt:lpstr>Optimization of optics based on dynamic aperture</vt:lpstr>
      <vt:lpstr>Landau Octupoles and beam-beam compensation</vt:lpstr>
      <vt:lpstr>Global compensation with Octupoles</vt:lpstr>
      <vt:lpstr>Optimization of optics based on dynamic aperture</vt:lpstr>
      <vt:lpstr>Dynamic Aperture benchmark to LHC</vt:lpstr>
      <vt:lpstr>Low Luminosity Experiments: IPL and IPP</vt:lpstr>
      <vt:lpstr>IPL and IPP</vt:lpstr>
      <vt:lpstr>Dynamic Aperture dependency on tune</vt:lpstr>
      <vt:lpstr>Alternative solutions: Flat optics versus round</vt:lpstr>
      <vt:lpstr>Flat versus round optics: beam-beam effects</vt:lpstr>
      <vt:lpstr>PACMAN effects Flat versus Round</vt:lpstr>
      <vt:lpstr>Head-on Limit: Losses and Emittance growth</vt:lpstr>
      <vt:lpstr>Head-on Limit: Losses and Emittance growth</vt:lpstr>
      <vt:lpstr>Head-on Limit: Losses and Emittance growth</vt:lpstr>
      <vt:lpstr>Head-on Beam-beam β-beating</vt:lpstr>
      <vt:lpstr>Head-on Beam-beam β-beating</vt:lpstr>
      <vt:lpstr>Head-on Beam-beam β-beating impact on Luminosity</vt:lpstr>
      <vt:lpstr>Head-on Beam-beam β-beating impact on aperture</vt:lpstr>
      <vt:lpstr>Summary</vt:lpstr>
      <vt:lpstr>PowerPoint Presentation</vt:lpstr>
      <vt:lpstr>Orbit Effects </vt:lpstr>
      <vt:lpstr>What have we learned from LHC and DA?</vt:lpstr>
      <vt:lpstr>Head-on Beam-beam β-beating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Beam-Beam </dc:title>
  <dc:creator>Tatiana</dc:creator>
  <cp:lastModifiedBy>Tatiana</cp:lastModifiedBy>
  <cp:revision>656</cp:revision>
  <cp:lastPrinted>2018-04-05T16:18:01Z</cp:lastPrinted>
  <dcterms:created xsi:type="dcterms:W3CDTF">2017-04-11T12:57:48Z</dcterms:created>
  <dcterms:modified xsi:type="dcterms:W3CDTF">2018-04-06T12:59:03Z</dcterms:modified>
</cp:coreProperties>
</file>