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7" r:id="rId3"/>
    <p:sldId id="320" r:id="rId4"/>
    <p:sldId id="339" r:id="rId5"/>
    <p:sldId id="359" r:id="rId6"/>
    <p:sldId id="340" r:id="rId7"/>
    <p:sldId id="341" r:id="rId8"/>
    <p:sldId id="342" r:id="rId9"/>
    <p:sldId id="348" r:id="rId10"/>
    <p:sldId id="351" r:id="rId11"/>
    <p:sldId id="344" r:id="rId12"/>
    <p:sldId id="353" r:id="rId13"/>
    <p:sldId id="355" r:id="rId14"/>
    <p:sldId id="356" r:id="rId15"/>
    <p:sldId id="357" r:id="rId16"/>
    <p:sldId id="346" r:id="rId17"/>
    <p:sldId id="358" r:id="rId18"/>
    <p:sldId id="333" r:id="rId19"/>
    <p:sldId id="321" r:id="rId20"/>
    <p:sldId id="324" r:id="rId21"/>
    <p:sldId id="325" r:id="rId22"/>
    <p:sldId id="326" r:id="rId23"/>
    <p:sldId id="354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226" autoAdjust="0"/>
  </p:normalViewPr>
  <p:slideViewPr>
    <p:cSldViewPr snapToGrid="0" snapToObjects="1">
      <p:cViewPr varScale="1">
        <p:scale>
          <a:sx n="98" d="100"/>
          <a:sy n="98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770E9-4AB7-4FB2-8FC5-40A39B6BD962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323EAD56-9A00-4BB6-B6B2-B7BF780DBFE8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Gas molecules ionized by beam</a:t>
          </a:r>
          <a:endParaRPr lang="en-US" sz="1600" dirty="0">
            <a:latin typeface="+mn-lt"/>
          </a:endParaRPr>
        </a:p>
      </dgm:t>
    </dgm:pt>
    <dgm:pt modelId="{20BF8C03-B882-415D-9CD2-41B09BB1467E}" type="parTrans" cxnId="{9BDDB65E-3999-4037-AD50-FE1649F4F478}">
      <dgm:prSet/>
      <dgm:spPr/>
      <dgm:t>
        <a:bodyPr/>
        <a:lstStyle/>
        <a:p>
          <a:endParaRPr lang="en-US"/>
        </a:p>
      </dgm:t>
    </dgm:pt>
    <dgm:pt modelId="{E091FF2F-A41A-499E-B3C9-0F64B00B91C1}" type="sibTrans" cxnId="{9BDDB65E-3999-4037-AD50-FE1649F4F478}">
      <dgm:prSet/>
      <dgm:spPr/>
      <dgm:t>
        <a:bodyPr/>
        <a:lstStyle/>
        <a:p>
          <a:endParaRPr lang="en-US"/>
        </a:p>
      </dgm:t>
    </dgm:pt>
    <dgm:pt modelId="{B3C5A165-9E73-4378-B721-7C5F6D322901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Ions oscillate in beam field</a:t>
          </a:r>
          <a:endParaRPr lang="en-US" sz="1600" dirty="0">
            <a:latin typeface="+mn-lt"/>
          </a:endParaRPr>
        </a:p>
      </dgm:t>
    </dgm:pt>
    <dgm:pt modelId="{57F5442E-2FBE-4827-BADF-FD6A90F0B5E6}" type="parTrans" cxnId="{926793FD-5677-45CB-A615-5BD85A9C610A}">
      <dgm:prSet/>
      <dgm:spPr/>
      <dgm:t>
        <a:bodyPr/>
        <a:lstStyle/>
        <a:p>
          <a:endParaRPr lang="en-US"/>
        </a:p>
      </dgm:t>
    </dgm:pt>
    <dgm:pt modelId="{07402F32-6122-4CFF-9D20-20D5DC4DD804}" type="sibTrans" cxnId="{926793FD-5677-45CB-A615-5BD85A9C610A}">
      <dgm:prSet/>
      <dgm:spPr/>
      <dgm:t>
        <a:bodyPr/>
        <a:lstStyle/>
        <a:p>
          <a:endParaRPr lang="en-US"/>
        </a:p>
      </dgm:t>
    </dgm:pt>
    <dgm:pt modelId="{219FAAEC-FFED-4F60-ADE3-7E2B5C7078E8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Field from trapped ions impacts the beam</a:t>
          </a:r>
          <a:endParaRPr lang="en-US" sz="1600" dirty="0">
            <a:latin typeface="+mn-lt"/>
          </a:endParaRPr>
        </a:p>
      </dgm:t>
    </dgm:pt>
    <dgm:pt modelId="{A0F3A113-2D47-4204-A2F8-5759AC898964}" type="parTrans" cxnId="{FC126E17-1F87-46B3-BA1F-4CF58742043D}">
      <dgm:prSet/>
      <dgm:spPr/>
      <dgm:t>
        <a:bodyPr/>
        <a:lstStyle/>
        <a:p>
          <a:endParaRPr lang="en-US"/>
        </a:p>
      </dgm:t>
    </dgm:pt>
    <dgm:pt modelId="{C79E8AF3-655B-48DB-AC82-0F1DA9010D00}" type="sibTrans" cxnId="{FC126E17-1F87-46B3-BA1F-4CF58742043D}">
      <dgm:prSet/>
      <dgm:spPr/>
      <dgm:t>
        <a:bodyPr/>
        <a:lstStyle/>
        <a:p>
          <a:endParaRPr lang="en-US"/>
        </a:p>
      </dgm:t>
    </dgm:pt>
    <dgm:pt modelId="{8D7A3687-4A5F-4429-973F-61B6B2042ECD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Positive ions attracted by beam field </a:t>
          </a:r>
          <a:endParaRPr lang="en-US" sz="1600" dirty="0">
            <a:latin typeface="+mn-lt"/>
          </a:endParaRPr>
        </a:p>
      </dgm:t>
    </dgm:pt>
    <dgm:pt modelId="{8FB4000D-9F57-4BA6-92AD-2E440D83D63E}" type="parTrans" cxnId="{3AC00785-D13D-433F-B37D-73E0CEFBDC36}">
      <dgm:prSet/>
      <dgm:spPr/>
      <dgm:t>
        <a:bodyPr/>
        <a:lstStyle/>
        <a:p>
          <a:endParaRPr lang="en-US"/>
        </a:p>
      </dgm:t>
    </dgm:pt>
    <dgm:pt modelId="{07009CBB-3D8E-4B7D-95D6-79E8707C9327}" type="sibTrans" cxnId="{3AC00785-D13D-433F-B37D-73E0CEFBDC36}">
      <dgm:prSet/>
      <dgm:spPr/>
      <dgm:t>
        <a:bodyPr/>
        <a:lstStyle/>
        <a:p>
          <a:endParaRPr lang="en-US"/>
        </a:p>
      </dgm:t>
    </dgm:pt>
    <dgm:pt modelId="{6B5B1BCF-481B-4FF1-90DE-32F52476E9D0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Instability, tune shift,</a:t>
          </a:r>
          <a:br>
            <a:rPr lang="en-GB" sz="1600" dirty="0" smtClean="0">
              <a:latin typeface="+mn-lt"/>
            </a:rPr>
          </a:br>
          <a:r>
            <a:rPr lang="en-GB" sz="1600" dirty="0" err="1" smtClean="0">
              <a:latin typeface="+mn-lt"/>
            </a:rPr>
            <a:t>ε</a:t>
          </a:r>
          <a:r>
            <a:rPr lang="en-GB" sz="1600" dirty="0" smtClean="0">
              <a:latin typeface="+mn-lt"/>
            </a:rPr>
            <a:t> growth</a:t>
          </a:r>
        </a:p>
      </dgm:t>
    </dgm:pt>
    <dgm:pt modelId="{03DCE8C1-F8A1-4B07-B5AA-811004946734}" type="parTrans" cxnId="{FC80CCBA-B4C1-4FE0-968B-A3F0ADE61988}">
      <dgm:prSet/>
      <dgm:spPr/>
      <dgm:t>
        <a:bodyPr/>
        <a:lstStyle/>
        <a:p>
          <a:endParaRPr lang="en-US"/>
        </a:p>
      </dgm:t>
    </dgm:pt>
    <dgm:pt modelId="{17A6833A-C879-496B-AFCB-C4EA68AB47CF}" type="sibTrans" cxnId="{FC80CCBA-B4C1-4FE0-968B-A3F0ADE61988}">
      <dgm:prSet/>
      <dgm:spPr/>
      <dgm:t>
        <a:bodyPr/>
        <a:lstStyle/>
        <a:p>
          <a:endParaRPr lang="en-US"/>
        </a:p>
      </dgm:t>
    </dgm:pt>
    <dgm:pt modelId="{B2540A24-D65A-46B9-8BFE-6BA23F365157}" type="pres">
      <dgm:prSet presAssocID="{114770E9-4AB7-4FB2-8FC5-40A39B6BD962}" presName="CompostProcess" presStyleCnt="0">
        <dgm:presLayoutVars>
          <dgm:dir/>
          <dgm:resizeHandles val="exact"/>
        </dgm:presLayoutVars>
      </dgm:prSet>
      <dgm:spPr/>
    </dgm:pt>
    <dgm:pt modelId="{2FAD8ACE-ABB1-4BFE-9234-C170BBA6794E}" type="pres">
      <dgm:prSet presAssocID="{114770E9-4AB7-4FB2-8FC5-40A39B6BD962}" presName="arrow" presStyleLbl="bgShp" presStyleIdx="0" presStyleCnt="1" custScaleX="117647" custLinFactNeighborX="183"/>
      <dgm:spPr/>
      <dgm:t>
        <a:bodyPr/>
        <a:lstStyle/>
        <a:p>
          <a:endParaRPr lang="en-US"/>
        </a:p>
      </dgm:t>
    </dgm:pt>
    <dgm:pt modelId="{E8D3615A-5DA4-405D-886B-D163D927FE6F}" type="pres">
      <dgm:prSet presAssocID="{114770E9-4AB7-4FB2-8FC5-40A39B6BD962}" presName="linearProcess" presStyleCnt="0"/>
      <dgm:spPr/>
    </dgm:pt>
    <dgm:pt modelId="{9E98AEA6-5C86-4973-A2D8-3618B5CCE36E}" type="pres">
      <dgm:prSet presAssocID="{323EAD56-9A00-4BB6-B6B2-B7BF780DBFE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8914B-56B2-4551-82F3-51C0B079E21B}" type="pres">
      <dgm:prSet presAssocID="{E091FF2F-A41A-499E-B3C9-0F64B00B91C1}" presName="sibTrans" presStyleCnt="0"/>
      <dgm:spPr/>
    </dgm:pt>
    <dgm:pt modelId="{77FE85B0-6EA9-4317-AF61-B494EA29270A}" type="pres">
      <dgm:prSet presAssocID="{8D7A3687-4A5F-4429-973F-61B6B2042EC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3733D-D873-4F31-89F4-65925E210E5F}" type="pres">
      <dgm:prSet presAssocID="{07009CBB-3D8E-4B7D-95D6-79E8707C9327}" presName="sibTrans" presStyleCnt="0"/>
      <dgm:spPr/>
    </dgm:pt>
    <dgm:pt modelId="{4992E3B1-DA46-470D-B3B7-ABD396F6005A}" type="pres">
      <dgm:prSet presAssocID="{B3C5A165-9E73-4378-B721-7C5F6D322901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B7B2F-173E-42F3-9CAA-B056E0F9F283}" type="pres">
      <dgm:prSet presAssocID="{07402F32-6122-4CFF-9D20-20D5DC4DD804}" presName="sibTrans" presStyleCnt="0"/>
      <dgm:spPr/>
    </dgm:pt>
    <dgm:pt modelId="{6A5B1D3D-853C-44F0-92DB-2BB81590652E}" type="pres">
      <dgm:prSet presAssocID="{219FAAEC-FFED-4F60-ADE3-7E2B5C7078E8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3F99A-ADFF-4627-8DCC-28FE847C5DDB}" type="pres">
      <dgm:prSet presAssocID="{C79E8AF3-655B-48DB-AC82-0F1DA9010D00}" presName="sibTrans" presStyleCnt="0"/>
      <dgm:spPr/>
    </dgm:pt>
    <dgm:pt modelId="{AEFAB6E7-3F91-4DB5-B00B-45A407909F73}" type="pres">
      <dgm:prSet presAssocID="{6B5B1BCF-481B-4FF1-90DE-32F52476E9D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0DE3AE-AA82-3B4F-B1C7-5BEDB5FFBBCD}" type="presOf" srcId="{B3C5A165-9E73-4378-B721-7C5F6D322901}" destId="{4992E3B1-DA46-470D-B3B7-ABD396F6005A}" srcOrd="0" destOrd="0" presId="urn:microsoft.com/office/officeart/2005/8/layout/hProcess9"/>
    <dgm:cxn modelId="{FC126E17-1F87-46B3-BA1F-4CF58742043D}" srcId="{114770E9-4AB7-4FB2-8FC5-40A39B6BD962}" destId="{219FAAEC-FFED-4F60-ADE3-7E2B5C7078E8}" srcOrd="3" destOrd="0" parTransId="{A0F3A113-2D47-4204-A2F8-5759AC898964}" sibTransId="{C79E8AF3-655B-48DB-AC82-0F1DA9010D00}"/>
    <dgm:cxn modelId="{95B67C2A-30F2-B247-86FD-CAF883B71E29}" type="presOf" srcId="{219FAAEC-FFED-4F60-ADE3-7E2B5C7078E8}" destId="{6A5B1D3D-853C-44F0-92DB-2BB81590652E}" srcOrd="0" destOrd="0" presId="urn:microsoft.com/office/officeart/2005/8/layout/hProcess9"/>
    <dgm:cxn modelId="{9BDDB65E-3999-4037-AD50-FE1649F4F478}" srcId="{114770E9-4AB7-4FB2-8FC5-40A39B6BD962}" destId="{323EAD56-9A00-4BB6-B6B2-B7BF780DBFE8}" srcOrd="0" destOrd="0" parTransId="{20BF8C03-B882-415D-9CD2-41B09BB1467E}" sibTransId="{E091FF2F-A41A-499E-B3C9-0F64B00B91C1}"/>
    <dgm:cxn modelId="{926793FD-5677-45CB-A615-5BD85A9C610A}" srcId="{114770E9-4AB7-4FB2-8FC5-40A39B6BD962}" destId="{B3C5A165-9E73-4378-B721-7C5F6D322901}" srcOrd="2" destOrd="0" parTransId="{57F5442E-2FBE-4827-BADF-FD6A90F0B5E6}" sibTransId="{07402F32-6122-4CFF-9D20-20D5DC4DD804}"/>
    <dgm:cxn modelId="{C1798870-2934-A24E-9BFE-D013B567A2C5}" type="presOf" srcId="{6B5B1BCF-481B-4FF1-90DE-32F52476E9D0}" destId="{AEFAB6E7-3F91-4DB5-B00B-45A407909F73}" srcOrd="0" destOrd="0" presId="urn:microsoft.com/office/officeart/2005/8/layout/hProcess9"/>
    <dgm:cxn modelId="{BA9D6030-2D63-EF42-AA67-D146CFE2F055}" type="presOf" srcId="{8D7A3687-4A5F-4429-973F-61B6B2042ECD}" destId="{77FE85B0-6EA9-4317-AF61-B494EA29270A}" srcOrd="0" destOrd="0" presId="urn:microsoft.com/office/officeart/2005/8/layout/hProcess9"/>
    <dgm:cxn modelId="{DF964FAC-2C0C-E346-9669-F7855E7E8D0E}" type="presOf" srcId="{114770E9-4AB7-4FB2-8FC5-40A39B6BD962}" destId="{B2540A24-D65A-46B9-8BFE-6BA23F365157}" srcOrd="0" destOrd="0" presId="urn:microsoft.com/office/officeart/2005/8/layout/hProcess9"/>
    <dgm:cxn modelId="{3AC00785-D13D-433F-B37D-73E0CEFBDC36}" srcId="{114770E9-4AB7-4FB2-8FC5-40A39B6BD962}" destId="{8D7A3687-4A5F-4429-973F-61B6B2042ECD}" srcOrd="1" destOrd="0" parTransId="{8FB4000D-9F57-4BA6-92AD-2E440D83D63E}" sibTransId="{07009CBB-3D8E-4B7D-95D6-79E8707C9327}"/>
    <dgm:cxn modelId="{FC80CCBA-B4C1-4FE0-968B-A3F0ADE61988}" srcId="{114770E9-4AB7-4FB2-8FC5-40A39B6BD962}" destId="{6B5B1BCF-481B-4FF1-90DE-32F52476E9D0}" srcOrd="4" destOrd="0" parTransId="{03DCE8C1-F8A1-4B07-B5AA-811004946734}" sibTransId="{17A6833A-C879-496B-AFCB-C4EA68AB47CF}"/>
    <dgm:cxn modelId="{468E2F27-FDE5-2447-ABA3-5D8F928C4462}" type="presOf" srcId="{323EAD56-9A00-4BB6-B6B2-B7BF780DBFE8}" destId="{9E98AEA6-5C86-4973-A2D8-3618B5CCE36E}" srcOrd="0" destOrd="0" presId="urn:microsoft.com/office/officeart/2005/8/layout/hProcess9"/>
    <dgm:cxn modelId="{19FC6A97-9DB3-5F44-A9B8-3B2A7CBCE78B}" type="presParOf" srcId="{B2540A24-D65A-46B9-8BFE-6BA23F365157}" destId="{2FAD8ACE-ABB1-4BFE-9234-C170BBA6794E}" srcOrd="0" destOrd="0" presId="urn:microsoft.com/office/officeart/2005/8/layout/hProcess9"/>
    <dgm:cxn modelId="{2721F9CB-4817-304C-A4A5-84C22C2BF713}" type="presParOf" srcId="{B2540A24-D65A-46B9-8BFE-6BA23F365157}" destId="{E8D3615A-5DA4-405D-886B-D163D927FE6F}" srcOrd="1" destOrd="0" presId="urn:microsoft.com/office/officeart/2005/8/layout/hProcess9"/>
    <dgm:cxn modelId="{03668D74-80C8-6D43-A14B-6CF055F514D5}" type="presParOf" srcId="{E8D3615A-5DA4-405D-886B-D163D927FE6F}" destId="{9E98AEA6-5C86-4973-A2D8-3618B5CCE36E}" srcOrd="0" destOrd="0" presId="urn:microsoft.com/office/officeart/2005/8/layout/hProcess9"/>
    <dgm:cxn modelId="{806AF872-7B38-804E-98EB-8B44E8A47E02}" type="presParOf" srcId="{E8D3615A-5DA4-405D-886B-D163D927FE6F}" destId="{5668914B-56B2-4551-82F3-51C0B079E21B}" srcOrd="1" destOrd="0" presId="urn:microsoft.com/office/officeart/2005/8/layout/hProcess9"/>
    <dgm:cxn modelId="{E7F23987-0B33-8A4D-8AD2-9FA273053FC8}" type="presParOf" srcId="{E8D3615A-5DA4-405D-886B-D163D927FE6F}" destId="{77FE85B0-6EA9-4317-AF61-B494EA29270A}" srcOrd="2" destOrd="0" presId="urn:microsoft.com/office/officeart/2005/8/layout/hProcess9"/>
    <dgm:cxn modelId="{3D7B3F95-3E84-0441-BA79-1D40192F4D90}" type="presParOf" srcId="{E8D3615A-5DA4-405D-886B-D163D927FE6F}" destId="{9EF3733D-D873-4F31-89F4-65925E210E5F}" srcOrd="3" destOrd="0" presId="urn:microsoft.com/office/officeart/2005/8/layout/hProcess9"/>
    <dgm:cxn modelId="{F33589F2-1886-5044-ABD2-8B79134CE45B}" type="presParOf" srcId="{E8D3615A-5DA4-405D-886B-D163D927FE6F}" destId="{4992E3B1-DA46-470D-B3B7-ABD396F6005A}" srcOrd="4" destOrd="0" presId="urn:microsoft.com/office/officeart/2005/8/layout/hProcess9"/>
    <dgm:cxn modelId="{61A57BA9-27A4-CC49-A3A0-10B8B36FF710}" type="presParOf" srcId="{E8D3615A-5DA4-405D-886B-D163D927FE6F}" destId="{1ABB7B2F-173E-42F3-9CAA-B056E0F9F283}" srcOrd="5" destOrd="0" presId="urn:microsoft.com/office/officeart/2005/8/layout/hProcess9"/>
    <dgm:cxn modelId="{936BBB1D-55EB-0E4A-A09C-80D983C8BA2A}" type="presParOf" srcId="{E8D3615A-5DA4-405D-886B-D163D927FE6F}" destId="{6A5B1D3D-853C-44F0-92DB-2BB81590652E}" srcOrd="6" destOrd="0" presId="urn:microsoft.com/office/officeart/2005/8/layout/hProcess9"/>
    <dgm:cxn modelId="{FFE2319B-5BB6-7D42-87FB-5BAD55EB2332}" type="presParOf" srcId="{E8D3615A-5DA4-405D-886B-D163D927FE6F}" destId="{24F3F99A-ADFF-4627-8DCC-28FE847C5DDB}" srcOrd="7" destOrd="0" presId="urn:microsoft.com/office/officeart/2005/8/layout/hProcess9"/>
    <dgm:cxn modelId="{91F309A0-E55F-474E-ACF0-1DF4E26BB77E}" type="presParOf" srcId="{E8D3615A-5DA4-405D-886B-D163D927FE6F}" destId="{AEFAB6E7-3F91-4DB5-B00B-45A407909F7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D8ACE-ABB1-4BFE-9234-C170BBA6794E}">
      <dsp:nvSpPr>
        <dsp:cNvPr id="0" name=""/>
        <dsp:cNvSpPr/>
      </dsp:nvSpPr>
      <dsp:spPr>
        <a:xfrm>
          <a:off x="4" y="0"/>
          <a:ext cx="8080867" cy="3549634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8AEA6-5C86-4973-A2D8-3618B5CCE36E}">
      <dsp:nvSpPr>
        <dsp:cNvPr id="0" name=""/>
        <dsp:cNvSpPr/>
      </dsp:nvSpPr>
      <dsp:spPr>
        <a:xfrm>
          <a:off x="2367" y="1064890"/>
          <a:ext cx="1425200" cy="14198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Gas molecules ionized by beam</a:t>
          </a:r>
          <a:endParaRPr lang="en-US" sz="1600" kern="1200" dirty="0">
            <a:latin typeface="+mn-lt"/>
          </a:endParaRPr>
        </a:p>
      </dsp:txBody>
      <dsp:txXfrm>
        <a:off x="71679" y="1134202"/>
        <a:ext cx="1286576" cy="1281229"/>
      </dsp:txXfrm>
    </dsp:sp>
    <dsp:sp modelId="{77FE85B0-6EA9-4317-AF61-B494EA29270A}">
      <dsp:nvSpPr>
        <dsp:cNvPr id="0" name=""/>
        <dsp:cNvSpPr/>
      </dsp:nvSpPr>
      <dsp:spPr>
        <a:xfrm>
          <a:off x="1665101" y="1064890"/>
          <a:ext cx="1425200" cy="1419853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Positive ions attracted by beam field </a:t>
          </a:r>
          <a:endParaRPr lang="en-US" sz="1600" kern="1200" dirty="0">
            <a:latin typeface="+mn-lt"/>
          </a:endParaRPr>
        </a:p>
      </dsp:txBody>
      <dsp:txXfrm>
        <a:off x="1734413" y="1134202"/>
        <a:ext cx="1286576" cy="1281229"/>
      </dsp:txXfrm>
    </dsp:sp>
    <dsp:sp modelId="{4992E3B1-DA46-470D-B3B7-ABD396F6005A}">
      <dsp:nvSpPr>
        <dsp:cNvPr id="0" name=""/>
        <dsp:cNvSpPr/>
      </dsp:nvSpPr>
      <dsp:spPr>
        <a:xfrm>
          <a:off x="3327835" y="1064890"/>
          <a:ext cx="1425200" cy="1419853"/>
        </a:xfrm>
        <a:prstGeom prst="roundRect">
          <a:avLst/>
        </a:prstGeom>
        <a:solidFill>
          <a:schemeClr val="accent3">
            <a:hueOff val="5625133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Ions oscillate in beam field</a:t>
          </a:r>
          <a:endParaRPr lang="en-US" sz="1600" kern="1200" dirty="0">
            <a:latin typeface="+mn-lt"/>
          </a:endParaRPr>
        </a:p>
      </dsp:txBody>
      <dsp:txXfrm>
        <a:off x="3397147" y="1134202"/>
        <a:ext cx="1286576" cy="1281229"/>
      </dsp:txXfrm>
    </dsp:sp>
    <dsp:sp modelId="{6A5B1D3D-853C-44F0-92DB-2BB81590652E}">
      <dsp:nvSpPr>
        <dsp:cNvPr id="0" name=""/>
        <dsp:cNvSpPr/>
      </dsp:nvSpPr>
      <dsp:spPr>
        <a:xfrm>
          <a:off x="4990569" y="1064890"/>
          <a:ext cx="1425200" cy="1419853"/>
        </a:xfrm>
        <a:prstGeom prst="roundRect">
          <a:avLst/>
        </a:prstGeom>
        <a:solidFill>
          <a:schemeClr val="accent3">
            <a:hueOff val="8437700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Field from trapped ions impacts the beam</a:t>
          </a:r>
          <a:endParaRPr lang="en-US" sz="1600" kern="1200" dirty="0">
            <a:latin typeface="+mn-lt"/>
          </a:endParaRPr>
        </a:p>
      </dsp:txBody>
      <dsp:txXfrm>
        <a:off x="5059881" y="1134202"/>
        <a:ext cx="1286576" cy="1281229"/>
      </dsp:txXfrm>
    </dsp:sp>
    <dsp:sp modelId="{AEFAB6E7-3F91-4DB5-B00B-45A407909F73}">
      <dsp:nvSpPr>
        <dsp:cNvPr id="0" name=""/>
        <dsp:cNvSpPr/>
      </dsp:nvSpPr>
      <dsp:spPr>
        <a:xfrm>
          <a:off x="6653303" y="1064890"/>
          <a:ext cx="1425200" cy="1419853"/>
        </a:xfrm>
        <a:prstGeom prst="roundRect">
          <a:avLst/>
        </a:prstGeom>
        <a:solidFill>
          <a:schemeClr val="accent3">
            <a:hueOff val="11250266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Instability, tune shift,</a:t>
          </a:r>
          <a:br>
            <a:rPr lang="en-GB" sz="1600" kern="1200" dirty="0" smtClean="0">
              <a:latin typeface="+mn-lt"/>
            </a:rPr>
          </a:br>
          <a:r>
            <a:rPr lang="en-GB" sz="1600" kern="1200" dirty="0" err="1" smtClean="0">
              <a:latin typeface="+mn-lt"/>
            </a:rPr>
            <a:t>ε</a:t>
          </a:r>
          <a:r>
            <a:rPr lang="en-GB" sz="1600" kern="1200" dirty="0" smtClean="0">
              <a:latin typeface="+mn-lt"/>
            </a:rPr>
            <a:t> growth</a:t>
          </a:r>
        </a:p>
      </dsp:txBody>
      <dsp:txXfrm>
        <a:off x="6722615" y="1134202"/>
        <a:ext cx="1286576" cy="1281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06/04/18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06/04/18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/>
              <a:t>117th HSC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21.09.2017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117th HSC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053" y="2415179"/>
            <a:ext cx="7772400" cy="1667762"/>
          </a:xfrm>
        </p:spPr>
        <p:txBody>
          <a:bodyPr>
            <a:noAutofit/>
          </a:bodyPr>
          <a:lstStyle/>
          <a:p>
            <a:r>
              <a:rPr lang="en-US" dirty="0" smtClean="0"/>
              <a:t>Ion studies for FCC-</a:t>
            </a:r>
            <a:r>
              <a:rPr lang="en-US" dirty="0" err="1" smtClean="0"/>
              <a:t>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4119" y="3789797"/>
            <a:ext cx="7392269" cy="220810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A. </a:t>
            </a:r>
            <a:r>
              <a:rPr lang="en-US" dirty="0" err="1" smtClean="0">
                <a:solidFill>
                  <a:srgbClr val="376092"/>
                </a:solidFill>
              </a:rPr>
              <a:t>Oeftiger</a:t>
            </a:r>
            <a:r>
              <a:rPr lang="en-US" dirty="0" smtClean="0">
                <a:solidFill>
                  <a:srgbClr val="376092"/>
                </a:solidFill>
              </a:rPr>
              <a:t>, L. Mether, G. </a:t>
            </a:r>
            <a:r>
              <a:rPr lang="en-US" dirty="0" err="1" smtClean="0">
                <a:solidFill>
                  <a:srgbClr val="376092"/>
                </a:solidFill>
              </a:rPr>
              <a:t>Rumolo</a:t>
            </a:r>
            <a:endParaRPr lang="en-US" dirty="0" smtClean="0">
              <a:solidFill>
                <a:srgbClr val="376092"/>
              </a:solidFill>
            </a:endParaRPr>
          </a:p>
        </p:txBody>
      </p:sp>
      <p:pic>
        <p:nvPicPr>
          <p:cNvPr id="5" name="Picture 4" descr="EPFL-Logo-RVB-9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96" y="0"/>
            <a:ext cx="1894338" cy="974031"/>
          </a:xfrm>
          <a:prstGeom prst="rect">
            <a:avLst/>
          </a:prstGeom>
        </p:spPr>
      </p:pic>
      <p:pic>
        <p:nvPicPr>
          <p:cNvPr id="7" name="Picture 6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4" y="85881"/>
            <a:ext cx="888150" cy="8881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06466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FCC Week 2018, Amsterdam</a:t>
            </a:r>
            <a:endParaRPr lang="en-US" sz="1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April 9</a:t>
            </a:r>
            <a:r>
              <a:rPr lang="en-US" sz="1600" baseline="30000" dirty="0" smtClean="0">
                <a:solidFill>
                  <a:schemeClr val="tx2"/>
                </a:solidFill>
                <a:latin typeface="Calibri" pitchFamily="34" charset="0"/>
              </a:rPr>
              <a:t>th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-13</a:t>
            </a:r>
            <a:r>
              <a:rPr lang="en-US" sz="1600" baseline="30000" dirty="0" smtClean="0">
                <a:solidFill>
                  <a:schemeClr val="tx2"/>
                </a:solidFill>
                <a:latin typeface="Calibri" pitchFamily="34" charset="0"/>
              </a:rPr>
              <a:t>th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2018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239" y="3576270"/>
            <a:ext cx="4195948" cy="25262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93" y="3572287"/>
            <a:ext cx="4148633" cy="2508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 results: instability rise times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Bunch-by-bunch rise times estimated from </a:t>
            </a:r>
            <a:r>
              <a:rPr lang="en-GB" dirty="0" err="1" smtClean="0"/>
              <a:t>emittance</a:t>
            </a:r>
            <a:r>
              <a:rPr lang="en-GB" dirty="0" smtClean="0"/>
              <a:t> growth</a:t>
            </a:r>
          </a:p>
          <a:p>
            <a:r>
              <a:rPr lang="en-GB" dirty="0" smtClean="0">
                <a:solidFill>
                  <a:srgbClr val="C0504D"/>
                </a:solidFill>
              </a:rPr>
              <a:t>Saturate after a certain number of bunches</a:t>
            </a:r>
          </a:p>
          <a:p>
            <a:pPr lvl="1"/>
            <a:r>
              <a:rPr lang="en-GB" dirty="0" smtClean="0"/>
              <a:t>Around bunch 20 for A = 28, around bunch 10 for A = 44</a:t>
            </a:r>
          </a:p>
          <a:p>
            <a:endParaRPr lang="en-GB" dirty="0" smtClean="0"/>
          </a:p>
          <a:p>
            <a:r>
              <a:rPr lang="en-GB" dirty="0" smtClean="0"/>
              <a:t>Effect </a:t>
            </a:r>
            <a:r>
              <a:rPr lang="en-GB" dirty="0" smtClean="0">
                <a:solidFill>
                  <a:schemeClr val="accent2"/>
                </a:solidFill>
              </a:rPr>
              <a:t>probably due to the weak trapping</a:t>
            </a:r>
            <a:r>
              <a:rPr lang="en-GB" dirty="0" smtClean="0"/>
              <a:t>: ions oscillate around beam only for  a certain number of bunch passages before being lost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71217" y="3401379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= 28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7183" y="3399890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= 44</a:t>
            </a:r>
            <a:endParaRPr lang="en-GB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01617" y="3278035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Bunch-by-bunch rise time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138422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Straight </a:t>
            </a:r>
            <a:r>
              <a:rPr lang="en-GB" dirty="0"/>
              <a:t>s</a:t>
            </a:r>
            <a:r>
              <a:rPr lang="en-GB" dirty="0" smtClean="0"/>
              <a:t>ection results: hydrogen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Hydrogen simulated </a:t>
            </a:r>
            <a:r>
              <a:rPr lang="en-GB" dirty="0"/>
              <a:t>with 5</a:t>
            </a:r>
            <a:r>
              <a:rPr lang="en-GB" dirty="0" smtClean="0"/>
              <a:t>0 </a:t>
            </a:r>
            <a:r>
              <a:rPr lang="en-GB" dirty="0"/>
              <a:t>bunches over 5</a:t>
            </a:r>
            <a:r>
              <a:rPr lang="en-GB" dirty="0" smtClean="0"/>
              <a:t>0 turns</a:t>
            </a:r>
          </a:p>
          <a:p>
            <a:r>
              <a:rPr lang="en-GB" dirty="0" smtClean="0">
                <a:solidFill>
                  <a:srgbClr val="C0504D"/>
                </a:solidFill>
              </a:rPr>
              <a:t>Much stronger effect on beam than in the arcs</a:t>
            </a:r>
            <a:r>
              <a:rPr lang="en-GB" dirty="0" smtClean="0"/>
              <a:t>, despite shorter length</a:t>
            </a:r>
          </a:p>
          <a:p>
            <a:r>
              <a:rPr lang="en-GB" dirty="0" smtClean="0"/>
              <a:t>Unstable down to around 1 </a:t>
            </a:r>
            <a:r>
              <a:rPr lang="en-GB" dirty="0" err="1" smtClean="0"/>
              <a:t>nTorr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46" y="3101625"/>
            <a:ext cx="4152180" cy="27681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30" y="3311238"/>
            <a:ext cx="4103924" cy="24507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12635" y="3013409"/>
            <a:ext cx="330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Emittance</a:t>
            </a:r>
            <a:r>
              <a:rPr lang="en-GB" sz="1400" b="1" dirty="0" smtClean="0"/>
              <a:t> growth of most unstable bunch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19730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2802" y="3311238"/>
            <a:ext cx="4157052" cy="2534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Straight </a:t>
            </a:r>
            <a:r>
              <a:rPr lang="en-GB" dirty="0"/>
              <a:t>s</a:t>
            </a:r>
            <a:r>
              <a:rPr lang="en-GB" dirty="0" smtClean="0"/>
              <a:t>ection results: hydrogen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Hydrogen simulated </a:t>
            </a:r>
            <a:r>
              <a:rPr lang="en-GB" dirty="0"/>
              <a:t>with 5</a:t>
            </a:r>
            <a:r>
              <a:rPr lang="en-GB" dirty="0" smtClean="0"/>
              <a:t>0 </a:t>
            </a:r>
            <a:r>
              <a:rPr lang="en-GB" dirty="0"/>
              <a:t>bunches over 5</a:t>
            </a:r>
            <a:r>
              <a:rPr lang="en-GB" dirty="0" smtClean="0"/>
              <a:t>0 turns</a:t>
            </a:r>
          </a:p>
          <a:p>
            <a:r>
              <a:rPr lang="en-GB" dirty="0" smtClean="0">
                <a:solidFill>
                  <a:srgbClr val="C0504D"/>
                </a:solidFill>
              </a:rPr>
              <a:t>Much stronger effect on beam than in the arcs</a:t>
            </a:r>
            <a:r>
              <a:rPr lang="en-GB" dirty="0" smtClean="0"/>
              <a:t>, despite shorter length</a:t>
            </a:r>
          </a:p>
          <a:p>
            <a:r>
              <a:rPr lang="en-GB" dirty="0" smtClean="0"/>
              <a:t>Unstable down to around 1 </a:t>
            </a:r>
            <a:r>
              <a:rPr lang="en-GB" dirty="0" err="1" smtClean="0"/>
              <a:t>nTorr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>
                <a:solidFill>
                  <a:srgbClr val="C0504D"/>
                </a:solidFill>
              </a:rPr>
              <a:t>Rise times saturate </a:t>
            </a:r>
            <a:r>
              <a:rPr lang="en-GB" dirty="0" smtClean="0"/>
              <a:t>after about 10 bunches, </a:t>
            </a:r>
            <a:r>
              <a:rPr lang="en-GB" dirty="0" smtClean="0">
                <a:solidFill>
                  <a:srgbClr val="C0504D"/>
                </a:solidFill>
              </a:rPr>
              <a:t>as for heavier species in the arcs</a:t>
            </a:r>
            <a:endParaRPr lang="en-GB" dirty="0">
              <a:solidFill>
                <a:srgbClr val="C050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46" y="3101625"/>
            <a:ext cx="4152180" cy="27681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54487" y="3101625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Bunch-by-bunch rise time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4155300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774" y="3178926"/>
            <a:ext cx="4289024" cy="27771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Straight section results</a:t>
            </a:r>
            <a:r>
              <a:rPr lang="en-GB" dirty="0" smtClean="0"/>
              <a:t>: </a:t>
            </a:r>
            <a:r>
              <a:rPr lang="en-GB" dirty="0"/>
              <a:t>N</a:t>
            </a:r>
            <a:r>
              <a:rPr lang="en-GB" baseline="-25000" dirty="0"/>
              <a:t>2</a:t>
            </a:r>
            <a:r>
              <a:rPr lang="en-GB" dirty="0"/>
              <a:t> and CO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 and </a:t>
            </a:r>
            <a:r>
              <a:rPr lang="en-GB" dirty="0"/>
              <a:t>CO </a:t>
            </a:r>
            <a:r>
              <a:rPr lang="en-GB" dirty="0" smtClean="0"/>
              <a:t>simulated </a:t>
            </a:r>
            <a:r>
              <a:rPr lang="en-GB" dirty="0"/>
              <a:t>with </a:t>
            </a:r>
            <a:r>
              <a:rPr lang="en-GB" dirty="0" smtClean="0"/>
              <a:t>50 </a:t>
            </a:r>
            <a:r>
              <a:rPr lang="en-GB" dirty="0"/>
              <a:t>bunches for 5</a:t>
            </a:r>
            <a:r>
              <a:rPr lang="en-GB" dirty="0" smtClean="0"/>
              <a:t>0 turns</a:t>
            </a:r>
          </a:p>
          <a:p>
            <a:r>
              <a:rPr lang="en-GB" dirty="0" smtClean="0"/>
              <a:t>Growth of centroid motion visible from </a:t>
            </a:r>
            <a:r>
              <a:rPr lang="en-GB" dirty="0" smtClean="0">
                <a:solidFill>
                  <a:srgbClr val="C0504D"/>
                </a:solidFill>
              </a:rPr>
              <a:t>10 – 20 </a:t>
            </a:r>
            <a:r>
              <a:rPr lang="en-GB" dirty="0" err="1">
                <a:solidFill>
                  <a:srgbClr val="C0504D"/>
                </a:solidFill>
              </a:rPr>
              <a:t>p</a:t>
            </a:r>
            <a:r>
              <a:rPr lang="en-GB" dirty="0" err="1" smtClean="0">
                <a:solidFill>
                  <a:srgbClr val="C0504D"/>
                </a:solidFill>
              </a:rPr>
              <a:t>Torr</a:t>
            </a:r>
            <a:endParaRPr lang="en-GB" dirty="0" smtClean="0">
              <a:solidFill>
                <a:srgbClr val="C0504D"/>
              </a:solidFill>
            </a:endParaRPr>
          </a:p>
          <a:p>
            <a:r>
              <a:rPr lang="en-GB" dirty="0" err="1" smtClean="0"/>
              <a:t>Emittance</a:t>
            </a:r>
            <a:r>
              <a:rPr lang="en-GB" dirty="0" smtClean="0"/>
              <a:t> growth seen from </a:t>
            </a:r>
            <a:r>
              <a:rPr lang="en-GB" dirty="0" smtClean="0">
                <a:solidFill>
                  <a:srgbClr val="C0504D"/>
                </a:solidFill>
              </a:rPr>
              <a:t>50 </a:t>
            </a:r>
            <a:r>
              <a:rPr lang="en-GB" dirty="0" err="1">
                <a:solidFill>
                  <a:srgbClr val="C0504D"/>
                </a:solidFill>
              </a:rPr>
              <a:t>p</a:t>
            </a:r>
            <a:r>
              <a:rPr lang="en-GB" dirty="0" err="1" smtClean="0">
                <a:solidFill>
                  <a:srgbClr val="C0504D"/>
                </a:solidFill>
              </a:rPr>
              <a:t>Torr</a:t>
            </a:r>
            <a:endParaRPr lang="en-GB" dirty="0" smtClean="0">
              <a:solidFill>
                <a:srgbClr val="C0504D"/>
              </a:solidFill>
            </a:endParaRPr>
          </a:p>
          <a:p>
            <a:endParaRPr lang="en-GB" dirty="0"/>
          </a:p>
          <a:p>
            <a:r>
              <a:rPr lang="en-GB" dirty="0" smtClean="0">
                <a:solidFill>
                  <a:srgbClr val="C0504D"/>
                </a:solidFill>
              </a:rPr>
              <a:t>Behaviour qualitatively different compared to arcs</a:t>
            </a:r>
          </a:p>
          <a:p>
            <a:pPr lvl="1"/>
            <a:r>
              <a:rPr lang="en-GB" dirty="0" smtClean="0"/>
              <a:t>Instability develops from end of train, gradually moving towards the front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232" y="3145797"/>
            <a:ext cx="4309662" cy="287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16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586" y="3223098"/>
            <a:ext cx="4297543" cy="2734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8913" y="3167882"/>
            <a:ext cx="4297834" cy="28343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Straight section results</a:t>
            </a:r>
            <a:r>
              <a:rPr lang="en-GB" dirty="0" smtClean="0"/>
              <a:t>: CO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simulated </a:t>
            </a:r>
            <a:r>
              <a:rPr lang="en-GB" dirty="0"/>
              <a:t>with </a:t>
            </a:r>
            <a:r>
              <a:rPr lang="en-GB" dirty="0" smtClean="0"/>
              <a:t>50 </a:t>
            </a:r>
            <a:r>
              <a:rPr lang="en-GB" dirty="0"/>
              <a:t>bunches for 5</a:t>
            </a:r>
            <a:r>
              <a:rPr lang="en-GB" dirty="0" smtClean="0"/>
              <a:t>0 turns</a:t>
            </a:r>
          </a:p>
          <a:p>
            <a:r>
              <a:rPr lang="en-GB" dirty="0" smtClean="0"/>
              <a:t>Growth of centroid motion visible from </a:t>
            </a:r>
            <a:r>
              <a:rPr lang="en-GB" dirty="0" smtClean="0">
                <a:solidFill>
                  <a:srgbClr val="C0504D"/>
                </a:solidFill>
              </a:rPr>
              <a:t>10 – 20 </a:t>
            </a:r>
            <a:r>
              <a:rPr lang="en-GB" dirty="0" err="1" smtClean="0">
                <a:solidFill>
                  <a:srgbClr val="C0504D"/>
                </a:solidFill>
              </a:rPr>
              <a:t>pTorr</a:t>
            </a:r>
            <a:endParaRPr lang="en-GB" dirty="0" smtClean="0">
              <a:solidFill>
                <a:srgbClr val="C0504D"/>
              </a:solidFill>
            </a:endParaRPr>
          </a:p>
          <a:p>
            <a:r>
              <a:rPr lang="en-GB" dirty="0" err="1" smtClean="0"/>
              <a:t>Emittance</a:t>
            </a:r>
            <a:r>
              <a:rPr lang="en-GB" dirty="0" smtClean="0"/>
              <a:t> growth seen from </a:t>
            </a:r>
            <a:r>
              <a:rPr lang="en-GB" dirty="0" smtClean="0">
                <a:solidFill>
                  <a:srgbClr val="C0504D"/>
                </a:solidFill>
              </a:rPr>
              <a:t>50 </a:t>
            </a:r>
            <a:r>
              <a:rPr lang="en-GB" dirty="0" err="1">
                <a:solidFill>
                  <a:srgbClr val="C0504D"/>
                </a:solidFill>
              </a:rPr>
              <a:t>p</a:t>
            </a:r>
            <a:r>
              <a:rPr lang="en-GB" dirty="0" err="1" smtClean="0">
                <a:solidFill>
                  <a:srgbClr val="C0504D"/>
                </a:solidFill>
              </a:rPr>
              <a:t>Torr</a:t>
            </a:r>
            <a:endParaRPr lang="en-GB" dirty="0" smtClean="0">
              <a:solidFill>
                <a:srgbClr val="C0504D"/>
              </a:solidFill>
            </a:endParaRPr>
          </a:p>
          <a:p>
            <a:endParaRPr lang="en-GB" dirty="0"/>
          </a:p>
          <a:p>
            <a:r>
              <a:rPr lang="en-GB" dirty="0" smtClean="0">
                <a:solidFill>
                  <a:srgbClr val="C0504D"/>
                </a:solidFill>
              </a:rPr>
              <a:t>Behaviour qualitatively different compared to arcs</a:t>
            </a:r>
          </a:p>
          <a:p>
            <a:pPr lvl="1"/>
            <a:r>
              <a:rPr lang="en-GB" dirty="0" smtClean="0"/>
              <a:t>Instability develops from end of train, gradually moving towards the front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27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9600" cy="5422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Partial pressure thresholds for residual gas species (without mitigation):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50000"/>
              </a:lnSpc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C0504D"/>
                </a:solidFill>
              </a:rPr>
              <a:t>Constraint</a:t>
            </a:r>
            <a:r>
              <a:rPr lang="en-GB" dirty="0" smtClean="0"/>
              <a:t> on total pressure </a:t>
            </a:r>
            <a:r>
              <a:rPr lang="en-GB" dirty="0" smtClean="0">
                <a:solidFill>
                  <a:srgbClr val="C0504D"/>
                </a:solidFill>
              </a:rPr>
              <a:t>depends on vacuum composition</a:t>
            </a:r>
            <a:r>
              <a:rPr lang="en-GB" dirty="0" smtClean="0"/>
              <a:t>:</a:t>
            </a:r>
          </a:p>
          <a:p>
            <a:r>
              <a:rPr lang="en-GB" dirty="0" smtClean="0"/>
              <a:t>E.g. 70% H</a:t>
            </a:r>
            <a:r>
              <a:rPr lang="en-GB" baseline="-25000" dirty="0" smtClean="0"/>
              <a:t>2,</a:t>
            </a:r>
            <a:r>
              <a:rPr lang="en-GB" dirty="0" smtClean="0"/>
              <a:t> 10% each of other species </a:t>
            </a:r>
            <a:r>
              <a:rPr lang="en-GB" dirty="0" smtClean="0">
                <a:sym typeface="Wingdings"/>
              </a:rPr>
              <a:t>(roughly an unbaked vacuum) 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 threshold of 0.5 </a:t>
            </a:r>
            <a:r>
              <a:rPr lang="en-GB" dirty="0" err="1" smtClean="0">
                <a:sym typeface="Wingdings"/>
              </a:rPr>
              <a:t>nTorr</a:t>
            </a:r>
            <a:r>
              <a:rPr lang="en-GB" dirty="0" smtClean="0">
                <a:sym typeface="Wingdings"/>
              </a:rPr>
              <a:t> in the arcs, but 0.025 </a:t>
            </a:r>
            <a:r>
              <a:rPr lang="en-GB" dirty="0" err="1" smtClean="0">
                <a:sym typeface="Wingdings"/>
              </a:rPr>
              <a:t>nTorr</a:t>
            </a:r>
            <a:r>
              <a:rPr lang="en-GB" dirty="0" smtClean="0">
                <a:sym typeface="Wingdings"/>
              </a:rPr>
              <a:t> in the straight sections</a:t>
            </a:r>
          </a:p>
          <a:p>
            <a:pPr lvl="1"/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Details of </a:t>
            </a:r>
            <a:r>
              <a:rPr lang="en-GB" dirty="0" smtClean="0">
                <a:solidFill>
                  <a:srgbClr val="C0504D"/>
                </a:solidFill>
              </a:rPr>
              <a:t>vacuum system still under consideration</a:t>
            </a:r>
          </a:p>
          <a:p>
            <a:r>
              <a:rPr lang="en-GB" dirty="0" smtClean="0"/>
              <a:t>NEG was foreseen, but seems to be excluded due to impedance (see E. Belli)</a:t>
            </a:r>
          </a:p>
          <a:p>
            <a:pPr lvl="1"/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Thresholds are somewhat lower than what is aimed for (~ 1 </a:t>
            </a:r>
            <a:r>
              <a:rPr lang="en-GB" dirty="0" err="1" smtClean="0"/>
              <a:t>nTorr</a:t>
            </a:r>
            <a:r>
              <a:rPr lang="en-GB" dirty="0" smtClean="0"/>
              <a:t>)</a:t>
            </a:r>
          </a:p>
          <a:p>
            <a:r>
              <a:rPr lang="en-GB" dirty="0" smtClean="0"/>
              <a:t>Without NEG, even this may be difficult to achieve</a:t>
            </a:r>
          </a:p>
          <a:p>
            <a:pPr lvl="1"/>
            <a:r>
              <a:rPr lang="en-GB" dirty="0" smtClean="0"/>
              <a:t>see R. </a:t>
            </a:r>
            <a:r>
              <a:rPr lang="en-GB" dirty="0" err="1" smtClean="0"/>
              <a:t>Kersevan</a:t>
            </a:r>
            <a:r>
              <a:rPr lang="en-GB" dirty="0" smtClean="0"/>
              <a:t> at </a:t>
            </a:r>
            <a:r>
              <a:rPr lang="en-GB" dirty="0"/>
              <a:t>7th Low </a:t>
            </a:r>
            <a:r>
              <a:rPr lang="en-GB" dirty="0" err="1"/>
              <a:t>Emittance</a:t>
            </a:r>
            <a:r>
              <a:rPr lang="en-GB" dirty="0"/>
              <a:t> Ring </a:t>
            </a:r>
            <a:r>
              <a:rPr lang="en-GB" dirty="0" smtClean="0"/>
              <a:t>Workshop, CERN, 15-18 Jan,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3940522"/>
              </p:ext>
            </p:extLst>
          </p:nvPr>
        </p:nvGraphicFramePr>
        <p:xfrm>
          <a:off x="1016000" y="1358350"/>
          <a:ext cx="5119757" cy="1112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88436"/>
                <a:gridCol w="1077107"/>
                <a:gridCol w="1077107"/>
                <a:gridCol w="107710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H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N</a:t>
                      </a:r>
                      <a:r>
                        <a:rPr lang="en-GB" sz="1600" b="1" baseline="-25000" dirty="0" smtClean="0"/>
                        <a:t>2</a:t>
                      </a:r>
                      <a:r>
                        <a:rPr lang="en-GB" sz="1600" b="1" baseline="0" dirty="0" smtClean="0"/>
                        <a:t>, CO</a:t>
                      </a:r>
                      <a:endParaRPr lang="en-GB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CO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Arcs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–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0.1 </a:t>
                      </a:r>
                      <a:r>
                        <a:rPr lang="en-GB" sz="1600" dirty="0" err="1" smtClean="0"/>
                        <a:t>nTorr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 </a:t>
                      </a:r>
                      <a:r>
                        <a:rPr lang="en-GB" sz="160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Straight sections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0.5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nTorr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 </a:t>
                      </a:r>
                      <a:r>
                        <a:rPr lang="en-GB" sz="160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5 </a:t>
                      </a:r>
                      <a:r>
                        <a:rPr lang="en-GB" sz="1600" baseline="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54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Mitigation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Length of bunch train</a:t>
            </a:r>
          </a:p>
          <a:p>
            <a:r>
              <a:rPr lang="en-GB" dirty="0" smtClean="0"/>
              <a:t>Efficient only for heavier species in the straight sections, in the arcs would have to go to less than 10-20 bunches for an effect</a:t>
            </a:r>
          </a:p>
          <a:p>
            <a:pPr marL="0" indent="0">
              <a:buNone/>
            </a:pPr>
            <a:r>
              <a:rPr lang="en-GB" dirty="0" smtClean="0"/>
              <a:t>Bunch spacing</a:t>
            </a:r>
          </a:p>
          <a:p>
            <a:r>
              <a:rPr lang="en-GB" dirty="0" smtClean="0">
                <a:solidFill>
                  <a:srgbClr val="C0504D"/>
                </a:solidFill>
              </a:rPr>
              <a:t>A larger bunch spacing </a:t>
            </a:r>
            <a:r>
              <a:rPr lang="en-GB" dirty="0">
                <a:solidFill>
                  <a:srgbClr val="C0504D"/>
                </a:solidFill>
              </a:rPr>
              <a:t>c</a:t>
            </a:r>
            <a:r>
              <a:rPr lang="en-GB" dirty="0" smtClean="0">
                <a:solidFill>
                  <a:srgbClr val="C0504D"/>
                </a:solidFill>
              </a:rPr>
              <a:t>ould increase thresholds </a:t>
            </a:r>
            <a:r>
              <a:rPr lang="en-GB" dirty="0" smtClean="0"/>
              <a:t>in arcs and straight sections</a:t>
            </a:r>
          </a:p>
          <a:p>
            <a:pPr lvl="1"/>
            <a:r>
              <a:rPr lang="en-GB" dirty="0" smtClean="0"/>
              <a:t>Test for CO</a:t>
            </a:r>
            <a:r>
              <a:rPr lang="en-GB" baseline="-25000" dirty="0" smtClean="0"/>
              <a:t>2</a:t>
            </a:r>
            <a:r>
              <a:rPr lang="en-GB" dirty="0" smtClean="0"/>
              <a:t> with 7.5 ns bunch spacing in arcs shows significant improvement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Feedback</a:t>
            </a:r>
          </a:p>
          <a:p>
            <a:r>
              <a:rPr lang="en-GB" dirty="0" smtClean="0">
                <a:solidFill>
                  <a:srgbClr val="C0504D"/>
                </a:solidFill>
              </a:rPr>
              <a:t>Generally efficient at suppressing coupled bunch instabilities</a:t>
            </a:r>
          </a:p>
          <a:p>
            <a:r>
              <a:rPr lang="en-GB" dirty="0"/>
              <a:t>A</a:t>
            </a:r>
            <a:r>
              <a:rPr lang="en-GB" dirty="0" smtClean="0"/>
              <a:t> damping time of ~10 turns 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 realistically achievable pressure thresholds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187" y="3094229"/>
            <a:ext cx="2581242" cy="22103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146" y="3220798"/>
            <a:ext cx="2698451" cy="20837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64809" y="3008598"/>
            <a:ext cx="330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 smtClean="0"/>
              <a:t>Emittance</a:t>
            </a:r>
            <a:r>
              <a:rPr lang="en-GB" sz="1200" dirty="0" smtClean="0"/>
              <a:t> growth of most unstable bunch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8501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05566"/>
            <a:ext cx="8333410" cy="5220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Partial pressure thresholds in FCC-</a:t>
            </a:r>
            <a:r>
              <a:rPr lang="en-GB" dirty="0" err="1" smtClean="0"/>
              <a:t>ee</a:t>
            </a:r>
            <a:r>
              <a:rPr lang="en-GB" dirty="0" smtClean="0"/>
              <a:t> have been determined for H</a:t>
            </a:r>
            <a:r>
              <a:rPr lang="en-GB" baseline="-25000" dirty="0" smtClean="0"/>
              <a:t>2</a:t>
            </a:r>
            <a:r>
              <a:rPr lang="en-GB" dirty="0" smtClean="0"/>
              <a:t>, N</a:t>
            </a:r>
            <a:r>
              <a:rPr lang="en-GB" baseline="-25000" dirty="0" smtClean="0"/>
              <a:t>2</a:t>
            </a:r>
            <a:r>
              <a:rPr lang="en-GB" dirty="0" smtClean="0"/>
              <a:t>, CO and CO</a:t>
            </a:r>
            <a:r>
              <a:rPr lang="en-GB" baseline="-25000" dirty="0" smtClean="0"/>
              <a:t>2</a:t>
            </a:r>
          </a:p>
          <a:p>
            <a:r>
              <a:rPr lang="en-GB" dirty="0"/>
              <a:t>W</a:t>
            </a:r>
            <a:r>
              <a:rPr lang="en-GB" dirty="0" smtClean="0"/>
              <a:t>ith 2.5 ns bunch spacing, </a:t>
            </a:r>
            <a:r>
              <a:rPr lang="en-GB" dirty="0" smtClean="0">
                <a:solidFill>
                  <a:srgbClr val="C0504D"/>
                </a:solidFill>
              </a:rPr>
              <a:t>instabilities develop </a:t>
            </a:r>
            <a:r>
              <a:rPr lang="en-GB" dirty="0" smtClean="0"/>
              <a:t>faster than the damping time</a:t>
            </a:r>
            <a:r>
              <a:rPr lang="en-GB" dirty="0" smtClean="0">
                <a:solidFill>
                  <a:srgbClr val="C0504D"/>
                </a:solidFill>
              </a:rPr>
              <a:t> for partial pressures as low as 10 </a:t>
            </a:r>
            <a:r>
              <a:rPr lang="en-GB" dirty="0" err="1" smtClean="0">
                <a:solidFill>
                  <a:srgbClr val="C0504D"/>
                </a:solidFill>
              </a:rPr>
              <a:t>pTorr</a:t>
            </a:r>
            <a:r>
              <a:rPr lang="en-GB" dirty="0" smtClean="0"/>
              <a:t> </a:t>
            </a:r>
          </a:p>
          <a:p>
            <a:r>
              <a:rPr lang="en-GB" dirty="0" smtClean="0"/>
              <a:t>Adjusting the bunch train length can only give partial mitigation, due to the limited trapping in the arcs</a:t>
            </a:r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chemeClr val="accent2"/>
                </a:solidFill>
              </a:rPr>
              <a:t>constraints can be relaxed </a:t>
            </a:r>
            <a:r>
              <a:rPr lang="en-GB" dirty="0">
                <a:solidFill>
                  <a:schemeClr val="accent2"/>
                </a:solidFill>
              </a:rPr>
              <a:t>considerably </a:t>
            </a:r>
            <a:r>
              <a:rPr lang="en-GB" dirty="0" smtClean="0">
                <a:solidFill>
                  <a:schemeClr val="accent2"/>
                </a:solidFill>
              </a:rPr>
              <a:t>by</a:t>
            </a:r>
            <a:r>
              <a:rPr lang="en-GB" dirty="0" smtClean="0"/>
              <a:t> using a </a:t>
            </a:r>
            <a:r>
              <a:rPr lang="en-GB" dirty="0" smtClean="0">
                <a:solidFill>
                  <a:srgbClr val="C0504D"/>
                </a:solidFill>
              </a:rPr>
              <a:t>longer bunch spacing</a:t>
            </a:r>
          </a:p>
          <a:p>
            <a:r>
              <a:rPr lang="en-GB" dirty="0" smtClean="0"/>
              <a:t>Also a transverse feedback is expected to effectively mitigate the instability, although simulation studies are yet to be done</a:t>
            </a:r>
          </a:p>
          <a:p>
            <a:endParaRPr lang="en-GB" dirty="0" smtClean="0"/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rgbClr val="C0504D"/>
                </a:solidFill>
              </a:rPr>
              <a:t>report of the results</a:t>
            </a:r>
            <a:r>
              <a:rPr lang="en-GB" dirty="0" smtClean="0"/>
              <a:t> was </a:t>
            </a:r>
            <a:r>
              <a:rPr lang="en-GB" dirty="0" smtClean="0">
                <a:solidFill>
                  <a:srgbClr val="C0504D"/>
                </a:solidFill>
              </a:rPr>
              <a:t>delivered to the FCC study</a:t>
            </a:r>
            <a:r>
              <a:rPr lang="en-GB" dirty="0" smtClean="0"/>
              <a:t> (an EPFL deliverable) in December (</a:t>
            </a:r>
            <a:r>
              <a:rPr lang="en-GB" dirty="0"/>
              <a:t>EDMS 1895017 v.</a:t>
            </a:r>
            <a:r>
              <a:rPr lang="en-GB" dirty="0" smtClean="0"/>
              <a:t>1.0 | </a:t>
            </a:r>
            <a:r>
              <a:rPr lang="en-GB" dirty="0"/>
              <a:t>FCC-ACC-RPT-0025 v.1.0</a:t>
            </a:r>
            <a:r>
              <a:rPr lang="en-GB" dirty="0" smtClean="0"/>
              <a:t>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7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83776"/>
            <a:ext cx="8229600" cy="509449"/>
          </a:xfrm>
        </p:spPr>
        <p:txBody>
          <a:bodyPr/>
          <a:lstStyle/>
          <a:p>
            <a:r>
              <a:rPr lang="en-US" sz="4000" dirty="0" smtClean="0"/>
              <a:t>Thank you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13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Linear approximation good only in small region around centre of beam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sym typeface="Wingdings"/>
              </a:rPr>
              <a:t>							</a:t>
            </a:r>
            <a:r>
              <a:rPr lang="en-GB" b="1" dirty="0" err="1" smtClean="0"/>
              <a:t>x</a:t>
            </a:r>
            <a:r>
              <a:rPr lang="en-GB" b="1" dirty="0" err="1"/>
              <a:t>,y</a:t>
            </a:r>
            <a:r>
              <a:rPr lang="en-GB" b="1" dirty="0"/>
              <a:t> ≈ </a:t>
            </a:r>
            <a:r>
              <a:rPr lang="en-GB" b="1" dirty="0" smtClean="0"/>
              <a:t>0.5 </a:t>
            </a:r>
            <a:r>
              <a:rPr lang="el-GR" b="1" dirty="0" smtClean="0"/>
              <a:t>σ</a:t>
            </a:r>
            <a:r>
              <a:rPr lang="fi-FI" b="1" baseline="-25000" dirty="0" err="1" smtClean="0"/>
              <a:t>x</a:t>
            </a:r>
            <a:r>
              <a:rPr lang="fi-FI" b="1" baseline="-25000" dirty="0" err="1"/>
              <a:t>,y</a:t>
            </a:r>
            <a:endParaRPr lang="fi-FI" b="1" baseline="-25000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36512" indent="0">
              <a:buNone/>
            </a:pP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894" y="1921837"/>
            <a:ext cx="5655722" cy="37704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2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388155217"/>
              </p:ext>
            </p:extLst>
          </p:nvPr>
        </p:nvGraphicFramePr>
        <p:xfrm>
          <a:off x="669867" y="892866"/>
          <a:ext cx="8080872" cy="3549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  <a:br>
              <a:rPr lang="en-US" dirty="0" smtClean="0"/>
            </a:br>
            <a:r>
              <a:rPr lang="en-US" dirty="0" smtClean="0"/>
              <a:t>			Ion instability mechanism in electron machines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4064000"/>
            <a:ext cx="8229600" cy="2306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900" dirty="0" smtClean="0">
                <a:sym typeface="Wingdings"/>
              </a:rPr>
              <a:t>Due to their mass, ions </a:t>
            </a:r>
            <a:r>
              <a:rPr lang="en-US" sz="1900" dirty="0">
                <a:sym typeface="Wingdings"/>
              </a:rPr>
              <a:t>hardly move during a bunch passage </a:t>
            </a:r>
            <a:endParaRPr lang="en-GB" sz="1900" dirty="0" smtClean="0"/>
          </a:p>
          <a:p>
            <a:pPr>
              <a:lnSpc>
                <a:spcPct val="130000"/>
              </a:lnSpc>
            </a:pPr>
            <a:r>
              <a:rPr lang="en-US" sz="1900" dirty="0" smtClean="0">
                <a:sym typeface="Wingdings"/>
              </a:rPr>
              <a:t>Ions transfer </a:t>
            </a:r>
            <a:r>
              <a:rPr lang="en-US" sz="1900" dirty="0">
                <a:sym typeface="Wingdings"/>
              </a:rPr>
              <a:t>information on bunch centroid position to the trailing bunch(</a:t>
            </a:r>
            <a:r>
              <a:rPr lang="en-US" sz="1900" dirty="0" err="1">
                <a:sym typeface="Wingdings"/>
              </a:rPr>
              <a:t>es</a:t>
            </a:r>
            <a:r>
              <a:rPr lang="en-US" sz="1900" dirty="0" smtClean="0">
                <a:sym typeface="Wingdings"/>
              </a:rPr>
              <a:t>)  </a:t>
            </a:r>
            <a:r>
              <a:rPr lang="en-US" sz="1900" dirty="0">
                <a:solidFill>
                  <a:schemeClr val="accent2"/>
                </a:solidFill>
                <a:sym typeface="Wingdings"/>
              </a:rPr>
              <a:t>coupled bunch </a:t>
            </a:r>
            <a:r>
              <a:rPr lang="en-US" sz="1900" dirty="0" smtClean="0">
                <a:solidFill>
                  <a:schemeClr val="accent2"/>
                </a:solidFill>
                <a:sym typeface="Wingdings"/>
              </a:rPr>
              <a:t>instability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GB" sz="1900" dirty="0"/>
              <a:t>Ion density increases with every bunch </a:t>
            </a:r>
            <a:r>
              <a:rPr lang="en-GB" sz="1900" dirty="0">
                <a:sym typeface="Wingdings"/>
              </a:rPr>
              <a:t></a:t>
            </a:r>
            <a:r>
              <a:rPr lang="en-GB" sz="1900" dirty="0"/>
              <a:t> </a:t>
            </a:r>
            <a:r>
              <a:rPr lang="en-GB" sz="1900" dirty="0">
                <a:solidFill>
                  <a:srgbClr val="C0504D"/>
                </a:solidFill>
              </a:rPr>
              <a:t>effect stronger at tail of </a:t>
            </a:r>
            <a:r>
              <a:rPr lang="en-GB" sz="1900" dirty="0" smtClean="0">
                <a:solidFill>
                  <a:srgbClr val="C0504D"/>
                </a:solidFill>
              </a:rPr>
              <a:t>trains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15092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6773" y="2638404"/>
            <a:ext cx="9289167" cy="2674047"/>
            <a:chOff x="42666" y="2483910"/>
            <a:chExt cx="9289167" cy="267404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66" y="2483910"/>
              <a:ext cx="3208856" cy="267404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2822" y="2483910"/>
              <a:ext cx="3208856" cy="267404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977" y="2483910"/>
              <a:ext cx="3208856" cy="267404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Effect on stability condition and ion trapping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811663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Trajectories for ion of mass A during the passage of </a:t>
            </a:r>
            <a:r>
              <a:rPr lang="en-GB" sz="1600" b="1" dirty="0"/>
              <a:t>a</a:t>
            </a:r>
            <a:r>
              <a:rPr lang="en-GB" sz="1600" b="1" dirty="0" smtClean="0"/>
              <a:t> CLIC bunch train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55067" y="2171343"/>
            <a:ext cx="230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l-GR" sz="1600" b="1" dirty="0"/>
              <a:t>x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0.7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x</a:t>
            </a:r>
            <a:r>
              <a:rPr lang="el-GR" sz="1600" b="1" dirty="0"/>
              <a:t>, y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0.7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y</a:t>
            </a:r>
            <a:endParaRPr lang="el-GR" sz="1600" b="1" baseline="-25000" dirty="0"/>
          </a:p>
        </p:txBody>
      </p:sp>
      <p:sp>
        <p:nvSpPr>
          <p:cNvPr id="24" name="Rectangle 23"/>
          <p:cNvSpPr/>
          <p:nvPr/>
        </p:nvSpPr>
        <p:spPr>
          <a:xfrm>
            <a:off x="457200" y="5534799"/>
            <a:ext cx="24649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Non-trapping,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&gt; 4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81603" y="5534373"/>
            <a:ext cx="24489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Weak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2.5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399105" y="5534373"/>
            <a:ext cx="27448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Strong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0.56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7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61650" y="2638404"/>
            <a:ext cx="9261154" cy="2660981"/>
            <a:chOff x="190614" y="2496976"/>
            <a:chExt cx="9261154" cy="266098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614" y="2496978"/>
              <a:ext cx="3193174" cy="266097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8595" y="2496977"/>
              <a:ext cx="3193173" cy="266097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7244" y="2496976"/>
              <a:ext cx="3193174" cy="266097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Effect on stability condition and ion trapping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811663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Trajectories for ion of mass A during the passage of </a:t>
            </a:r>
            <a:r>
              <a:rPr lang="en-GB" sz="1600" b="1" dirty="0"/>
              <a:t>a</a:t>
            </a:r>
            <a:r>
              <a:rPr lang="en-GB" sz="1600" b="1" dirty="0" smtClean="0"/>
              <a:t> CLIC bunch train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55067" y="2171343"/>
            <a:ext cx="230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l-GR" sz="1600" b="1" dirty="0"/>
              <a:t>x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1.5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x</a:t>
            </a:r>
            <a:r>
              <a:rPr lang="el-GR" sz="1600" b="1" dirty="0"/>
              <a:t>, y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1.5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y</a:t>
            </a:r>
            <a:endParaRPr lang="el-GR" sz="1600" b="1" baseline="-25000" dirty="0"/>
          </a:p>
        </p:txBody>
      </p:sp>
      <p:sp>
        <p:nvSpPr>
          <p:cNvPr id="24" name="Rectangle 23"/>
          <p:cNvSpPr/>
          <p:nvPr/>
        </p:nvSpPr>
        <p:spPr>
          <a:xfrm>
            <a:off x="457200" y="5534799"/>
            <a:ext cx="24649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Non-trapping,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&gt; 4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81603" y="5534373"/>
            <a:ext cx="24489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Weak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2.5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399105" y="5534373"/>
            <a:ext cx="27448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Strong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0.56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64300" y="2638404"/>
            <a:ext cx="9258692" cy="2648652"/>
            <a:chOff x="202943" y="2509304"/>
            <a:chExt cx="9258692" cy="2648652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943" y="2509306"/>
              <a:ext cx="3178381" cy="264865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3254" y="2509305"/>
              <a:ext cx="3178381" cy="264865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573" y="2509304"/>
              <a:ext cx="3178381" cy="264865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Effect on stability condition and ion trapping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811663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Oscillation frequencies for </a:t>
            </a:r>
            <a:r>
              <a:rPr lang="en-GB" sz="1600" b="1" dirty="0" smtClean="0"/>
              <a:t>ion of mass A during the passage of a CLIC bunch train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55067" y="2171343"/>
            <a:ext cx="230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l-GR" sz="1600" b="1" dirty="0"/>
              <a:t>x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1.5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x</a:t>
            </a:r>
            <a:r>
              <a:rPr lang="el-GR" sz="1600" b="1" dirty="0"/>
              <a:t>, y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1.5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y</a:t>
            </a:r>
            <a:endParaRPr lang="el-GR" sz="1600" b="1" baseline="-25000" dirty="0"/>
          </a:p>
        </p:txBody>
      </p:sp>
      <p:sp>
        <p:nvSpPr>
          <p:cNvPr id="24" name="Rectangle 23"/>
          <p:cNvSpPr/>
          <p:nvPr/>
        </p:nvSpPr>
        <p:spPr>
          <a:xfrm>
            <a:off x="457200" y="5534799"/>
            <a:ext cx="24649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Non-trapping,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&gt; 4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81603" y="5534373"/>
            <a:ext cx="24489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Weak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2.5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399105" y="5534373"/>
            <a:ext cx="27448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Strong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0.56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8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068" y="3057453"/>
            <a:ext cx="4028786" cy="28741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Straight </a:t>
            </a:r>
            <a:r>
              <a:rPr lang="en-GB" dirty="0"/>
              <a:t>s</a:t>
            </a:r>
            <a:r>
              <a:rPr lang="en-GB" dirty="0" smtClean="0"/>
              <a:t>ection results: hydrogen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Hydrogen simulated </a:t>
            </a:r>
            <a:r>
              <a:rPr lang="en-GB" dirty="0"/>
              <a:t>with 5</a:t>
            </a:r>
            <a:r>
              <a:rPr lang="en-GB" dirty="0" smtClean="0"/>
              <a:t>0 </a:t>
            </a:r>
            <a:r>
              <a:rPr lang="en-GB" dirty="0"/>
              <a:t>bunches over 5</a:t>
            </a:r>
            <a:r>
              <a:rPr lang="en-GB" dirty="0" smtClean="0"/>
              <a:t>0 turns</a:t>
            </a:r>
          </a:p>
          <a:p>
            <a:r>
              <a:rPr lang="en-GB" dirty="0" smtClean="0"/>
              <a:t>Much stronger effect on beam than in the arcs, despite shorter length</a:t>
            </a:r>
          </a:p>
          <a:p>
            <a:r>
              <a:rPr lang="en-GB" dirty="0" smtClean="0"/>
              <a:t>Unstable down to around 1 </a:t>
            </a:r>
            <a:r>
              <a:rPr lang="en-GB" dirty="0" err="1" smtClean="0"/>
              <a:t>nTorr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46" y="3101625"/>
            <a:ext cx="4152180" cy="276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71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Ion trapping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The instability can </a:t>
            </a:r>
            <a:r>
              <a:rPr lang="en-GB" sz="1800" dirty="0"/>
              <a:t>be </a:t>
            </a:r>
            <a:r>
              <a:rPr lang="en-GB" sz="1800" dirty="0" smtClean="0"/>
              <a:t>modelled </a:t>
            </a:r>
            <a:r>
              <a:rPr lang="en-GB" sz="1800" dirty="0"/>
              <a:t>using the </a:t>
            </a:r>
            <a:r>
              <a:rPr lang="en-GB" sz="1800" dirty="0">
                <a:solidFill>
                  <a:schemeClr val="accent2"/>
                </a:solidFill>
              </a:rPr>
              <a:t>linear approximation </a:t>
            </a:r>
            <a:r>
              <a:rPr lang="en-GB" sz="1800" dirty="0"/>
              <a:t>of the </a:t>
            </a:r>
            <a:r>
              <a:rPr lang="en-GB" sz="1800" dirty="0" err="1"/>
              <a:t>Bassetti</a:t>
            </a:r>
            <a:r>
              <a:rPr lang="en-GB" sz="1800" dirty="0"/>
              <a:t>-Erskine formula </a:t>
            </a:r>
            <a:r>
              <a:rPr lang="en-GB" sz="1800" dirty="0">
                <a:solidFill>
                  <a:srgbClr val="C0504D"/>
                </a:solidFill>
              </a:rPr>
              <a:t>for a Gaussian beam </a:t>
            </a:r>
            <a:r>
              <a:rPr lang="en-GB" sz="1800" dirty="0" smtClean="0">
                <a:solidFill>
                  <a:srgbClr val="C0504D"/>
                </a:solidFill>
              </a:rPr>
              <a:t>field</a:t>
            </a:r>
          </a:p>
          <a:p>
            <a:r>
              <a:rPr lang="en-GB" sz="1800" dirty="0" smtClean="0"/>
              <a:t>An </a:t>
            </a:r>
            <a:r>
              <a:rPr lang="en-GB" sz="1800" dirty="0"/>
              <a:t>ion with </a:t>
            </a:r>
            <a:r>
              <a:rPr lang="en-GB" sz="1800" dirty="0">
                <a:solidFill>
                  <a:srgbClr val="C0504D"/>
                </a:solidFill>
              </a:rPr>
              <a:t>mass number A</a:t>
            </a:r>
            <a:r>
              <a:rPr lang="en-GB" sz="1800" dirty="0"/>
              <a:t>, receives a velocity </a:t>
            </a:r>
            <a:r>
              <a:rPr lang="en-GB" sz="1800" dirty="0">
                <a:solidFill>
                  <a:srgbClr val="C0504D"/>
                </a:solidFill>
              </a:rPr>
              <a:t>kick by the </a:t>
            </a:r>
            <a:r>
              <a:rPr lang="en-GB" sz="1800" dirty="0" smtClean="0">
                <a:solidFill>
                  <a:srgbClr val="C0504D"/>
                </a:solidFill>
              </a:rPr>
              <a:t>beam</a:t>
            </a:r>
          </a:p>
          <a:p>
            <a:pPr marL="457200" lvl="1" indent="0" algn="ctr">
              <a:lnSpc>
                <a:spcPct val="300000"/>
              </a:lnSpc>
              <a:buNone/>
            </a:pPr>
            <a:endParaRPr lang="en-GB" dirty="0" smtClean="0"/>
          </a:p>
          <a:p>
            <a:pPr>
              <a:lnSpc>
                <a:spcPct val="150000"/>
              </a:lnSpc>
            </a:pPr>
            <a:endParaRPr lang="en-GB" sz="1800" dirty="0" smtClean="0"/>
          </a:p>
          <a:p>
            <a:r>
              <a:rPr lang="en-GB" sz="1800" dirty="0" smtClean="0"/>
              <a:t>During </a:t>
            </a:r>
            <a:r>
              <a:rPr lang="en-GB" sz="1800" dirty="0"/>
              <a:t>the </a:t>
            </a:r>
            <a:r>
              <a:rPr lang="en-GB" sz="1800" dirty="0" smtClean="0"/>
              <a:t>bunch spacing T</a:t>
            </a:r>
            <a:r>
              <a:rPr lang="en-GB" sz="1800" baseline="-25000" dirty="0" smtClean="0"/>
              <a:t>b</a:t>
            </a:r>
            <a:r>
              <a:rPr lang="en-GB" sz="1800" dirty="0" smtClean="0"/>
              <a:t>, </a:t>
            </a:r>
            <a:r>
              <a:rPr lang="en-GB" sz="1800" dirty="0"/>
              <a:t>the </a:t>
            </a:r>
            <a:r>
              <a:rPr lang="en-GB" sz="1800" dirty="0" smtClean="0">
                <a:solidFill>
                  <a:srgbClr val="C0504D"/>
                </a:solidFill>
              </a:rPr>
              <a:t>ions drift</a:t>
            </a:r>
            <a:r>
              <a:rPr lang="en-GB" sz="1800" dirty="0" smtClean="0"/>
              <a:t>. Using the stability condition of a linear beam </a:t>
            </a:r>
            <a:r>
              <a:rPr lang="en-GB" sz="1800" dirty="0"/>
              <a:t>trajectory |</a:t>
            </a:r>
            <a:r>
              <a:rPr lang="en-GB" sz="1800" dirty="0" err="1"/>
              <a:t>Tr</a:t>
            </a:r>
            <a:r>
              <a:rPr lang="en-GB" sz="1800" dirty="0"/>
              <a:t>(M)| &lt; </a:t>
            </a:r>
            <a:r>
              <a:rPr lang="en-GB" sz="1800" dirty="0" smtClean="0"/>
              <a:t>2, the motion </a:t>
            </a:r>
            <a:r>
              <a:rPr lang="en-GB" sz="1800" dirty="0"/>
              <a:t>is stable if </a:t>
            </a:r>
            <a:r>
              <a:rPr lang="en-GB" sz="1800" b="1" dirty="0" err="1" smtClean="0">
                <a:solidFill>
                  <a:srgbClr val="C0504D"/>
                </a:solidFill>
              </a:rPr>
              <a:t>k</a:t>
            </a:r>
            <a:r>
              <a:rPr lang="en-GB" sz="1800" b="1" baseline="-25000" dirty="0" err="1" smtClean="0">
                <a:solidFill>
                  <a:srgbClr val="C0504D"/>
                </a:solidFill>
              </a:rPr>
              <a:t>x,y</a:t>
            </a:r>
            <a:r>
              <a:rPr lang="en-GB" sz="1800" b="1" dirty="0" err="1" smtClean="0">
                <a:solidFill>
                  <a:srgbClr val="C0504D"/>
                </a:solidFill>
              </a:rPr>
              <a:t>T</a:t>
            </a:r>
            <a:r>
              <a:rPr lang="en-GB" sz="1800" b="1" baseline="-25000" dirty="0" err="1" smtClean="0">
                <a:solidFill>
                  <a:srgbClr val="C0504D"/>
                </a:solidFill>
              </a:rPr>
              <a:t>b</a:t>
            </a:r>
            <a:r>
              <a:rPr lang="en-GB" sz="1800" b="1" baseline="-25000" dirty="0" smtClean="0">
                <a:solidFill>
                  <a:srgbClr val="C0504D"/>
                </a:solidFill>
              </a:rPr>
              <a:t> </a:t>
            </a:r>
            <a:r>
              <a:rPr lang="en-GB" sz="1800" b="1" dirty="0">
                <a:solidFill>
                  <a:srgbClr val="C0504D"/>
                </a:solidFill>
              </a:rPr>
              <a:t>&lt; </a:t>
            </a:r>
            <a:r>
              <a:rPr lang="en-GB" sz="1800" b="1" dirty="0" smtClean="0">
                <a:solidFill>
                  <a:srgbClr val="C0504D"/>
                </a:solidFill>
              </a:rPr>
              <a:t>4</a:t>
            </a:r>
          </a:p>
          <a:p>
            <a:pPr>
              <a:lnSpc>
                <a:spcPct val="200000"/>
              </a:lnSpc>
            </a:pPr>
            <a:endParaRPr lang="en-GB" sz="1700" b="1" dirty="0">
              <a:solidFill>
                <a:srgbClr val="C0504D"/>
              </a:solidFill>
            </a:endParaRPr>
          </a:p>
          <a:p>
            <a:pPr lvl="1">
              <a:buFont typeface="Wingdings" charset="0"/>
              <a:buChar char="à"/>
            </a:pPr>
            <a:r>
              <a:rPr lang="en-GB" sz="1700" dirty="0" smtClean="0">
                <a:solidFill>
                  <a:srgbClr val="C0504D"/>
                </a:solidFill>
              </a:rPr>
              <a:t>Trapping </a:t>
            </a:r>
            <a:r>
              <a:rPr lang="en-GB" sz="1700" dirty="0">
                <a:solidFill>
                  <a:srgbClr val="C0504D"/>
                </a:solidFill>
              </a:rPr>
              <a:t>c</a:t>
            </a:r>
            <a:r>
              <a:rPr lang="en-GB" sz="1700" dirty="0" smtClean="0">
                <a:solidFill>
                  <a:srgbClr val="C0504D"/>
                </a:solidFill>
              </a:rPr>
              <a:t>ondition </a:t>
            </a:r>
            <a:r>
              <a:rPr lang="en-GB" sz="1700" dirty="0"/>
              <a:t>for </a:t>
            </a:r>
            <a:r>
              <a:rPr lang="en-GB" sz="1700" dirty="0" smtClean="0"/>
              <a:t>ion </a:t>
            </a:r>
            <a:r>
              <a:rPr lang="en-GB" sz="1700" dirty="0"/>
              <a:t>mass </a:t>
            </a:r>
            <a:r>
              <a:rPr lang="en-GB" sz="1700" dirty="0" smtClean="0"/>
              <a:t>number:</a:t>
            </a:r>
            <a:endParaRPr lang="en-GB" sz="1700" dirty="0"/>
          </a:p>
          <a:p>
            <a:pPr marL="457200" lvl="1" indent="0">
              <a:lnSpc>
                <a:spcPct val="150000"/>
              </a:lnSpc>
              <a:buNone/>
            </a:pPr>
            <a:endParaRPr lang="en-GB" sz="1900" dirty="0"/>
          </a:p>
          <a:p>
            <a:pPr marL="457200" lvl="1" indent="0">
              <a:buNone/>
            </a:pPr>
            <a:endParaRPr lang="en-GB" sz="1900" dirty="0" smtClean="0"/>
          </a:p>
          <a:p>
            <a:pPr marL="342900" lvl="1" indent="-342900">
              <a:buFont typeface="Arial"/>
              <a:buChar char="•"/>
            </a:pPr>
            <a:r>
              <a:rPr lang="en-GB" dirty="0" smtClean="0"/>
              <a:t>Estimated </a:t>
            </a:r>
            <a:r>
              <a:rPr lang="en-GB" dirty="0" smtClean="0">
                <a:solidFill>
                  <a:srgbClr val="C0504D"/>
                </a:solidFill>
              </a:rPr>
              <a:t>instability rise time: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8144" y="6307621"/>
            <a:ext cx="441758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rgbClr val="376092"/>
                </a:solidFill>
              </a:rPr>
              <a:t>Raubenheimer</a:t>
            </a:r>
            <a:r>
              <a:rPr lang="en-GB" sz="1200" dirty="0" smtClean="0">
                <a:solidFill>
                  <a:srgbClr val="376092"/>
                </a:solidFill>
              </a:rPr>
              <a:t> </a:t>
            </a:r>
            <a:r>
              <a:rPr lang="en-GB" sz="1200" i="1" dirty="0">
                <a:solidFill>
                  <a:srgbClr val="376092"/>
                </a:solidFill>
              </a:rPr>
              <a:t>et al</a:t>
            </a:r>
            <a:r>
              <a:rPr lang="en-GB" sz="1200" i="1" dirty="0" smtClean="0">
                <a:solidFill>
                  <a:srgbClr val="376092"/>
                </a:solidFill>
              </a:rPr>
              <a:t>.,</a:t>
            </a:r>
            <a:r>
              <a:rPr lang="en-GB" sz="1200" dirty="0" smtClean="0">
                <a:solidFill>
                  <a:srgbClr val="376092"/>
                </a:solidFill>
              </a:rPr>
              <a:t> </a:t>
            </a:r>
            <a:r>
              <a:rPr lang="en-GB" sz="1200" dirty="0">
                <a:solidFill>
                  <a:srgbClr val="376092"/>
                </a:solidFill>
              </a:rPr>
              <a:t>Phys. Rev. E 52, 5, </a:t>
            </a:r>
            <a:r>
              <a:rPr lang="en-GB" sz="1200" dirty="0" smtClean="0">
                <a:solidFill>
                  <a:srgbClr val="376092"/>
                </a:solidFill>
              </a:rPr>
              <a:t>5487, </a:t>
            </a:r>
            <a:br>
              <a:rPr lang="en-GB" sz="1200" dirty="0" smtClean="0">
                <a:solidFill>
                  <a:srgbClr val="376092"/>
                </a:solidFill>
              </a:rPr>
            </a:br>
            <a:r>
              <a:rPr lang="en-GB" sz="1200" dirty="0" err="1" smtClean="0">
                <a:solidFill>
                  <a:srgbClr val="376092"/>
                </a:solidFill>
              </a:rPr>
              <a:t>Stupakov</a:t>
            </a:r>
            <a:r>
              <a:rPr lang="en-GB" sz="1200" dirty="0" smtClean="0">
                <a:solidFill>
                  <a:srgbClr val="376092"/>
                </a:solidFill>
              </a:rPr>
              <a:t> </a:t>
            </a:r>
            <a:r>
              <a:rPr lang="en-GB" sz="1200" i="1" dirty="0">
                <a:solidFill>
                  <a:srgbClr val="376092"/>
                </a:solidFill>
              </a:rPr>
              <a:t>et al</a:t>
            </a:r>
            <a:r>
              <a:rPr lang="en-GB" sz="1200" i="1" dirty="0" smtClean="0">
                <a:solidFill>
                  <a:srgbClr val="376092"/>
                </a:solidFill>
              </a:rPr>
              <a:t>.,</a:t>
            </a:r>
            <a:r>
              <a:rPr lang="en-GB" sz="1200" dirty="0" smtClean="0">
                <a:solidFill>
                  <a:srgbClr val="376092"/>
                </a:solidFill>
              </a:rPr>
              <a:t> </a:t>
            </a:r>
            <a:r>
              <a:rPr lang="en-GB" sz="1200" dirty="0">
                <a:solidFill>
                  <a:srgbClr val="376092"/>
                </a:solidFill>
              </a:rPr>
              <a:t>Phys. Rev. E 52, 5, </a:t>
            </a:r>
            <a:r>
              <a:rPr lang="en-GB" sz="1200" dirty="0" smtClean="0">
                <a:solidFill>
                  <a:srgbClr val="376092"/>
                </a:solidFill>
              </a:rPr>
              <a:t>5499</a:t>
            </a:r>
            <a:endParaRPr lang="en-GB" sz="1200" dirty="0">
              <a:solidFill>
                <a:srgbClr val="37609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660" y="4246770"/>
            <a:ext cx="3108254" cy="61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090" y="5352734"/>
            <a:ext cx="3882532" cy="7127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71444" y="6053299"/>
            <a:ext cx="49413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/>
            <a:r>
              <a:rPr lang="en-GB" sz="1500" dirty="0" err="1"/>
              <a:t>n</a:t>
            </a:r>
            <a:r>
              <a:rPr lang="en-GB" sz="1500" baseline="-25000" dirty="0" err="1"/>
              <a:t>b</a:t>
            </a:r>
            <a:r>
              <a:rPr lang="en-GB" sz="1500" dirty="0"/>
              <a:t> = nr of bunches, P = pressure, </a:t>
            </a:r>
            <a:r>
              <a:rPr lang="el-GR" sz="1500" dirty="0"/>
              <a:t>ω</a:t>
            </a:r>
            <a:r>
              <a:rPr lang="el-GR" sz="1500" baseline="-25000" dirty="0"/>
              <a:t>β</a:t>
            </a:r>
            <a:r>
              <a:rPr lang="en-GB" sz="1500" baseline="-25000" dirty="0"/>
              <a:t> </a:t>
            </a:r>
            <a:r>
              <a:rPr lang="en-GB" sz="1500" dirty="0"/>
              <a:t>= </a:t>
            </a:r>
            <a:r>
              <a:rPr lang="en-GB" sz="1500" dirty="0" err="1"/>
              <a:t>betatron</a:t>
            </a:r>
            <a:r>
              <a:rPr lang="en-GB" sz="1500" dirty="0"/>
              <a:t> </a:t>
            </a:r>
            <a:r>
              <a:rPr lang="en-GB" sz="1500" dirty="0" smtClean="0"/>
              <a:t>frequency</a:t>
            </a:r>
            <a:endParaRPr lang="en-GB" sz="15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143235" y="1845319"/>
            <a:ext cx="5277449" cy="707886"/>
            <a:chOff x="1868838" y="2125147"/>
            <a:chExt cx="5277449" cy="70788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7713" y="2230747"/>
              <a:ext cx="5148574" cy="57206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868838" y="2125147"/>
              <a:ext cx="1609394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4000" dirty="0"/>
            </a:p>
          </p:txBody>
        </p:sp>
      </p:grpSp>
      <p:sp>
        <p:nvSpPr>
          <p:cNvPr id="5" name="Rectangle 4"/>
          <p:cNvSpPr/>
          <p:nvPr/>
        </p:nvSpPr>
        <p:spPr>
          <a:xfrm>
            <a:off x="883479" y="4167952"/>
            <a:ext cx="7377050" cy="806174"/>
          </a:xfrm>
          <a:prstGeom prst="rect">
            <a:avLst/>
          </a:prstGeom>
          <a:noFill/>
          <a:ln w="28575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899484" y="2545872"/>
            <a:ext cx="65663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/>
            <a:r>
              <a:rPr lang="en-GB" sz="1500" dirty="0" err="1"/>
              <a:t>N</a:t>
            </a:r>
            <a:r>
              <a:rPr lang="en-GB" sz="1500" baseline="-25000" dirty="0" err="1"/>
              <a:t>b</a:t>
            </a:r>
            <a:r>
              <a:rPr lang="en-GB" sz="1500" dirty="0"/>
              <a:t> = bunch intensity, </a:t>
            </a:r>
            <a:r>
              <a:rPr lang="en-GB" sz="1500" dirty="0" err="1"/>
              <a:t>r</a:t>
            </a:r>
            <a:r>
              <a:rPr lang="en-GB" sz="1500" baseline="-25000" dirty="0" err="1"/>
              <a:t>p</a:t>
            </a:r>
            <a:r>
              <a:rPr lang="en-GB" sz="1500" dirty="0"/>
              <a:t> = classical proton radius, </a:t>
            </a:r>
            <a:r>
              <a:rPr lang="en-GB" sz="1500" dirty="0" err="1"/>
              <a:t>σ</a:t>
            </a:r>
            <a:r>
              <a:rPr lang="en-GB" sz="1500" baseline="-25000" dirty="0" err="1"/>
              <a:t>x,y</a:t>
            </a:r>
            <a:r>
              <a:rPr lang="en-GB" sz="1500" baseline="-25000" dirty="0"/>
              <a:t> </a:t>
            </a:r>
            <a:r>
              <a:rPr lang="en-GB" sz="1500" dirty="0"/>
              <a:t>= transverse beam size</a:t>
            </a:r>
          </a:p>
        </p:txBody>
      </p:sp>
    </p:spTree>
    <p:extLst>
      <p:ext uri="{BB962C8B-B14F-4D97-AF65-F5344CB8AC3E}">
        <p14:creationId xmlns:p14="http://schemas.microsoft.com/office/powerpoint/2010/main" val="3876370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565687"/>
              </p:ext>
            </p:extLst>
          </p:nvPr>
        </p:nvGraphicFramePr>
        <p:xfrm>
          <a:off x="667018" y="4088855"/>
          <a:ext cx="4976191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16539"/>
                <a:gridCol w="739913"/>
                <a:gridCol w="739913"/>
                <a:gridCol w="739913"/>
                <a:gridCol w="73991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ttbar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Beam</a:t>
                      </a:r>
                      <a:r>
                        <a:rPr lang="en-GB" sz="1600" baseline="0" dirty="0" smtClean="0"/>
                        <a:t> e</a:t>
                      </a:r>
                      <a:r>
                        <a:rPr lang="en-GB" sz="1600" dirty="0" smtClean="0"/>
                        <a:t>nergy</a:t>
                      </a:r>
                      <a:r>
                        <a:rPr lang="en-GB" sz="1600" baseline="0" dirty="0" smtClean="0"/>
                        <a:t> [</a:t>
                      </a:r>
                      <a:r>
                        <a:rPr lang="en-GB" sz="1600" baseline="0" dirty="0" err="1" smtClean="0"/>
                        <a:t>GeV</a:t>
                      </a:r>
                      <a:r>
                        <a:rPr lang="en-GB" sz="1600" baseline="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45.6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182.5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Bunch</a:t>
                      </a:r>
                      <a:r>
                        <a:rPr lang="en-GB" sz="1600" baseline="0" dirty="0" smtClean="0"/>
                        <a:t> intensity [10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baseline="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2.8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Hor.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e</a:t>
                      </a:r>
                      <a:r>
                        <a:rPr lang="en-GB" sz="1600" dirty="0" err="1" smtClean="0"/>
                        <a:t>mittance</a:t>
                      </a:r>
                      <a:r>
                        <a:rPr lang="en-GB" sz="1600" dirty="0" smtClean="0"/>
                        <a:t> [nm]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0.27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0.28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0.63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1.45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Ver.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e</a:t>
                      </a:r>
                      <a:r>
                        <a:rPr lang="en-GB" sz="1600" dirty="0" err="1" smtClean="0"/>
                        <a:t>mittance</a:t>
                      </a:r>
                      <a:r>
                        <a:rPr lang="en-GB" sz="1600" dirty="0" smtClean="0"/>
                        <a:t> [pm]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2.7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Bunches/beam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16640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393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39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100 km circumference electron-positron collider</a:t>
            </a:r>
          </a:p>
          <a:p>
            <a:r>
              <a:rPr lang="en-US" dirty="0" smtClean="0"/>
              <a:t>Possible first or intermediate step towards a </a:t>
            </a:r>
            <a:br>
              <a:rPr lang="en-US" dirty="0" smtClean="0"/>
            </a:br>
            <a:r>
              <a:rPr lang="en-US" dirty="0" smtClean="0"/>
              <a:t>100 km hadron collider</a:t>
            </a:r>
          </a:p>
          <a:p>
            <a:r>
              <a:rPr lang="en-US" dirty="0"/>
              <a:t>F</a:t>
            </a:r>
            <a:r>
              <a:rPr lang="en-US" dirty="0" smtClean="0"/>
              <a:t>oreseen to operate at </a:t>
            </a:r>
            <a:r>
              <a:rPr lang="en-US" dirty="0" smtClean="0">
                <a:solidFill>
                  <a:srgbClr val="C0504D"/>
                </a:solidFill>
              </a:rPr>
              <a:t>four center-of-mass </a:t>
            </a:r>
            <a:br>
              <a:rPr lang="en-US" dirty="0" smtClean="0">
                <a:solidFill>
                  <a:srgbClr val="C0504D"/>
                </a:solidFill>
              </a:rPr>
            </a:br>
            <a:r>
              <a:rPr lang="en-US" dirty="0" smtClean="0">
                <a:solidFill>
                  <a:srgbClr val="C0504D"/>
                </a:solidFill>
              </a:rPr>
              <a:t>energies</a:t>
            </a:r>
            <a:r>
              <a:rPr lang="en-US" dirty="0" smtClean="0"/>
              <a:t> to study different processes</a:t>
            </a:r>
          </a:p>
          <a:p>
            <a:r>
              <a:rPr lang="en-US" dirty="0" smtClean="0"/>
              <a:t>The electron beam is sensitive to </a:t>
            </a:r>
            <a:r>
              <a:rPr lang="en-US" dirty="0" smtClean="0">
                <a:solidFill>
                  <a:srgbClr val="C0504D"/>
                </a:solidFill>
              </a:rPr>
              <a:t>fast beam-ion </a:t>
            </a:r>
            <a:br>
              <a:rPr lang="en-US" dirty="0" smtClean="0">
                <a:solidFill>
                  <a:srgbClr val="C0504D"/>
                </a:solidFill>
              </a:rPr>
            </a:br>
            <a:r>
              <a:rPr lang="en-US" dirty="0" smtClean="0">
                <a:solidFill>
                  <a:srgbClr val="C0504D"/>
                </a:solidFill>
              </a:rPr>
              <a:t>instabilities mainly during operation </a:t>
            </a:r>
            <a:r>
              <a:rPr lang="en-US" dirty="0">
                <a:solidFill>
                  <a:srgbClr val="C0504D"/>
                </a:solidFill>
              </a:rPr>
              <a:t>at </a:t>
            </a:r>
            <a:r>
              <a:rPr lang="en-US" dirty="0" smtClean="0">
                <a:solidFill>
                  <a:srgbClr val="C0504D"/>
                </a:solidFill>
              </a:rPr>
              <a:t>Z</a:t>
            </a:r>
            <a:r>
              <a:rPr lang="en-US" dirty="0">
                <a:solidFill>
                  <a:srgbClr val="C0504D"/>
                </a:solidFill>
              </a:rPr>
              <a:t>-pole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due to the large number of bunches (and hence</a:t>
            </a:r>
            <a:br>
              <a:rPr lang="en-US" dirty="0" smtClean="0"/>
            </a:br>
            <a:r>
              <a:rPr lang="en-US" dirty="0" smtClean="0"/>
              <a:t>shorter bunch spacing)</a:t>
            </a:r>
          </a:p>
        </p:txBody>
      </p:sp>
      <p:pic>
        <p:nvPicPr>
          <p:cNvPr id="7" name="image8.png" descr="image8.png"/>
          <p:cNvPicPr>
            <a:picLocks noChangeAspect="1"/>
          </p:cNvPicPr>
          <p:nvPr/>
        </p:nvPicPr>
        <p:blipFill>
          <a:blip r:embed="rId2">
            <a:extLst/>
          </a:blip>
          <a:srcRect l="9046"/>
          <a:stretch>
            <a:fillRect/>
          </a:stretch>
        </p:blipFill>
        <p:spPr>
          <a:xfrm>
            <a:off x="5897211" y="905565"/>
            <a:ext cx="2849220" cy="313851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/>
          <p:cNvSpPr/>
          <p:nvPr/>
        </p:nvSpPr>
        <p:spPr>
          <a:xfrm>
            <a:off x="2683562" y="4088855"/>
            <a:ext cx="739913" cy="2225040"/>
          </a:xfrm>
          <a:prstGeom prst="rect">
            <a:avLst/>
          </a:prstGeom>
          <a:noFill/>
          <a:ln w="28575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298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en-GB" dirty="0" smtClean="0"/>
              <a:t>Goal to identify </a:t>
            </a:r>
            <a:r>
              <a:rPr lang="en-GB" dirty="0" smtClean="0">
                <a:solidFill>
                  <a:srgbClr val="C0504D"/>
                </a:solidFill>
              </a:rPr>
              <a:t>acceptable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C0504D"/>
                </a:solidFill>
              </a:rPr>
              <a:t>partial vacuum </a:t>
            </a:r>
            <a:br>
              <a:rPr lang="en-GB" dirty="0" smtClean="0">
                <a:solidFill>
                  <a:srgbClr val="C0504D"/>
                </a:solidFill>
              </a:rPr>
            </a:br>
            <a:r>
              <a:rPr lang="en-GB" dirty="0" smtClean="0">
                <a:solidFill>
                  <a:srgbClr val="C0504D"/>
                </a:solidFill>
              </a:rPr>
              <a:t>pressures for H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  <a:r>
              <a:rPr lang="en-GB" dirty="0" smtClean="0">
                <a:solidFill>
                  <a:srgbClr val="C0504D"/>
                </a:solidFill>
              </a:rPr>
              <a:t>, N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  <a:r>
              <a:rPr lang="en-GB" dirty="0" smtClean="0">
                <a:solidFill>
                  <a:srgbClr val="C0504D"/>
                </a:solidFill>
              </a:rPr>
              <a:t>, CO</a:t>
            </a:r>
            <a:r>
              <a:rPr lang="en-GB" dirty="0">
                <a:solidFill>
                  <a:srgbClr val="C0504D"/>
                </a:solidFill>
              </a:rPr>
              <a:t> </a:t>
            </a:r>
            <a:r>
              <a:rPr lang="en-GB" dirty="0" smtClean="0">
                <a:solidFill>
                  <a:srgbClr val="C0504D"/>
                </a:solidFill>
              </a:rPr>
              <a:t>and CO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</a:p>
          <a:p>
            <a:pPr fontAlgn="t"/>
            <a:endParaRPr lang="en-GB" sz="1800" dirty="0" smtClean="0"/>
          </a:p>
          <a:p>
            <a:pPr fontAlgn="t"/>
            <a:r>
              <a:rPr lang="en-GB" sz="1800" dirty="0" smtClean="0"/>
              <a:t>N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</a:t>
            </a:r>
            <a:r>
              <a:rPr lang="en-GB" sz="1800" dirty="0"/>
              <a:t>and CO simulated together as one </a:t>
            </a:r>
            <a:r>
              <a:rPr lang="en-GB" sz="1800" dirty="0" smtClean="0"/>
              <a:t>species</a:t>
            </a:r>
            <a:endParaRPr lang="en-GB" sz="1800" baseline="-25000" dirty="0" smtClean="0"/>
          </a:p>
          <a:p>
            <a:pPr fontAlgn="t"/>
            <a:endParaRPr lang="en-GB" sz="1800" baseline="-25000" dirty="0"/>
          </a:p>
          <a:p>
            <a:pPr fontAlgn="t"/>
            <a:r>
              <a:rPr lang="en-GB" sz="1800" dirty="0" smtClean="0"/>
              <a:t>Design bunch </a:t>
            </a:r>
            <a:r>
              <a:rPr lang="en-GB" sz="1800" dirty="0"/>
              <a:t>spacing and bunch train pattern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are not fully fixed</a:t>
            </a:r>
            <a:endParaRPr lang="en-GB" sz="1800" baseline="-25000" dirty="0"/>
          </a:p>
          <a:p>
            <a:pPr lvl="1" fontAlgn="t"/>
            <a:r>
              <a:rPr lang="en-GB" sz="1700" dirty="0" smtClean="0">
                <a:solidFill>
                  <a:srgbClr val="C0504D"/>
                </a:solidFill>
              </a:rPr>
              <a:t>Simulations done with 2.5 ns bunch spacing</a:t>
            </a:r>
            <a:r>
              <a:rPr lang="en-GB" sz="1700" dirty="0" smtClean="0"/>
              <a:t>, </a:t>
            </a:r>
            <a:br>
              <a:rPr lang="en-GB" sz="1700" dirty="0" smtClean="0"/>
            </a:br>
            <a:r>
              <a:rPr lang="en-GB" sz="1700" dirty="0" smtClean="0"/>
              <a:t>the original design value</a:t>
            </a:r>
          </a:p>
          <a:p>
            <a:pPr marL="0" indent="0" fontAlgn="t">
              <a:buNone/>
            </a:pPr>
            <a:endParaRPr lang="en-GB" sz="1800" dirty="0" smtClean="0"/>
          </a:p>
          <a:p>
            <a:pPr fontAlgn="t"/>
            <a:r>
              <a:rPr lang="en-GB" sz="1800" dirty="0" smtClean="0">
                <a:solidFill>
                  <a:srgbClr val="000000"/>
                </a:solidFill>
              </a:rPr>
              <a:t>Typical</a:t>
            </a:r>
            <a:r>
              <a:rPr lang="en-GB" sz="1800" dirty="0" smtClean="0">
                <a:solidFill>
                  <a:srgbClr val="C0504D"/>
                </a:solidFill>
              </a:rPr>
              <a:t> simulation </a:t>
            </a:r>
            <a:r>
              <a:rPr lang="en-GB" sz="1800" dirty="0">
                <a:solidFill>
                  <a:srgbClr val="C0504D"/>
                </a:solidFill>
              </a:rPr>
              <a:t>time 50 – 100 </a:t>
            </a:r>
            <a:r>
              <a:rPr lang="en-GB" sz="1800" dirty="0" smtClean="0">
                <a:solidFill>
                  <a:srgbClr val="C0504D"/>
                </a:solidFill>
              </a:rPr>
              <a:t>turns </a:t>
            </a:r>
            <a:r>
              <a:rPr lang="en-GB" sz="1800" dirty="0" smtClean="0"/>
              <a:t>with </a:t>
            </a:r>
            <a:r>
              <a:rPr lang="en-GB" sz="1800" dirty="0" smtClean="0">
                <a:solidFill>
                  <a:srgbClr val="C0504D"/>
                </a:solidFill>
              </a:rPr>
              <a:t>trains of 50 – 150 bunches </a:t>
            </a:r>
            <a:r>
              <a:rPr lang="en-GB" sz="1800" dirty="0" smtClean="0"/>
              <a:t>due to heavy computation time and real time restrictions</a:t>
            </a:r>
          </a:p>
          <a:p>
            <a:pPr fontAlgn="t"/>
            <a:endParaRPr lang="en-GB" sz="1800" dirty="0" smtClean="0"/>
          </a:p>
          <a:p>
            <a:pPr fontAlgn="t"/>
            <a:r>
              <a:rPr lang="en-GB" sz="1800" dirty="0" smtClean="0"/>
              <a:t>Radiation damping not included in simulations</a:t>
            </a:r>
          </a:p>
          <a:p>
            <a:pPr lvl="1" fontAlgn="t"/>
            <a:r>
              <a:rPr lang="en-GB" sz="1700" dirty="0" smtClean="0"/>
              <a:t>V</a:t>
            </a:r>
            <a:r>
              <a:rPr lang="en-GB" sz="1700" dirty="0" smtClean="0">
                <a:sym typeface="Wingdings"/>
              </a:rPr>
              <a:t>ertical d</a:t>
            </a:r>
            <a:r>
              <a:rPr lang="en-GB" sz="1700" dirty="0" smtClean="0"/>
              <a:t>amping </a:t>
            </a:r>
            <a:r>
              <a:rPr lang="en-GB" sz="1700" dirty="0"/>
              <a:t>time </a:t>
            </a:r>
            <a:r>
              <a:rPr lang="en-GB" sz="1700" dirty="0" smtClean="0"/>
              <a:t>(instability in vertical) is 830 </a:t>
            </a:r>
            <a:r>
              <a:rPr lang="en-GB" sz="1700" dirty="0" err="1" smtClean="0"/>
              <a:t>ms</a:t>
            </a:r>
            <a:r>
              <a:rPr lang="en-GB" sz="1700" dirty="0" smtClean="0"/>
              <a:t>, or 2533 turns </a:t>
            </a:r>
            <a:br>
              <a:rPr lang="en-GB" sz="1700" dirty="0" smtClean="0"/>
            </a:br>
            <a:r>
              <a:rPr lang="en-GB" sz="1700" dirty="0" smtClean="0">
                <a:sym typeface="Wingdings"/>
              </a:rPr>
              <a:t> </a:t>
            </a:r>
            <a:r>
              <a:rPr lang="en-GB" sz="1700" dirty="0" smtClean="0">
                <a:solidFill>
                  <a:srgbClr val="C0504D"/>
                </a:solidFill>
                <a:sym typeface="Wingdings"/>
              </a:rPr>
              <a:t>4-8% damping over 50-100 turns</a:t>
            </a:r>
            <a:endParaRPr lang="en-GB" sz="1800" dirty="0" smtClean="0">
              <a:solidFill>
                <a:srgbClr val="C0504D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191490"/>
              </p:ext>
            </p:extLst>
          </p:nvPr>
        </p:nvGraphicFramePr>
        <p:xfrm>
          <a:off x="5797827" y="927654"/>
          <a:ext cx="2888973" cy="2306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74260"/>
                <a:gridCol w="960783"/>
                <a:gridCol w="135393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Mass number,</a:t>
                      </a:r>
                    </a:p>
                    <a:p>
                      <a:pPr algn="ctr"/>
                      <a:r>
                        <a:rPr lang="en-GB" sz="1600" b="0" dirty="0" smtClean="0"/>
                        <a:t>A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Ionization cross-section, </a:t>
                      </a:r>
                      <a:r>
                        <a:rPr lang="en-GB" sz="1600" b="0" dirty="0" err="1" smtClean="0"/>
                        <a:t>σ</a:t>
                      </a:r>
                      <a:r>
                        <a:rPr lang="en-GB" sz="1600" b="0" dirty="0" smtClean="0"/>
                        <a:t> [</a:t>
                      </a:r>
                      <a:r>
                        <a:rPr lang="en-GB" sz="1600" b="0" dirty="0" err="1" smtClean="0"/>
                        <a:t>Mbarn</a:t>
                      </a:r>
                      <a:r>
                        <a:rPr lang="en-GB" sz="1600" b="0" dirty="0" smtClean="0"/>
                        <a:t>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H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N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CO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CO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888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lattice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Not possible to sample the lattice in detail within reasonable computation time</a:t>
            </a:r>
          </a:p>
          <a:p>
            <a:r>
              <a:rPr lang="en-GB" dirty="0" smtClean="0"/>
              <a:t>Determine the </a:t>
            </a:r>
            <a:r>
              <a:rPr lang="en-GB" dirty="0" smtClean="0">
                <a:solidFill>
                  <a:srgbClr val="000000"/>
                </a:solidFill>
              </a:rPr>
              <a:t>number of segments by convergence scans</a:t>
            </a:r>
          </a:p>
          <a:p>
            <a:r>
              <a:rPr lang="en-GB" dirty="0" smtClean="0">
                <a:solidFill>
                  <a:srgbClr val="C0504D"/>
                </a:solidFill>
              </a:rPr>
              <a:t>Arcs</a:t>
            </a:r>
            <a:r>
              <a:rPr lang="en-GB" dirty="0" smtClean="0"/>
              <a:t> (87%) and </a:t>
            </a:r>
            <a:r>
              <a:rPr lang="en-GB" dirty="0" smtClean="0">
                <a:solidFill>
                  <a:srgbClr val="C0504D"/>
                </a:solidFill>
              </a:rPr>
              <a:t>straight sections </a:t>
            </a:r>
            <a:r>
              <a:rPr lang="en-GB" dirty="0" smtClean="0"/>
              <a:t>(13%) simulated independently</a:t>
            </a:r>
          </a:p>
          <a:p>
            <a:pPr lvl="1"/>
            <a:r>
              <a:rPr lang="en-GB" dirty="0" smtClean="0"/>
              <a:t>Fixed lattice functions for each case, chosen such that the threshold </a:t>
            </a:r>
            <a:r>
              <a:rPr lang="en-GB" dirty="0" smtClean="0">
                <a:solidFill>
                  <a:srgbClr val="C0504D"/>
                </a:solidFill>
              </a:rPr>
              <a:t>ion mass number for trapping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rgbClr val="C0504D"/>
                </a:solidFill>
              </a:rPr>
              <a:t>minimized</a:t>
            </a:r>
            <a:r>
              <a:rPr lang="en-GB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208" y="3244571"/>
            <a:ext cx="8631585" cy="32963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94087" y="2473740"/>
            <a:ext cx="3942522" cy="877163"/>
          </a:xfrm>
          <a:prstGeom prst="rect">
            <a:avLst/>
          </a:prstGeom>
          <a:noFill/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/>
              <a:t>Mass numbers of considered species are below the trapping mass in the arcs, </a:t>
            </a:r>
            <a:r>
              <a:rPr lang="en-GB" sz="1700" dirty="0"/>
              <a:t>effect </a:t>
            </a:r>
            <a:r>
              <a:rPr lang="en-GB" sz="1700" dirty="0" smtClean="0"/>
              <a:t>on beam observed nevertheless</a:t>
            </a:r>
            <a:endParaRPr lang="en-GB" sz="17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75739" y="3352898"/>
            <a:ext cx="220870" cy="523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012609" y="3352898"/>
            <a:ext cx="269460" cy="523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625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Convergence scans performed for </a:t>
            </a:r>
            <a:r>
              <a:rPr lang="en-GB" dirty="0" smtClean="0">
                <a:solidFill>
                  <a:srgbClr val="C0504D"/>
                </a:solidFill>
              </a:rPr>
              <a:t>CO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  <a:r>
              <a:rPr lang="en-GB" dirty="0" smtClean="0">
                <a:solidFill>
                  <a:srgbClr val="C0504D"/>
                </a:solidFill>
              </a:rPr>
              <a:t> in the arcs with a pressure of 5 </a:t>
            </a:r>
            <a:r>
              <a:rPr lang="en-GB" dirty="0" err="1" smtClean="0">
                <a:solidFill>
                  <a:srgbClr val="C0504D"/>
                </a:solidFill>
              </a:rPr>
              <a:t>nTorr</a:t>
            </a:r>
            <a:r>
              <a:rPr lang="en-GB" dirty="0" smtClean="0">
                <a:solidFill>
                  <a:srgbClr val="C0504D"/>
                </a:solidFill>
              </a:rPr>
              <a:t> </a:t>
            </a:r>
          </a:p>
          <a:p>
            <a:r>
              <a:rPr lang="en-GB" dirty="0" smtClean="0"/>
              <a:t>Fast instability develops within </a:t>
            </a:r>
            <a:r>
              <a:rPr lang="en-GB" dirty="0"/>
              <a:t>a</a:t>
            </a:r>
            <a:r>
              <a:rPr lang="en-GB" dirty="0" smtClean="0"/>
              <a:t> turn</a:t>
            </a:r>
          </a:p>
          <a:p>
            <a:r>
              <a:rPr lang="en-GB" dirty="0" smtClean="0">
                <a:solidFill>
                  <a:srgbClr val="C0504D"/>
                </a:solidFill>
              </a:rPr>
              <a:t>Convergence as of 500 segments</a:t>
            </a:r>
          </a:p>
          <a:p>
            <a:r>
              <a:rPr lang="en-GB" dirty="0" smtClean="0"/>
              <a:t>Results averaged over 10 random number seeds per case (no strong dependence on seeds)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Convergence scans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056913" y="2517915"/>
            <a:ext cx="7197289" cy="4139107"/>
            <a:chOff x="1056913" y="2517915"/>
            <a:chExt cx="7197289" cy="413910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b="44473"/>
            <a:stretch/>
          </p:blipFill>
          <p:spPr>
            <a:xfrm>
              <a:off x="4068443" y="2517915"/>
              <a:ext cx="4185759" cy="238538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t="5368" b="48211"/>
            <a:stretch/>
          </p:blipFill>
          <p:spPr>
            <a:xfrm>
              <a:off x="1059115" y="2738542"/>
              <a:ext cx="3081601" cy="199911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630501" y="2562090"/>
              <a:ext cx="1066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3779" r="25389"/>
            <a:stretch/>
          </p:blipFill>
          <p:spPr>
            <a:xfrm>
              <a:off x="4066241" y="4671398"/>
              <a:ext cx="3123063" cy="198562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3892"/>
            <a:stretch/>
          </p:blipFill>
          <p:spPr>
            <a:xfrm>
              <a:off x="1056913" y="4671398"/>
              <a:ext cx="3081601" cy="1985624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6628299" y="2559888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810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 results: hydrogen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Hydrogen simulated with 200 bunches over 100 turns, pressure up to 10 </a:t>
            </a:r>
            <a:r>
              <a:rPr lang="en-GB" dirty="0" err="1" smtClean="0"/>
              <a:t>nTorr</a:t>
            </a:r>
            <a:endParaRPr lang="en-GB" dirty="0" smtClean="0"/>
          </a:p>
          <a:p>
            <a:r>
              <a:rPr lang="en-GB" dirty="0" smtClean="0">
                <a:solidFill>
                  <a:srgbClr val="C0504D"/>
                </a:solidFill>
              </a:rPr>
              <a:t>Marginal effect </a:t>
            </a:r>
            <a:r>
              <a:rPr lang="en-GB" dirty="0" smtClean="0"/>
              <a:t>on beam </a:t>
            </a:r>
            <a:r>
              <a:rPr lang="en-GB" dirty="0" smtClean="0">
                <a:solidFill>
                  <a:srgbClr val="C0504D"/>
                </a:solidFill>
              </a:rPr>
              <a:t>even for high pressures</a:t>
            </a:r>
          </a:p>
          <a:p>
            <a:r>
              <a:rPr lang="en-GB" dirty="0" err="1" smtClean="0"/>
              <a:t>Emittance</a:t>
            </a:r>
            <a:r>
              <a:rPr lang="en-GB" dirty="0" smtClean="0"/>
              <a:t> growth rate for P = 10 </a:t>
            </a:r>
            <a:r>
              <a:rPr lang="en-GB" dirty="0" err="1" smtClean="0"/>
              <a:t>nTorr</a:t>
            </a:r>
            <a:r>
              <a:rPr lang="en-GB" dirty="0" smtClean="0"/>
              <a:t> is slower than the damping 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27" y="2415253"/>
            <a:ext cx="7495416" cy="301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28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 results: heavier species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, CO and CO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simulated </a:t>
            </a:r>
            <a:r>
              <a:rPr lang="en-GB" dirty="0" smtClean="0"/>
              <a:t>with 150 </a:t>
            </a:r>
            <a:r>
              <a:rPr lang="en-GB" dirty="0"/>
              <a:t>bunches </a:t>
            </a:r>
            <a:r>
              <a:rPr lang="en-GB" dirty="0" smtClean="0"/>
              <a:t>for </a:t>
            </a:r>
            <a:r>
              <a:rPr lang="en-GB" dirty="0"/>
              <a:t>100 </a:t>
            </a:r>
            <a:r>
              <a:rPr lang="en-GB" dirty="0" smtClean="0"/>
              <a:t>turns, pressure up </a:t>
            </a:r>
            <a:r>
              <a:rPr lang="en-GB" dirty="0"/>
              <a:t>to 5</a:t>
            </a:r>
            <a:r>
              <a:rPr lang="en-GB" dirty="0" smtClean="0"/>
              <a:t> </a:t>
            </a:r>
            <a:r>
              <a:rPr lang="en-GB" dirty="0" err="1" smtClean="0"/>
              <a:t>nTorr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Instability </a:t>
            </a:r>
            <a:r>
              <a:rPr lang="en-GB" dirty="0" smtClean="0">
                <a:solidFill>
                  <a:schemeClr val="accent2"/>
                </a:solidFill>
              </a:rPr>
              <a:t>sets in after fewer turns and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C0504D"/>
                </a:solidFill>
              </a:rPr>
              <a:t>grows faster for CO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  <a:r>
              <a:rPr lang="en-GB" dirty="0" smtClean="0">
                <a:solidFill>
                  <a:srgbClr val="C0504D"/>
                </a:solidFill>
              </a:rPr>
              <a:t> </a:t>
            </a:r>
            <a:r>
              <a:rPr lang="en-GB" dirty="0" smtClean="0"/>
              <a:t>than N</a:t>
            </a:r>
            <a:r>
              <a:rPr lang="en-GB" baseline="-25000" dirty="0" smtClean="0"/>
              <a:t>2</a:t>
            </a:r>
            <a:r>
              <a:rPr lang="en-GB" dirty="0"/>
              <a:t> </a:t>
            </a:r>
            <a:r>
              <a:rPr lang="en-GB" dirty="0" smtClean="0"/>
              <a:t>and CO </a:t>
            </a:r>
          </a:p>
          <a:p>
            <a:r>
              <a:rPr lang="en-GB" dirty="0"/>
              <a:t>N</a:t>
            </a:r>
            <a:r>
              <a:rPr lang="en-GB" baseline="-25000" dirty="0"/>
              <a:t>2</a:t>
            </a:r>
            <a:r>
              <a:rPr lang="en-GB" dirty="0"/>
              <a:t>, CO </a:t>
            </a:r>
            <a:r>
              <a:rPr lang="en-GB" dirty="0" smtClean="0"/>
              <a:t>stable as of 0.1 </a:t>
            </a:r>
            <a:r>
              <a:rPr lang="en-GB" dirty="0" err="1" smtClean="0"/>
              <a:t>nTorr</a:t>
            </a:r>
            <a:endParaRPr lang="en-GB" dirty="0" smtClean="0"/>
          </a:p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still unstable at 0.1 </a:t>
            </a:r>
            <a:r>
              <a:rPr lang="en-GB" dirty="0" err="1" smtClean="0"/>
              <a:t>nTorr</a:t>
            </a:r>
            <a:r>
              <a:rPr lang="en-GB" dirty="0" smtClean="0"/>
              <a:t>, for lower pressures the growth rate is similar to the damping rate</a:t>
            </a:r>
            <a:r>
              <a:rPr lang="en-GB" baseline="-25000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00" y="3494986"/>
            <a:ext cx="3983966" cy="23614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314" y="3489729"/>
            <a:ext cx="3983966" cy="23301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1217" y="3301992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= 28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77183" y="3300503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= 44</a:t>
            </a:r>
            <a:endParaRPr lang="en-GB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01617" y="3096102"/>
            <a:ext cx="2352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Emittance</a:t>
            </a:r>
            <a:r>
              <a:rPr lang="en-GB" sz="1400" b="1" dirty="0" smtClean="0"/>
              <a:t> growth of most unstable bunch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7851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14876</TotalTime>
  <Words>1336</Words>
  <Application>Microsoft Macintosh PowerPoint</Application>
  <PresentationFormat>On-screen Show (4:3)</PresentationFormat>
  <Paragraphs>266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Ion studies for FCC-ee</vt:lpstr>
      <vt:lpstr>Introduction</vt:lpstr>
      <vt:lpstr>Ion trapping</vt:lpstr>
      <vt:lpstr>FCC-ee</vt:lpstr>
      <vt:lpstr>Simulation study</vt:lpstr>
      <vt:lpstr>Machine lattice</vt:lpstr>
      <vt:lpstr>Convergence scans</vt:lpstr>
      <vt:lpstr>Arc results: hydrogen</vt:lpstr>
      <vt:lpstr>Arc results: heavier species</vt:lpstr>
      <vt:lpstr>Arc results: instability rise times</vt:lpstr>
      <vt:lpstr>Straight section results: hydrogen</vt:lpstr>
      <vt:lpstr>Straight section results: hydrogen</vt:lpstr>
      <vt:lpstr>Straight section results: N2 and CO </vt:lpstr>
      <vt:lpstr>Straight section results: CO2 </vt:lpstr>
      <vt:lpstr>Results summary</vt:lpstr>
      <vt:lpstr>Mitigation options</vt:lpstr>
      <vt:lpstr>Conclusion and outlook</vt:lpstr>
      <vt:lpstr>Thank you</vt:lpstr>
      <vt:lpstr>Beyond linear approximation</vt:lpstr>
      <vt:lpstr>Beyond linear approximation</vt:lpstr>
      <vt:lpstr>Beyond linear approximation</vt:lpstr>
      <vt:lpstr>Beyond linear approximation</vt:lpstr>
      <vt:lpstr>Straight section results: hydrogen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257</cp:revision>
  <dcterms:created xsi:type="dcterms:W3CDTF">2017-07-07T12:54:19Z</dcterms:created>
  <dcterms:modified xsi:type="dcterms:W3CDTF">2018-04-06T13:10:08Z</dcterms:modified>
</cp:coreProperties>
</file>