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97" r:id="rId3"/>
    <p:sldId id="296" r:id="rId4"/>
    <p:sldId id="309" r:id="rId5"/>
    <p:sldId id="310" r:id="rId6"/>
    <p:sldId id="311" r:id="rId7"/>
    <p:sldId id="290" r:id="rId8"/>
    <p:sldId id="312" r:id="rId9"/>
    <p:sldId id="281" r:id="rId10"/>
    <p:sldId id="307" r:id="rId11"/>
    <p:sldId id="302" r:id="rId12"/>
    <p:sldId id="313" r:id="rId1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853" autoAdjust="0"/>
  </p:normalViewPr>
  <p:slideViewPr>
    <p:cSldViewPr snapToGrid="0" snapToObjects="1">
      <p:cViewPr varScale="1">
        <p:scale>
          <a:sx n="153" d="100"/>
          <a:sy n="153" d="100"/>
        </p:scale>
        <p:origin x="-232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359686-26D0-EC4B-A617-7A7303D0D140}" type="datetimeFigureOut">
              <a:rPr lang="en-US" smtClean="0"/>
              <a:t>04/04/18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9C1D2F-3852-4942-8470-F10D0B76E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7091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FEB4A1-AF21-624E-B9E3-C227524B1A8A}" type="datetimeFigureOut">
              <a:rPr lang="en-US" smtClean="0"/>
              <a:t>04/04/18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3CC99D-F3BA-5C4E-87B7-4695D7E6F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299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578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37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857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93719"/>
            <a:ext cx="8229600" cy="4000905"/>
          </a:xfrm>
        </p:spPr>
        <p:txBody>
          <a:bodyPr/>
          <a:lstStyle>
            <a:lvl1pPr marL="176213" indent="-176213">
              <a:defRPr sz="1500"/>
            </a:lvl1pPr>
            <a:lvl2pPr marL="450850" indent="-184150">
              <a:buFont typeface="Arial"/>
              <a:buChar char="•"/>
              <a:tabLst>
                <a:tab pos="450850" algn="l"/>
              </a:tabLst>
              <a:defRPr sz="1400"/>
            </a:lvl2pPr>
            <a:lvl3pPr marL="811213" indent="-184150">
              <a:defRPr sz="1400"/>
            </a:lvl3pPr>
            <a:lvl4pPr marL="1077913" indent="-184150">
              <a:buFont typeface="Arial"/>
              <a:buChar char="•"/>
              <a:defRPr sz="1400"/>
            </a:lvl4pPr>
            <a:lvl5pPr marL="2057400" indent="-228600">
              <a:buFont typeface="Arial"/>
              <a:buChar char="•"/>
              <a:defRPr sz="1400"/>
            </a:lvl5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smtClean="0"/>
              <a:t>Second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smtClean="0"/>
              <a:t>Third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 descr="EPFL-Logo-RVB-9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924" y="1"/>
            <a:ext cx="1039810" cy="53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001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35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704708"/>
          </a:xfrm>
        </p:spPr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540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635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951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35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101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031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03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601965"/>
            <a:ext cx="8229600" cy="42549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smtClean="0"/>
              <a:t>Second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smtClean="0"/>
              <a:t>Third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22916"/>
            <a:ext cx="2133600" cy="2088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smtClean="0"/>
              <a:t>L. Mether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22916"/>
            <a:ext cx="2895600" cy="2088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FCC Week 2018, Amsterdam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22916"/>
            <a:ext cx="2133600" cy="2088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87856-2873-9C4B-97E1-57C4650973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27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46088" indent="-174625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17550" indent="-180975" algn="l" defTabSz="457200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989013" indent="-180975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microsoft.com/office/2007/relationships/hdphoto" Target="../media/hdphoto1.wdp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image" Target="../media/image10.emf"/><Relationship Id="rId5" Type="http://schemas.openxmlformats.org/officeDocument/2006/relationships/image" Target="../media/image11.emf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56705"/>
            <a:ext cx="7772400" cy="1102519"/>
          </a:xfrm>
        </p:spPr>
        <p:txBody>
          <a:bodyPr/>
          <a:lstStyle/>
          <a:p>
            <a:r>
              <a:rPr lang="en-US" dirty="0" smtClean="0"/>
              <a:t>HE-LHC e</a:t>
            </a:r>
            <a:r>
              <a:rPr lang="en-US" dirty="0" smtClean="0"/>
              <a:t>lectron </a:t>
            </a:r>
            <a:r>
              <a:rPr lang="en-US" dirty="0" smtClean="0"/>
              <a:t>cloud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332578"/>
            <a:ext cx="6400800" cy="1664095"/>
          </a:xfrm>
        </p:spPr>
        <p:txBody>
          <a:bodyPr/>
          <a:lstStyle/>
          <a:p>
            <a:r>
              <a:rPr lang="en-US" dirty="0" smtClean="0"/>
              <a:t>L. Mether</a:t>
            </a:r>
          </a:p>
          <a:p>
            <a:endParaRPr lang="en-US" dirty="0" smtClean="0"/>
          </a:p>
          <a:p>
            <a:r>
              <a:rPr lang="en-US" dirty="0" smtClean="0"/>
              <a:t>I. </a:t>
            </a:r>
            <a:r>
              <a:rPr lang="en-US" dirty="0" err="1" smtClean="0"/>
              <a:t>Bellafont</a:t>
            </a:r>
            <a:r>
              <a:rPr lang="en-US" dirty="0" smtClean="0"/>
              <a:t>, </a:t>
            </a:r>
            <a:r>
              <a:rPr lang="en-US" dirty="0"/>
              <a:t>G. </a:t>
            </a:r>
            <a:r>
              <a:rPr lang="en-US" dirty="0" smtClean="0"/>
              <a:t>Guillermo, </a:t>
            </a:r>
            <a:r>
              <a:rPr lang="en-US" dirty="0" smtClean="0"/>
              <a:t>G</a:t>
            </a:r>
            <a:r>
              <a:rPr lang="en-US" dirty="0" smtClean="0"/>
              <a:t>. </a:t>
            </a:r>
            <a:r>
              <a:rPr lang="en-US" dirty="0" err="1" smtClean="0"/>
              <a:t>Iadarola</a:t>
            </a:r>
            <a:r>
              <a:rPr lang="en-US" dirty="0" smtClean="0"/>
              <a:t>, R. </a:t>
            </a:r>
            <a:r>
              <a:rPr lang="en-US" dirty="0" err="1" smtClean="0"/>
              <a:t>Kersevan</a:t>
            </a:r>
            <a:r>
              <a:rPr lang="en-US" dirty="0" smtClean="0"/>
              <a:t>, </a:t>
            </a:r>
            <a:r>
              <a:rPr lang="en-US" dirty="0" smtClean="0"/>
              <a:t>K. </a:t>
            </a:r>
            <a:r>
              <a:rPr lang="en-US" dirty="0" err="1" smtClean="0"/>
              <a:t>Ohmi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 smtClean="0"/>
              <a:t>G</a:t>
            </a:r>
            <a:r>
              <a:rPr lang="en-US" dirty="0" smtClean="0"/>
              <a:t>. </a:t>
            </a:r>
            <a:r>
              <a:rPr lang="en-US" dirty="0" err="1" smtClean="0"/>
              <a:t>Rumolo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dirty="0"/>
              <a:t>F. Zimmermann </a:t>
            </a:r>
            <a:endParaRPr lang="en-US" dirty="0"/>
          </a:p>
        </p:txBody>
      </p:sp>
      <p:pic>
        <p:nvPicPr>
          <p:cNvPr id="7" name="Picture 6" descr="EPFL-Logo-RVB-9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396" y="0"/>
            <a:ext cx="1894338" cy="974031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290929" y="4395120"/>
            <a:ext cx="4299640" cy="58477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Work supported by </a:t>
            </a: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</a:t>
            </a:r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Swiss State Secretariat for Education, Research and Innovation </a:t>
            </a: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SERI</a:t>
            </a: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9" name="Picture 8" descr="FCC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667"/>
            <a:ext cx="1942309" cy="810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335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400" dirty="0" smtClean="0"/>
              <a:t>Previous studies with photoelectrons showed that they </a:t>
            </a:r>
            <a:r>
              <a:rPr lang="en-GB" sz="1400" dirty="0" smtClean="0">
                <a:solidFill>
                  <a:schemeClr val="accent2"/>
                </a:solidFill>
              </a:rPr>
              <a:t>could raise the central density above the instability threshold even below the </a:t>
            </a:r>
            <a:r>
              <a:rPr lang="en-GB" sz="1400" dirty="0" err="1" smtClean="0">
                <a:solidFill>
                  <a:schemeClr val="accent2"/>
                </a:solidFill>
              </a:rPr>
              <a:t>multipacting</a:t>
            </a:r>
            <a:r>
              <a:rPr lang="en-GB" sz="1400" dirty="0" smtClean="0">
                <a:solidFill>
                  <a:schemeClr val="accent2"/>
                </a:solidFill>
              </a:rPr>
              <a:t> threshold</a:t>
            </a:r>
            <a:r>
              <a:rPr lang="en-GB" sz="1400" dirty="0" smtClean="0"/>
              <a:t>, especially for the 12.5 and 5 ns beams</a:t>
            </a:r>
          </a:p>
          <a:p>
            <a:r>
              <a:rPr lang="en-GB" sz="1400" dirty="0" smtClean="0"/>
              <a:t>Constraints on the photoelectron flux were estimated and considered by the beam screen design team, </a:t>
            </a:r>
            <a:r>
              <a:rPr lang="en-GB" sz="1400" dirty="0"/>
              <a:t>which found </a:t>
            </a:r>
            <a:r>
              <a:rPr lang="en-GB" sz="1400" dirty="0">
                <a:solidFill>
                  <a:srgbClr val="C0504D"/>
                </a:solidFill>
              </a:rPr>
              <a:t>the 2017 model with saw-tooth </a:t>
            </a:r>
            <a:r>
              <a:rPr lang="en-GB" sz="1400" dirty="0" smtClean="0">
                <a:solidFill>
                  <a:srgbClr val="C0504D"/>
                </a:solidFill>
              </a:rPr>
              <a:t>compatible</a:t>
            </a:r>
          </a:p>
          <a:p>
            <a:endParaRPr lang="en-GB" sz="1400" dirty="0">
              <a:solidFill>
                <a:srgbClr val="C0504D"/>
              </a:solidFill>
            </a:endParaRPr>
          </a:p>
          <a:p>
            <a:r>
              <a:rPr lang="en-GB" sz="1400" dirty="0"/>
              <a:t>Photoelectron </a:t>
            </a:r>
            <a:r>
              <a:rPr lang="en-GB" sz="1400" dirty="0">
                <a:solidFill>
                  <a:srgbClr val="C0504D"/>
                </a:solidFill>
              </a:rPr>
              <a:t>distributions based on ray-tracing</a:t>
            </a:r>
            <a:br>
              <a:rPr lang="en-GB" sz="1400" dirty="0">
                <a:solidFill>
                  <a:srgbClr val="C0504D"/>
                </a:solidFill>
              </a:rPr>
            </a:br>
            <a:r>
              <a:rPr lang="en-GB" sz="1400" dirty="0">
                <a:solidFill>
                  <a:srgbClr val="C0504D"/>
                </a:solidFill>
              </a:rPr>
              <a:t>studies implemented in the build-up simulations</a:t>
            </a:r>
            <a:r>
              <a:rPr lang="en-GB" sz="1400" dirty="0"/>
              <a:t> to </a:t>
            </a:r>
            <a:br>
              <a:rPr lang="en-GB" sz="1400" dirty="0"/>
            </a:br>
            <a:r>
              <a:rPr lang="en-GB" sz="1400" dirty="0"/>
              <a:t>confirm compatibility for a conservative estimate and</a:t>
            </a:r>
            <a:br>
              <a:rPr lang="en-GB" sz="1400" dirty="0"/>
            </a:br>
            <a:r>
              <a:rPr lang="en-GB" sz="1400" dirty="0"/>
              <a:t>LASE surface (including effect of photoelectrons</a:t>
            </a:r>
            <a:br>
              <a:rPr lang="en-GB" sz="1400" dirty="0"/>
            </a:br>
            <a:r>
              <a:rPr lang="en-GB" sz="1400" dirty="0"/>
              <a:t>at the saw-tooth surface)</a:t>
            </a:r>
          </a:p>
          <a:p>
            <a:pPr marL="176213" lvl="1" indent="-176213">
              <a:tabLst/>
            </a:pPr>
            <a:endParaRPr lang="en-GB" dirty="0"/>
          </a:p>
          <a:p>
            <a:pPr marL="176213" lvl="1" indent="-176213">
              <a:tabLst/>
            </a:pPr>
            <a:r>
              <a:rPr lang="en-GB" dirty="0"/>
              <a:t>The new module with photoemission per chamber segment</a:t>
            </a:r>
            <a:br>
              <a:rPr lang="en-GB" dirty="0"/>
            </a:br>
            <a:r>
              <a:rPr lang="en-GB" dirty="0"/>
              <a:t>was </a:t>
            </a:r>
            <a:r>
              <a:rPr lang="en-GB" dirty="0" smtClean="0"/>
              <a:t>used </a:t>
            </a:r>
            <a:r>
              <a:rPr lang="en-GB" dirty="0"/>
              <a:t>and shown to work, after a small bug-fix inverting </a:t>
            </a:r>
            <a:br>
              <a:rPr lang="en-GB" dirty="0"/>
            </a:br>
            <a:r>
              <a:rPr lang="en-GB" dirty="0"/>
              <a:t>the sign of the surface normal</a:t>
            </a:r>
          </a:p>
          <a:p>
            <a:endParaRPr lang="en-GB" sz="1400" dirty="0"/>
          </a:p>
          <a:p>
            <a:r>
              <a:rPr lang="en-GB" sz="1400" dirty="0"/>
              <a:t>Simulations are still on-going…</a:t>
            </a:r>
          </a:p>
          <a:p>
            <a:pPr marL="0" indent="0">
              <a:buNone/>
            </a:pPr>
            <a:endParaRPr lang="en-GB" sz="1400" dirty="0">
              <a:solidFill>
                <a:srgbClr val="C0504D"/>
              </a:solidFill>
            </a:endParaRPr>
          </a:p>
          <a:p>
            <a:pPr marL="0" indent="0">
              <a:buNone/>
            </a:pPr>
            <a:endParaRPr lang="en-GB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Photoelectrons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10</a:t>
            </a:fld>
            <a:endParaRPr lang="en-US"/>
          </a:p>
        </p:txBody>
      </p:sp>
      <p:pic>
        <p:nvPicPr>
          <p:cNvPr id="7" name="Picture 6" descr="%5b3%5d%20Flux%20m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917" y="1609584"/>
            <a:ext cx="3308544" cy="324862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66008" y="1357773"/>
            <a:ext cx="9302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C0504D"/>
                </a:solidFill>
              </a:rPr>
              <a:t>I. </a:t>
            </a:r>
            <a:r>
              <a:rPr lang="en-GB" sz="1200" dirty="0" err="1" smtClean="0">
                <a:solidFill>
                  <a:srgbClr val="C0504D"/>
                </a:solidFill>
              </a:rPr>
              <a:t>Bellafont</a:t>
            </a:r>
            <a:endParaRPr lang="en-GB" sz="1200" dirty="0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81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400" dirty="0"/>
              <a:t>Equivalent simulations set up with the full </a:t>
            </a:r>
            <a:r>
              <a:rPr lang="en-GB" sz="1400" dirty="0" smtClean="0"/>
              <a:t>geometry of the 2017 and 2018 chambers</a:t>
            </a:r>
          </a:p>
          <a:p>
            <a:r>
              <a:rPr lang="en-GB" sz="1400" dirty="0" smtClean="0"/>
              <a:t>Simulations in progress… </a:t>
            </a:r>
            <a:br>
              <a:rPr lang="en-GB" sz="1400" dirty="0" smtClean="0"/>
            </a:b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Effect of beam screen design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11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3082343" y="2096112"/>
            <a:ext cx="2827592" cy="2430635"/>
            <a:chOff x="3191376" y="1578710"/>
            <a:chExt cx="4659461" cy="3990192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191376" y="1578710"/>
              <a:ext cx="4590486" cy="3990192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7004280" y="1624903"/>
              <a:ext cx="846557" cy="76944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GB" sz="4400" dirty="0"/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09935" y="1928152"/>
            <a:ext cx="3049574" cy="244917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65000"/>
            <a:extLst/>
          </a:blip>
          <a:stretch>
            <a:fillRect/>
          </a:stretch>
        </p:blipFill>
        <p:spPr>
          <a:xfrm>
            <a:off x="596268" y="2240315"/>
            <a:ext cx="2086391" cy="210466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139" y="2469647"/>
            <a:ext cx="2407276" cy="165500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58333" y="4463008"/>
            <a:ext cx="23881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accent2"/>
                </a:solidFill>
              </a:rPr>
              <a:t>2015</a:t>
            </a:r>
            <a:endParaRPr lang="en-GB" sz="1400" dirty="0">
              <a:solidFill>
                <a:schemeClr val="accent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08899" y="4463008"/>
            <a:ext cx="23881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accent2"/>
                </a:solidFill>
              </a:rPr>
              <a:t>2017</a:t>
            </a:r>
            <a:endParaRPr lang="en-GB" sz="1400" dirty="0">
              <a:solidFill>
                <a:schemeClr val="accent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47292" y="4463008"/>
            <a:ext cx="23881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accent2"/>
                </a:solidFill>
              </a:rPr>
              <a:t>2018</a:t>
            </a:r>
            <a:endParaRPr lang="en-GB" sz="1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4372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</a:t>
            </a:r>
            <a:r>
              <a:rPr lang="en-GB" dirty="0" smtClean="0"/>
              <a:t>njection energy scan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939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Introduction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Overview of previous results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New results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Summary of current results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257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pic>
        <p:nvPicPr>
          <p:cNvPr id="4" name="Content Placeholder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3059" r="944" b="-6725"/>
          <a:stretch/>
        </p:blipFill>
        <p:spPr>
          <a:xfrm>
            <a:off x="4490551" y="800798"/>
            <a:ext cx="4579499" cy="14452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0770" y="800797"/>
            <a:ext cx="3907156" cy="16004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Main concerns of electron cloud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/>
              <a:t>Heat load and vacuum degradation due to electron flux on chamber wall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/>
              <a:t>Transverse instabilities due to interaction between beam and electron cloud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err="1"/>
              <a:t>E</a:t>
            </a:r>
            <a:r>
              <a:rPr lang="en-US" sz="1400" dirty="0" err="1" smtClean="0"/>
              <a:t>mittance</a:t>
            </a:r>
            <a:r>
              <a:rPr lang="en-US" sz="1400" dirty="0" smtClean="0"/>
              <a:t> </a:t>
            </a:r>
            <a:r>
              <a:rPr lang="en-US" sz="1400" dirty="0"/>
              <a:t>growth, tune shift and spread, beam losses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14877" y="2754051"/>
            <a:ext cx="5611851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Electron cloud build</a:t>
            </a:r>
            <a:r>
              <a:rPr lang="en-US" sz="1500" dirty="0"/>
              <a:t>-</a:t>
            </a:r>
            <a:r>
              <a:rPr lang="en-US" sz="1500" dirty="0" smtClean="0"/>
              <a:t>up for 25 </a:t>
            </a:r>
            <a:r>
              <a:rPr lang="en-US" sz="1500" dirty="0" smtClean="0"/>
              <a:t>ns, 12.5 ns and </a:t>
            </a:r>
            <a:r>
              <a:rPr lang="en-US" sz="1500" dirty="0" smtClean="0"/>
              <a:t>5 ns </a:t>
            </a:r>
            <a:r>
              <a:rPr lang="en-US" sz="1500" dirty="0" smtClean="0"/>
              <a:t>beam:</a:t>
            </a:r>
          </a:p>
          <a:p>
            <a:pPr marL="182563" lvl="0" indent="-182563">
              <a:buFont typeface="Arial"/>
              <a:buChar char="•"/>
            </a:pPr>
            <a:r>
              <a:rPr lang="en-US" sz="1500" dirty="0" smtClean="0">
                <a:solidFill>
                  <a:prstClr val="black"/>
                </a:solidFill>
              </a:rPr>
              <a:t>Main </a:t>
            </a:r>
            <a:r>
              <a:rPr lang="en-US" sz="1500" dirty="0">
                <a:solidFill>
                  <a:prstClr val="black"/>
                </a:solidFill>
              </a:rPr>
              <a:t>chamber of beam screen (2015 version), Cu </a:t>
            </a:r>
            <a:r>
              <a:rPr lang="en-US" sz="1500" dirty="0" smtClean="0">
                <a:solidFill>
                  <a:prstClr val="black"/>
                </a:solidFill>
              </a:rPr>
              <a:t>surface</a:t>
            </a:r>
          </a:p>
          <a:p>
            <a:pPr marL="182563" indent="-182563">
              <a:buFont typeface="Arial"/>
              <a:buChar char="•"/>
            </a:pPr>
            <a:r>
              <a:rPr lang="en-US" sz="1500" dirty="0"/>
              <a:t>Arc </a:t>
            </a:r>
            <a:r>
              <a:rPr lang="en-US" sz="1500" dirty="0" smtClean="0"/>
              <a:t>dipoles</a:t>
            </a:r>
            <a:r>
              <a:rPr lang="en-US" sz="1500" dirty="0"/>
              <a:t> </a:t>
            </a:r>
            <a:r>
              <a:rPr lang="en-US" sz="1500" dirty="0" smtClean="0"/>
              <a:t>and </a:t>
            </a:r>
            <a:r>
              <a:rPr lang="en-US" sz="1500" dirty="0" err="1" smtClean="0"/>
              <a:t>quadrupoles</a:t>
            </a:r>
            <a:endParaRPr lang="en-US" sz="1500" dirty="0" smtClean="0"/>
          </a:p>
          <a:p>
            <a:pPr marL="182563" indent="-182563">
              <a:buFont typeface="Arial"/>
              <a:buChar char="•"/>
            </a:pPr>
            <a:r>
              <a:rPr lang="en-US" sz="1500" dirty="0" smtClean="0"/>
              <a:t>Simple photoelectron model based on </a:t>
            </a:r>
            <a:r>
              <a:rPr lang="en-US" sz="1400" dirty="0" smtClean="0"/>
              <a:t>ray</a:t>
            </a:r>
            <a:r>
              <a:rPr lang="en-US" sz="1500" dirty="0" smtClean="0"/>
              <a:t> tracing results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6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3578" y="2934984"/>
            <a:ext cx="1971410" cy="198867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008" y="3153574"/>
            <a:ext cx="2244127" cy="154283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14877" y="3832664"/>
            <a:ext cx="5611851" cy="95410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182563" indent="-182563">
              <a:buFont typeface="Arial"/>
              <a:buChar char="•"/>
            </a:pPr>
            <a:r>
              <a:rPr lang="en-US" sz="1400" dirty="0" smtClean="0"/>
              <a:t>Beam screen geometry</a:t>
            </a:r>
          </a:p>
          <a:p>
            <a:pPr marL="182563" indent="-182563">
              <a:buFont typeface="Arial"/>
              <a:buChar char="•"/>
            </a:pPr>
            <a:r>
              <a:rPr lang="en-US" sz="1400" dirty="0" smtClean="0"/>
              <a:t>Injection energy</a:t>
            </a:r>
          </a:p>
          <a:p>
            <a:pPr marL="182563" indent="-182563">
              <a:buFont typeface="Arial"/>
              <a:buChar char="•"/>
            </a:pPr>
            <a:r>
              <a:rPr lang="en-US" sz="1400" dirty="0"/>
              <a:t>F</a:t>
            </a:r>
            <a:r>
              <a:rPr lang="en-US" sz="1400" dirty="0" smtClean="0"/>
              <a:t>ield free regions</a:t>
            </a:r>
            <a:endParaRPr lang="en-US" sz="1400" dirty="0" smtClean="0"/>
          </a:p>
          <a:p>
            <a:pPr marL="182563" indent="-182563">
              <a:buFont typeface="Arial"/>
              <a:buChar char="•"/>
            </a:pPr>
            <a:r>
              <a:rPr lang="en-US" sz="1400" dirty="0" smtClean="0"/>
              <a:t>Photoelectrons distribution from ray tracing</a:t>
            </a:r>
            <a:endParaRPr lang="en-US" sz="14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3314877" y="2380633"/>
            <a:ext cx="56118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Simulation studies</a:t>
            </a:r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387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Simulation studies of e-cloud effects for different bunch spacing options 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Overview of previous studies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895967"/>
              </p:ext>
            </p:extLst>
          </p:nvPr>
        </p:nvGraphicFramePr>
        <p:xfrm>
          <a:off x="3749891" y="1953091"/>
          <a:ext cx="2636901" cy="9818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5782"/>
                <a:gridCol w="902152"/>
                <a:gridCol w="878967"/>
              </a:tblGrid>
              <a:tr h="290113">
                <a:tc gridSpan="3"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lt1"/>
                          </a:solidFill>
                          <a:latin typeface="+mn-lt"/>
                          <a:cs typeface="+mn-cs"/>
                        </a:rPr>
                        <a:t>Machine parameters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  <a:tr h="345890"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Injection</a:t>
                      </a:r>
                      <a:endParaRPr lang="en-US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Flat top</a:t>
                      </a:r>
                      <a:endParaRPr lang="en-US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</a:tr>
              <a:tr h="3458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Energy</a:t>
                      </a:r>
                      <a:endParaRPr lang="en-US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1.3 </a:t>
                      </a:r>
                      <a:r>
                        <a:rPr lang="en-US" sz="1200" dirty="0" err="1" smtClean="0"/>
                        <a:t>TeV</a:t>
                      </a:r>
                      <a:endParaRPr lang="en-US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/>
                          <a:cs typeface="Calibri"/>
                        </a:rPr>
                        <a:t>13.5 </a:t>
                      </a:r>
                      <a:r>
                        <a:rPr lang="en-US" sz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5352923"/>
              </p:ext>
            </p:extLst>
          </p:nvPr>
        </p:nvGraphicFramePr>
        <p:xfrm>
          <a:off x="3749891" y="2961533"/>
          <a:ext cx="5052149" cy="17753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05177"/>
                <a:gridCol w="1182324"/>
                <a:gridCol w="1182324"/>
                <a:gridCol w="1182324"/>
              </a:tblGrid>
              <a:tr h="295890"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Beam parameters</a:t>
                      </a:r>
                      <a:endParaRPr lang="en-US" sz="1200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</a:tr>
              <a:tr h="29589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dirty="0" smtClean="0"/>
                        <a:t>Bunch</a:t>
                      </a:r>
                      <a:r>
                        <a:rPr lang="en-US" sz="1200" baseline="0" dirty="0" smtClean="0"/>
                        <a:t> spacing [ns]</a:t>
                      </a:r>
                      <a:endParaRPr lang="en-US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 smtClean="0"/>
                        <a:t>25</a:t>
                      </a:r>
                      <a:endParaRPr lang="en-US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 smtClean="0"/>
                        <a:t>12.5</a:t>
                      </a:r>
                      <a:endParaRPr lang="en-US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 smtClean="0"/>
                        <a:t>5</a:t>
                      </a:r>
                      <a:endParaRPr lang="en-US" sz="12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29589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dirty="0" smtClean="0"/>
                        <a:t>Bunch</a:t>
                      </a:r>
                      <a:r>
                        <a:rPr lang="en-US" sz="1200" baseline="0" dirty="0" smtClean="0"/>
                        <a:t> intensity [p</a:t>
                      </a:r>
                      <a:r>
                        <a:rPr lang="en-US" sz="1200" baseline="30000" dirty="0" smtClean="0"/>
                        <a:t>+</a:t>
                      </a:r>
                      <a:r>
                        <a:rPr lang="en-US" sz="1200" baseline="0" dirty="0" smtClean="0"/>
                        <a:t>]</a:t>
                      </a:r>
                      <a:endParaRPr lang="en-US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2.2 x</a:t>
                      </a:r>
                      <a:r>
                        <a:rPr lang="en-US" sz="1200" baseline="0" dirty="0" smtClean="0"/>
                        <a:t> 10</a:t>
                      </a:r>
                      <a:r>
                        <a:rPr lang="en-US" sz="1200" baseline="30000" dirty="0" smtClean="0"/>
                        <a:t>11</a:t>
                      </a:r>
                      <a:endParaRPr lang="en-US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1.1 x 10</a:t>
                      </a:r>
                      <a:r>
                        <a:rPr lang="en-US" sz="1200" baseline="30000" dirty="0" smtClean="0"/>
                        <a:t>11</a:t>
                      </a:r>
                      <a:endParaRPr lang="en-US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4.4 x 10</a:t>
                      </a:r>
                      <a:r>
                        <a:rPr lang="en-US" sz="1200" baseline="30000" dirty="0" smtClean="0"/>
                        <a:t>10</a:t>
                      </a:r>
                      <a:endParaRPr lang="en-US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29589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dirty="0" smtClean="0"/>
                        <a:t>Norm.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e</a:t>
                      </a:r>
                      <a:r>
                        <a:rPr lang="en-US" sz="1200" dirty="0" err="1" smtClean="0"/>
                        <a:t>mittance</a:t>
                      </a:r>
                      <a:r>
                        <a:rPr lang="en-US" sz="1200" dirty="0" smtClean="0"/>
                        <a:t> [m]</a:t>
                      </a:r>
                      <a:endParaRPr lang="en-US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2.5e-6 </a:t>
                      </a:r>
                      <a:endParaRPr lang="en-US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1.25e-6</a:t>
                      </a:r>
                      <a:endParaRPr lang="en-US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0.5e-6</a:t>
                      </a:r>
                      <a:endParaRPr lang="en-US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29589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Bunch length  [m]</a:t>
                      </a:r>
                      <a:endParaRPr lang="en-US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0.0755</a:t>
                      </a:r>
                      <a:endParaRPr lang="en-US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cs typeface="Calibri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</a:tr>
              <a:tr h="29589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dirty="0" smtClean="0"/>
                        <a:t>Bunch train pattern</a:t>
                      </a:r>
                      <a:endParaRPr lang="en-US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(72b + 9e)*4</a:t>
                      </a:r>
                      <a:endParaRPr lang="en-US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(144b + 18e)*4</a:t>
                      </a:r>
                      <a:endParaRPr lang="en-US" sz="12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(360b + 45e)*4</a:t>
                      </a:r>
                      <a:endParaRPr lang="en-US" sz="12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cs typeface="Calibri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5314634"/>
              </p:ext>
            </p:extLst>
          </p:nvPr>
        </p:nvGraphicFramePr>
        <p:xfrm>
          <a:off x="6626230" y="1953091"/>
          <a:ext cx="2175810" cy="9818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5270"/>
                <a:gridCol w="725270"/>
                <a:gridCol w="725270"/>
              </a:tblGrid>
              <a:tr h="290113">
                <a:tc gridSpan="3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Arc elements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  <a:tr h="345890"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Dipole</a:t>
                      </a:r>
                      <a:endParaRPr lang="en-US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Quad</a:t>
                      </a:r>
                      <a:endParaRPr lang="en-US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</a:tr>
              <a:tr h="3458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Field</a:t>
                      </a:r>
                      <a:endParaRPr lang="en-US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16 T</a:t>
                      </a:r>
                      <a:endParaRPr lang="en-US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216 T/m</a:t>
                      </a:r>
                      <a:endParaRPr lang="en-US" sz="12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6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3578" y="2934984"/>
            <a:ext cx="1971410" cy="198867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008" y="3153574"/>
            <a:ext cx="2244127" cy="154283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7907" y="2415212"/>
            <a:ext cx="3378289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>
                    <a:lumMod val="50000"/>
                  </a:srgbClr>
                </a:solidFill>
                <a:effectLst/>
                <a:uLnTx/>
                <a:uFillTx/>
                <a:latin typeface="Calibri"/>
                <a:cs typeface="Calibri"/>
              </a:rPr>
              <a:t>Main chamber of FCC beam screen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>
                    <a:lumMod val="50000"/>
                  </a:srgbClr>
                </a:solidFill>
                <a:effectLst/>
                <a:uLnTx/>
                <a:uFillTx/>
                <a:latin typeface="Calibri"/>
                <a:cs typeface="Calibri"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>
                    <a:lumMod val="50000"/>
                  </a:srgbClr>
                </a:solidFill>
                <a:effectLst/>
                <a:uLnTx/>
                <a:uFillTx/>
                <a:latin typeface="Calibri"/>
                <a:cs typeface="Calibri"/>
              </a:rPr>
              <a:t>(2015 version),</a:t>
            </a:r>
            <a:r>
              <a:rPr kumimoji="0" lang="en-US" sz="1200" b="0" i="0" u="none" strike="noStrike" kern="0" cap="none" spc="0" normalizeH="0" noProof="0" dirty="0" smtClean="0">
                <a:ln>
                  <a:noFill/>
                </a:ln>
                <a:solidFill>
                  <a:srgbClr val="0055A0">
                    <a:lumMod val="50000"/>
                  </a:srgbClr>
                </a:solidFill>
                <a:effectLst/>
                <a:uLnTx/>
                <a:uFillTx/>
                <a:latin typeface="Calibri"/>
                <a:cs typeface="Calibri"/>
              </a:rPr>
              <a:t> with Cu surface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55A0">
                  <a:lumMod val="50000"/>
                </a:srgbClr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8008" y="909355"/>
            <a:ext cx="4878051" cy="738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Electron cloud build</a:t>
            </a:r>
            <a:r>
              <a:rPr lang="en-US" sz="1400" dirty="0"/>
              <a:t>-</a:t>
            </a:r>
            <a:r>
              <a:rPr lang="en-US" sz="1400" dirty="0" smtClean="0"/>
              <a:t>up for 25 </a:t>
            </a:r>
            <a:r>
              <a:rPr lang="en-US" sz="1400" dirty="0" smtClean="0"/>
              <a:t>ns, 12.5 ns and </a:t>
            </a:r>
            <a:r>
              <a:rPr lang="en-US" sz="1400" dirty="0" smtClean="0"/>
              <a:t>5 ns </a:t>
            </a:r>
            <a:r>
              <a:rPr lang="en-US" sz="1400" dirty="0" smtClean="0"/>
              <a:t>beam:</a:t>
            </a:r>
          </a:p>
          <a:p>
            <a:pPr marL="182563" lvl="0" indent="-182563">
              <a:buFont typeface="Arial"/>
              <a:buChar char="•"/>
            </a:pPr>
            <a:r>
              <a:rPr lang="en-US" sz="1400" dirty="0" smtClean="0">
                <a:solidFill>
                  <a:prstClr val="black"/>
                </a:solidFill>
              </a:rPr>
              <a:t>Main </a:t>
            </a:r>
            <a:r>
              <a:rPr lang="en-US" sz="1400" dirty="0">
                <a:solidFill>
                  <a:prstClr val="black"/>
                </a:solidFill>
              </a:rPr>
              <a:t>chamber of beam screen (2015 version), Cu </a:t>
            </a:r>
            <a:r>
              <a:rPr lang="en-US" sz="1400" dirty="0" smtClean="0">
                <a:solidFill>
                  <a:prstClr val="black"/>
                </a:solidFill>
              </a:rPr>
              <a:t>surface</a:t>
            </a:r>
          </a:p>
          <a:p>
            <a:pPr marL="182563" indent="-182563">
              <a:buFont typeface="Arial"/>
              <a:buChar char="•"/>
            </a:pPr>
            <a:r>
              <a:rPr lang="en-US" sz="1400" dirty="0"/>
              <a:t>Arc dipoles, </a:t>
            </a:r>
            <a:r>
              <a:rPr lang="en-US" sz="1400" dirty="0" err="1" smtClean="0"/>
              <a:t>quadrupoles</a:t>
            </a:r>
            <a:r>
              <a:rPr lang="en-US" sz="1400" dirty="0" smtClean="0"/>
              <a:t> 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1678010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sz="1400" dirty="0" smtClean="0">
                <a:solidFill>
                  <a:prstClr val="black"/>
                </a:solidFill>
              </a:rPr>
              <a:t>The </a:t>
            </a:r>
            <a:r>
              <a:rPr lang="en-US" sz="1400" dirty="0" err="1" smtClean="0">
                <a:solidFill>
                  <a:prstClr val="black"/>
                </a:solidFill>
              </a:rPr>
              <a:t>multipacting</a:t>
            </a:r>
            <a:r>
              <a:rPr lang="en-US" sz="1400" dirty="0" smtClean="0">
                <a:solidFill>
                  <a:prstClr val="black"/>
                </a:solidFill>
              </a:rPr>
              <a:t> thresholds, i.e. secondary emission yield (SEY) limits for electron cloud build-up, have been identified with build-up simulations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Electron cloud build-up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4687979"/>
              </p:ext>
            </p:extLst>
          </p:nvPr>
        </p:nvGraphicFramePr>
        <p:xfrm>
          <a:off x="3743429" y="1503346"/>
          <a:ext cx="5005261" cy="1289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0645"/>
                <a:gridCol w="647436"/>
                <a:gridCol w="647436"/>
                <a:gridCol w="647436"/>
                <a:gridCol w="647436"/>
                <a:gridCol w="647436"/>
                <a:gridCol w="647436"/>
              </a:tblGrid>
              <a:tr h="322315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 ns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12.5 ns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25 ns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 ns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12.5 ns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25 ns</a:t>
                      </a:r>
                      <a:endParaRPr lang="en-US" sz="1200" b="1" dirty="0"/>
                    </a:p>
                  </a:txBody>
                  <a:tcPr/>
                </a:tc>
              </a:tr>
              <a:tr h="322315"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Injection 1.3 </a:t>
                      </a:r>
                      <a:r>
                        <a:rPr lang="en-GB" sz="1200" b="1" baseline="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TeV</a:t>
                      </a:r>
                      <a:endParaRPr lang="en-GB" sz="1200" b="1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Flat</a:t>
                      </a:r>
                      <a:r>
                        <a:rPr lang="en-GB" sz="12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top</a:t>
                      </a:r>
                      <a:r>
                        <a:rPr lang="en-GB" sz="1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13.5 </a:t>
                      </a:r>
                      <a:r>
                        <a:rPr lang="en-GB" sz="1200" b="1" baseline="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TeV</a:t>
                      </a:r>
                      <a:endParaRPr lang="en-GB" sz="12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223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Dipole</a:t>
                      </a:r>
                      <a:endParaRPr lang="en-US" sz="12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1.0</a:t>
                      </a:r>
                      <a:endParaRPr lang="en-US" sz="12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1.2</a:t>
                      </a:r>
                      <a:endParaRPr lang="en-US" sz="12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1.55</a:t>
                      </a:r>
                      <a:endParaRPr lang="en-US" sz="12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1.0</a:t>
                      </a:r>
                      <a:endParaRPr lang="en-US" sz="12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1.15</a:t>
                      </a:r>
                      <a:endParaRPr lang="en-US" sz="12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1.45</a:t>
                      </a:r>
                      <a:endParaRPr lang="en-US" sz="12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223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Quadrupole</a:t>
                      </a:r>
                      <a:endParaRPr lang="en-US" sz="12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1.10</a:t>
                      </a:r>
                      <a:endParaRPr lang="en-US" sz="12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1.05</a:t>
                      </a:r>
                      <a:endParaRPr lang="en-US" sz="12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1.40</a:t>
                      </a:r>
                      <a:endParaRPr lang="en-US" sz="12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1.05</a:t>
                      </a:r>
                      <a:endParaRPr lang="en-US" sz="12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1.10</a:t>
                      </a:r>
                      <a:endParaRPr lang="en-US" sz="12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1.45</a:t>
                      </a:r>
                      <a:endParaRPr lang="en-US" sz="12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31147" y="2974218"/>
            <a:ext cx="8217543" cy="160043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The </a:t>
            </a:r>
            <a:r>
              <a:rPr lang="en-US" sz="1400" dirty="0" smtClean="0">
                <a:solidFill>
                  <a:schemeClr val="accent2"/>
                </a:solidFill>
              </a:rPr>
              <a:t>5 ns beam </a:t>
            </a:r>
            <a:r>
              <a:rPr lang="en-US" sz="1400" dirty="0" smtClean="0"/>
              <a:t>has very low thresholds, and </a:t>
            </a:r>
            <a:r>
              <a:rPr lang="en-US" sz="1400" dirty="0" smtClean="0">
                <a:solidFill>
                  <a:srgbClr val="C0504D"/>
                </a:solidFill>
              </a:rPr>
              <a:t>would need a coating </a:t>
            </a:r>
            <a:r>
              <a:rPr lang="en-US" sz="1400" dirty="0" smtClean="0"/>
              <a:t>with an </a:t>
            </a:r>
            <a:r>
              <a:rPr lang="en-US" sz="1400" dirty="0" smtClean="0">
                <a:solidFill>
                  <a:srgbClr val="C0504D"/>
                </a:solidFill>
              </a:rPr>
              <a:t>SEY no larger than 1.0 </a:t>
            </a:r>
            <a:r>
              <a:rPr lang="en-US" sz="1400" dirty="0" smtClean="0"/>
              <a:t>to be a viable beam </a:t>
            </a:r>
            <a:r>
              <a:rPr lang="en-US" sz="1400" dirty="0" smtClean="0"/>
              <a:t>option (</a:t>
            </a:r>
            <a:r>
              <a:rPr lang="en-US" sz="1400" dirty="0" smtClean="0"/>
              <a:t>also very high heat loads and central electron densities, see next slides)</a:t>
            </a:r>
          </a:p>
          <a:p>
            <a:pPr marL="179388" indent="-179388">
              <a:buFont typeface="Arial"/>
              <a:buChar char="•"/>
            </a:pPr>
            <a:endParaRPr lang="en-US" sz="1400" dirty="0"/>
          </a:p>
          <a:p>
            <a:r>
              <a:rPr lang="en-US" sz="1400" dirty="0" smtClean="0"/>
              <a:t>The </a:t>
            </a:r>
            <a:r>
              <a:rPr lang="en-US" sz="1400" dirty="0" smtClean="0">
                <a:solidFill>
                  <a:srgbClr val="C0504D"/>
                </a:solidFill>
              </a:rPr>
              <a:t>25 ns beam </a:t>
            </a:r>
            <a:r>
              <a:rPr lang="en-US" sz="1400" dirty="0" smtClean="0"/>
              <a:t>has relatively high thresholds and </a:t>
            </a:r>
            <a:r>
              <a:rPr lang="en-US" sz="1400" dirty="0" smtClean="0">
                <a:solidFill>
                  <a:srgbClr val="C0504D"/>
                </a:solidFill>
              </a:rPr>
              <a:t>should be able to operate similarly to the </a:t>
            </a:r>
            <a:r>
              <a:rPr lang="en-US" sz="1400" dirty="0" smtClean="0">
                <a:solidFill>
                  <a:srgbClr val="C0504D"/>
                </a:solidFill>
              </a:rPr>
              <a:t>LHC</a:t>
            </a:r>
            <a:r>
              <a:rPr lang="en-US" sz="1400" dirty="0" smtClean="0"/>
              <a:t> </a:t>
            </a:r>
            <a:r>
              <a:rPr lang="en-US" sz="1400" dirty="0" smtClean="0">
                <a:solidFill>
                  <a:srgbClr val="C0504D"/>
                </a:solidFill>
              </a:rPr>
              <a:t>and</a:t>
            </a:r>
            <a:r>
              <a:rPr lang="en-US" sz="1400" dirty="0" smtClean="0"/>
              <a:t> the </a:t>
            </a:r>
            <a:r>
              <a:rPr lang="en-US" sz="1400" dirty="0" smtClean="0">
                <a:solidFill>
                  <a:srgbClr val="C0504D"/>
                </a:solidFill>
              </a:rPr>
              <a:t>HL-LHC</a:t>
            </a:r>
          </a:p>
          <a:p>
            <a:endParaRPr lang="en-US" sz="1400" dirty="0"/>
          </a:p>
          <a:p>
            <a:r>
              <a:rPr lang="en-US" sz="1400" dirty="0" smtClean="0"/>
              <a:t>The </a:t>
            </a:r>
            <a:r>
              <a:rPr lang="en-US" sz="1400" dirty="0" smtClean="0"/>
              <a:t>thresholds for the </a:t>
            </a:r>
            <a:r>
              <a:rPr lang="en-US" sz="1400" dirty="0" smtClean="0">
                <a:solidFill>
                  <a:srgbClr val="C0504D"/>
                </a:solidFill>
              </a:rPr>
              <a:t>12.5 ns beam </a:t>
            </a:r>
            <a:r>
              <a:rPr lang="en-US" sz="1400" dirty="0" smtClean="0"/>
              <a:t>are </a:t>
            </a:r>
            <a:r>
              <a:rPr lang="en-US" sz="1400" dirty="0" smtClean="0">
                <a:solidFill>
                  <a:srgbClr val="C0504D"/>
                </a:solidFill>
              </a:rPr>
              <a:t>on the limit </a:t>
            </a:r>
            <a:r>
              <a:rPr lang="en-US" sz="1400" dirty="0" smtClean="0"/>
              <a:t>of what can be achieved </a:t>
            </a:r>
            <a:r>
              <a:rPr lang="en-US" sz="1400" dirty="0" smtClean="0">
                <a:solidFill>
                  <a:srgbClr val="C0504D"/>
                </a:solidFill>
              </a:rPr>
              <a:t>without low-SEY coatings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91433" y="997568"/>
            <a:ext cx="39637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US" sz="1200" b="1" dirty="0" err="1" smtClean="0"/>
              <a:t>Multipacting</a:t>
            </a:r>
            <a:r>
              <a:rPr lang="en-US" sz="1200" b="1" dirty="0" smtClean="0"/>
              <a:t> thresholds from build-up simulation</a:t>
            </a:r>
            <a:br>
              <a:rPr lang="en-US" sz="1200" b="1" dirty="0" smtClean="0"/>
            </a:br>
            <a:r>
              <a:rPr lang="en-US" sz="1200" dirty="0" smtClean="0"/>
              <a:t>(defined </a:t>
            </a:r>
            <a:r>
              <a:rPr lang="en-US" sz="1200" dirty="0"/>
              <a:t>as </a:t>
            </a:r>
            <a:r>
              <a:rPr lang="en-US" sz="1200" dirty="0" smtClean="0"/>
              <a:t>highest </a:t>
            </a:r>
            <a:r>
              <a:rPr lang="en-US" sz="1200" dirty="0"/>
              <a:t>SEY without build-</a:t>
            </a:r>
            <a:r>
              <a:rPr lang="en-US" sz="1200" dirty="0" smtClean="0"/>
              <a:t>up)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404958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400" dirty="0"/>
              <a:t>The heat load must be within the cooling capacity of the cryogenic system</a:t>
            </a:r>
            <a:endParaRPr lang="en-US" dirty="0"/>
          </a:p>
          <a:p>
            <a:pPr lvl="1"/>
            <a:r>
              <a:rPr lang="en-US" dirty="0"/>
              <a:t>The available cooling capacity is till to be defined</a:t>
            </a:r>
          </a:p>
          <a:p>
            <a:pPr lvl="1"/>
            <a:r>
              <a:rPr lang="en-US" dirty="0"/>
              <a:t>For comparison, the load from synchrotron radiation is 4.6 W/m/beam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Heat load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559" y="1436071"/>
            <a:ext cx="3417281" cy="29290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394" y="1436071"/>
            <a:ext cx="3417281" cy="292909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15628" y="4286488"/>
            <a:ext cx="8403387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200" dirty="0" smtClean="0">
                <a:solidFill>
                  <a:srgbClr val="000000"/>
                </a:solidFill>
              </a:rPr>
              <a:t>The heat load for </a:t>
            </a:r>
            <a:r>
              <a:rPr lang="en-US" sz="1200" dirty="0" smtClean="0"/>
              <a:t>the</a:t>
            </a:r>
            <a:r>
              <a:rPr lang="en-US" sz="1200" dirty="0" smtClean="0">
                <a:solidFill>
                  <a:schemeClr val="accent2"/>
                </a:solidFill>
              </a:rPr>
              <a:t> 5 ns beam </a:t>
            </a:r>
            <a:r>
              <a:rPr lang="en-US" sz="1200" dirty="0" smtClean="0">
                <a:solidFill>
                  <a:srgbClr val="000000"/>
                </a:solidFill>
              </a:rPr>
              <a:t>is </a:t>
            </a:r>
            <a:r>
              <a:rPr lang="en-US" sz="1200" dirty="0" smtClean="0">
                <a:solidFill>
                  <a:srgbClr val="C0504D"/>
                </a:solidFill>
              </a:rPr>
              <a:t>too high </a:t>
            </a:r>
            <a:r>
              <a:rPr lang="en-US" sz="1200" dirty="0" smtClean="0">
                <a:solidFill>
                  <a:schemeClr val="accent2"/>
                </a:solidFill>
              </a:rPr>
              <a:t>above SEY = 1.0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 smtClean="0">
                <a:solidFill>
                  <a:srgbClr val="000000"/>
                </a:solidFill>
              </a:rPr>
              <a:t>The heat load from the </a:t>
            </a:r>
            <a:r>
              <a:rPr lang="en-US" sz="1200" dirty="0" smtClean="0">
                <a:solidFill>
                  <a:srgbClr val="C0504D"/>
                </a:solidFill>
              </a:rPr>
              <a:t>12.5 ns beam </a:t>
            </a:r>
            <a:r>
              <a:rPr lang="en-US" sz="1200" dirty="0" smtClean="0">
                <a:solidFill>
                  <a:srgbClr val="000000"/>
                </a:solidFill>
              </a:rPr>
              <a:t>should be </a:t>
            </a:r>
            <a:r>
              <a:rPr lang="en-US" sz="1200" dirty="0" smtClean="0">
                <a:solidFill>
                  <a:srgbClr val="C0504D"/>
                </a:solidFill>
              </a:rPr>
              <a:t>manageable below SEY </a:t>
            </a:r>
            <a:r>
              <a:rPr lang="en-US" sz="1200" dirty="0" smtClean="0">
                <a:solidFill>
                  <a:srgbClr val="000000"/>
                </a:solidFill>
              </a:rPr>
              <a:t>values around </a:t>
            </a:r>
            <a:r>
              <a:rPr lang="en-US" sz="1200" dirty="0" smtClean="0">
                <a:solidFill>
                  <a:srgbClr val="C0504D"/>
                </a:solidFill>
              </a:rPr>
              <a:t>1.3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>
                <a:solidFill>
                  <a:srgbClr val="000000"/>
                </a:solidFill>
              </a:rPr>
              <a:t>The </a:t>
            </a:r>
            <a:r>
              <a:rPr lang="en-US" sz="1200" dirty="0">
                <a:solidFill>
                  <a:srgbClr val="C0504D"/>
                </a:solidFill>
              </a:rPr>
              <a:t>25 ns beam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smtClean="0">
                <a:solidFill>
                  <a:srgbClr val="000000"/>
                </a:solidFill>
              </a:rPr>
              <a:t>has a </a:t>
            </a:r>
            <a:r>
              <a:rPr lang="en-US" sz="1200" dirty="0" smtClean="0">
                <a:solidFill>
                  <a:srgbClr val="C0504D"/>
                </a:solidFill>
              </a:rPr>
              <a:t>relatively small </a:t>
            </a:r>
            <a:r>
              <a:rPr lang="en-US" sz="1200" dirty="0">
                <a:solidFill>
                  <a:srgbClr val="C0504D"/>
                </a:solidFill>
              </a:rPr>
              <a:t>heat </a:t>
            </a:r>
            <a:r>
              <a:rPr lang="en-US" sz="1200" dirty="0" smtClean="0">
                <a:solidFill>
                  <a:srgbClr val="C0504D"/>
                </a:solidFill>
              </a:rPr>
              <a:t>load </a:t>
            </a:r>
            <a:r>
              <a:rPr lang="en-US" sz="1200" dirty="0">
                <a:solidFill>
                  <a:srgbClr val="000000"/>
                </a:solidFill>
              </a:rPr>
              <a:t>for </a:t>
            </a:r>
            <a:r>
              <a:rPr lang="en-US" sz="1200" dirty="0" smtClean="0">
                <a:solidFill>
                  <a:srgbClr val="000000"/>
                </a:solidFill>
              </a:rPr>
              <a:t>SEY values below 1.4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3141" y="1611517"/>
            <a:ext cx="14791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Dipole 1.3</a:t>
            </a:r>
            <a:r>
              <a:rPr kumimoji="0" lang="en-US" sz="1200" b="0" i="0" u="none" strike="noStrike" kern="0" cap="none" spc="0" normalizeH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lang="en-US" sz="1200" b="0" i="0" u="none" strike="noStrike" kern="0" cap="none" spc="0" normalizeH="0" noProof="0" dirty="0" err="1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TeV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4802" y="1603658"/>
            <a:ext cx="18468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Quadrupole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 1.3</a:t>
            </a:r>
            <a:r>
              <a:rPr kumimoji="0" lang="en-US" sz="1200" b="0" i="0" u="none" strike="noStrike" kern="0" cap="none" spc="0" normalizeH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lang="en-US" sz="1200" b="0" i="0" u="none" strike="noStrike" kern="0" cap="none" spc="0" normalizeH="0" noProof="0" dirty="0" err="1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TeV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73260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Analytical estimate of </a:t>
            </a:r>
            <a:r>
              <a:rPr lang="en-US" b="1" dirty="0" smtClean="0"/>
              <a:t>threshold electron density </a:t>
            </a:r>
            <a:r>
              <a:rPr lang="en-US" dirty="0" smtClean="0"/>
              <a:t>for instability</a:t>
            </a:r>
          </a:p>
          <a:p>
            <a:pPr lvl="1"/>
            <a:endParaRPr lang="en-US" sz="1400" dirty="0"/>
          </a:p>
          <a:p>
            <a:pPr lvl="1"/>
            <a:endParaRPr lang="en-US" sz="1400" dirty="0" smtClean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Single bunch instability</a:t>
            </a:r>
            <a:endParaRPr lang="en-US" dirty="0"/>
          </a:p>
        </p:txBody>
      </p:sp>
      <p:pic>
        <p:nvPicPr>
          <p:cNvPr id="4" name="図 3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958" y="942804"/>
            <a:ext cx="1769720" cy="504824"/>
          </a:xfrm>
          <a:prstGeom prst="rect">
            <a:avLst/>
          </a:prstGeom>
        </p:spPr>
      </p:pic>
      <p:pic>
        <p:nvPicPr>
          <p:cNvPr id="5" name="図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339" y="942804"/>
            <a:ext cx="1464121" cy="506457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4904916" y="942804"/>
            <a:ext cx="1548229" cy="483235"/>
            <a:chOff x="4992564" y="1125459"/>
            <a:chExt cx="1548229" cy="483235"/>
          </a:xfrm>
        </p:grpSpPr>
        <p:pic>
          <p:nvPicPr>
            <p:cNvPr id="6" name="図 5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565" y="1125459"/>
              <a:ext cx="982422" cy="195456"/>
            </a:xfrm>
            <a:prstGeom prst="rect">
              <a:avLst/>
            </a:prstGeom>
          </p:spPr>
        </p:pic>
        <p:pic>
          <p:nvPicPr>
            <p:cNvPr id="7" name="図 7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564" y="1414527"/>
              <a:ext cx="1548229" cy="194167"/>
            </a:xfrm>
            <a:prstGeom prst="rect">
              <a:avLst/>
            </a:prstGeom>
          </p:spPr>
        </p:pic>
      </p:grpSp>
      <p:sp>
        <p:nvSpPr>
          <p:cNvPr id="10" name="TextBox 9"/>
          <p:cNvSpPr txBox="1"/>
          <p:nvPr/>
        </p:nvSpPr>
        <p:spPr>
          <a:xfrm>
            <a:off x="2601700" y="1042416"/>
            <a:ext cx="28802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with			</a:t>
            </a:r>
            <a:r>
              <a:rPr lang="en-US" sz="1400" dirty="0"/>
              <a:t>	</a:t>
            </a:r>
            <a:r>
              <a:rPr lang="en-US" sz="1400" dirty="0" smtClean="0"/>
              <a:t>  </a:t>
            </a:r>
            <a:r>
              <a:rPr lang="en-US" sz="1400" dirty="0"/>
              <a:t>,</a:t>
            </a:r>
            <a:r>
              <a:rPr lang="en-US" sz="1400" dirty="0" smtClean="0"/>
              <a:t>  </a:t>
            </a:r>
            <a:endParaRPr lang="en-US" sz="1400" dirty="0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 dirty="0"/>
          </a:p>
        </p:txBody>
      </p:sp>
      <p:sp>
        <p:nvSpPr>
          <p:cNvPr id="27" name="Footer Placeholder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 dirty="0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7</a:t>
            </a:fld>
            <a:endParaRPr lang="en-US"/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7941896"/>
              </p:ext>
            </p:extLst>
          </p:nvPr>
        </p:nvGraphicFramePr>
        <p:xfrm>
          <a:off x="6656974" y="748278"/>
          <a:ext cx="2376873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6647"/>
                <a:gridCol w="765113"/>
                <a:gridCol w="765113"/>
              </a:tblGrid>
              <a:tr h="27406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450 </a:t>
                      </a:r>
                      <a:r>
                        <a:rPr lang="en-US" sz="1200" b="1" dirty="0" err="1" smtClean="0"/>
                        <a:t>GeV</a:t>
                      </a:r>
                      <a:endParaRPr lang="en-US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13.5 </a:t>
                      </a:r>
                      <a:r>
                        <a:rPr lang="en-US" sz="1200" b="1" dirty="0" err="1" smtClean="0"/>
                        <a:t>TeV</a:t>
                      </a:r>
                      <a:endParaRPr lang="en-US" sz="1200" b="1" dirty="0" smtClean="0"/>
                    </a:p>
                  </a:txBody>
                  <a:tcPr/>
                </a:tc>
              </a:tr>
              <a:tr h="27406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Analytic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smtClean="0"/>
                        <a:t>1.4 x </a:t>
                      </a:r>
                      <a:r>
                        <a:rPr lang="en-US" sz="1200" dirty="0" smtClean="0"/>
                        <a:t>10</a:t>
                      </a:r>
                      <a:r>
                        <a:rPr lang="en-US" sz="1200" baseline="30000" dirty="0" smtClean="0"/>
                        <a:t>11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8.1 x </a:t>
                      </a:r>
                      <a:r>
                        <a:rPr lang="en-US" sz="1200" dirty="0" smtClean="0"/>
                        <a:t>10</a:t>
                      </a:r>
                      <a:r>
                        <a:rPr lang="en-US" sz="1200" baseline="30000" dirty="0" smtClean="0"/>
                        <a:t>11</a:t>
                      </a:r>
                      <a:endParaRPr lang="en-US" sz="1200" dirty="0" smtClean="0"/>
                    </a:p>
                  </a:txBody>
                  <a:tcPr/>
                </a:tc>
              </a:tr>
              <a:tr h="27406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Simulation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smtClean="0"/>
                        <a:t>3 x </a:t>
                      </a:r>
                      <a:r>
                        <a:rPr lang="en-US" sz="1200" dirty="0" smtClean="0"/>
                        <a:t>10</a:t>
                      </a:r>
                      <a:r>
                        <a:rPr lang="en-US" sz="1200" baseline="30000" dirty="0" smtClean="0"/>
                        <a:t>11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6 x </a:t>
                      </a:r>
                      <a:r>
                        <a:rPr lang="en-US" sz="1200" dirty="0" smtClean="0"/>
                        <a:t>10</a:t>
                      </a:r>
                      <a:r>
                        <a:rPr lang="en-US" sz="1200" baseline="30000" dirty="0" smtClean="0"/>
                        <a:t>12</a:t>
                      </a:r>
                      <a:endParaRPr lang="en-US" sz="12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6656974" y="505904"/>
            <a:ext cx="14654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K. </a:t>
            </a:r>
            <a:r>
              <a:rPr lang="en-US" sz="1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Ohmi</a:t>
            </a:r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149" y="2157311"/>
            <a:ext cx="3470253" cy="2974503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40" y="2157311"/>
            <a:ext cx="3470253" cy="2974503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996045" y="1662549"/>
            <a:ext cx="2689362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US" sz="1200" dirty="0" smtClean="0"/>
              <a:t>25 ns beam not at risk of instability</a:t>
            </a:r>
            <a:endParaRPr lang="en-US" sz="1200" dirty="0"/>
          </a:p>
          <a:p>
            <a:pPr marL="171450" indent="-171450">
              <a:buFont typeface="Arial"/>
              <a:buChar char="•"/>
            </a:pPr>
            <a:r>
              <a:rPr lang="en-US" sz="1200" dirty="0" smtClean="0">
                <a:solidFill>
                  <a:srgbClr val="000000"/>
                </a:solidFill>
              </a:rPr>
              <a:t>12.5 ns beam at risk for SEY &gt; 1.4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>
                <a:solidFill>
                  <a:srgbClr val="000000"/>
                </a:solidFill>
              </a:rPr>
              <a:t>5 ns beam unstable for SEY &gt; 1.0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295696" y="1662549"/>
            <a:ext cx="3071173" cy="646331"/>
          </a:xfrm>
          <a:prstGeom prst="rect">
            <a:avLst/>
          </a:prstGeom>
          <a:solidFill>
            <a:srgbClr val="F2DCDB"/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US" sz="1200" dirty="0" smtClean="0"/>
              <a:t>To be scaled to fraction of length: ~10%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/>
              <a:t>25 ns beam around threshold for SEY = 1.45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/>
              <a:t>12.5 and 5 ns unstable already at low SEY 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01875" y="2300499"/>
            <a:ext cx="14791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Dipole 1.3</a:t>
            </a:r>
            <a:r>
              <a:rPr kumimoji="0" lang="en-US" sz="1200" b="0" i="0" u="none" strike="noStrike" kern="0" cap="none" spc="0" normalizeH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lang="en-US" sz="1200" b="0" i="0" u="none" strike="noStrike" kern="0" cap="none" spc="0" normalizeH="0" noProof="0" dirty="0" err="1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TeV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015456" y="2310005"/>
            <a:ext cx="18468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Quadrupole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 1.3</a:t>
            </a:r>
            <a:r>
              <a:rPr kumimoji="0" lang="en-US" sz="1200" b="0" i="0" u="none" strike="noStrike" kern="0" cap="none" spc="0" normalizeH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lang="en-US" sz="1200" b="0" i="0" u="none" strike="noStrike" kern="0" cap="none" spc="0" normalizeH="0" noProof="0" dirty="0" err="1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TeV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41898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400" dirty="0"/>
              <a:t>E-cloud effects don’t scale linearly with </a:t>
            </a:r>
            <a:r>
              <a:rPr lang="en-GB" sz="1400" dirty="0" smtClean="0"/>
              <a:t>intensity</a:t>
            </a:r>
          </a:p>
          <a:p>
            <a:r>
              <a:rPr lang="en-GB" sz="1400" dirty="0" smtClean="0"/>
              <a:t>Some </a:t>
            </a:r>
            <a:r>
              <a:rPr lang="en-GB" sz="1400" dirty="0"/>
              <a:t>effects may get worse with the intensity burn-off during </a:t>
            </a:r>
            <a:r>
              <a:rPr lang="en-GB" sz="1400" dirty="0" smtClean="0"/>
              <a:t>fills</a:t>
            </a:r>
          </a:p>
          <a:p>
            <a:r>
              <a:rPr lang="en-GB" sz="1400" dirty="0" smtClean="0"/>
              <a:t>Scan </a:t>
            </a:r>
            <a:r>
              <a:rPr lang="en-GB" sz="1400" dirty="0"/>
              <a:t>decreasing intensity and </a:t>
            </a:r>
            <a:r>
              <a:rPr lang="en-GB" sz="1400" dirty="0" err="1"/>
              <a:t>emittance</a:t>
            </a:r>
            <a:r>
              <a:rPr lang="en-GB" sz="1400" dirty="0"/>
              <a:t> in uniform steps shows effect for the 12.5 and 25 ns beams, in particular in the </a:t>
            </a:r>
            <a:r>
              <a:rPr lang="en-GB" sz="1400" dirty="0" err="1"/>
              <a:t>quadrupoles</a:t>
            </a:r>
            <a:r>
              <a:rPr lang="en-GB" sz="1400" dirty="0"/>
              <a:t>  (also dipoles for 12.5 ns)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Evolution during fills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8698" y="2204355"/>
            <a:ext cx="3429004" cy="29391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018" y="2204355"/>
            <a:ext cx="3429004" cy="293914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15303" y="1681134"/>
            <a:ext cx="4292843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T</a:t>
            </a:r>
            <a:r>
              <a:rPr lang="en-US" sz="1400" dirty="0" smtClean="0"/>
              <a:t>he </a:t>
            </a:r>
            <a:r>
              <a:rPr lang="en-US" sz="1400" dirty="0" err="1" smtClean="0"/>
              <a:t>multipacting</a:t>
            </a:r>
            <a:r>
              <a:rPr lang="en-US" sz="1400" dirty="0" smtClean="0"/>
              <a:t> threshold significantly decreases with decreasing intensity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4960111" y="1681134"/>
            <a:ext cx="3784793" cy="523220"/>
          </a:xfrm>
          <a:prstGeom prst="rect">
            <a:avLst/>
          </a:prstGeom>
          <a:solidFill>
            <a:srgbClr val="F2DCDB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For lower intensities, the 25 ns bea</a:t>
            </a:r>
            <a:r>
              <a:rPr lang="en-US" sz="1400" dirty="0"/>
              <a:t>m</a:t>
            </a:r>
            <a:r>
              <a:rPr lang="en-US" sz="1400" dirty="0" smtClean="0"/>
              <a:t> approaches the instability threshold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43983" y="2407231"/>
            <a:ext cx="30891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 err="1" smtClean="0">
                <a:solidFill>
                  <a:srgbClr val="4D4D4D"/>
                </a:solidFill>
                <a:latin typeface="Calibri"/>
                <a:cs typeface="Calibri"/>
              </a:rPr>
              <a:t>Quadrupole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 13.5</a:t>
            </a:r>
            <a:r>
              <a:rPr kumimoji="0" lang="en-US" sz="1200" b="0" i="0" u="none" strike="noStrike" kern="0" cap="none" spc="0" normalizeH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lang="en-US" sz="1200" b="0" i="0" u="none" strike="noStrike" kern="0" cap="none" spc="0" normalizeH="0" noProof="0" dirty="0" err="1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TeV</a:t>
            </a:r>
            <a:r>
              <a:rPr kumimoji="0" lang="en-US" sz="1200" b="0" i="0" u="none" strike="noStrike" kern="0" cap="none" spc="0" normalizeH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, </a:t>
            </a:r>
            <a:r>
              <a:rPr kumimoji="0" lang="en-US" sz="1200" b="1" i="0" u="none" strike="noStrike" kern="0" cap="none" spc="0" normalizeH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25 ns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01024" y="2395481"/>
            <a:ext cx="28456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Quadrupole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 13.5</a:t>
            </a:r>
            <a:r>
              <a:rPr kumimoji="0" lang="en-US" sz="1200" b="0" i="0" u="none" strike="noStrike" kern="0" cap="none" spc="0" normalizeH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lang="en-US" sz="1200" b="0" i="0" u="none" strike="noStrike" kern="0" cap="none" spc="0" normalizeH="0" noProof="0" dirty="0" err="1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TeV</a:t>
            </a:r>
            <a:r>
              <a:rPr kumimoji="0" lang="en-US" sz="1200" b="0" i="0" u="none" strike="noStrike" kern="0" cap="none" spc="0" normalizeH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, </a:t>
            </a:r>
            <a:r>
              <a:rPr kumimoji="0" lang="en-US" sz="1200" b="1" i="0" u="none" strike="noStrike" kern="0" cap="none" spc="0" normalizeH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25 ns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37502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Evolution of beam screen design:</a:t>
            </a:r>
          </a:p>
          <a:p>
            <a:pPr lvl="1"/>
            <a:r>
              <a:rPr lang="en-GB" dirty="0"/>
              <a:t>2015 </a:t>
            </a:r>
            <a:r>
              <a:rPr lang="en-GB" dirty="0">
                <a:sym typeface="Wingdings"/>
              </a:rPr>
              <a:t> </a:t>
            </a:r>
            <a:r>
              <a:rPr lang="en-GB" dirty="0"/>
              <a:t>2017: straight edges, </a:t>
            </a:r>
            <a:r>
              <a:rPr lang="en-GB" dirty="0">
                <a:solidFill>
                  <a:srgbClr val="C0504D"/>
                </a:solidFill>
              </a:rPr>
              <a:t>much larger </a:t>
            </a:r>
            <a:r>
              <a:rPr lang="en-GB" dirty="0" smtClean="0">
                <a:solidFill>
                  <a:srgbClr val="C0504D"/>
                </a:solidFill>
              </a:rPr>
              <a:t>slit</a:t>
            </a:r>
            <a:r>
              <a:rPr lang="en-GB" dirty="0" smtClean="0"/>
              <a:t>, same vertical aperture</a:t>
            </a:r>
          </a:p>
          <a:p>
            <a:pPr lvl="2"/>
            <a:r>
              <a:rPr lang="en-GB" dirty="0" smtClean="0">
                <a:solidFill>
                  <a:srgbClr val="C0504D"/>
                </a:solidFill>
              </a:rPr>
              <a:t>Impact expected mainly </a:t>
            </a:r>
            <a:r>
              <a:rPr lang="en-GB" dirty="0">
                <a:solidFill>
                  <a:srgbClr val="C0504D"/>
                </a:solidFill>
              </a:rPr>
              <a:t>in the drifts</a:t>
            </a:r>
            <a:r>
              <a:rPr lang="en-GB" dirty="0"/>
              <a:t>, due to the spatial restriction of the e-cloud in magnetic </a:t>
            </a:r>
            <a:r>
              <a:rPr lang="en-GB" dirty="0" smtClean="0"/>
              <a:t>fields</a:t>
            </a:r>
          </a:p>
          <a:p>
            <a:pPr lvl="1"/>
            <a:r>
              <a:rPr lang="en-GB" dirty="0"/>
              <a:t>2017 </a:t>
            </a:r>
            <a:r>
              <a:rPr lang="en-GB" dirty="0">
                <a:sym typeface="Wingdings"/>
              </a:rPr>
              <a:t> </a:t>
            </a:r>
            <a:r>
              <a:rPr lang="en-GB" dirty="0" smtClean="0"/>
              <a:t>2018 proposal: </a:t>
            </a:r>
            <a:r>
              <a:rPr lang="en-GB" dirty="0" smtClean="0">
                <a:solidFill>
                  <a:srgbClr val="C0504D"/>
                </a:solidFill>
              </a:rPr>
              <a:t>smaller </a:t>
            </a:r>
            <a:r>
              <a:rPr lang="en-GB" dirty="0">
                <a:solidFill>
                  <a:srgbClr val="C0504D"/>
                </a:solidFill>
              </a:rPr>
              <a:t>vertical </a:t>
            </a:r>
            <a:r>
              <a:rPr lang="en-GB" dirty="0" smtClean="0">
                <a:solidFill>
                  <a:srgbClr val="C0504D"/>
                </a:solidFill>
              </a:rPr>
              <a:t>aperture </a:t>
            </a:r>
            <a:r>
              <a:rPr lang="en-GB" dirty="0" smtClean="0"/>
              <a:t>(by 2 mm)</a:t>
            </a:r>
            <a:endParaRPr lang="en-GB" dirty="0"/>
          </a:p>
          <a:p>
            <a:pPr marL="266700" lvl="1" indent="0">
              <a:buNone/>
            </a:pPr>
            <a:endParaRPr lang="en-GB" dirty="0"/>
          </a:p>
          <a:p>
            <a:pPr lvl="1"/>
            <a:endParaRPr lang="en-GB" dirty="0" smtClean="0"/>
          </a:p>
          <a:p>
            <a:pPr marL="266700" lvl="1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Effect of beam screen design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9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3082343" y="2096112"/>
            <a:ext cx="2827592" cy="2430635"/>
            <a:chOff x="3191376" y="1578710"/>
            <a:chExt cx="4659461" cy="399019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191376" y="1578710"/>
              <a:ext cx="4590486" cy="3990192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7004280" y="1624903"/>
              <a:ext cx="846557" cy="76944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GB" sz="4400" dirty="0"/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09935" y="1928152"/>
            <a:ext cx="3049574" cy="244917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65000"/>
            <a:extLst/>
          </a:blip>
          <a:stretch>
            <a:fillRect/>
          </a:stretch>
        </p:blipFill>
        <p:spPr>
          <a:xfrm>
            <a:off x="596268" y="2240315"/>
            <a:ext cx="2086391" cy="210466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139" y="2469647"/>
            <a:ext cx="2407276" cy="165500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58333" y="4463008"/>
            <a:ext cx="23881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accent2"/>
                </a:solidFill>
              </a:rPr>
              <a:t>2015</a:t>
            </a:r>
            <a:endParaRPr lang="en-GB" sz="1400" dirty="0">
              <a:solidFill>
                <a:schemeClr val="accent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08899" y="4463008"/>
            <a:ext cx="23881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accent2"/>
                </a:solidFill>
              </a:rPr>
              <a:t>2017</a:t>
            </a:r>
            <a:endParaRPr lang="en-GB" sz="1400" dirty="0">
              <a:solidFill>
                <a:schemeClr val="accent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47292" y="4463008"/>
            <a:ext cx="23881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accent2"/>
                </a:solidFill>
              </a:rPr>
              <a:t>2018</a:t>
            </a:r>
            <a:endParaRPr lang="en-GB" sz="1400" dirty="0">
              <a:solidFill>
                <a:schemeClr val="accent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0190" y="6149747"/>
            <a:ext cx="2388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accent2"/>
                </a:solidFill>
              </a:rPr>
              <a:t>2015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92135" y="6149747"/>
            <a:ext cx="2388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accent2"/>
                </a:solidFill>
              </a:rPr>
              <a:t>2017</a:t>
            </a:r>
            <a:endParaRPr lang="en-GB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480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6437</TotalTime>
  <Words>981</Words>
  <Application>Microsoft Macintosh PowerPoint</Application>
  <PresentationFormat>On-screen Show (16:9)</PresentationFormat>
  <Paragraphs>195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HE-LHC electron cloud</vt:lpstr>
      <vt:lpstr>Outline</vt:lpstr>
      <vt:lpstr>Introduction</vt:lpstr>
      <vt:lpstr>Overview of previous studies</vt:lpstr>
      <vt:lpstr>Electron cloud build-up</vt:lpstr>
      <vt:lpstr>Heat load</vt:lpstr>
      <vt:lpstr>Single bunch instability</vt:lpstr>
      <vt:lpstr>Evolution during fills</vt:lpstr>
      <vt:lpstr>Effect of beam screen design</vt:lpstr>
      <vt:lpstr>Photoelectrons</vt:lpstr>
      <vt:lpstr>Effect of beam screen design</vt:lpstr>
      <vt:lpstr>Injection energy scan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Lotta Mether</dc:creator>
  <cp:lastModifiedBy>Lotta Mether</cp:lastModifiedBy>
  <cp:revision>135</cp:revision>
  <dcterms:created xsi:type="dcterms:W3CDTF">2017-05-28T17:03:09Z</dcterms:created>
  <dcterms:modified xsi:type="dcterms:W3CDTF">2018-04-06T12:59:57Z</dcterms:modified>
</cp:coreProperties>
</file>