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97" r:id="rId3"/>
    <p:sldId id="296" r:id="rId4"/>
    <p:sldId id="298" r:id="rId5"/>
    <p:sldId id="290" r:id="rId6"/>
    <p:sldId id="289" r:id="rId7"/>
    <p:sldId id="281" r:id="rId8"/>
    <p:sldId id="302" r:id="rId9"/>
    <p:sldId id="300" r:id="rId10"/>
    <p:sldId id="301" r:id="rId11"/>
    <p:sldId id="308" r:id="rId12"/>
    <p:sldId id="303" r:id="rId13"/>
    <p:sldId id="282" r:id="rId14"/>
    <p:sldId id="304" r:id="rId15"/>
    <p:sldId id="307" r:id="rId16"/>
    <p:sldId id="291" r:id="rId1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853" autoAdjust="0"/>
  </p:normalViewPr>
  <p:slideViewPr>
    <p:cSldViewPr snapToGrid="0" snapToObjects="1">
      <p:cViewPr varScale="1">
        <p:scale>
          <a:sx n="157" d="100"/>
          <a:sy n="157" d="100"/>
        </p:scale>
        <p:origin x="-120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359686-26D0-EC4B-A617-7A7303D0D140}" type="datetimeFigureOut">
              <a:rPr lang="en-US" smtClean="0"/>
              <a:t>04/04/18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9C1D2F-3852-4942-8470-F10D0B76E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0910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FEB4A1-AF21-624E-B9E3-C227524B1A8A}" type="datetimeFigureOut">
              <a:rPr lang="en-US" smtClean="0"/>
              <a:t>04/04/18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3CC99D-F3BA-5C4E-87B7-4695D7E6FD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299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5786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037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8570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93719"/>
            <a:ext cx="8229600" cy="4000905"/>
          </a:xfrm>
        </p:spPr>
        <p:txBody>
          <a:bodyPr/>
          <a:lstStyle>
            <a:lvl1pPr marL="176213" indent="-176213">
              <a:defRPr sz="1500"/>
            </a:lvl1pPr>
            <a:lvl2pPr marL="450850" indent="-184150">
              <a:buFont typeface="Arial"/>
              <a:buChar char="•"/>
              <a:tabLst>
                <a:tab pos="450850" algn="l"/>
              </a:tabLst>
              <a:defRPr sz="1400"/>
            </a:lvl2pPr>
            <a:lvl3pPr marL="811213" indent="-184150">
              <a:defRPr sz="1400"/>
            </a:lvl3pPr>
            <a:lvl4pPr marL="1077913" indent="-184150">
              <a:buFont typeface="Arial"/>
              <a:buChar char="•"/>
              <a:defRPr sz="1400"/>
            </a:lvl4pPr>
            <a:lvl5pPr marL="2057400" indent="-228600">
              <a:buFont typeface="Arial"/>
              <a:buChar char="•"/>
              <a:defRPr sz="1400"/>
            </a:lvl5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EPFL-Logo-RVB-96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6924" y="1"/>
            <a:ext cx="1039810" cy="534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700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355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704708"/>
          </a:xfrm>
        </p:spPr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540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2635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951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354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101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031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030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601965"/>
            <a:ext cx="8229600" cy="42549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smtClean="0"/>
              <a:t>Second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smtClean="0"/>
              <a:t>Third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922916"/>
            <a:ext cx="2133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922916"/>
            <a:ext cx="2895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922916"/>
            <a:ext cx="2133600" cy="20889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187856-2873-9C4B-97E1-57C46509737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27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28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80975" indent="-180975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46088" indent="-174625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17550" indent="-180975" algn="l" defTabSz="457200" rtl="0" eaLnBrk="1" latinLnBrk="0" hangingPunct="1">
        <a:spcBef>
          <a:spcPct val="20000"/>
        </a:spcBef>
        <a:buFont typeface="Arial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989013" indent="-180975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Relationship Id="rId3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4" Type="http://schemas.microsoft.com/office/2007/relationships/hdphoto" Target="../media/hdphoto1.wdp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emf"/><Relationship Id="rId5" Type="http://schemas.openxmlformats.org/officeDocument/2006/relationships/image" Target="../media/image10.emf"/><Relationship Id="rId6" Type="http://schemas.openxmlformats.org/officeDocument/2006/relationships/image" Target="../media/image11.emf"/><Relationship Id="rId7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56705"/>
            <a:ext cx="7772400" cy="1102519"/>
          </a:xfrm>
        </p:spPr>
        <p:txBody>
          <a:bodyPr/>
          <a:lstStyle/>
          <a:p>
            <a:r>
              <a:rPr lang="en-US" dirty="0" smtClean="0"/>
              <a:t>Electron cloud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332578"/>
            <a:ext cx="6400800" cy="1664095"/>
          </a:xfrm>
        </p:spPr>
        <p:txBody>
          <a:bodyPr/>
          <a:lstStyle/>
          <a:p>
            <a:r>
              <a:rPr lang="en-US" dirty="0" smtClean="0"/>
              <a:t>L. Mether</a:t>
            </a:r>
          </a:p>
          <a:p>
            <a:endParaRPr lang="en-US" dirty="0" smtClean="0"/>
          </a:p>
          <a:p>
            <a:r>
              <a:rPr lang="en-US" dirty="0" smtClean="0"/>
              <a:t>I. </a:t>
            </a:r>
            <a:r>
              <a:rPr lang="en-US" dirty="0" err="1" smtClean="0"/>
              <a:t>Bellafont</a:t>
            </a:r>
            <a:r>
              <a:rPr lang="en-US" dirty="0" smtClean="0"/>
              <a:t>, </a:t>
            </a:r>
            <a:r>
              <a:rPr lang="en-US" dirty="0" smtClean="0"/>
              <a:t>G. </a:t>
            </a:r>
            <a:r>
              <a:rPr lang="en-US" dirty="0" err="1" smtClean="0"/>
              <a:t>Iadarola</a:t>
            </a:r>
            <a:r>
              <a:rPr lang="en-US" dirty="0" smtClean="0"/>
              <a:t>, R. </a:t>
            </a:r>
            <a:r>
              <a:rPr lang="en-US" dirty="0" err="1" smtClean="0"/>
              <a:t>Kersevan</a:t>
            </a:r>
            <a:r>
              <a:rPr lang="en-US" dirty="0" smtClean="0"/>
              <a:t>, </a:t>
            </a:r>
            <a:r>
              <a:rPr lang="en-US" dirty="0" smtClean="0"/>
              <a:t>K. </a:t>
            </a:r>
            <a:r>
              <a:rPr lang="en-US" dirty="0" err="1" smtClean="0"/>
              <a:t>Ohmi</a:t>
            </a:r>
            <a:r>
              <a:rPr lang="en-US" dirty="0" smtClean="0"/>
              <a:t>, </a:t>
            </a:r>
            <a:r>
              <a:rPr lang="en-US" dirty="0" smtClean="0"/>
              <a:t>G. </a:t>
            </a:r>
            <a:r>
              <a:rPr lang="en-US" dirty="0" err="1" smtClean="0"/>
              <a:t>Rumolo</a:t>
            </a:r>
            <a:endParaRPr lang="en-US" dirty="0"/>
          </a:p>
        </p:txBody>
      </p:sp>
      <p:pic>
        <p:nvPicPr>
          <p:cNvPr id="7" name="Picture 6" descr="EPFL-Logo-RVB-96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2396" y="0"/>
            <a:ext cx="1894338" cy="974031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290929" y="4395120"/>
            <a:ext cx="4299640" cy="5847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Work supported by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16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Swiss State Secretariat for Education, Research and Innovation </a:t>
            </a: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SERI</a:t>
            </a:r>
            <a:endParaRPr lang="en-US" sz="16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9" name="Picture 8" descr="FCC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667"/>
            <a:ext cx="1942309" cy="810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3359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Equivalent simulations set up with the full </a:t>
            </a:r>
            <a:r>
              <a:rPr lang="en-GB" sz="1400" dirty="0" smtClean="0"/>
              <a:t>geometry of the 2017 and 2018 chambers</a:t>
            </a:r>
          </a:p>
          <a:p>
            <a:r>
              <a:rPr lang="en-GB" sz="1400" dirty="0" smtClean="0"/>
              <a:t>The 2017 geometry pushes the </a:t>
            </a:r>
            <a:r>
              <a:rPr lang="en-GB" sz="1400" dirty="0" smtClean="0">
                <a:solidFill>
                  <a:srgbClr val="C0504D"/>
                </a:solidFill>
              </a:rPr>
              <a:t>threshold in the drift higher</a:t>
            </a:r>
            <a:r>
              <a:rPr lang="en-GB" sz="1400" dirty="0"/>
              <a:t>, </a:t>
            </a:r>
            <a:r>
              <a:rPr lang="en-GB" sz="1400" dirty="0" smtClean="0"/>
              <a:t>no other significant </a:t>
            </a:r>
            <a:r>
              <a:rPr lang="en-GB" sz="1400" dirty="0"/>
              <a:t>effect</a:t>
            </a:r>
            <a:endParaRPr lang="en-GB" sz="1400" dirty="0" smtClean="0"/>
          </a:p>
          <a:p>
            <a:r>
              <a:rPr lang="en-GB" sz="1400" dirty="0" smtClean="0"/>
              <a:t>The 2018 proposed geometry increases the drift threshold further, and is </a:t>
            </a:r>
            <a:r>
              <a:rPr lang="en-GB" sz="1400" dirty="0" smtClean="0">
                <a:solidFill>
                  <a:srgbClr val="C0504D"/>
                </a:solidFill>
              </a:rPr>
              <a:t>slightly better in the dipole as well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77" y="1694713"/>
            <a:ext cx="3619158" cy="3102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53" y="1694713"/>
            <a:ext cx="3619157" cy="31021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6492" y="1708751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3.3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20332" y="1708751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50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6740044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Equivalent simulations set up with the full </a:t>
            </a:r>
            <a:r>
              <a:rPr lang="en-GB" sz="1400" dirty="0" smtClean="0"/>
              <a:t>geometry of the 2017 and 2018 chambers</a:t>
            </a:r>
          </a:p>
          <a:p>
            <a:r>
              <a:rPr lang="en-GB" sz="1400" dirty="0" smtClean="0"/>
              <a:t>The 2017 geometry pushes the </a:t>
            </a:r>
            <a:r>
              <a:rPr lang="en-GB" sz="1400" dirty="0" smtClean="0">
                <a:solidFill>
                  <a:srgbClr val="C0504D"/>
                </a:solidFill>
              </a:rPr>
              <a:t>threshold in the drift higher</a:t>
            </a:r>
            <a:r>
              <a:rPr lang="en-GB" sz="1400" dirty="0"/>
              <a:t>, </a:t>
            </a:r>
            <a:r>
              <a:rPr lang="en-GB" sz="1400" dirty="0" smtClean="0"/>
              <a:t>no other significant </a:t>
            </a:r>
            <a:r>
              <a:rPr lang="en-GB" sz="1400" dirty="0"/>
              <a:t>effect</a:t>
            </a:r>
            <a:endParaRPr lang="en-GB" sz="1400" dirty="0" smtClean="0"/>
          </a:p>
          <a:p>
            <a:r>
              <a:rPr lang="en-GB" sz="1400" dirty="0" smtClean="0"/>
              <a:t>The 2018 proposed geometry increases the drift threshold further, and is </a:t>
            </a:r>
            <a:r>
              <a:rPr lang="en-GB" sz="1400" dirty="0" smtClean="0">
                <a:solidFill>
                  <a:srgbClr val="C0504D"/>
                </a:solidFill>
              </a:rPr>
              <a:t>slightly better in the dipole as well</a:t>
            </a:r>
          </a:p>
          <a:p>
            <a:r>
              <a:rPr lang="en-GB" sz="1400" dirty="0" smtClean="0">
                <a:solidFill>
                  <a:srgbClr val="000000"/>
                </a:solidFill>
              </a:rPr>
              <a:t>No sign of  tendency for build-up in the ante-chamber, except in drifts</a:t>
            </a:r>
            <a:endParaRPr lang="en-GB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77" y="1694713"/>
            <a:ext cx="3619158" cy="3102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53" y="1694713"/>
            <a:ext cx="3619157" cy="31021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6492" y="1708751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3.3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20332" y="1708751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50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550524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Previous simulations have been done for a bunch train pattern of 50 bunches + 12 empty slots (25 ns), </a:t>
            </a:r>
            <a:br>
              <a:rPr lang="en-GB" sz="1400" dirty="0" smtClean="0"/>
            </a:br>
            <a:r>
              <a:rPr lang="en-GB" sz="1400" dirty="0" smtClean="0"/>
              <a:t>a more realistic train pattern based on injection considerations is 80 bunches + 17 empty slots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bunch pattern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9263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Previous simulations have been done for a bunch train pattern of 50 bunches + 12 empty slots (25 ns), </a:t>
            </a:r>
            <a:br>
              <a:rPr lang="en-GB" sz="1400" dirty="0" smtClean="0"/>
            </a:br>
            <a:r>
              <a:rPr lang="en-GB" sz="1400" dirty="0" smtClean="0"/>
              <a:t>a more realistic train pattern based on injection considerations is 80 bunches + 17 empty slots</a:t>
            </a:r>
          </a:p>
          <a:p>
            <a:r>
              <a:rPr lang="en-GB" sz="1400" dirty="0" smtClean="0"/>
              <a:t>With the new bunch pattern the </a:t>
            </a:r>
            <a:r>
              <a:rPr lang="en-GB" sz="1400" dirty="0" smtClean="0">
                <a:solidFill>
                  <a:srgbClr val="C0504D"/>
                </a:solidFill>
              </a:rPr>
              <a:t>thresholds in the dipole and </a:t>
            </a:r>
            <a:r>
              <a:rPr lang="en-GB" sz="1400" dirty="0" err="1" smtClean="0">
                <a:solidFill>
                  <a:srgbClr val="C0504D"/>
                </a:solidFill>
              </a:rPr>
              <a:t>quadrupole</a:t>
            </a:r>
            <a:r>
              <a:rPr lang="en-GB" sz="1400" dirty="0" smtClean="0">
                <a:solidFill>
                  <a:srgbClr val="C0504D"/>
                </a:solidFill>
              </a:rPr>
              <a:t> are lowered 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Updated bunch pattern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77" y="1707537"/>
            <a:ext cx="3619157" cy="310213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53" y="1707537"/>
            <a:ext cx="3619157" cy="310213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6492" y="1721575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3.3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20332" y="1721575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50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175799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Previous studies with photoelectrons showed that they </a:t>
            </a:r>
            <a:r>
              <a:rPr lang="en-GB" sz="1400" dirty="0" smtClean="0">
                <a:solidFill>
                  <a:schemeClr val="accent2"/>
                </a:solidFill>
              </a:rPr>
              <a:t>could raise the central density above the instability threshold even below the </a:t>
            </a:r>
            <a:r>
              <a:rPr lang="en-GB" sz="1400" dirty="0" err="1" smtClean="0">
                <a:solidFill>
                  <a:schemeClr val="accent2"/>
                </a:solidFill>
              </a:rPr>
              <a:t>multipacting</a:t>
            </a:r>
            <a:r>
              <a:rPr lang="en-GB" sz="1400" dirty="0" smtClean="0">
                <a:solidFill>
                  <a:schemeClr val="accent2"/>
                </a:solidFill>
              </a:rPr>
              <a:t> threshold</a:t>
            </a:r>
            <a:r>
              <a:rPr lang="en-GB" sz="1400" dirty="0" smtClean="0"/>
              <a:t>, especially for the 12.5 and 5 ns beams</a:t>
            </a:r>
          </a:p>
          <a:p>
            <a:r>
              <a:rPr lang="en-GB" sz="1400" dirty="0" smtClean="0"/>
              <a:t>Constraints on the photoelectron flux were estimated and considered by the beam screen design team,</a:t>
            </a:r>
            <a:r>
              <a:rPr lang="en-GB" sz="1400" dirty="0"/>
              <a:t> which found </a:t>
            </a:r>
            <a:r>
              <a:rPr lang="en-GB" sz="1400" dirty="0">
                <a:solidFill>
                  <a:srgbClr val="C0504D"/>
                </a:solidFill>
              </a:rPr>
              <a:t>the 2017 model with saw-tooth </a:t>
            </a:r>
            <a:r>
              <a:rPr lang="en-GB" sz="1400" dirty="0" smtClean="0">
                <a:solidFill>
                  <a:srgbClr val="C0504D"/>
                </a:solidFill>
              </a:rPr>
              <a:t>compatible</a:t>
            </a:r>
            <a:endParaRPr lang="en-GB" sz="1400" dirty="0">
              <a:solidFill>
                <a:srgbClr val="C0504D"/>
              </a:solidFill>
            </a:endParaRP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Photoelectrons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14</a:t>
            </a:fld>
            <a:endParaRPr lang="en-US"/>
          </a:p>
        </p:txBody>
      </p:sp>
      <p:pic>
        <p:nvPicPr>
          <p:cNvPr id="7" name="Picture 6" descr="%5b3%5d%20Flux%20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17" y="1609584"/>
            <a:ext cx="3308544" cy="32486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66008" y="1357773"/>
            <a:ext cx="930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504D"/>
                </a:solidFill>
              </a:rPr>
              <a:t>I. </a:t>
            </a:r>
            <a:r>
              <a:rPr lang="en-GB" sz="1200" dirty="0" err="1" smtClean="0">
                <a:solidFill>
                  <a:srgbClr val="C0504D"/>
                </a:solidFill>
              </a:rPr>
              <a:t>Bellafont</a:t>
            </a:r>
            <a:endParaRPr lang="en-GB" sz="1200" dirty="0">
              <a:solidFill>
                <a:srgbClr val="C0504D"/>
              </a:solidFill>
            </a:endParaRPr>
          </a:p>
        </p:txBody>
      </p:sp>
      <p:pic>
        <p:nvPicPr>
          <p:cNvPr id="9" name="Picture 8" descr="Central_density_FCC_50.00TeV_50TeV_12.5ns_Dipole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416" y="1811903"/>
            <a:ext cx="3218976" cy="24142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60833" y="2806978"/>
            <a:ext cx="15046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12.5 ns, </a:t>
            </a:r>
            <a:r>
              <a:rPr lang="en-US" sz="10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0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000" b="0" i="0" u="none" strike="noStrike" kern="0" cap="none" spc="0" normalizeH="0" baseline="0" noProof="0" dirty="0" smtClean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000" kern="0" dirty="0" smtClean="0">
                <a:solidFill>
                  <a:srgbClr val="4D4D4D"/>
                </a:solidFill>
                <a:latin typeface="Calibri"/>
                <a:cs typeface="Calibri"/>
              </a:rPr>
              <a:t>Dipole</a:t>
            </a:r>
            <a:endParaRPr kumimoji="0" lang="en-US" sz="10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1648857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400" dirty="0" smtClean="0"/>
              <a:t>Previous studies with photoelectrons showed that they </a:t>
            </a:r>
            <a:r>
              <a:rPr lang="en-GB" sz="1400" dirty="0" smtClean="0">
                <a:solidFill>
                  <a:schemeClr val="accent2"/>
                </a:solidFill>
              </a:rPr>
              <a:t>could raise the central density above the instability threshold even below the </a:t>
            </a:r>
            <a:r>
              <a:rPr lang="en-GB" sz="1400" dirty="0" err="1" smtClean="0">
                <a:solidFill>
                  <a:schemeClr val="accent2"/>
                </a:solidFill>
              </a:rPr>
              <a:t>multipacting</a:t>
            </a:r>
            <a:r>
              <a:rPr lang="en-GB" sz="1400" dirty="0" smtClean="0">
                <a:solidFill>
                  <a:schemeClr val="accent2"/>
                </a:solidFill>
              </a:rPr>
              <a:t> threshold</a:t>
            </a:r>
            <a:r>
              <a:rPr lang="en-GB" sz="1400" dirty="0" smtClean="0"/>
              <a:t>, especially for the 12.5 and 5 ns beams</a:t>
            </a:r>
          </a:p>
          <a:p>
            <a:r>
              <a:rPr lang="en-GB" sz="1400" dirty="0" smtClean="0"/>
              <a:t>Constraints on the photoelectron flux were estimated and considered by the beam screen design team, </a:t>
            </a:r>
            <a:r>
              <a:rPr lang="en-GB" sz="1400" dirty="0"/>
              <a:t>which found </a:t>
            </a:r>
            <a:r>
              <a:rPr lang="en-GB" sz="1400" dirty="0">
                <a:solidFill>
                  <a:srgbClr val="C0504D"/>
                </a:solidFill>
              </a:rPr>
              <a:t>the 2017 model with saw-tooth </a:t>
            </a:r>
            <a:r>
              <a:rPr lang="en-GB" sz="1400" dirty="0" smtClean="0">
                <a:solidFill>
                  <a:srgbClr val="C0504D"/>
                </a:solidFill>
              </a:rPr>
              <a:t>compatible</a:t>
            </a:r>
          </a:p>
          <a:p>
            <a:endParaRPr lang="en-GB" sz="1400" dirty="0">
              <a:solidFill>
                <a:srgbClr val="C0504D"/>
              </a:solidFill>
            </a:endParaRPr>
          </a:p>
          <a:p>
            <a:r>
              <a:rPr lang="en-GB" sz="1400" dirty="0"/>
              <a:t>Photoelectron </a:t>
            </a:r>
            <a:r>
              <a:rPr lang="en-GB" sz="1400" dirty="0">
                <a:solidFill>
                  <a:srgbClr val="C0504D"/>
                </a:solidFill>
              </a:rPr>
              <a:t>distributions based on ray-tracing</a:t>
            </a:r>
            <a:br>
              <a:rPr lang="en-GB" sz="1400" dirty="0">
                <a:solidFill>
                  <a:srgbClr val="C0504D"/>
                </a:solidFill>
              </a:rPr>
            </a:br>
            <a:r>
              <a:rPr lang="en-GB" sz="1400" dirty="0">
                <a:solidFill>
                  <a:srgbClr val="C0504D"/>
                </a:solidFill>
              </a:rPr>
              <a:t>studies implemented in the build-up simulations</a:t>
            </a:r>
            <a:r>
              <a:rPr lang="en-GB" sz="1400" dirty="0"/>
              <a:t> to </a:t>
            </a:r>
            <a:br>
              <a:rPr lang="en-GB" sz="1400" dirty="0"/>
            </a:br>
            <a:r>
              <a:rPr lang="en-GB" sz="1400" dirty="0"/>
              <a:t>confirm compatibility for a conservative estimate and</a:t>
            </a:r>
            <a:br>
              <a:rPr lang="en-GB" sz="1400" dirty="0"/>
            </a:br>
            <a:r>
              <a:rPr lang="en-GB" sz="1400" dirty="0"/>
              <a:t>LASE surface (including effect of photoelectrons</a:t>
            </a:r>
            <a:br>
              <a:rPr lang="en-GB" sz="1400" dirty="0"/>
            </a:br>
            <a:r>
              <a:rPr lang="en-GB" sz="1400" dirty="0"/>
              <a:t>at the saw-tooth surface)</a:t>
            </a:r>
          </a:p>
          <a:p>
            <a:pPr marL="176213" lvl="1" indent="-176213">
              <a:tabLst/>
            </a:pPr>
            <a:endParaRPr lang="en-GB" dirty="0"/>
          </a:p>
          <a:p>
            <a:pPr marL="176213" lvl="1" indent="-176213">
              <a:tabLst/>
            </a:pPr>
            <a:r>
              <a:rPr lang="en-GB" dirty="0"/>
              <a:t>The new module with photoemission per chamber segment</a:t>
            </a:r>
            <a:br>
              <a:rPr lang="en-GB" dirty="0"/>
            </a:br>
            <a:r>
              <a:rPr lang="en-GB" dirty="0"/>
              <a:t>was </a:t>
            </a:r>
            <a:r>
              <a:rPr lang="en-GB" dirty="0" smtClean="0"/>
              <a:t>used </a:t>
            </a:r>
            <a:r>
              <a:rPr lang="en-GB" dirty="0"/>
              <a:t>and shown to work, after a small bug-fix inverting </a:t>
            </a:r>
            <a:br>
              <a:rPr lang="en-GB" dirty="0"/>
            </a:br>
            <a:r>
              <a:rPr lang="en-GB" dirty="0"/>
              <a:t>the sign of the surface normal</a:t>
            </a:r>
          </a:p>
          <a:p>
            <a:endParaRPr lang="en-GB" sz="1400" dirty="0"/>
          </a:p>
          <a:p>
            <a:r>
              <a:rPr lang="en-GB" sz="1400" dirty="0"/>
              <a:t>Simulations are still on-going…</a:t>
            </a:r>
          </a:p>
          <a:p>
            <a:pPr marL="0" indent="0">
              <a:buNone/>
            </a:pPr>
            <a:endParaRPr lang="en-GB" sz="1400" dirty="0">
              <a:solidFill>
                <a:srgbClr val="C0504D"/>
              </a:solidFill>
            </a:endParaRPr>
          </a:p>
          <a:p>
            <a:pPr marL="0" indent="0">
              <a:buNone/>
            </a:pPr>
            <a:endParaRPr lang="en-GB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Photoelectrons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 descr="%5b3%5d%20Flux%20m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2917" y="1609584"/>
            <a:ext cx="3308544" cy="324862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66008" y="1357773"/>
            <a:ext cx="9302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504D"/>
                </a:solidFill>
              </a:rPr>
              <a:t>I. </a:t>
            </a:r>
            <a:r>
              <a:rPr lang="en-GB" sz="1200" dirty="0" err="1" smtClean="0">
                <a:solidFill>
                  <a:srgbClr val="C0504D"/>
                </a:solidFill>
              </a:rPr>
              <a:t>Bellafont</a:t>
            </a:r>
            <a:endParaRPr lang="en-GB" sz="1200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81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err="1"/>
              <a:t>M</a:t>
            </a:r>
            <a:r>
              <a:rPr lang="en-GB" dirty="0" err="1" smtClean="0"/>
              <a:t>ultipacting</a:t>
            </a:r>
            <a:r>
              <a:rPr lang="en-GB" dirty="0" smtClean="0"/>
              <a:t> thresholds with new chamber, filling pattern etc.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sz="1400" dirty="0" smtClean="0"/>
          </a:p>
          <a:p>
            <a:r>
              <a:rPr lang="en-GB" sz="1400" dirty="0" smtClean="0"/>
              <a:t>An amorphous carbon coating should still be sufficient to suppress build-up for the  25 ns beam </a:t>
            </a:r>
          </a:p>
          <a:p>
            <a:pPr lvl="1"/>
            <a:r>
              <a:rPr lang="en-GB" sz="1300" dirty="0" smtClean="0"/>
              <a:t>Coating in dipoles and </a:t>
            </a:r>
            <a:r>
              <a:rPr lang="en-GB" sz="1300" dirty="0" err="1" smtClean="0"/>
              <a:t>quadrupoles</a:t>
            </a:r>
            <a:r>
              <a:rPr lang="en-GB" sz="1300" dirty="0" smtClean="0"/>
              <a:t>, should not be necessary in drifts</a:t>
            </a:r>
          </a:p>
          <a:p>
            <a:r>
              <a:rPr lang="en-GB" sz="1400" dirty="0" smtClean="0"/>
              <a:t>For the alternative beams, the situation is somewhat tighter than before</a:t>
            </a:r>
          </a:p>
          <a:p>
            <a:pPr lvl="1"/>
            <a:r>
              <a:rPr lang="en-GB" sz="1300" dirty="0"/>
              <a:t>S</a:t>
            </a:r>
            <a:r>
              <a:rPr lang="en-GB" sz="1300" dirty="0" smtClean="0"/>
              <a:t>EY </a:t>
            </a:r>
            <a:r>
              <a:rPr lang="en-GB" sz="1300" dirty="0" smtClean="0"/>
              <a:t>~1 </a:t>
            </a:r>
            <a:r>
              <a:rPr lang="en-GB" sz="1300" dirty="0" smtClean="0"/>
              <a:t>needed for full suppression, </a:t>
            </a:r>
          </a:p>
          <a:p>
            <a:pPr lvl="1"/>
            <a:r>
              <a:rPr lang="en-GB" sz="1300" dirty="0" smtClean="0"/>
              <a:t>Coating may be necessary also in field free regions</a:t>
            </a:r>
            <a:endParaRPr lang="en-GB" sz="13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Summary &amp; conclusions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16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42963" y="1062935"/>
            <a:ext cx="55909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200" b="1" dirty="0" err="1" smtClean="0"/>
              <a:t>Multipacting</a:t>
            </a:r>
            <a:r>
              <a:rPr lang="en-US" sz="1200" b="1" dirty="0" smtClean="0"/>
              <a:t> thresholds from build-up </a:t>
            </a:r>
            <a:r>
              <a:rPr lang="en-US" sz="1200" b="1" dirty="0" smtClean="0"/>
              <a:t>simulation with 2017/2018 chamber</a:t>
            </a:r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b="1" dirty="0" smtClean="0"/>
              <a:t> </a:t>
            </a:r>
            <a:r>
              <a:rPr lang="en-US" sz="1200" dirty="0" smtClean="0"/>
              <a:t>(</a:t>
            </a:r>
            <a:r>
              <a:rPr lang="en-US" sz="1200" dirty="0" smtClean="0"/>
              <a:t>defined </a:t>
            </a:r>
            <a:r>
              <a:rPr lang="en-US" sz="1200" dirty="0"/>
              <a:t>as </a:t>
            </a:r>
            <a:r>
              <a:rPr lang="en-US" sz="1200" dirty="0" smtClean="0"/>
              <a:t>highest </a:t>
            </a:r>
            <a:r>
              <a:rPr lang="en-US" sz="1200" dirty="0"/>
              <a:t>SEY without build-</a:t>
            </a:r>
            <a:r>
              <a:rPr lang="en-US" sz="1200" dirty="0" smtClean="0"/>
              <a:t>up)</a:t>
            </a:r>
            <a:endParaRPr lang="en-US" sz="12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0149925"/>
              </p:ext>
            </p:extLst>
          </p:nvPr>
        </p:nvGraphicFramePr>
        <p:xfrm>
          <a:off x="742964" y="1541518"/>
          <a:ext cx="5590997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3163"/>
                <a:gridCol w="679639"/>
                <a:gridCol w="679639"/>
                <a:gridCol w="679639"/>
                <a:gridCol w="679639"/>
                <a:gridCol w="679639"/>
                <a:gridCol w="679639"/>
              </a:tblGrid>
              <a:tr h="274062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12.5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3.3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Dipole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1.4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</a:rPr>
                        <a:t>/</a:t>
                      </a:r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1.5</a:t>
                      </a:r>
                      <a:endParaRPr lang="en-US" sz="1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1.4</a:t>
                      </a:r>
                      <a:r>
                        <a:rPr lang="en-US" sz="1200" dirty="0" smtClean="0">
                          <a:solidFill>
                            <a:srgbClr val="000000"/>
                          </a:solidFill>
                        </a:rPr>
                        <a:t>/</a:t>
                      </a:r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1.5</a:t>
                      </a:r>
                      <a:endParaRPr lang="en-US" sz="1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1.1</a:t>
                      </a:r>
                      <a:endParaRPr lang="en-US" sz="1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1.1</a:t>
                      </a:r>
                      <a:endParaRPr lang="en-US" sz="1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77933C"/>
                          </a:solidFill>
                        </a:rPr>
                        <a:t>1.5</a:t>
                      </a:r>
                      <a:endParaRPr lang="en-US" sz="1200" dirty="0">
                        <a:solidFill>
                          <a:srgbClr val="77933C"/>
                        </a:solidFill>
                      </a:endParaRPr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Quadrupole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1.2/</a:t>
                      </a:r>
                      <a:r>
                        <a:rPr lang="en-US" sz="1200" dirty="0" smtClean="0">
                          <a:solidFill>
                            <a:srgbClr val="C0504D"/>
                          </a:solidFill>
                        </a:rPr>
                        <a:t>1.1</a:t>
                      </a:r>
                      <a:endParaRPr lang="en-US" sz="120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C0504D"/>
                          </a:solidFill>
                        </a:rPr>
                        <a:t>1.2</a:t>
                      </a:r>
                      <a:endParaRPr lang="en-US" sz="120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C0504D"/>
                          </a:solidFill>
                        </a:rPr>
                        <a:t>1.0</a:t>
                      </a:r>
                      <a:endParaRPr lang="en-US" sz="1200" dirty="0">
                        <a:solidFill>
                          <a:srgbClr val="C0504D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2"/>
                          </a:solidFill>
                        </a:rPr>
                        <a:t>1.0</a:t>
                      </a:r>
                      <a:endParaRPr lang="en-US" sz="1200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Drift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2.0</a:t>
                      </a:r>
                      <a:endParaRPr 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2.0</a:t>
                      </a:r>
                      <a:endParaRPr 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1.3</a:t>
                      </a:r>
                      <a:endParaRPr 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1.3</a:t>
                      </a:r>
                      <a:endParaRPr 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1.6</a:t>
                      </a:r>
                      <a:endParaRPr lang="en-US" sz="12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solidFill>
                            <a:srgbClr val="77933C"/>
                          </a:solidFill>
                        </a:rPr>
                        <a:t>1.6</a:t>
                      </a:r>
                      <a:endParaRPr lang="en-US" sz="1200" dirty="0">
                        <a:solidFill>
                          <a:srgbClr val="77933C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10548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dirty="0" smtClean="0"/>
              <a:t>Introduction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Overview of previous results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New results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Summary of current results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2579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-3059" r="944" b="-6725"/>
          <a:stretch/>
        </p:blipFill>
        <p:spPr>
          <a:xfrm>
            <a:off x="4490551" y="800798"/>
            <a:ext cx="4579499" cy="14452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0770" y="800797"/>
            <a:ext cx="3907156" cy="18158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Main concerns of electron cloud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Heat load and vacuum degradation due to electron flux on chamber wall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/>
              <a:t>Transverse instabilities due to interaction between beam and electron cloud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err="1"/>
              <a:t>E</a:t>
            </a:r>
            <a:r>
              <a:rPr lang="en-US" sz="1600" dirty="0" err="1" smtClean="0"/>
              <a:t>mittance</a:t>
            </a:r>
            <a:r>
              <a:rPr lang="en-US" sz="1600" dirty="0" smtClean="0"/>
              <a:t> </a:t>
            </a:r>
            <a:r>
              <a:rPr lang="en-US" sz="1600" dirty="0"/>
              <a:t>growth, tune shift and spread, beam losses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314877" y="2754051"/>
            <a:ext cx="5611851" cy="12464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Electron cloud build</a:t>
            </a:r>
            <a:r>
              <a:rPr lang="en-US" sz="1500" dirty="0"/>
              <a:t>-</a:t>
            </a:r>
            <a:r>
              <a:rPr lang="en-US" sz="1500" dirty="0" smtClean="0"/>
              <a:t>up for 25 </a:t>
            </a:r>
            <a:r>
              <a:rPr lang="en-US" sz="1500" dirty="0" smtClean="0"/>
              <a:t>ns, 12.5 ns and </a:t>
            </a:r>
            <a:r>
              <a:rPr lang="en-US" sz="1500" dirty="0" smtClean="0"/>
              <a:t>5 ns </a:t>
            </a:r>
            <a:r>
              <a:rPr lang="en-US" sz="1500" dirty="0" smtClean="0"/>
              <a:t>beam:</a:t>
            </a:r>
          </a:p>
          <a:p>
            <a:pPr marL="182563" lvl="0" indent="-182563">
              <a:buFont typeface="Arial"/>
              <a:buChar char="•"/>
            </a:pPr>
            <a:r>
              <a:rPr lang="en-US" sz="1500" dirty="0" smtClean="0">
                <a:solidFill>
                  <a:prstClr val="black"/>
                </a:solidFill>
              </a:rPr>
              <a:t>Main </a:t>
            </a:r>
            <a:r>
              <a:rPr lang="en-US" sz="1500" dirty="0">
                <a:solidFill>
                  <a:prstClr val="black"/>
                </a:solidFill>
              </a:rPr>
              <a:t>chamber of beam screen (2015 version), Cu </a:t>
            </a:r>
            <a:r>
              <a:rPr lang="en-US" sz="1500" dirty="0" smtClean="0">
                <a:solidFill>
                  <a:prstClr val="black"/>
                </a:solidFill>
              </a:rPr>
              <a:t>surface</a:t>
            </a:r>
          </a:p>
          <a:p>
            <a:pPr marL="182563" indent="-182563">
              <a:buFont typeface="Arial"/>
              <a:buChar char="•"/>
            </a:pPr>
            <a:r>
              <a:rPr lang="en-US" sz="1500" dirty="0"/>
              <a:t>Arc dipoles, </a:t>
            </a:r>
            <a:r>
              <a:rPr lang="en-US" sz="1500" dirty="0" err="1"/>
              <a:t>quadrupoles</a:t>
            </a:r>
            <a:r>
              <a:rPr lang="en-US" sz="1500" dirty="0"/>
              <a:t>, drifts </a:t>
            </a:r>
            <a:endParaRPr lang="en-US" sz="1500" dirty="0" smtClean="0"/>
          </a:p>
          <a:p>
            <a:pPr marL="182563" indent="-182563">
              <a:buFont typeface="Arial"/>
              <a:buChar char="•"/>
            </a:pPr>
            <a:r>
              <a:rPr lang="en-US" sz="1500" dirty="0" smtClean="0"/>
              <a:t>Effect of </a:t>
            </a:r>
            <a:r>
              <a:rPr lang="en-US" sz="1500" dirty="0" smtClean="0"/>
              <a:t>photoelectrons</a:t>
            </a:r>
          </a:p>
          <a:p>
            <a:pPr marL="182563" indent="-182563">
              <a:buFont typeface="Arial"/>
              <a:buChar char="•"/>
            </a:pPr>
            <a:r>
              <a:rPr lang="en-US" sz="1500" dirty="0" smtClean="0"/>
              <a:t>Instability simulation studies</a:t>
            </a:r>
            <a:endParaRPr lang="en-US" sz="15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43578" y="2934984"/>
            <a:ext cx="1971410" cy="19886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08" y="3153574"/>
            <a:ext cx="2244127" cy="15428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314877" y="4011611"/>
            <a:ext cx="5611851" cy="830997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182563" indent="-182563">
              <a:buFont typeface="Arial"/>
              <a:buChar char="•"/>
            </a:pPr>
            <a:r>
              <a:rPr lang="en-US" sz="1600" dirty="0" smtClean="0"/>
              <a:t>Beam screen geometry</a:t>
            </a:r>
          </a:p>
          <a:p>
            <a:pPr marL="182563" indent="-182563">
              <a:buFont typeface="Arial"/>
              <a:buChar char="•"/>
            </a:pPr>
            <a:r>
              <a:rPr lang="en-US" sz="1600" dirty="0" smtClean="0"/>
              <a:t>Bunch train pattern and other updated parameters</a:t>
            </a:r>
            <a:endParaRPr lang="en-US" sz="1600" dirty="0" smtClean="0"/>
          </a:p>
          <a:p>
            <a:pPr marL="182563" indent="-182563">
              <a:buFont typeface="Arial"/>
              <a:buChar char="•"/>
            </a:pPr>
            <a:r>
              <a:rPr lang="en-US" sz="1600" dirty="0" smtClean="0"/>
              <a:t>Photoelectrons according to distribution from ray tracing</a:t>
            </a:r>
            <a:endParaRPr lang="en-US" sz="16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314877" y="2380633"/>
            <a:ext cx="56118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Simulation studies</a:t>
            </a:r>
          </a:p>
        </p:txBody>
      </p:sp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33877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ompare_heat_load_FCC_50.00TeV_25ns_chamber_2015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557" y="881683"/>
            <a:ext cx="3575443" cy="3064665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400" dirty="0" smtClean="0"/>
              <a:t>The </a:t>
            </a:r>
            <a:r>
              <a:rPr lang="en-US" sz="1400" dirty="0" err="1" smtClean="0"/>
              <a:t>multipacting</a:t>
            </a:r>
            <a:r>
              <a:rPr lang="en-US" sz="1400" dirty="0" smtClean="0"/>
              <a:t> thresholds</a:t>
            </a:r>
            <a:r>
              <a:rPr lang="en-US" sz="1400" dirty="0" smtClean="0"/>
              <a:t>, i.e. </a:t>
            </a:r>
            <a:r>
              <a:rPr lang="en-US" sz="1400" dirty="0" smtClean="0"/>
              <a:t>secondary emission </a:t>
            </a:r>
            <a:r>
              <a:rPr lang="en-US" sz="1400" dirty="0" smtClean="0"/>
              <a:t>yield (SEY) </a:t>
            </a:r>
            <a:r>
              <a:rPr lang="en-US" sz="1400" dirty="0" smtClean="0"/>
              <a:t>limits </a:t>
            </a:r>
            <a:r>
              <a:rPr lang="en-US" sz="1400" dirty="0" smtClean="0"/>
              <a:t>for electron cloud build-</a:t>
            </a:r>
            <a:r>
              <a:rPr lang="en-US" sz="1400" dirty="0" smtClean="0"/>
              <a:t>up, have been identified with build-up simulations</a:t>
            </a:r>
          </a:p>
          <a:p>
            <a:r>
              <a:rPr lang="en-US" sz="1400" dirty="0" smtClean="0">
                <a:solidFill>
                  <a:schemeClr val="accent2"/>
                </a:solidFill>
              </a:rPr>
              <a:t>For 25 ns </a:t>
            </a:r>
            <a:r>
              <a:rPr lang="en-US" sz="1400" dirty="0" smtClean="0"/>
              <a:t>the thresholds are high enough that an </a:t>
            </a:r>
            <a:br>
              <a:rPr lang="en-US" sz="1400" dirty="0" smtClean="0"/>
            </a:br>
            <a:r>
              <a:rPr lang="en-US" sz="1400" dirty="0" smtClean="0"/>
              <a:t>amorphous carbon coating can be used to suppress build-up</a:t>
            </a:r>
          </a:p>
          <a:p>
            <a:r>
              <a:rPr lang="en-US" sz="1400" dirty="0" smtClean="0">
                <a:solidFill>
                  <a:schemeClr val="accent2"/>
                </a:solidFill>
              </a:rPr>
              <a:t>For alternative bunch </a:t>
            </a:r>
            <a:r>
              <a:rPr lang="en-US" sz="1400" dirty="0" err="1" smtClean="0">
                <a:solidFill>
                  <a:schemeClr val="accent2"/>
                </a:solidFill>
              </a:rPr>
              <a:t>spacings</a:t>
            </a:r>
            <a:r>
              <a:rPr lang="en-US" sz="1400" dirty="0" smtClean="0"/>
              <a:t>, especially 12.5 ns, </a:t>
            </a:r>
            <a:br>
              <a:rPr lang="en-US" sz="1400" dirty="0" smtClean="0"/>
            </a:br>
            <a:r>
              <a:rPr lang="en-US" sz="1400" dirty="0" smtClean="0"/>
              <a:t>a lower SEY may be needed for full suppression</a:t>
            </a:r>
          </a:p>
          <a:p>
            <a:r>
              <a:rPr lang="en-US" sz="1400" dirty="0" smtClean="0">
                <a:solidFill>
                  <a:srgbClr val="C0504D"/>
                </a:solidFill>
              </a:rPr>
              <a:t>Heat loads are moderate </a:t>
            </a:r>
            <a:r>
              <a:rPr lang="en-US" sz="1400" dirty="0" smtClean="0"/>
              <a:t>compared to the synchrotron </a:t>
            </a:r>
            <a:br>
              <a:rPr lang="en-US" sz="1400" dirty="0" smtClean="0"/>
            </a:br>
            <a:r>
              <a:rPr lang="en-US" sz="1400" dirty="0" smtClean="0"/>
              <a:t>radiation </a:t>
            </a:r>
            <a:r>
              <a:rPr lang="en-US" sz="1400" dirty="0" smtClean="0"/>
              <a:t>~30 W/m</a:t>
            </a:r>
            <a:r>
              <a:rPr lang="en-US" sz="1400" dirty="0" smtClean="0"/>
              <a:t> 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buNone/>
            </a:pPr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endParaRPr lang="en-US" sz="1600" dirty="0" smtClean="0"/>
          </a:p>
          <a:p>
            <a:endParaRPr lang="en-US" sz="1600" dirty="0"/>
          </a:p>
          <a:p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endParaRPr lang="en-US" sz="16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Electron cloud build-up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013892" y="1404762"/>
            <a:ext cx="1261671" cy="27699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ns, </a:t>
            </a:r>
            <a:r>
              <a:rPr lang="en-US" sz="12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2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0087" y="4070431"/>
            <a:ext cx="3042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Heat load scaled to device length in half-cell</a:t>
            </a:r>
            <a:endParaRPr lang="en-US" sz="1200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4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47923" y="2798883"/>
            <a:ext cx="396378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sz="1200" b="1" dirty="0" err="1" smtClean="0"/>
              <a:t>Multipacting</a:t>
            </a:r>
            <a:r>
              <a:rPr lang="en-US" sz="1200" b="1" dirty="0" smtClean="0"/>
              <a:t> thresholds from build-up simulation</a:t>
            </a:r>
            <a:br>
              <a:rPr lang="en-US" sz="1200" b="1" dirty="0" smtClean="0"/>
            </a:br>
            <a:r>
              <a:rPr lang="en-US" sz="1200" dirty="0" smtClean="0"/>
              <a:t>(defined </a:t>
            </a:r>
            <a:r>
              <a:rPr lang="en-US" sz="1200" dirty="0"/>
              <a:t>as </a:t>
            </a:r>
            <a:r>
              <a:rPr lang="en-US" sz="1200" dirty="0" smtClean="0"/>
              <a:t>highest </a:t>
            </a:r>
            <a:r>
              <a:rPr lang="en-US" sz="1200" dirty="0"/>
              <a:t>SEY without build-</a:t>
            </a:r>
            <a:r>
              <a:rPr lang="en-US" sz="1200" dirty="0" smtClean="0"/>
              <a:t>up)</a:t>
            </a:r>
            <a:endParaRPr lang="en-US" sz="1200" dirty="0"/>
          </a:p>
        </p:txBody>
      </p:sp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4891997"/>
              </p:ext>
            </p:extLst>
          </p:nvPr>
        </p:nvGraphicFramePr>
        <p:xfrm>
          <a:off x="864304" y="3260548"/>
          <a:ext cx="345299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4527"/>
                <a:gridCol w="419744"/>
                <a:gridCol w="419744"/>
                <a:gridCol w="419744"/>
                <a:gridCol w="419744"/>
                <a:gridCol w="419744"/>
                <a:gridCol w="419744"/>
              </a:tblGrid>
              <a:tr h="274062">
                <a:tc>
                  <a:txBody>
                    <a:bodyPr/>
                    <a:lstStyle/>
                    <a:p>
                      <a:pPr algn="ctr"/>
                      <a:endParaRPr lang="en-US" sz="1200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25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12.5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200" b="1" dirty="0" smtClean="0"/>
                        <a:t>5 ns</a:t>
                      </a:r>
                      <a:endParaRPr lang="en-US" sz="1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E [</a:t>
                      </a:r>
                      <a:r>
                        <a:rPr lang="en-US" sz="1200" dirty="0" err="1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TeV</a:t>
                      </a:r>
                      <a:r>
                        <a:rPr lang="en-US" sz="12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]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3.3</a:t>
                      </a:r>
                      <a:endParaRPr lang="en-US" sz="1200" dirty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3.3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50</a:t>
                      </a:r>
                      <a:endParaRPr lang="en-US" sz="1200" dirty="0" smtClean="0"/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Dipole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1.6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</a:t>
                      </a:r>
                      <a:endParaRPr lang="en-US" sz="1200" dirty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 smtClean="0"/>
                        <a:t>Quadrupole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1.0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1.1</a:t>
                      </a:r>
                      <a:endParaRPr lang="en-US" sz="1200" dirty="0"/>
                    </a:p>
                  </a:txBody>
                  <a:tcPr/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Drift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1.8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1.2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1.5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1.4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32906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ntral_density_FCC_3.30TeV_25ns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979" y="2385709"/>
            <a:ext cx="3493715" cy="262028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6287" y="2385709"/>
            <a:ext cx="3493714" cy="2620286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Analytical estimate of </a:t>
            </a:r>
            <a:r>
              <a:rPr lang="en-US" b="1" dirty="0" smtClean="0"/>
              <a:t>threshold electron density </a:t>
            </a:r>
            <a:r>
              <a:rPr lang="en-US" dirty="0" smtClean="0"/>
              <a:t>for instability</a:t>
            </a:r>
          </a:p>
          <a:p>
            <a:pPr lvl="1"/>
            <a:endParaRPr lang="en-US" sz="1400" dirty="0"/>
          </a:p>
          <a:p>
            <a:pPr lvl="1"/>
            <a:endParaRPr lang="en-US" sz="1400" dirty="0" smtClean="0"/>
          </a:p>
          <a:p>
            <a:pPr marL="0" indent="0">
              <a:buNone/>
            </a:pPr>
            <a:endParaRPr lang="en-US" sz="16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Single bunch instability</a:t>
            </a:r>
            <a:endParaRPr lang="en-US" dirty="0"/>
          </a:p>
        </p:txBody>
      </p:sp>
      <p:pic>
        <p:nvPicPr>
          <p:cNvPr id="4" name="図 3" descr="latex-image-1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958" y="942804"/>
            <a:ext cx="1769720" cy="504824"/>
          </a:xfrm>
          <a:prstGeom prst="rect">
            <a:avLst/>
          </a:prstGeom>
        </p:spPr>
      </p:pic>
      <p:pic>
        <p:nvPicPr>
          <p:cNvPr id="5" name="図 4" descr="latex-image-1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39" y="942804"/>
            <a:ext cx="1464121" cy="506457"/>
          </a:xfrm>
          <a:prstGeom prst="rect">
            <a:avLst/>
          </a:prstGeom>
        </p:spPr>
      </p:pic>
      <p:grpSp>
        <p:nvGrpSpPr>
          <p:cNvPr id="12" name="Group 11"/>
          <p:cNvGrpSpPr/>
          <p:nvPr/>
        </p:nvGrpSpPr>
        <p:grpSpPr>
          <a:xfrm>
            <a:off x="4904916" y="942804"/>
            <a:ext cx="1548229" cy="483235"/>
            <a:chOff x="4992564" y="1125459"/>
            <a:chExt cx="1548229" cy="483235"/>
          </a:xfrm>
        </p:grpSpPr>
        <p:pic>
          <p:nvPicPr>
            <p:cNvPr id="6" name="図 5" descr="latex-image-1.pdf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565" y="1125459"/>
              <a:ext cx="982422" cy="195456"/>
            </a:xfrm>
            <a:prstGeom prst="rect">
              <a:avLst/>
            </a:prstGeom>
          </p:spPr>
        </p:pic>
        <p:pic>
          <p:nvPicPr>
            <p:cNvPr id="7" name="図 7" descr="latex-image-1.pdf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92564" y="1414527"/>
              <a:ext cx="1548229" cy="194167"/>
            </a:xfrm>
            <a:prstGeom prst="rect">
              <a:avLst/>
            </a:prstGeom>
          </p:spPr>
        </p:pic>
      </p:grpSp>
      <p:sp>
        <p:nvSpPr>
          <p:cNvPr id="10" name="TextBox 9"/>
          <p:cNvSpPr txBox="1"/>
          <p:nvPr/>
        </p:nvSpPr>
        <p:spPr>
          <a:xfrm>
            <a:off x="2601700" y="1042416"/>
            <a:ext cx="288026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with			</a:t>
            </a:r>
            <a:r>
              <a:rPr lang="en-US" sz="1400" dirty="0"/>
              <a:t>	</a:t>
            </a:r>
            <a:r>
              <a:rPr lang="en-US" sz="1400" dirty="0" smtClean="0"/>
              <a:t>  </a:t>
            </a:r>
            <a:r>
              <a:rPr lang="en-US" sz="1400" dirty="0"/>
              <a:t>,</a:t>
            </a:r>
            <a:r>
              <a:rPr lang="en-US" sz="1400" dirty="0" smtClean="0"/>
              <a:t>  </a:t>
            </a:r>
            <a:endParaRPr lang="en-US" sz="1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583525"/>
              </p:ext>
            </p:extLst>
          </p:nvPr>
        </p:nvGraphicFramePr>
        <p:xfrm>
          <a:off x="6810039" y="891570"/>
          <a:ext cx="2008712" cy="548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4356"/>
                <a:gridCol w="1004356"/>
              </a:tblGrid>
              <a:tr h="27406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3.3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50 </a:t>
                      </a:r>
                      <a:r>
                        <a:rPr lang="en-US" sz="12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endParaRPr 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4062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6</a:t>
                      </a:r>
                      <a:r>
                        <a:rPr lang="en-US" sz="1200" baseline="0" dirty="0" smtClean="0"/>
                        <a:t>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10 </a:t>
                      </a:r>
                      <a:r>
                        <a:rPr lang="en-US" sz="1200" dirty="0" smtClean="0"/>
                        <a:t>m</a:t>
                      </a:r>
                      <a:r>
                        <a:rPr lang="en-US" sz="1200" baseline="30000" dirty="0" smtClean="0"/>
                        <a:t>-3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/>
                        <a:t>3.6</a:t>
                      </a:r>
                      <a:r>
                        <a:rPr lang="en-US" sz="1200" baseline="0" dirty="0" smtClean="0"/>
                        <a:t> x </a:t>
                      </a:r>
                      <a:r>
                        <a:rPr lang="en-US" sz="1200" dirty="0" smtClean="0"/>
                        <a:t>10</a:t>
                      </a:r>
                      <a:r>
                        <a:rPr lang="en-US" sz="1200" baseline="30000" dirty="0" smtClean="0"/>
                        <a:t>11 </a:t>
                      </a:r>
                      <a:r>
                        <a:rPr lang="en-US" sz="1200" dirty="0" smtClean="0"/>
                        <a:t>m</a:t>
                      </a:r>
                      <a:r>
                        <a:rPr lang="en-US" sz="1200" baseline="30000" dirty="0" smtClean="0"/>
                        <a:t>-3</a:t>
                      </a:r>
                      <a:endParaRPr lang="en-US" sz="120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1909604" y="2700603"/>
            <a:ext cx="1120562" cy="2616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ns, 3.3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7494" y="2353353"/>
            <a:ext cx="83661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Central electron densities scaled to device length in half-cell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174310" y="1851041"/>
            <a:ext cx="8649083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1400" dirty="0">
                <a:solidFill>
                  <a:prstClr val="black"/>
                </a:solidFill>
              </a:rPr>
              <a:t>Above the </a:t>
            </a:r>
            <a:r>
              <a:rPr lang="en-US" sz="1400" dirty="0" err="1">
                <a:solidFill>
                  <a:prstClr val="black"/>
                </a:solidFill>
              </a:rPr>
              <a:t>multipacting</a:t>
            </a:r>
            <a:r>
              <a:rPr lang="en-US" sz="1400" dirty="0">
                <a:solidFill>
                  <a:prstClr val="black"/>
                </a:solidFill>
              </a:rPr>
              <a:t> threshold, central electron densities are above the instability threshold in </a:t>
            </a:r>
            <a:r>
              <a:rPr lang="en-US" sz="1400" dirty="0" smtClean="0">
                <a:solidFill>
                  <a:prstClr val="black"/>
                </a:solidFill>
              </a:rPr>
              <a:t>almost </a:t>
            </a:r>
            <a:r>
              <a:rPr lang="en-US" sz="1400" dirty="0">
                <a:solidFill>
                  <a:prstClr val="black"/>
                </a:solidFill>
              </a:rPr>
              <a:t>all cases </a:t>
            </a:r>
            <a:r>
              <a:rPr lang="en-US" sz="1400" dirty="0" smtClean="0">
                <a:solidFill>
                  <a:prstClr val="black"/>
                </a:solidFill>
              </a:rPr>
              <a:t/>
            </a:r>
            <a:br>
              <a:rPr lang="en-US" sz="1400" dirty="0" smtClean="0">
                <a:solidFill>
                  <a:prstClr val="black"/>
                </a:solidFill>
              </a:rPr>
            </a:br>
            <a:r>
              <a:rPr lang="en-US" sz="1400" dirty="0" smtClean="0">
                <a:solidFill>
                  <a:prstClr val="black"/>
                </a:solidFill>
                <a:sym typeface="Wingdings"/>
              </a:rPr>
              <a:t> </a:t>
            </a:r>
            <a:r>
              <a:rPr lang="en-US" sz="1400" dirty="0">
                <a:solidFill>
                  <a:srgbClr val="C0504D"/>
                </a:solidFill>
                <a:sym typeface="Wingdings"/>
              </a:rPr>
              <a:t>need to </a:t>
            </a:r>
            <a:r>
              <a:rPr lang="en-US" sz="1400" dirty="0" smtClean="0">
                <a:solidFill>
                  <a:srgbClr val="C0504D"/>
                </a:solidFill>
                <a:sym typeface="Wingdings"/>
              </a:rPr>
              <a:t>keep SEY </a:t>
            </a:r>
            <a:r>
              <a:rPr lang="en-US" sz="1400" dirty="0">
                <a:solidFill>
                  <a:srgbClr val="C0504D"/>
                </a:solidFill>
                <a:sym typeface="Wingdings"/>
              </a:rPr>
              <a:t>below </a:t>
            </a:r>
            <a:r>
              <a:rPr lang="en-US" sz="1400" dirty="0" err="1" smtClean="0">
                <a:solidFill>
                  <a:srgbClr val="C0504D"/>
                </a:solidFill>
                <a:sym typeface="Wingdings"/>
              </a:rPr>
              <a:t>multipacting</a:t>
            </a:r>
            <a:r>
              <a:rPr lang="en-US" sz="1400" dirty="0" smtClean="0">
                <a:solidFill>
                  <a:srgbClr val="C0504D"/>
                </a:solidFill>
                <a:sym typeface="Wingdings"/>
              </a:rPr>
              <a:t> threshold for stability</a:t>
            </a:r>
            <a:endParaRPr lang="en-US" sz="1400" dirty="0">
              <a:solidFill>
                <a:srgbClr val="C0504D"/>
              </a:solidFill>
            </a:endParaRPr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5</a:t>
            </a:fld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5963177" y="2693054"/>
            <a:ext cx="1001755" cy="2616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25 ns, </a:t>
            </a:r>
            <a:r>
              <a:rPr lang="en-US" sz="1100" kern="0" dirty="0" smtClean="0">
                <a:solidFill>
                  <a:srgbClr val="4D4D4D"/>
                </a:solidFill>
                <a:latin typeface="Calibri"/>
                <a:cs typeface="Calibri"/>
              </a:rPr>
              <a:t>50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4D4D4D"/>
                </a:solidFill>
                <a:effectLst/>
                <a:uLnTx/>
                <a:uFillTx/>
                <a:latin typeface="Calibri"/>
                <a:cs typeface="Calibri"/>
              </a:rPr>
              <a:t>TeV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rgbClr val="4D4D4D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9668" y="1510908"/>
            <a:ext cx="8649083" cy="292388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US" sz="1300" dirty="0" smtClean="0">
                <a:solidFill>
                  <a:prstClr val="black"/>
                </a:solidFill>
              </a:rPr>
              <a:t>Instability threshold from simulations agree to factor 2-3 with analytical estimate</a:t>
            </a:r>
            <a:endParaRPr lang="en-US" sz="1300" dirty="0">
              <a:solidFill>
                <a:srgbClr val="C0504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8986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 smtClean="0"/>
              <a:t>The cloud distributions have been identified to determine where beam screen coating is required</a:t>
            </a:r>
          </a:p>
          <a:p>
            <a:r>
              <a:rPr lang="en-GB" sz="1400" dirty="0" smtClean="0"/>
              <a:t>In </a:t>
            </a:r>
            <a:r>
              <a:rPr lang="en-GB" sz="1400" dirty="0" smtClean="0">
                <a:solidFill>
                  <a:srgbClr val="C0504D"/>
                </a:solidFill>
              </a:rPr>
              <a:t>dipoles</a:t>
            </a:r>
            <a:r>
              <a:rPr lang="en-GB" sz="1400" dirty="0" smtClean="0"/>
              <a:t> the coating should cover the </a:t>
            </a:r>
            <a:r>
              <a:rPr lang="en-GB" sz="1400" dirty="0" smtClean="0">
                <a:solidFill>
                  <a:srgbClr val="C0504D"/>
                </a:solidFill>
              </a:rPr>
              <a:t>full top and bottom </a:t>
            </a:r>
            <a:r>
              <a:rPr lang="en-GB" sz="1400" dirty="0" smtClean="0"/>
              <a:t>of the chamber</a:t>
            </a:r>
          </a:p>
          <a:p>
            <a:r>
              <a:rPr lang="en-GB" sz="1400" dirty="0" smtClean="0"/>
              <a:t>In </a:t>
            </a:r>
            <a:r>
              <a:rPr lang="en-GB" sz="1400" dirty="0" err="1" smtClean="0">
                <a:solidFill>
                  <a:srgbClr val="C0504D"/>
                </a:solidFill>
              </a:rPr>
              <a:t>quadrupoles</a:t>
            </a:r>
            <a:r>
              <a:rPr lang="en-GB" sz="1400" dirty="0" smtClean="0"/>
              <a:t> coating is required </a:t>
            </a:r>
            <a:r>
              <a:rPr lang="en-GB" sz="1400" dirty="0" smtClean="0">
                <a:solidFill>
                  <a:srgbClr val="C0504D"/>
                </a:solidFill>
              </a:rPr>
              <a:t>at 45° </a:t>
            </a:r>
            <a:r>
              <a:rPr lang="en-GB" sz="1400" dirty="0" smtClean="0"/>
              <a:t>to the horizontal plane</a:t>
            </a:r>
          </a:p>
          <a:p>
            <a:r>
              <a:rPr lang="en-GB" sz="1400" dirty="0" smtClean="0"/>
              <a:t>In </a:t>
            </a:r>
            <a:r>
              <a:rPr lang="en-GB" sz="1400" dirty="0" smtClean="0">
                <a:solidFill>
                  <a:srgbClr val="C0504D"/>
                </a:solidFill>
              </a:rPr>
              <a:t>drifts</a:t>
            </a:r>
            <a:r>
              <a:rPr lang="en-GB" sz="1400" dirty="0" smtClean="0"/>
              <a:t>, </a:t>
            </a:r>
            <a:r>
              <a:rPr lang="en-GB" sz="1400" dirty="0" err="1" smtClean="0"/>
              <a:t>multipacting</a:t>
            </a:r>
            <a:r>
              <a:rPr lang="en-GB" sz="1400" dirty="0" smtClean="0"/>
              <a:t> can occur on all sides, with hot spots on along the horizontal and vertical axes.</a:t>
            </a:r>
            <a:endParaRPr lang="en-GB" sz="1400" dirty="0"/>
          </a:p>
          <a:p>
            <a:pPr lvl="1">
              <a:buFont typeface="Courier New"/>
              <a:buChar char="o"/>
            </a:pPr>
            <a:r>
              <a:rPr lang="en-GB" dirty="0" smtClean="0"/>
              <a:t>However the threshold is high: 1.8, so </a:t>
            </a:r>
            <a:r>
              <a:rPr lang="en-GB" dirty="0" smtClean="0">
                <a:solidFill>
                  <a:srgbClr val="C0504D"/>
                </a:solidFill>
              </a:rPr>
              <a:t>no dedicated coating may be necessary</a:t>
            </a:r>
            <a:endParaRPr lang="en-GB" dirty="0">
              <a:solidFill>
                <a:srgbClr val="C0504D"/>
              </a:solidFill>
            </a:endParaRPr>
          </a:p>
          <a:p>
            <a:pPr lvl="1">
              <a:buFont typeface="Courier New"/>
              <a:buChar char="o"/>
            </a:pPr>
            <a:r>
              <a:rPr lang="en-GB" dirty="0" smtClean="0"/>
              <a:t>The effect of the slits not considered here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</a:t>
            </a:r>
            <a:r>
              <a:rPr lang="en-GB" dirty="0" smtClean="0"/>
              <a:t>loud distribution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6</a:t>
            </a:fld>
            <a:endParaRPr lang="en-US"/>
          </a:p>
        </p:txBody>
      </p:sp>
      <p:pic>
        <p:nvPicPr>
          <p:cNvPr id="7" name="Picture 6" descr="Pass00150_00025.png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14" r="11625"/>
          <a:stretch/>
        </p:blipFill>
        <p:spPr>
          <a:xfrm>
            <a:off x="534315" y="2283123"/>
            <a:ext cx="2347183" cy="289273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15" r="11464"/>
          <a:stretch/>
        </p:blipFill>
        <p:spPr>
          <a:xfrm>
            <a:off x="3215467" y="2283122"/>
            <a:ext cx="2351499" cy="28927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314" r="11526"/>
          <a:stretch/>
        </p:blipFill>
        <p:spPr>
          <a:xfrm>
            <a:off x="5901291" y="2283122"/>
            <a:ext cx="2349848" cy="28927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918122" y="2218406"/>
            <a:ext cx="175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accent2"/>
                </a:solidFill>
              </a:rPr>
              <a:t>Dipole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86767" y="2218406"/>
            <a:ext cx="175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err="1">
                <a:solidFill>
                  <a:schemeClr val="accent2"/>
                </a:solidFill>
              </a:rPr>
              <a:t>Q</a:t>
            </a:r>
            <a:r>
              <a:rPr lang="en-GB" sz="1200" dirty="0" err="1" smtClean="0">
                <a:solidFill>
                  <a:schemeClr val="accent2"/>
                </a:solidFill>
              </a:rPr>
              <a:t>uadrupole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87536" y="2218406"/>
            <a:ext cx="17578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accent2"/>
                </a:solidFill>
              </a:rPr>
              <a:t>D</a:t>
            </a:r>
            <a:r>
              <a:rPr lang="en-GB" sz="1200" dirty="0" smtClean="0">
                <a:solidFill>
                  <a:schemeClr val="accent2"/>
                </a:solidFill>
              </a:rPr>
              <a:t>rift</a:t>
            </a:r>
            <a:endParaRPr lang="en-GB" sz="12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351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Evolution of beam screen design:</a:t>
            </a:r>
          </a:p>
          <a:p>
            <a:pPr lvl="1"/>
            <a:r>
              <a:rPr lang="en-GB" dirty="0"/>
              <a:t>2015 </a:t>
            </a:r>
            <a:r>
              <a:rPr lang="en-GB" dirty="0">
                <a:sym typeface="Wingdings"/>
              </a:rPr>
              <a:t> </a:t>
            </a:r>
            <a:r>
              <a:rPr lang="en-GB" dirty="0"/>
              <a:t>2017: straight edges, </a:t>
            </a:r>
            <a:r>
              <a:rPr lang="en-GB" dirty="0">
                <a:solidFill>
                  <a:srgbClr val="C0504D"/>
                </a:solidFill>
              </a:rPr>
              <a:t>much larger </a:t>
            </a:r>
            <a:r>
              <a:rPr lang="en-GB" dirty="0" smtClean="0">
                <a:solidFill>
                  <a:srgbClr val="C0504D"/>
                </a:solidFill>
              </a:rPr>
              <a:t>slit</a:t>
            </a:r>
            <a:r>
              <a:rPr lang="en-GB" dirty="0" smtClean="0"/>
              <a:t>, same vertical aperture</a:t>
            </a:r>
          </a:p>
          <a:p>
            <a:pPr lvl="2"/>
            <a:r>
              <a:rPr lang="en-GB" dirty="0" smtClean="0">
                <a:solidFill>
                  <a:srgbClr val="C0504D"/>
                </a:solidFill>
              </a:rPr>
              <a:t>Impact expected mainly </a:t>
            </a:r>
            <a:r>
              <a:rPr lang="en-GB" dirty="0">
                <a:solidFill>
                  <a:srgbClr val="C0504D"/>
                </a:solidFill>
              </a:rPr>
              <a:t>in the drifts</a:t>
            </a:r>
            <a:r>
              <a:rPr lang="en-GB" dirty="0"/>
              <a:t>, due to the spatial restriction of the e-cloud in magnetic </a:t>
            </a:r>
            <a:r>
              <a:rPr lang="en-GB" dirty="0" smtClean="0"/>
              <a:t>fields</a:t>
            </a:r>
          </a:p>
          <a:p>
            <a:pPr lvl="1"/>
            <a:r>
              <a:rPr lang="en-GB" dirty="0"/>
              <a:t>2017 </a:t>
            </a:r>
            <a:r>
              <a:rPr lang="en-GB" dirty="0">
                <a:sym typeface="Wingdings"/>
              </a:rPr>
              <a:t> </a:t>
            </a:r>
            <a:r>
              <a:rPr lang="en-GB" dirty="0" smtClean="0"/>
              <a:t>2018 proposal: </a:t>
            </a:r>
            <a:r>
              <a:rPr lang="en-GB" dirty="0" smtClean="0">
                <a:solidFill>
                  <a:srgbClr val="C0504D"/>
                </a:solidFill>
              </a:rPr>
              <a:t>smaller </a:t>
            </a:r>
            <a:r>
              <a:rPr lang="en-GB" dirty="0">
                <a:solidFill>
                  <a:srgbClr val="C0504D"/>
                </a:solidFill>
              </a:rPr>
              <a:t>vertical </a:t>
            </a:r>
            <a:r>
              <a:rPr lang="en-GB" dirty="0" smtClean="0">
                <a:solidFill>
                  <a:srgbClr val="C0504D"/>
                </a:solidFill>
              </a:rPr>
              <a:t>aperture </a:t>
            </a:r>
            <a:r>
              <a:rPr lang="en-GB" dirty="0" smtClean="0"/>
              <a:t>(by 2 mm)</a:t>
            </a:r>
            <a:endParaRPr lang="en-GB" dirty="0"/>
          </a:p>
          <a:p>
            <a:pPr marL="266700" lvl="1" indent="0">
              <a:buNone/>
            </a:pPr>
            <a:endParaRPr lang="en-GB" dirty="0"/>
          </a:p>
          <a:p>
            <a:pPr lvl="1"/>
            <a:endParaRPr lang="en-GB" dirty="0" smtClean="0"/>
          </a:p>
          <a:p>
            <a:pPr marL="266700" lvl="1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7</a:t>
            </a:fld>
            <a:endParaRPr lang="en-US"/>
          </a:p>
        </p:txBody>
      </p:sp>
      <p:grpSp>
        <p:nvGrpSpPr>
          <p:cNvPr id="7" name="Group 6"/>
          <p:cNvGrpSpPr/>
          <p:nvPr/>
        </p:nvGrpSpPr>
        <p:grpSpPr>
          <a:xfrm>
            <a:off x="3082343" y="2096112"/>
            <a:ext cx="2827592" cy="2430635"/>
            <a:chOff x="3191376" y="1578710"/>
            <a:chExt cx="4659461" cy="399019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91376" y="1578710"/>
              <a:ext cx="4590486" cy="3990192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7004280" y="1624903"/>
              <a:ext cx="846557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4400" dirty="0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9935" y="1928152"/>
            <a:ext cx="3049574" cy="24491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/>
          </a:blip>
          <a:stretch>
            <a:fillRect/>
          </a:stretch>
        </p:blipFill>
        <p:spPr>
          <a:xfrm>
            <a:off x="596268" y="2240315"/>
            <a:ext cx="2086391" cy="210466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39" y="2469647"/>
            <a:ext cx="2407276" cy="16550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458333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2015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08899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2017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47292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2018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190" y="6149747"/>
            <a:ext cx="238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2015</a:t>
            </a:r>
            <a:endParaRPr lang="en-GB" dirty="0">
              <a:solidFill>
                <a:schemeClr val="accent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592135" y="6149747"/>
            <a:ext cx="23881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2"/>
                </a:solidFill>
              </a:rPr>
              <a:t>2017</a:t>
            </a:r>
            <a:endParaRPr lang="en-GB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480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Equivalent simulations set up with the full </a:t>
            </a:r>
            <a:r>
              <a:rPr lang="en-GB" sz="1400" dirty="0" smtClean="0"/>
              <a:t>geometry of the 2017 and 2018 chambers </a:t>
            </a:r>
            <a:br>
              <a:rPr lang="en-GB" sz="1400" dirty="0" smtClean="0"/>
            </a:b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8</a:t>
            </a:fld>
            <a:endParaRPr lang="en-US"/>
          </a:p>
        </p:txBody>
      </p:sp>
      <p:grpSp>
        <p:nvGrpSpPr>
          <p:cNvPr id="11" name="Group 10"/>
          <p:cNvGrpSpPr/>
          <p:nvPr/>
        </p:nvGrpSpPr>
        <p:grpSpPr>
          <a:xfrm>
            <a:off x="3082343" y="2096112"/>
            <a:ext cx="2827592" cy="2430635"/>
            <a:chOff x="3191376" y="1578710"/>
            <a:chExt cx="4659461" cy="3990192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191376" y="1578710"/>
              <a:ext cx="4590486" cy="3990192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7004280" y="1624903"/>
              <a:ext cx="846557" cy="76944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endParaRPr lang="en-GB" sz="4400" dirty="0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9935" y="1928152"/>
            <a:ext cx="3049574" cy="244917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65000"/>
            <a:extLst/>
          </a:blip>
          <a:stretch>
            <a:fillRect/>
          </a:stretch>
        </p:blipFill>
        <p:spPr>
          <a:xfrm>
            <a:off x="596268" y="2240315"/>
            <a:ext cx="2086391" cy="210466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139" y="2469647"/>
            <a:ext cx="2407276" cy="1655002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8333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2015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308899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2017</a:t>
            </a:r>
            <a:endParaRPr lang="en-GB" sz="1400" dirty="0">
              <a:solidFill>
                <a:schemeClr val="accent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47292" y="4463008"/>
            <a:ext cx="23881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solidFill>
                  <a:schemeClr val="accent2"/>
                </a:solidFill>
              </a:rPr>
              <a:t>2018</a:t>
            </a:r>
            <a:endParaRPr lang="en-GB" sz="14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4372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400" dirty="0"/>
              <a:t>Equivalent simulations set up with the full </a:t>
            </a:r>
            <a:r>
              <a:rPr lang="en-GB" sz="1400" dirty="0" smtClean="0"/>
              <a:t>geometry of the 2017 and 2018 chambers </a:t>
            </a:r>
          </a:p>
          <a:p>
            <a:r>
              <a:rPr lang="en-GB" sz="1400" dirty="0" smtClean="0"/>
              <a:t>The </a:t>
            </a:r>
            <a:r>
              <a:rPr lang="en-GB" sz="1400" dirty="0"/>
              <a:t>2017 geometry pushes the </a:t>
            </a:r>
            <a:r>
              <a:rPr lang="en-GB" sz="1400" dirty="0">
                <a:solidFill>
                  <a:srgbClr val="C0504D"/>
                </a:solidFill>
              </a:rPr>
              <a:t>threshold in the drift </a:t>
            </a:r>
            <a:r>
              <a:rPr lang="en-GB" sz="1400" dirty="0" smtClean="0">
                <a:solidFill>
                  <a:srgbClr val="C0504D"/>
                </a:solidFill>
              </a:rPr>
              <a:t>higher</a:t>
            </a:r>
            <a:r>
              <a:rPr lang="en-GB" sz="1400" dirty="0" smtClean="0"/>
              <a:t>, no other significant effect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Effect of beam screen design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L. Mether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FCC Week 2018, Amsterdam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187856-2873-9C4B-97E1-57C465097377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377" y="1573378"/>
            <a:ext cx="3619158" cy="310213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5353" y="1573378"/>
            <a:ext cx="3619158" cy="310213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6492" y="1587416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3.3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820332" y="1587416"/>
            <a:ext cx="11620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/>
              <a:t>25 ns, 50 </a:t>
            </a:r>
            <a:r>
              <a:rPr lang="en-GB" sz="1200" b="1" dirty="0" err="1" smtClean="0"/>
              <a:t>TeV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19903560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6403</TotalTime>
  <Words>1137</Words>
  <Application>Microsoft Macintosh PowerPoint</Application>
  <PresentationFormat>On-screen Show (16:9)</PresentationFormat>
  <Paragraphs>246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Electron cloud</vt:lpstr>
      <vt:lpstr>Outline</vt:lpstr>
      <vt:lpstr>Introduction</vt:lpstr>
      <vt:lpstr>Electron cloud build-up</vt:lpstr>
      <vt:lpstr>Single bunch instability</vt:lpstr>
      <vt:lpstr>Cloud distribution</vt:lpstr>
      <vt:lpstr>Effect of beam screen design</vt:lpstr>
      <vt:lpstr>Effect of beam screen design</vt:lpstr>
      <vt:lpstr>Effect of beam screen design</vt:lpstr>
      <vt:lpstr>Effect of beam screen design</vt:lpstr>
      <vt:lpstr>Effect of beam screen design</vt:lpstr>
      <vt:lpstr>Updated bunch pattern</vt:lpstr>
      <vt:lpstr>Updated bunch pattern</vt:lpstr>
      <vt:lpstr>Photoelectrons</vt:lpstr>
      <vt:lpstr>Photoelectrons</vt:lpstr>
      <vt:lpstr>Summary &amp; conclusions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Lotta Mether</dc:creator>
  <cp:lastModifiedBy>Lotta Mether</cp:lastModifiedBy>
  <cp:revision>127</cp:revision>
  <dcterms:created xsi:type="dcterms:W3CDTF">2017-05-28T17:03:09Z</dcterms:created>
  <dcterms:modified xsi:type="dcterms:W3CDTF">2018-04-06T12:25:49Z</dcterms:modified>
</cp:coreProperties>
</file>