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9" r:id="rId1"/>
  </p:sldMasterIdLst>
  <p:sldIdLst>
    <p:sldId id="256" r:id="rId2"/>
    <p:sldId id="275" r:id="rId3"/>
    <p:sldId id="276" r:id="rId4"/>
    <p:sldId id="283" r:id="rId5"/>
    <p:sldId id="278" r:id="rId6"/>
    <p:sldId id="279" r:id="rId7"/>
    <p:sldId id="258" r:id="rId8"/>
    <p:sldId id="259" r:id="rId9"/>
    <p:sldId id="260" r:id="rId10"/>
    <p:sldId id="261" r:id="rId11"/>
    <p:sldId id="263" r:id="rId12"/>
    <p:sldId id="262" r:id="rId13"/>
    <p:sldId id="264" r:id="rId14"/>
    <p:sldId id="265" r:id="rId15"/>
    <p:sldId id="266" r:id="rId16"/>
    <p:sldId id="267" r:id="rId17"/>
    <p:sldId id="270" r:id="rId18"/>
    <p:sldId id="271" r:id="rId19"/>
    <p:sldId id="272" r:id="rId20"/>
    <p:sldId id="268" r:id="rId21"/>
    <p:sldId id="269" r:id="rId22"/>
    <p:sldId id="277" r:id="rId23"/>
    <p:sldId id="274"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83" d="100"/>
          <a:sy n="83" d="100"/>
        </p:scale>
        <p:origin x="-82" y="-54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43550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76902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00087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720495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521112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433926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9/5/2023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1159389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187549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59200" y="609600"/>
            <a:ext cx="8128000" cy="1143000"/>
          </a:xfrm>
        </p:spPr>
        <p:txBody>
          <a:bodyPr/>
          <a:lstStyle/>
          <a:p>
            <a:r>
              <a:rPr lang="ru-RU"/>
              <a:t>Образец заголовка</a:t>
            </a:r>
          </a:p>
        </p:txBody>
      </p:sp>
      <p:sp>
        <p:nvSpPr>
          <p:cNvPr id="3" name="Текст 2"/>
          <p:cNvSpPr>
            <a:spLocks noGrp="1"/>
          </p:cNvSpPr>
          <p:nvPr>
            <p:ph type="body" sz="half" idx="1"/>
          </p:nvPr>
        </p:nvSpPr>
        <p:spPr>
          <a:xfrm>
            <a:off x="3759200" y="1981200"/>
            <a:ext cx="3962400" cy="4114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quarter" idx="2"/>
          </p:nvPr>
        </p:nvSpPr>
        <p:spPr>
          <a:xfrm>
            <a:off x="7924800" y="1981200"/>
            <a:ext cx="3962400" cy="1981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Содержимое 4"/>
          <p:cNvSpPr>
            <a:spLocks noGrp="1"/>
          </p:cNvSpPr>
          <p:nvPr>
            <p:ph sz="quarter" idx="3"/>
          </p:nvPr>
        </p:nvSpPr>
        <p:spPr>
          <a:xfrm>
            <a:off x="7924800" y="4114800"/>
            <a:ext cx="3962400" cy="1981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extLst>
      <p:ext uri="{BB962C8B-B14F-4D97-AF65-F5344CB8AC3E}">
        <p14:creationId xmlns:p14="http://schemas.microsoft.com/office/powerpoint/2010/main" val="3578592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smtClean="0"/>
              <a:t>9/5/2023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759971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05894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9/5/2023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678576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0593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01782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9/5/2023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82359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9/5/2023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444971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9/5/2023</a:t>
            </a:fld>
            <a:endParaRPr lang="en-US" dirty="0"/>
          </a:p>
        </p:txBody>
      </p:sp>
    </p:spTree>
    <p:extLst>
      <p:ext uri="{BB962C8B-B14F-4D97-AF65-F5344CB8AC3E}">
        <p14:creationId xmlns:p14="http://schemas.microsoft.com/office/powerpoint/2010/main" val="3531716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9/5/2023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00154333"/>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 id="2147483754" r:id="rId15"/>
    <p:sldLayoutId id="2147483755" r:id="rId16"/>
    <p:sldLayoutId id="2147483756"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3.wmf"/><Relationship Id="rId2" Type="http://schemas.openxmlformats.org/officeDocument/2006/relationships/slideLayout" Target="../slideLayouts/slideLayout17.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2.bin"/><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4.bin"/><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5921" y="1176983"/>
            <a:ext cx="8651541" cy="1646302"/>
          </a:xfrm>
        </p:spPr>
        <p:txBody>
          <a:bodyPr/>
          <a:lstStyle/>
          <a:p>
            <a:r>
              <a:rPr lang="en-US" dirty="0"/>
              <a:t>SAHA-S Equation of State</a:t>
            </a:r>
            <a:endParaRPr lang="ru-RU" dirty="0"/>
          </a:p>
        </p:txBody>
      </p:sp>
      <p:sp>
        <p:nvSpPr>
          <p:cNvPr id="3" name="Subtitle 2"/>
          <p:cNvSpPr>
            <a:spLocks noGrp="1"/>
          </p:cNvSpPr>
          <p:nvPr>
            <p:ph type="subTitle" idx="1"/>
          </p:nvPr>
        </p:nvSpPr>
        <p:spPr>
          <a:xfrm>
            <a:off x="730452" y="4056404"/>
            <a:ext cx="8877009" cy="1096899"/>
          </a:xfrm>
        </p:spPr>
        <p:txBody>
          <a:bodyPr>
            <a:normAutofit/>
          </a:bodyPr>
          <a:lstStyle/>
          <a:p>
            <a:r>
              <a:rPr lang="en-US" sz="2400" b="1" i="1" u="sng" dirty="0" err="1"/>
              <a:t>V.A.Baturin</a:t>
            </a:r>
            <a:r>
              <a:rPr lang="en-US" sz="2400" b="1" i="1" u="sng" dirty="0"/>
              <a:t>*</a:t>
            </a:r>
            <a:r>
              <a:rPr lang="en-US" sz="2400" b="1" i="1" dirty="0"/>
              <a:t>, </a:t>
            </a:r>
            <a:r>
              <a:rPr lang="en-US" sz="2400" b="1" i="1" dirty="0" err="1"/>
              <a:t>A.V.Oreshina</a:t>
            </a:r>
            <a:r>
              <a:rPr lang="en-US" sz="2400" b="1" i="1" dirty="0"/>
              <a:t>, </a:t>
            </a:r>
            <a:r>
              <a:rPr lang="en-US" sz="2400" b="1" i="1" dirty="0" err="1"/>
              <a:t>S.V.Ayukov</a:t>
            </a:r>
            <a:r>
              <a:rPr lang="en-US" sz="2400" b="1" i="1" dirty="0"/>
              <a:t>, </a:t>
            </a:r>
            <a:r>
              <a:rPr lang="en-US" sz="2400" b="1" i="1" dirty="0" err="1"/>
              <a:t>V.K.Gryaznov</a:t>
            </a:r>
            <a:endParaRPr lang="ru-RU" sz="2400" b="1" i="1" dirty="0"/>
          </a:p>
        </p:txBody>
      </p:sp>
      <p:sp>
        <p:nvSpPr>
          <p:cNvPr id="4" name="TextBox 3"/>
          <p:cNvSpPr txBox="1"/>
          <p:nvPr/>
        </p:nvSpPr>
        <p:spPr>
          <a:xfrm>
            <a:off x="1678488" y="3049775"/>
            <a:ext cx="5394425" cy="523220"/>
          </a:xfrm>
          <a:prstGeom prst="rect">
            <a:avLst/>
          </a:prstGeom>
          <a:noFill/>
        </p:spPr>
        <p:txBody>
          <a:bodyPr wrap="none" rtlCol="0">
            <a:spAutoFit/>
          </a:bodyPr>
          <a:lstStyle/>
          <a:p>
            <a:r>
              <a:rPr lang="en-US" sz="2800" i="1" dirty="0">
                <a:solidFill>
                  <a:schemeClr val="accent1">
                    <a:lumMod val="75000"/>
                  </a:schemeClr>
                </a:solidFill>
              </a:rPr>
              <a:t>Present state and recent results</a:t>
            </a:r>
            <a:endParaRPr lang="ru-RU" sz="2800" i="1" dirty="0">
              <a:solidFill>
                <a:schemeClr val="accent1">
                  <a:lumMod val="75000"/>
                </a:schemeClr>
              </a:solidFill>
            </a:endParaRPr>
          </a:p>
        </p:txBody>
      </p:sp>
      <p:sp>
        <p:nvSpPr>
          <p:cNvPr id="6" name="TextBox 5"/>
          <p:cNvSpPr txBox="1"/>
          <p:nvPr/>
        </p:nvSpPr>
        <p:spPr>
          <a:xfrm>
            <a:off x="1678488" y="5398718"/>
            <a:ext cx="7480959" cy="369332"/>
          </a:xfrm>
          <a:prstGeom prst="rect">
            <a:avLst/>
          </a:prstGeom>
          <a:noFill/>
        </p:spPr>
        <p:txBody>
          <a:bodyPr wrap="none" rtlCol="0">
            <a:spAutoFit/>
          </a:bodyPr>
          <a:lstStyle/>
          <a:p>
            <a:r>
              <a:rPr lang="en-US" i="1" dirty="0"/>
              <a:t>Sternberg  Astronomical Institute, </a:t>
            </a:r>
            <a:r>
              <a:rPr lang="en-US" i="1" dirty="0" err="1"/>
              <a:t>Lomonosov</a:t>
            </a:r>
            <a:r>
              <a:rPr lang="en-US" i="1" dirty="0"/>
              <a:t> Moscow State University</a:t>
            </a:r>
            <a:endParaRPr lang="ru-RU" dirty="0"/>
          </a:p>
        </p:txBody>
      </p:sp>
    </p:spTree>
    <p:extLst>
      <p:ext uri="{BB962C8B-B14F-4D97-AF65-F5344CB8AC3E}">
        <p14:creationId xmlns:p14="http://schemas.microsoft.com/office/powerpoint/2010/main" val="852295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599"/>
            <a:ext cx="8596668" cy="3160143"/>
          </a:xfrm>
        </p:spPr>
        <p:txBody>
          <a:bodyPr>
            <a:noAutofit/>
          </a:bodyPr>
          <a:lstStyle/>
          <a:p>
            <a:r>
              <a:rPr lang="en-US" sz="2000" dirty="0">
                <a:solidFill>
                  <a:schemeClr val="tx1"/>
                </a:solidFill>
              </a:rPr>
              <a:t>Current conclusions.</a:t>
            </a:r>
            <a:br>
              <a:rPr lang="en-US" sz="2000" dirty="0">
                <a:solidFill>
                  <a:schemeClr val="tx1"/>
                </a:solidFill>
              </a:rPr>
            </a:br>
            <a:r>
              <a:rPr lang="ru-RU" sz="2000" dirty="0">
                <a:solidFill>
                  <a:schemeClr val="tx1"/>
                </a:solidFill>
              </a:rPr>
              <a:t/>
            </a:r>
            <a:br>
              <a:rPr lang="ru-RU" sz="2000" dirty="0">
                <a:solidFill>
                  <a:schemeClr val="tx1"/>
                </a:solidFill>
              </a:rPr>
            </a:br>
            <a:r>
              <a:rPr lang="en-US" sz="2000" dirty="0">
                <a:solidFill>
                  <a:schemeClr val="tx1"/>
                </a:solidFill>
              </a:rPr>
              <a:t>- Ionization is shifted towards higher temperature in SR-case in comparison with PL-case. It is a systematic effect with the same sign at all temperatures.</a:t>
            </a:r>
            <a:r>
              <a:rPr lang="ru-RU" sz="2000" dirty="0">
                <a:solidFill>
                  <a:schemeClr val="tx1"/>
                </a:solidFill>
              </a:rPr>
              <a:t/>
            </a:r>
            <a:br>
              <a:rPr lang="ru-RU" sz="2000" dirty="0">
                <a:solidFill>
                  <a:schemeClr val="tx1"/>
                </a:solidFill>
              </a:rPr>
            </a:br>
            <a:r>
              <a:rPr lang="en-US" sz="2000" dirty="0">
                <a:solidFill>
                  <a:schemeClr val="tx1"/>
                </a:solidFill>
              </a:rPr>
              <a:t>- This ionization shift is most prominent when ionization degree exceeds 1/2.</a:t>
            </a:r>
            <a:r>
              <a:rPr lang="ru-RU" sz="2000" dirty="0">
                <a:solidFill>
                  <a:schemeClr val="tx1"/>
                </a:solidFill>
              </a:rPr>
              <a:t/>
            </a:r>
            <a:br>
              <a:rPr lang="ru-RU" sz="2000" dirty="0">
                <a:solidFill>
                  <a:schemeClr val="tx1"/>
                </a:solidFill>
              </a:rPr>
            </a:br>
            <a:r>
              <a:rPr lang="en-US" sz="2000" dirty="0">
                <a:solidFill>
                  <a:schemeClr val="tx1"/>
                </a:solidFill>
              </a:rPr>
              <a:t>- The region of the most correction to hydrogen ionization matches to the helium ionization hump.</a:t>
            </a:r>
            <a:endParaRPr lang="ru-RU" sz="2000" dirty="0">
              <a:solidFill>
                <a:schemeClr val="tx1"/>
              </a:solidFill>
            </a:endParaRPr>
          </a:p>
        </p:txBody>
      </p:sp>
    </p:spTree>
    <p:extLst>
      <p:ext uri="{BB962C8B-B14F-4D97-AF65-F5344CB8AC3E}">
        <p14:creationId xmlns:p14="http://schemas.microsoft.com/office/powerpoint/2010/main" val="1374582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K:\SwissConf\SAHA-S presentation\G1_S7_S8_H_dif.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000" y="540000"/>
            <a:ext cx="8157736" cy="6118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7511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599"/>
            <a:ext cx="8596668" cy="3418937"/>
          </a:xfrm>
        </p:spPr>
        <p:txBody>
          <a:bodyPr>
            <a:noAutofit/>
          </a:bodyPr>
          <a:lstStyle/>
          <a:p>
            <a:r>
              <a:rPr lang="en-US" sz="2400" dirty="0">
                <a:solidFill>
                  <a:schemeClr val="tx1"/>
                </a:solidFill>
              </a:rPr>
              <a:t>Current conclusions.</a:t>
            </a:r>
            <a:br>
              <a:rPr lang="en-US" sz="2400" dirty="0">
                <a:solidFill>
                  <a:schemeClr val="tx1"/>
                </a:solidFill>
              </a:rPr>
            </a:br>
            <a:r>
              <a:rPr lang="ru-RU" sz="2400" dirty="0">
                <a:solidFill>
                  <a:schemeClr val="tx1"/>
                </a:solidFill>
              </a:rPr>
              <a:t/>
            </a:r>
            <a:br>
              <a:rPr lang="ru-RU" sz="2400" dirty="0">
                <a:solidFill>
                  <a:schemeClr val="tx1"/>
                </a:solidFill>
              </a:rPr>
            </a:br>
            <a:r>
              <a:rPr lang="en-US" sz="2400" dirty="0">
                <a:solidFill>
                  <a:schemeClr val="tx1"/>
                </a:solidFill>
              </a:rPr>
              <a:t>- </a:t>
            </a:r>
            <a:r>
              <a:rPr lang="ru-RU" sz="2400" dirty="0">
                <a:solidFill>
                  <a:schemeClr val="tx1"/>
                </a:solidFill>
              </a:rPr>
              <a:t>Г</a:t>
            </a:r>
            <a:r>
              <a:rPr lang="en-US" sz="2400" dirty="0">
                <a:solidFill>
                  <a:schemeClr val="tx1"/>
                </a:solidFill>
              </a:rPr>
              <a:t>1- profile for pure hydrogen in the PL-case appears to be shifted toward higher temperature at the </a:t>
            </a:r>
            <a:r>
              <a:rPr lang="en-US" sz="2400" dirty="0" err="1">
                <a:solidFill>
                  <a:schemeClr val="tx1"/>
                </a:solidFill>
              </a:rPr>
              <a:t>lgT</a:t>
            </a:r>
            <a:r>
              <a:rPr lang="en-US" sz="2400" dirty="0">
                <a:solidFill>
                  <a:schemeClr val="tx1"/>
                </a:solidFill>
              </a:rPr>
              <a:t>=5.0</a:t>
            </a:r>
            <a:r>
              <a:rPr lang="ru-RU" sz="2400" dirty="0">
                <a:solidFill>
                  <a:schemeClr val="tx1"/>
                </a:solidFill>
              </a:rPr>
              <a:t/>
            </a:r>
            <a:br>
              <a:rPr lang="ru-RU" sz="2400" dirty="0">
                <a:solidFill>
                  <a:schemeClr val="tx1"/>
                </a:solidFill>
              </a:rPr>
            </a:br>
            <a:r>
              <a:rPr lang="en-US" sz="2400" dirty="0">
                <a:solidFill>
                  <a:schemeClr val="tx1"/>
                </a:solidFill>
              </a:rPr>
              <a:t>- Amplitude of the difference is as large as 1e-2. </a:t>
            </a:r>
            <a:r>
              <a:rPr lang="ru-RU" sz="2400" dirty="0">
                <a:solidFill>
                  <a:schemeClr val="tx1"/>
                </a:solidFill>
              </a:rPr>
              <a:t/>
            </a:r>
            <a:br>
              <a:rPr lang="ru-RU" sz="2400" dirty="0">
                <a:solidFill>
                  <a:schemeClr val="tx1"/>
                </a:solidFill>
              </a:rPr>
            </a:br>
            <a:r>
              <a:rPr lang="en-US" sz="2400" dirty="0">
                <a:solidFill>
                  <a:schemeClr val="tx1"/>
                </a:solidFill>
              </a:rPr>
              <a:t>- The same effect of </a:t>
            </a:r>
            <a:r>
              <a:rPr lang="ru-RU" sz="2400" dirty="0">
                <a:solidFill>
                  <a:schemeClr val="tx1"/>
                </a:solidFill>
              </a:rPr>
              <a:t>Г</a:t>
            </a:r>
            <a:r>
              <a:rPr lang="en-US" sz="2400" dirty="0">
                <a:solidFill>
                  <a:schemeClr val="tx1"/>
                </a:solidFill>
              </a:rPr>
              <a:t>1-disturbance appears for all H-like ionizations.</a:t>
            </a:r>
            <a:r>
              <a:rPr lang="ru-RU" sz="2400" dirty="0">
                <a:solidFill>
                  <a:schemeClr val="tx1"/>
                </a:solidFill>
              </a:rPr>
              <a:t/>
            </a:r>
            <a:br>
              <a:rPr lang="ru-RU" sz="2400" dirty="0">
                <a:solidFill>
                  <a:schemeClr val="tx1"/>
                </a:solidFill>
              </a:rPr>
            </a:br>
            <a:endParaRPr lang="ru-RU" sz="2400" dirty="0">
              <a:solidFill>
                <a:schemeClr val="tx1"/>
              </a:solidFill>
            </a:endParaRPr>
          </a:p>
        </p:txBody>
      </p:sp>
    </p:spTree>
    <p:extLst>
      <p:ext uri="{BB962C8B-B14F-4D97-AF65-F5344CB8AC3E}">
        <p14:creationId xmlns:p14="http://schemas.microsoft.com/office/powerpoint/2010/main" val="4261937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K:\SwissConf\SAHA-S presentation\G1_H_HHe_SR_PL(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999" y="540000"/>
            <a:ext cx="8140483" cy="6105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2764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K:\SwissConf\SAHA-S presentation\G1_H_HHe_SR_PL(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000" y="540000"/>
            <a:ext cx="8424001" cy="631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61684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609599"/>
            <a:ext cx="9243043" cy="5929223"/>
          </a:xfrm>
        </p:spPr>
        <p:txBody>
          <a:bodyPr>
            <a:noAutofit/>
          </a:bodyPr>
          <a:lstStyle/>
          <a:p>
            <a:r>
              <a:rPr lang="en-US" sz="2400" dirty="0">
                <a:solidFill>
                  <a:schemeClr val="tx1"/>
                </a:solidFill>
              </a:rPr>
              <a:t>Conclusions.</a:t>
            </a:r>
            <a:br>
              <a:rPr lang="en-US" sz="2400" dirty="0">
                <a:solidFill>
                  <a:schemeClr val="tx1"/>
                </a:solidFill>
              </a:rPr>
            </a:br>
            <a:r>
              <a:rPr lang="ru-RU" sz="2400" dirty="0">
                <a:solidFill>
                  <a:schemeClr val="tx1"/>
                </a:solidFill>
              </a:rPr>
              <a:t/>
            </a:r>
            <a:br>
              <a:rPr lang="ru-RU" sz="2400" dirty="0">
                <a:solidFill>
                  <a:schemeClr val="tx1"/>
                </a:solidFill>
              </a:rPr>
            </a:br>
            <a:r>
              <a:rPr lang="en-US" sz="2400" dirty="0">
                <a:solidFill>
                  <a:schemeClr val="tx1"/>
                </a:solidFill>
              </a:rPr>
              <a:t>- The positions of the helium hump in the models with different partition functions demonstrate the remarkable shift towards higher temperature in the PL-case. The shape of the He-hump  is similar in both cases.</a:t>
            </a:r>
            <a:r>
              <a:rPr lang="ru-RU" sz="2400" dirty="0">
                <a:solidFill>
                  <a:schemeClr val="tx1"/>
                </a:solidFill>
              </a:rPr>
              <a:t/>
            </a:r>
            <a:br>
              <a:rPr lang="ru-RU" sz="2400" dirty="0">
                <a:solidFill>
                  <a:schemeClr val="tx1"/>
                </a:solidFill>
              </a:rPr>
            </a:br>
            <a:r>
              <a:rPr lang="en-US" sz="2400" dirty="0">
                <a:solidFill>
                  <a:schemeClr val="tx1"/>
                </a:solidFill>
              </a:rPr>
              <a:t>- It does not mean that helium ionization takes place lately in PL-case. Instead, the ionization degree curves show an inverse shift. The shift is explained by the similar effective shift of the pure hydrogen </a:t>
            </a:r>
            <a:r>
              <a:rPr lang="ru-RU" sz="2400" dirty="0">
                <a:solidFill>
                  <a:schemeClr val="tx1"/>
                </a:solidFill>
              </a:rPr>
              <a:t>Г</a:t>
            </a:r>
            <a:r>
              <a:rPr lang="en-US" sz="2400" dirty="0">
                <a:solidFill>
                  <a:schemeClr val="tx1"/>
                </a:solidFill>
              </a:rPr>
              <a:t>1-profile.</a:t>
            </a:r>
            <a:r>
              <a:rPr lang="ru-RU" sz="2400" dirty="0">
                <a:solidFill>
                  <a:schemeClr val="tx1"/>
                </a:solidFill>
              </a:rPr>
              <a:t/>
            </a:r>
            <a:br>
              <a:rPr lang="ru-RU" sz="2400" dirty="0">
                <a:solidFill>
                  <a:schemeClr val="tx1"/>
                </a:solidFill>
              </a:rPr>
            </a:br>
            <a:r>
              <a:rPr lang="en-US" sz="2400" dirty="0">
                <a:solidFill>
                  <a:schemeClr val="tx1"/>
                </a:solidFill>
              </a:rPr>
              <a:t>- The </a:t>
            </a:r>
            <a:r>
              <a:rPr lang="ru-RU" sz="2400" dirty="0">
                <a:solidFill>
                  <a:schemeClr val="tx1"/>
                </a:solidFill>
              </a:rPr>
              <a:t>Г</a:t>
            </a:r>
            <a:r>
              <a:rPr lang="en-US" sz="2400" dirty="0">
                <a:solidFill>
                  <a:schemeClr val="tx1"/>
                </a:solidFill>
              </a:rPr>
              <a:t>1-disturbance due to excited states contributions can hardly be ignored in the </a:t>
            </a:r>
            <a:r>
              <a:rPr lang="en-US" sz="2400" dirty="0" err="1">
                <a:solidFill>
                  <a:schemeClr val="tx1"/>
                </a:solidFill>
              </a:rPr>
              <a:t>helioseismic</a:t>
            </a:r>
            <a:r>
              <a:rPr lang="en-US" sz="2400" dirty="0">
                <a:solidFill>
                  <a:schemeClr val="tx1"/>
                </a:solidFill>
              </a:rPr>
              <a:t> inversion. The shift of such amplitude may lead to change of helium content measurement by 5%! </a:t>
            </a:r>
            <a:br>
              <a:rPr lang="en-US" sz="2400" dirty="0">
                <a:solidFill>
                  <a:schemeClr val="tx1"/>
                </a:solidFill>
              </a:rPr>
            </a:br>
            <a:r>
              <a:rPr lang="en-US" sz="2400" dirty="0">
                <a:solidFill>
                  <a:schemeClr val="tx1"/>
                </a:solidFill>
              </a:rPr>
              <a:t>- Combinatorial interference of H-He effect gives us a chance to study the role of excited states in the solar plasma.</a:t>
            </a:r>
            <a:r>
              <a:rPr lang="ru-RU" sz="2400" dirty="0">
                <a:solidFill>
                  <a:schemeClr val="tx1"/>
                </a:solidFill>
              </a:rPr>
              <a:t/>
            </a:r>
            <a:br>
              <a:rPr lang="ru-RU" sz="2400" dirty="0">
                <a:solidFill>
                  <a:schemeClr val="tx1"/>
                </a:solidFill>
              </a:rPr>
            </a:br>
            <a:endParaRPr lang="ru-RU" sz="2400" dirty="0">
              <a:solidFill>
                <a:schemeClr val="tx1"/>
              </a:solidFill>
            </a:endParaRPr>
          </a:p>
        </p:txBody>
      </p:sp>
    </p:spTree>
    <p:extLst>
      <p:ext uri="{BB962C8B-B14F-4D97-AF65-F5344CB8AC3E}">
        <p14:creationId xmlns:p14="http://schemas.microsoft.com/office/powerpoint/2010/main" val="944223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9344490" cy="1740408"/>
          </a:xfrm>
        </p:spPr>
        <p:txBody>
          <a:bodyPr>
            <a:normAutofit/>
          </a:bodyPr>
          <a:lstStyle/>
          <a:p>
            <a:r>
              <a:rPr lang="en-US" dirty="0"/>
              <a:t>II. Coulomb correction in SAHA-S</a:t>
            </a:r>
            <a:br>
              <a:rPr lang="en-US" dirty="0"/>
            </a:br>
            <a:r>
              <a:rPr lang="en-US" dirty="0"/>
              <a:t>in comparison with classic DH-correction.</a:t>
            </a:r>
            <a:endParaRPr lang="ru-RU" dirty="0"/>
          </a:p>
        </p:txBody>
      </p:sp>
    </p:spTree>
    <p:extLst>
      <p:ext uri="{BB962C8B-B14F-4D97-AF65-F5344CB8AC3E}">
        <p14:creationId xmlns:p14="http://schemas.microsoft.com/office/powerpoint/2010/main" val="3409647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K:\SwissConf\SAHA-S presentation\Debye_corr\GDH_over_G1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000" y="540000"/>
            <a:ext cx="9428163" cy="6143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97600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K:\SwissConf\SAHA-S presentation\Debye_corr\G3m_maxGD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000" y="540000"/>
            <a:ext cx="9218613" cy="565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2758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K:\SwissConf\SAHA-S presentation\Debye_corr\dP_Coulom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000" y="540000"/>
            <a:ext cx="8080098" cy="6060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2121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09600" y="274638"/>
            <a:ext cx="10972800" cy="868362"/>
          </a:xfrm>
        </p:spPr>
        <p:txBody>
          <a:bodyPr/>
          <a:lstStyle/>
          <a:p>
            <a:pPr eaLnBrk="1" hangingPunct="1"/>
            <a:r>
              <a:rPr lang="en-US" altLang="ru-RU" sz="3600" dirty="0"/>
              <a:t>SAHA-S EOS (20 years story)</a:t>
            </a:r>
            <a:endParaRPr lang="ru-RU" altLang="ru-RU" sz="3600" dirty="0"/>
          </a:p>
        </p:txBody>
      </p:sp>
      <p:sp>
        <p:nvSpPr>
          <p:cNvPr id="11267" name="Rectangle 3"/>
          <p:cNvSpPr>
            <a:spLocks noGrp="1" noChangeArrowheads="1"/>
          </p:cNvSpPr>
          <p:nvPr>
            <p:ph type="body" idx="1"/>
          </p:nvPr>
        </p:nvSpPr>
        <p:spPr>
          <a:xfrm>
            <a:off x="609600" y="1371600"/>
            <a:ext cx="10972800" cy="4914900"/>
          </a:xfrm>
        </p:spPr>
        <p:txBody>
          <a:bodyPr>
            <a:normAutofit fontScale="92500" lnSpcReduction="10000"/>
          </a:bodyPr>
          <a:lstStyle/>
          <a:p>
            <a:pPr marL="609600" indent="-609600" eaLnBrk="1" hangingPunct="1"/>
            <a:r>
              <a:rPr lang="en-US" altLang="ru-RU" sz="2400" dirty="0"/>
              <a:t>Authors</a:t>
            </a:r>
            <a:r>
              <a:rPr lang="en-US" altLang="ru-RU" sz="2000" dirty="0"/>
              <a:t>:</a:t>
            </a:r>
          </a:p>
          <a:p>
            <a:pPr marL="609600" indent="-609600" eaLnBrk="1" hangingPunct="1">
              <a:buFontTx/>
              <a:buNone/>
            </a:pPr>
            <a:r>
              <a:rPr lang="en-US" altLang="ru-RU" sz="2000" dirty="0" err="1"/>
              <a:t>V.K.Gryaznov</a:t>
            </a:r>
            <a:r>
              <a:rPr lang="en-US" altLang="ru-RU" sz="2000" dirty="0"/>
              <a:t>, </a:t>
            </a:r>
            <a:r>
              <a:rPr lang="en-US" altLang="ru-RU" sz="1400" i="1" dirty="0"/>
              <a:t>Institute of Problems of Chemical Physics RAS</a:t>
            </a:r>
            <a:r>
              <a:rPr lang="ru-RU" altLang="ru-RU" sz="1400" i="1" dirty="0"/>
              <a:t>, </a:t>
            </a:r>
            <a:r>
              <a:rPr lang="en-US" altLang="ru-RU" sz="1400" i="1" dirty="0" err="1"/>
              <a:t>Chernogolovka</a:t>
            </a:r>
            <a:r>
              <a:rPr lang="en-US" altLang="ru-RU" sz="1400" i="1" dirty="0"/>
              <a:t>, Russia;</a:t>
            </a:r>
          </a:p>
          <a:p>
            <a:pPr marL="609600" indent="-609600" eaLnBrk="1" hangingPunct="1">
              <a:buFontTx/>
              <a:buNone/>
            </a:pPr>
            <a:r>
              <a:rPr lang="en-US" altLang="ru-RU" sz="2000" dirty="0" err="1"/>
              <a:t>I.L.Iosilievskiy</a:t>
            </a:r>
            <a:r>
              <a:rPr lang="en-US" altLang="ru-RU" sz="2000" dirty="0">
                <a:solidFill>
                  <a:schemeClr val="tx2"/>
                </a:solidFill>
              </a:rPr>
              <a:t>, </a:t>
            </a:r>
            <a:r>
              <a:rPr lang="en-US" altLang="ru-RU" sz="1400" i="1" dirty="0"/>
              <a:t>Moscow Institute of Physics and Technology</a:t>
            </a:r>
            <a:r>
              <a:rPr lang="ru-RU" altLang="ru-RU" sz="1400" i="1" dirty="0"/>
              <a:t>, </a:t>
            </a:r>
            <a:r>
              <a:rPr lang="en-US" altLang="ru-RU" sz="1400" i="1" dirty="0" err="1"/>
              <a:t>Dolgoprudnyi</a:t>
            </a:r>
            <a:r>
              <a:rPr lang="en-US" altLang="ru-RU" sz="1400" i="1" dirty="0"/>
              <a:t>, Russia;</a:t>
            </a:r>
          </a:p>
          <a:p>
            <a:pPr marL="609600" indent="-609600" eaLnBrk="1" hangingPunct="1">
              <a:buFontTx/>
              <a:buNone/>
            </a:pPr>
            <a:r>
              <a:rPr lang="en-US" altLang="ru-RU" sz="2000" dirty="0" err="1"/>
              <a:t>A.N.Starostin</a:t>
            </a:r>
            <a:r>
              <a:rPr lang="en-US" altLang="ru-RU" sz="1400" i="1" dirty="0"/>
              <a:t>, </a:t>
            </a:r>
            <a:r>
              <a:rPr lang="en-US" altLang="ru-RU" sz="1400" i="1" dirty="0" err="1"/>
              <a:t>Troitsk</a:t>
            </a:r>
            <a:r>
              <a:rPr lang="en-US" altLang="ru-RU" sz="1400" i="1" dirty="0"/>
              <a:t> Institute for Innovation and Fusion Research</a:t>
            </a:r>
            <a:r>
              <a:rPr lang="ru-RU" altLang="ru-RU" sz="1400" i="1" dirty="0"/>
              <a:t>, </a:t>
            </a:r>
            <a:r>
              <a:rPr lang="en-US" altLang="ru-RU" sz="1400" i="1" dirty="0" err="1"/>
              <a:t>Troitsk</a:t>
            </a:r>
            <a:r>
              <a:rPr lang="en-US" altLang="ru-RU" sz="1400" i="1" dirty="0"/>
              <a:t>, Russia;</a:t>
            </a:r>
          </a:p>
          <a:p>
            <a:pPr marL="609600" indent="-609600" eaLnBrk="1" hangingPunct="1">
              <a:buFontTx/>
              <a:buNone/>
            </a:pPr>
            <a:r>
              <a:rPr lang="en-US" altLang="ru-RU" sz="2000" dirty="0" err="1"/>
              <a:t>V.E.Fortov</a:t>
            </a:r>
            <a:r>
              <a:rPr lang="en-US" altLang="ru-RU" sz="1400" i="1" dirty="0"/>
              <a:t>, Institute of Problems of Chemical Physics RAS</a:t>
            </a:r>
            <a:r>
              <a:rPr lang="ru-RU" altLang="ru-RU" sz="1400" i="1" dirty="0"/>
              <a:t>, </a:t>
            </a:r>
            <a:r>
              <a:rPr lang="en-US" altLang="ru-RU" sz="1400" i="1" dirty="0" err="1"/>
              <a:t>Chernogolovka</a:t>
            </a:r>
            <a:r>
              <a:rPr lang="en-US" altLang="ru-RU" sz="1400" i="1" dirty="0"/>
              <a:t>, Russia;</a:t>
            </a:r>
          </a:p>
          <a:p>
            <a:pPr marL="609600" indent="-609600" eaLnBrk="1" hangingPunct="1">
              <a:buFontTx/>
              <a:buNone/>
            </a:pPr>
            <a:endParaRPr lang="ru-RU" altLang="ru-RU" sz="1400" dirty="0"/>
          </a:p>
          <a:p>
            <a:pPr marL="609600" indent="-609600" eaLnBrk="1" hangingPunct="1"/>
            <a:r>
              <a:rPr lang="en-US" altLang="ru-RU" sz="2400" dirty="0"/>
              <a:t>References</a:t>
            </a:r>
            <a:r>
              <a:rPr lang="en-US" altLang="ru-RU" sz="2000" dirty="0"/>
              <a:t>:</a:t>
            </a:r>
          </a:p>
          <a:p>
            <a:pPr marL="609600" indent="-609600" eaLnBrk="1" hangingPunct="1">
              <a:buFontTx/>
              <a:buAutoNum type="arabicPeriod"/>
            </a:pPr>
            <a:r>
              <a:rPr lang="ru-RU" altLang="ru-RU" sz="1600" dirty="0" err="1"/>
              <a:t>V.K.Gryaznov</a:t>
            </a:r>
            <a:r>
              <a:rPr lang="ru-RU" altLang="ru-RU" sz="1600" dirty="0"/>
              <a:t> </a:t>
            </a:r>
            <a:r>
              <a:rPr lang="ru-RU" altLang="ru-RU" sz="1600" dirty="0" err="1"/>
              <a:t>et</a:t>
            </a:r>
            <a:r>
              <a:rPr lang="ru-RU" altLang="ru-RU" sz="1600" dirty="0"/>
              <a:t> </a:t>
            </a:r>
            <a:r>
              <a:rPr lang="ru-RU" altLang="ru-RU" sz="1600" dirty="0" err="1"/>
              <a:t>al</a:t>
            </a:r>
            <a:r>
              <a:rPr lang="ru-RU" altLang="ru-RU" sz="1600" dirty="0"/>
              <a:t>., </a:t>
            </a:r>
            <a:r>
              <a:rPr lang="ru-RU" altLang="ru-RU" sz="1600" i="1" dirty="0"/>
              <a:t>J. </a:t>
            </a:r>
            <a:r>
              <a:rPr lang="ru-RU" altLang="ru-RU" sz="1600" i="1" dirty="0" err="1"/>
              <a:t>Phys</a:t>
            </a:r>
            <a:r>
              <a:rPr lang="ru-RU" altLang="ru-RU" sz="1600" i="1" dirty="0"/>
              <a:t>.</a:t>
            </a:r>
            <a:r>
              <a:rPr lang="ru-RU" altLang="ru-RU" sz="1600" dirty="0"/>
              <a:t> A: </a:t>
            </a:r>
            <a:r>
              <a:rPr lang="ru-RU" altLang="ru-RU" sz="1600" dirty="0" err="1"/>
              <a:t>Math</a:t>
            </a:r>
            <a:r>
              <a:rPr lang="ru-RU" altLang="ru-RU" sz="1600" dirty="0"/>
              <a:t>. </a:t>
            </a:r>
            <a:r>
              <a:rPr lang="ru-RU" altLang="ru-RU" sz="1600" dirty="0" err="1"/>
              <a:t>Gen</a:t>
            </a:r>
            <a:r>
              <a:rPr lang="ru-RU" altLang="ru-RU" sz="1600" dirty="0"/>
              <a:t>. </a:t>
            </a:r>
            <a:r>
              <a:rPr lang="ru-RU" altLang="ru-RU" sz="1600" b="1" dirty="0"/>
              <a:t>39 </a:t>
            </a:r>
            <a:r>
              <a:rPr lang="ru-RU" altLang="ru-RU" sz="1600" dirty="0"/>
              <a:t>(2006) </a:t>
            </a:r>
            <a:r>
              <a:rPr lang="en-US" altLang="ru-RU" sz="1600" dirty="0"/>
              <a:t>p. </a:t>
            </a:r>
            <a:r>
              <a:rPr lang="ru-RU" altLang="ru-RU" sz="1600" dirty="0"/>
              <a:t>4459</a:t>
            </a:r>
            <a:endParaRPr lang="en-US" altLang="ru-RU" sz="1600" dirty="0"/>
          </a:p>
          <a:p>
            <a:pPr marL="609600" indent="-609600" eaLnBrk="1" hangingPunct="1">
              <a:buFontTx/>
              <a:buAutoNum type="arabicPeriod"/>
            </a:pPr>
            <a:r>
              <a:rPr lang="en-US" altLang="ru-RU" sz="1600" dirty="0" err="1"/>
              <a:t>S.V.Ayukov</a:t>
            </a:r>
            <a:r>
              <a:rPr lang="en-US" altLang="ru-RU" sz="1600" dirty="0"/>
              <a:t> et al.,</a:t>
            </a:r>
            <a:r>
              <a:rPr lang="en-US" altLang="ru-RU" sz="1600" i="1" dirty="0"/>
              <a:t> </a:t>
            </a:r>
            <a:r>
              <a:rPr lang="ru-RU" altLang="ru-RU" sz="1600" i="1" dirty="0"/>
              <a:t>JETP </a:t>
            </a:r>
            <a:r>
              <a:rPr lang="ru-RU" altLang="ru-RU" sz="1600" i="1" dirty="0" err="1"/>
              <a:t>Letters</a:t>
            </a:r>
            <a:r>
              <a:rPr lang="ru-RU" altLang="ru-RU" sz="1600" dirty="0"/>
              <a:t>, </a:t>
            </a:r>
            <a:r>
              <a:rPr lang="ru-RU" altLang="ru-RU" sz="1600" dirty="0" err="1"/>
              <a:t>Vol</a:t>
            </a:r>
            <a:r>
              <a:rPr lang="ru-RU" altLang="ru-RU" sz="1600" dirty="0"/>
              <a:t>. 80, </a:t>
            </a:r>
            <a:r>
              <a:rPr lang="ru-RU" altLang="ru-RU" sz="1600" dirty="0" err="1"/>
              <a:t>No</a:t>
            </a:r>
            <a:r>
              <a:rPr lang="ru-RU" altLang="ru-RU" sz="1600" dirty="0"/>
              <a:t>. 3, </a:t>
            </a:r>
            <a:r>
              <a:rPr lang="en-US" altLang="ru-RU" sz="1600" dirty="0"/>
              <a:t>(</a:t>
            </a:r>
            <a:r>
              <a:rPr lang="ru-RU" altLang="ru-RU" sz="1600" dirty="0"/>
              <a:t>2004</a:t>
            </a:r>
            <a:r>
              <a:rPr lang="en-US" altLang="ru-RU" sz="1600" dirty="0"/>
              <a:t>)</a:t>
            </a:r>
            <a:r>
              <a:rPr lang="ru-RU" altLang="ru-RU" sz="1600" dirty="0"/>
              <a:t> p. 141</a:t>
            </a:r>
            <a:endParaRPr lang="en-US" altLang="ru-RU" sz="1600" dirty="0"/>
          </a:p>
          <a:p>
            <a:pPr marL="609600" indent="-609600" eaLnBrk="1" hangingPunct="1">
              <a:buFontTx/>
              <a:buAutoNum type="arabicPeriod"/>
            </a:pPr>
            <a:r>
              <a:rPr lang="ru-RU" altLang="ru-RU" sz="1600" dirty="0" err="1"/>
              <a:t>V.K.Gryaznov</a:t>
            </a:r>
            <a:r>
              <a:rPr lang="ru-RU" altLang="ru-RU" sz="1600" dirty="0"/>
              <a:t> </a:t>
            </a:r>
            <a:r>
              <a:rPr lang="ru-RU" altLang="ru-RU" sz="1600" dirty="0" err="1"/>
              <a:t>et</a:t>
            </a:r>
            <a:r>
              <a:rPr lang="ru-RU" altLang="ru-RU" sz="1600" dirty="0"/>
              <a:t> </a:t>
            </a:r>
            <a:r>
              <a:rPr lang="ru-RU" altLang="ru-RU" sz="1600" dirty="0" err="1"/>
              <a:t>al</a:t>
            </a:r>
            <a:r>
              <a:rPr lang="ru-RU" altLang="ru-RU" sz="1600" dirty="0"/>
              <a:t>.</a:t>
            </a:r>
            <a:r>
              <a:rPr lang="en-US" altLang="ru-RU" sz="1600" dirty="0"/>
              <a:t> </a:t>
            </a:r>
            <a:r>
              <a:rPr lang="en-US" altLang="ru-RU" sz="1600" i="1" dirty="0"/>
              <a:t>in</a:t>
            </a:r>
            <a:r>
              <a:rPr lang="ru-RU" altLang="ru-RU" sz="1600" dirty="0"/>
              <a:t> «</a:t>
            </a:r>
            <a:r>
              <a:rPr lang="ru-RU" altLang="ru-RU" sz="1600" dirty="0" err="1"/>
              <a:t>Equation-of-State</a:t>
            </a:r>
            <a:r>
              <a:rPr lang="ru-RU" altLang="ru-RU" sz="1600" dirty="0"/>
              <a:t> </a:t>
            </a:r>
            <a:r>
              <a:rPr lang="ru-RU" altLang="ru-RU" sz="1600" dirty="0" err="1"/>
              <a:t>and</a:t>
            </a:r>
            <a:r>
              <a:rPr lang="ru-RU" altLang="ru-RU" sz="1600" dirty="0"/>
              <a:t> </a:t>
            </a:r>
            <a:r>
              <a:rPr lang="ru-RU" altLang="ru-RU" sz="1600" dirty="0" err="1"/>
              <a:t>Phase-Transition</a:t>
            </a:r>
            <a:r>
              <a:rPr lang="ru-RU" altLang="ru-RU" sz="1600" dirty="0"/>
              <a:t> </a:t>
            </a:r>
            <a:r>
              <a:rPr lang="ru-RU" altLang="ru-RU" sz="1600" dirty="0" err="1"/>
              <a:t>Issues</a:t>
            </a:r>
            <a:r>
              <a:rPr lang="ru-RU" altLang="ru-RU" sz="1600" dirty="0"/>
              <a:t> </a:t>
            </a:r>
            <a:r>
              <a:rPr lang="ru-RU" altLang="ru-RU" sz="1600" dirty="0" err="1"/>
              <a:t>in</a:t>
            </a:r>
            <a:r>
              <a:rPr lang="ru-RU" altLang="ru-RU" sz="1600" dirty="0"/>
              <a:t> </a:t>
            </a:r>
            <a:r>
              <a:rPr lang="ru-RU" altLang="ru-RU" sz="1600" dirty="0" err="1"/>
              <a:t>Models</a:t>
            </a:r>
            <a:r>
              <a:rPr lang="ru-RU" altLang="ru-RU" sz="1600" dirty="0"/>
              <a:t> </a:t>
            </a:r>
            <a:r>
              <a:rPr lang="ru-RU" altLang="ru-RU" sz="1600" dirty="0" err="1"/>
              <a:t>of</a:t>
            </a:r>
            <a:r>
              <a:rPr lang="en-US" altLang="ru-RU" sz="1600" dirty="0"/>
              <a:t> </a:t>
            </a:r>
            <a:r>
              <a:rPr lang="ru-RU" altLang="ru-RU" sz="1600" dirty="0" err="1"/>
              <a:t>Ordinary</a:t>
            </a:r>
            <a:r>
              <a:rPr lang="ru-RU" altLang="ru-RU" sz="1600" dirty="0"/>
              <a:t> </a:t>
            </a:r>
            <a:r>
              <a:rPr lang="ru-RU" altLang="ru-RU" sz="1600" dirty="0" err="1"/>
              <a:t>Astrophysical</a:t>
            </a:r>
            <a:r>
              <a:rPr lang="ru-RU" altLang="ru-RU" sz="1600" dirty="0"/>
              <a:t> </a:t>
            </a:r>
            <a:r>
              <a:rPr lang="ru-RU" altLang="ru-RU" sz="1600" dirty="0" err="1"/>
              <a:t>Matter</a:t>
            </a:r>
            <a:r>
              <a:rPr lang="ru-RU" altLang="ru-RU" sz="1600" dirty="0"/>
              <a:t>»</a:t>
            </a:r>
            <a:r>
              <a:rPr lang="en-US" altLang="ru-RU" sz="1600" dirty="0"/>
              <a:t>, Eds. </a:t>
            </a:r>
            <a:r>
              <a:rPr lang="en-US" altLang="ru-RU" sz="1600" dirty="0" err="1"/>
              <a:t>V.Celebonovic</a:t>
            </a:r>
            <a:r>
              <a:rPr lang="en-US" altLang="ru-RU" sz="1600" dirty="0"/>
              <a:t>, </a:t>
            </a:r>
            <a:r>
              <a:rPr lang="en-US" altLang="ru-RU" sz="1600" dirty="0" err="1"/>
              <a:t>W.Dappen</a:t>
            </a:r>
            <a:r>
              <a:rPr lang="en-US" altLang="ru-RU" sz="1600" dirty="0"/>
              <a:t>, </a:t>
            </a:r>
            <a:r>
              <a:rPr lang="en-US" altLang="ru-RU" sz="1600" dirty="0" err="1"/>
              <a:t>D.Gough</a:t>
            </a:r>
            <a:r>
              <a:rPr lang="en-US" altLang="ru-RU" sz="1600" dirty="0"/>
              <a:t>, </a:t>
            </a:r>
            <a:r>
              <a:rPr lang="ru-RU" altLang="ru-RU" sz="1600" dirty="0"/>
              <a:t>AIP </a:t>
            </a:r>
            <a:r>
              <a:rPr lang="ru-RU" altLang="ru-RU" sz="1600" dirty="0" err="1"/>
              <a:t>Conference</a:t>
            </a:r>
            <a:r>
              <a:rPr lang="ru-RU" altLang="ru-RU" sz="1600" dirty="0"/>
              <a:t> </a:t>
            </a:r>
            <a:r>
              <a:rPr lang="ru-RU" altLang="ru-RU" sz="1600" dirty="0" err="1"/>
              <a:t>Proceedings</a:t>
            </a:r>
            <a:r>
              <a:rPr lang="en-US" altLang="ru-RU" sz="1600" dirty="0"/>
              <a:t> </a:t>
            </a:r>
            <a:r>
              <a:rPr lang="ru-RU" altLang="ru-RU" sz="1600" dirty="0"/>
              <a:t>v. 731, </a:t>
            </a:r>
            <a:r>
              <a:rPr lang="en-US" altLang="ru-RU" sz="1600" dirty="0"/>
              <a:t>(</a:t>
            </a:r>
            <a:r>
              <a:rPr lang="ru-RU" altLang="ru-RU" sz="1600" dirty="0"/>
              <a:t>2004</a:t>
            </a:r>
            <a:r>
              <a:rPr lang="en-US" altLang="ru-RU" sz="1600" dirty="0"/>
              <a:t>) p.147, and several papers </a:t>
            </a:r>
            <a:r>
              <a:rPr lang="en-US" altLang="ru-RU" sz="1600" i="1" dirty="0"/>
              <a:t>ibid</a:t>
            </a:r>
            <a:r>
              <a:rPr lang="en-US" altLang="ru-RU" sz="1600" dirty="0"/>
              <a:t>.</a:t>
            </a:r>
          </a:p>
          <a:p>
            <a:pPr marL="609600" indent="-609600" eaLnBrk="1" hangingPunct="1"/>
            <a:r>
              <a:rPr lang="en-US" altLang="ru-RU" sz="2400" dirty="0"/>
              <a:t>Availability of basic tables:</a:t>
            </a:r>
          </a:p>
          <a:p>
            <a:pPr marL="609600" indent="-609600">
              <a:buNone/>
            </a:pPr>
            <a:r>
              <a:rPr lang="en-US" altLang="ru-RU" sz="1600" dirty="0"/>
              <a:t>Basic tables of SAHA-S EOS are available via </a:t>
            </a:r>
            <a:r>
              <a:rPr lang="en-GB" sz="1600" dirty="0"/>
              <a:t>http://crydee.sai.msu.ru/SAHA-S_EOS</a:t>
            </a:r>
            <a:endParaRPr lang="ru-RU" altLang="ru-RU" sz="1600" dirty="0"/>
          </a:p>
        </p:txBody>
      </p:sp>
      <p:sp>
        <p:nvSpPr>
          <p:cNvPr id="2" name="Прямоугольник 1"/>
          <p:cNvSpPr/>
          <p:nvPr/>
        </p:nvSpPr>
        <p:spPr>
          <a:xfrm>
            <a:off x="576072" y="2999232"/>
            <a:ext cx="1289304" cy="32918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582168" y="2602992"/>
            <a:ext cx="1600200" cy="32918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3386298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K:\SwissConf\SAHA-S presentation\Debye_corr\Coulomb_z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000" y="540000"/>
            <a:ext cx="8474431" cy="5817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7750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K:\SwissConf\SAHA-S presentation\signature\bz-CNONe_bothEO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000" y="0"/>
            <a:ext cx="10475913" cy="6818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1736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9051882" cy="3349752"/>
          </a:xfrm>
        </p:spPr>
        <p:txBody>
          <a:bodyPr>
            <a:noAutofit/>
          </a:bodyPr>
          <a:lstStyle/>
          <a:p>
            <a:r>
              <a:rPr lang="en-US" sz="2000" dirty="0">
                <a:solidFill>
                  <a:schemeClr val="tx1"/>
                </a:solidFill>
              </a:rPr>
              <a:t>General conclusions:</a:t>
            </a:r>
            <a:br>
              <a:rPr lang="en-US" sz="2000" dirty="0">
                <a:solidFill>
                  <a:schemeClr val="tx1"/>
                </a:solidFill>
              </a:rPr>
            </a:br>
            <a:r>
              <a:rPr lang="ru-RU" sz="2000" dirty="0">
                <a:solidFill>
                  <a:schemeClr val="tx1"/>
                </a:solidFill>
              </a:rPr>
              <a:t/>
            </a:r>
            <a:br>
              <a:rPr lang="ru-RU" sz="2000" dirty="0">
                <a:solidFill>
                  <a:schemeClr val="tx1"/>
                </a:solidFill>
              </a:rPr>
            </a:br>
            <a:r>
              <a:rPr lang="en-US" sz="2000" dirty="0">
                <a:solidFill>
                  <a:schemeClr val="tx1"/>
                </a:solidFill>
              </a:rPr>
              <a:t>A. Effect of excited states could disturb </a:t>
            </a:r>
            <a:r>
              <a:rPr lang="ru-RU" sz="2000" dirty="0">
                <a:solidFill>
                  <a:schemeClr val="tx1"/>
                </a:solidFill>
              </a:rPr>
              <a:t>Г1 </a:t>
            </a:r>
            <a:r>
              <a:rPr lang="en-US" sz="2000" dirty="0">
                <a:solidFill>
                  <a:schemeClr val="tx1"/>
                </a:solidFill>
              </a:rPr>
              <a:t>in pure hydrogen by 1e-2. It has magnified effect on position of He-hump.</a:t>
            </a:r>
            <a:br>
              <a:rPr lang="en-US" sz="2000" dirty="0">
                <a:solidFill>
                  <a:schemeClr val="tx1"/>
                </a:solidFill>
              </a:rPr>
            </a:br>
            <a:r>
              <a:rPr lang="ru-RU" sz="2000" dirty="0">
                <a:solidFill>
                  <a:schemeClr val="tx1"/>
                </a:solidFill>
              </a:rPr>
              <a:t/>
            </a:r>
            <a:br>
              <a:rPr lang="ru-RU" sz="2000" dirty="0">
                <a:solidFill>
                  <a:schemeClr val="tx1"/>
                </a:solidFill>
              </a:rPr>
            </a:br>
            <a:r>
              <a:rPr lang="en-US" sz="2000" dirty="0">
                <a:solidFill>
                  <a:schemeClr val="tx1"/>
                </a:solidFill>
              </a:rPr>
              <a:t>B. Coulomb correction in GCE model decrease </a:t>
            </a:r>
            <a:r>
              <a:rPr lang="ru-RU" sz="2000" dirty="0">
                <a:solidFill>
                  <a:schemeClr val="tx1"/>
                </a:solidFill>
              </a:rPr>
              <a:t>Г1 </a:t>
            </a:r>
            <a:r>
              <a:rPr lang="en-US" sz="2000" dirty="0">
                <a:solidFill>
                  <a:schemeClr val="tx1"/>
                </a:solidFill>
              </a:rPr>
              <a:t>by 3e-4 in comparison with classic DH correction. This decrease brings it close to OPAL calculation with 1e-4 accuracy. All estimations are made at maximum of </a:t>
            </a:r>
            <a:r>
              <a:rPr lang="ru-RU" sz="2000" dirty="0">
                <a:solidFill>
                  <a:schemeClr val="tx1"/>
                </a:solidFill>
              </a:rPr>
              <a:t>Г1</a:t>
            </a:r>
            <a:r>
              <a:rPr lang="en-US" sz="2000" dirty="0">
                <a:solidFill>
                  <a:schemeClr val="tx1"/>
                </a:solidFill>
              </a:rPr>
              <a:t>.</a:t>
            </a:r>
            <a:br>
              <a:rPr lang="en-US" sz="2000" dirty="0">
                <a:solidFill>
                  <a:schemeClr val="tx1"/>
                </a:solidFill>
              </a:rPr>
            </a:br>
            <a:r>
              <a:rPr lang="ru-RU" sz="2000" dirty="0">
                <a:solidFill>
                  <a:schemeClr val="tx1"/>
                </a:solidFill>
              </a:rPr>
              <a:t/>
            </a:r>
            <a:br>
              <a:rPr lang="ru-RU" sz="2000" dirty="0">
                <a:solidFill>
                  <a:schemeClr val="tx1"/>
                </a:solidFill>
              </a:rPr>
            </a:br>
            <a:r>
              <a:rPr lang="en-US" sz="2000" dirty="0">
                <a:solidFill>
                  <a:schemeClr val="tx1"/>
                </a:solidFill>
              </a:rPr>
              <a:t>C. Accuracy of theoretical </a:t>
            </a:r>
            <a:r>
              <a:rPr lang="ru-RU" sz="2000" dirty="0">
                <a:solidFill>
                  <a:schemeClr val="tx1"/>
                </a:solidFill>
              </a:rPr>
              <a:t>Г1 </a:t>
            </a:r>
            <a:r>
              <a:rPr lang="en-US" sz="2000" dirty="0">
                <a:solidFill>
                  <a:schemeClr val="tx1"/>
                </a:solidFill>
              </a:rPr>
              <a:t>in the deep adiabatic part is better than 5e-5. </a:t>
            </a:r>
            <a:endParaRPr lang="ru-RU" sz="2000" dirty="0">
              <a:solidFill>
                <a:schemeClr val="tx1"/>
              </a:solidFill>
            </a:endParaRPr>
          </a:p>
        </p:txBody>
      </p:sp>
    </p:spTree>
    <p:extLst>
      <p:ext uri="{BB962C8B-B14F-4D97-AF65-F5344CB8AC3E}">
        <p14:creationId xmlns:p14="http://schemas.microsoft.com/office/powerpoint/2010/main" val="31284623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3526" y="132304"/>
            <a:ext cx="9023412" cy="6546002"/>
          </a:xfrm>
        </p:spPr>
      </p:pic>
      <p:sp>
        <p:nvSpPr>
          <p:cNvPr id="2" name="TextBox 1"/>
          <p:cNvSpPr txBox="1"/>
          <p:nvPr/>
        </p:nvSpPr>
        <p:spPr>
          <a:xfrm>
            <a:off x="1602889" y="331701"/>
            <a:ext cx="4398384" cy="584775"/>
          </a:xfrm>
          <a:prstGeom prst="rect">
            <a:avLst/>
          </a:prstGeom>
          <a:noFill/>
        </p:spPr>
        <p:txBody>
          <a:bodyPr wrap="none" rtlCol="0">
            <a:spAutoFit/>
          </a:bodyPr>
          <a:lstStyle/>
          <a:p>
            <a:r>
              <a:rPr lang="en-US" sz="3200" dirty="0">
                <a:latin typeface="Brush Script MT" panose="03060802040406070304" pitchFamily="66" charset="0"/>
              </a:rPr>
              <a:t>Thank you for your attention!!!</a:t>
            </a:r>
            <a:endParaRPr lang="ru-RU" sz="3200" dirty="0"/>
          </a:p>
        </p:txBody>
      </p:sp>
      <p:sp>
        <p:nvSpPr>
          <p:cNvPr id="3" name="TextBox 2"/>
          <p:cNvSpPr txBox="1"/>
          <p:nvPr/>
        </p:nvSpPr>
        <p:spPr>
          <a:xfrm>
            <a:off x="7187184" y="6488668"/>
            <a:ext cx="4467890" cy="369332"/>
          </a:xfrm>
          <a:prstGeom prst="rect">
            <a:avLst/>
          </a:prstGeom>
          <a:noFill/>
        </p:spPr>
        <p:txBody>
          <a:bodyPr wrap="none" rtlCol="0">
            <a:spAutoFit/>
          </a:bodyPr>
          <a:lstStyle/>
          <a:p>
            <a:r>
              <a:rPr lang="en-US" dirty="0"/>
              <a:t>Object for meditation and contemplation</a:t>
            </a:r>
            <a:endParaRPr lang="ru-RU" dirty="0"/>
          </a:p>
        </p:txBody>
      </p:sp>
    </p:spTree>
    <p:extLst>
      <p:ext uri="{BB962C8B-B14F-4D97-AF65-F5344CB8AC3E}">
        <p14:creationId xmlns:p14="http://schemas.microsoft.com/office/powerpoint/2010/main" val="1472695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909" name="Rectangle 8669"/>
          <p:cNvSpPr>
            <a:spLocks noChangeArrowheads="1"/>
          </p:cNvSpPr>
          <p:nvPr/>
        </p:nvSpPr>
        <p:spPr bwMode="auto">
          <a:xfrm>
            <a:off x="6030384" y="2881313"/>
            <a:ext cx="6161616" cy="1066800"/>
          </a:xfrm>
          <a:prstGeom prst="rect">
            <a:avLst/>
          </a:prstGeom>
          <a:noFill/>
          <a:ln w="12700">
            <a:noFill/>
            <a:miter lim="800000"/>
            <a:headEnd/>
            <a:tailEnd/>
          </a:ln>
          <a:effectLst/>
        </p:spPr>
        <p:txBody>
          <a:bodyPr>
            <a:spAutoFit/>
          </a:bodyPr>
          <a:lstStyle/>
          <a:p>
            <a:pPr>
              <a:defRPr/>
            </a:pPr>
            <a:r>
              <a:rPr lang="ru-RU" sz="2400" b="1">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 </a:t>
            </a:r>
            <a:r>
              <a:rPr lang="en-US" sz="2400">
                <a:solidFill>
                  <a:schemeClr val="tx2"/>
                </a:solidFill>
                <a:effectLst>
                  <a:outerShdw blurRad="38100" dist="38100" dir="2700000" algn="tl">
                    <a:srgbClr val="C0C0C0"/>
                  </a:outerShdw>
                </a:effectLst>
                <a:latin typeface="Times New Roman" pitchFamily="18" charset="0"/>
              </a:rPr>
              <a:t>Partition functions</a:t>
            </a:r>
            <a:r>
              <a:rPr lang="ru-RU" sz="2400">
                <a:solidFill>
                  <a:schemeClr val="tx2"/>
                </a:solidFill>
                <a:effectLst>
                  <a:outerShdw blurRad="38100" dist="38100" dir="2700000" algn="tl">
                    <a:srgbClr val="C0C0C0"/>
                  </a:outerShdw>
                </a:effectLst>
                <a:latin typeface="Times New Roman" pitchFamily="18" charset="0"/>
              </a:rPr>
              <a:t>:</a:t>
            </a:r>
            <a:endParaRPr lang="ru-RU" sz="2000">
              <a:solidFill>
                <a:schemeClr val="tx2"/>
              </a:solidFill>
              <a:latin typeface="Times New Roman" pitchFamily="18" charset="0"/>
            </a:endParaRPr>
          </a:p>
          <a:p>
            <a:pPr>
              <a:defRPr/>
            </a:pPr>
            <a:r>
              <a:rPr lang="ru-RU" sz="2000">
                <a:solidFill>
                  <a:srgbClr val="00FF00"/>
                </a:solidFill>
                <a:latin typeface="Times New Roman" pitchFamily="18" charset="0"/>
              </a:rPr>
              <a:t>   </a:t>
            </a:r>
            <a:r>
              <a:rPr lang="en-US" sz="2000">
                <a:solidFill>
                  <a:srgbClr val="FF9900"/>
                </a:solidFill>
                <a:latin typeface="Times New Roman" pitchFamily="18" charset="0"/>
              </a:rPr>
              <a:t>Modification of  Planck-Larkin</a:t>
            </a:r>
            <a:r>
              <a:rPr lang="ru-RU" sz="2000">
                <a:solidFill>
                  <a:srgbClr val="FF9900"/>
                </a:solidFill>
                <a:latin typeface="Times New Roman" pitchFamily="18" charset="0"/>
              </a:rPr>
              <a:t> </a:t>
            </a:r>
            <a:r>
              <a:rPr lang="en-US" sz="2000">
                <a:solidFill>
                  <a:srgbClr val="FF9900"/>
                </a:solidFill>
                <a:latin typeface="Times New Roman" pitchFamily="18" charset="0"/>
              </a:rPr>
              <a:t>partition</a:t>
            </a:r>
            <a:endParaRPr lang="ru-RU" sz="2000">
              <a:solidFill>
                <a:srgbClr val="FF9900"/>
              </a:solidFill>
              <a:latin typeface="Times New Roman" pitchFamily="18" charset="0"/>
            </a:endParaRPr>
          </a:p>
          <a:p>
            <a:pPr>
              <a:defRPr/>
            </a:pPr>
            <a:r>
              <a:rPr lang="ru-RU" sz="2000">
                <a:solidFill>
                  <a:srgbClr val="FF9900"/>
                </a:solidFill>
                <a:latin typeface="Times New Roman" pitchFamily="18" charset="0"/>
              </a:rPr>
              <a:t>   </a:t>
            </a:r>
            <a:r>
              <a:rPr lang="en-US" sz="2000">
                <a:solidFill>
                  <a:srgbClr val="FF9900"/>
                </a:solidFill>
                <a:latin typeface="Times New Roman" pitchFamily="18" charset="0"/>
              </a:rPr>
              <a:t>function</a:t>
            </a:r>
            <a:r>
              <a:rPr lang="ru-RU" sz="2000">
                <a:solidFill>
                  <a:srgbClr val="FF9900"/>
                </a:solidFill>
                <a:latin typeface="Times New Roman" pitchFamily="18" charset="0"/>
              </a:rPr>
              <a:t>  (</a:t>
            </a:r>
            <a:r>
              <a:rPr lang="en-US" sz="2000">
                <a:solidFill>
                  <a:srgbClr val="FF9900"/>
                </a:solidFill>
                <a:latin typeface="Times New Roman" pitchFamily="18" charset="0"/>
              </a:rPr>
              <a:t>A.Starostin, 2002-2004 [1])</a:t>
            </a:r>
            <a:endParaRPr lang="ru-RU" sz="2000">
              <a:solidFill>
                <a:srgbClr val="FF9900"/>
              </a:solidFill>
              <a:latin typeface="Times New Roman" pitchFamily="18" charset="0"/>
            </a:endParaRPr>
          </a:p>
        </p:txBody>
      </p:sp>
      <p:sp>
        <p:nvSpPr>
          <p:cNvPr id="2053" name="Rectangle 8670"/>
          <p:cNvSpPr>
            <a:spLocks noChangeArrowheads="1"/>
          </p:cNvSpPr>
          <p:nvPr/>
        </p:nvSpPr>
        <p:spPr bwMode="auto">
          <a:xfrm>
            <a:off x="3524251" y="3362325"/>
            <a:ext cx="1219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54" name="Text Box 8671"/>
          <p:cNvSpPr txBox="1">
            <a:spLocks noChangeArrowheads="1"/>
          </p:cNvSpPr>
          <p:nvPr/>
        </p:nvSpPr>
        <p:spPr bwMode="auto">
          <a:xfrm>
            <a:off x="0" y="1052513"/>
            <a:ext cx="1219200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ru-RU" sz="2400" dirty="0">
                <a:latin typeface="Times New Roman" pitchFamily="18" charset="0"/>
              </a:rPr>
              <a:t>Equilibrium composition between</a:t>
            </a:r>
            <a:r>
              <a:rPr lang="ru-RU" altLang="ru-RU" sz="2400" dirty="0">
                <a:latin typeface="Times New Roman" pitchFamily="18" charset="0"/>
              </a:rPr>
              <a:t> </a:t>
            </a:r>
          </a:p>
          <a:p>
            <a:pPr eaLnBrk="1" hangingPunct="1"/>
            <a:r>
              <a:rPr lang="en-US" altLang="ru-RU" sz="2400" dirty="0">
                <a:latin typeface="Times New Roman" pitchFamily="18" charset="0"/>
              </a:rPr>
              <a:t>145</a:t>
            </a:r>
            <a:r>
              <a:rPr lang="ru-RU" altLang="ru-RU" sz="2400" dirty="0">
                <a:latin typeface="Times New Roman" pitchFamily="18" charset="0"/>
              </a:rPr>
              <a:t> </a:t>
            </a:r>
            <a:r>
              <a:rPr lang="en-US" altLang="ru-RU" sz="2400" dirty="0">
                <a:latin typeface="Times New Roman" pitchFamily="18" charset="0"/>
              </a:rPr>
              <a:t>species</a:t>
            </a:r>
            <a:r>
              <a:rPr lang="ru-RU" altLang="ru-RU" sz="2400" dirty="0">
                <a:latin typeface="Times New Roman" pitchFamily="18" charset="0"/>
              </a:rPr>
              <a:t>:</a:t>
            </a:r>
          </a:p>
          <a:p>
            <a:pPr eaLnBrk="1" hangingPunct="1"/>
            <a:r>
              <a:rPr lang="ru-RU" altLang="ru-RU" sz="2000" dirty="0">
                <a:solidFill>
                  <a:srgbClr val="FFFFFF"/>
                </a:solidFill>
                <a:latin typeface="Times New Roman" pitchFamily="18" charset="0"/>
              </a:rPr>
              <a:t>  </a:t>
            </a:r>
            <a:r>
              <a:rPr lang="ru-RU" altLang="ru-RU" sz="2000" dirty="0">
                <a:solidFill>
                  <a:srgbClr val="CC00FF"/>
                </a:solidFill>
                <a:latin typeface="Times New Roman" pitchFamily="18" charset="0"/>
              </a:rPr>
              <a:t>{e, H, H</a:t>
            </a:r>
            <a:r>
              <a:rPr lang="ru-RU" altLang="ru-RU" sz="2000" baseline="30000" dirty="0">
                <a:solidFill>
                  <a:srgbClr val="CC00FF"/>
                </a:solidFill>
                <a:latin typeface="Times New Roman" pitchFamily="18" charset="0"/>
              </a:rPr>
              <a:t>+</a:t>
            </a:r>
            <a:r>
              <a:rPr lang="ru-RU" altLang="ru-RU" sz="2000" dirty="0">
                <a:solidFill>
                  <a:srgbClr val="CC00FF"/>
                </a:solidFill>
                <a:latin typeface="Times New Roman" pitchFamily="18" charset="0"/>
              </a:rPr>
              <a:t>, ..., </a:t>
            </a:r>
            <a:r>
              <a:rPr lang="ru-RU" altLang="ru-RU" sz="2000" dirty="0" err="1">
                <a:solidFill>
                  <a:srgbClr val="CC00FF"/>
                </a:solidFill>
                <a:latin typeface="Times New Roman" pitchFamily="18" charset="0"/>
              </a:rPr>
              <a:t>He</a:t>
            </a:r>
            <a:r>
              <a:rPr lang="ru-RU" altLang="ru-RU" sz="2000" dirty="0">
                <a:solidFill>
                  <a:srgbClr val="CC00FF"/>
                </a:solidFill>
                <a:latin typeface="Times New Roman" pitchFamily="18" charset="0"/>
              </a:rPr>
              <a:t>, </a:t>
            </a:r>
            <a:r>
              <a:rPr lang="ru-RU" altLang="ru-RU" sz="2000" dirty="0" err="1">
                <a:solidFill>
                  <a:srgbClr val="CC00FF"/>
                </a:solidFill>
                <a:latin typeface="Times New Roman" pitchFamily="18" charset="0"/>
              </a:rPr>
              <a:t>He</a:t>
            </a:r>
            <a:r>
              <a:rPr lang="ru-RU" altLang="ru-RU" sz="2000" dirty="0">
                <a:solidFill>
                  <a:srgbClr val="CC00FF"/>
                </a:solidFill>
                <a:latin typeface="Times New Roman" pitchFamily="18" charset="0"/>
              </a:rPr>
              <a:t>+, He</a:t>
            </a:r>
            <a:r>
              <a:rPr lang="ru-RU" altLang="ru-RU" sz="2000" baseline="30000" dirty="0">
                <a:solidFill>
                  <a:srgbClr val="CC00FF"/>
                </a:solidFill>
                <a:latin typeface="Times New Roman" pitchFamily="18" charset="0"/>
              </a:rPr>
              <a:t>+2</a:t>
            </a:r>
            <a:r>
              <a:rPr lang="ru-RU" altLang="ru-RU" sz="2000" dirty="0">
                <a:solidFill>
                  <a:srgbClr val="CC00FF"/>
                </a:solidFill>
                <a:latin typeface="Times New Roman" pitchFamily="18" charset="0"/>
              </a:rPr>
              <a:t>, </a:t>
            </a:r>
          </a:p>
          <a:p>
            <a:pPr eaLnBrk="1" hangingPunct="1"/>
            <a:r>
              <a:rPr lang="ru-RU" altLang="ru-RU" sz="2000" dirty="0">
                <a:solidFill>
                  <a:srgbClr val="CC00FF"/>
                </a:solidFill>
                <a:latin typeface="Times New Roman" pitchFamily="18" charset="0"/>
              </a:rPr>
              <a:t>    C,  C+, …, N, N+,…, O, O+, …,</a:t>
            </a:r>
            <a:r>
              <a:rPr lang="en-US" altLang="ru-RU" sz="2000" dirty="0">
                <a:solidFill>
                  <a:srgbClr val="CC00FF"/>
                </a:solidFill>
                <a:latin typeface="Times New Roman" pitchFamily="18" charset="0"/>
              </a:rPr>
              <a:t>  Ne, Ne+, …</a:t>
            </a:r>
            <a:r>
              <a:rPr lang="ru-RU" altLang="ru-RU" sz="2000" dirty="0">
                <a:solidFill>
                  <a:srgbClr val="CC00FF"/>
                </a:solidFill>
                <a:latin typeface="Times New Roman" pitchFamily="18" charset="0"/>
              </a:rPr>
              <a:t>}</a:t>
            </a:r>
            <a:r>
              <a:rPr lang="en-US" altLang="ru-RU" sz="2000" dirty="0">
                <a:solidFill>
                  <a:srgbClr val="CC00FF"/>
                </a:solidFill>
                <a:latin typeface="Times New Roman" pitchFamily="18" charset="0"/>
              </a:rPr>
              <a:t>,</a:t>
            </a:r>
          </a:p>
          <a:p>
            <a:pPr eaLnBrk="1" hangingPunct="1"/>
            <a:r>
              <a:rPr lang="en-US" altLang="ru-RU" sz="2000" dirty="0">
                <a:latin typeface="Times New Roman" pitchFamily="18" charset="0"/>
              </a:rPr>
              <a:t>Elements (</a:t>
            </a:r>
            <a:r>
              <a:rPr lang="en-US" altLang="ru-RU" sz="2000" dirty="0">
                <a:solidFill>
                  <a:srgbClr val="969696"/>
                </a:solidFill>
                <a:latin typeface="Times New Roman" pitchFamily="18" charset="0"/>
              </a:rPr>
              <a:t>H</a:t>
            </a:r>
            <a:r>
              <a:rPr lang="en-US" altLang="ru-RU" sz="2000" dirty="0">
                <a:solidFill>
                  <a:srgbClr val="0000FF"/>
                </a:solidFill>
                <a:latin typeface="Times New Roman" pitchFamily="18" charset="0"/>
              </a:rPr>
              <a:t> </a:t>
            </a:r>
            <a:r>
              <a:rPr lang="en-US" altLang="ru-RU" sz="2000" dirty="0">
                <a:solidFill>
                  <a:schemeClr val="hlink"/>
                </a:solidFill>
                <a:latin typeface="Times New Roman" pitchFamily="18" charset="0"/>
              </a:rPr>
              <a:t>He</a:t>
            </a:r>
            <a:r>
              <a:rPr lang="en-US" altLang="ru-RU" sz="2000" dirty="0">
                <a:solidFill>
                  <a:srgbClr val="0000FF"/>
                </a:solidFill>
                <a:latin typeface="Times New Roman" pitchFamily="18" charset="0"/>
              </a:rPr>
              <a:t>   </a:t>
            </a:r>
            <a:r>
              <a:rPr lang="en-US" altLang="ru-RU" sz="2000" dirty="0">
                <a:solidFill>
                  <a:srgbClr val="CC00FF"/>
                </a:solidFill>
                <a:latin typeface="Times New Roman" pitchFamily="18" charset="0"/>
              </a:rPr>
              <a:t>C N O Ne </a:t>
            </a:r>
            <a:r>
              <a:rPr lang="en-US" altLang="ru-RU" sz="2000" dirty="0">
                <a:solidFill>
                  <a:srgbClr val="FF66CC"/>
                </a:solidFill>
                <a:latin typeface="Times New Roman" pitchFamily="18" charset="0"/>
              </a:rPr>
              <a:t>Si Fe </a:t>
            </a:r>
            <a:r>
              <a:rPr lang="en-US" altLang="ru-RU" sz="2000" dirty="0">
                <a:solidFill>
                  <a:srgbClr val="FF0066"/>
                </a:solidFill>
                <a:latin typeface="Times New Roman" pitchFamily="18" charset="0"/>
              </a:rPr>
              <a:t>Mg S</a:t>
            </a:r>
            <a:r>
              <a:rPr lang="en-US" altLang="ru-RU" sz="2000" dirty="0">
                <a:latin typeface="Times New Roman" pitchFamily="18" charset="0"/>
              </a:rPr>
              <a:t>) and all ions and selected molecules</a:t>
            </a:r>
            <a:endParaRPr lang="ru-RU" altLang="ru-RU" sz="2000" dirty="0">
              <a:latin typeface="Times New Roman" pitchFamily="18" charset="0"/>
            </a:endParaRPr>
          </a:p>
        </p:txBody>
      </p:sp>
      <p:graphicFrame>
        <p:nvGraphicFramePr>
          <p:cNvPr id="2050" name="Object 2"/>
          <p:cNvGraphicFramePr>
            <a:graphicFrameLocks noChangeAspect="1"/>
          </p:cNvGraphicFramePr>
          <p:nvPr>
            <p:extLst>
              <p:ext uri="{D42A27DB-BD31-4B8C-83A1-F6EECF244321}">
                <p14:modId xmlns:p14="http://schemas.microsoft.com/office/powerpoint/2010/main" val="3958125452"/>
              </p:ext>
            </p:extLst>
          </p:nvPr>
        </p:nvGraphicFramePr>
        <p:xfrm>
          <a:off x="859367" y="3978276"/>
          <a:ext cx="2450761" cy="2511425"/>
        </p:xfrm>
        <a:graphic>
          <a:graphicData uri="http://schemas.openxmlformats.org/presentationml/2006/ole">
            <mc:AlternateContent xmlns:mc="http://schemas.openxmlformats.org/markup-compatibility/2006">
              <mc:Choice xmlns:v="urn:schemas-microsoft-com:vml" Requires="v">
                <p:oleObj spid="_x0000_s1042" name="Equation" r:id="rId3" imgW="1511280" imgH="1574640" progId="Equation.DSMT4">
                  <p:embed/>
                </p:oleObj>
              </mc:Choice>
              <mc:Fallback>
                <p:oleObj name="Equation" r:id="rId3" imgW="1511280" imgH="157464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9367" y="3978276"/>
                        <a:ext cx="2450761" cy="2511425"/>
                      </a:xfrm>
                      <a:prstGeom prst="rect">
                        <a:avLst/>
                      </a:prstGeom>
                      <a:noFill/>
                      <a:ln>
                        <a:noFill/>
                      </a:ln>
                      <a:effectLst/>
                    </p:spPr>
                  </p:pic>
                </p:oleObj>
              </mc:Fallback>
            </mc:AlternateContent>
          </a:graphicData>
        </a:graphic>
      </p:graphicFrame>
      <p:sp>
        <p:nvSpPr>
          <p:cNvPr id="658913" name="Rectangle 8673"/>
          <p:cNvSpPr>
            <a:spLocks noChangeArrowheads="1"/>
          </p:cNvSpPr>
          <p:nvPr/>
        </p:nvSpPr>
        <p:spPr bwMode="auto">
          <a:xfrm>
            <a:off x="1" y="2881313"/>
            <a:ext cx="6083300" cy="1077860"/>
          </a:xfrm>
          <a:prstGeom prst="rect">
            <a:avLst/>
          </a:prstGeom>
          <a:noFill/>
          <a:ln w="12700" cap="sq">
            <a:noFill/>
            <a:miter lim="800000"/>
            <a:headEnd type="none" w="sm" len="sm"/>
            <a:tailEnd type="none" w="sm" len="sm"/>
          </a:ln>
          <a:effectLst/>
        </p:spPr>
        <p:txBody>
          <a:bodyPr lIns="92075" tIns="46038" rIns="92075" bIns="46038">
            <a:spAutoFit/>
          </a:bodyPr>
          <a:lstStyle/>
          <a:p>
            <a:pPr>
              <a:defRPr/>
            </a:pPr>
            <a:r>
              <a:rPr lang="ru-RU" sz="2400" b="1"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imes New Roman" pitchFamily="18" charset="0"/>
              </a:rPr>
              <a:t></a:t>
            </a:r>
            <a:r>
              <a:rPr lang="ru-RU" sz="2400" dirty="0">
                <a:solidFill>
                  <a:schemeClr val="tx2"/>
                </a:solidFill>
                <a:latin typeface="Times New Roman" pitchFamily="18" charset="0"/>
              </a:rPr>
              <a:t> </a:t>
            </a:r>
            <a:r>
              <a:rPr lang="en-US" sz="2400" dirty="0">
                <a:solidFill>
                  <a:schemeClr val="tx2"/>
                </a:solidFill>
                <a:effectLst>
                  <a:outerShdw blurRad="38100" dist="38100" dir="2700000" algn="tl">
                    <a:srgbClr val="C0C0C0"/>
                  </a:outerShdw>
                </a:effectLst>
                <a:latin typeface="Times New Roman" pitchFamily="18" charset="0"/>
              </a:rPr>
              <a:t>Coulomb interaction</a:t>
            </a:r>
            <a:r>
              <a:rPr lang="ru-RU" sz="2400" dirty="0">
                <a:solidFill>
                  <a:schemeClr val="tx2"/>
                </a:solidFill>
                <a:effectLst>
                  <a:outerShdw blurRad="38100" dist="38100" dir="2700000" algn="tl">
                    <a:srgbClr val="C0C0C0"/>
                  </a:outerShdw>
                </a:effectLst>
                <a:latin typeface="Times New Roman" pitchFamily="18" charset="0"/>
              </a:rPr>
              <a:t>:</a:t>
            </a:r>
            <a:endParaRPr lang="ru-RU" sz="2000" dirty="0">
              <a:solidFill>
                <a:schemeClr val="tx2"/>
              </a:solidFill>
              <a:latin typeface="Times New Roman" pitchFamily="18" charset="0"/>
            </a:endParaRPr>
          </a:p>
          <a:p>
            <a:pPr>
              <a:defRPr/>
            </a:pPr>
            <a:r>
              <a:rPr lang="ru-RU" sz="2000" dirty="0">
                <a:solidFill>
                  <a:schemeClr val="tx2"/>
                </a:solidFill>
                <a:latin typeface="Times New Roman" pitchFamily="18" charset="0"/>
              </a:rPr>
              <a:t>     </a:t>
            </a:r>
            <a:r>
              <a:rPr lang="en-US" sz="2000" dirty="0">
                <a:solidFill>
                  <a:srgbClr val="FF9900"/>
                </a:solidFill>
                <a:latin typeface="Times New Roman" pitchFamily="18" charset="0"/>
              </a:rPr>
              <a:t>Debye approximation</a:t>
            </a:r>
            <a:r>
              <a:rPr lang="ru-RU" sz="2000" dirty="0">
                <a:solidFill>
                  <a:srgbClr val="FF9900"/>
                </a:solidFill>
                <a:latin typeface="Times New Roman" pitchFamily="18" charset="0"/>
              </a:rPr>
              <a:t> </a:t>
            </a:r>
          </a:p>
          <a:p>
            <a:pPr>
              <a:defRPr/>
            </a:pPr>
            <a:r>
              <a:rPr lang="ru-RU" sz="2000" dirty="0">
                <a:solidFill>
                  <a:srgbClr val="FF9900"/>
                </a:solidFill>
                <a:latin typeface="Times New Roman" pitchFamily="18" charset="0"/>
              </a:rPr>
              <a:t>     </a:t>
            </a:r>
            <a:r>
              <a:rPr lang="en-US" sz="2000" dirty="0">
                <a:solidFill>
                  <a:srgbClr val="FF9900"/>
                </a:solidFill>
                <a:latin typeface="Times New Roman" pitchFamily="18" charset="0"/>
              </a:rPr>
              <a:t>in</a:t>
            </a:r>
            <a:r>
              <a:rPr lang="ru-RU" sz="2000" dirty="0">
                <a:solidFill>
                  <a:srgbClr val="FF9900"/>
                </a:solidFill>
                <a:latin typeface="Times New Roman" pitchFamily="18" charset="0"/>
              </a:rPr>
              <a:t> </a:t>
            </a:r>
            <a:r>
              <a:rPr lang="en-US" sz="2000" dirty="0">
                <a:solidFill>
                  <a:srgbClr val="FF9900"/>
                </a:solidFill>
                <a:latin typeface="Times New Roman" pitchFamily="18" charset="0"/>
              </a:rPr>
              <a:t>Grand canonical ensemble</a:t>
            </a:r>
            <a:endParaRPr lang="ru-RU" sz="2000" dirty="0">
              <a:solidFill>
                <a:srgbClr val="FF9900"/>
              </a:solidFill>
              <a:latin typeface="Times New Roman" pitchFamily="18" charset="0"/>
            </a:endParaRPr>
          </a:p>
        </p:txBody>
      </p:sp>
      <p:graphicFrame>
        <p:nvGraphicFramePr>
          <p:cNvPr id="2051" name="Object 3"/>
          <p:cNvGraphicFramePr>
            <a:graphicFrameLocks noChangeAspect="1"/>
          </p:cNvGraphicFramePr>
          <p:nvPr>
            <p:extLst>
              <p:ext uri="{D42A27DB-BD31-4B8C-83A1-F6EECF244321}">
                <p14:modId xmlns:p14="http://schemas.microsoft.com/office/powerpoint/2010/main" val="4221485056"/>
              </p:ext>
            </p:extLst>
          </p:nvPr>
        </p:nvGraphicFramePr>
        <p:xfrm>
          <a:off x="6332376" y="3948113"/>
          <a:ext cx="3932091" cy="2805113"/>
        </p:xfrm>
        <a:graphic>
          <a:graphicData uri="http://schemas.openxmlformats.org/presentationml/2006/ole">
            <mc:AlternateContent xmlns:mc="http://schemas.openxmlformats.org/markup-compatibility/2006">
              <mc:Choice xmlns:v="urn:schemas-microsoft-com:vml" Requires="v">
                <p:oleObj spid="_x0000_s1043" name="Equation" r:id="rId5" imgW="2717640" imgH="1765080" progId="Equation.3">
                  <p:embed/>
                </p:oleObj>
              </mc:Choice>
              <mc:Fallback>
                <p:oleObj name="Equation" r:id="rId5" imgW="2717640" imgH="17650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32376" y="3948113"/>
                        <a:ext cx="3932091" cy="2805113"/>
                      </a:xfrm>
                      <a:prstGeom prst="rect">
                        <a:avLst/>
                      </a:prstGeom>
                      <a:noFill/>
                      <a:ln>
                        <a:noFill/>
                      </a:ln>
                      <a:effectLst/>
                    </p:spPr>
                  </p:pic>
                </p:oleObj>
              </mc:Fallback>
            </mc:AlternateContent>
          </a:graphicData>
        </a:graphic>
      </p:graphicFrame>
      <p:sp>
        <p:nvSpPr>
          <p:cNvPr id="2056" name="AutoShape 8675"/>
          <p:cNvSpPr>
            <a:spLocks noChangeArrowheads="1"/>
          </p:cNvSpPr>
          <p:nvPr/>
        </p:nvSpPr>
        <p:spPr bwMode="auto">
          <a:xfrm>
            <a:off x="9199034" y="4108450"/>
            <a:ext cx="929217" cy="450850"/>
          </a:xfrm>
          <a:prstGeom prst="wedgeRoundRectCallout">
            <a:avLst>
              <a:gd name="adj1" fmla="val -160250"/>
              <a:gd name="adj2" fmla="val 163380"/>
              <a:gd name="adj3" fmla="val 16667"/>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ru-RU" altLang="ru-RU" sz="2400">
              <a:latin typeface="Times New Roman" pitchFamily="18" charset="0"/>
            </a:endParaRPr>
          </a:p>
        </p:txBody>
      </p:sp>
      <p:sp>
        <p:nvSpPr>
          <p:cNvPr id="2057" name="Rectangle 8676"/>
          <p:cNvSpPr>
            <a:spLocks noChangeArrowheads="1"/>
          </p:cNvSpPr>
          <p:nvPr/>
        </p:nvSpPr>
        <p:spPr bwMode="auto">
          <a:xfrm>
            <a:off x="0" y="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lIns="92075" tIns="46038" rIns="92075" bIns="46038">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ru-RU" sz="2800" b="1" dirty="0">
                <a:solidFill>
                  <a:schemeClr val="tx2"/>
                </a:solidFill>
                <a:latin typeface="Arial Cyr"/>
              </a:rPr>
              <a:t>Thermodynamics of solar plasma SAHA-S</a:t>
            </a:r>
            <a:endParaRPr lang="ru-RU" altLang="ru-RU" sz="2800" b="1" dirty="0">
              <a:solidFill>
                <a:schemeClr val="tx2"/>
              </a:solidFill>
              <a:latin typeface="Arial Cyr"/>
            </a:endParaRPr>
          </a:p>
        </p:txBody>
      </p:sp>
      <p:grpSp>
        <p:nvGrpSpPr>
          <p:cNvPr id="2058" name="Group 8678"/>
          <p:cNvGrpSpPr>
            <a:grpSpLocks/>
          </p:cNvGrpSpPr>
          <p:nvPr/>
        </p:nvGrpSpPr>
        <p:grpSpPr bwMode="auto">
          <a:xfrm>
            <a:off x="7332133" y="836613"/>
            <a:ext cx="4859867" cy="1498600"/>
            <a:chOff x="2824" y="336"/>
            <a:chExt cx="2736" cy="1248"/>
          </a:xfrm>
        </p:grpSpPr>
        <p:sp>
          <p:nvSpPr>
            <p:cNvPr id="2059" name="Text Box 8679"/>
            <p:cNvSpPr txBox="1">
              <a:spLocks noChangeArrowheads="1"/>
            </p:cNvSpPr>
            <p:nvPr/>
          </p:nvSpPr>
          <p:spPr bwMode="auto">
            <a:xfrm>
              <a:off x="2921" y="817"/>
              <a:ext cx="89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ru-RU" sz="2400" i="1">
                  <a:latin typeface="Times New Roman" pitchFamily="18" charset="0"/>
                </a:rPr>
                <a:t>A</a:t>
              </a:r>
              <a:r>
                <a:rPr lang="en-US" altLang="ru-RU" sz="2400">
                  <a:latin typeface="Times New Roman" pitchFamily="18" charset="0"/>
                </a:rPr>
                <a:t> </a:t>
              </a:r>
              <a:r>
                <a:rPr lang="en-US" altLang="ru-RU" sz="2400">
                  <a:latin typeface="Times New Roman" pitchFamily="18" charset="0"/>
                  <a:sym typeface="Symbol" pitchFamily="18" charset="2"/>
                </a:rPr>
                <a:t></a:t>
              </a:r>
              <a:r>
                <a:rPr lang="en-US" altLang="ru-RU" sz="2400">
                  <a:latin typeface="Times New Roman" pitchFamily="18" charset="0"/>
                </a:rPr>
                <a:t> </a:t>
              </a:r>
              <a:r>
                <a:rPr lang="en-US" altLang="ru-RU" sz="2400" i="1">
                  <a:latin typeface="Times New Roman" pitchFamily="18" charset="0"/>
                </a:rPr>
                <a:t>A</a:t>
              </a:r>
              <a:r>
                <a:rPr lang="en-US" altLang="ru-RU" sz="2400" baseline="30000">
                  <a:latin typeface="Times New Roman" pitchFamily="18" charset="0"/>
                </a:rPr>
                <a:t>+ </a:t>
              </a:r>
              <a:r>
                <a:rPr lang="en-US" altLang="ru-RU" sz="2400">
                  <a:latin typeface="Times New Roman" pitchFamily="18" charset="0"/>
                </a:rPr>
                <a:t>+ </a:t>
              </a:r>
              <a:r>
                <a:rPr lang="en-US" altLang="ru-RU" sz="2400" i="1">
                  <a:latin typeface="Times New Roman" pitchFamily="18" charset="0"/>
                </a:rPr>
                <a:t>e</a:t>
              </a:r>
              <a:endParaRPr lang="en-US" altLang="ru-RU" sz="2400">
                <a:latin typeface="Times New Roman" pitchFamily="18" charset="0"/>
              </a:endParaRPr>
            </a:p>
          </p:txBody>
        </p:sp>
        <p:pic>
          <p:nvPicPr>
            <p:cNvPr id="2060" name="Picture 8680" descr="Graphic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81" y="833"/>
              <a:ext cx="400" cy="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1" name="Text Box 8681"/>
            <p:cNvSpPr txBox="1">
              <a:spLocks noChangeAspect="1" noChangeArrowheads="1"/>
            </p:cNvSpPr>
            <p:nvPr/>
          </p:nvSpPr>
          <p:spPr bwMode="auto">
            <a:xfrm>
              <a:off x="4598" y="871"/>
              <a:ext cx="289"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ru-RU" sz="1600"/>
                <a:t>Ze</a:t>
              </a:r>
            </a:p>
          </p:txBody>
        </p:sp>
        <p:sp>
          <p:nvSpPr>
            <p:cNvPr id="2062" name="Oval 8682"/>
            <p:cNvSpPr>
              <a:spLocks noChangeAspect="1" noChangeArrowheads="1"/>
            </p:cNvSpPr>
            <p:nvPr/>
          </p:nvSpPr>
          <p:spPr bwMode="auto">
            <a:xfrm>
              <a:off x="5107" y="107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63" name="Oval 8683"/>
            <p:cNvSpPr>
              <a:spLocks noChangeAspect="1" noChangeArrowheads="1"/>
            </p:cNvSpPr>
            <p:nvPr/>
          </p:nvSpPr>
          <p:spPr bwMode="auto">
            <a:xfrm>
              <a:off x="5141" y="1171"/>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64" name="Oval 8684"/>
            <p:cNvSpPr>
              <a:spLocks noChangeAspect="1" noChangeArrowheads="1"/>
            </p:cNvSpPr>
            <p:nvPr/>
          </p:nvSpPr>
          <p:spPr bwMode="auto">
            <a:xfrm>
              <a:off x="4328" y="1470"/>
              <a:ext cx="18"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65" name="Oval 8685"/>
            <p:cNvSpPr>
              <a:spLocks noChangeAspect="1" noChangeArrowheads="1"/>
            </p:cNvSpPr>
            <p:nvPr/>
          </p:nvSpPr>
          <p:spPr bwMode="auto">
            <a:xfrm>
              <a:off x="4143" y="118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66" name="Oval 8686"/>
            <p:cNvSpPr>
              <a:spLocks noChangeAspect="1" noChangeArrowheads="1"/>
            </p:cNvSpPr>
            <p:nvPr/>
          </p:nvSpPr>
          <p:spPr bwMode="auto">
            <a:xfrm>
              <a:off x="4143" y="1020"/>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67" name="Oval 8687"/>
            <p:cNvSpPr>
              <a:spLocks noChangeAspect="1" noChangeArrowheads="1"/>
            </p:cNvSpPr>
            <p:nvPr/>
          </p:nvSpPr>
          <p:spPr bwMode="auto">
            <a:xfrm>
              <a:off x="4853" y="589"/>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68" name="Oval 8688"/>
            <p:cNvSpPr>
              <a:spLocks noChangeAspect="1" noChangeArrowheads="1"/>
            </p:cNvSpPr>
            <p:nvPr/>
          </p:nvSpPr>
          <p:spPr bwMode="auto">
            <a:xfrm>
              <a:off x="5243" y="1039"/>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69" name="Oval 8689"/>
            <p:cNvSpPr>
              <a:spLocks noChangeAspect="1" noChangeArrowheads="1"/>
            </p:cNvSpPr>
            <p:nvPr/>
          </p:nvSpPr>
          <p:spPr bwMode="auto">
            <a:xfrm>
              <a:off x="5039" y="646"/>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70" name="Oval 8690"/>
            <p:cNvSpPr>
              <a:spLocks noChangeAspect="1" noChangeArrowheads="1"/>
            </p:cNvSpPr>
            <p:nvPr/>
          </p:nvSpPr>
          <p:spPr bwMode="auto">
            <a:xfrm>
              <a:off x="5209" y="11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71" name="Oval 8691"/>
            <p:cNvSpPr>
              <a:spLocks noChangeAspect="1" noChangeArrowheads="1"/>
            </p:cNvSpPr>
            <p:nvPr/>
          </p:nvSpPr>
          <p:spPr bwMode="auto">
            <a:xfrm>
              <a:off x="4972" y="137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72" name="Oval 8692"/>
            <p:cNvSpPr>
              <a:spLocks noChangeAspect="1" noChangeArrowheads="1"/>
            </p:cNvSpPr>
            <p:nvPr/>
          </p:nvSpPr>
          <p:spPr bwMode="auto">
            <a:xfrm>
              <a:off x="5124" y="1020"/>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73" name="Oval 8693"/>
            <p:cNvSpPr>
              <a:spLocks noChangeAspect="1" noChangeArrowheads="1"/>
            </p:cNvSpPr>
            <p:nvPr/>
          </p:nvSpPr>
          <p:spPr bwMode="auto">
            <a:xfrm>
              <a:off x="4853" y="1490"/>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74" name="Oval 8694"/>
            <p:cNvSpPr>
              <a:spLocks noChangeAspect="1" noChangeArrowheads="1"/>
            </p:cNvSpPr>
            <p:nvPr/>
          </p:nvSpPr>
          <p:spPr bwMode="auto">
            <a:xfrm>
              <a:off x="4193" y="721"/>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75" name="Oval 8695"/>
            <p:cNvSpPr>
              <a:spLocks noChangeAspect="1" noChangeArrowheads="1"/>
            </p:cNvSpPr>
            <p:nvPr/>
          </p:nvSpPr>
          <p:spPr bwMode="auto">
            <a:xfrm>
              <a:off x="4227" y="81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76" name="Oval 8696"/>
            <p:cNvSpPr>
              <a:spLocks noChangeAspect="1" noChangeArrowheads="1"/>
            </p:cNvSpPr>
            <p:nvPr/>
          </p:nvSpPr>
          <p:spPr bwMode="auto">
            <a:xfrm>
              <a:off x="4328" y="683"/>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77" name="Oval 8697"/>
            <p:cNvSpPr>
              <a:spLocks noChangeAspect="1" noChangeArrowheads="1"/>
            </p:cNvSpPr>
            <p:nvPr/>
          </p:nvSpPr>
          <p:spPr bwMode="auto">
            <a:xfrm>
              <a:off x="4295" y="777"/>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78" name="Oval 8698"/>
            <p:cNvSpPr>
              <a:spLocks noChangeAspect="1" noChangeArrowheads="1"/>
            </p:cNvSpPr>
            <p:nvPr/>
          </p:nvSpPr>
          <p:spPr bwMode="auto">
            <a:xfrm>
              <a:off x="4210" y="664"/>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79" name="Oval 8699"/>
            <p:cNvSpPr>
              <a:spLocks noChangeAspect="1" noChangeArrowheads="1"/>
            </p:cNvSpPr>
            <p:nvPr/>
          </p:nvSpPr>
          <p:spPr bwMode="auto">
            <a:xfrm>
              <a:off x="5039" y="852"/>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80" name="Oval 8700"/>
            <p:cNvSpPr>
              <a:spLocks noChangeAspect="1" noChangeArrowheads="1"/>
            </p:cNvSpPr>
            <p:nvPr/>
          </p:nvSpPr>
          <p:spPr bwMode="auto">
            <a:xfrm>
              <a:off x="5141" y="721"/>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81" name="Oval 8701"/>
            <p:cNvSpPr>
              <a:spLocks noChangeAspect="1" noChangeArrowheads="1"/>
            </p:cNvSpPr>
            <p:nvPr/>
          </p:nvSpPr>
          <p:spPr bwMode="auto">
            <a:xfrm>
              <a:off x="5107" y="81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82" name="Oval 8702"/>
            <p:cNvSpPr>
              <a:spLocks noChangeAspect="1" noChangeArrowheads="1"/>
            </p:cNvSpPr>
            <p:nvPr/>
          </p:nvSpPr>
          <p:spPr bwMode="auto">
            <a:xfrm>
              <a:off x="5023" y="702"/>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83" name="Oval 8703"/>
            <p:cNvSpPr>
              <a:spLocks noChangeAspect="1" noChangeArrowheads="1"/>
            </p:cNvSpPr>
            <p:nvPr/>
          </p:nvSpPr>
          <p:spPr bwMode="auto">
            <a:xfrm>
              <a:off x="4023" y="907"/>
              <a:ext cx="18"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84" name="Oval 8704"/>
            <p:cNvSpPr>
              <a:spLocks noChangeAspect="1" noChangeArrowheads="1"/>
            </p:cNvSpPr>
            <p:nvPr/>
          </p:nvSpPr>
          <p:spPr bwMode="auto">
            <a:xfrm>
              <a:off x="4193" y="141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85" name="Oval 8705"/>
            <p:cNvSpPr>
              <a:spLocks noChangeAspect="1" noChangeArrowheads="1"/>
            </p:cNvSpPr>
            <p:nvPr/>
          </p:nvSpPr>
          <p:spPr bwMode="auto">
            <a:xfrm>
              <a:off x="4295" y="1283"/>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86" name="Oval 8706"/>
            <p:cNvSpPr>
              <a:spLocks noChangeAspect="1" noChangeArrowheads="1"/>
            </p:cNvSpPr>
            <p:nvPr/>
          </p:nvSpPr>
          <p:spPr bwMode="auto">
            <a:xfrm>
              <a:off x="4261" y="137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87" name="Oval 8707"/>
            <p:cNvSpPr>
              <a:spLocks noChangeAspect="1" noChangeArrowheads="1"/>
            </p:cNvSpPr>
            <p:nvPr/>
          </p:nvSpPr>
          <p:spPr bwMode="auto">
            <a:xfrm>
              <a:off x="4176" y="87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88" name="Oval 8708"/>
            <p:cNvSpPr>
              <a:spLocks noChangeAspect="1" noChangeArrowheads="1"/>
            </p:cNvSpPr>
            <p:nvPr/>
          </p:nvSpPr>
          <p:spPr bwMode="auto">
            <a:xfrm>
              <a:off x="5006" y="1321"/>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89" name="Oval 8709"/>
            <p:cNvSpPr>
              <a:spLocks noChangeAspect="1" noChangeArrowheads="1"/>
            </p:cNvSpPr>
            <p:nvPr/>
          </p:nvSpPr>
          <p:spPr bwMode="auto">
            <a:xfrm>
              <a:off x="4989" y="1490"/>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90" name="Oval 8710"/>
            <p:cNvSpPr>
              <a:spLocks noChangeAspect="1" noChangeArrowheads="1"/>
            </p:cNvSpPr>
            <p:nvPr/>
          </p:nvSpPr>
          <p:spPr bwMode="auto">
            <a:xfrm>
              <a:off x="5141" y="128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91" name="Oval 8711"/>
            <p:cNvSpPr>
              <a:spLocks noChangeAspect="1" noChangeArrowheads="1"/>
            </p:cNvSpPr>
            <p:nvPr/>
          </p:nvSpPr>
          <p:spPr bwMode="auto">
            <a:xfrm>
              <a:off x="5056" y="1377"/>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92" name="Oval 8712"/>
            <p:cNvSpPr>
              <a:spLocks noChangeAspect="1" noChangeArrowheads="1"/>
            </p:cNvSpPr>
            <p:nvPr/>
          </p:nvSpPr>
          <p:spPr bwMode="auto">
            <a:xfrm>
              <a:off x="5039" y="1208"/>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93" name="Oval 8713"/>
            <p:cNvSpPr>
              <a:spLocks noChangeAspect="1" noChangeArrowheads="1"/>
            </p:cNvSpPr>
            <p:nvPr/>
          </p:nvSpPr>
          <p:spPr bwMode="auto">
            <a:xfrm>
              <a:off x="3905" y="1020"/>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94" name="Oval 8714"/>
            <p:cNvSpPr>
              <a:spLocks noChangeAspect="1" noChangeArrowheads="1"/>
            </p:cNvSpPr>
            <p:nvPr/>
          </p:nvSpPr>
          <p:spPr bwMode="auto">
            <a:xfrm>
              <a:off x="3940" y="1114"/>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95" name="Oval 8715"/>
            <p:cNvSpPr>
              <a:spLocks noChangeAspect="1" noChangeArrowheads="1"/>
            </p:cNvSpPr>
            <p:nvPr/>
          </p:nvSpPr>
          <p:spPr bwMode="auto">
            <a:xfrm>
              <a:off x="4041" y="983"/>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96" name="Oval 8716"/>
            <p:cNvSpPr>
              <a:spLocks noChangeAspect="1" noChangeArrowheads="1"/>
            </p:cNvSpPr>
            <p:nvPr/>
          </p:nvSpPr>
          <p:spPr bwMode="auto">
            <a:xfrm>
              <a:off x="4007" y="1077"/>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97" name="Oval 8717"/>
            <p:cNvSpPr>
              <a:spLocks noChangeAspect="1" noChangeArrowheads="1"/>
            </p:cNvSpPr>
            <p:nvPr/>
          </p:nvSpPr>
          <p:spPr bwMode="auto">
            <a:xfrm>
              <a:off x="3922" y="965"/>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98" name="Oval 8718"/>
            <p:cNvSpPr>
              <a:spLocks noChangeAspect="1" noChangeArrowheads="1"/>
            </p:cNvSpPr>
            <p:nvPr/>
          </p:nvSpPr>
          <p:spPr bwMode="auto">
            <a:xfrm>
              <a:off x="4278" y="147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099" name="Oval 8719"/>
            <p:cNvSpPr>
              <a:spLocks noChangeAspect="1" noChangeArrowheads="1"/>
            </p:cNvSpPr>
            <p:nvPr/>
          </p:nvSpPr>
          <p:spPr bwMode="auto">
            <a:xfrm>
              <a:off x="4311" y="1564"/>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00" name="Oval 8720"/>
            <p:cNvSpPr>
              <a:spLocks noChangeAspect="1" noChangeArrowheads="1"/>
            </p:cNvSpPr>
            <p:nvPr/>
          </p:nvSpPr>
          <p:spPr bwMode="auto">
            <a:xfrm>
              <a:off x="4413" y="14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01" name="Oval 8721"/>
            <p:cNvSpPr>
              <a:spLocks noChangeAspect="1" noChangeArrowheads="1"/>
            </p:cNvSpPr>
            <p:nvPr/>
          </p:nvSpPr>
          <p:spPr bwMode="auto">
            <a:xfrm>
              <a:off x="4379" y="152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02" name="Oval 8722"/>
            <p:cNvSpPr>
              <a:spLocks noChangeAspect="1" noChangeArrowheads="1"/>
            </p:cNvSpPr>
            <p:nvPr/>
          </p:nvSpPr>
          <p:spPr bwMode="auto">
            <a:xfrm>
              <a:off x="4295" y="1415"/>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03" name="Oval 8723"/>
            <p:cNvSpPr>
              <a:spLocks noChangeAspect="1" noChangeArrowheads="1"/>
            </p:cNvSpPr>
            <p:nvPr/>
          </p:nvSpPr>
          <p:spPr bwMode="auto">
            <a:xfrm>
              <a:off x="4651" y="495"/>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04" name="Oval 8724"/>
            <p:cNvSpPr>
              <a:spLocks noChangeAspect="1" noChangeArrowheads="1"/>
            </p:cNvSpPr>
            <p:nvPr/>
          </p:nvSpPr>
          <p:spPr bwMode="auto">
            <a:xfrm>
              <a:off x="4684" y="58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05" name="Oval 8725"/>
            <p:cNvSpPr>
              <a:spLocks noChangeAspect="1" noChangeArrowheads="1"/>
            </p:cNvSpPr>
            <p:nvPr/>
          </p:nvSpPr>
          <p:spPr bwMode="auto">
            <a:xfrm>
              <a:off x="4786" y="458"/>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06" name="Oval 8726"/>
            <p:cNvSpPr>
              <a:spLocks noChangeAspect="1" noChangeArrowheads="1"/>
            </p:cNvSpPr>
            <p:nvPr/>
          </p:nvSpPr>
          <p:spPr bwMode="auto">
            <a:xfrm>
              <a:off x="4751" y="552"/>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07" name="Oval 8727"/>
            <p:cNvSpPr>
              <a:spLocks noChangeAspect="1" noChangeArrowheads="1"/>
            </p:cNvSpPr>
            <p:nvPr/>
          </p:nvSpPr>
          <p:spPr bwMode="auto">
            <a:xfrm>
              <a:off x="4668" y="440"/>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08" name="Oval 8728"/>
            <p:cNvSpPr>
              <a:spLocks noChangeAspect="1" noChangeArrowheads="1"/>
            </p:cNvSpPr>
            <p:nvPr/>
          </p:nvSpPr>
          <p:spPr bwMode="auto">
            <a:xfrm>
              <a:off x="5294" y="87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09" name="Oval 8729"/>
            <p:cNvSpPr>
              <a:spLocks noChangeAspect="1" noChangeArrowheads="1"/>
            </p:cNvSpPr>
            <p:nvPr/>
          </p:nvSpPr>
          <p:spPr bwMode="auto">
            <a:xfrm>
              <a:off x="5327" y="96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10" name="Oval 8730"/>
            <p:cNvSpPr>
              <a:spLocks noChangeAspect="1" noChangeArrowheads="1"/>
            </p:cNvSpPr>
            <p:nvPr/>
          </p:nvSpPr>
          <p:spPr bwMode="auto">
            <a:xfrm>
              <a:off x="5429" y="8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11" name="Oval 8731"/>
            <p:cNvSpPr>
              <a:spLocks noChangeAspect="1" noChangeArrowheads="1"/>
            </p:cNvSpPr>
            <p:nvPr/>
          </p:nvSpPr>
          <p:spPr bwMode="auto">
            <a:xfrm>
              <a:off x="5396" y="927"/>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12" name="Oval 8732"/>
            <p:cNvSpPr>
              <a:spLocks noChangeAspect="1" noChangeArrowheads="1"/>
            </p:cNvSpPr>
            <p:nvPr/>
          </p:nvSpPr>
          <p:spPr bwMode="auto">
            <a:xfrm>
              <a:off x="5311" y="815"/>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13" name="Oval 8733"/>
            <p:cNvSpPr>
              <a:spLocks noChangeAspect="1" noChangeArrowheads="1"/>
            </p:cNvSpPr>
            <p:nvPr/>
          </p:nvSpPr>
          <p:spPr bwMode="auto">
            <a:xfrm>
              <a:off x="4786" y="1490"/>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14" name="Oval 8734"/>
            <p:cNvSpPr>
              <a:spLocks noChangeAspect="1" noChangeArrowheads="1"/>
            </p:cNvSpPr>
            <p:nvPr/>
          </p:nvSpPr>
          <p:spPr bwMode="auto">
            <a:xfrm>
              <a:off x="4836" y="1545"/>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15" name="Oval 8735"/>
            <p:cNvSpPr>
              <a:spLocks noChangeAspect="1" noChangeArrowheads="1"/>
            </p:cNvSpPr>
            <p:nvPr/>
          </p:nvSpPr>
          <p:spPr bwMode="auto">
            <a:xfrm>
              <a:off x="4921" y="1452"/>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16" name="Oval 8736"/>
            <p:cNvSpPr>
              <a:spLocks noChangeAspect="1" noChangeArrowheads="1"/>
            </p:cNvSpPr>
            <p:nvPr/>
          </p:nvSpPr>
          <p:spPr bwMode="auto">
            <a:xfrm>
              <a:off x="4904" y="1508"/>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17" name="Oval 8737"/>
            <p:cNvSpPr>
              <a:spLocks noChangeAspect="1" noChangeArrowheads="1"/>
            </p:cNvSpPr>
            <p:nvPr/>
          </p:nvSpPr>
          <p:spPr bwMode="auto">
            <a:xfrm>
              <a:off x="4803" y="1433"/>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18" name="Oval 8738"/>
            <p:cNvSpPr>
              <a:spLocks noChangeAspect="1" noChangeArrowheads="1"/>
            </p:cNvSpPr>
            <p:nvPr/>
          </p:nvSpPr>
          <p:spPr bwMode="auto">
            <a:xfrm>
              <a:off x="4904" y="51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19" name="Oval 8739"/>
            <p:cNvSpPr>
              <a:spLocks noChangeAspect="1" noChangeArrowheads="1"/>
            </p:cNvSpPr>
            <p:nvPr/>
          </p:nvSpPr>
          <p:spPr bwMode="auto">
            <a:xfrm>
              <a:off x="5039" y="47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20" name="Oval 8740"/>
            <p:cNvSpPr>
              <a:spLocks noChangeAspect="1" noChangeArrowheads="1"/>
            </p:cNvSpPr>
            <p:nvPr/>
          </p:nvSpPr>
          <p:spPr bwMode="auto">
            <a:xfrm>
              <a:off x="5006" y="570"/>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21" name="Oval 8741"/>
            <p:cNvSpPr>
              <a:spLocks noChangeAspect="1" noChangeArrowheads="1"/>
            </p:cNvSpPr>
            <p:nvPr/>
          </p:nvSpPr>
          <p:spPr bwMode="auto">
            <a:xfrm>
              <a:off x="4921" y="458"/>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22" name="Oval 8742"/>
            <p:cNvSpPr>
              <a:spLocks noChangeAspect="1" noChangeArrowheads="1"/>
            </p:cNvSpPr>
            <p:nvPr/>
          </p:nvSpPr>
          <p:spPr bwMode="auto">
            <a:xfrm>
              <a:off x="4041" y="47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23" name="Oval 8743"/>
            <p:cNvSpPr>
              <a:spLocks noChangeAspect="1" noChangeArrowheads="1"/>
            </p:cNvSpPr>
            <p:nvPr/>
          </p:nvSpPr>
          <p:spPr bwMode="auto">
            <a:xfrm>
              <a:off x="4075" y="570"/>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24" name="Oval 8744"/>
            <p:cNvSpPr>
              <a:spLocks noChangeAspect="1" noChangeArrowheads="1"/>
            </p:cNvSpPr>
            <p:nvPr/>
          </p:nvSpPr>
          <p:spPr bwMode="auto">
            <a:xfrm>
              <a:off x="4176" y="440"/>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25" name="Oval 8745"/>
            <p:cNvSpPr>
              <a:spLocks noChangeAspect="1" noChangeArrowheads="1"/>
            </p:cNvSpPr>
            <p:nvPr/>
          </p:nvSpPr>
          <p:spPr bwMode="auto">
            <a:xfrm>
              <a:off x="4143" y="5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26" name="Oval 8746"/>
            <p:cNvSpPr>
              <a:spLocks noChangeAspect="1" noChangeArrowheads="1"/>
            </p:cNvSpPr>
            <p:nvPr/>
          </p:nvSpPr>
          <p:spPr bwMode="auto">
            <a:xfrm>
              <a:off x="3973" y="42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27" name="Oval 8747"/>
            <p:cNvSpPr>
              <a:spLocks noChangeAspect="1" noChangeArrowheads="1"/>
            </p:cNvSpPr>
            <p:nvPr/>
          </p:nvSpPr>
          <p:spPr bwMode="auto">
            <a:xfrm>
              <a:off x="5294" y="1095"/>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28" name="Oval 8748"/>
            <p:cNvSpPr>
              <a:spLocks noChangeAspect="1" noChangeArrowheads="1"/>
            </p:cNvSpPr>
            <p:nvPr/>
          </p:nvSpPr>
          <p:spPr bwMode="auto">
            <a:xfrm>
              <a:off x="5327" y="118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29" name="Oval 8749"/>
            <p:cNvSpPr>
              <a:spLocks noChangeAspect="1" noChangeArrowheads="1"/>
            </p:cNvSpPr>
            <p:nvPr/>
          </p:nvSpPr>
          <p:spPr bwMode="auto">
            <a:xfrm>
              <a:off x="5429" y="1058"/>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30" name="Oval 8750"/>
            <p:cNvSpPr>
              <a:spLocks noChangeAspect="1" noChangeArrowheads="1"/>
            </p:cNvSpPr>
            <p:nvPr/>
          </p:nvSpPr>
          <p:spPr bwMode="auto">
            <a:xfrm>
              <a:off x="5396" y="1152"/>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31" name="Oval 8751"/>
            <p:cNvSpPr>
              <a:spLocks noChangeAspect="1" noChangeArrowheads="1"/>
            </p:cNvSpPr>
            <p:nvPr/>
          </p:nvSpPr>
          <p:spPr bwMode="auto">
            <a:xfrm>
              <a:off x="5311" y="1039"/>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32" name="Oval 8752"/>
            <p:cNvSpPr>
              <a:spLocks noChangeAspect="1" noChangeArrowheads="1"/>
            </p:cNvSpPr>
            <p:nvPr/>
          </p:nvSpPr>
          <p:spPr bwMode="auto">
            <a:xfrm>
              <a:off x="4871" y="1171"/>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33" name="Oval 8753"/>
            <p:cNvSpPr>
              <a:spLocks noChangeAspect="1" noChangeArrowheads="1"/>
            </p:cNvSpPr>
            <p:nvPr/>
          </p:nvSpPr>
          <p:spPr bwMode="auto">
            <a:xfrm>
              <a:off x="4904" y="126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34" name="Oval 8754"/>
            <p:cNvSpPr>
              <a:spLocks noChangeAspect="1" noChangeArrowheads="1"/>
            </p:cNvSpPr>
            <p:nvPr/>
          </p:nvSpPr>
          <p:spPr bwMode="auto">
            <a:xfrm>
              <a:off x="5006" y="11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35" name="Oval 8755"/>
            <p:cNvSpPr>
              <a:spLocks noChangeAspect="1" noChangeArrowheads="1"/>
            </p:cNvSpPr>
            <p:nvPr/>
          </p:nvSpPr>
          <p:spPr bwMode="auto">
            <a:xfrm>
              <a:off x="4972" y="1227"/>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36" name="Oval 8756"/>
            <p:cNvSpPr>
              <a:spLocks noChangeAspect="1" noChangeArrowheads="1"/>
            </p:cNvSpPr>
            <p:nvPr/>
          </p:nvSpPr>
          <p:spPr bwMode="auto">
            <a:xfrm>
              <a:off x="4888" y="1114"/>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37" name="Oval 8757"/>
            <p:cNvSpPr>
              <a:spLocks noChangeAspect="1" noChangeArrowheads="1"/>
            </p:cNvSpPr>
            <p:nvPr/>
          </p:nvSpPr>
          <p:spPr bwMode="auto">
            <a:xfrm>
              <a:off x="4244" y="92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38" name="Oval 8758"/>
            <p:cNvSpPr>
              <a:spLocks noChangeAspect="1" noChangeArrowheads="1"/>
            </p:cNvSpPr>
            <p:nvPr/>
          </p:nvSpPr>
          <p:spPr bwMode="auto">
            <a:xfrm>
              <a:off x="4278" y="1020"/>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39" name="Oval 8759"/>
            <p:cNvSpPr>
              <a:spLocks noChangeAspect="1" noChangeArrowheads="1"/>
            </p:cNvSpPr>
            <p:nvPr/>
          </p:nvSpPr>
          <p:spPr bwMode="auto">
            <a:xfrm>
              <a:off x="4379" y="890"/>
              <a:ext cx="17" cy="17"/>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40" name="Oval 8760"/>
            <p:cNvSpPr>
              <a:spLocks noChangeAspect="1" noChangeArrowheads="1"/>
            </p:cNvSpPr>
            <p:nvPr/>
          </p:nvSpPr>
          <p:spPr bwMode="auto">
            <a:xfrm>
              <a:off x="4261" y="87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41" name="Oval 8761"/>
            <p:cNvSpPr>
              <a:spLocks noChangeAspect="1" noChangeArrowheads="1"/>
            </p:cNvSpPr>
            <p:nvPr/>
          </p:nvSpPr>
          <p:spPr bwMode="auto">
            <a:xfrm>
              <a:off x="4751" y="702"/>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42" name="Oval 8762"/>
            <p:cNvSpPr>
              <a:spLocks noChangeAspect="1" noChangeArrowheads="1"/>
            </p:cNvSpPr>
            <p:nvPr/>
          </p:nvSpPr>
          <p:spPr bwMode="auto">
            <a:xfrm>
              <a:off x="4786" y="79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43" name="Oval 8763"/>
            <p:cNvSpPr>
              <a:spLocks noChangeAspect="1" noChangeArrowheads="1"/>
            </p:cNvSpPr>
            <p:nvPr/>
          </p:nvSpPr>
          <p:spPr bwMode="auto">
            <a:xfrm>
              <a:off x="4888" y="664"/>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44" name="Oval 8764"/>
            <p:cNvSpPr>
              <a:spLocks noChangeAspect="1" noChangeArrowheads="1"/>
            </p:cNvSpPr>
            <p:nvPr/>
          </p:nvSpPr>
          <p:spPr bwMode="auto">
            <a:xfrm>
              <a:off x="4853" y="758"/>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45" name="Oval 8765"/>
            <p:cNvSpPr>
              <a:spLocks noChangeAspect="1" noChangeArrowheads="1"/>
            </p:cNvSpPr>
            <p:nvPr/>
          </p:nvSpPr>
          <p:spPr bwMode="auto">
            <a:xfrm>
              <a:off x="4769" y="646"/>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46" name="Oval 8766"/>
            <p:cNvSpPr>
              <a:spLocks noChangeAspect="1" noChangeArrowheads="1"/>
            </p:cNvSpPr>
            <p:nvPr/>
          </p:nvSpPr>
          <p:spPr bwMode="auto">
            <a:xfrm>
              <a:off x="4430" y="721"/>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47" name="Oval 8767"/>
            <p:cNvSpPr>
              <a:spLocks noChangeAspect="1" noChangeArrowheads="1"/>
            </p:cNvSpPr>
            <p:nvPr/>
          </p:nvSpPr>
          <p:spPr bwMode="auto">
            <a:xfrm>
              <a:off x="4464" y="81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48" name="Oval 8768"/>
            <p:cNvSpPr>
              <a:spLocks noChangeAspect="1" noChangeArrowheads="1"/>
            </p:cNvSpPr>
            <p:nvPr/>
          </p:nvSpPr>
          <p:spPr bwMode="auto">
            <a:xfrm>
              <a:off x="4566" y="68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49" name="Oval 8769"/>
            <p:cNvSpPr>
              <a:spLocks noChangeAspect="1" noChangeArrowheads="1"/>
            </p:cNvSpPr>
            <p:nvPr/>
          </p:nvSpPr>
          <p:spPr bwMode="auto">
            <a:xfrm>
              <a:off x="4531" y="777"/>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50" name="Oval 8770"/>
            <p:cNvSpPr>
              <a:spLocks noChangeAspect="1" noChangeArrowheads="1"/>
            </p:cNvSpPr>
            <p:nvPr/>
          </p:nvSpPr>
          <p:spPr bwMode="auto">
            <a:xfrm>
              <a:off x="4448" y="664"/>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51" name="Oval 8771"/>
            <p:cNvSpPr>
              <a:spLocks noChangeAspect="1" noChangeArrowheads="1"/>
            </p:cNvSpPr>
            <p:nvPr/>
          </p:nvSpPr>
          <p:spPr bwMode="auto">
            <a:xfrm>
              <a:off x="4311" y="118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52" name="Oval 8772"/>
            <p:cNvSpPr>
              <a:spLocks noChangeAspect="1" noChangeArrowheads="1"/>
            </p:cNvSpPr>
            <p:nvPr/>
          </p:nvSpPr>
          <p:spPr bwMode="auto">
            <a:xfrm>
              <a:off x="4346" y="128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53" name="Oval 8773"/>
            <p:cNvSpPr>
              <a:spLocks noChangeAspect="1" noChangeArrowheads="1"/>
            </p:cNvSpPr>
            <p:nvPr/>
          </p:nvSpPr>
          <p:spPr bwMode="auto">
            <a:xfrm>
              <a:off x="4448" y="1152"/>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54" name="Oval 8774"/>
            <p:cNvSpPr>
              <a:spLocks noChangeAspect="1" noChangeArrowheads="1"/>
            </p:cNvSpPr>
            <p:nvPr/>
          </p:nvSpPr>
          <p:spPr bwMode="auto">
            <a:xfrm>
              <a:off x="4413" y="124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55" name="Oval 8775"/>
            <p:cNvSpPr>
              <a:spLocks noChangeAspect="1" noChangeArrowheads="1"/>
            </p:cNvSpPr>
            <p:nvPr/>
          </p:nvSpPr>
          <p:spPr bwMode="auto">
            <a:xfrm>
              <a:off x="4328" y="1133"/>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56" name="Oval 8776"/>
            <p:cNvSpPr>
              <a:spLocks noChangeAspect="1" noChangeArrowheads="1"/>
            </p:cNvSpPr>
            <p:nvPr/>
          </p:nvSpPr>
          <p:spPr bwMode="auto">
            <a:xfrm>
              <a:off x="4583" y="1302"/>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57" name="Oval 8777"/>
            <p:cNvSpPr>
              <a:spLocks noChangeAspect="1" noChangeArrowheads="1"/>
            </p:cNvSpPr>
            <p:nvPr/>
          </p:nvSpPr>
          <p:spPr bwMode="auto">
            <a:xfrm>
              <a:off x="4616" y="1395"/>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58" name="Oval 8778"/>
            <p:cNvSpPr>
              <a:spLocks noChangeAspect="1" noChangeArrowheads="1"/>
            </p:cNvSpPr>
            <p:nvPr/>
          </p:nvSpPr>
          <p:spPr bwMode="auto">
            <a:xfrm>
              <a:off x="4718" y="126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59" name="Oval 8779"/>
            <p:cNvSpPr>
              <a:spLocks noChangeAspect="1" noChangeArrowheads="1"/>
            </p:cNvSpPr>
            <p:nvPr/>
          </p:nvSpPr>
          <p:spPr bwMode="auto">
            <a:xfrm>
              <a:off x="4684" y="1357"/>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60" name="Oval 8780"/>
            <p:cNvSpPr>
              <a:spLocks noChangeAspect="1" noChangeArrowheads="1"/>
            </p:cNvSpPr>
            <p:nvPr/>
          </p:nvSpPr>
          <p:spPr bwMode="auto">
            <a:xfrm>
              <a:off x="4599" y="124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61" name="Oval 8781"/>
            <p:cNvSpPr>
              <a:spLocks noChangeAspect="1" noChangeArrowheads="1"/>
            </p:cNvSpPr>
            <p:nvPr/>
          </p:nvSpPr>
          <p:spPr bwMode="auto">
            <a:xfrm>
              <a:off x="4853" y="927"/>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62" name="Oval 8782"/>
            <p:cNvSpPr>
              <a:spLocks noChangeAspect="1" noChangeArrowheads="1"/>
            </p:cNvSpPr>
            <p:nvPr/>
          </p:nvSpPr>
          <p:spPr bwMode="auto">
            <a:xfrm>
              <a:off x="4888" y="1020"/>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63" name="Oval 8783"/>
            <p:cNvSpPr>
              <a:spLocks noChangeAspect="1" noChangeArrowheads="1"/>
            </p:cNvSpPr>
            <p:nvPr/>
          </p:nvSpPr>
          <p:spPr bwMode="auto">
            <a:xfrm>
              <a:off x="4989" y="890"/>
              <a:ext cx="17" cy="17"/>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64" name="Oval 8784"/>
            <p:cNvSpPr>
              <a:spLocks noChangeAspect="1" noChangeArrowheads="1"/>
            </p:cNvSpPr>
            <p:nvPr/>
          </p:nvSpPr>
          <p:spPr bwMode="auto">
            <a:xfrm>
              <a:off x="4955" y="983"/>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65" name="Oval 8785"/>
            <p:cNvSpPr>
              <a:spLocks noChangeAspect="1" noChangeArrowheads="1"/>
            </p:cNvSpPr>
            <p:nvPr/>
          </p:nvSpPr>
          <p:spPr bwMode="auto">
            <a:xfrm>
              <a:off x="4871" y="87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66" name="Oval 8786"/>
            <p:cNvSpPr>
              <a:spLocks noChangeAspect="1" noChangeArrowheads="1"/>
            </p:cNvSpPr>
            <p:nvPr/>
          </p:nvSpPr>
          <p:spPr bwMode="auto">
            <a:xfrm>
              <a:off x="4599" y="627"/>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67" name="Oval 8787"/>
            <p:cNvSpPr>
              <a:spLocks noChangeAspect="1" noChangeArrowheads="1"/>
            </p:cNvSpPr>
            <p:nvPr/>
          </p:nvSpPr>
          <p:spPr bwMode="auto">
            <a:xfrm>
              <a:off x="4633" y="721"/>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68" name="Oval 8788"/>
            <p:cNvSpPr>
              <a:spLocks noChangeAspect="1" noChangeArrowheads="1"/>
            </p:cNvSpPr>
            <p:nvPr/>
          </p:nvSpPr>
          <p:spPr bwMode="auto">
            <a:xfrm>
              <a:off x="4735" y="589"/>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69" name="Oval 8789"/>
            <p:cNvSpPr>
              <a:spLocks noChangeAspect="1" noChangeArrowheads="1"/>
            </p:cNvSpPr>
            <p:nvPr/>
          </p:nvSpPr>
          <p:spPr bwMode="auto">
            <a:xfrm>
              <a:off x="4701" y="68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70" name="Oval 8790"/>
            <p:cNvSpPr>
              <a:spLocks noChangeAspect="1" noChangeArrowheads="1"/>
            </p:cNvSpPr>
            <p:nvPr/>
          </p:nvSpPr>
          <p:spPr bwMode="auto">
            <a:xfrm>
              <a:off x="4616" y="570"/>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71" name="Oval 8791"/>
            <p:cNvSpPr>
              <a:spLocks noChangeAspect="1" noChangeArrowheads="1"/>
            </p:cNvSpPr>
            <p:nvPr/>
          </p:nvSpPr>
          <p:spPr bwMode="auto">
            <a:xfrm>
              <a:off x="5074" y="8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72" name="Oval 8792"/>
            <p:cNvSpPr>
              <a:spLocks noChangeAspect="1" noChangeArrowheads="1"/>
            </p:cNvSpPr>
            <p:nvPr/>
          </p:nvSpPr>
          <p:spPr bwMode="auto">
            <a:xfrm>
              <a:off x="5107" y="92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73" name="Oval 8793"/>
            <p:cNvSpPr>
              <a:spLocks noChangeAspect="1" noChangeArrowheads="1"/>
            </p:cNvSpPr>
            <p:nvPr/>
          </p:nvSpPr>
          <p:spPr bwMode="auto">
            <a:xfrm>
              <a:off x="5209" y="79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74" name="Oval 8794"/>
            <p:cNvSpPr>
              <a:spLocks noChangeAspect="1" noChangeArrowheads="1"/>
            </p:cNvSpPr>
            <p:nvPr/>
          </p:nvSpPr>
          <p:spPr bwMode="auto">
            <a:xfrm>
              <a:off x="5176" y="890"/>
              <a:ext cx="16" cy="17"/>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75" name="Oval 8795"/>
            <p:cNvSpPr>
              <a:spLocks noChangeAspect="1" noChangeArrowheads="1"/>
            </p:cNvSpPr>
            <p:nvPr/>
          </p:nvSpPr>
          <p:spPr bwMode="auto">
            <a:xfrm>
              <a:off x="5091" y="777"/>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76" name="Oval 8796"/>
            <p:cNvSpPr>
              <a:spLocks noChangeAspect="1" noChangeArrowheads="1"/>
            </p:cNvSpPr>
            <p:nvPr/>
          </p:nvSpPr>
          <p:spPr bwMode="auto">
            <a:xfrm>
              <a:off x="5209" y="945"/>
              <a:ext cx="43" cy="49"/>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77" name="Oval 8797"/>
            <p:cNvSpPr>
              <a:spLocks noChangeAspect="1" noChangeArrowheads="1"/>
            </p:cNvSpPr>
            <p:nvPr/>
          </p:nvSpPr>
          <p:spPr bwMode="auto">
            <a:xfrm>
              <a:off x="4328" y="907"/>
              <a:ext cx="43" cy="49"/>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78" name="Oval 8798"/>
            <p:cNvSpPr>
              <a:spLocks noChangeAspect="1" noChangeArrowheads="1"/>
            </p:cNvSpPr>
            <p:nvPr/>
          </p:nvSpPr>
          <p:spPr bwMode="auto">
            <a:xfrm>
              <a:off x="4091" y="589"/>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79" name="Oval 8799"/>
            <p:cNvSpPr>
              <a:spLocks noChangeAspect="1" noChangeArrowheads="1"/>
            </p:cNvSpPr>
            <p:nvPr/>
          </p:nvSpPr>
          <p:spPr bwMode="auto">
            <a:xfrm>
              <a:off x="4227" y="965"/>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80" name="Oval 8800"/>
            <p:cNvSpPr>
              <a:spLocks noChangeAspect="1" noChangeArrowheads="1"/>
            </p:cNvSpPr>
            <p:nvPr/>
          </p:nvSpPr>
          <p:spPr bwMode="auto">
            <a:xfrm>
              <a:off x="4481" y="1227"/>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81" name="Oval 8801"/>
            <p:cNvSpPr>
              <a:spLocks noChangeAspect="1" noChangeArrowheads="1"/>
            </p:cNvSpPr>
            <p:nvPr/>
          </p:nvSpPr>
          <p:spPr bwMode="auto">
            <a:xfrm>
              <a:off x="4075" y="890"/>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82" name="Oval 8802"/>
            <p:cNvSpPr>
              <a:spLocks noChangeAspect="1" noChangeArrowheads="1"/>
            </p:cNvSpPr>
            <p:nvPr/>
          </p:nvSpPr>
          <p:spPr bwMode="auto">
            <a:xfrm>
              <a:off x="4091" y="758"/>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83" name="Oval 8803"/>
            <p:cNvSpPr>
              <a:spLocks noChangeAspect="1" noChangeArrowheads="1"/>
            </p:cNvSpPr>
            <p:nvPr/>
          </p:nvSpPr>
          <p:spPr bwMode="auto">
            <a:xfrm>
              <a:off x="5039" y="945"/>
              <a:ext cx="43" cy="49"/>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84" name="Oval 8804"/>
            <p:cNvSpPr>
              <a:spLocks noChangeAspect="1" noChangeArrowheads="1"/>
            </p:cNvSpPr>
            <p:nvPr/>
          </p:nvSpPr>
          <p:spPr bwMode="auto">
            <a:xfrm>
              <a:off x="4904" y="927"/>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85" name="Oval 8805"/>
            <p:cNvSpPr>
              <a:spLocks noChangeAspect="1" noChangeArrowheads="1"/>
            </p:cNvSpPr>
            <p:nvPr/>
          </p:nvSpPr>
          <p:spPr bwMode="auto">
            <a:xfrm>
              <a:off x="4888" y="570"/>
              <a:ext cx="42" cy="49"/>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86" name="Oval 8806"/>
            <p:cNvSpPr>
              <a:spLocks noChangeAspect="1" noChangeArrowheads="1"/>
            </p:cNvSpPr>
            <p:nvPr/>
          </p:nvSpPr>
          <p:spPr bwMode="auto">
            <a:xfrm>
              <a:off x="5039" y="683"/>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87" name="Oval 8807"/>
            <p:cNvSpPr>
              <a:spLocks noChangeAspect="1" noChangeArrowheads="1"/>
            </p:cNvSpPr>
            <p:nvPr/>
          </p:nvSpPr>
          <p:spPr bwMode="auto">
            <a:xfrm>
              <a:off x="4888" y="683"/>
              <a:ext cx="42"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88" name="Oval 8808"/>
            <p:cNvSpPr>
              <a:spLocks noChangeAspect="1" noChangeArrowheads="1"/>
            </p:cNvSpPr>
            <p:nvPr/>
          </p:nvSpPr>
          <p:spPr bwMode="auto">
            <a:xfrm>
              <a:off x="4938" y="777"/>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89" name="Oval 8809"/>
            <p:cNvSpPr>
              <a:spLocks noChangeAspect="1" noChangeArrowheads="1"/>
            </p:cNvSpPr>
            <p:nvPr/>
          </p:nvSpPr>
          <p:spPr bwMode="auto">
            <a:xfrm>
              <a:off x="4786" y="702"/>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90" name="Oval 8810"/>
            <p:cNvSpPr>
              <a:spLocks noChangeAspect="1" noChangeArrowheads="1"/>
            </p:cNvSpPr>
            <p:nvPr/>
          </p:nvSpPr>
          <p:spPr bwMode="auto">
            <a:xfrm>
              <a:off x="4803" y="815"/>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91" name="Oval 8811"/>
            <p:cNvSpPr>
              <a:spLocks noChangeAspect="1" noChangeArrowheads="1"/>
            </p:cNvSpPr>
            <p:nvPr/>
          </p:nvSpPr>
          <p:spPr bwMode="auto">
            <a:xfrm>
              <a:off x="4244" y="1095"/>
              <a:ext cx="42"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92" name="Oval 8812"/>
            <p:cNvSpPr>
              <a:spLocks noChangeAspect="1" noChangeArrowheads="1"/>
            </p:cNvSpPr>
            <p:nvPr/>
          </p:nvSpPr>
          <p:spPr bwMode="auto">
            <a:xfrm>
              <a:off x="4396" y="1171"/>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93" name="Oval 8813"/>
            <p:cNvSpPr>
              <a:spLocks noChangeAspect="1" noChangeArrowheads="1"/>
            </p:cNvSpPr>
            <p:nvPr/>
          </p:nvSpPr>
          <p:spPr bwMode="auto">
            <a:xfrm>
              <a:off x="4058" y="1133"/>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94" name="Oval 8814"/>
            <p:cNvSpPr>
              <a:spLocks noChangeAspect="1" noChangeArrowheads="1"/>
            </p:cNvSpPr>
            <p:nvPr/>
          </p:nvSpPr>
          <p:spPr bwMode="auto">
            <a:xfrm>
              <a:off x="4244" y="1433"/>
              <a:ext cx="42"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95" name="Oval 8815"/>
            <p:cNvSpPr>
              <a:spLocks noChangeAspect="1" noChangeArrowheads="1"/>
            </p:cNvSpPr>
            <p:nvPr/>
          </p:nvSpPr>
          <p:spPr bwMode="auto">
            <a:xfrm>
              <a:off x="4193" y="1265"/>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96" name="Oval 8816"/>
            <p:cNvSpPr>
              <a:spLocks noChangeAspect="1" noChangeArrowheads="1"/>
            </p:cNvSpPr>
            <p:nvPr/>
          </p:nvSpPr>
          <p:spPr bwMode="auto">
            <a:xfrm>
              <a:off x="4108" y="1246"/>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97" name="Oval 8817"/>
            <p:cNvSpPr>
              <a:spLocks noChangeAspect="1" noChangeArrowheads="1"/>
            </p:cNvSpPr>
            <p:nvPr/>
          </p:nvSpPr>
          <p:spPr bwMode="auto">
            <a:xfrm>
              <a:off x="4904" y="1133"/>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98" name="Oval 8818"/>
            <p:cNvSpPr>
              <a:spLocks noChangeAspect="1" noChangeArrowheads="1"/>
            </p:cNvSpPr>
            <p:nvPr/>
          </p:nvSpPr>
          <p:spPr bwMode="auto">
            <a:xfrm>
              <a:off x="4346" y="1395"/>
              <a:ext cx="42"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199" name="Oval 8819"/>
            <p:cNvSpPr>
              <a:spLocks noChangeAspect="1" noChangeArrowheads="1"/>
            </p:cNvSpPr>
            <p:nvPr/>
          </p:nvSpPr>
          <p:spPr bwMode="auto">
            <a:xfrm>
              <a:off x="5074" y="1227"/>
              <a:ext cx="42"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00" name="Oval 8820"/>
            <p:cNvSpPr>
              <a:spLocks noChangeAspect="1" noChangeArrowheads="1"/>
            </p:cNvSpPr>
            <p:nvPr/>
          </p:nvSpPr>
          <p:spPr bwMode="auto">
            <a:xfrm>
              <a:off x="4616" y="1302"/>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01" name="Oval 8821"/>
            <p:cNvSpPr>
              <a:spLocks noChangeAspect="1" noChangeArrowheads="1"/>
            </p:cNvSpPr>
            <p:nvPr/>
          </p:nvSpPr>
          <p:spPr bwMode="auto">
            <a:xfrm>
              <a:off x="4803" y="1265"/>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02" name="Oval 8822"/>
            <p:cNvSpPr>
              <a:spLocks noChangeAspect="1" noChangeArrowheads="1"/>
            </p:cNvSpPr>
            <p:nvPr/>
          </p:nvSpPr>
          <p:spPr bwMode="auto">
            <a:xfrm>
              <a:off x="4972" y="1415"/>
              <a:ext cx="42"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03" name="Oval 8823"/>
            <p:cNvSpPr>
              <a:spLocks noChangeAspect="1" noChangeArrowheads="1"/>
            </p:cNvSpPr>
            <p:nvPr/>
          </p:nvSpPr>
          <p:spPr bwMode="auto">
            <a:xfrm>
              <a:off x="4684" y="477"/>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04" name="Oval 8824"/>
            <p:cNvSpPr>
              <a:spLocks noChangeAspect="1" noChangeArrowheads="1"/>
            </p:cNvSpPr>
            <p:nvPr/>
          </p:nvSpPr>
          <p:spPr bwMode="auto">
            <a:xfrm>
              <a:off x="4651" y="739"/>
              <a:ext cx="42"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05" name="Oval 8825"/>
            <p:cNvSpPr>
              <a:spLocks noChangeAspect="1" noChangeArrowheads="1"/>
            </p:cNvSpPr>
            <p:nvPr/>
          </p:nvSpPr>
          <p:spPr bwMode="auto">
            <a:xfrm>
              <a:off x="4210" y="533"/>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06" name="Oval 8826"/>
            <p:cNvSpPr>
              <a:spLocks noChangeAspect="1" noChangeArrowheads="1"/>
            </p:cNvSpPr>
            <p:nvPr/>
          </p:nvSpPr>
          <p:spPr bwMode="auto">
            <a:xfrm>
              <a:off x="4515" y="702"/>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07" name="Oval 8827"/>
            <p:cNvSpPr>
              <a:spLocks noChangeAspect="1" noChangeArrowheads="1"/>
            </p:cNvSpPr>
            <p:nvPr/>
          </p:nvSpPr>
          <p:spPr bwMode="auto">
            <a:xfrm>
              <a:off x="4396" y="1020"/>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08" name="Oval 8828"/>
            <p:cNvSpPr>
              <a:spLocks noChangeAspect="1" noChangeArrowheads="1"/>
            </p:cNvSpPr>
            <p:nvPr/>
          </p:nvSpPr>
          <p:spPr bwMode="auto">
            <a:xfrm>
              <a:off x="4430" y="852"/>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09" name="Oval 8829"/>
            <p:cNvSpPr>
              <a:spLocks noChangeAspect="1" noChangeArrowheads="1"/>
            </p:cNvSpPr>
            <p:nvPr/>
          </p:nvSpPr>
          <p:spPr bwMode="auto">
            <a:xfrm>
              <a:off x="4599" y="777"/>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10" name="Oval 8830"/>
            <p:cNvSpPr>
              <a:spLocks noChangeAspect="1" noChangeArrowheads="1"/>
            </p:cNvSpPr>
            <p:nvPr/>
          </p:nvSpPr>
          <p:spPr bwMode="auto">
            <a:xfrm>
              <a:off x="4363" y="1095"/>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11" name="Oval 8831"/>
            <p:cNvSpPr>
              <a:spLocks noChangeAspect="1" noChangeArrowheads="1"/>
            </p:cNvSpPr>
            <p:nvPr/>
          </p:nvSpPr>
          <p:spPr bwMode="auto">
            <a:xfrm>
              <a:off x="4363" y="983"/>
              <a:ext cx="16"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12" name="Oval 8832"/>
            <p:cNvSpPr>
              <a:spLocks noChangeAspect="1" noChangeArrowheads="1"/>
            </p:cNvSpPr>
            <p:nvPr/>
          </p:nvSpPr>
          <p:spPr bwMode="auto">
            <a:xfrm>
              <a:off x="4430" y="1058"/>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13" name="Oval 8833"/>
            <p:cNvSpPr>
              <a:spLocks noChangeAspect="1" noChangeArrowheads="1"/>
            </p:cNvSpPr>
            <p:nvPr/>
          </p:nvSpPr>
          <p:spPr bwMode="auto">
            <a:xfrm>
              <a:off x="4515" y="1321"/>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14" name="Oval 8834"/>
            <p:cNvSpPr>
              <a:spLocks noChangeAspect="1" noChangeArrowheads="1"/>
            </p:cNvSpPr>
            <p:nvPr/>
          </p:nvSpPr>
          <p:spPr bwMode="auto">
            <a:xfrm>
              <a:off x="3940" y="552"/>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15" name="Oval 8835"/>
            <p:cNvSpPr>
              <a:spLocks noChangeAspect="1" noChangeArrowheads="1"/>
            </p:cNvSpPr>
            <p:nvPr/>
          </p:nvSpPr>
          <p:spPr bwMode="auto">
            <a:xfrm>
              <a:off x="3888" y="5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16" name="Oval 8836"/>
            <p:cNvSpPr>
              <a:spLocks noChangeAspect="1" noChangeArrowheads="1"/>
            </p:cNvSpPr>
            <p:nvPr/>
          </p:nvSpPr>
          <p:spPr bwMode="auto">
            <a:xfrm>
              <a:off x="3990" y="495"/>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17" name="Oval 8837"/>
            <p:cNvSpPr>
              <a:spLocks noChangeAspect="1" noChangeArrowheads="1"/>
            </p:cNvSpPr>
            <p:nvPr/>
          </p:nvSpPr>
          <p:spPr bwMode="auto">
            <a:xfrm>
              <a:off x="3990" y="58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18" name="Oval 8838"/>
            <p:cNvSpPr>
              <a:spLocks noChangeAspect="1" noChangeArrowheads="1"/>
            </p:cNvSpPr>
            <p:nvPr/>
          </p:nvSpPr>
          <p:spPr bwMode="auto">
            <a:xfrm>
              <a:off x="3905" y="47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19" name="Oval 8839"/>
            <p:cNvSpPr>
              <a:spLocks noChangeAspect="1" noChangeArrowheads="1"/>
            </p:cNvSpPr>
            <p:nvPr/>
          </p:nvSpPr>
          <p:spPr bwMode="auto">
            <a:xfrm>
              <a:off x="4143" y="1357"/>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20" name="Oval 8840"/>
            <p:cNvSpPr>
              <a:spLocks noChangeAspect="1" noChangeArrowheads="1"/>
            </p:cNvSpPr>
            <p:nvPr/>
          </p:nvSpPr>
          <p:spPr bwMode="auto">
            <a:xfrm>
              <a:off x="4108" y="1490"/>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21" name="Oval 8841"/>
            <p:cNvSpPr>
              <a:spLocks noChangeAspect="1" noChangeArrowheads="1"/>
            </p:cNvSpPr>
            <p:nvPr/>
          </p:nvSpPr>
          <p:spPr bwMode="auto">
            <a:xfrm>
              <a:off x="4058" y="147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22" name="Oval 8842"/>
            <p:cNvSpPr>
              <a:spLocks noChangeAspect="1" noChangeArrowheads="1"/>
            </p:cNvSpPr>
            <p:nvPr/>
          </p:nvSpPr>
          <p:spPr bwMode="auto">
            <a:xfrm>
              <a:off x="4160" y="1433"/>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23" name="Oval 8843"/>
            <p:cNvSpPr>
              <a:spLocks noChangeAspect="1" noChangeArrowheads="1"/>
            </p:cNvSpPr>
            <p:nvPr/>
          </p:nvSpPr>
          <p:spPr bwMode="auto">
            <a:xfrm>
              <a:off x="4160" y="1527"/>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24" name="Oval 8844"/>
            <p:cNvSpPr>
              <a:spLocks noChangeAspect="1" noChangeArrowheads="1"/>
            </p:cNvSpPr>
            <p:nvPr/>
          </p:nvSpPr>
          <p:spPr bwMode="auto">
            <a:xfrm>
              <a:off x="4075" y="1415"/>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25" name="Oval 8845"/>
            <p:cNvSpPr>
              <a:spLocks noChangeAspect="1" noChangeArrowheads="1"/>
            </p:cNvSpPr>
            <p:nvPr/>
          </p:nvSpPr>
          <p:spPr bwMode="auto">
            <a:xfrm>
              <a:off x="5176" y="458"/>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26" name="Oval 8846"/>
            <p:cNvSpPr>
              <a:spLocks noChangeAspect="1" noChangeArrowheads="1"/>
            </p:cNvSpPr>
            <p:nvPr/>
          </p:nvSpPr>
          <p:spPr bwMode="auto">
            <a:xfrm>
              <a:off x="5141" y="58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27" name="Oval 8847"/>
            <p:cNvSpPr>
              <a:spLocks noChangeAspect="1" noChangeArrowheads="1"/>
            </p:cNvSpPr>
            <p:nvPr/>
          </p:nvSpPr>
          <p:spPr bwMode="auto">
            <a:xfrm>
              <a:off x="5091" y="570"/>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28" name="Oval 8848"/>
            <p:cNvSpPr>
              <a:spLocks noChangeAspect="1" noChangeArrowheads="1"/>
            </p:cNvSpPr>
            <p:nvPr/>
          </p:nvSpPr>
          <p:spPr bwMode="auto">
            <a:xfrm>
              <a:off x="5192" y="5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29" name="Oval 8849"/>
            <p:cNvSpPr>
              <a:spLocks noChangeAspect="1" noChangeArrowheads="1"/>
            </p:cNvSpPr>
            <p:nvPr/>
          </p:nvSpPr>
          <p:spPr bwMode="auto">
            <a:xfrm>
              <a:off x="5192" y="627"/>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30" name="Oval 8850"/>
            <p:cNvSpPr>
              <a:spLocks noChangeAspect="1" noChangeArrowheads="1"/>
            </p:cNvSpPr>
            <p:nvPr/>
          </p:nvSpPr>
          <p:spPr bwMode="auto">
            <a:xfrm>
              <a:off x="5107" y="51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31" name="Oval 8851"/>
            <p:cNvSpPr>
              <a:spLocks noChangeAspect="1" noChangeArrowheads="1"/>
            </p:cNvSpPr>
            <p:nvPr/>
          </p:nvSpPr>
          <p:spPr bwMode="auto">
            <a:xfrm>
              <a:off x="3905" y="1171"/>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32" name="Oval 8852"/>
            <p:cNvSpPr>
              <a:spLocks noChangeAspect="1" noChangeArrowheads="1"/>
            </p:cNvSpPr>
            <p:nvPr/>
          </p:nvSpPr>
          <p:spPr bwMode="auto">
            <a:xfrm>
              <a:off x="3940" y="1490"/>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33" name="Oval 8853"/>
            <p:cNvSpPr>
              <a:spLocks noChangeAspect="1" noChangeArrowheads="1"/>
            </p:cNvSpPr>
            <p:nvPr/>
          </p:nvSpPr>
          <p:spPr bwMode="auto">
            <a:xfrm>
              <a:off x="3888" y="147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34" name="Oval 8854"/>
            <p:cNvSpPr>
              <a:spLocks noChangeAspect="1" noChangeArrowheads="1"/>
            </p:cNvSpPr>
            <p:nvPr/>
          </p:nvSpPr>
          <p:spPr bwMode="auto">
            <a:xfrm>
              <a:off x="3990" y="14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35" name="Oval 8855"/>
            <p:cNvSpPr>
              <a:spLocks noChangeAspect="1" noChangeArrowheads="1"/>
            </p:cNvSpPr>
            <p:nvPr/>
          </p:nvSpPr>
          <p:spPr bwMode="auto">
            <a:xfrm>
              <a:off x="3990" y="152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36" name="Oval 8856"/>
            <p:cNvSpPr>
              <a:spLocks noChangeAspect="1" noChangeArrowheads="1"/>
            </p:cNvSpPr>
            <p:nvPr/>
          </p:nvSpPr>
          <p:spPr bwMode="auto">
            <a:xfrm>
              <a:off x="3905" y="141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37" name="Oval 8857"/>
            <p:cNvSpPr>
              <a:spLocks noChangeAspect="1" noChangeArrowheads="1"/>
            </p:cNvSpPr>
            <p:nvPr/>
          </p:nvSpPr>
          <p:spPr bwMode="auto">
            <a:xfrm>
              <a:off x="3888" y="8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38" name="Oval 8858"/>
            <p:cNvSpPr>
              <a:spLocks noChangeAspect="1" noChangeArrowheads="1"/>
            </p:cNvSpPr>
            <p:nvPr/>
          </p:nvSpPr>
          <p:spPr bwMode="auto">
            <a:xfrm>
              <a:off x="3888" y="608"/>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39" name="Oval 8859"/>
            <p:cNvSpPr>
              <a:spLocks noChangeAspect="1" noChangeArrowheads="1"/>
            </p:cNvSpPr>
            <p:nvPr/>
          </p:nvSpPr>
          <p:spPr bwMode="auto">
            <a:xfrm>
              <a:off x="3973" y="907"/>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40" name="Oval 8860"/>
            <p:cNvSpPr>
              <a:spLocks noChangeAspect="1" noChangeArrowheads="1"/>
            </p:cNvSpPr>
            <p:nvPr/>
          </p:nvSpPr>
          <p:spPr bwMode="auto">
            <a:xfrm>
              <a:off x="5294" y="440"/>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41" name="Oval 8861"/>
            <p:cNvSpPr>
              <a:spLocks noChangeAspect="1" noChangeArrowheads="1"/>
            </p:cNvSpPr>
            <p:nvPr/>
          </p:nvSpPr>
          <p:spPr bwMode="auto">
            <a:xfrm>
              <a:off x="5446" y="440"/>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42" name="Oval 8862"/>
            <p:cNvSpPr>
              <a:spLocks noChangeAspect="1" noChangeArrowheads="1"/>
            </p:cNvSpPr>
            <p:nvPr/>
          </p:nvSpPr>
          <p:spPr bwMode="auto">
            <a:xfrm>
              <a:off x="5463" y="702"/>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43" name="Oval 8863"/>
            <p:cNvSpPr>
              <a:spLocks noChangeAspect="1" noChangeArrowheads="1"/>
            </p:cNvSpPr>
            <p:nvPr/>
          </p:nvSpPr>
          <p:spPr bwMode="auto">
            <a:xfrm>
              <a:off x="5514" y="608"/>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44" name="Oval 8864"/>
            <p:cNvSpPr>
              <a:spLocks noChangeAspect="1" noChangeArrowheads="1"/>
            </p:cNvSpPr>
            <p:nvPr/>
          </p:nvSpPr>
          <p:spPr bwMode="auto">
            <a:xfrm>
              <a:off x="5379" y="758"/>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45" name="Oval 8865"/>
            <p:cNvSpPr>
              <a:spLocks noChangeAspect="1" noChangeArrowheads="1"/>
            </p:cNvSpPr>
            <p:nvPr/>
          </p:nvSpPr>
          <p:spPr bwMode="auto">
            <a:xfrm>
              <a:off x="5446" y="495"/>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46" name="Oval 8866"/>
            <p:cNvSpPr>
              <a:spLocks noChangeAspect="1" noChangeArrowheads="1"/>
            </p:cNvSpPr>
            <p:nvPr/>
          </p:nvSpPr>
          <p:spPr bwMode="auto">
            <a:xfrm>
              <a:off x="5463" y="552"/>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47" name="Oval 8867"/>
            <p:cNvSpPr>
              <a:spLocks noChangeAspect="1" noChangeArrowheads="1"/>
            </p:cNvSpPr>
            <p:nvPr/>
          </p:nvSpPr>
          <p:spPr bwMode="auto">
            <a:xfrm>
              <a:off x="5463" y="87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48" name="Oval 8868"/>
            <p:cNvSpPr>
              <a:spLocks noChangeAspect="1" noChangeArrowheads="1"/>
            </p:cNvSpPr>
            <p:nvPr/>
          </p:nvSpPr>
          <p:spPr bwMode="auto">
            <a:xfrm>
              <a:off x="5497" y="907"/>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49" name="Oval 8869"/>
            <p:cNvSpPr>
              <a:spLocks noChangeAspect="1" noChangeArrowheads="1"/>
            </p:cNvSpPr>
            <p:nvPr/>
          </p:nvSpPr>
          <p:spPr bwMode="auto">
            <a:xfrm>
              <a:off x="5497" y="777"/>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50" name="Oval 8870"/>
            <p:cNvSpPr>
              <a:spLocks noChangeAspect="1" noChangeArrowheads="1"/>
            </p:cNvSpPr>
            <p:nvPr/>
          </p:nvSpPr>
          <p:spPr bwMode="auto">
            <a:xfrm>
              <a:off x="5463" y="983"/>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51" name="Oval 8871"/>
            <p:cNvSpPr>
              <a:spLocks noChangeAspect="1" noChangeArrowheads="1"/>
            </p:cNvSpPr>
            <p:nvPr/>
          </p:nvSpPr>
          <p:spPr bwMode="auto">
            <a:xfrm>
              <a:off x="5463" y="118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52" name="Oval 8872"/>
            <p:cNvSpPr>
              <a:spLocks noChangeAspect="1" noChangeArrowheads="1"/>
            </p:cNvSpPr>
            <p:nvPr/>
          </p:nvSpPr>
          <p:spPr bwMode="auto">
            <a:xfrm>
              <a:off x="5379" y="87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53" name="Oval 8873"/>
            <p:cNvSpPr>
              <a:spLocks noChangeAspect="1" noChangeArrowheads="1"/>
            </p:cNvSpPr>
            <p:nvPr/>
          </p:nvSpPr>
          <p:spPr bwMode="auto">
            <a:xfrm>
              <a:off x="5497" y="107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54" name="Oval 8874"/>
            <p:cNvSpPr>
              <a:spLocks noChangeAspect="1" noChangeArrowheads="1"/>
            </p:cNvSpPr>
            <p:nvPr/>
          </p:nvSpPr>
          <p:spPr bwMode="auto">
            <a:xfrm>
              <a:off x="5396" y="1227"/>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55" name="Oval 8875"/>
            <p:cNvSpPr>
              <a:spLocks noChangeAspect="1" noChangeArrowheads="1"/>
            </p:cNvSpPr>
            <p:nvPr/>
          </p:nvSpPr>
          <p:spPr bwMode="auto">
            <a:xfrm>
              <a:off x="4599" y="152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56" name="Oval 8876"/>
            <p:cNvSpPr>
              <a:spLocks noChangeAspect="1" noChangeArrowheads="1"/>
            </p:cNvSpPr>
            <p:nvPr/>
          </p:nvSpPr>
          <p:spPr bwMode="auto">
            <a:xfrm>
              <a:off x="5327" y="47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57" name="Oval 8877"/>
            <p:cNvSpPr>
              <a:spLocks noChangeAspect="1" noChangeArrowheads="1"/>
            </p:cNvSpPr>
            <p:nvPr/>
          </p:nvSpPr>
          <p:spPr bwMode="auto">
            <a:xfrm>
              <a:off x="4566" y="147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58" name="Oval 8878"/>
            <p:cNvSpPr>
              <a:spLocks noChangeAspect="1" noChangeArrowheads="1"/>
            </p:cNvSpPr>
            <p:nvPr/>
          </p:nvSpPr>
          <p:spPr bwMode="auto">
            <a:xfrm>
              <a:off x="4633" y="1470"/>
              <a:ext cx="18"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59" name="Oval 8879"/>
            <p:cNvSpPr>
              <a:spLocks noChangeAspect="1" noChangeArrowheads="1"/>
            </p:cNvSpPr>
            <p:nvPr/>
          </p:nvSpPr>
          <p:spPr bwMode="auto">
            <a:xfrm>
              <a:off x="4751" y="1490"/>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60" name="Oval 8880"/>
            <p:cNvSpPr>
              <a:spLocks noChangeAspect="1" noChangeArrowheads="1"/>
            </p:cNvSpPr>
            <p:nvPr/>
          </p:nvSpPr>
          <p:spPr bwMode="auto">
            <a:xfrm>
              <a:off x="4684" y="1490"/>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61" name="Oval 8881"/>
            <p:cNvSpPr>
              <a:spLocks noChangeAspect="1" noChangeArrowheads="1"/>
            </p:cNvSpPr>
            <p:nvPr/>
          </p:nvSpPr>
          <p:spPr bwMode="auto">
            <a:xfrm>
              <a:off x="4735" y="1545"/>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62" name="Oval 8882"/>
            <p:cNvSpPr>
              <a:spLocks noChangeAspect="1" noChangeArrowheads="1"/>
            </p:cNvSpPr>
            <p:nvPr/>
          </p:nvSpPr>
          <p:spPr bwMode="auto">
            <a:xfrm>
              <a:off x="4701" y="14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63" name="Oval 8883"/>
            <p:cNvSpPr>
              <a:spLocks noChangeAspect="1" noChangeArrowheads="1"/>
            </p:cNvSpPr>
            <p:nvPr/>
          </p:nvSpPr>
          <p:spPr bwMode="auto">
            <a:xfrm>
              <a:off x="4531" y="1490"/>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64" name="Oval 8884"/>
            <p:cNvSpPr>
              <a:spLocks noChangeAspect="1" noChangeArrowheads="1"/>
            </p:cNvSpPr>
            <p:nvPr/>
          </p:nvSpPr>
          <p:spPr bwMode="auto">
            <a:xfrm>
              <a:off x="4464" y="1490"/>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65" name="Oval 8885"/>
            <p:cNvSpPr>
              <a:spLocks noChangeAspect="1" noChangeArrowheads="1"/>
            </p:cNvSpPr>
            <p:nvPr/>
          </p:nvSpPr>
          <p:spPr bwMode="auto">
            <a:xfrm>
              <a:off x="4515" y="1545"/>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66" name="Oval 8886"/>
            <p:cNvSpPr>
              <a:spLocks noChangeAspect="1" noChangeArrowheads="1"/>
            </p:cNvSpPr>
            <p:nvPr/>
          </p:nvSpPr>
          <p:spPr bwMode="auto">
            <a:xfrm>
              <a:off x="4481" y="143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67" name="Oval 8887"/>
            <p:cNvSpPr>
              <a:spLocks noChangeAspect="1" noChangeArrowheads="1"/>
            </p:cNvSpPr>
            <p:nvPr/>
          </p:nvSpPr>
          <p:spPr bwMode="auto">
            <a:xfrm>
              <a:off x="4921" y="137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68" name="Oval 8888"/>
            <p:cNvSpPr>
              <a:spLocks noChangeAspect="1" noChangeArrowheads="1"/>
            </p:cNvSpPr>
            <p:nvPr/>
          </p:nvSpPr>
          <p:spPr bwMode="auto">
            <a:xfrm>
              <a:off x="5107" y="440"/>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69" name="Oval 8889"/>
            <p:cNvSpPr>
              <a:spLocks noChangeAspect="1" noChangeArrowheads="1"/>
            </p:cNvSpPr>
            <p:nvPr/>
          </p:nvSpPr>
          <p:spPr bwMode="auto">
            <a:xfrm>
              <a:off x="5412" y="458"/>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70" name="Oval 8890"/>
            <p:cNvSpPr>
              <a:spLocks noChangeAspect="1" noChangeArrowheads="1"/>
            </p:cNvSpPr>
            <p:nvPr/>
          </p:nvSpPr>
          <p:spPr bwMode="auto">
            <a:xfrm>
              <a:off x="5480" y="646"/>
              <a:ext cx="42"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71" name="Oval 8891"/>
            <p:cNvSpPr>
              <a:spLocks noChangeAspect="1" noChangeArrowheads="1"/>
            </p:cNvSpPr>
            <p:nvPr/>
          </p:nvSpPr>
          <p:spPr bwMode="auto">
            <a:xfrm>
              <a:off x="5429" y="777"/>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72" name="Oval 8892"/>
            <p:cNvSpPr>
              <a:spLocks noChangeAspect="1" noChangeArrowheads="1"/>
            </p:cNvSpPr>
            <p:nvPr/>
          </p:nvSpPr>
          <p:spPr bwMode="auto">
            <a:xfrm>
              <a:off x="5396" y="983"/>
              <a:ext cx="41"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73" name="Oval 8893"/>
            <p:cNvSpPr>
              <a:spLocks noChangeAspect="1" noChangeArrowheads="1"/>
            </p:cNvSpPr>
            <p:nvPr/>
          </p:nvSpPr>
          <p:spPr bwMode="auto">
            <a:xfrm>
              <a:off x="5259" y="777"/>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74" name="Oval 8894"/>
            <p:cNvSpPr>
              <a:spLocks noChangeAspect="1" noChangeArrowheads="1"/>
            </p:cNvSpPr>
            <p:nvPr/>
          </p:nvSpPr>
          <p:spPr bwMode="auto">
            <a:xfrm>
              <a:off x="5480" y="1152"/>
              <a:ext cx="42"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75" name="Oval 8895"/>
            <p:cNvSpPr>
              <a:spLocks noChangeAspect="1" noChangeArrowheads="1"/>
            </p:cNvSpPr>
            <p:nvPr/>
          </p:nvSpPr>
          <p:spPr bwMode="auto">
            <a:xfrm>
              <a:off x="4531" y="1490"/>
              <a:ext cx="43" cy="46"/>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76" name="Oval 8896"/>
            <p:cNvSpPr>
              <a:spLocks noChangeAspect="1" noChangeArrowheads="1"/>
            </p:cNvSpPr>
            <p:nvPr/>
          </p:nvSpPr>
          <p:spPr bwMode="auto">
            <a:xfrm>
              <a:off x="4769" y="1470"/>
              <a:ext cx="42"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77" name="Oval 8897"/>
            <p:cNvSpPr>
              <a:spLocks noChangeAspect="1" noChangeArrowheads="1"/>
            </p:cNvSpPr>
            <p:nvPr/>
          </p:nvSpPr>
          <p:spPr bwMode="auto">
            <a:xfrm>
              <a:off x="3940" y="458"/>
              <a:ext cx="41"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78" name="Oval 8898"/>
            <p:cNvSpPr>
              <a:spLocks noChangeAspect="1" noChangeArrowheads="1"/>
            </p:cNvSpPr>
            <p:nvPr/>
          </p:nvSpPr>
          <p:spPr bwMode="auto">
            <a:xfrm>
              <a:off x="3940" y="1003"/>
              <a:ext cx="41" cy="46"/>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79" name="Oval 8899"/>
            <p:cNvSpPr>
              <a:spLocks noChangeAspect="1" noChangeArrowheads="1"/>
            </p:cNvSpPr>
            <p:nvPr/>
          </p:nvSpPr>
          <p:spPr bwMode="auto">
            <a:xfrm>
              <a:off x="3905" y="1527"/>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pic>
          <p:nvPicPr>
            <p:cNvPr id="2280" name="Picture 8900" descr="Graphic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3" y="1189"/>
              <a:ext cx="184"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81" name="Text Box 8901"/>
            <p:cNvSpPr txBox="1">
              <a:spLocks noChangeAspect="1" noChangeArrowheads="1"/>
            </p:cNvSpPr>
            <p:nvPr/>
          </p:nvSpPr>
          <p:spPr bwMode="auto">
            <a:xfrm>
              <a:off x="4832" y="402"/>
              <a:ext cx="138"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ru-RU" sz="1600" b="1"/>
                <a:t>e</a:t>
              </a:r>
              <a:endParaRPr lang="en-US" altLang="ru-RU" sz="1600">
                <a:latin typeface="Times New Roman" pitchFamily="18" charset="0"/>
              </a:endParaRPr>
            </a:p>
          </p:txBody>
        </p:sp>
        <p:sp>
          <p:nvSpPr>
            <p:cNvPr id="2282" name="Oval 8902"/>
            <p:cNvSpPr>
              <a:spLocks noChangeAspect="1" noChangeArrowheads="1"/>
            </p:cNvSpPr>
            <p:nvPr/>
          </p:nvSpPr>
          <p:spPr bwMode="auto">
            <a:xfrm>
              <a:off x="4955" y="646"/>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83" name="Oval 8903"/>
            <p:cNvSpPr>
              <a:spLocks noChangeAspect="1" noChangeArrowheads="1"/>
            </p:cNvSpPr>
            <p:nvPr/>
          </p:nvSpPr>
          <p:spPr bwMode="auto">
            <a:xfrm>
              <a:off x="3922" y="646"/>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84" name="Oval 8904"/>
            <p:cNvSpPr>
              <a:spLocks noChangeAspect="1" noChangeArrowheads="1"/>
            </p:cNvSpPr>
            <p:nvPr/>
          </p:nvSpPr>
          <p:spPr bwMode="auto">
            <a:xfrm>
              <a:off x="3871" y="107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85" name="Oval 8905"/>
            <p:cNvSpPr>
              <a:spLocks noChangeAspect="1" noChangeArrowheads="1"/>
            </p:cNvSpPr>
            <p:nvPr/>
          </p:nvSpPr>
          <p:spPr bwMode="auto">
            <a:xfrm>
              <a:off x="3871" y="945"/>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86" name="Oval 8906"/>
            <p:cNvSpPr>
              <a:spLocks noChangeAspect="1" noChangeArrowheads="1"/>
            </p:cNvSpPr>
            <p:nvPr/>
          </p:nvSpPr>
          <p:spPr bwMode="auto">
            <a:xfrm>
              <a:off x="3871" y="68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87" name="Oval 8907"/>
            <p:cNvSpPr>
              <a:spLocks noChangeAspect="1" noChangeArrowheads="1"/>
            </p:cNvSpPr>
            <p:nvPr/>
          </p:nvSpPr>
          <p:spPr bwMode="auto">
            <a:xfrm>
              <a:off x="3871" y="124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88" name="Line 8908"/>
            <p:cNvSpPr>
              <a:spLocks noChangeShapeType="1"/>
            </p:cNvSpPr>
            <p:nvPr/>
          </p:nvSpPr>
          <p:spPr bwMode="auto">
            <a:xfrm>
              <a:off x="4662" y="1036"/>
              <a:ext cx="72" cy="17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ru-RU"/>
            </a:p>
          </p:txBody>
        </p:sp>
        <p:sp>
          <p:nvSpPr>
            <p:cNvPr id="2289" name="Text Box 8909"/>
            <p:cNvSpPr txBox="1">
              <a:spLocks noChangeAspect="1" noChangeArrowheads="1"/>
            </p:cNvSpPr>
            <p:nvPr/>
          </p:nvSpPr>
          <p:spPr bwMode="auto">
            <a:xfrm>
              <a:off x="4645" y="969"/>
              <a:ext cx="272"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ru-RU" sz="1600" b="1"/>
                <a:t>r</a:t>
              </a:r>
              <a:r>
                <a:rPr lang="en-US" altLang="ru-RU" sz="1600" b="1" baseline="-25000"/>
                <a:t>c</a:t>
              </a:r>
              <a:endParaRPr lang="en-US" altLang="ru-RU" sz="1600">
                <a:latin typeface="Times New Roman" pitchFamily="18" charset="0"/>
              </a:endParaRPr>
            </a:p>
          </p:txBody>
        </p:sp>
        <p:sp>
          <p:nvSpPr>
            <p:cNvPr id="2290" name="Text Box 8910"/>
            <p:cNvSpPr txBox="1">
              <a:spLocks noChangeArrowheads="1"/>
            </p:cNvSpPr>
            <p:nvPr/>
          </p:nvSpPr>
          <p:spPr bwMode="auto">
            <a:xfrm>
              <a:off x="4306" y="840"/>
              <a:ext cx="210"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ru-RU" sz="2200"/>
                <a:t>A</a:t>
              </a:r>
            </a:p>
          </p:txBody>
        </p:sp>
        <p:sp>
          <p:nvSpPr>
            <p:cNvPr id="2291" name="Oval 8911"/>
            <p:cNvSpPr>
              <a:spLocks noChangeAspect="1" noChangeArrowheads="1"/>
            </p:cNvSpPr>
            <p:nvPr/>
          </p:nvSpPr>
          <p:spPr bwMode="auto">
            <a:xfrm>
              <a:off x="3446" y="617"/>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92" name="Oval 8912"/>
            <p:cNvSpPr>
              <a:spLocks noChangeAspect="1" noChangeArrowheads="1"/>
            </p:cNvSpPr>
            <p:nvPr/>
          </p:nvSpPr>
          <p:spPr bwMode="auto">
            <a:xfrm>
              <a:off x="3480" y="711"/>
              <a:ext cx="18" cy="17"/>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93" name="Oval 8913"/>
            <p:cNvSpPr>
              <a:spLocks noChangeAspect="1" noChangeArrowheads="1"/>
            </p:cNvSpPr>
            <p:nvPr/>
          </p:nvSpPr>
          <p:spPr bwMode="auto">
            <a:xfrm>
              <a:off x="3463" y="560"/>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94" name="Oval 8914"/>
            <p:cNvSpPr>
              <a:spLocks noChangeAspect="1" noChangeArrowheads="1"/>
            </p:cNvSpPr>
            <p:nvPr/>
          </p:nvSpPr>
          <p:spPr bwMode="auto">
            <a:xfrm>
              <a:off x="3277" y="804"/>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95" name="Oval 8915"/>
            <p:cNvSpPr>
              <a:spLocks noChangeAspect="1" noChangeArrowheads="1"/>
            </p:cNvSpPr>
            <p:nvPr/>
          </p:nvSpPr>
          <p:spPr bwMode="auto">
            <a:xfrm>
              <a:off x="3429" y="766"/>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96" name="Oval 8916"/>
            <p:cNvSpPr>
              <a:spLocks noChangeAspect="1" noChangeArrowheads="1"/>
            </p:cNvSpPr>
            <p:nvPr/>
          </p:nvSpPr>
          <p:spPr bwMode="auto">
            <a:xfrm>
              <a:off x="3294" y="87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97" name="Oval 8917"/>
            <p:cNvSpPr>
              <a:spLocks noChangeAspect="1" noChangeArrowheads="1"/>
            </p:cNvSpPr>
            <p:nvPr/>
          </p:nvSpPr>
          <p:spPr bwMode="auto">
            <a:xfrm>
              <a:off x="3175" y="860"/>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98" name="Oval 8918"/>
            <p:cNvSpPr>
              <a:spLocks noChangeAspect="1" noChangeArrowheads="1"/>
            </p:cNvSpPr>
            <p:nvPr/>
          </p:nvSpPr>
          <p:spPr bwMode="auto">
            <a:xfrm>
              <a:off x="3294" y="372"/>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299" name="Oval 8919"/>
            <p:cNvSpPr>
              <a:spLocks noChangeAspect="1" noChangeArrowheads="1"/>
            </p:cNvSpPr>
            <p:nvPr/>
          </p:nvSpPr>
          <p:spPr bwMode="auto">
            <a:xfrm>
              <a:off x="3328" y="46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00" name="Oval 8920"/>
            <p:cNvSpPr>
              <a:spLocks noChangeAspect="1" noChangeArrowheads="1"/>
            </p:cNvSpPr>
            <p:nvPr/>
          </p:nvSpPr>
          <p:spPr bwMode="auto">
            <a:xfrm>
              <a:off x="3429" y="336"/>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01" name="Oval 8921"/>
            <p:cNvSpPr>
              <a:spLocks noChangeAspect="1" noChangeArrowheads="1"/>
            </p:cNvSpPr>
            <p:nvPr/>
          </p:nvSpPr>
          <p:spPr bwMode="auto">
            <a:xfrm>
              <a:off x="3396" y="42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02" name="Oval 8922"/>
            <p:cNvSpPr>
              <a:spLocks noChangeAspect="1" noChangeArrowheads="1"/>
            </p:cNvSpPr>
            <p:nvPr/>
          </p:nvSpPr>
          <p:spPr bwMode="auto">
            <a:xfrm>
              <a:off x="3345" y="485"/>
              <a:ext cx="44"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03" name="Oval 8923"/>
            <p:cNvSpPr>
              <a:spLocks noChangeAspect="1" noChangeArrowheads="1"/>
            </p:cNvSpPr>
            <p:nvPr/>
          </p:nvSpPr>
          <p:spPr bwMode="auto">
            <a:xfrm>
              <a:off x="3328" y="786"/>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04" name="Oval 8924"/>
            <p:cNvSpPr>
              <a:spLocks noChangeAspect="1" noChangeArrowheads="1"/>
            </p:cNvSpPr>
            <p:nvPr/>
          </p:nvSpPr>
          <p:spPr bwMode="auto">
            <a:xfrm>
              <a:off x="3345" y="654"/>
              <a:ext cx="44"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05" name="Oval 8925"/>
            <p:cNvSpPr>
              <a:spLocks noChangeAspect="1" noChangeArrowheads="1"/>
            </p:cNvSpPr>
            <p:nvPr/>
          </p:nvSpPr>
          <p:spPr bwMode="auto">
            <a:xfrm>
              <a:off x="3193" y="448"/>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06" name="Oval 8926"/>
            <p:cNvSpPr>
              <a:spLocks noChangeAspect="1" noChangeArrowheads="1"/>
            </p:cNvSpPr>
            <p:nvPr/>
          </p:nvSpPr>
          <p:spPr bwMode="auto">
            <a:xfrm>
              <a:off x="3141" y="42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07" name="Oval 8927"/>
            <p:cNvSpPr>
              <a:spLocks noChangeAspect="1" noChangeArrowheads="1"/>
            </p:cNvSpPr>
            <p:nvPr/>
          </p:nvSpPr>
          <p:spPr bwMode="auto">
            <a:xfrm>
              <a:off x="3243" y="391"/>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08" name="Oval 8928"/>
            <p:cNvSpPr>
              <a:spLocks noChangeAspect="1" noChangeArrowheads="1"/>
            </p:cNvSpPr>
            <p:nvPr/>
          </p:nvSpPr>
          <p:spPr bwMode="auto">
            <a:xfrm>
              <a:off x="3243" y="485"/>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09" name="Oval 8929"/>
            <p:cNvSpPr>
              <a:spLocks noChangeAspect="1" noChangeArrowheads="1"/>
            </p:cNvSpPr>
            <p:nvPr/>
          </p:nvSpPr>
          <p:spPr bwMode="auto">
            <a:xfrm>
              <a:off x="3158" y="372"/>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10" name="Oval 8930"/>
            <p:cNvSpPr>
              <a:spLocks noChangeAspect="1" noChangeArrowheads="1"/>
            </p:cNvSpPr>
            <p:nvPr/>
          </p:nvSpPr>
          <p:spPr bwMode="auto">
            <a:xfrm>
              <a:off x="3141" y="728"/>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11" name="Oval 8931"/>
            <p:cNvSpPr>
              <a:spLocks noChangeAspect="1" noChangeArrowheads="1"/>
            </p:cNvSpPr>
            <p:nvPr/>
          </p:nvSpPr>
          <p:spPr bwMode="auto">
            <a:xfrm>
              <a:off x="3141" y="504"/>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12" name="Oval 8932"/>
            <p:cNvSpPr>
              <a:spLocks noChangeAspect="1" noChangeArrowheads="1"/>
            </p:cNvSpPr>
            <p:nvPr/>
          </p:nvSpPr>
          <p:spPr bwMode="auto">
            <a:xfrm>
              <a:off x="3226" y="804"/>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13" name="Oval 8933"/>
            <p:cNvSpPr>
              <a:spLocks noChangeAspect="1" noChangeArrowheads="1"/>
            </p:cNvSpPr>
            <p:nvPr/>
          </p:nvSpPr>
          <p:spPr bwMode="auto">
            <a:xfrm>
              <a:off x="3193" y="354"/>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14" name="Oval 8934"/>
            <p:cNvSpPr>
              <a:spLocks noChangeAspect="1" noChangeArrowheads="1"/>
            </p:cNvSpPr>
            <p:nvPr/>
          </p:nvSpPr>
          <p:spPr bwMode="auto">
            <a:xfrm>
              <a:off x="3175" y="542"/>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15" name="Oval 8935"/>
            <p:cNvSpPr>
              <a:spLocks noChangeAspect="1" noChangeArrowheads="1"/>
            </p:cNvSpPr>
            <p:nvPr/>
          </p:nvSpPr>
          <p:spPr bwMode="auto">
            <a:xfrm>
              <a:off x="3125" y="841"/>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16" name="Oval 8936"/>
            <p:cNvSpPr>
              <a:spLocks noChangeAspect="1" noChangeArrowheads="1"/>
            </p:cNvSpPr>
            <p:nvPr/>
          </p:nvSpPr>
          <p:spPr bwMode="auto">
            <a:xfrm>
              <a:off x="3125" y="579"/>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17" name="Oval 8937"/>
            <p:cNvSpPr>
              <a:spLocks noChangeAspect="1" noChangeArrowheads="1"/>
            </p:cNvSpPr>
            <p:nvPr/>
          </p:nvSpPr>
          <p:spPr bwMode="auto">
            <a:xfrm>
              <a:off x="3692" y="450"/>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18" name="Oval 8938"/>
            <p:cNvSpPr>
              <a:spLocks noChangeAspect="1" noChangeArrowheads="1"/>
            </p:cNvSpPr>
            <p:nvPr/>
          </p:nvSpPr>
          <p:spPr bwMode="auto">
            <a:xfrm>
              <a:off x="3624" y="392"/>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19" name="Oval 8939"/>
            <p:cNvSpPr>
              <a:spLocks noChangeAspect="1" noChangeArrowheads="1"/>
            </p:cNvSpPr>
            <p:nvPr/>
          </p:nvSpPr>
          <p:spPr bwMode="auto">
            <a:xfrm>
              <a:off x="3539" y="505"/>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20" name="Oval 8940"/>
            <p:cNvSpPr>
              <a:spLocks noChangeAspect="1" noChangeArrowheads="1"/>
            </p:cNvSpPr>
            <p:nvPr/>
          </p:nvSpPr>
          <p:spPr bwMode="auto">
            <a:xfrm>
              <a:off x="3641" y="468"/>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21" name="Oval 8941"/>
            <p:cNvSpPr>
              <a:spLocks noChangeAspect="1" noChangeArrowheads="1"/>
            </p:cNvSpPr>
            <p:nvPr/>
          </p:nvSpPr>
          <p:spPr bwMode="auto">
            <a:xfrm>
              <a:off x="3556" y="450"/>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22" name="Oval 8942"/>
            <p:cNvSpPr>
              <a:spLocks noChangeAspect="1" noChangeArrowheads="1"/>
            </p:cNvSpPr>
            <p:nvPr/>
          </p:nvSpPr>
          <p:spPr bwMode="auto">
            <a:xfrm>
              <a:off x="3591" y="430"/>
              <a:ext cx="43" cy="49"/>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23" name="Oval 8943"/>
            <p:cNvSpPr>
              <a:spLocks noChangeAspect="1" noChangeArrowheads="1"/>
            </p:cNvSpPr>
            <p:nvPr/>
          </p:nvSpPr>
          <p:spPr bwMode="auto">
            <a:xfrm>
              <a:off x="3612" y="1202"/>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24" name="Oval 8944"/>
            <p:cNvSpPr>
              <a:spLocks noChangeAspect="1" noChangeArrowheads="1"/>
            </p:cNvSpPr>
            <p:nvPr/>
          </p:nvSpPr>
          <p:spPr bwMode="auto">
            <a:xfrm>
              <a:off x="3662" y="142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25" name="Oval 8945"/>
            <p:cNvSpPr>
              <a:spLocks noChangeAspect="1" noChangeArrowheads="1"/>
            </p:cNvSpPr>
            <p:nvPr/>
          </p:nvSpPr>
          <p:spPr bwMode="auto">
            <a:xfrm>
              <a:off x="3764" y="1295"/>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26" name="Oval 8946"/>
            <p:cNvSpPr>
              <a:spLocks noChangeAspect="1" noChangeArrowheads="1"/>
            </p:cNvSpPr>
            <p:nvPr/>
          </p:nvSpPr>
          <p:spPr bwMode="auto">
            <a:xfrm>
              <a:off x="3730" y="1389"/>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27" name="Oval 8947"/>
            <p:cNvSpPr>
              <a:spLocks noChangeAspect="1" noChangeArrowheads="1"/>
            </p:cNvSpPr>
            <p:nvPr/>
          </p:nvSpPr>
          <p:spPr bwMode="auto">
            <a:xfrm>
              <a:off x="3408" y="112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28" name="Oval 8948"/>
            <p:cNvSpPr>
              <a:spLocks noChangeAspect="1" noChangeArrowheads="1"/>
            </p:cNvSpPr>
            <p:nvPr/>
          </p:nvSpPr>
          <p:spPr bwMode="auto">
            <a:xfrm>
              <a:off x="3764" y="1427"/>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29" name="Oval 8949"/>
            <p:cNvSpPr>
              <a:spLocks noChangeAspect="1" noChangeArrowheads="1"/>
            </p:cNvSpPr>
            <p:nvPr/>
          </p:nvSpPr>
          <p:spPr bwMode="auto">
            <a:xfrm>
              <a:off x="3780" y="1202"/>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30" name="Oval 8950"/>
            <p:cNvSpPr>
              <a:spLocks noChangeAspect="1" noChangeArrowheads="1"/>
            </p:cNvSpPr>
            <p:nvPr/>
          </p:nvSpPr>
          <p:spPr bwMode="auto">
            <a:xfrm>
              <a:off x="3815" y="1295"/>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31" name="Oval 8951"/>
            <p:cNvSpPr>
              <a:spLocks noChangeAspect="1" noChangeArrowheads="1"/>
            </p:cNvSpPr>
            <p:nvPr/>
          </p:nvSpPr>
          <p:spPr bwMode="auto">
            <a:xfrm>
              <a:off x="3797" y="1145"/>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32" name="Oval 8952"/>
            <p:cNvSpPr>
              <a:spLocks noChangeAspect="1" noChangeArrowheads="1"/>
            </p:cNvSpPr>
            <p:nvPr/>
          </p:nvSpPr>
          <p:spPr bwMode="auto">
            <a:xfrm>
              <a:off x="3527" y="1145"/>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33" name="Oval 8953"/>
            <p:cNvSpPr>
              <a:spLocks noChangeAspect="1" noChangeArrowheads="1"/>
            </p:cNvSpPr>
            <p:nvPr/>
          </p:nvSpPr>
          <p:spPr bwMode="auto">
            <a:xfrm>
              <a:off x="3084" y="1488"/>
              <a:ext cx="44"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34" name="Oval 8954"/>
            <p:cNvSpPr>
              <a:spLocks noChangeAspect="1" noChangeArrowheads="1"/>
            </p:cNvSpPr>
            <p:nvPr/>
          </p:nvSpPr>
          <p:spPr bwMode="auto">
            <a:xfrm>
              <a:off x="3577" y="1258"/>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35" name="Oval 8955"/>
            <p:cNvSpPr>
              <a:spLocks noChangeAspect="1" noChangeArrowheads="1"/>
            </p:cNvSpPr>
            <p:nvPr/>
          </p:nvSpPr>
          <p:spPr bwMode="auto">
            <a:xfrm>
              <a:off x="3612" y="1371"/>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36" name="Oval 8956"/>
            <p:cNvSpPr>
              <a:spLocks noChangeAspect="1" noChangeArrowheads="1"/>
            </p:cNvSpPr>
            <p:nvPr/>
          </p:nvSpPr>
          <p:spPr bwMode="auto">
            <a:xfrm>
              <a:off x="3574" y="1436"/>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37" name="Oval 8957"/>
            <p:cNvSpPr>
              <a:spLocks noChangeAspect="1" noChangeArrowheads="1"/>
            </p:cNvSpPr>
            <p:nvPr/>
          </p:nvSpPr>
          <p:spPr bwMode="auto">
            <a:xfrm>
              <a:off x="3374" y="118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38" name="Oval 8958"/>
            <p:cNvSpPr>
              <a:spLocks noChangeAspect="1" noChangeArrowheads="1"/>
            </p:cNvSpPr>
            <p:nvPr/>
          </p:nvSpPr>
          <p:spPr bwMode="auto">
            <a:xfrm>
              <a:off x="3374" y="142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39" name="Oval 8959"/>
            <p:cNvSpPr>
              <a:spLocks noChangeAspect="1" noChangeArrowheads="1"/>
            </p:cNvSpPr>
            <p:nvPr/>
          </p:nvSpPr>
          <p:spPr bwMode="auto">
            <a:xfrm>
              <a:off x="3340" y="1258"/>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40" name="Oval 8960"/>
            <p:cNvSpPr>
              <a:spLocks noChangeAspect="1" noChangeArrowheads="1"/>
            </p:cNvSpPr>
            <p:nvPr/>
          </p:nvSpPr>
          <p:spPr bwMode="auto">
            <a:xfrm>
              <a:off x="3036" y="1345"/>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41" name="Oval 8961"/>
            <p:cNvSpPr>
              <a:spLocks noChangeAspect="1" noChangeArrowheads="1"/>
            </p:cNvSpPr>
            <p:nvPr/>
          </p:nvSpPr>
          <p:spPr bwMode="auto">
            <a:xfrm>
              <a:off x="3036" y="1176"/>
              <a:ext cx="16"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42" name="Oval 8962"/>
            <p:cNvSpPr>
              <a:spLocks noChangeAspect="1" noChangeArrowheads="1"/>
            </p:cNvSpPr>
            <p:nvPr/>
          </p:nvSpPr>
          <p:spPr bwMode="auto">
            <a:xfrm>
              <a:off x="3172" y="1176"/>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43" name="Oval 8963"/>
            <p:cNvSpPr>
              <a:spLocks noChangeAspect="1" noChangeArrowheads="1"/>
            </p:cNvSpPr>
            <p:nvPr/>
          </p:nvSpPr>
          <p:spPr bwMode="auto">
            <a:xfrm>
              <a:off x="3222" y="128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44" name="Oval 8964"/>
            <p:cNvSpPr>
              <a:spLocks noChangeAspect="1" noChangeArrowheads="1"/>
            </p:cNvSpPr>
            <p:nvPr/>
          </p:nvSpPr>
          <p:spPr bwMode="auto">
            <a:xfrm>
              <a:off x="3137" y="1251"/>
              <a:ext cx="44"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45" name="Oval 8965"/>
            <p:cNvSpPr>
              <a:spLocks noChangeAspect="1" noChangeArrowheads="1"/>
            </p:cNvSpPr>
            <p:nvPr/>
          </p:nvSpPr>
          <p:spPr bwMode="auto">
            <a:xfrm>
              <a:off x="3256" y="1251"/>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46" name="Oval 8966"/>
            <p:cNvSpPr>
              <a:spLocks noChangeAspect="1" noChangeArrowheads="1"/>
            </p:cNvSpPr>
            <p:nvPr/>
          </p:nvSpPr>
          <p:spPr bwMode="auto">
            <a:xfrm>
              <a:off x="3256" y="113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47" name="Oval 8967"/>
            <p:cNvSpPr>
              <a:spLocks noChangeAspect="1" noChangeArrowheads="1"/>
            </p:cNvSpPr>
            <p:nvPr/>
          </p:nvSpPr>
          <p:spPr bwMode="auto">
            <a:xfrm>
              <a:off x="2907" y="129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48" name="Oval 8968"/>
            <p:cNvSpPr>
              <a:spLocks noChangeAspect="1" noChangeArrowheads="1"/>
            </p:cNvSpPr>
            <p:nvPr/>
          </p:nvSpPr>
          <p:spPr bwMode="auto">
            <a:xfrm>
              <a:off x="2907" y="1127"/>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49" name="Oval 8969"/>
            <p:cNvSpPr>
              <a:spLocks noChangeAspect="1" noChangeArrowheads="1"/>
            </p:cNvSpPr>
            <p:nvPr/>
          </p:nvSpPr>
          <p:spPr bwMode="auto">
            <a:xfrm>
              <a:off x="3042" y="1127"/>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50" name="Oval 8970"/>
            <p:cNvSpPr>
              <a:spLocks noChangeAspect="1" noChangeArrowheads="1"/>
            </p:cNvSpPr>
            <p:nvPr/>
          </p:nvSpPr>
          <p:spPr bwMode="auto">
            <a:xfrm>
              <a:off x="3075" y="129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51" name="Oval 8971"/>
            <p:cNvSpPr>
              <a:spLocks noChangeAspect="1" noChangeArrowheads="1"/>
            </p:cNvSpPr>
            <p:nvPr/>
          </p:nvSpPr>
          <p:spPr bwMode="auto">
            <a:xfrm>
              <a:off x="3092" y="1240"/>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52" name="Oval 8972"/>
            <p:cNvSpPr>
              <a:spLocks noChangeAspect="1" noChangeArrowheads="1"/>
            </p:cNvSpPr>
            <p:nvPr/>
          </p:nvSpPr>
          <p:spPr bwMode="auto">
            <a:xfrm>
              <a:off x="3008" y="1203"/>
              <a:ext cx="42"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53" name="Oval 8973"/>
            <p:cNvSpPr>
              <a:spLocks noChangeAspect="1" noChangeArrowheads="1"/>
            </p:cNvSpPr>
            <p:nvPr/>
          </p:nvSpPr>
          <p:spPr bwMode="auto">
            <a:xfrm>
              <a:off x="3127" y="1203"/>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54" name="Oval 8974"/>
            <p:cNvSpPr>
              <a:spLocks noChangeAspect="1" noChangeArrowheads="1"/>
            </p:cNvSpPr>
            <p:nvPr/>
          </p:nvSpPr>
          <p:spPr bwMode="auto">
            <a:xfrm>
              <a:off x="3127" y="1090"/>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55" name="Oval 8975"/>
            <p:cNvSpPr>
              <a:spLocks noChangeAspect="1" noChangeArrowheads="1"/>
            </p:cNvSpPr>
            <p:nvPr/>
          </p:nvSpPr>
          <p:spPr bwMode="auto">
            <a:xfrm>
              <a:off x="4275" y="133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56" name="Oval 8976"/>
            <p:cNvSpPr>
              <a:spLocks noChangeAspect="1" noChangeArrowheads="1"/>
            </p:cNvSpPr>
            <p:nvPr/>
          </p:nvSpPr>
          <p:spPr bwMode="auto">
            <a:xfrm>
              <a:off x="4275" y="1167"/>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57" name="Oval 8977"/>
            <p:cNvSpPr>
              <a:spLocks noChangeAspect="1" noChangeArrowheads="1"/>
            </p:cNvSpPr>
            <p:nvPr/>
          </p:nvSpPr>
          <p:spPr bwMode="auto">
            <a:xfrm>
              <a:off x="4384" y="1128"/>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58" name="Oval 8978"/>
            <p:cNvSpPr>
              <a:spLocks noChangeAspect="1" noChangeArrowheads="1"/>
            </p:cNvSpPr>
            <p:nvPr/>
          </p:nvSpPr>
          <p:spPr bwMode="auto">
            <a:xfrm>
              <a:off x="4444" y="133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59" name="Oval 8979"/>
            <p:cNvSpPr>
              <a:spLocks noChangeAspect="1" noChangeArrowheads="1"/>
            </p:cNvSpPr>
            <p:nvPr/>
          </p:nvSpPr>
          <p:spPr bwMode="auto">
            <a:xfrm>
              <a:off x="4461" y="1280"/>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60" name="Oval 8980"/>
            <p:cNvSpPr>
              <a:spLocks noChangeAspect="1" noChangeArrowheads="1"/>
            </p:cNvSpPr>
            <p:nvPr/>
          </p:nvSpPr>
          <p:spPr bwMode="auto">
            <a:xfrm>
              <a:off x="4376" y="1242"/>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61" name="Oval 8981"/>
            <p:cNvSpPr>
              <a:spLocks noChangeAspect="1" noChangeArrowheads="1"/>
            </p:cNvSpPr>
            <p:nvPr/>
          </p:nvSpPr>
          <p:spPr bwMode="auto">
            <a:xfrm>
              <a:off x="4600" y="1422"/>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62" name="Oval 8982"/>
            <p:cNvSpPr>
              <a:spLocks noChangeAspect="1" noChangeArrowheads="1"/>
            </p:cNvSpPr>
            <p:nvPr/>
          </p:nvSpPr>
          <p:spPr bwMode="auto">
            <a:xfrm>
              <a:off x="4495" y="1130"/>
              <a:ext cx="18"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63" name="Oval 8983"/>
            <p:cNvSpPr>
              <a:spLocks noChangeAspect="1" noChangeArrowheads="1"/>
            </p:cNvSpPr>
            <p:nvPr/>
          </p:nvSpPr>
          <p:spPr bwMode="auto">
            <a:xfrm>
              <a:off x="5323" y="151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64" name="Oval 8984"/>
            <p:cNvSpPr>
              <a:spLocks noChangeAspect="1" noChangeArrowheads="1"/>
            </p:cNvSpPr>
            <p:nvPr/>
          </p:nvSpPr>
          <p:spPr bwMode="auto">
            <a:xfrm>
              <a:off x="5323" y="1347"/>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65" name="Oval 8985"/>
            <p:cNvSpPr>
              <a:spLocks noChangeAspect="1" noChangeArrowheads="1"/>
            </p:cNvSpPr>
            <p:nvPr/>
          </p:nvSpPr>
          <p:spPr bwMode="auto">
            <a:xfrm>
              <a:off x="5458" y="1347"/>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66" name="Oval 8986"/>
            <p:cNvSpPr>
              <a:spLocks noChangeAspect="1" noChangeArrowheads="1"/>
            </p:cNvSpPr>
            <p:nvPr/>
          </p:nvSpPr>
          <p:spPr bwMode="auto">
            <a:xfrm>
              <a:off x="5493" y="1517"/>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67" name="Oval 8987"/>
            <p:cNvSpPr>
              <a:spLocks noChangeAspect="1" noChangeArrowheads="1"/>
            </p:cNvSpPr>
            <p:nvPr/>
          </p:nvSpPr>
          <p:spPr bwMode="auto">
            <a:xfrm>
              <a:off x="5509" y="1460"/>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68" name="Oval 8988"/>
            <p:cNvSpPr>
              <a:spLocks noChangeAspect="1" noChangeArrowheads="1"/>
            </p:cNvSpPr>
            <p:nvPr/>
          </p:nvSpPr>
          <p:spPr bwMode="auto">
            <a:xfrm>
              <a:off x="5425" y="1423"/>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69" name="Oval 8989"/>
            <p:cNvSpPr>
              <a:spLocks noChangeAspect="1" noChangeArrowheads="1"/>
            </p:cNvSpPr>
            <p:nvPr/>
          </p:nvSpPr>
          <p:spPr bwMode="auto">
            <a:xfrm>
              <a:off x="5543" y="1423"/>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70" name="Oval 8990"/>
            <p:cNvSpPr>
              <a:spLocks noChangeAspect="1" noChangeArrowheads="1"/>
            </p:cNvSpPr>
            <p:nvPr/>
          </p:nvSpPr>
          <p:spPr bwMode="auto">
            <a:xfrm>
              <a:off x="5543" y="1311"/>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71" name="Oval 8991"/>
            <p:cNvSpPr>
              <a:spLocks noChangeAspect="1" noChangeArrowheads="1"/>
            </p:cNvSpPr>
            <p:nvPr/>
          </p:nvSpPr>
          <p:spPr bwMode="auto">
            <a:xfrm>
              <a:off x="5085" y="1437"/>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72" name="Oval 8992"/>
            <p:cNvSpPr>
              <a:spLocks noChangeAspect="1" noChangeArrowheads="1"/>
            </p:cNvSpPr>
            <p:nvPr/>
          </p:nvSpPr>
          <p:spPr bwMode="auto">
            <a:xfrm>
              <a:off x="5221" y="1437"/>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73" name="Oval 8993"/>
            <p:cNvSpPr>
              <a:spLocks noChangeAspect="1" noChangeArrowheads="1"/>
            </p:cNvSpPr>
            <p:nvPr/>
          </p:nvSpPr>
          <p:spPr bwMode="auto">
            <a:xfrm>
              <a:off x="5271" y="1550"/>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74" name="Oval 8994"/>
            <p:cNvSpPr>
              <a:spLocks noChangeAspect="1" noChangeArrowheads="1"/>
            </p:cNvSpPr>
            <p:nvPr/>
          </p:nvSpPr>
          <p:spPr bwMode="auto">
            <a:xfrm>
              <a:off x="5187" y="1512"/>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75" name="Oval 8995"/>
            <p:cNvSpPr>
              <a:spLocks noChangeAspect="1" noChangeArrowheads="1"/>
            </p:cNvSpPr>
            <p:nvPr/>
          </p:nvSpPr>
          <p:spPr bwMode="auto">
            <a:xfrm>
              <a:off x="5304" y="1512"/>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76" name="Oval 8996"/>
            <p:cNvSpPr>
              <a:spLocks noChangeAspect="1" noChangeArrowheads="1"/>
            </p:cNvSpPr>
            <p:nvPr/>
          </p:nvSpPr>
          <p:spPr bwMode="auto">
            <a:xfrm>
              <a:off x="5304" y="1399"/>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77" name="Oval 8997"/>
            <p:cNvSpPr>
              <a:spLocks noChangeAspect="1" noChangeArrowheads="1"/>
            </p:cNvSpPr>
            <p:nvPr/>
          </p:nvSpPr>
          <p:spPr bwMode="auto">
            <a:xfrm>
              <a:off x="3501" y="492"/>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78" name="Oval 8998"/>
            <p:cNvSpPr>
              <a:spLocks noChangeAspect="1" noChangeArrowheads="1"/>
            </p:cNvSpPr>
            <p:nvPr/>
          </p:nvSpPr>
          <p:spPr bwMode="auto">
            <a:xfrm>
              <a:off x="3687" y="547"/>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79" name="Oval 8999"/>
            <p:cNvSpPr>
              <a:spLocks noChangeAspect="1" noChangeArrowheads="1"/>
            </p:cNvSpPr>
            <p:nvPr/>
          </p:nvSpPr>
          <p:spPr bwMode="auto">
            <a:xfrm>
              <a:off x="3687" y="754"/>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80" name="Oval 9000"/>
            <p:cNvSpPr>
              <a:spLocks noChangeAspect="1" noChangeArrowheads="1"/>
            </p:cNvSpPr>
            <p:nvPr/>
          </p:nvSpPr>
          <p:spPr bwMode="auto">
            <a:xfrm>
              <a:off x="3670" y="605"/>
              <a:ext cx="17" cy="17"/>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81" name="Oval 9001"/>
            <p:cNvSpPr>
              <a:spLocks noChangeAspect="1" noChangeArrowheads="1"/>
            </p:cNvSpPr>
            <p:nvPr/>
          </p:nvSpPr>
          <p:spPr bwMode="auto">
            <a:xfrm>
              <a:off x="3535" y="56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82" name="Oval 9002"/>
            <p:cNvSpPr>
              <a:spLocks noChangeAspect="1" noChangeArrowheads="1"/>
            </p:cNvSpPr>
            <p:nvPr/>
          </p:nvSpPr>
          <p:spPr bwMode="auto">
            <a:xfrm>
              <a:off x="3501" y="660"/>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83" name="Oval 9003"/>
            <p:cNvSpPr>
              <a:spLocks noChangeAspect="1" noChangeArrowheads="1"/>
            </p:cNvSpPr>
            <p:nvPr/>
          </p:nvSpPr>
          <p:spPr bwMode="auto">
            <a:xfrm>
              <a:off x="3637" y="791"/>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84" name="Oval 9004"/>
            <p:cNvSpPr>
              <a:spLocks noChangeAspect="1" noChangeArrowheads="1"/>
            </p:cNvSpPr>
            <p:nvPr/>
          </p:nvSpPr>
          <p:spPr bwMode="auto">
            <a:xfrm>
              <a:off x="3518" y="773"/>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85" name="Oval 9005"/>
            <p:cNvSpPr>
              <a:spLocks noChangeAspect="1" noChangeArrowheads="1"/>
            </p:cNvSpPr>
            <p:nvPr/>
          </p:nvSpPr>
          <p:spPr bwMode="auto">
            <a:xfrm>
              <a:off x="3535" y="585"/>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86" name="Oval 9006"/>
            <p:cNvSpPr>
              <a:spLocks noChangeAspect="1" noChangeArrowheads="1"/>
            </p:cNvSpPr>
            <p:nvPr/>
          </p:nvSpPr>
          <p:spPr bwMode="auto">
            <a:xfrm>
              <a:off x="3586" y="679"/>
              <a:ext cx="42"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87" name="Oval 9007"/>
            <p:cNvSpPr>
              <a:spLocks noChangeAspect="1" noChangeArrowheads="1"/>
            </p:cNvSpPr>
            <p:nvPr/>
          </p:nvSpPr>
          <p:spPr bwMode="auto">
            <a:xfrm>
              <a:off x="3602" y="547"/>
              <a:ext cx="44" cy="49"/>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88" name="Oval 9008"/>
            <p:cNvSpPr>
              <a:spLocks noChangeAspect="1" noChangeArrowheads="1"/>
            </p:cNvSpPr>
            <p:nvPr/>
          </p:nvSpPr>
          <p:spPr bwMode="auto">
            <a:xfrm>
              <a:off x="2890" y="492"/>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89" name="Oval 9009"/>
            <p:cNvSpPr>
              <a:spLocks noChangeAspect="1" noChangeArrowheads="1"/>
            </p:cNvSpPr>
            <p:nvPr/>
          </p:nvSpPr>
          <p:spPr bwMode="auto">
            <a:xfrm>
              <a:off x="3076" y="547"/>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90" name="Oval 9010"/>
            <p:cNvSpPr>
              <a:spLocks noChangeAspect="1" noChangeArrowheads="1"/>
            </p:cNvSpPr>
            <p:nvPr/>
          </p:nvSpPr>
          <p:spPr bwMode="auto">
            <a:xfrm>
              <a:off x="3076" y="754"/>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91" name="Oval 9011"/>
            <p:cNvSpPr>
              <a:spLocks noChangeAspect="1" noChangeArrowheads="1"/>
            </p:cNvSpPr>
            <p:nvPr/>
          </p:nvSpPr>
          <p:spPr bwMode="auto">
            <a:xfrm>
              <a:off x="3059" y="605"/>
              <a:ext cx="17" cy="17"/>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92" name="Oval 9012"/>
            <p:cNvSpPr>
              <a:spLocks noChangeAspect="1" noChangeArrowheads="1"/>
            </p:cNvSpPr>
            <p:nvPr/>
          </p:nvSpPr>
          <p:spPr bwMode="auto">
            <a:xfrm>
              <a:off x="2924" y="567"/>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93" name="Oval 9013"/>
            <p:cNvSpPr>
              <a:spLocks noChangeAspect="1" noChangeArrowheads="1"/>
            </p:cNvSpPr>
            <p:nvPr/>
          </p:nvSpPr>
          <p:spPr bwMode="auto">
            <a:xfrm>
              <a:off x="2890" y="660"/>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94" name="Oval 9014"/>
            <p:cNvSpPr>
              <a:spLocks noChangeAspect="1" noChangeArrowheads="1"/>
            </p:cNvSpPr>
            <p:nvPr/>
          </p:nvSpPr>
          <p:spPr bwMode="auto">
            <a:xfrm>
              <a:off x="3025" y="791"/>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95" name="Oval 9015"/>
            <p:cNvSpPr>
              <a:spLocks noChangeAspect="1" noChangeArrowheads="1"/>
            </p:cNvSpPr>
            <p:nvPr/>
          </p:nvSpPr>
          <p:spPr bwMode="auto">
            <a:xfrm>
              <a:off x="2907" y="773"/>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96" name="Oval 9016"/>
            <p:cNvSpPr>
              <a:spLocks noChangeAspect="1" noChangeArrowheads="1"/>
            </p:cNvSpPr>
            <p:nvPr/>
          </p:nvSpPr>
          <p:spPr bwMode="auto">
            <a:xfrm>
              <a:off x="2924" y="585"/>
              <a:ext cx="44"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97" name="Oval 9017"/>
            <p:cNvSpPr>
              <a:spLocks noChangeAspect="1" noChangeArrowheads="1"/>
            </p:cNvSpPr>
            <p:nvPr/>
          </p:nvSpPr>
          <p:spPr bwMode="auto">
            <a:xfrm>
              <a:off x="2975" y="679"/>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98" name="Oval 9018"/>
            <p:cNvSpPr>
              <a:spLocks noChangeAspect="1" noChangeArrowheads="1"/>
            </p:cNvSpPr>
            <p:nvPr/>
          </p:nvSpPr>
          <p:spPr bwMode="auto">
            <a:xfrm>
              <a:off x="2992" y="547"/>
              <a:ext cx="43" cy="49"/>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399" name="Oval 9019"/>
            <p:cNvSpPr>
              <a:spLocks noChangeAspect="1" noChangeArrowheads="1"/>
            </p:cNvSpPr>
            <p:nvPr/>
          </p:nvSpPr>
          <p:spPr bwMode="auto">
            <a:xfrm>
              <a:off x="2977" y="734"/>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00" name="Oval 9020"/>
            <p:cNvSpPr>
              <a:spLocks noChangeAspect="1" noChangeArrowheads="1"/>
            </p:cNvSpPr>
            <p:nvPr/>
          </p:nvSpPr>
          <p:spPr bwMode="auto">
            <a:xfrm>
              <a:off x="2977" y="941"/>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01" name="Oval 9021"/>
            <p:cNvSpPr>
              <a:spLocks noChangeAspect="1" noChangeArrowheads="1"/>
            </p:cNvSpPr>
            <p:nvPr/>
          </p:nvSpPr>
          <p:spPr bwMode="auto">
            <a:xfrm>
              <a:off x="2959" y="790"/>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02" name="Oval 9022"/>
            <p:cNvSpPr>
              <a:spLocks noChangeAspect="1" noChangeArrowheads="1"/>
            </p:cNvSpPr>
            <p:nvPr/>
          </p:nvSpPr>
          <p:spPr bwMode="auto">
            <a:xfrm>
              <a:off x="2824" y="754"/>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03" name="Oval 9023"/>
            <p:cNvSpPr>
              <a:spLocks noChangeAspect="1" noChangeArrowheads="1"/>
            </p:cNvSpPr>
            <p:nvPr/>
          </p:nvSpPr>
          <p:spPr bwMode="auto">
            <a:xfrm>
              <a:off x="2926" y="978"/>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04" name="Oval 9024"/>
            <p:cNvSpPr>
              <a:spLocks noChangeAspect="1" noChangeArrowheads="1"/>
            </p:cNvSpPr>
            <p:nvPr/>
          </p:nvSpPr>
          <p:spPr bwMode="auto">
            <a:xfrm>
              <a:off x="2824" y="772"/>
              <a:ext cx="44"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05" name="Oval 9025"/>
            <p:cNvSpPr>
              <a:spLocks noChangeAspect="1" noChangeArrowheads="1"/>
            </p:cNvSpPr>
            <p:nvPr/>
          </p:nvSpPr>
          <p:spPr bwMode="auto">
            <a:xfrm>
              <a:off x="2875" y="865"/>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06" name="Oval 9026"/>
            <p:cNvSpPr>
              <a:spLocks noChangeAspect="1" noChangeArrowheads="1"/>
            </p:cNvSpPr>
            <p:nvPr/>
          </p:nvSpPr>
          <p:spPr bwMode="auto">
            <a:xfrm>
              <a:off x="2892" y="734"/>
              <a:ext cx="43" cy="49"/>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07" name="Oval 9027"/>
            <p:cNvSpPr>
              <a:spLocks noChangeAspect="1" noChangeArrowheads="1"/>
            </p:cNvSpPr>
            <p:nvPr/>
          </p:nvSpPr>
          <p:spPr bwMode="auto">
            <a:xfrm>
              <a:off x="5105" y="925"/>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08" name="Oval 9028"/>
            <p:cNvSpPr>
              <a:spLocks noChangeAspect="1" noChangeArrowheads="1"/>
            </p:cNvSpPr>
            <p:nvPr/>
          </p:nvSpPr>
          <p:spPr bwMode="auto">
            <a:xfrm>
              <a:off x="5173" y="888"/>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09" name="Oval 9029"/>
            <p:cNvSpPr>
              <a:spLocks noChangeAspect="1" noChangeArrowheads="1"/>
            </p:cNvSpPr>
            <p:nvPr/>
          </p:nvSpPr>
          <p:spPr bwMode="auto">
            <a:xfrm>
              <a:off x="5140" y="90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10" name="Oval 9030"/>
            <p:cNvSpPr>
              <a:spLocks noChangeAspect="1" noChangeArrowheads="1"/>
            </p:cNvSpPr>
            <p:nvPr/>
          </p:nvSpPr>
          <p:spPr bwMode="auto">
            <a:xfrm>
              <a:off x="5173" y="1000"/>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11" name="Oval 9031"/>
            <p:cNvSpPr>
              <a:spLocks noChangeAspect="1" noChangeArrowheads="1"/>
            </p:cNvSpPr>
            <p:nvPr/>
          </p:nvSpPr>
          <p:spPr bwMode="auto">
            <a:xfrm>
              <a:off x="5242" y="963"/>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12" name="Oval 9032"/>
            <p:cNvSpPr>
              <a:spLocks noChangeAspect="1" noChangeArrowheads="1"/>
            </p:cNvSpPr>
            <p:nvPr/>
          </p:nvSpPr>
          <p:spPr bwMode="auto">
            <a:xfrm>
              <a:off x="5157" y="850"/>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13" name="Oval 9033"/>
            <p:cNvSpPr>
              <a:spLocks noChangeAspect="1" noChangeArrowheads="1"/>
            </p:cNvSpPr>
            <p:nvPr/>
          </p:nvSpPr>
          <p:spPr bwMode="auto">
            <a:xfrm>
              <a:off x="2888" y="39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14" name="Oval 9034"/>
            <p:cNvSpPr>
              <a:spLocks noChangeAspect="1" noChangeArrowheads="1"/>
            </p:cNvSpPr>
            <p:nvPr/>
          </p:nvSpPr>
          <p:spPr bwMode="auto">
            <a:xfrm>
              <a:off x="2888" y="601"/>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15" name="Oval 9035"/>
            <p:cNvSpPr>
              <a:spLocks noChangeAspect="1" noChangeArrowheads="1"/>
            </p:cNvSpPr>
            <p:nvPr/>
          </p:nvSpPr>
          <p:spPr bwMode="auto">
            <a:xfrm>
              <a:off x="2990" y="470"/>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16" name="Oval 9036"/>
            <p:cNvSpPr>
              <a:spLocks noChangeAspect="1" noChangeArrowheads="1"/>
            </p:cNvSpPr>
            <p:nvPr/>
          </p:nvSpPr>
          <p:spPr bwMode="auto">
            <a:xfrm>
              <a:off x="2956" y="564"/>
              <a:ext cx="17" cy="17"/>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17" name="Oval 9037"/>
            <p:cNvSpPr>
              <a:spLocks noChangeAspect="1" noChangeArrowheads="1"/>
            </p:cNvSpPr>
            <p:nvPr/>
          </p:nvSpPr>
          <p:spPr bwMode="auto">
            <a:xfrm>
              <a:off x="2871" y="451"/>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18" name="Oval 9038"/>
            <p:cNvSpPr>
              <a:spLocks noChangeAspect="1" noChangeArrowheads="1"/>
            </p:cNvSpPr>
            <p:nvPr/>
          </p:nvSpPr>
          <p:spPr bwMode="auto">
            <a:xfrm>
              <a:off x="2837" y="639"/>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19" name="Oval 9039"/>
            <p:cNvSpPr>
              <a:spLocks noChangeAspect="1" noChangeArrowheads="1"/>
            </p:cNvSpPr>
            <p:nvPr/>
          </p:nvSpPr>
          <p:spPr bwMode="auto">
            <a:xfrm>
              <a:off x="2922" y="581"/>
              <a:ext cx="16"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20" name="Oval 9040"/>
            <p:cNvSpPr>
              <a:spLocks noChangeAspect="1" noChangeArrowheads="1"/>
            </p:cNvSpPr>
            <p:nvPr/>
          </p:nvSpPr>
          <p:spPr bwMode="auto">
            <a:xfrm>
              <a:off x="2938" y="526"/>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21" name="Oval 9041"/>
            <p:cNvSpPr>
              <a:spLocks noChangeAspect="1" noChangeArrowheads="1"/>
            </p:cNvSpPr>
            <p:nvPr/>
          </p:nvSpPr>
          <p:spPr bwMode="auto">
            <a:xfrm>
              <a:off x="2888" y="432"/>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22" name="Oval 9042"/>
            <p:cNvSpPr>
              <a:spLocks noChangeAspect="1" noChangeArrowheads="1"/>
            </p:cNvSpPr>
            <p:nvPr/>
          </p:nvSpPr>
          <p:spPr bwMode="auto">
            <a:xfrm>
              <a:off x="2990" y="338"/>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23" name="Oval 9043"/>
            <p:cNvSpPr>
              <a:spLocks noChangeAspect="1" noChangeArrowheads="1"/>
            </p:cNvSpPr>
            <p:nvPr/>
          </p:nvSpPr>
          <p:spPr bwMode="auto">
            <a:xfrm>
              <a:off x="2955" y="674"/>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24" name="Oval 9044"/>
            <p:cNvSpPr>
              <a:spLocks noChangeAspect="1" noChangeArrowheads="1"/>
            </p:cNvSpPr>
            <p:nvPr/>
          </p:nvSpPr>
          <p:spPr bwMode="auto">
            <a:xfrm>
              <a:off x="2988" y="655"/>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25" name="Oval 9045"/>
            <p:cNvSpPr>
              <a:spLocks noChangeAspect="1" noChangeArrowheads="1"/>
            </p:cNvSpPr>
            <p:nvPr/>
          </p:nvSpPr>
          <p:spPr bwMode="auto">
            <a:xfrm>
              <a:off x="2858" y="1194"/>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26" name="Oval 9046"/>
            <p:cNvSpPr>
              <a:spLocks noChangeAspect="1" noChangeArrowheads="1"/>
            </p:cNvSpPr>
            <p:nvPr/>
          </p:nvSpPr>
          <p:spPr bwMode="auto">
            <a:xfrm>
              <a:off x="2858" y="1401"/>
              <a:ext cx="16" cy="17"/>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27" name="Oval 9047"/>
            <p:cNvSpPr>
              <a:spLocks noChangeAspect="1" noChangeArrowheads="1"/>
            </p:cNvSpPr>
            <p:nvPr/>
          </p:nvSpPr>
          <p:spPr bwMode="auto">
            <a:xfrm>
              <a:off x="2959" y="1268"/>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28" name="Oval 9048"/>
            <p:cNvSpPr>
              <a:spLocks noChangeAspect="1" noChangeArrowheads="1"/>
            </p:cNvSpPr>
            <p:nvPr/>
          </p:nvSpPr>
          <p:spPr bwMode="auto">
            <a:xfrm>
              <a:off x="2926" y="1363"/>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29" name="Oval 9049"/>
            <p:cNvSpPr>
              <a:spLocks noChangeAspect="1" noChangeArrowheads="1"/>
            </p:cNvSpPr>
            <p:nvPr/>
          </p:nvSpPr>
          <p:spPr bwMode="auto">
            <a:xfrm>
              <a:off x="2841" y="1250"/>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30" name="Oval 9050"/>
            <p:cNvSpPr>
              <a:spLocks noChangeAspect="1" noChangeArrowheads="1"/>
            </p:cNvSpPr>
            <p:nvPr/>
          </p:nvSpPr>
          <p:spPr bwMode="auto">
            <a:xfrm>
              <a:off x="2892" y="1381"/>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31" name="Oval 9051"/>
            <p:cNvSpPr>
              <a:spLocks noChangeAspect="1" noChangeArrowheads="1"/>
            </p:cNvSpPr>
            <p:nvPr/>
          </p:nvSpPr>
          <p:spPr bwMode="auto">
            <a:xfrm>
              <a:off x="2909" y="132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32" name="Oval 9052"/>
            <p:cNvSpPr>
              <a:spLocks noChangeAspect="1" noChangeArrowheads="1"/>
            </p:cNvSpPr>
            <p:nvPr/>
          </p:nvSpPr>
          <p:spPr bwMode="auto">
            <a:xfrm>
              <a:off x="2858" y="1231"/>
              <a:ext cx="42"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33" name="Oval 9053"/>
            <p:cNvSpPr>
              <a:spLocks noChangeAspect="1" noChangeArrowheads="1"/>
            </p:cNvSpPr>
            <p:nvPr/>
          </p:nvSpPr>
          <p:spPr bwMode="auto">
            <a:xfrm>
              <a:off x="2959" y="1137"/>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34" name="Oval 9054"/>
            <p:cNvSpPr>
              <a:spLocks noChangeAspect="1" noChangeArrowheads="1"/>
            </p:cNvSpPr>
            <p:nvPr/>
          </p:nvSpPr>
          <p:spPr bwMode="auto">
            <a:xfrm>
              <a:off x="2925" y="1473"/>
              <a:ext cx="15"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35" name="Oval 9055"/>
            <p:cNvSpPr>
              <a:spLocks noChangeAspect="1" noChangeArrowheads="1"/>
            </p:cNvSpPr>
            <p:nvPr/>
          </p:nvSpPr>
          <p:spPr bwMode="auto">
            <a:xfrm>
              <a:off x="2958" y="145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36" name="Oval 9056"/>
            <p:cNvSpPr>
              <a:spLocks noChangeAspect="1" noChangeArrowheads="1"/>
            </p:cNvSpPr>
            <p:nvPr/>
          </p:nvSpPr>
          <p:spPr bwMode="auto">
            <a:xfrm>
              <a:off x="3046" y="1242"/>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37" name="Oval 9057"/>
            <p:cNvSpPr>
              <a:spLocks noChangeAspect="1" noChangeArrowheads="1"/>
            </p:cNvSpPr>
            <p:nvPr/>
          </p:nvSpPr>
          <p:spPr bwMode="auto">
            <a:xfrm>
              <a:off x="3046" y="1449"/>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38" name="Oval 9058"/>
            <p:cNvSpPr>
              <a:spLocks noChangeAspect="1" noChangeArrowheads="1"/>
            </p:cNvSpPr>
            <p:nvPr/>
          </p:nvSpPr>
          <p:spPr bwMode="auto">
            <a:xfrm>
              <a:off x="3148" y="1318"/>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39" name="Oval 9059"/>
            <p:cNvSpPr>
              <a:spLocks noChangeAspect="1" noChangeArrowheads="1"/>
            </p:cNvSpPr>
            <p:nvPr/>
          </p:nvSpPr>
          <p:spPr bwMode="auto">
            <a:xfrm>
              <a:off x="3114" y="1412"/>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40" name="Oval 9060"/>
            <p:cNvSpPr>
              <a:spLocks noChangeAspect="1" noChangeArrowheads="1"/>
            </p:cNvSpPr>
            <p:nvPr/>
          </p:nvSpPr>
          <p:spPr bwMode="auto">
            <a:xfrm>
              <a:off x="3029" y="129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41" name="Oval 9061"/>
            <p:cNvSpPr>
              <a:spLocks noChangeAspect="1" noChangeArrowheads="1"/>
            </p:cNvSpPr>
            <p:nvPr/>
          </p:nvSpPr>
          <p:spPr bwMode="auto">
            <a:xfrm>
              <a:off x="2995" y="1487"/>
              <a:ext cx="18" cy="17"/>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42" name="Oval 9062"/>
            <p:cNvSpPr>
              <a:spLocks noChangeAspect="1" noChangeArrowheads="1"/>
            </p:cNvSpPr>
            <p:nvPr/>
          </p:nvSpPr>
          <p:spPr bwMode="auto">
            <a:xfrm>
              <a:off x="3080" y="1430"/>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43" name="Oval 9063"/>
            <p:cNvSpPr>
              <a:spLocks noChangeAspect="1" noChangeArrowheads="1"/>
            </p:cNvSpPr>
            <p:nvPr/>
          </p:nvSpPr>
          <p:spPr bwMode="auto">
            <a:xfrm>
              <a:off x="3096" y="1374"/>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44" name="Oval 9064"/>
            <p:cNvSpPr>
              <a:spLocks noChangeAspect="1" noChangeArrowheads="1"/>
            </p:cNvSpPr>
            <p:nvPr/>
          </p:nvSpPr>
          <p:spPr bwMode="auto">
            <a:xfrm>
              <a:off x="3046" y="1280"/>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45" name="Oval 9065"/>
            <p:cNvSpPr>
              <a:spLocks noChangeAspect="1" noChangeArrowheads="1"/>
            </p:cNvSpPr>
            <p:nvPr/>
          </p:nvSpPr>
          <p:spPr bwMode="auto">
            <a:xfrm>
              <a:off x="3148" y="1186"/>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46" name="Oval 9066"/>
            <p:cNvSpPr>
              <a:spLocks noChangeAspect="1" noChangeArrowheads="1"/>
            </p:cNvSpPr>
            <p:nvPr/>
          </p:nvSpPr>
          <p:spPr bwMode="auto">
            <a:xfrm>
              <a:off x="3112" y="1522"/>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47" name="Oval 9067"/>
            <p:cNvSpPr>
              <a:spLocks noChangeAspect="1" noChangeArrowheads="1"/>
            </p:cNvSpPr>
            <p:nvPr/>
          </p:nvSpPr>
          <p:spPr bwMode="auto">
            <a:xfrm>
              <a:off x="3146" y="1503"/>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48" name="Oval 9068"/>
            <p:cNvSpPr>
              <a:spLocks noChangeAspect="1" noChangeArrowheads="1"/>
            </p:cNvSpPr>
            <p:nvPr/>
          </p:nvSpPr>
          <p:spPr bwMode="auto">
            <a:xfrm>
              <a:off x="3750" y="1371"/>
              <a:ext cx="16" cy="17"/>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49" name="Oval 9069"/>
            <p:cNvSpPr>
              <a:spLocks noChangeAspect="1" noChangeArrowheads="1"/>
            </p:cNvSpPr>
            <p:nvPr/>
          </p:nvSpPr>
          <p:spPr bwMode="auto">
            <a:xfrm>
              <a:off x="3571" y="142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50" name="Oval 9070"/>
            <p:cNvSpPr>
              <a:spLocks noChangeAspect="1" noChangeArrowheads="1"/>
            </p:cNvSpPr>
            <p:nvPr/>
          </p:nvSpPr>
          <p:spPr bwMode="auto">
            <a:xfrm>
              <a:off x="3639" y="1387"/>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51" name="Oval 9071"/>
            <p:cNvSpPr>
              <a:spLocks noChangeAspect="1" noChangeArrowheads="1"/>
            </p:cNvSpPr>
            <p:nvPr/>
          </p:nvSpPr>
          <p:spPr bwMode="auto">
            <a:xfrm>
              <a:off x="3521" y="1462"/>
              <a:ext cx="16"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52" name="Oval 9072"/>
            <p:cNvSpPr>
              <a:spLocks noChangeAspect="1" noChangeArrowheads="1"/>
            </p:cNvSpPr>
            <p:nvPr/>
          </p:nvSpPr>
          <p:spPr bwMode="auto">
            <a:xfrm>
              <a:off x="3605" y="1405"/>
              <a:ext cx="17"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53" name="Oval 9073"/>
            <p:cNvSpPr>
              <a:spLocks noChangeAspect="1" noChangeArrowheads="1"/>
            </p:cNvSpPr>
            <p:nvPr/>
          </p:nvSpPr>
          <p:spPr bwMode="auto">
            <a:xfrm>
              <a:off x="3638" y="1498"/>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54" name="Oval 9074"/>
            <p:cNvSpPr>
              <a:spLocks noChangeAspect="1" noChangeArrowheads="1"/>
            </p:cNvSpPr>
            <p:nvPr/>
          </p:nvSpPr>
          <p:spPr bwMode="auto">
            <a:xfrm>
              <a:off x="3671" y="1479"/>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55" name="Oval 9075"/>
            <p:cNvSpPr>
              <a:spLocks noChangeAspect="1" noChangeArrowheads="1"/>
            </p:cNvSpPr>
            <p:nvPr/>
          </p:nvSpPr>
          <p:spPr bwMode="auto">
            <a:xfrm>
              <a:off x="3759" y="1473"/>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56" name="Oval 9076"/>
            <p:cNvSpPr>
              <a:spLocks noChangeAspect="1" noChangeArrowheads="1"/>
            </p:cNvSpPr>
            <p:nvPr/>
          </p:nvSpPr>
          <p:spPr bwMode="auto">
            <a:xfrm>
              <a:off x="3827" y="143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57" name="Oval 9077"/>
            <p:cNvSpPr>
              <a:spLocks noChangeAspect="1" noChangeArrowheads="1"/>
            </p:cNvSpPr>
            <p:nvPr/>
          </p:nvSpPr>
          <p:spPr bwMode="auto">
            <a:xfrm>
              <a:off x="3708" y="1511"/>
              <a:ext cx="18"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58" name="Oval 9078"/>
            <p:cNvSpPr>
              <a:spLocks noChangeAspect="1" noChangeArrowheads="1"/>
            </p:cNvSpPr>
            <p:nvPr/>
          </p:nvSpPr>
          <p:spPr bwMode="auto">
            <a:xfrm>
              <a:off x="3793" y="1455"/>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59" name="Oval 9079"/>
            <p:cNvSpPr>
              <a:spLocks noChangeAspect="1" noChangeArrowheads="1"/>
            </p:cNvSpPr>
            <p:nvPr/>
          </p:nvSpPr>
          <p:spPr bwMode="auto">
            <a:xfrm>
              <a:off x="3810" y="1398"/>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60" name="Oval 9080"/>
            <p:cNvSpPr>
              <a:spLocks noChangeAspect="1" noChangeArrowheads="1"/>
            </p:cNvSpPr>
            <p:nvPr/>
          </p:nvSpPr>
          <p:spPr bwMode="auto">
            <a:xfrm>
              <a:off x="3825" y="154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61" name="Oval 9081"/>
            <p:cNvSpPr>
              <a:spLocks noChangeAspect="1" noChangeArrowheads="1"/>
            </p:cNvSpPr>
            <p:nvPr/>
          </p:nvSpPr>
          <p:spPr bwMode="auto">
            <a:xfrm>
              <a:off x="3859" y="1528"/>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62" name="Oval 9082"/>
            <p:cNvSpPr>
              <a:spLocks noChangeAspect="1" noChangeArrowheads="1"/>
            </p:cNvSpPr>
            <p:nvPr/>
          </p:nvSpPr>
          <p:spPr bwMode="auto">
            <a:xfrm>
              <a:off x="3484" y="1462"/>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63" name="Oval 9083"/>
            <p:cNvSpPr>
              <a:spLocks noChangeAspect="1" noChangeArrowheads="1"/>
            </p:cNvSpPr>
            <p:nvPr/>
          </p:nvSpPr>
          <p:spPr bwMode="auto">
            <a:xfrm>
              <a:off x="3306" y="1517"/>
              <a:ext cx="17" cy="17"/>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64" name="Oval 9084"/>
            <p:cNvSpPr>
              <a:spLocks noChangeAspect="1" noChangeArrowheads="1"/>
            </p:cNvSpPr>
            <p:nvPr/>
          </p:nvSpPr>
          <p:spPr bwMode="auto">
            <a:xfrm>
              <a:off x="3374" y="1479"/>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65" name="Oval 9085"/>
            <p:cNvSpPr>
              <a:spLocks noChangeAspect="1" noChangeArrowheads="1"/>
            </p:cNvSpPr>
            <p:nvPr/>
          </p:nvSpPr>
          <p:spPr bwMode="auto">
            <a:xfrm>
              <a:off x="3255" y="1554"/>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66" name="Oval 9086"/>
            <p:cNvSpPr>
              <a:spLocks noChangeAspect="1" noChangeArrowheads="1"/>
            </p:cNvSpPr>
            <p:nvPr/>
          </p:nvSpPr>
          <p:spPr bwMode="auto">
            <a:xfrm>
              <a:off x="3340" y="1497"/>
              <a:ext cx="16" cy="20"/>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67" name="Oval 9087"/>
            <p:cNvSpPr>
              <a:spLocks noChangeAspect="1" noChangeArrowheads="1"/>
            </p:cNvSpPr>
            <p:nvPr/>
          </p:nvSpPr>
          <p:spPr bwMode="auto">
            <a:xfrm>
              <a:off x="3494" y="1565"/>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68" name="Oval 9088"/>
            <p:cNvSpPr>
              <a:spLocks noChangeAspect="1" noChangeArrowheads="1"/>
            </p:cNvSpPr>
            <p:nvPr/>
          </p:nvSpPr>
          <p:spPr bwMode="auto">
            <a:xfrm>
              <a:off x="3561" y="1528"/>
              <a:ext cx="17" cy="18"/>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69" name="Oval 9089"/>
            <p:cNvSpPr>
              <a:spLocks noChangeAspect="1" noChangeArrowheads="1"/>
            </p:cNvSpPr>
            <p:nvPr/>
          </p:nvSpPr>
          <p:spPr bwMode="auto">
            <a:xfrm>
              <a:off x="3528" y="1546"/>
              <a:ext cx="17"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70" name="Oval 9090"/>
            <p:cNvSpPr>
              <a:spLocks noChangeAspect="1" noChangeArrowheads="1"/>
            </p:cNvSpPr>
            <p:nvPr/>
          </p:nvSpPr>
          <p:spPr bwMode="auto">
            <a:xfrm>
              <a:off x="3545" y="1490"/>
              <a:ext cx="16" cy="19"/>
            </a:xfrm>
            <a:prstGeom prst="ellipse">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71" name="Oval 9091"/>
            <p:cNvSpPr>
              <a:spLocks noChangeAspect="1" noChangeArrowheads="1"/>
            </p:cNvSpPr>
            <p:nvPr/>
          </p:nvSpPr>
          <p:spPr bwMode="auto">
            <a:xfrm>
              <a:off x="3451" y="1522"/>
              <a:ext cx="44"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72" name="Oval 9092"/>
            <p:cNvSpPr>
              <a:spLocks noChangeAspect="1" noChangeArrowheads="1"/>
            </p:cNvSpPr>
            <p:nvPr/>
          </p:nvSpPr>
          <p:spPr bwMode="auto">
            <a:xfrm>
              <a:off x="3368" y="1502"/>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73" name="Oval 9093"/>
            <p:cNvSpPr>
              <a:spLocks noChangeAspect="1" noChangeArrowheads="1"/>
            </p:cNvSpPr>
            <p:nvPr/>
          </p:nvSpPr>
          <p:spPr bwMode="auto">
            <a:xfrm>
              <a:off x="2965" y="1387"/>
              <a:ext cx="43" cy="48"/>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74" name="Oval 9094"/>
            <p:cNvSpPr>
              <a:spLocks noChangeAspect="1" noChangeArrowheads="1"/>
            </p:cNvSpPr>
            <p:nvPr/>
          </p:nvSpPr>
          <p:spPr bwMode="auto">
            <a:xfrm>
              <a:off x="3795" y="1424"/>
              <a:ext cx="43" cy="47"/>
            </a:xfrm>
            <a:prstGeom prst="ellipse">
              <a:avLst/>
            </a:prstGeom>
            <a:solidFill>
              <a:srgbClr val="FF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75" name="Text Box 9095"/>
            <p:cNvSpPr txBox="1">
              <a:spLocks noChangeArrowheads="1"/>
            </p:cNvSpPr>
            <p:nvPr/>
          </p:nvSpPr>
          <p:spPr bwMode="auto">
            <a:xfrm>
              <a:off x="3568" y="551"/>
              <a:ext cx="312"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ru-RU" sz="2000" dirty="0"/>
                <a:t>A</a:t>
              </a:r>
              <a:r>
                <a:rPr lang="en-US" altLang="ru-RU" sz="2000" baseline="30000" dirty="0"/>
                <a:t>++</a:t>
              </a:r>
            </a:p>
          </p:txBody>
        </p:sp>
        <p:sp>
          <p:nvSpPr>
            <p:cNvPr id="2476" name="Text Box 9096"/>
            <p:cNvSpPr txBox="1">
              <a:spLocks noChangeArrowheads="1"/>
            </p:cNvSpPr>
            <p:nvPr/>
          </p:nvSpPr>
          <p:spPr bwMode="auto">
            <a:xfrm>
              <a:off x="4980" y="508"/>
              <a:ext cx="256"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ru-RU" sz="2000"/>
                <a:t>A</a:t>
              </a:r>
              <a:r>
                <a:rPr lang="en-US" altLang="ru-RU" sz="2000" baseline="30000"/>
                <a:t>+</a:t>
              </a:r>
            </a:p>
          </p:txBody>
        </p:sp>
        <p:pic>
          <p:nvPicPr>
            <p:cNvPr id="2477" name="Picture 9097" descr="Graphic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01" y="1103"/>
              <a:ext cx="188"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78" name="Oval 9098"/>
            <p:cNvSpPr>
              <a:spLocks noChangeAspect="1" noChangeArrowheads="1"/>
            </p:cNvSpPr>
            <p:nvPr/>
          </p:nvSpPr>
          <p:spPr bwMode="auto">
            <a:xfrm>
              <a:off x="5144" y="1050"/>
              <a:ext cx="297" cy="301"/>
            </a:xfrm>
            <a:prstGeom prst="ellipse">
              <a:avLst/>
            </a:prstGeom>
            <a:noFill/>
            <a:ln w="15875">
              <a:solidFill>
                <a:schemeClr val="accent2"/>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pic>
          <p:nvPicPr>
            <p:cNvPr id="2479" name="Picture 9099" descr="Graphic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7" y="1202"/>
              <a:ext cx="188"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80" name="Oval 9100"/>
            <p:cNvSpPr>
              <a:spLocks noChangeAspect="1" noChangeArrowheads="1"/>
            </p:cNvSpPr>
            <p:nvPr/>
          </p:nvSpPr>
          <p:spPr bwMode="auto">
            <a:xfrm>
              <a:off x="3230" y="1149"/>
              <a:ext cx="297" cy="301"/>
            </a:xfrm>
            <a:prstGeom prst="ellipse">
              <a:avLst/>
            </a:prstGeom>
            <a:noFill/>
            <a:ln w="15875">
              <a:solidFill>
                <a:schemeClr val="accent2"/>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pic>
          <p:nvPicPr>
            <p:cNvPr id="2481" name="Picture 9101" descr="Graphic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52" y="560"/>
              <a:ext cx="188"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82" name="Oval 9102"/>
            <p:cNvSpPr>
              <a:spLocks noChangeAspect="1" noChangeArrowheads="1"/>
            </p:cNvSpPr>
            <p:nvPr/>
          </p:nvSpPr>
          <p:spPr bwMode="auto">
            <a:xfrm>
              <a:off x="3095" y="507"/>
              <a:ext cx="297" cy="301"/>
            </a:xfrm>
            <a:prstGeom prst="ellipse">
              <a:avLst/>
            </a:prstGeom>
            <a:noFill/>
            <a:ln w="15875">
              <a:solidFill>
                <a:schemeClr val="accent2"/>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pic>
          <p:nvPicPr>
            <p:cNvPr id="2483" name="Picture 9103" descr="Graphic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44" y="636"/>
              <a:ext cx="188"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84" name="Picture 9104" descr="Graphic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08" y="548"/>
              <a:ext cx="188"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85" name="Oval 9105"/>
            <p:cNvSpPr>
              <a:spLocks noChangeAspect="1" noChangeArrowheads="1"/>
            </p:cNvSpPr>
            <p:nvPr/>
          </p:nvSpPr>
          <p:spPr bwMode="auto">
            <a:xfrm>
              <a:off x="5151" y="495"/>
              <a:ext cx="297" cy="301"/>
            </a:xfrm>
            <a:prstGeom prst="ellipse">
              <a:avLst/>
            </a:prstGeom>
            <a:noFill/>
            <a:ln w="15875">
              <a:solidFill>
                <a:schemeClr val="accent2"/>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86" name="Text Box 9106"/>
            <p:cNvSpPr txBox="1">
              <a:spLocks noChangeArrowheads="1"/>
            </p:cNvSpPr>
            <p:nvPr/>
          </p:nvSpPr>
          <p:spPr bwMode="auto">
            <a:xfrm>
              <a:off x="2923" y="456"/>
              <a:ext cx="256"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ru-RU" sz="2000"/>
                <a:t>A</a:t>
              </a:r>
              <a:r>
                <a:rPr lang="en-US" altLang="ru-RU" sz="2000" baseline="30000"/>
                <a:t>+</a:t>
              </a:r>
            </a:p>
          </p:txBody>
        </p:sp>
        <p:pic>
          <p:nvPicPr>
            <p:cNvPr id="2487" name="Picture 9107" descr="Graphic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68" y="412"/>
              <a:ext cx="188"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88" name="Oval 9108"/>
            <p:cNvSpPr>
              <a:spLocks noChangeAspect="1" noChangeArrowheads="1"/>
            </p:cNvSpPr>
            <p:nvPr/>
          </p:nvSpPr>
          <p:spPr bwMode="auto">
            <a:xfrm>
              <a:off x="4311" y="359"/>
              <a:ext cx="297" cy="301"/>
            </a:xfrm>
            <a:prstGeom prst="ellipse">
              <a:avLst/>
            </a:prstGeom>
            <a:noFill/>
            <a:ln w="15875">
              <a:solidFill>
                <a:schemeClr val="accent2"/>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ru-RU" altLang="ru-RU"/>
            </a:p>
          </p:txBody>
        </p:sp>
        <p:sp>
          <p:nvSpPr>
            <p:cNvPr id="2489" name="Text Box 9109"/>
            <p:cNvSpPr txBox="1">
              <a:spLocks noChangeArrowheads="1"/>
            </p:cNvSpPr>
            <p:nvPr/>
          </p:nvSpPr>
          <p:spPr bwMode="auto">
            <a:xfrm>
              <a:off x="3702" y="1148"/>
              <a:ext cx="312"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ru-RU" sz="2000"/>
                <a:t>A</a:t>
              </a:r>
              <a:r>
                <a:rPr lang="en-US" altLang="ru-RU" sz="2000" baseline="30000"/>
                <a:t>++</a:t>
              </a:r>
            </a:p>
          </p:txBody>
        </p:sp>
      </p:grpSp>
    </p:spTree>
    <p:extLst>
      <p:ext uri="{BB962C8B-B14F-4D97-AF65-F5344CB8AC3E}">
        <p14:creationId xmlns:p14="http://schemas.microsoft.com/office/powerpoint/2010/main" val="1163091295"/>
      </p:ext>
    </p:extLst>
  </p:cSld>
  <p:clrMapOvr>
    <a:masterClrMapping/>
  </p:clrMapOvr>
  <p:transition>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479" y="952133"/>
            <a:ext cx="9262884" cy="5733339"/>
          </a:xfrm>
          <a:prstGeom prst="rect">
            <a:avLst/>
          </a:prstGeom>
        </p:spPr>
      </p:pic>
      <p:sp>
        <p:nvSpPr>
          <p:cNvPr id="3" name="TextBox 2"/>
          <p:cNvSpPr txBox="1"/>
          <p:nvPr/>
        </p:nvSpPr>
        <p:spPr>
          <a:xfrm>
            <a:off x="3303917" y="182692"/>
            <a:ext cx="5565763" cy="584775"/>
          </a:xfrm>
          <a:prstGeom prst="rect">
            <a:avLst/>
          </a:prstGeom>
          <a:noFill/>
        </p:spPr>
        <p:txBody>
          <a:bodyPr wrap="square" rtlCol="0">
            <a:spAutoFit/>
          </a:bodyPr>
          <a:lstStyle/>
          <a:p>
            <a:r>
              <a:rPr lang="ru-RU" sz="3200" dirty="0" smtClean="0"/>
              <a:t>Г</a:t>
            </a:r>
            <a:r>
              <a:rPr lang="ru-RU" sz="3200" baseline="-25000" dirty="0" smtClean="0"/>
              <a:t>1</a:t>
            </a:r>
            <a:r>
              <a:rPr lang="ru-RU" sz="3200" dirty="0" smtClean="0"/>
              <a:t> </a:t>
            </a:r>
            <a:r>
              <a:rPr lang="en-US" sz="3200" dirty="0" smtClean="0"/>
              <a:t>profile in solar interior</a:t>
            </a:r>
            <a:endParaRPr lang="ru-RU" sz="4000" dirty="0"/>
          </a:p>
        </p:txBody>
      </p:sp>
    </p:spTree>
    <p:extLst>
      <p:ext uri="{BB962C8B-B14F-4D97-AF65-F5344CB8AC3E}">
        <p14:creationId xmlns:p14="http://schemas.microsoft.com/office/powerpoint/2010/main" val="25991787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Effect of excited states of atom modelled</a:t>
            </a:r>
            <a:br>
              <a:rPr lang="en-US" dirty="0"/>
            </a:br>
            <a:r>
              <a:rPr lang="en-US" dirty="0"/>
              <a:t>with the partition function.</a:t>
            </a:r>
            <a:endParaRPr lang="ru-RU" dirty="0"/>
          </a:p>
        </p:txBody>
      </p:sp>
      <p:graphicFrame>
        <p:nvGraphicFramePr>
          <p:cNvPr id="4" name="Объект 3"/>
          <p:cNvGraphicFramePr>
            <a:graphicFrameLocks noChangeAspect="1"/>
          </p:cNvGraphicFramePr>
          <p:nvPr>
            <p:extLst>
              <p:ext uri="{D42A27DB-BD31-4B8C-83A1-F6EECF244321}">
                <p14:modId xmlns:p14="http://schemas.microsoft.com/office/powerpoint/2010/main" val="1030829654"/>
              </p:ext>
            </p:extLst>
          </p:nvPr>
        </p:nvGraphicFramePr>
        <p:xfrm>
          <a:off x="5210175" y="3297238"/>
          <a:ext cx="4991100" cy="1701800"/>
        </p:xfrm>
        <a:graphic>
          <a:graphicData uri="http://schemas.openxmlformats.org/presentationml/2006/ole">
            <mc:AlternateContent xmlns:mc="http://schemas.openxmlformats.org/markup-compatibility/2006">
              <mc:Choice xmlns:v="urn:schemas-microsoft-com:vml" Requires="v">
                <p:oleObj spid="_x0000_s2062" name="Equation" r:id="rId3" imgW="4991040" imgH="1701720" progId="Equation.DSMT4">
                  <p:embed/>
                </p:oleObj>
              </mc:Choice>
              <mc:Fallback>
                <p:oleObj name="Equation" r:id="rId3" imgW="4991040" imgH="1701720" progId="Equation.DSMT4">
                  <p:embed/>
                  <p:pic>
                    <p:nvPicPr>
                      <p:cNvPr id="0" name=""/>
                      <p:cNvPicPr/>
                      <p:nvPr/>
                    </p:nvPicPr>
                    <p:blipFill>
                      <a:blip r:embed="rId4"/>
                      <a:stretch>
                        <a:fillRect/>
                      </a:stretch>
                    </p:blipFill>
                    <p:spPr>
                      <a:xfrm>
                        <a:off x="5210175" y="3297238"/>
                        <a:ext cx="4991100" cy="1701800"/>
                      </a:xfrm>
                      <a:prstGeom prst="rect">
                        <a:avLst/>
                      </a:prstGeom>
                    </p:spPr>
                  </p:pic>
                </p:oleObj>
              </mc:Fallback>
            </mc:AlternateContent>
          </a:graphicData>
        </a:graphic>
      </p:graphicFrame>
      <p:graphicFrame>
        <p:nvGraphicFramePr>
          <p:cNvPr id="5" name="Объект 4"/>
          <p:cNvGraphicFramePr>
            <a:graphicFrameLocks noChangeAspect="1"/>
          </p:cNvGraphicFramePr>
          <p:nvPr>
            <p:extLst>
              <p:ext uri="{D42A27DB-BD31-4B8C-83A1-F6EECF244321}">
                <p14:modId xmlns:p14="http://schemas.microsoft.com/office/powerpoint/2010/main" val="101708446"/>
              </p:ext>
            </p:extLst>
          </p:nvPr>
        </p:nvGraphicFramePr>
        <p:xfrm>
          <a:off x="1047750" y="3573463"/>
          <a:ext cx="2781300" cy="381000"/>
        </p:xfrm>
        <a:graphic>
          <a:graphicData uri="http://schemas.openxmlformats.org/presentationml/2006/ole">
            <mc:AlternateContent xmlns:mc="http://schemas.openxmlformats.org/markup-compatibility/2006">
              <mc:Choice xmlns:v="urn:schemas-microsoft-com:vml" Requires="v">
                <p:oleObj spid="_x0000_s2063" name="Equation" r:id="rId5" imgW="2781000" imgH="380880" progId="Equation.DSMT4">
                  <p:embed/>
                </p:oleObj>
              </mc:Choice>
              <mc:Fallback>
                <p:oleObj name="Equation" r:id="rId5" imgW="2781000" imgH="380880" progId="Equation.DSMT4">
                  <p:embed/>
                  <p:pic>
                    <p:nvPicPr>
                      <p:cNvPr id="0" name=""/>
                      <p:cNvPicPr/>
                      <p:nvPr/>
                    </p:nvPicPr>
                    <p:blipFill>
                      <a:blip r:embed="rId6"/>
                      <a:stretch>
                        <a:fillRect/>
                      </a:stretch>
                    </p:blipFill>
                    <p:spPr>
                      <a:xfrm>
                        <a:off x="1047750" y="3573463"/>
                        <a:ext cx="2781300" cy="381000"/>
                      </a:xfrm>
                      <a:prstGeom prst="rect">
                        <a:avLst/>
                      </a:prstGeom>
                    </p:spPr>
                  </p:pic>
                </p:oleObj>
              </mc:Fallback>
            </mc:AlternateContent>
          </a:graphicData>
        </a:graphic>
      </p:graphicFrame>
      <p:sp>
        <p:nvSpPr>
          <p:cNvPr id="6" name="TextBox 5"/>
          <p:cNvSpPr txBox="1"/>
          <p:nvPr/>
        </p:nvSpPr>
        <p:spPr>
          <a:xfrm>
            <a:off x="1536192" y="2816352"/>
            <a:ext cx="1943161" cy="461665"/>
          </a:xfrm>
          <a:prstGeom prst="rect">
            <a:avLst/>
          </a:prstGeom>
          <a:noFill/>
        </p:spPr>
        <p:txBody>
          <a:bodyPr wrap="none" rtlCol="0">
            <a:spAutoFit/>
          </a:bodyPr>
          <a:lstStyle/>
          <a:p>
            <a:r>
              <a:rPr lang="en-US" sz="2400" dirty="0">
                <a:solidFill>
                  <a:srgbClr val="FF9900"/>
                </a:solidFill>
                <a:latin typeface="Times New Roman" pitchFamily="18" charset="0"/>
              </a:rPr>
              <a:t>Planck-Larkin</a:t>
            </a:r>
            <a:endParaRPr lang="ru-RU" dirty="0"/>
          </a:p>
        </p:txBody>
      </p:sp>
      <p:sp>
        <p:nvSpPr>
          <p:cNvPr id="7" name="TextBox 6"/>
          <p:cNvSpPr txBox="1"/>
          <p:nvPr/>
        </p:nvSpPr>
        <p:spPr>
          <a:xfrm>
            <a:off x="6016751" y="2841998"/>
            <a:ext cx="2353529" cy="461665"/>
          </a:xfrm>
          <a:prstGeom prst="rect">
            <a:avLst/>
          </a:prstGeom>
          <a:noFill/>
        </p:spPr>
        <p:txBody>
          <a:bodyPr wrap="none" rtlCol="0">
            <a:spAutoFit/>
          </a:bodyPr>
          <a:lstStyle/>
          <a:p>
            <a:r>
              <a:rPr lang="en-US" sz="2400" dirty="0" err="1">
                <a:solidFill>
                  <a:srgbClr val="FF9900"/>
                </a:solidFill>
                <a:latin typeface="Times New Roman" pitchFamily="18" charset="0"/>
              </a:rPr>
              <a:t>Starostin</a:t>
            </a:r>
            <a:r>
              <a:rPr lang="en-US" sz="2400" dirty="0">
                <a:solidFill>
                  <a:srgbClr val="FF9900"/>
                </a:solidFill>
                <a:latin typeface="Times New Roman" pitchFamily="18" charset="0"/>
              </a:rPr>
              <a:t>-Roerich</a:t>
            </a:r>
            <a:endParaRPr lang="ru-RU" sz="2400" dirty="0"/>
          </a:p>
        </p:txBody>
      </p:sp>
    </p:spTree>
    <p:extLst>
      <p:ext uri="{BB962C8B-B14F-4D97-AF65-F5344CB8AC3E}">
        <p14:creationId xmlns:p14="http://schemas.microsoft.com/office/powerpoint/2010/main" val="511310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981456"/>
          </a:xfrm>
        </p:spPr>
        <p:txBody>
          <a:bodyPr/>
          <a:lstStyle/>
          <a:p>
            <a:r>
              <a:rPr lang="en-US" dirty="0"/>
              <a:t>Methodical remarks</a:t>
            </a:r>
            <a:endParaRPr lang="ru-RU" dirty="0"/>
          </a:p>
        </p:txBody>
      </p:sp>
      <p:sp>
        <p:nvSpPr>
          <p:cNvPr id="3" name="Текст 2"/>
          <p:cNvSpPr>
            <a:spLocks noGrp="1"/>
          </p:cNvSpPr>
          <p:nvPr>
            <p:ph type="body" idx="1"/>
          </p:nvPr>
        </p:nvSpPr>
        <p:spPr>
          <a:xfrm>
            <a:off x="677335" y="1719072"/>
            <a:ext cx="8596668" cy="4322290"/>
          </a:xfrm>
        </p:spPr>
        <p:txBody>
          <a:bodyPr>
            <a:normAutofit lnSpcReduction="10000"/>
          </a:bodyPr>
          <a:lstStyle/>
          <a:p>
            <a:endParaRPr lang="ru-RU" dirty="0"/>
          </a:p>
          <a:p>
            <a:r>
              <a:rPr lang="en-US" dirty="0"/>
              <a:t>(1) Using the PL-partition function in physical picture has a specific context and appeared in the term, which proportional to the product of activities of proton and electron. And in a general case, it is not possible to compare directly this term to one in chemical picture. As result, using PL and the other type of partition functions as effective statistical weights in chemical picture is not well justified.</a:t>
            </a:r>
            <a:endParaRPr lang="ru-RU" dirty="0"/>
          </a:p>
          <a:p>
            <a:r>
              <a:rPr lang="en-US" dirty="0"/>
              <a:t>(2) There are two limits where physical and chemical picture may be equivalently compared. First one is plasma without the Coulomb interaction between free classical charges. The second limit is the fully ionized plasma. Both cases look not very appropriate for a real system, but they may be found at solar conditions in some approximation.</a:t>
            </a:r>
            <a:endParaRPr lang="ru-RU" dirty="0"/>
          </a:p>
          <a:p>
            <a:r>
              <a:rPr lang="en-US" dirty="0"/>
              <a:t>(3) Strictly speaking, the partition function was obtained for hydrogen only. There are reasons to extend this result to hydrogen-like ion. But even for helium atom, theoretical basis for usage of such function is rather weak. </a:t>
            </a:r>
            <a:endParaRPr lang="ru-RU" dirty="0"/>
          </a:p>
          <a:p>
            <a:endParaRPr lang="ru-RU" dirty="0"/>
          </a:p>
        </p:txBody>
      </p:sp>
    </p:spTree>
    <p:extLst>
      <p:ext uri="{BB962C8B-B14F-4D97-AF65-F5344CB8AC3E}">
        <p14:creationId xmlns:p14="http://schemas.microsoft.com/office/powerpoint/2010/main" val="2279480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K:\SwissConf\SAHA-S presentation\H-likeSRPL_PF.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000" y="540888"/>
            <a:ext cx="10104438" cy="5819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975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599"/>
            <a:ext cx="8596668" cy="5635925"/>
          </a:xfrm>
        </p:spPr>
        <p:txBody>
          <a:bodyPr>
            <a:noAutofit/>
          </a:bodyPr>
          <a:lstStyle/>
          <a:p>
            <a:r>
              <a:rPr lang="en-US" sz="2400" dirty="0">
                <a:solidFill>
                  <a:schemeClr val="tx1"/>
                </a:solidFill>
              </a:rPr>
              <a:t>Current conclusions.</a:t>
            </a:r>
            <a:br>
              <a:rPr lang="en-US" sz="2400" dirty="0">
                <a:solidFill>
                  <a:schemeClr val="tx1"/>
                </a:solidFill>
              </a:rPr>
            </a:br>
            <a:r>
              <a:rPr lang="ru-RU" sz="2400" dirty="0">
                <a:solidFill>
                  <a:schemeClr val="tx1"/>
                </a:solidFill>
              </a:rPr>
              <a:t/>
            </a:r>
            <a:br>
              <a:rPr lang="ru-RU" sz="2400" dirty="0">
                <a:solidFill>
                  <a:schemeClr val="tx1"/>
                </a:solidFill>
              </a:rPr>
            </a:br>
            <a:r>
              <a:rPr lang="en-US" sz="2400" dirty="0">
                <a:solidFill>
                  <a:schemeClr val="tx1"/>
                </a:solidFill>
              </a:rPr>
              <a:t>- SR-function is always larger than PL-function. In the region where </a:t>
            </a:r>
            <a:r>
              <a:rPr lang="en-US" sz="2400" dirty="0" err="1">
                <a:solidFill>
                  <a:schemeClr val="tx1"/>
                </a:solidFill>
              </a:rPr>
              <a:t>lgT</a:t>
            </a:r>
            <a:r>
              <a:rPr lang="en-US" sz="2400" dirty="0">
                <a:solidFill>
                  <a:schemeClr val="tx1"/>
                </a:solidFill>
              </a:rPr>
              <a:t>=5, the SR predicts 20% excess of the statistical weight due to the contribution of excited states in compare to the case of ground state only.</a:t>
            </a:r>
            <a:br>
              <a:rPr lang="en-US" sz="2400" dirty="0">
                <a:solidFill>
                  <a:schemeClr val="tx1"/>
                </a:solidFill>
              </a:rPr>
            </a:br>
            <a:r>
              <a:rPr lang="en-US" sz="2400" dirty="0">
                <a:solidFill>
                  <a:schemeClr val="tx1"/>
                </a:solidFill>
              </a:rPr>
              <a:t> </a:t>
            </a:r>
            <a:r>
              <a:rPr lang="ru-RU" sz="2400" dirty="0">
                <a:solidFill>
                  <a:schemeClr val="tx1"/>
                </a:solidFill>
              </a:rPr>
              <a:t/>
            </a:r>
            <a:br>
              <a:rPr lang="ru-RU" sz="2400" dirty="0">
                <a:solidFill>
                  <a:schemeClr val="tx1"/>
                </a:solidFill>
              </a:rPr>
            </a:br>
            <a:r>
              <a:rPr lang="en-US" sz="2400" dirty="0">
                <a:solidFill>
                  <a:schemeClr val="tx1"/>
                </a:solidFill>
              </a:rPr>
              <a:t>- Ionization equilibrium in SR case is shifted towards neutrals and the same degree of ionization is moved to higher temperature.</a:t>
            </a:r>
            <a:br>
              <a:rPr lang="en-US" sz="2400" dirty="0">
                <a:solidFill>
                  <a:schemeClr val="tx1"/>
                </a:solidFill>
              </a:rPr>
            </a:br>
            <a:r>
              <a:rPr lang="ru-RU" sz="2400" dirty="0">
                <a:solidFill>
                  <a:schemeClr val="tx1"/>
                </a:solidFill>
              </a:rPr>
              <a:t/>
            </a:r>
            <a:br>
              <a:rPr lang="ru-RU" sz="2400" dirty="0">
                <a:solidFill>
                  <a:schemeClr val="tx1"/>
                </a:solidFill>
              </a:rPr>
            </a:br>
            <a:r>
              <a:rPr lang="en-US" sz="2400" dirty="0">
                <a:solidFill>
                  <a:schemeClr val="tx1"/>
                </a:solidFill>
              </a:rPr>
              <a:t>- The SR-partition function model applies to all composite particles. On the figure the Q-profile for He+ are shown. Our general suggestion is that the partition function should be the same for hydrogen-like ions.</a:t>
            </a:r>
            <a:r>
              <a:rPr lang="ru-RU" sz="2400" dirty="0">
                <a:solidFill>
                  <a:schemeClr val="tx1"/>
                </a:solidFill>
              </a:rPr>
              <a:t/>
            </a:r>
            <a:br>
              <a:rPr lang="ru-RU" sz="2400" dirty="0">
                <a:solidFill>
                  <a:schemeClr val="tx1"/>
                </a:solidFill>
              </a:rPr>
            </a:br>
            <a:endParaRPr lang="ru-RU" sz="2400" dirty="0">
              <a:solidFill>
                <a:schemeClr val="tx1"/>
              </a:solidFill>
            </a:endParaRPr>
          </a:p>
        </p:txBody>
      </p:sp>
    </p:spTree>
    <p:extLst>
      <p:ext uri="{BB962C8B-B14F-4D97-AF65-F5344CB8AC3E}">
        <p14:creationId xmlns:p14="http://schemas.microsoft.com/office/powerpoint/2010/main" val="1278528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K:\SwissConf\SAHA-S presentation\ionization_HHe_SRP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000" y="540000"/>
            <a:ext cx="8238466" cy="6178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273553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361</TotalTime>
  <Words>535</Words>
  <Application>Microsoft Office PowerPoint</Application>
  <PresentationFormat>Произвольный</PresentationFormat>
  <Paragraphs>55</Paragraphs>
  <Slides>23</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23</vt:i4>
      </vt:variant>
    </vt:vector>
  </HeadingPairs>
  <TitlesOfParts>
    <vt:vector size="25" baseType="lpstr">
      <vt:lpstr>Facet</vt:lpstr>
      <vt:lpstr>Equation</vt:lpstr>
      <vt:lpstr>SAHA-S Equation of State</vt:lpstr>
      <vt:lpstr>SAHA-S EOS (20 years story)</vt:lpstr>
      <vt:lpstr>Презентация PowerPoint</vt:lpstr>
      <vt:lpstr>Презентация PowerPoint</vt:lpstr>
      <vt:lpstr>Effect of excited states of atom modelled with the partition function.</vt:lpstr>
      <vt:lpstr>Methodical remarks</vt:lpstr>
      <vt:lpstr>Презентация PowerPoint</vt:lpstr>
      <vt:lpstr>Current conclusions.  - SR-function is always larger than PL-function. In the region where lgT=5, the SR predicts 20% excess of the statistical weight due to the contribution of excited states in compare to the case of ground state only.   - Ionization equilibrium in SR case is shifted towards neutrals and the same degree of ionization is moved to higher temperature.  - The SR-partition function model applies to all composite particles. On the figure the Q-profile for He+ are shown. Our general suggestion is that the partition function should be the same for hydrogen-like ions. </vt:lpstr>
      <vt:lpstr>Презентация PowerPoint</vt:lpstr>
      <vt:lpstr>Current conclusions.  - Ionization is shifted towards higher temperature in SR-case in comparison with PL-case. It is a systematic effect with the same sign at all temperatures. - This ionization shift is most prominent when ionization degree exceeds 1/2. - The region of the most correction to hydrogen ionization matches to the helium ionization hump.</vt:lpstr>
      <vt:lpstr>Презентация PowerPoint</vt:lpstr>
      <vt:lpstr>Current conclusions.  - Г1- profile for pure hydrogen in the PL-case appears to be shifted toward higher temperature at the lgT=5.0 - Amplitude of the difference is as large as 1e-2.  - The same effect of Г1-disturbance appears for all H-like ionizations. </vt:lpstr>
      <vt:lpstr>Презентация PowerPoint</vt:lpstr>
      <vt:lpstr>Презентация PowerPoint</vt:lpstr>
      <vt:lpstr>Conclusions.  - The positions of the helium hump in the models with different partition functions demonstrate the remarkable shift towards higher temperature in the PL-case. The shape of the He-hump  is similar in both cases. - It does not mean that helium ionization takes place lately in PL-case. Instead, the ionization degree curves show an inverse shift. The shift is explained by the similar effective shift of the pure hydrogen Г1-profile. - The Г1-disturbance due to excited states contributions can hardly be ignored in the helioseismic inversion. The shift of such amplitude may lead to change of helium content measurement by 5%!  - Combinatorial interference of H-He effect gives us a chance to study the role of excited states in the solar plasma. </vt:lpstr>
      <vt:lpstr>II. Coulomb correction in SAHA-S in comparison with classic DH-correction.</vt:lpstr>
      <vt:lpstr>Презентация PowerPoint</vt:lpstr>
      <vt:lpstr>Презентация PowerPoint</vt:lpstr>
      <vt:lpstr>Презентация PowerPoint</vt:lpstr>
      <vt:lpstr>Презентация PowerPoint</vt:lpstr>
      <vt:lpstr>Презентация PowerPoint</vt:lpstr>
      <vt:lpstr>General conclusions:  A. Effect of excited states could disturb Г1 in pure hydrogen by 1e-2. It has magnified effect on position of He-hump.  B. Coulomb correction in GCE model decrease Г1 by 3e-4 in comparison with classic DH correction. This decrease brings it close to OPAL calculation with 1e-4 accuracy. All estimations are made at maximum of Г1.  C. Accuracy of theoretical Г1 in the deep adiabatic part is better than 5e-5. </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SAHA-S EOS</dc:title>
  <dc:creator>Anna</dc:creator>
  <cp:lastModifiedBy>Батурин</cp:lastModifiedBy>
  <cp:revision>29</cp:revision>
  <dcterms:created xsi:type="dcterms:W3CDTF">2023-09-03T17:17:42Z</dcterms:created>
  <dcterms:modified xsi:type="dcterms:W3CDTF">2023-09-05T06:07:19Z</dcterms:modified>
</cp:coreProperties>
</file>