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slideLayouts/slideLayout4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38" r:id="rId2"/>
    <p:sldMasterId id="2147483764" r:id="rId3"/>
    <p:sldMasterId id="2147483791" r:id="rId4"/>
    <p:sldMasterId id="2147483807" r:id="rId5"/>
    <p:sldMasterId id="2147483822" r:id="rId6"/>
  </p:sldMasterIdLst>
  <p:notesMasterIdLst>
    <p:notesMasterId r:id="rId50"/>
  </p:notesMasterIdLst>
  <p:sldIdLst>
    <p:sldId id="259" r:id="rId7"/>
    <p:sldId id="730" r:id="rId8"/>
    <p:sldId id="762" r:id="rId9"/>
    <p:sldId id="752" r:id="rId10"/>
    <p:sldId id="761" r:id="rId11"/>
    <p:sldId id="763" r:id="rId12"/>
    <p:sldId id="765" r:id="rId13"/>
    <p:sldId id="766" r:id="rId14"/>
    <p:sldId id="740" r:id="rId15"/>
    <p:sldId id="741" r:id="rId16"/>
    <p:sldId id="270" r:id="rId17"/>
    <p:sldId id="769" r:id="rId18"/>
    <p:sldId id="262" r:id="rId19"/>
    <p:sldId id="261" r:id="rId20"/>
    <p:sldId id="263" r:id="rId21"/>
    <p:sldId id="770" r:id="rId22"/>
    <p:sldId id="754" r:id="rId23"/>
    <p:sldId id="689" r:id="rId24"/>
    <p:sldId id="690" r:id="rId25"/>
    <p:sldId id="724" r:id="rId26"/>
    <p:sldId id="692" r:id="rId27"/>
    <p:sldId id="696" r:id="rId28"/>
    <p:sldId id="771" r:id="rId29"/>
    <p:sldId id="772" r:id="rId30"/>
    <p:sldId id="774" r:id="rId31"/>
    <p:sldId id="480" r:id="rId32"/>
    <p:sldId id="478" r:id="rId33"/>
    <p:sldId id="482" r:id="rId34"/>
    <p:sldId id="756" r:id="rId35"/>
    <p:sldId id="759" r:id="rId36"/>
    <p:sldId id="775" r:id="rId37"/>
    <p:sldId id="779" r:id="rId38"/>
    <p:sldId id="777" r:id="rId39"/>
    <p:sldId id="757" r:id="rId40"/>
    <p:sldId id="776" r:id="rId41"/>
    <p:sldId id="743" r:id="rId42"/>
    <p:sldId id="735" r:id="rId43"/>
    <p:sldId id="778" r:id="rId44"/>
    <p:sldId id="780" r:id="rId45"/>
    <p:sldId id="747" r:id="rId46"/>
    <p:sldId id="773" r:id="rId47"/>
    <p:sldId id="691" r:id="rId48"/>
    <p:sldId id="695" r:id="rId4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088"/>
    <p:restoredTop sz="66122"/>
  </p:normalViewPr>
  <p:slideViewPr>
    <p:cSldViewPr snapToGrid="0" snapToObjects="1">
      <p:cViewPr varScale="1">
        <p:scale>
          <a:sx n="82" d="100"/>
          <a:sy n="82" d="100"/>
        </p:scale>
        <p:origin x="1440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619C6-4362-114B-AFE6-C0C400F76E0B}" type="datetimeFigureOut">
              <a:rPr lang="fr-FR" smtClean="0"/>
              <a:t>04/09/2023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C18F-B9D4-5843-9C57-5B9949EF3C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302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C18F-B9D4-5843-9C57-5B9949EF3C0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60143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C18F-B9D4-5843-9C57-5B9949EF3C05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237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representative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sample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unevolved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early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B-type stars in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nearby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OB associations and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analyzed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unprecedented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precision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NLTE techniques.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chemical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composition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more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metal-rich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much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homogeneous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indicated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rms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scatter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∼10% in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abundances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the six stars (and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confirmed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six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evolved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stars),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reported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ISM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-phase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cosmic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standard for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present-day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neighborhood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implying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mass fractions for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hydrogen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helium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metals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X p 0.715, Y p 0.271, and Z p 0.014. Good agreement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photospheric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reported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recent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3D radiative-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hydrodynamical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simulations of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atmosphere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obtained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a first application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use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cosmic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standard as a proxy for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determination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local ISM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dust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-phase composition, putting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tight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observational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constraints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dust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fr-FR" dirty="0"/>
          </a:p>
          <a:p>
            <a:endParaRPr lang="fr-FR" dirty="0"/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Comparison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chemical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(NLTE) of B stars in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neighborhood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bars,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solid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line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thick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solid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line (for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stars as in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Kilian (1992, 1994);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line, Cunha &amp; Lambert (1994), Cunha et al. (2006) for Ne; short-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dashed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line,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Lambert (1992)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excluding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bright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giants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SGs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long-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dashed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line,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Daflon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al. (1999, 2001a, 2001b, 2003); dot-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dashed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line, Morel &amp; Butler (2008); triple-dot-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dashed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line,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Lyubimkov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al. (2004, 2005). Bin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width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j/2 of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individual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Iron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LTE in all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HR 5285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peculiar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excluded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silicon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Solar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(,): GS98 and AGS05 (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values). The panel for C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reproduced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NP08 for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completeness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details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[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electronic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edition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Journal for 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version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figure.]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C18F-B9D4-5843-9C57-5B9949EF3C05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9606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5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Successes test nuclear pathways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Ne22</a:t>
            </a:r>
          </a:p>
        </p:txBody>
      </p:sp>
      <p:sp>
        <p:nvSpPr>
          <p:cNvPr id="185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FC06E5-D54A-A040-AD01-098CCF988772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Arial Unicode MS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charset="0"/>
              <a:ea typeface="ＭＳ Ｐゴシック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8007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93C847-5E32-CF49-B589-1DDE8AA667C3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5400" y="742950"/>
            <a:ext cx="6618288" cy="3724275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594" y="4714628"/>
            <a:ext cx="5335901" cy="446994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dirty="0"/>
              <a:t>Interestingly observations of Ne22 at the surface of WC stars supports this fact.</a:t>
            </a:r>
          </a:p>
          <a:p>
            <a:pPr>
              <a:lnSpc>
                <a:spcPct val="90000"/>
              </a:lnSpc>
            </a:pPr>
            <a:r>
              <a:rPr lang="en-GB" dirty="0"/>
              <a:t>Indeed Ne22 comes from the transformation, at the beginning of the core He-burning phase of nitrogen 14.</a:t>
            </a:r>
          </a:p>
          <a:p>
            <a:pPr>
              <a:lnSpc>
                <a:spcPct val="90000"/>
              </a:lnSpc>
            </a:pPr>
            <a:r>
              <a:rPr lang="en-GB" dirty="0"/>
              <a:t>Nitrogen 14 which was produced by the transformation of C and O in the core H-burning during the MS phase.</a:t>
            </a:r>
          </a:p>
          <a:p>
            <a:pPr>
              <a:lnSpc>
                <a:spcPct val="90000"/>
              </a:lnSpc>
            </a:pPr>
            <a:r>
              <a:rPr lang="en-GB" dirty="0"/>
              <a:t>Thus the abundance of Ne22 is a measure of the initial CNO content. You have here a plot from Paul Crowther</a:t>
            </a:r>
          </a:p>
          <a:p>
            <a:pPr>
              <a:lnSpc>
                <a:spcPct val="90000"/>
              </a:lnSpc>
            </a:pPr>
            <a:r>
              <a:rPr lang="en-GB" dirty="0"/>
              <a:t>Showing the Ne over He as a function of carbon over helium. The line here corresponds to</a:t>
            </a:r>
          </a:p>
          <a:p>
            <a:pPr>
              <a:lnSpc>
                <a:spcPct val="90000"/>
              </a:lnSpc>
            </a:pPr>
            <a:r>
              <a:rPr lang="en-GB" dirty="0"/>
              <a:t>The evolution of these two ratios at the surface of a WC star. Note that the slope here is due</a:t>
            </a:r>
          </a:p>
          <a:p>
            <a:pPr>
              <a:lnSpc>
                <a:spcPct val="90000"/>
              </a:lnSpc>
            </a:pPr>
            <a:r>
              <a:rPr lang="en-GB" dirty="0"/>
              <a:t>To the decrease of helium abundance with time not to the increase of Ne22. The abundance of this isotope remains</a:t>
            </a:r>
          </a:p>
          <a:p>
            <a:pPr>
              <a:lnSpc>
                <a:spcPct val="90000"/>
              </a:lnSpc>
            </a:pPr>
            <a:r>
              <a:rPr lang="en-GB" dirty="0"/>
              <a:t>Constant.</a:t>
            </a:r>
          </a:p>
          <a:p>
            <a:pPr>
              <a:lnSpc>
                <a:spcPct val="90000"/>
              </a:lnSpc>
            </a:pPr>
            <a:r>
              <a:rPr lang="en-GB" dirty="0"/>
              <a:t>We see that the line is well above the observed point. </a:t>
            </a:r>
          </a:p>
          <a:p>
            <a:pPr>
              <a:lnSpc>
                <a:spcPct val="90000"/>
              </a:lnSpc>
            </a:pPr>
            <a:r>
              <a:rPr lang="en-GB" dirty="0"/>
              <a:t>Now when models are computed with the new solar abundances of </a:t>
            </a:r>
            <a:r>
              <a:rPr lang="en-GB" dirty="0" err="1"/>
              <a:t>Asplund</a:t>
            </a:r>
            <a:r>
              <a:rPr lang="en-GB" dirty="0"/>
              <a:t> et al, the agreement is better</a:t>
            </a:r>
          </a:p>
          <a:p>
            <a:pPr>
              <a:lnSpc>
                <a:spcPct val="90000"/>
              </a:lnSpc>
            </a:pPr>
            <a:r>
              <a:rPr lang="en-GB" dirty="0"/>
              <a:t>Simply because less CNO elements implies les Ne22.</a:t>
            </a:r>
          </a:p>
          <a:p>
            <a:pPr>
              <a:lnSpc>
                <a:spcPct val="90000"/>
              </a:lnSpc>
            </a:pPr>
            <a:r>
              <a:rPr lang="en-GB" dirty="0"/>
              <a:t>Thus this tends to confirm that the new solar abundances by </a:t>
            </a:r>
            <a:r>
              <a:rPr lang="en-GB" dirty="0" err="1"/>
              <a:t>Asplund</a:t>
            </a:r>
            <a:r>
              <a:rPr lang="en-GB" dirty="0"/>
              <a:t> does appear much more</a:t>
            </a:r>
          </a:p>
          <a:p>
            <a:pPr>
              <a:lnSpc>
                <a:spcPct val="90000"/>
              </a:lnSpc>
            </a:pPr>
            <a:r>
              <a:rPr lang="en-GB" dirty="0" err="1"/>
              <a:t>Consistant</a:t>
            </a:r>
            <a:r>
              <a:rPr lang="en-GB" dirty="0"/>
              <a:t> with the abundances in massive stars of the solar vicinity.</a:t>
            </a:r>
          </a:p>
        </p:txBody>
      </p:sp>
    </p:spTree>
    <p:extLst>
      <p:ext uri="{BB962C8B-B14F-4D97-AF65-F5344CB8AC3E}">
        <p14:creationId xmlns:p14="http://schemas.microsoft.com/office/powerpoint/2010/main" val="33792611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C18F-B9D4-5843-9C57-5B9949EF3C05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45008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Anomalies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among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daughter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nuclei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extinct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short-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lived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radionuclides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calcium–aluminium-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rich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inclusions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indicate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Solar System must have been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born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source of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short-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lived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radionuclides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could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incorporated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before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decayed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away1. 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γ-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rays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such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living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short-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lived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radionuclide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26Al, are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few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nearby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regions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employ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multiwavelength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observations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such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Ophiuchus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containing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prestellar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serve as analogues for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emerging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Solar System2,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inundated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26Al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neighbouring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Upper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Scorpius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association3,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concrete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guidance for how short-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lived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radionuclide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enrichment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proceeded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Solar System,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complementary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meteoritics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Bayesian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forward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modelling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drawing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wide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range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observational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theoretical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26Al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probably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(1) arises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supernova explosions, (2)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arises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multiple stars, (3) has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enriched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before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formation of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(4)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broad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distribution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enrichment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spanning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about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orders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magnitude.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if the spread in calcium–aluminium-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rich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inclusion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Solar System,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protoplanetary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disks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must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suffer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global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heating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fr-FR" dirty="0"/>
          </a:p>
          <a:p>
            <a:endParaRPr lang="fr-FR" dirty="0"/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Origin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26Al in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Upper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Sco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show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probability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living 26Al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Upper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Sco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originates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predominantly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supernovae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WR stars or a mixture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conditional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the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average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association.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opacity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shows the marginal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posterior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probability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x axis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the time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lapsed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epoch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star formation and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current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time.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supernova-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dominated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case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probable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overall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WR-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dominated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case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possible,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particularly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if the association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modestly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younger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tobs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−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tSF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≃ 10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currently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suggested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observations.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C18F-B9D4-5843-9C57-5B9949EF3C05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6287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have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investigated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thorium (Th)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sample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53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disc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twins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wide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range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constrains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mantle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budget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terrestrial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planets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evolution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Galaxy’s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disc.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estimated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average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precision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0.025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dex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(in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[Th/H] and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[Th/Fe])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through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comprehensive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spectral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 Th II line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4019.1290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Å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high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resolution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(R = 115 000) high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HARPS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spectra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obtained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the ESO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Silla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Observatory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have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confirmed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large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budget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decay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maintaining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mantle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convection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inside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potential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rocky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planets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around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twins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Galactic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disc formation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until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now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pristine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[Th/H]ZAMS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super-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average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dispersion of 0.056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dex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varying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from+0.037 up to+0.138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dex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against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isochrone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Comparing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neodymium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and europium (Eu),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neutron-capture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pristine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Eu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along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Galactic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disc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evolution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but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not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probably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neodymium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has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significant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contribution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s-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(about 60 per cent).</a:t>
            </a:r>
          </a:p>
          <a:p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[Th/X]ZAMS as 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isochrone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X: H, Fe,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Eu, and Si): 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statistically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robust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fit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plot (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blue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solid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line).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fitting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equation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coefficients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their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errors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inside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parenthesis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displayed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correspond to 53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disc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twins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(black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circles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Specifically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the plots [Th/Fe]ZAMS–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[Th/Eu]ZAMS–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fit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solid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line) by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excluding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one borderline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σ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outlier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(HIP 101905, a 1.2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Gyr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star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relatively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poor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Th), but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not change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significantly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Data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excluded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stars are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plotted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together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illustration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purposes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empty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triangles: four 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α-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rich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stars, and magenta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empty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square: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chemically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anomalous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HIP 64150).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Sun’s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are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plotted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(green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standard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symbol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although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consistent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C18F-B9D4-5843-9C57-5B9949EF3C05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59985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C18F-B9D4-5843-9C57-5B9949EF3C05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99059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fine structure constant a sets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strength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electromagnetic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force. The Standard Model of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physics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explanation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value,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could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potentially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wavelengths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absorption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a but are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subject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systematic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effects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owing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astrophysical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atmospheres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precise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line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wavelengths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observations of 17 stars,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have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almost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identical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atmospheric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properties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those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Sun (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twins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reduces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those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systematic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effects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varies by ~&lt;50 parts per billion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within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50 parsecs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Earth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Combining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all 17 stars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empirical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local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stellar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measurements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ensemble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precision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12 parts per billion.</a:t>
            </a:r>
          </a:p>
          <a:p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Fine-structure constant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measurements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relative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deviation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fine-structure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constant Da/a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star in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sample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values are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averages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all 17 line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pairs for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star.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inner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large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error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bars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indicate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1s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statistical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uncertainties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dominated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observations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available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star,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whereas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error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bars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combine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statistical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systematic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uncertainties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quadrature.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weighted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sample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hDa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=ai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indicated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dotted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cyan line;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blue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shaded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indicates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combined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statistical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systematic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uncertainties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c2v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1:1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reduced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c2 (per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degree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freedom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of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individual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measurements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around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weighted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C18F-B9D4-5843-9C57-5B9949EF3C05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51840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detector able to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in real time,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neutrinos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few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keV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separately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fluxes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various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fusion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reactions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place in the Sun.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Borexino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1990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2007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data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taking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premises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Borexino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able to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fusion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reactions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pp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emitting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neutrinos via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measurement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their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fluxes.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Borexino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able to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CNO cycle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undertaking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neutrinos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cycle.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Borexino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proof of the CNO cycle existence.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C18F-B9D4-5843-9C57-5B9949EF3C05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790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fewerThis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aims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examine in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detail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depletion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lithium in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twins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better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constrain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evolution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investigate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possible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connection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exoplanets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1)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correlation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depletion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2) In addition, for the first time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Sun has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lowest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comparison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twins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similar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(4.6°æ0.5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Gyr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  <a:p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3)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compare the lithium content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condensation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temperature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slope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a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subsample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best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twins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determine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lithium-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depleted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stars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have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fewer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refractory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speculate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whether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lithium content in the Sun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might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particular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configuration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Solar system.</a:t>
            </a:r>
          </a:p>
          <a:p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high-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precision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lithium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median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error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0.036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dex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for 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sample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77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twins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high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resolution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 signal-to-noise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spectra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HARPS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spectrograph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confirm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connection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lithium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depletion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identified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steeper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depletion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twins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(Age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 2.0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Gyr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  <a:p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four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outliers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considering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respective masses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their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convective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envelopes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seems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significant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difference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lithium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depletion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known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planet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host stars and stars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planets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analyse the lithium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depletion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correlation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behaviour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visual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spectral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binaries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comparison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single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stars.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Sun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considered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lithium-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poor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star in</a:t>
            </a:r>
          </a:p>
          <a:p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comparison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twins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similar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(by a factor of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∼2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σ).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suggest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stars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lowest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abundances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accompanied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refractory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could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the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presence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rocky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planets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the</a:t>
            </a:r>
          </a:p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unique architecture of the Solar system.</a:t>
            </a:r>
          </a:p>
          <a:p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C18F-B9D4-5843-9C57-5B9949EF3C0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48852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320589-ED79-4A41-A7D3-F9A9D042CAFF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2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8688" y="4716228"/>
            <a:ext cx="4891713" cy="4466741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070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C18F-B9D4-5843-9C57-5B9949EF3C0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4403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C18F-B9D4-5843-9C57-5B9949EF3C0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466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C18F-B9D4-5843-9C57-5B9949EF3C05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042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images of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Betelgeuse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captured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the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Large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Telescope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Left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shows the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view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January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2019 and right shows the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view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December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2019,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revealing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star’s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change in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brightness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time.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Credit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Credit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ESO/M.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Montargès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al.</a:t>
            </a:r>
          </a:p>
          <a:p>
            <a:endParaRPr lang="fr-CH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images,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taken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SPHERE instrument on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ESO's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Large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Telescope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show the surface of the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supergiant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star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Betelgeuse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unprecedented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dimming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happened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late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2019 and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early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2020. The image on the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left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taken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January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2019, shows the star at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normal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brightness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remaining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images,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December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2019,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January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2020, and March 2020,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all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taken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star's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brightness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had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noticeably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dropped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especially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southern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region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brightness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returned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normal in April 2020.</a:t>
            </a:r>
          </a:p>
          <a:p>
            <a:endParaRPr lang="fr-CH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late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2019,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Betelgeuse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dimmed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a large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amount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brightness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having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fallen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a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about one-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third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normal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brightness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early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2019 to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early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2020. In April 2020,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Betelgeuse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returned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normal range of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brightnesses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culprit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being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large “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burp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 of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dust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having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been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emitted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the star.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7CA8AD-E798-004D-830C-B3A85DC0BF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6480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graph shows the apparent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brightness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Betelgeuse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2015-2023,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American Association for Variable Star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Observers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(AAVSO). The large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dimming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2019-2020 stands out on the graph, but the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recent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brightening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surprising</a:t>
            </a:r>
            <a:r>
              <a:rPr lang="fr-CH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fr-CH" sz="1200" b="0" i="1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Rami </a:t>
            </a:r>
            <a:r>
              <a:rPr lang="fr-CH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Maddow</a:t>
            </a:r>
            <a:r>
              <a:rPr lang="fr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/Twitter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7CA8AD-E798-004D-830C-B3A85DC0BF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8281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C18F-B9D4-5843-9C57-5B9949EF3C0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00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C18F-B9D4-5843-9C57-5B9949EF3C05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0528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76B85-5EE1-F448-B43E-BCCF52E80C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912D7FE-FCAA-234F-AF8A-4B369E0DED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EBD905-5566-A741-A268-18F8AD4DB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4CFC4-3076-CC44-9B24-56648F25F79E}" type="datetimeFigureOut">
              <a:rPr lang="fr-FR" smtClean="0"/>
              <a:t>04/09/2023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8159EC-BAAB-7C4C-A00E-831A6B6D8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A243F3-6141-364D-A634-6C2D417DE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287C-C3EF-9847-82ED-AC293A53DA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414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C339DA-4857-7C45-9DCE-45E071807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986D24F-6066-1E4C-9B68-17EDB75058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3203E1-7A3B-DB49-9009-953778938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4CFC4-3076-CC44-9B24-56648F25F79E}" type="datetimeFigureOut">
              <a:rPr lang="fr-FR" smtClean="0"/>
              <a:t>04/09/2023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70DE13-8D5E-7446-B737-5E2DD0F23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88DFE0F-0FBC-9440-9AA8-82B1C316B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287C-C3EF-9847-82ED-AC293A53DA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900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39A4A7-CBB5-444E-B968-691783A99B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789FAFE-E55D-8849-A4B7-5AEA7C6093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F41BA6-E635-4143-86A6-052A82EF1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4CFC4-3076-CC44-9B24-56648F25F79E}" type="datetimeFigureOut">
              <a:rPr lang="fr-FR" smtClean="0"/>
              <a:t>04/09/2023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50A2BB-D3F3-1A4A-A550-2B0711092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398175D-75E6-B944-9400-FB1B4F9B4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287C-C3EF-9847-82ED-AC293A53DA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446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EDD8C-4B31-F94D-AD97-A8DA0A0F0E2C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9065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25994-0497-9140-88B3-C5897B9E792F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50916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A9455-F2B8-5748-BD89-153331DB9BEF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27083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8218DD-AD0D-FE45-B8CF-BF4EC72DA63A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27071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ED6A7B-7BDE-5F4F-BC45-189D739AE77D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788175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D497C-3C45-1545-B013-E01B608AD938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51941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54AFF-17FE-8A47-817F-4E1E99607EA6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509129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5CC91A-0B23-F649-9E9C-C394AA54C6B2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78485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2F4549-6527-6043-B504-4A8044F9B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176E8E-2DA7-744C-AF62-6AD0866FB0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EFF4BC-B3C4-0844-B803-1AD396501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4CFC4-3076-CC44-9B24-56648F25F79E}" type="datetimeFigureOut">
              <a:rPr lang="fr-FR" smtClean="0"/>
              <a:t>04/09/2023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407C88-3C33-7641-8DA9-185898631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BCF868-15AC-E64D-9C52-4BAE448B7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287C-C3EF-9847-82ED-AC293A53DA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122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787B0-9EF3-A64B-8FE1-515C66F9BAE3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184881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C708D5-8EEA-EA4E-857C-AB26A0A141A3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875985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0BD4B-42ED-BA4E-98BE-64EA0210D36D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911961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86E2D-A80D-9642-BB85-5AACF8DE5123}" type="slidenum">
              <a:rPr lang="fr-FR">
                <a:solidFill>
                  <a:srgbClr val="000000"/>
                </a:solidFill>
                <a:latin typeface="Times New Roman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3932590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7C804-5FA1-944B-B733-F4EBD6EBA378}" type="slidenum">
              <a:rPr lang="fr-FR">
                <a:solidFill>
                  <a:srgbClr val="000000"/>
                </a:solidFill>
                <a:latin typeface="Times New Roman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8697718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E7D23-CC41-0743-82AE-E53DAFFD57D7}" type="slidenum">
              <a:rPr lang="fr-FR">
                <a:solidFill>
                  <a:srgbClr val="000000"/>
                </a:solidFill>
                <a:latin typeface="Times New Roman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4593188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23B3E-9351-9D4C-B11B-8634BC01380D}" type="slidenum">
              <a:rPr lang="fr-FR">
                <a:solidFill>
                  <a:srgbClr val="000000"/>
                </a:solidFill>
                <a:latin typeface="Times New Roman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6716309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FC9AB-9204-D246-A428-38D0033251EC}" type="slidenum">
              <a:rPr lang="fr-FR">
                <a:solidFill>
                  <a:srgbClr val="000000"/>
                </a:solidFill>
                <a:latin typeface="Times New Roman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7388325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2BA76-93CC-7C43-9213-2B21CCE2B96C}" type="slidenum">
              <a:rPr lang="fr-FR">
                <a:solidFill>
                  <a:srgbClr val="000000"/>
                </a:solidFill>
                <a:latin typeface="Times New Roman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389905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1337C-DEB7-3944-BA2A-346B68F39F96}" type="slidenum">
              <a:rPr lang="fr-FR">
                <a:solidFill>
                  <a:srgbClr val="000000"/>
                </a:solidFill>
                <a:latin typeface="Times New Roman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7176095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6CBBF9-7E5E-D448-9EC7-6FC9CDBEA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4F2A185-D36F-DD42-B0F5-35318588E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AB922B-E3D9-7A46-90E7-D75CB79FA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4CFC4-3076-CC44-9B24-56648F25F79E}" type="datetimeFigureOut">
              <a:rPr lang="fr-FR" smtClean="0"/>
              <a:t>04/09/2023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110000-E216-8542-AB85-4A6AC3F68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BB8B3D-619F-8149-926F-67A30E085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287C-C3EF-9847-82ED-AC293A53DA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7818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7D2B1-F16E-EB4B-BDA8-ADCEEDF823BF}" type="slidenum">
              <a:rPr lang="fr-FR">
                <a:solidFill>
                  <a:srgbClr val="000000"/>
                </a:solidFill>
                <a:latin typeface="Times New Roman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0460271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6A7A6D-9D80-1747-AF14-A72EF21649B6}" type="slidenum">
              <a:rPr lang="fr-FR">
                <a:solidFill>
                  <a:srgbClr val="000000"/>
                </a:solidFill>
                <a:latin typeface="Times New Roman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3326958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D7D58-431D-F347-8D35-D7D0A67121C1}" type="slidenum">
              <a:rPr lang="fr-FR">
                <a:solidFill>
                  <a:srgbClr val="000000"/>
                </a:solidFill>
                <a:latin typeface="Times New Roman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3121855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1A37B-E730-194B-A02A-7575F7CD90C6}" type="slidenum">
              <a:rPr lang="fr-FR">
                <a:solidFill>
                  <a:srgbClr val="000000"/>
                </a:solidFill>
                <a:latin typeface="Times New Roman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796040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38ED9-8A23-C042-AC60-094177C1D8DE}" type="slidenum">
              <a:rPr lang="fr-FR">
                <a:solidFill>
                  <a:srgbClr val="000000"/>
                </a:solidFill>
                <a:latin typeface="Times New Roman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8877065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AC866-6A6C-1B46-8EA7-CF6525D13ED9}" type="slidenum">
              <a:rPr lang="fr-FR">
                <a:solidFill>
                  <a:srgbClr val="000000"/>
                </a:solidFill>
                <a:latin typeface="Times New Roman"/>
              </a:rPr>
              <a:pPr/>
              <a:t>‹N°›</a:t>
            </a:fld>
            <a:endParaRPr lang="fr-FR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74018477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ClrTx/>
              <a:buSzTx/>
              <a:buFont typeface="Times New Roman" pitchFamily="16" charset="0"/>
              <a:buNone/>
              <a:defRPr>
                <a:latin typeface="+mn-lt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fr-FR">
              <a:latin typeface="Times New Roman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buClrTx/>
              <a:buSzTx/>
              <a:buFont typeface="Times New Roman" pitchFamily="16" charset="0"/>
              <a:buNone/>
              <a:defRPr>
                <a:latin typeface="+mn-lt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fr-FR">
              <a:latin typeface="Times New Roman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ClrTx/>
              <a:buSzTx/>
              <a:buFontTx/>
              <a:buNone/>
              <a:defRPr/>
            </a:lvl1pPr>
          </a:lstStyle>
          <a:p>
            <a:fld id="{1ED61928-676A-EC4F-BBB3-0EEFBE74AA6E}" type="slidenum">
              <a:rPr lang="fr-FR">
                <a:latin typeface="Times New Roman"/>
              </a:rPr>
              <a:pPr/>
              <a:t>‹N°›</a:t>
            </a:fld>
            <a:endParaRPr lang="fr-FR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0690982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ClrTx/>
              <a:buSzTx/>
              <a:buFont typeface="Times New Roman" pitchFamily="16" charset="0"/>
              <a:buNone/>
              <a:defRPr>
                <a:latin typeface="+mn-lt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fr-FR">
              <a:latin typeface="Times New Roman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buClrTx/>
              <a:buSzTx/>
              <a:buFont typeface="Times New Roman" pitchFamily="16" charset="0"/>
              <a:buNone/>
              <a:defRPr>
                <a:latin typeface="+mn-lt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fr-FR">
              <a:latin typeface="Times New Roman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ClrTx/>
              <a:buSzTx/>
              <a:buFontTx/>
              <a:buNone/>
              <a:defRPr/>
            </a:lvl1pPr>
          </a:lstStyle>
          <a:p>
            <a:fld id="{7DAE2595-B9BE-384A-AA7D-AFC0DACC17D4}" type="slidenum">
              <a:rPr lang="fr-FR">
                <a:latin typeface="Times New Roman"/>
              </a:rPr>
              <a:pPr/>
              <a:t>‹N°›</a:t>
            </a:fld>
            <a:endParaRPr lang="fr-FR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9579185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1ACF81-2AC3-C943-87CA-B2AF65E12004}" type="slidenum">
              <a:rPr lang="fr-FR">
                <a:latin typeface="Times New Roman"/>
              </a:rPr>
              <a:pPr/>
              <a:t>‹N°›</a:t>
            </a:fld>
            <a:endParaRPr lang="fr-FR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675177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latin typeface="Arial"/>
              <a:ea typeface="ＭＳ Ｐゴシック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latin typeface="Arial"/>
              <a:ea typeface="ＭＳ Ｐゴシック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34E534-3AA2-734A-A58C-0384D2D368FB}" type="slidenum">
              <a:rPr lang="en-US">
                <a:ea typeface="ＭＳ Ｐゴシック"/>
              </a:rPr>
              <a:pPr/>
              <a:t>‹N°›</a:t>
            </a:fld>
            <a:endParaRPr lang="en-US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89093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14CF26-B214-F045-B977-E50A91CEB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A93B73-2B91-4D41-8DE1-4951C7EFA6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88496F8-0DCF-4145-88B8-9A4384E5C9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C398566-2B56-D340-8F89-6544AC21B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4CFC4-3076-CC44-9B24-56648F25F79E}" type="datetimeFigureOut">
              <a:rPr lang="fr-FR" smtClean="0"/>
              <a:t>04/09/2023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8DFDCF8-B617-9849-B6AC-F8D14F533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A20DB18-1389-874B-B06F-036B80553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287C-C3EF-9847-82ED-AC293A53DA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212328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670051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953251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/>
                <a:cs typeface="+mn-cs"/>
              </a:defRPr>
            </a:lvl1pPr>
          </a:lstStyle>
          <a:p>
            <a:pPr>
              <a:defRPr/>
            </a:pPr>
            <a:endParaRPr lang="en-US">
              <a:ea typeface="ＭＳ Ｐゴシック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/>
                <a:cs typeface="+mn-cs"/>
              </a:defRPr>
            </a:lvl1pPr>
          </a:lstStyle>
          <a:p>
            <a:pPr>
              <a:defRPr/>
            </a:pPr>
            <a:endParaRPr lang="en-US">
              <a:ea typeface="ＭＳ Ｐゴシック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60AB03F2-ACBC-A34D-A399-19CD75EA69AE}" type="slidenum">
              <a:rPr lang="en-US">
                <a:ea typeface="ＭＳ Ｐゴシック"/>
              </a:rPr>
              <a:pPr/>
              <a:t>‹N°›</a:t>
            </a:fld>
            <a:endParaRPr lang="en-US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174782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C03E7BF9-2A95-D544-A333-1E74F921B2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869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F55F14-35F6-434B-AA3E-20919C441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3835233-79C2-9440-A9FB-FCFB2D2985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E20E918-E734-CA49-BA60-7E1B60B97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A388517-94CA-614A-A01F-1526755689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3971C11-7BA2-DB4E-9DEE-A104E8B036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501C30A-DD00-3042-B164-228BE1E13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4CFC4-3076-CC44-9B24-56648F25F79E}" type="datetimeFigureOut">
              <a:rPr lang="fr-FR" smtClean="0"/>
              <a:t>04/09/2023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C547589-0373-1F46-B66C-B15F4CFAD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0358F0D-398D-1942-A447-D9CF79F71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287C-C3EF-9847-82ED-AC293A53DA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617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5DE663-9CD0-934E-8775-FF9B4C8FC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89139F9-D4B7-9E48-8DC5-B74F57B4A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4CFC4-3076-CC44-9B24-56648F25F79E}" type="datetimeFigureOut">
              <a:rPr lang="fr-FR" smtClean="0"/>
              <a:t>04/09/2023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E7FE6F8-7216-7741-B238-3EB066615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12E7C7D-748F-D74C-89E0-877C827E5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287C-C3EF-9847-82ED-AC293A53DA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306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8EC0AAB-9FBA-2045-BFBD-066A2B641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4CFC4-3076-CC44-9B24-56648F25F79E}" type="datetimeFigureOut">
              <a:rPr lang="fr-FR" smtClean="0"/>
              <a:t>04/09/2023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568591F-6D8E-354F-B5BE-11BCC2156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D85DEB9-CAB7-D244-8E12-D31C7A9B9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287C-C3EF-9847-82ED-AC293A53DA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27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36DBD8-293E-0E4C-AD44-3777801AD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D157892-2860-3B4F-8A81-AC69DD620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937F2B5-71DA-CC44-BC28-474FA05AAA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9E6FF33-4D3D-9249-979F-3DC75961E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4CFC4-3076-CC44-9B24-56648F25F79E}" type="datetimeFigureOut">
              <a:rPr lang="fr-FR" smtClean="0"/>
              <a:t>04/09/2023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8FD1DA4-8B1E-4446-B2A6-7123FB5E1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C725BF6-3C74-C54C-98EB-91BD0A7AB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287C-C3EF-9847-82ED-AC293A53DA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0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E67371-9BDA-CE48-88AA-EC8CD2324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2327083-E66B-8347-8F86-A6FDFDABEB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A3C003D-E2CE-CA4E-ACA0-81F99D6112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8292CE8-AE73-EE47-AAAF-E422E98DD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4CFC4-3076-CC44-9B24-56648F25F79E}" type="datetimeFigureOut">
              <a:rPr lang="fr-FR" smtClean="0"/>
              <a:t>04/09/2023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52E1A87-CBD2-A342-8D2B-81FC3CF52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6ACFFD6-CB45-B648-B2D1-4A6879AD2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287C-C3EF-9847-82ED-AC293A53DA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285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AD841CE-B862-B44C-9AD8-CB851230F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5DCCD37-76FD-A046-9FBF-7F609D449D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7F439B1-445F-4048-A6C4-33A688DEB7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4CFC4-3076-CC44-9B24-56648F25F79E}" type="datetimeFigureOut">
              <a:rPr lang="fr-FR" smtClean="0"/>
              <a:t>04/09/2023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B8CAB4-C146-E04B-9DCB-F6F13841F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C920E-41ED-9646-8115-686F897E63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F287C-C3EF-9847-82ED-AC293A53DA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8294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400">
              <a:solidFill>
                <a:srgbClr val="000000"/>
              </a:solidFill>
              <a:latin typeface="Times New Roman"/>
              <a:ea typeface="ＭＳ Ｐゴシック" charset="0"/>
            </a:endParaRP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400">
              <a:solidFill>
                <a:srgbClr val="000000"/>
              </a:solidFill>
              <a:latin typeface="Times New Roman"/>
              <a:ea typeface="ＭＳ Ｐゴシック" charset="0"/>
            </a:endParaRP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5C1455-15F7-D34D-ACAE-51238C0B16D5}" type="slidenum">
              <a:rPr lang="fr-FR" sz="1400" smtClean="0">
                <a:solidFill>
                  <a:srgbClr val="000000"/>
                </a:solidFill>
                <a:latin typeface="Times New Roman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1400">
              <a:solidFill>
                <a:srgbClr val="000000"/>
              </a:solidFill>
              <a:latin typeface="Times New Roman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665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83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83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1882F1-EEA7-2A4C-827A-5C018A8AAD13}" type="slidenum">
              <a:rPr lang="fr-FR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 Unicode MS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>
              <a:solidFill>
                <a:srgbClr val="000000"/>
              </a:solidFill>
              <a:latin typeface="Times New Roman" charset="0"/>
              <a:ea typeface="ＭＳ Ｐゴシック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835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Clr>
                <a:srgbClr val="000000"/>
              </a:buClr>
              <a:buSzPct val="100000"/>
              <a:buFont typeface="Times New Roman" pitchFamily="18" charset="0"/>
              <a:buNone/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/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charset="0"/>
              <a:buNone/>
              <a:defRPr sz="14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9B69B6D-F6D0-DB47-ABA4-A316FF50D111}" type="slidenum">
              <a:rPr lang="fr-FR" smtClean="0">
                <a:latin typeface="Times New Roman" charset="0"/>
                <a:ea typeface="ＭＳ Ｐゴシック" charset="0"/>
                <a:cs typeface="Arial Unicode MS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>
              <a:latin typeface="Times New Roman" charset="0"/>
              <a:ea typeface="ＭＳ Ｐゴシック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733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6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6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6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6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+mn-lt"/>
                <a:ea typeface="+mn-ea"/>
                <a:cs typeface="Arial Unicode MS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Arial"/>
              <a:ea typeface="ＭＳ Ｐゴシック"/>
            </a:endParaRP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  <a:ea typeface="+mn-ea"/>
                <a:cs typeface="Arial Unicode MS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Arial"/>
              <a:ea typeface="ＭＳ Ｐゴシック"/>
            </a:endParaRPr>
          </a:p>
        </p:txBody>
      </p:sp>
      <p:sp>
        <p:nvSpPr>
          <p:cNvPr id="3307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Arial" charset="0"/>
                <a:cs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5FBB27B-9608-2D4E-84BA-786FE35891F2}" type="slidenum">
              <a:rPr lang="en-US" smtClean="0"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6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09601"/>
            <a:ext cx="10361084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7188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14401" y="6248401"/>
            <a:ext cx="2537884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100000"/>
              <a:buFont typeface="Times New Roman" pitchFamily="-110" charset="0"/>
              <a:buNone/>
              <a:defRPr sz="1400">
                <a:solidFill>
                  <a:srgbClr val="000000"/>
                </a:solidFill>
                <a:latin typeface="Times New Roman" pitchFamily="-110" charset="0"/>
                <a:ea typeface="Arial Unicode MS" pitchFamily="-110" charset="0"/>
                <a:cs typeface="Arial Unicode MS" pitchFamily="-110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165601" y="6248401"/>
            <a:ext cx="3858684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Clr>
                <a:srgbClr val="000000"/>
              </a:buClr>
              <a:buSzPct val="100000"/>
              <a:buFont typeface="Times New Roman" pitchFamily="-110" charset="0"/>
              <a:buNone/>
              <a:defRPr sz="1400">
                <a:solidFill>
                  <a:srgbClr val="000000"/>
                </a:solidFill>
                <a:latin typeface="Times New Roman" pitchFamily="-110" charset="0"/>
                <a:ea typeface="Arial Unicode MS" pitchFamily="-110" charset="0"/>
                <a:cs typeface="Arial Unicode MS" pitchFamily="-110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737601" y="6248401"/>
            <a:ext cx="2537884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charset="0"/>
              <a:buNone/>
              <a:defRPr sz="1400">
                <a:solidFill>
                  <a:srgbClr val="000000"/>
                </a:solidFill>
                <a:ea typeface="Arial Unicode MS" charset="0"/>
                <a:cs typeface="Arial Unicode MS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835ADC-76E2-0047-8850-68A0D75E478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75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ＭＳ Ｐゴシック" pitchFamily="-110" charset="-128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pitchFamily="16" charset="0"/>
          <a:ea typeface="ＭＳ Ｐゴシック" pitchFamily="-110" charset="-128"/>
          <a:cs typeface="Arial Unicode M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pitchFamily="16" charset="0"/>
          <a:ea typeface="ＭＳ Ｐゴシック" pitchFamily="-110" charset="-128"/>
          <a:cs typeface="Arial Unicode M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pitchFamily="16" charset="0"/>
          <a:ea typeface="ＭＳ Ｐゴシック" pitchFamily="-110" charset="-128"/>
          <a:cs typeface="Arial Unicode M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pitchFamily="16" charset="0"/>
          <a:ea typeface="ＭＳ Ｐゴシック" pitchFamily="-110" charset="-128"/>
          <a:cs typeface="Arial Unicode M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3200">
          <a:solidFill>
            <a:srgbClr val="000000"/>
          </a:solidFill>
          <a:latin typeface="+mn-lt"/>
          <a:ea typeface="ＭＳ Ｐゴシック" pitchFamily="-110" charset="-128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800">
          <a:solidFill>
            <a:srgbClr val="000000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2400">
          <a:solidFill>
            <a:srgbClr val="000000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000">
          <a:solidFill>
            <a:srgbClr val="000000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0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6.tiff"/><Relationship Id="rId5" Type="http://schemas.openxmlformats.org/officeDocument/2006/relationships/image" Target="../media/image35.tiff"/><Relationship Id="rId4" Type="http://schemas.openxmlformats.org/officeDocument/2006/relationships/image" Target="../media/image34.tif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tif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9E63EE7-8F21-F44E-9C38-7BDDA38A4150}"/>
              </a:ext>
            </a:extLst>
          </p:cNvPr>
          <p:cNvSpPr/>
          <p:nvPr/>
        </p:nvSpPr>
        <p:spPr>
          <a:xfrm>
            <a:off x="1545295" y="0"/>
            <a:ext cx="8899231" cy="707886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fr-CH" sz="4000" b="1" dirty="0">
                <a:solidFill>
                  <a:srgbClr val="FFFF00"/>
                </a:solidFill>
              </a:rPr>
              <a:t>Importance of the Sun for the </a:t>
            </a:r>
            <a:r>
              <a:rPr lang="fr-CH" sz="4000" b="1" dirty="0" err="1">
                <a:solidFill>
                  <a:srgbClr val="FFFF00"/>
                </a:solidFill>
              </a:rPr>
              <a:t>other</a:t>
            </a:r>
            <a:r>
              <a:rPr lang="fr-CH" sz="4000" b="1" dirty="0">
                <a:solidFill>
                  <a:srgbClr val="FFFF00"/>
                </a:solidFill>
              </a:rPr>
              <a:t> stars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D7D9AE8-5C62-7548-8A75-30415E92DF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671" y="1259336"/>
            <a:ext cx="8194478" cy="559866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DDE8A5D-5157-CC4C-BD6C-09A500C601F2}"/>
              </a:ext>
            </a:extLst>
          </p:cNvPr>
          <p:cNvSpPr/>
          <p:nvPr/>
        </p:nvSpPr>
        <p:spPr>
          <a:xfrm>
            <a:off x="180310" y="6488668"/>
            <a:ext cx="4416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b="0" i="0" dirty="0" err="1">
                <a:solidFill>
                  <a:srgbClr val="FFFF00"/>
                </a:solidFill>
                <a:effectLst/>
                <a:latin typeface="Helvetica" pitchFamily="2" charset="0"/>
              </a:rPr>
              <a:t>Credit</a:t>
            </a:r>
            <a:r>
              <a:rPr lang="fr-CH" b="0" i="0" dirty="0">
                <a:solidFill>
                  <a:srgbClr val="FFFF00"/>
                </a:solidFill>
                <a:effectLst/>
                <a:latin typeface="Helvetica" pitchFamily="2" charset="0"/>
              </a:rPr>
              <a:t>: NASA and the Night </a:t>
            </a:r>
            <a:r>
              <a:rPr lang="fr-CH" b="0" i="0" dirty="0" err="1">
                <a:solidFill>
                  <a:srgbClr val="FFFF00"/>
                </a:solidFill>
                <a:effectLst/>
                <a:latin typeface="Helvetica" pitchFamily="2" charset="0"/>
              </a:rPr>
              <a:t>Sky</a:t>
            </a:r>
            <a:r>
              <a:rPr lang="fr-CH" b="0" i="0" dirty="0">
                <a:solidFill>
                  <a:srgbClr val="FFFF00"/>
                </a:solidFill>
                <a:effectLst/>
                <a:latin typeface="Helvetica" pitchFamily="2" charset="0"/>
              </a:rPr>
              <a:t> Network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DC5B55D-7CBF-464E-B5B7-21126B9F1EC6}"/>
              </a:ext>
            </a:extLst>
          </p:cNvPr>
          <p:cNvSpPr txBox="1"/>
          <p:nvPr/>
        </p:nvSpPr>
        <p:spPr>
          <a:xfrm>
            <a:off x="3944957" y="707886"/>
            <a:ext cx="4099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rgbClr val="FFFF00"/>
                </a:solidFill>
              </a:rPr>
              <a:t>Georges </a:t>
            </a:r>
            <a:r>
              <a:rPr lang="fr-FR" dirty="0" err="1">
                <a:solidFill>
                  <a:srgbClr val="FFFF00"/>
                </a:solidFill>
              </a:rPr>
              <a:t>Meynet</a:t>
            </a:r>
            <a:endParaRPr lang="fr-FR" dirty="0">
              <a:solidFill>
                <a:srgbClr val="FFFF00"/>
              </a:solidFill>
            </a:endParaRPr>
          </a:p>
          <a:p>
            <a:pPr algn="ctr"/>
            <a:r>
              <a:rPr lang="fr-FR" dirty="0">
                <a:solidFill>
                  <a:srgbClr val="FFFF00"/>
                </a:solidFill>
              </a:rPr>
              <a:t>Geneva </a:t>
            </a:r>
            <a:r>
              <a:rPr lang="fr-FR" dirty="0" err="1">
                <a:solidFill>
                  <a:srgbClr val="FFFF00"/>
                </a:solidFill>
              </a:rPr>
              <a:t>Observatory</a:t>
            </a:r>
            <a:r>
              <a:rPr lang="fr-FR" dirty="0">
                <a:solidFill>
                  <a:srgbClr val="FFFF00"/>
                </a:solidFill>
              </a:rPr>
              <a:t>, </a:t>
            </a:r>
            <a:r>
              <a:rPr lang="fr-FR" dirty="0" err="1">
                <a:solidFill>
                  <a:srgbClr val="FFFF00"/>
                </a:solidFill>
              </a:rPr>
              <a:t>University</a:t>
            </a:r>
            <a:r>
              <a:rPr lang="fr-FR" dirty="0">
                <a:solidFill>
                  <a:srgbClr val="FFFF00"/>
                </a:solidFill>
              </a:rPr>
              <a:t> of Geneva</a:t>
            </a:r>
          </a:p>
        </p:txBody>
      </p:sp>
    </p:spTree>
    <p:extLst>
      <p:ext uri="{BB962C8B-B14F-4D97-AF65-F5344CB8AC3E}">
        <p14:creationId xmlns:p14="http://schemas.microsoft.com/office/powerpoint/2010/main" val="3120218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E8992BAE-4330-3F44-B498-89FB58D62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500" y="1047750"/>
            <a:ext cx="9525000" cy="47625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50AEB58-71E7-8440-AE67-A5D010EF38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0" y="563879"/>
            <a:ext cx="12182360" cy="572570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FA5F646-E375-9943-A140-92E979BB32A6}"/>
              </a:ext>
            </a:extLst>
          </p:cNvPr>
          <p:cNvSpPr/>
          <p:nvPr/>
        </p:nvSpPr>
        <p:spPr>
          <a:xfrm>
            <a:off x="9640" y="6289588"/>
            <a:ext cx="4815614" cy="523220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fr-CH" sz="2800" dirty="0" err="1">
                <a:solidFill>
                  <a:srgbClr val="FFFF00"/>
                </a:solidFill>
              </a:rPr>
              <a:t>Credit</a:t>
            </a:r>
            <a:r>
              <a:rPr lang="fr-CH" sz="2800" dirty="0">
                <a:solidFill>
                  <a:srgbClr val="FFFF00"/>
                </a:solidFill>
              </a:rPr>
              <a:t>: ESO/M. </a:t>
            </a:r>
            <a:r>
              <a:rPr lang="fr-CH" sz="2800" dirty="0" err="1">
                <a:solidFill>
                  <a:srgbClr val="FFFF00"/>
                </a:solidFill>
              </a:rPr>
              <a:t>Montargès</a:t>
            </a:r>
            <a:r>
              <a:rPr lang="fr-CH" sz="2800" dirty="0">
                <a:solidFill>
                  <a:srgbClr val="FFFF00"/>
                </a:solidFill>
              </a:rPr>
              <a:t> et al.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6E87CF5-2F9E-CF4F-95DB-B139EA177651}"/>
              </a:ext>
            </a:extLst>
          </p:cNvPr>
          <p:cNvSpPr txBox="1"/>
          <p:nvPr/>
        </p:nvSpPr>
        <p:spPr>
          <a:xfrm>
            <a:off x="205371" y="143561"/>
            <a:ext cx="1829668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FFFF00"/>
                </a:solidFill>
              </a:rPr>
              <a:t>VLT images</a:t>
            </a:r>
          </a:p>
        </p:txBody>
      </p:sp>
    </p:spTree>
    <p:extLst>
      <p:ext uri="{BB962C8B-B14F-4D97-AF65-F5344CB8AC3E}">
        <p14:creationId xmlns:p14="http://schemas.microsoft.com/office/powerpoint/2010/main" val="2015537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66C9413-8B36-C647-987A-2B9069ED2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810" y="523219"/>
            <a:ext cx="11675390" cy="6400181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48ACD26-DF0D-254E-8687-5A8894F1AC11}"/>
              </a:ext>
            </a:extLst>
          </p:cNvPr>
          <p:cNvSpPr txBox="1"/>
          <p:nvPr/>
        </p:nvSpPr>
        <p:spPr>
          <a:xfrm>
            <a:off x="0" y="0"/>
            <a:ext cx="3680879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2015-2023 </a:t>
            </a:r>
            <a:r>
              <a:rPr kumimoji="0" lang="fr-FR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</a:t>
            </a: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AAVSO</a:t>
            </a:r>
          </a:p>
        </p:txBody>
      </p:sp>
    </p:spTree>
    <p:extLst>
      <p:ext uri="{BB962C8B-B14F-4D97-AF65-F5344CB8AC3E}">
        <p14:creationId xmlns:p14="http://schemas.microsoft.com/office/powerpoint/2010/main" val="544508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E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3F558CE-AD36-D344-86BB-47E8AB98DD08}"/>
              </a:ext>
            </a:extLst>
          </p:cNvPr>
          <p:cNvSpPr txBox="1"/>
          <p:nvPr/>
        </p:nvSpPr>
        <p:spPr>
          <a:xfrm>
            <a:off x="1051714" y="567158"/>
            <a:ext cx="9843529" cy="7694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THE SOLAR METALLICITY AS A REFERENCE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D0BBD00-1360-6942-9C26-8C02419B4D2E}"/>
              </a:ext>
            </a:extLst>
          </p:cNvPr>
          <p:cNvSpPr txBox="1"/>
          <p:nvPr/>
        </p:nvSpPr>
        <p:spPr>
          <a:xfrm>
            <a:off x="507707" y="1707483"/>
            <a:ext cx="11176586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4800" dirty="0"/>
              <a:t>[Fe/H]=log (n(Fe)/n(H))</a:t>
            </a:r>
            <a:r>
              <a:rPr lang="fr-FR" sz="4800" baseline="-25000" dirty="0"/>
              <a:t>*</a:t>
            </a:r>
            <a:r>
              <a:rPr lang="fr-FR" sz="4800" dirty="0"/>
              <a:t> - log (n(Fe)/n(H))</a:t>
            </a:r>
            <a:r>
              <a:rPr lang="fr-FR" sz="4800" baseline="-25000" dirty="0"/>
              <a:t>SUN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5B34C6-D96C-FB47-A15D-CC6FAF724965}"/>
              </a:ext>
            </a:extLst>
          </p:cNvPr>
          <p:cNvSpPr txBox="1"/>
          <p:nvPr/>
        </p:nvSpPr>
        <p:spPr>
          <a:xfrm>
            <a:off x="4092086" y="2941358"/>
            <a:ext cx="4007828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6000" b="1" dirty="0">
                <a:solidFill>
                  <a:srgbClr val="FF0000"/>
                </a:solidFill>
              </a:rPr>
              <a:t>[-6.2  </a:t>
            </a:r>
            <a:r>
              <a:rPr lang="fr-FR" sz="6000" b="1" dirty="0">
                <a:solidFill>
                  <a:srgbClr val="FF0000"/>
                </a:solidFill>
                <a:sym typeface="Wingdings" pitchFamily="2" charset="2"/>
              </a:rPr>
              <a:t>; +0.6]</a:t>
            </a:r>
            <a:endParaRPr lang="fr-FR" sz="6000" b="1" dirty="0">
              <a:solidFill>
                <a:srgbClr val="FF000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3A9BDB8-1C36-8947-BB8E-5A86FCAB6622}"/>
              </a:ext>
            </a:extLst>
          </p:cNvPr>
          <p:cNvSpPr txBox="1"/>
          <p:nvPr/>
        </p:nvSpPr>
        <p:spPr>
          <a:xfrm>
            <a:off x="2395307" y="4359900"/>
            <a:ext cx="7401385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6000" b="1" dirty="0">
                <a:solidFill>
                  <a:srgbClr val="002060"/>
                </a:solidFill>
              </a:rPr>
              <a:t>[0.000 000 009 ; 0.056]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6AF5ACE-1432-F244-A9F2-0DEA5ADD7375}"/>
              </a:ext>
            </a:extLst>
          </p:cNvPr>
          <p:cNvSpPr txBox="1"/>
          <p:nvPr/>
        </p:nvSpPr>
        <p:spPr>
          <a:xfrm>
            <a:off x="4252706" y="5778441"/>
            <a:ext cx="4179349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6000" dirty="0"/>
              <a:t>If Z</a:t>
            </a:r>
            <a:r>
              <a:rPr lang="fr-FR" sz="6000" baseline="-25000" dirty="0"/>
              <a:t>SUN</a:t>
            </a:r>
            <a:r>
              <a:rPr lang="fr-FR" sz="6000" dirty="0"/>
              <a:t>=0.014</a:t>
            </a:r>
          </a:p>
        </p:txBody>
      </p:sp>
    </p:spTree>
    <p:extLst>
      <p:ext uri="{BB962C8B-B14F-4D97-AF65-F5344CB8AC3E}">
        <p14:creationId xmlns:p14="http://schemas.microsoft.com/office/powerpoint/2010/main" val="1236213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55A54DF-7899-204F-BC7B-EFEB63AE0F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336" y="349462"/>
            <a:ext cx="7745036" cy="648587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D6638A1-5194-A648-AFA3-282FDB5879D0}"/>
              </a:ext>
            </a:extLst>
          </p:cNvPr>
          <p:cNvSpPr/>
          <p:nvPr/>
        </p:nvSpPr>
        <p:spPr>
          <a:xfrm>
            <a:off x="6470213" y="1623425"/>
            <a:ext cx="3312125" cy="400110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fr-CH" sz="2000" b="1" dirty="0">
                <a:solidFill>
                  <a:srgbClr val="FFFF00"/>
                </a:solidFill>
                <a:effectLst/>
                <a:latin typeface="Times" pitchFamily="2" charset="0"/>
              </a:rPr>
              <a:t>SMSS J160540.18</a:t>
            </a:r>
            <a:r>
              <a:rPr lang="fr-CH" sz="2000" b="1" dirty="0">
                <a:solidFill>
                  <a:srgbClr val="FFFF00"/>
                </a:solidFill>
                <a:effectLst/>
                <a:latin typeface="Helvetica" pitchFamily="2" charset="0"/>
              </a:rPr>
              <a:t>−</a:t>
            </a:r>
            <a:r>
              <a:rPr lang="fr-CH" sz="2000" b="1" dirty="0">
                <a:solidFill>
                  <a:srgbClr val="FFFF00"/>
                </a:solidFill>
                <a:effectLst/>
                <a:latin typeface="Times" pitchFamily="2" charset="0"/>
              </a:rPr>
              <a:t>144323.1,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454A2AB-8330-A947-B061-A28307461396}"/>
              </a:ext>
            </a:extLst>
          </p:cNvPr>
          <p:cNvSpPr/>
          <p:nvPr/>
        </p:nvSpPr>
        <p:spPr>
          <a:xfrm>
            <a:off x="-31867" y="2372084"/>
            <a:ext cx="3781484" cy="646331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fr-CH" sz="3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[Fe/H] = −6.2 +- 0.2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DC2407-FF42-FF46-8A6C-2B24DF687825}"/>
              </a:ext>
            </a:extLst>
          </p:cNvPr>
          <p:cNvSpPr/>
          <p:nvPr/>
        </p:nvSpPr>
        <p:spPr>
          <a:xfrm>
            <a:off x="191972" y="120724"/>
            <a:ext cx="12039001" cy="553998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fr-FR" sz="3000" b="1" dirty="0">
                <a:solidFill>
                  <a:srgbClr val="FFFF00"/>
                </a:solidFill>
              </a:rPr>
              <a:t>the </a:t>
            </a:r>
            <a:r>
              <a:rPr lang="fr-FR" sz="3000" b="1" dirty="0" err="1">
                <a:solidFill>
                  <a:srgbClr val="FFFF00"/>
                </a:solidFill>
              </a:rPr>
              <a:t>lowest</a:t>
            </a:r>
            <a:r>
              <a:rPr lang="fr-FR" sz="3000" b="1" dirty="0">
                <a:solidFill>
                  <a:srgbClr val="FFFF00"/>
                </a:solidFill>
              </a:rPr>
              <a:t> </a:t>
            </a:r>
            <a:r>
              <a:rPr lang="fr-FR" sz="3000" b="1" dirty="0" err="1">
                <a:solidFill>
                  <a:srgbClr val="FFFF00"/>
                </a:solidFill>
              </a:rPr>
              <a:t>ever</a:t>
            </a:r>
            <a:r>
              <a:rPr lang="fr-FR" sz="3000" b="1" dirty="0">
                <a:solidFill>
                  <a:srgbClr val="FFFF00"/>
                </a:solidFill>
              </a:rPr>
              <a:t> </a:t>
            </a:r>
            <a:r>
              <a:rPr lang="fr-FR" sz="3000" b="1" dirty="0" err="1">
                <a:solidFill>
                  <a:srgbClr val="FFFF00"/>
                </a:solidFill>
              </a:rPr>
              <a:t>detected</a:t>
            </a:r>
            <a:r>
              <a:rPr lang="fr-FR" sz="3000" b="1" dirty="0">
                <a:solidFill>
                  <a:srgbClr val="FFFF00"/>
                </a:solidFill>
              </a:rPr>
              <a:t> </a:t>
            </a:r>
            <a:r>
              <a:rPr lang="fr-FR" sz="3000" b="1" dirty="0" err="1">
                <a:solidFill>
                  <a:srgbClr val="FFFF00"/>
                </a:solidFill>
              </a:rPr>
              <a:t>abundance</a:t>
            </a:r>
            <a:r>
              <a:rPr lang="fr-FR" sz="3000" b="1" dirty="0">
                <a:solidFill>
                  <a:srgbClr val="FFFF00"/>
                </a:solidFill>
              </a:rPr>
              <a:t> of </a:t>
            </a:r>
            <a:r>
              <a:rPr lang="fr-FR" sz="3000" b="1" dirty="0" err="1">
                <a:solidFill>
                  <a:srgbClr val="FFFF00"/>
                </a:solidFill>
              </a:rPr>
              <a:t>iron</a:t>
            </a:r>
            <a:r>
              <a:rPr lang="fr-FR" sz="3000" b="1" dirty="0">
                <a:solidFill>
                  <a:srgbClr val="FFFF00"/>
                </a:solidFill>
              </a:rPr>
              <a:t> in a star (</a:t>
            </a:r>
            <a:r>
              <a:rPr lang="fr-FR" sz="3000" b="1" dirty="0" err="1">
                <a:solidFill>
                  <a:srgbClr val="FFFF00"/>
                </a:solidFill>
              </a:rPr>
              <a:t>see</a:t>
            </a:r>
            <a:r>
              <a:rPr lang="fr-FR" sz="3000" b="1" dirty="0">
                <a:solidFill>
                  <a:srgbClr val="FFFF00"/>
                </a:solidFill>
              </a:rPr>
              <a:t> </a:t>
            </a:r>
            <a:r>
              <a:rPr lang="fr-FR" sz="3000" b="1" dirty="0" err="1">
                <a:solidFill>
                  <a:srgbClr val="FFFF00"/>
                </a:solidFill>
              </a:rPr>
              <a:t>also</a:t>
            </a:r>
            <a:r>
              <a:rPr lang="fr-FR" sz="3000" b="1" dirty="0">
                <a:solidFill>
                  <a:srgbClr val="FFFF00"/>
                </a:solidFill>
              </a:rPr>
              <a:t> </a:t>
            </a:r>
            <a:r>
              <a:rPr lang="fr-FR" sz="3000" b="1" dirty="0" err="1">
                <a:solidFill>
                  <a:srgbClr val="FFFF00"/>
                </a:solidFill>
              </a:rPr>
              <a:t>Keller’s</a:t>
            </a:r>
            <a:r>
              <a:rPr lang="fr-FR" sz="3000" b="1" dirty="0">
                <a:solidFill>
                  <a:srgbClr val="FFFF00"/>
                </a:solidFill>
              </a:rPr>
              <a:t> star)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CF23A70-7E8F-9841-B3D0-8B34945B56A4}"/>
              </a:ext>
            </a:extLst>
          </p:cNvPr>
          <p:cNvSpPr txBox="1"/>
          <p:nvPr/>
        </p:nvSpPr>
        <p:spPr>
          <a:xfrm>
            <a:off x="0" y="6008439"/>
            <a:ext cx="4003212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3200" b="1" dirty="0" err="1">
                <a:solidFill>
                  <a:srgbClr val="FFFF00"/>
                </a:solidFill>
              </a:rPr>
              <a:t>Nordlander</a:t>
            </a:r>
            <a:r>
              <a:rPr lang="fr-FR" sz="3200" b="1" dirty="0">
                <a:solidFill>
                  <a:srgbClr val="FFFF00"/>
                </a:solidFill>
              </a:rPr>
              <a:t> et al. 2019</a:t>
            </a:r>
          </a:p>
        </p:txBody>
      </p:sp>
    </p:spTree>
    <p:extLst>
      <p:ext uri="{BB962C8B-B14F-4D97-AF65-F5344CB8AC3E}">
        <p14:creationId xmlns:p14="http://schemas.microsoft.com/office/powerpoint/2010/main" val="4260513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0A6F3F0-5291-C249-AFFC-C48B3E95F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50D760F5-8668-BC40-B533-F12DACFDDB73}"/>
              </a:ext>
            </a:extLst>
          </p:cNvPr>
          <p:cNvSpPr txBox="1"/>
          <p:nvPr/>
        </p:nvSpPr>
        <p:spPr>
          <a:xfrm>
            <a:off x="0" y="0"/>
            <a:ext cx="11786432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000" dirty="0">
                <a:solidFill>
                  <a:srgbClr val="FFFF00"/>
                </a:solidFill>
              </a:rPr>
              <a:t>The </a:t>
            </a:r>
            <a:r>
              <a:rPr lang="fr-FR" sz="3000" dirty="0" err="1">
                <a:solidFill>
                  <a:srgbClr val="FFFF00"/>
                </a:solidFill>
              </a:rPr>
              <a:t>most</a:t>
            </a:r>
            <a:r>
              <a:rPr lang="fr-FR" sz="3000" dirty="0">
                <a:solidFill>
                  <a:srgbClr val="FFFF00"/>
                </a:solidFill>
              </a:rPr>
              <a:t> </a:t>
            </a:r>
            <a:r>
              <a:rPr lang="fr-FR" sz="3000" dirty="0" err="1">
                <a:solidFill>
                  <a:srgbClr val="FFFF00"/>
                </a:solidFill>
              </a:rPr>
              <a:t>metal</a:t>
            </a:r>
            <a:r>
              <a:rPr lang="fr-FR" sz="3000" dirty="0">
                <a:solidFill>
                  <a:srgbClr val="FFFF00"/>
                </a:solidFill>
              </a:rPr>
              <a:t> </a:t>
            </a:r>
            <a:r>
              <a:rPr lang="fr-FR" sz="3000" dirty="0" err="1">
                <a:solidFill>
                  <a:srgbClr val="FFFF00"/>
                </a:solidFill>
              </a:rPr>
              <a:t>poor</a:t>
            </a:r>
            <a:r>
              <a:rPr lang="fr-FR" sz="3000" dirty="0">
                <a:solidFill>
                  <a:srgbClr val="FFFF00"/>
                </a:solidFill>
              </a:rPr>
              <a:t> </a:t>
            </a:r>
            <a:r>
              <a:rPr lang="fr-FR" sz="3000" dirty="0" err="1">
                <a:solidFill>
                  <a:srgbClr val="FFFF00"/>
                </a:solidFill>
              </a:rPr>
              <a:t>globular</a:t>
            </a:r>
            <a:r>
              <a:rPr lang="fr-FR" sz="3000" dirty="0">
                <a:solidFill>
                  <a:srgbClr val="FFFF00"/>
                </a:solidFill>
              </a:rPr>
              <a:t> clusters </a:t>
            </a:r>
          </a:p>
          <a:p>
            <a:r>
              <a:rPr lang="fr-FR" sz="3000" dirty="0">
                <a:solidFill>
                  <a:srgbClr val="FFFF00"/>
                </a:solidFill>
              </a:rPr>
              <a:t>a </a:t>
            </a:r>
            <a:r>
              <a:rPr lang="fr-FR" sz="3000" dirty="0" err="1">
                <a:solidFill>
                  <a:srgbClr val="FFFF00"/>
                </a:solidFill>
              </a:rPr>
              <a:t>stellar</a:t>
            </a:r>
            <a:r>
              <a:rPr lang="fr-FR" sz="3000" dirty="0">
                <a:solidFill>
                  <a:srgbClr val="FFFF00"/>
                </a:solidFill>
              </a:rPr>
              <a:t> </a:t>
            </a:r>
            <a:r>
              <a:rPr lang="fr-FR" sz="3000" dirty="0" err="1">
                <a:solidFill>
                  <a:srgbClr val="FFFF00"/>
                </a:solidFill>
              </a:rPr>
              <a:t>stream</a:t>
            </a:r>
            <a:r>
              <a:rPr lang="fr-FR" sz="3000" dirty="0">
                <a:solidFill>
                  <a:srgbClr val="FFFF00"/>
                </a:solidFill>
              </a:rPr>
              <a:t>, C-19, </a:t>
            </a:r>
            <a:r>
              <a:rPr lang="fr-FR" sz="3000" dirty="0" err="1">
                <a:solidFill>
                  <a:srgbClr val="FFFF00"/>
                </a:solidFill>
              </a:rPr>
              <a:t>metallicity</a:t>
            </a:r>
            <a:r>
              <a:rPr lang="fr-FR" sz="3000" dirty="0">
                <a:solidFill>
                  <a:srgbClr val="FFFF00"/>
                </a:solidFill>
              </a:rPr>
              <a:t> </a:t>
            </a:r>
            <a:r>
              <a:rPr lang="fr-FR" sz="3000" dirty="0" err="1">
                <a:solidFill>
                  <a:srgbClr val="FFFF00"/>
                </a:solidFill>
              </a:rPr>
              <a:t>is</a:t>
            </a:r>
            <a:r>
              <a:rPr lang="fr-FR" sz="3000" dirty="0">
                <a:solidFill>
                  <a:srgbClr val="FFFF00"/>
                </a:solidFill>
              </a:rPr>
              <a:t> </a:t>
            </a:r>
            <a:r>
              <a:rPr lang="fr-FR" sz="3000" dirty="0" err="1">
                <a:solidFill>
                  <a:srgbClr val="FFFF00"/>
                </a:solidFill>
              </a:rPr>
              <a:t>less</a:t>
            </a:r>
            <a:r>
              <a:rPr lang="fr-FR" sz="3000" dirty="0">
                <a:solidFill>
                  <a:srgbClr val="FFFF00"/>
                </a:solidFill>
              </a:rPr>
              <a:t> </a:t>
            </a:r>
            <a:r>
              <a:rPr lang="fr-FR" sz="3000" dirty="0" err="1">
                <a:solidFill>
                  <a:srgbClr val="FFFF00"/>
                </a:solidFill>
              </a:rPr>
              <a:t>than</a:t>
            </a:r>
            <a:r>
              <a:rPr lang="fr-FR" sz="3000" dirty="0">
                <a:solidFill>
                  <a:srgbClr val="FFFF00"/>
                </a:solidFill>
              </a:rPr>
              <a:t> 0.05% of the </a:t>
            </a:r>
            <a:r>
              <a:rPr lang="fr-FR" sz="3000" dirty="0" err="1">
                <a:solidFill>
                  <a:srgbClr val="FFFF00"/>
                </a:solidFill>
              </a:rPr>
              <a:t>solar</a:t>
            </a:r>
            <a:r>
              <a:rPr lang="fr-FR" sz="3000" dirty="0">
                <a:solidFill>
                  <a:srgbClr val="FFFF00"/>
                </a:solidFill>
              </a:rPr>
              <a:t> </a:t>
            </a:r>
            <a:r>
              <a:rPr lang="fr-FR" sz="3000" dirty="0" err="1">
                <a:solidFill>
                  <a:srgbClr val="FFFF00"/>
                </a:solidFill>
              </a:rPr>
              <a:t>metallicity</a:t>
            </a:r>
            <a:r>
              <a:rPr lang="fr-FR" sz="3000" dirty="0">
                <a:solidFill>
                  <a:srgbClr val="FFFF00"/>
                </a:solidFill>
              </a:rPr>
              <a:t> </a:t>
            </a:r>
          </a:p>
          <a:p>
            <a:endParaRPr lang="fr-FR" dirty="0">
              <a:solidFill>
                <a:srgbClr val="FFFF00"/>
              </a:solidFill>
            </a:endParaRPr>
          </a:p>
          <a:p>
            <a:endParaRPr lang="fr-FR" dirty="0">
              <a:solidFill>
                <a:srgbClr val="FFFF00"/>
              </a:solidFill>
            </a:endParaRPr>
          </a:p>
          <a:p>
            <a:endParaRPr lang="fr-FR" dirty="0">
              <a:solidFill>
                <a:srgbClr val="FFFF00"/>
              </a:solidFill>
            </a:endParaRPr>
          </a:p>
          <a:p>
            <a:endParaRPr lang="fr-FR" dirty="0">
              <a:solidFill>
                <a:srgbClr val="FFFF00"/>
              </a:solidFill>
            </a:endParaRPr>
          </a:p>
          <a:p>
            <a:endParaRPr lang="fr-FR" dirty="0">
              <a:solidFill>
                <a:srgbClr val="FFFF00"/>
              </a:solidFill>
            </a:endParaRPr>
          </a:p>
          <a:p>
            <a:endParaRPr lang="fr-FR" dirty="0">
              <a:solidFill>
                <a:srgbClr val="FFFF00"/>
              </a:solidFill>
            </a:endParaRPr>
          </a:p>
          <a:p>
            <a:endParaRPr lang="fr-FR" dirty="0">
              <a:solidFill>
                <a:srgbClr val="FFFF00"/>
              </a:solidFill>
            </a:endParaRPr>
          </a:p>
          <a:p>
            <a:endParaRPr lang="fr-FR" dirty="0">
              <a:solidFill>
                <a:srgbClr val="FFFF00"/>
              </a:solidFill>
            </a:endParaRPr>
          </a:p>
          <a:p>
            <a:r>
              <a:rPr lang="fr-FR" sz="4000" dirty="0">
                <a:solidFill>
                  <a:srgbClr val="FFFF00"/>
                </a:solidFill>
              </a:rPr>
              <a:t>[F e / H ]=−3.38 ±0.06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6795CFE-0BE3-924E-9419-9B61FD4F2434}"/>
              </a:ext>
            </a:extLst>
          </p:cNvPr>
          <p:cNvSpPr txBox="1"/>
          <p:nvPr/>
        </p:nvSpPr>
        <p:spPr>
          <a:xfrm>
            <a:off x="593124" y="6128951"/>
            <a:ext cx="3172087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3200" dirty="0">
                <a:solidFill>
                  <a:srgbClr val="FFFF00"/>
                </a:solidFill>
              </a:rPr>
              <a:t>Martin et al. 2022</a:t>
            </a:r>
          </a:p>
        </p:txBody>
      </p:sp>
    </p:spTree>
    <p:extLst>
      <p:ext uri="{BB962C8B-B14F-4D97-AF65-F5344CB8AC3E}">
        <p14:creationId xmlns:p14="http://schemas.microsoft.com/office/powerpoint/2010/main" val="1462803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7FBB5A65-8BEC-3D40-B105-A19FEA2CA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4845" y="429491"/>
            <a:ext cx="12923918" cy="613057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7F70730-9324-1049-AE94-B4CE70B3DCE4}"/>
              </a:ext>
            </a:extLst>
          </p:cNvPr>
          <p:cNvSpPr txBox="1"/>
          <p:nvPr/>
        </p:nvSpPr>
        <p:spPr>
          <a:xfrm>
            <a:off x="243024" y="5975292"/>
            <a:ext cx="2535053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rgbClr val="FFFF00"/>
                </a:solidFill>
              </a:rPr>
              <a:t>Do et al. 2018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483E6D2-8EB5-6340-B4EA-6CFCD58BBCBC}"/>
              </a:ext>
            </a:extLst>
          </p:cNvPr>
          <p:cNvSpPr txBox="1"/>
          <p:nvPr/>
        </p:nvSpPr>
        <p:spPr>
          <a:xfrm>
            <a:off x="243024" y="113267"/>
            <a:ext cx="3767634" cy="64633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FFFF00"/>
                </a:solidFill>
              </a:rPr>
              <a:t>The </a:t>
            </a:r>
            <a:r>
              <a:rPr lang="fr-FR" sz="3600" b="1" dirty="0" err="1">
                <a:solidFill>
                  <a:srgbClr val="FFFF00"/>
                </a:solidFill>
              </a:rPr>
              <a:t>galactic</a:t>
            </a:r>
            <a:r>
              <a:rPr lang="fr-FR" sz="3600" b="1" dirty="0">
                <a:solidFill>
                  <a:srgbClr val="FFFF00"/>
                </a:solidFill>
              </a:rPr>
              <a:t> centre</a:t>
            </a:r>
          </a:p>
        </p:txBody>
      </p:sp>
    </p:spTree>
    <p:extLst>
      <p:ext uri="{BB962C8B-B14F-4D97-AF65-F5344CB8AC3E}">
        <p14:creationId xmlns:p14="http://schemas.microsoft.com/office/powerpoint/2010/main" val="17925106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E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3F558CE-AD36-D344-86BB-47E8AB98DD08}"/>
              </a:ext>
            </a:extLst>
          </p:cNvPr>
          <p:cNvSpPr txBox="1"/>
          <p:nvPr/>
        </p:nvSpPr>
        <p:spPr>
          <a:xfrm>
            <a:off x="389965" y="567158"/>
            <a:ext cx="11167031" cy="14465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THE SOLAR METALLICITY COMPARED TO YOUNG</a:t>
            </a:r>
          </a:p>
          <a:p>
            <a:pPr algn="ctr"/>
            <a:r>
              <a:rPr lang="fr-FR" sz="4400" dirty="0"/>
              <a:t>NEARBY MASSIVE STARS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9F8EA8B-500B-484C-8552-9018D03F0E4A}"/>
              </a:ext>
            </a:extLst>
          </p:cNvPr>
          <p:cNvSpPr txBox="1"/>
          <p:nvPr/>
        </p:nvSpPr>
        <p:spPr>
          <a:xfrm>
            <a:off x="2502914" y="2905301"/>
            <a:ext cx="6941131" cy="193899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SHOULD BE EQUAL OR SMALLER</a:t>
            </a:r>
          </a:p>
          <a:p>
            <a:endParaRPr lang="fr-FR" sz="4000" dirty="0"/>
          </a:p>
          <a:p>
            <a:r>
              <a:rPr lang="fr-FR" sz="4000" dirty="0"/>
              <a:t>IF NOT IMPACT ON SOLAR BIRTH</a:t>
            </a:r>
          </a:p>
        </p:txBody>
      </p:sp>
    </p:spTree>
    <p:extLst>
      <p:ext uri="{BB962C8B-B14F-4D97-AF65-F5344CB8AC3E}">
        <p14:creationId xmlns:p14="http://schemas.microsoft.com/office/powerpoint/2010/main" val="2478496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E3BB275E-F678-E343-A263-83A024B28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0928"/>
            <a:ext cx="11949194" cy="103044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015F2FE9-3F68-7C48-B6FE-9ED75E984BDC}"/>
              </a:ext>
            </a:extLst>
          </p:cNvPr>
          <p:cNvSpPr txBox="1"/>
          <p:nvPr/>
        </p:nvSpPr>
        <p:spPr>
          <a:xfrm>
            <a:off x="9320759" y="608200"/>
            <a:ext cx="1140056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000" b="1" dirty="0" err="1">
                <a:solidFill>
                  <a:srgbClr val="FFFF00"/>
                </a:solidFill>
              </a:rPr>
              <a:t>ApJ</a:t>
            </a:r>
            <a:r>
              <a:rPr lang="fr-FR" sz="2000" b="1" dirty="0">
                <a:solidFill>
                  <a:srgbClr val="FFFF00"/>
                </a:solidFill>
              </a:rPr>
              <a:t> 2008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11F10EE-645A-0143-B640-37E3A869AD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631" y="1131744"/>
            <a:ext cx="10621930" cy="496384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92E5AC5-0F93-2443-83E5-15B28F68BD1E}"/>
              </a:ext>
            </a:extLst>
          </p:cNvPr>
          <p:cNvSpPr/>
          <p:nvPr/>
        </p:nvSpPr>
        <p:spPr>
          <a:xfrm>
            <a:off x="3678511" y="6188092"/>
            <a:ext cx="4834978" cy="523220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  <a:latin typeface="Calibri" panose="020F0502020204030204" pitchFamily="34" charset="0"/>
              </a:rPr>
              <a:t>X=0.715, Y=0.271, and Z=0.014</a:t>
            </a:r>
            <a:r>
              <a:rPr lang="fr-CH" sz="2800" b="1" dirty="0">
                <a:solidFill>
                  <a:srgbClr val="FFFF00"/>
                </a:solidFill>
              </a:rPr>
              <a:t> </a:t>
            </a:r>
            <a:endParaRPr lang="fr-FR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996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 descr="fig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6781800" cy="67818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2286000" y="2514600"/>
            <a:ext cx="6400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181600" y="3352800"/>
            <a:ext cx="3505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934200" y="4191000"/>
            <a:ext cx="1752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686800" y="1981200"/>
            <a:ext cx="1836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rebuchet MS" charset="0"/>
                <a:ea typeface="ＭＳ Ｐゴシック" charset="0"/>
                <a:cs typeface="Trebuchet MS" charset="0"/>
              </a:rPr>
              <a:t>Change of surface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rebuchet MS" charset="0"/>
                <a:ea typeface="ＭＳ Ｐゴシック" charset="0"/>
                <a:cs typeface="Trebuchet MS" charset="0"/>
              </a:rPr>
              <a:t>abundances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001000" y="2667000"/>
            <a:ext cx="33528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rebuchet MS" charset="0"/>
                <a:ea typeface="ＭＳ Ｐゴシック" charset="0"/>
                <a:cs typeface="Trebuchet MS" charset="0"/>
              </a:rPr>
              <a:t>At the surface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rebuchet MS" charset="0"/>
                <a:ea typeface="ＭＳ Ｐゴシック" charset="0"/>
                <a:cs typeface="Trebuchet MS" charset="0"/>
              </a:rPr>
              <a:t>the mass fraction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rebuchet MS" charset="0"/>
                <a:ea typeface="ＭＳ Ｐゴシック" charset="0"/>
                <a:cs typeface="Trebuchet MS" charset="0"/>
              </a:rPr>
              <a:t>of H &lt; ~0.4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rebuchet MS" charset="0"/>
                <a:ea typeface="ＭＳ Ｐゴシック" charset="0"/>
                <a:cs typeface="Trebuchet MS" charset="0"/>
              </a:rPr>
              <a:t>(initial ~0.70)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rebuchet MS" charset="0"/>
                <a:ea typeface="ＭＳ Ｐゴシック" charset="0"/>
                <a:cs typeface="Trebuchet MS" charset="0"/>
              </a:rPr>
              <a:t>WN stars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534400" y="4046539"/>
            <a:ext cx="22860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rebuchet MS" charset="0"/>
                <a:ea typeface="ＭＳ Ｐゴシック" charset="0"/>
                <a:cs typeface="Trebuchet MS" charset="0"/>
              </a:rPr>
              <a:t>At the surface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rebuchet MS" charset="0"/>
                <a:ea typeface="ＭＳ Ｐゴシック" charset="0"/>
                <a:cs typeface="Trebuchet MS" charset="0"/>
              </a:rPr>
              <a:t>He-burning products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rebuchet MS" charset="0"/>
                <a:ea typeface="ＭＳ Ｐゴシック" charset="0"/>
                <a:cs typeface="Trebuchet MS" charset="0"/>
              </a:rPr>
              <a:t>WC-WO stars</a:t>
            </a:r>
          </a:p>
        </p:txBody>
      </p:sp>
      <p:sp>
        <p:nvSpPr>
          <p:cNvPr id="16" name="Freeform 15"/>
          <p:cNvSpPr/>
          <p:nvPr/>
        </p:nvSpPr>
        <p:spPr>
          <a:xfrm>
            <a:off x="2255838" y="1316039"/>
            <a:ext cx="3981450" cy="1063625"/>
          </a:xfrm>
          <a:custGeom>
            <a:avLst/>
            <a:gdLst>
              <a:gd name="connsiteX0" fmla="*/ 0 w 3981373"/>
              <a:gd name="connsiteY0" fmla="*/ 0 h 1064098"/>
              <a:gd name="connsiteX1" fmla="*/ 1121192 w 3981373"/>
              <a:gd name="connsiteY1" fmla="*/ 80093 h 1064098"/>
              <a:gd name="connsiteX2" fmla="*/ 1693228 w 3981373"/>
              <a:gd name="connsiteY2" fmla="*/ 137303 h 1064098"/>
              <a:gd name="connsiteX3" fmla="*/ 2173738 w 3981373"/>
              <a:gd name="connsiteY3" fmla="*/ 228838 h 1064098"/>
              <a:gd name="connsiteX4" fmla="*/ 2574164 w 3981373"/>
              <a:gd name="connsiteY4" fmla="*/ 308931 h 1064098"/>
              <a:gd name="connsiteX5" fmla="*/ 2917385 w 3981373"/>
              <a:gd name="connsiteY5" fmla="*/ 423351 h 1064098"/>
              <a:gd name="connsiteX6" fmla="*/ 3375015 w 3981373"/>
              <a:gd name="connsiteY6" fmla="*/ 594979 h 1064098"/>
              <a:gd name="connsiteX7" fmla="*/ 3981373 w 3981373"/>
              <a:gd name="connsiteY7" fmla="*/ 1064098 h 1064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373" h="1064098">
                <a:moveTo>
                  <a:pt x="0" y="0"/>
                </a:moveTo>
                <a:lnTo>
                  <a:pt x="1121192" y="80093"/>
                </a:lnTo>
                <a:cubicBezTo>
                  <a:pt x="1403396" y="102977"/>
                  <a:pt x="1517804" y="112512"/>
                  <a:pt x="1693228" y="137303"/>
                </a:cubicBezTo>
                <a:cubicBezTo>
                  <a:pt x="1868652" y="162094"/>
                  <a:pt x="2173738" y="228838"/>
                  <a:pt x="2173738" y="228838"/>
                </a:cubicBezTo>
                <a:cubicBezTo>
                  <a:pt x="2320561" y="257443"/>
                  <a:pt x="2450223" y="276512"/>
                  <a:pt x="2574164" y="308931"/>
                </a:cubicBezTo>
                <a:cubicBezTo>
                  <a:pt x="2698105" y="341350"/>
                  <a:pt x="2783910" y="375676"/>
                  <a:pt x="2917385" y="423351"/>
                </a:cubicBezTo>
                <a:cubicBezTo>
                  <a:pt x="3050860" y="471026"/>
                  <a:pt x="3197684" y="488188"/>
                  <a:pt x="3375015" y="594979"/>
                </a:cubicBezTo>
                <a:cubicBezTo>
                  <a:pt x="3552346" y="701770"/>
                  <a:pt x="3981373" y="1064098"/>
                  <a:pt x="3981373" y="1064098"/>
                </a:cubicBezTo>
              </a:path>
            </a:pathLst>
          </a:custGeom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cxnSp>
        <p:nvCxnSpPr>
          <p:cNvPr id="18" name="Shape 17"/>
          <p:cNvCxnSpPr>
            <a:stCxn id="16" idx="7"/>
          </p:cNvCxnSpPr>
          <p:nvPr/>
        </p:nvCxnSpPr>
        <p:spPr>
          <a:xfrm>
            <a:off x="6237288" y="2379664"/>
            <a:ext cx="11112" cy="58737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6" idx="7"/>
          </p:cNvCxnSpPr>
          <p:nvPr/>
        </p:nvCxnSpPr>
        <p:spPr>
          <a:xfrm>
            <a:off x="6237288" y="2379664"/>
            <a:ext cx="620712" cy="592137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6667501" y="3162301"/>
            <a:ext cx="381000" cy="3175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6591300" y="3619500"/>
            <a:ext cx="609600" cy="76200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/>
          <p:nvPr/>
        </p:nvCxnSpPr>
        <p:spPr>
          <a:xfrm rot="16200000" flipH="1">
            <a:off x="6553200" y="4343400"/>
            <a:ext cx="838200" cy="76200"/>
          </a:xfrm>
          <a:prstGeom prst="curvedConnector3">
            <a:avLst>
              <a:gd name="adj1" fmla="val 50000"/>
            </a:avLst>
          </a:prstGeom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6200000" flipH="1">
            <a:off x="6858000" y="4953000"/>
            <a:ext cx="457200" cy="152400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Freeform 34"/>
          <p:cNvSpPr/>
          <p:nvPr/>
        </p:nvSpPr>
        <p:spPr>
          <a:xfrm>
            <a:off x="7175500" y="5251450"/>
            <a:ext cx="355600" cy="355600"/>
          </a:xfrm>
          <a:custGeom>
            <a:avLst/>
            <a:gdLst>
              <a:gd name="connsiteX0" fmla="*/ 0 w 354663"/>
              <a:gd name="connsiteY0" fmla="*/ 0 h 354699"/>
              <a:gd name="connsiteX1" fmla="*/ 148730 w 354663"/>
              <a:gd name="connsiteY1" fmla="*/ 228838 h 354699"/>
              <a:gd name="connsiteX2" fmla="*/ 354663 w 354663"/>
              <a:gd name="connsiteY2" fmla="*/ 343257 h 354699"/>
              <a:gd name="connsiteX3" fmla="*/ 354663 w 354663"/>
              <a:gd name="connsiteY3" fmla="*/ 343257 h 354699"/>
              <a:gd name="connsiteX4" fmla="*/ 320341 w 354663"/>
              <a:gd name="connsiteY4" fmla="*/ 354699 h 354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663" h="354699">
                <a:moveTo>
                  <a:pt x="0" y="0"/>
                </a:moveTo>
                <a:cubicBezTo>
                  <a:pt x="44810" y="85814"/>
                  <a:pt x="89620" y="171629"/>
                  <a:pt x="148730" y="228838"/>
                </a:cubicBezTo>
                <a:cubicBezTo>
                  <a:pt x="207841" y="286048"/>
                  <a:pt x="354663" y="343257"/>
                  <a:pt x="354663" y="343257"/>
                </a:cubicBezTo>
                <a:lnTo>
                  <a:pt x="354663" y="343257"/>
                </a:lnTo>
                <a:lnTo>
                  <a:pt x="320341" y="354699"/>
                </a:lnTo>
              </a:path>
            </a:pathLst>
          </a:custGeom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84337" name="TextBox 35"/>
          <p:cNvSpPr txBox="1">
            <a:spLocks noChangeArrowheads="1"/>
          </p:cNvSpPr>
          <p:nvPr/>
        </p:nvSpPr>
        <p:spPr bwMode="auto">
          <a:xfrm>
            <a:off x="2362200" y="838200"/>
            <a:ext cx="2947988" cy="4000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Evolution of the total mass</a:t>
            </a:r>
          </a:p>
        </p:txBody>
      </p:sp>
      <p:sp>
        <p:nvSpPr>
          <p:cNvPr id="38" name="Freeform 37"/>
          <p:cNvSpPr/>
          <p:nvPr/>
        </p:nvSpPr>
        <p:spPr>
          <a:xfrm>
            <a:off x="2266950" y="2517776"/>
            <a:ext cx="4654550" cy="1679575"/>
          </a:xfrm>
          <a:custGeom>
            <a:avLst/>
            <a:gdLst>
              <a:gd name="connsiteX0" fmla="*/ 0 w 4654469"/>
              <a:gd name="connsiteY0" fmla="*/ 0 h 1680055"/>
              <a:gd name="connsiteX1" fmla="*/ 755088 w 4654469"/>
              <a:gd name="connsiteY1" fmla="*/ 183071 h 1680055"/>
              <a:gd name="connsiteX2" fmla="*/ 1681787 w 4654469"/>
              <a:gd name="connsiteY2" fmla="*/ 434793 h 1680055"/>
              <a:gd name="connsiteX3" fmla="*/ 2883063 w 4654469"/>
              <a:gd name="connsiteY3" fmla="*/ 858144 h 1680055"/>
              <a:gd name="connsiteX4" fmla="*/ 3695355 w 4654469"/>
              <a:gd name="connsiteY4" fmla="*/ 1201402 h 1680055"/>
              <a:gd name="connsiteX5" fmla="*/ 4587731 w 4654469"/>
              <a:gd name="connsiteY5" fmla="*/ 1647636 h 1680055"/>
              <a:gd name="connsiteX6" fmla="*/ 4095780 w 4654469"/>
              <a:gd name="connsiteY6" fmla="*/ 1395914 h 1680055"/>
              <a:gd name="connsiteX7" fmla="*/ 4095780 w 4654469"/>
              <a:gd name="connsiteY7" fmla="*/ 1395914 h 1680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54469" h="1680055">
                <a:moveTo>
                  <a:pt x="0" y="0"/>
                </a:moveTo>
                <a:lnTo>
                  <a:pt x="755088" y="183071"/>
                </a:lnTo>
                <a:cubicBezTo>
                  <a:pt x="1035386" y="255536"/>
                  <a:pt x="1327125" y="322281"/>
                  <a:pt x="1681787" y="434793"/>
                </a:cubicBezTo>
                <a:cubicBezTo>
                  <a:pt x="2036449" y="547305"/>
                  <a:pt x="2547468" y="730376"/>
                  <a:pt x="2883063" y="858144"/>
                </a:cubicBezTo>
                <a:cubicBezTo>
                  <a:pt x="3218658" y="985912"/>
                  <a:pt x="3411244" y="1069820"/>
                  <a:pt x="3695355" y="1201402"/>
                </a:cubicBezTo>
                <a:cubicBezTo>
                  <a:pt x="3979466" y="1332984"/>
                  <a:pt x="4520994" y="1615217"/>
                  <a:pt x="4587731" y="1647636"/>
                </a:cubicBezTo>
                <a:cubicBezTo>
                  <a:pt x="4654469" y="1680055"/>
                  <a:pt x="4095780" y="1395914"/>
                  <a:pt x="4095780" y="1395914"/>
                </a:cubicBezTo>
                <a:lnTo>
                  <a:pt x="4095780" y="1395914"/>
                </a:lnTo>
              </a:path>
            </a:pathLst>
          </a:custGeom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cxnSp>
        <p:nvCxnSpPr>
          <p:cNvPr id="40" name="Straight Connector 39"/>
          <p:cNvCxnSpPr>
            <a:stCxn id="38" idx="5"/>
          </p:cNvCxnSpPr>
          <p:nvPr/>
        </p:nvCxnSpPr>
        <p:spPr>
          <a:xfrm>
            <a:off x="6854826" y="4165600"/>
            <a:ext cx="3175" cy="1930400"/>
          </a:xfrm>
          <a:prstGeom prst="line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 flipH="1" flipV="1">
            <a:off x="6819901" y="6057901"/>
            <a:ext cx="76200" cy="3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10800000">
            <a:off x="2286000" y="6061075"/>
            <a:ext cx="4572000" cy="1588"/>
          </a:xfrm>
          <a:prstGeom prst="line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38" idx="0"/>
          </p:cNvCxnSpPr>
          <p:nvPr/>
        </p:nvCxnSpPr>
        <p:spPr>
          <a:xfrm>
            <a:off x="2266950" y="2517776"/>
            <a:ext cx="19050" cy="3578225"/>
          </a:xfrm>
          <a:prstGeom prst="line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Freeform 49"/>
          <p:cNvSpPr/>
          <p:nvPr/>
        </p:nvSpPr>
        <p:spPr>
          <a:xfrm>
            <a:off x="2211389" y="2508250"/>
            <a:ext cx="4651375" cy="3924300"/>
          </a:xfrm>
          <a:custGeom>
            <a:avLst/>
            <a:gdLst>
              <a:gd name="connsiteX0" fmla="*/ 101396 w 4650750"/>
              <a:gd name="connsiteY0" fmla="*/ 43861 h 3924615"/>
              <a:gd name="connsiteX1" fmla="*/ 273007 w 4650750"/>
              <a:gd name="connsiteY1" fmla="*/ 66745 h 3924615"/>
              <a:gd name="connsiteX2" fmla="*/ 307329 w 4650750"/>
              <a:gd name="connsiteY2" fmla="*/ 89629 h 3924615"/>
              <a:gd name="connsiteX3" fmla="*/ 375973 w 4650750"/>
              <a:gd name="connsiteY3" fmla="*/ 112512 h 3924615"/>
              <a:gd name="connsiteX4" fmla="*/ 410296 w 4650750"/>
              <a:gd name="connsiteY4" fmla="*/ 123954 h 3924615"/>
              <a:gd name="connsiteX5" fmla="*/ 456059 w 4650750"/>
              <a:gd name="connsiteY5" fmla="*/ 135396 h 3924615"/>
              <a:gd name="connsiteX6" fmla="*/ 524703 w 4650750"/>
              <a:gd name="connsiteY6" fmla="*/ 158280 h 3924615"/>
              <a:gd name="connsiteX7" fmla="*/ 581907 w 4650750"/>
              <a:gd name="connsiteY7" fmla="*/ 169722 h 3924615"/>
              <a:gd name="connsiteX8" fmla="*/ 616229 w 4650750"/>
              <a:gd name="connsiteY8" fmla="*/ 181164 h 3924615"/>
              <a:gd name="connsiteX9" fmla="*/ 661992 w 4650750"/>
              <a:gd name="connsiteY9" fmla="*/ 192606 h 3924615"/>
              <a:gd name="connsiteX10" fmla="*/ 696314 w 4650750"/>
              <a:gd name="connsiteY10" fmla="*/ 204048 h 3924615"/>
              <a:gd name="connsiteX11" fmla="*/ 764958 w 4650750"/>
              <a:gd name="connsiteY11" fmla="*/ 215490 h 3924615"/>
              <a:gd name="connsiteX12" fmla="*/ 856484 w 4650750"/>
              <a:gd name="connsiteY12" fmla="*/ 249815 h 3924615"/>
              <a:gd name="connsiteX13" fmla="*/ 959450 w 4650750"/>
              <a:gd name="connsiteY13" fmla="*/ 272699 h 3924615"/>
              <a:gd name="connsiteX14" fmla="*/ 1039536 w 4650750"/>
              <a:gd name="connsiteY14" fmla="*/ 307025 h 3924615"/>
              <a:gd name="connsiteX15" fmla="*/ 1085298 w 4650750"/>
              <a:gd name="connsiteY15" fmla="*/ 318467 h 3924615"/>
              <a:gd name="connsiteX16" fmla="*/ 1119621 w 4650750"/>
              <a:gd name="connsiteY16" fmla="*/ 329909 h 3924615"/>
              <a:gd name="connsiteX17" fmla="*/ 1348435 w 4650750"/>
              <a:gd name="connsiteY17" fmla="*/ 341351 h 3924615"/>
              <a:gd name="connsiteX18" fmla="*/ 1382757 w 4650750"/>
              <a:gd name="connsiteY18" fmla="*/ 352793 h 3924615"/>
              <a:gd name="connsiteX19" fmla="*/ 1531487 w 4650750"/>
              <a:gd name="connsiteY19" fmla="*/ 375677 h 3924615"/>
              <a:gd name="connsiteX20" fmla="*/ 1680216 w 4650750"/>
              <a:gd name="connsiteY20" fmla="*/ 410002 h 3924615"/>
              <a:gd name="connsiteX21" fmla="*/ 1817505 w 4650750"/>
              <a:gd name="connsiteY21" fmla="*/ 432886 h 3924615"/>
              <a:gd name="connsiteX22" fmla="*/ 1886149 w 4650750"/>
              <a:gd name="connsiteY22" fmla="*/ 478654 h 3924615"/>
              <a:gd name="connsiteX23" fmla="*/ 1909031 w 4650750"/>
              <a:gd name="connsiteY23" fmla="*/ 501538 h 3924615"/>
              <a:gd name="connsiteX24" fmla="*/ 1954794 w 4650750"/>
              <a:gd name="connsiteY24" fmla="*/ 512980 h 3924615"/>
              <a:gd name="connsiteX25" fmla="*/ 1989116 w 4650750"/>
              <a:gd name="connsiteY25" fmla="*/ 524421 h 3924615"/>
              <a:gd name="connsiteX26" fmla="*/ 2092082 w 4650750"/>
              <a:gd name="connsiteY26" fmla="*/ 547305 h 3924615"/>
              <a:gd name="connsiteX27" fmla="*/ 2195049 w 4650750"/>
              <a:gd name="connsiteY27" fmla="*/ 558747 h 3924615"/>
              <a:gd name="connsiteX28" fmla="*/ 2240812 w 4650750"/>
              <a:gd name="connsiteY28" fmla="*/ 615957 h 3924615"/>
              <a:gd name="connsiteX29" fmla="*/ 2309456 w 4650750"/>
              <a:gd name="connsiteY29" fmla="*/ 638841 h 3924615"/>
              <a:gd name="connsiteX30" fmla="*/ 2343778 w 4650750"/>
              <a:gd name="connsiteY30" fmla="*/ 650283 h 3924615"/>
              <a:gd name="connsiteX31" fmla="*/ 2435304 w 4650750"/>
              <a:gd name="connsiteY31" fmla="*/ 673166 h 3924615"/>
              <a:gd name="connsiteX32" fmla="*/ 2481067 w 4650750"/>
              <a:gd name="connsiteY32" fmla="*/ 684608 h 3924615"/>
              <a:gd name="connsiteX33" fmla="*/ 2526830 w 4650750"/>
              <a:gd name="connsiteY33" fmla="*/ 741818 h 3924615"/>
              <a:gd name="connsiteX34" fmla="*/ 2549711 w 4650750"/>
              <a:gd name="connsiteY34" fmla="*/ 776144 h 3924615"/>
              <a:gd name="connsiteX35" fmla="*/ 2595474 w 4650750"/>
              <a:gd name="connsiteY35" fmla="*/ 787586 h 3924615"/>
              <a:gd name="connsiteX36" fmla="*/ 2744204 w 4650750"/>
              <a:gd name="connsiteY36" fmla="*/ 799027 h 3924615"/>
              <a:gd name="connsiteX37" fmla="*/ 2835730 w 4650750"/>
              <a:gd name="connsiteY37" fmla="*/ 821911 h 3924615"/>
              <a:gd name="connsiteX38" fmla="*/ 2938696 w 4650750"/>
              <a:gd name="connsiteY38" fmla="*/ 902005 h 3924615"/>
              <a:gd name="connsiteX39" fmla="*/ 3064544 w 4650750"/>
              <a:gd name="connsiteY39" fmla="*/ 936331 h 3924615"/>
              <a:gd name="connsiteX40" fmla="*/ 3259036 w 4650750"/>
              <a:gd name="connsiteY40" fmla="*/ 947772 h 3924615"/>
              <a:gd name="connsiteX41" fmla="*/ 3304799 w 4650750"/>
              <a:gd name="connsiteY41" fmla="*/ 1004982 h 3924615"/>
              <a:gd name="connsiteX42" fmla="*/ 3327681 w 4650750"/>
              <a:gd name="connsiteY42" fmla="*/ 1027866 h 3924615"/>
              <a:gd name="connsiteX43" fmla="*/ 3339121 w 4650750"/>
              <a:gd name="connsiteY43" fmla="*/ 1085075 h 3924615"/>
              <a:gd name="connsiteX44" fmla="*/ 3362003 w 4650750"/>
              <a:gd name="connsiteY44" fmla="*/ 1107959 h 3924615"/>
              <a:gd name="connsiteX45" fmla="*/ 3476410 w 4650750"/>
              <a:gd name="connsiteY45" fmla="*/ 1153727 h 3924615"/>
              <a:gd name="connsiteX46" fmla="*/ 3613699 w 4650750"/>
              <a:gd name="connsiteY46" fmla="*/ 1199495 h 3924615"/>
              <a:gd name="connsiteX47" fmla="*/ 3682343 w 4650750"/>
              <a:gd name="connsiteY47" fmla="*/ 1222378 h 3924615"/>
              <a:gd name="connsiteX48" fmla="*/ 3762428 w 4650750"/>
              <a:gd name="connsiteY48" fmla="*/ 1233820 h 3924615"/>
              <a:gd name="connsiteX49" fmla="*/ 3785310 w 4650750"/>
              <a:gd name="connsiteY49" fmla="*/ 1256704 h 3924615"/>
              <a:gd name="connsiteX50" fmla="*/ 3842513 w 4650750"/>
              <a:gd name="connsiteY50" fmla="*/ 1313914 h 3924615"/>
              <a:gd name="connsiteX51" fmla="*/ 3911158 w 4650750"/>
              <a:gd name="connsiteY51" fmla="*/ 1325356 h 3924615"/>
              <a:gd name="connsiteX52" fmla="*/ 4094209 w 4650750"/>
              <a:gd name="connsiteY52" fmla="*/ 1348240 h 3924615"/>
              <a:gd name="connsiteX53" fmla="*/ 4128532 w 4650750"/>
              <a:gd name="connsiteY53" fmla="*/ 1382565 h 3924615"/>
              <a:gd name="connsiteX54" fmla="*/ 4174294 w 4650750"/>
              <a:gd name="connsiteY54" fmla="*/ 1451217 h 3924615"/>
              <a:gd name="connsiteX55" fmla="*/ 4231498 w 4650750"/>
              <a:gd name="connsiteY55" fmla="*/ 1496985 h 3924615"/>
              <a:gd name="connsiteX56" fmla="*/ 4288702 w 4650750"/>
              <a:gd name="connsiteY56" fmla="*/ 1554194 h 3924615"/>
              <a:gd name="connsiteX57" fmla="*/ 4483194 w 4650750"/>
              <a:gd name="connsiteY57" fmla="*/ 1588520 h 3924615"/>
              <a:gd name="connsiteX58" fmla="*/ 4517516 w 4650750"/>
              <a:gd name="connsiteY58" fmla="*/ 1611404 h 3924615"/>
              <a:gd name="connsiteX59" fmla="*/ 4540398 w 4650750"/>
              <a:gd name="connsiteY59" fmla="*/ 1634288 h 3924615"/>
              <a:gd name="connsiteX60" fmla="*/ 4574720 w 4650750"/>
              <a:gd name="connsiteY60" fmla="*/ 1645729 h 3924615"/>
              <a:gd name="connsiteX61" fmla="*/ 4609042 w 4650750"/>
              <a:gd name="connsiteY61" fmla="*/ 1668613 h 3924615"/>
              <a:gd name="connsiteX62" fmla="*/ 4643364 w 4650750"/>
              <a:gd name="connsiteY62" fmla="*/ 1680055 h 3924615"/>
              <a:gd name="connsiteX63" fmla="*/ 4631923 w 4650750"/>
              <a:gd name="connsiteY63" fmla="*/ 2046197 h 3924615"/>
              <a:gd name="connsiteX64" fmla="*/ 4609042 w 4650750"/>
              <a:gd name="connsiteY64" fmla="*/ 2091964 h 3924615"/>
              <a:gd name="connsiteX65" fmla="*/ 4586161 w 4650750"/>
              <a:gd name="connsiteY65" fmla="*/ 2160616 h 3924615"/>
              <a:gd name="connsiteX66" fmla="*/ 4620483 w 4650750"/>
              <a:gd name="connsiteY66" fmla="*/ 2286477 h 3924615"/>
              <a:gd name="connsiteX67" fmla="*/ 4609042 w 4650750"/>
              <a:gd name="connsiteY67" fmla="*/ 2972992 h 3924615"/>
              <a:gd name="connsiteX68" fmla="*/ 4631923 w 4650750"/>
              <a:gd name="connsiteY68" fmla="*/ 3499320 h 3924615"/>
              <a:gd name="connsiteX69" fmla="*/ 4597601 w 4650750"/>
              <a:gd name="connsiteY69" fmla="*/ 3522204 h 3924615"/>
              <a:gd name="connsiteX70" fmla="*/ 3442088 w 4650750"/>
              <a:gd name="connsiteY70" fmla="*/ 3522204 h 3924615"/>
              <a:gd name="connsiteX71" fmla="*/ 3362003 w 4650750"/>
              <a:gd name="connsiteY71" fmla="*/ 3510762 h 3924615"/>
              <a:gd name="connsiteX72" fmla="*/ 1657335 w 4650750"/>
              <a:gd name="connsiteY72" fmla="*/ 3533646 h 3924615"/>
              <a:gd name="connsiteX73" fmla="*/ 1325554 w 4650750"/>
              <a:gd name="connsiteY73" fmla="*/ 3522204 h 3924615"/>
              <a:gd name="connsiteX74" fmla="*/ 89955 w 4650750"/>
              <a:gd name="connsiteY74" fmla="*/ 3396343 h 3924615"/>
              <a:gd name="connsiteX75" fmla="*/ 101396 w 4650750"/>
              <a:gd name="connsiteY75" fmla="*/ 3362017 h 3924615"/>
              <a:gd name="connsiteX76" fmla="*/ 78515 w 4650750"/>
              <a:gd name="connsiteY76" fmla="*/ 1428333 h 3924615"/>
              <a:gd name="connsiteX77" fmla="*/ 67074 w 4650750"/>
              <a:gd name="connsiteY77" fmla="*/ 1119401 h 3924615"/>
              <a:gd name="connsiteX78" fmla="*/ 55633 w 4650750"/>
              <a:gd name="connsiteY78" fmla="*/ 1073634 h 3924615"/>
              <a:gd name="connsiteX79" fmla="*/ 21311 w 4650750"/>
              <a:gd name="connsiteY79" fmla="*/ 959214 h 3924615"/>
              <a:gd name="connsiteX80" fmla="*/ 21311 w 4650750"/>
              <a:gd name="connsiteY80" fmla="*/ 490096 h 3924615"/>
              <a:gd name="connsiteX81" fmla="*/ 44192 w 4650750"/>
              <a:gd name="connsiteY81" fmla="*/ 421444 h 3924615"/>
              <a:gd name="connsiteX82" fmla="*/ 89955 w 4650750"/>
              <a:gd name="connsiteY82" fmla="*/ 364235 h 3924615"/>
              <a:gd name="connsiteX83" fmla="*/ 101396 w 4650750"/>
              <a:gd name="connsiteY83" fmla="*/ 329909 h 3924615"/>
              <a:gd name="connsiteX84" fmla="*/ 101396 w 4650750"/>
              <a:gd name="connsiteY84" fmla="*/ 43861 h 392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4650750" h="3924615">
                <a:moveTo>
                  <a:pt x="101396" y="43861"/>
                </a:moveTo>
                <a:cubicBezTo>
                  <a:pt x="129998" y="0"/>
                  <a:pt x="216672" y="54225"/>
                  <a:pt x="273007" y="66745"/>
                </a:cubicBezTo>
                <a:cubicBezTo>
                  <a:pt x="286430" y="69728"/>
                  <a:pt x="294764" y="84044"/>
                  <a:pt x="307329" y="89629"/>
                </a:cubicBezTo>
                <a:cubicBezTo>
                  <a:pt x="329369" y="99426"/>
                  <a:pt x="353092" y="104884"/>
                  <a:pt x="375973" y="112512"/>
                </a:cubicBezTo>
                <a:cubicBezTo>
                  <a:pt x="387414" y="116326"/>
                  <a:pt x="398596" y="121029"/>
                  <a:pt x="410296" y="123954"/>
                </a:cubicBezTo>
                <a:cubicBezTo>
                  <a:pt x="425550" y="127768"/>
                  <a:pt x="440998" y="130877"/>
                  <a:pt x="456059" y="135396"/>
                </a:cubicBezTo>
                <a:cubicBezTo>
                  <a:pt x="479161" y="142327"/>
                  <a:pt x="501052" y="153549"/>
                  <a:pt x="524703" y="158280"/>
                </a:cubicBezTo>
                <a:cubicBezTo>
                  <a:pt x="543771" y="162094"/>
                  <a:pt x="563042" y="165005"/>
                  <a:pt x="581907" y="169722"/>
                </a:cubicBezTo>
                <a:cubicBezTo>
                  <a:pt x="593607" y="172647"/>
                  <a:pt x="604633" y="177851"/>
                  <a:pt x="616229" y="181164"/>
                </a:cubicBezTo>
                <a:cubicBezTo>
                  <a:pt x="631348" y="185484"/>
                  <a:pt x="646873" y="188286"/>
                  <a:pt x="661992" y="192606"/>
                </a:cubicBezTo>
                <a:cubicBezTo>
                  <a:pt x="673588" y="195919"/>
                  <a:pt x="684542" y="201432"/>
                  <a:pt x="696314" y="204048"/>
                </a:cubicBezTo>
                <a:cubicBezTo>
                  <a:pt x="718959" y="209081"/>
                  <a:pt x="742077" y="211676"/>
                  <a:pt x="764958" y="215490"/>
                </a:cubicBezTo>
                <a:cubicBezTo>
                  <a:pt x="795173" y="227577"/>
                  <a:pt x="825102" y="240848"/>
                  <a:pt x="856484" y="249815"/>
                </a:cubicBezTo>
                <a:cubicBezTo>
                  <a:pt x="894182" y="260587"/>
                  <a:pt x="920131" y="264834"/>
                  <a:pt x="959450" y="272699"/>
                </a:cubicBezTo>
                <a:cubicBezTo>
                  <a:pt x="997156" y="310408"/>
                  <a:pt x="969817" y="291530"/>
                  <a:pt x="1039536" y="307025"/>
                </a:cubicBezTo>
                <a:cubicBezTo>
                  <a:pt x="1054885" y="310436"/>
                  <a:pt x="1070180" y="314147"/>
                  <a:pt x="1085298" y="318467"/>
                </a:cubicBezTo>
                <a:cubicBezTo>
                  <a:pt x="1096894" y="321780"/>
                  <a:pt x="1107606" y="328864"/>
                  <a:pt x="1119621" y="329909"/>
                </a:cubicBezTo>
                <a:cubicBezTo>
                  <a:pt x="1195700" y="336525"/>
                  <a:pt x="1272164" y="337537"/>
                  <a:pt x="1348435" y="341351"/>
                </a:cubicBezTo>
                <a:cubicBezTo>
                  <a:pt x="1359876" y="345165"/>
                  <a:pt x="1371057" y="349868"/>
                  <a:pt x="1382757" y="352793"/>
                </a:cubicBezTo>
                <a:cubicBezTo>
                  <a:pt x="1435168" y="365897"/>
                  <a:pt x="1475913" y="368729"/>
                  <a:pt x="1531487" y="375677"/>
                </a:cubicBezTo>
                <a:cubicBezTo>
                  <a:pt x="1607402" y="400983"/>
                  <a:pt x="1538833" y="379702"/>
                  <a:pt x="1680216" y="410002"/>
                </a:cubicBezTo>
                <a:cubicBezTo>
                  <a:pt x="1786043" y="432682"/>
                  <a:pt x="1651255" y="412102"/>
                  <a:pt x="1817505" y="432886"/>
                </a:cubicBezTo>
                <a:cubicBezTo>
                  <a:pt x="1840386" y="448142"/>
                  <a:pt x="1866704" y="459207"/>
                  <a:pt x="1886149" y="478654"/>
                </a:cubicBezTo>
                <a:cubicBezTo>
                  <a:pt x="1893776" y="486282"/>
                  <a:pt x="1899383" y="496713"/>
                  <a:pt x="1909031" y="501538"/>
                </a:cubicBezTo>
                <a:cubicBezTo>
                  <a:pt x="1923095" y="508571"/>
                  <a:pt x="1939675" y="508660"/>
                  <a:pt x="1954794" y="512980"/>
                </a:cubicBezTo>
                <a:cubicBezTo>
                  <a:pt x="1966389" y="516293"/>
                  <a:pt x="1977521" y="521108"/>
                  <a:pt x="1989116" y="524421"/>
                </a:cubicBezTo>
                <a:cubicBezTo>
                  <a:pt x="2014098" y="531559"/>
                  <a:pt x="2068489" y="543934"/>
                  <a:pt x="2092082" y="547305"/>
                </a:cubicBezTo>
                <a:cubicBezTo>
                  <a:pt x="2126268" y="552189"/>
                  <a:pt x="2160727" y="554933"/>
                  <a:pt x="2195049" y="558747"/>
                </a:cubicBezTo>
                <a:cubicBezTo>
                  <a:pt x="2203133" y="570874"/>
                  <a:pt x="2224508" y="607804"/>
                  <a:pt x="2240812" y="615957"/>
                </a:cubicBezTo>
                <a:cubicBezTo>
                  <a:pt x="2262385" y="626744"/>
                  <a:pt x="2286575" y="631213"/>
                  <a:pt x="2309456" y="638841"/>
                </a:cubicBezTo>
                <a:cubicBezTo>
                  <a:pt x="2320897" y="642655"/>
                  <a:pt x="2332078" y="647358"/>
                  <a:pt x="2343778" y="650283"/>
                </a:cubicBezTo>
                <a:lnTo>
                  <a:pt x="2435304" y="673166"/>
                </a:lnTo>
                <a:lnTo>
                  <a:pt x="2481067" y="684608"/>
                </a:lnTo>
                <a:cubicBezTo>
                  <a:pt x="2551493" y="790261"/>
                  <a:pt x="2461621" y="660298"/>
                  <a:pt x="2526830" y="741818"/>
                </a:cubicBezTo>
                <a:cubicBezTo>
                  <a:pt x="2535420" y="752556"/>
                  <a:pt x="2538270" y="768516"/>
                  <a:pt x="2549711" y="776144"/>
                </a:cubicBezTo>
                <a:cubicBezTo>
                  <a:pt x="2562794" y="784867"/>
                  <a:pt x="2579858" y="785749"/>
                  <a:pt x="2595474" y="787586"/>
                </a:cubicBezTo>
                <a:cubicBezTo>
                  <a:pt x="2644857" y="793396"/>
                  <a:pt x="2694627" y="795213"/>
                  <a:pt x="2744204" y="799027"/>
                </a:cubicBezTo>
                <a:cubicBezTo>
                  <a:pt x="2774713" y="806655"/>
                  <a:pt x="2813494" y="799673"/>
                  <a:pt x="2835730" y="821911"/>
                </a:cubicBezTo>
                <a:cubicBezTo>
                  <a:pt x="2865343" y="851527"/>
                  <a:pt x="2897643" y="888319"/>
                  <a:pt x="2938696" y="902005"/>
                </a:cubicBezTo>
                <a:cubicBezTo>
                  <a:pt x="2980658" y="915994"/>
                  <a:pt x="3020074" y="932288"/>
                  <a:pt x="3064544" y="936331"/>
                </a:cubicBezTo>
                <a:cubicBezTo>
                  <a:pt x="3129220" y="942211"/>
                  <a:pt x="3194205" y="943958"/>
                  <a:pt x="3259036" y="947772"/>
                </a:cubicBezTo>
                <a:cubicBezTo>
                  <a:pt x="3314285" y="1003026"/>
                  <a:pt x="3247070" y="932812"/>
                  <a:pt x="3304799" y="1004982"/>
                </a:cubicBezTo>
                <a:cubicBezTo>
                  <a:pt x="3311537" y="1013406"/>
                  <a:pt x="3320054" y="1020238"/>
                  <a:pt x="3327681" y="1027866"/>
                </a:cubicBezTo>
                <a:cubicBezTo>
                  <a:pt x="3331494" y="1046936"/>
                  <a:pt x="3331461" y="1067200"/>
                  <a:pt x="3339121" y="1085075"/>
                </a:cubicBezTo>
                <a:cubicBezTo>
                  <a:pt x="3343370" y="1094990"/>
                  <a:pt x="3353028" y="1101975"/>
                  <a:pt x="3362003" y="1107959"/>
                </a:cubicBezTo>
                <a:cubicBezTo>
                  <a:pt x="3395671" y="1130407"/>
                  <a:pt x="3439198" y="1141322"/>
                  <a:pt x="3476410" y="1153727"/>
                </a:cubicBezTo>
                <a:lnTo>
                  <a:pt x="3613699" y="1199495"/>
                </a:lnTo>
                <a:lnTo>
                  <a:pt x="3682343" y="1222378"/>
                </a:lnTo>
                <a:lnTo>
                  <a:pt x="3762428" y="1233820"/>
                </a:lnTo>
                <a:cubicBezTo>
                  <a:pt x="3770055" y="1241448"/>
                  <a:pt x="3778572" y="1248280"/>
                  <a:pt x="3785310" y="1256704"/>
                </a:cubicBezTo>
                <a:cubicBezTo>
                  <a:pt x="3807497" y="1284441"/>
                  <a:pt x="3805070" y="1301432"/>
                  <a:pt x="3842513" y="1313914"/>
                </a:cubicBezTo>
                <a:cubicBezTo>
                  <a:pt x="3864520" y="1321250"/>
                  <a:pt x="3888140" y="1322478"/>
                  <a:pt x="3911158" y="1325356"/>
                </a:cubicBezTo>
                <a:lnTo>
                  <a:pt x="4094209" y="1348240"/>
                </a:lnTo>
                <a:cubicBezTo>
                  <a:pt x="4105650" y="1359682"/>
                  <a:pt x="4118599" y="1369792"/>
                  <a:pt x="4128532" y="1382565"/>
                </a:cubicBezTo>
                <a:cubicBezTo>
                  <a:pt x="4145416" y="1404275"/>
                  <a:pt x="4154848" y="1431769"/>
                  <a:pt x="4174294" y="1451217"/>
                </a:cubicBezTo>
                <a:cubicBezTo>
                  <a:pt x="4263510" y="1540441"/>
                  <a:pt x="4116038" y="1395948"/>
                  <a:pt x="4231498" y="1496985"/>
                </a:cubicBezTo>
                <a:cubicBezTo>
                  <a:pt x="4251792" y="1514744"/>
                  <a:pt x="4263119" y="1545665"/>
                  <a:pt x="4288702" y="1554194"/>
                </a:cubicBezTo>
                <a:cubicBezTo>
                  <a:pt x="4397306" y="1590400"/>
                  <a:pt x="4333326" y="1574894"/>
                  <a:pt x="4483194" y="1588520"/>
                </a:cubicBezTo>
                <a:cubicBezTo>
                  <a:pt x="4494635" y="1596148"/>
                  <a:pt x="4506779" y="1602814"/>
                  <a:pt x="4517516" y="1611404"/>
                </a:cubicBezTo>
                <a:cubicBezTo>
                  <a:pt x="4525939" y="1618143"/>
                  <a:pt x="4531148" y="1628738"/>
                  <a:pt x="4540398" y="1634288"/>
                </a:cubicBezTo>
                <a:cubicBezTo>
                  <a:pt x="4550739" y="1640493"/>
                  <a:pt x="4563279" y="1641915"/>
                  <a:pt x="4574720" y="1645729"/>
                </a:cubicBezTo>
                <a:cubicBezTo>
                  <a:pt x="4586161" y="1653357"/>
                  <a:pt x="4596743" y="1662463"/>
                  <a:pt x="4609042" y="1668613"/>
                </a:cubicBezTo>
                <a:cubicBezTo>
                  <a:pt x="4619828" y="1674007"/>
                  <a:pt x="4642635" y="1668017"/>
                  <a:pt x="4643364" y="1680055"/>
                </a:cubicBezTo>
                <a:cubicBezTo>
                  <a:pt x="4650750" y="1801938"/>
                  <a:pt x="4642062" y="1924512"/>
                  <a:pt x="4631923" y="2046197"/>
                </a:cubicBezTo>
                <a:cubicBezTo>
                  <a:pt x="4630507" y="2063194"/>
                  <a:pt x="4615376" y="2076128"/>
                  <a:pt x="4609042" y="2091964"/>
                </a:cubicBezTo>
                <a:cubicBezTo>
                  <a:pt x="4600084" y="2114361"/>
                  <a:pt x="4586161" y="2160616"/>
                  <a:pt x="4586161" y="2160616"/>
                </a:cubicBezTo>
                <a:cubicBezTo>
                  <a:pt x="4611967" y="2263852"/>
                  <a:pt x="4599097" y="2222314"/>
                  <a:pt x="4620483" y="2286477"/>
                </a:cubicBezTo>
                <a:cubicBezTo>
                  <a:pt x="4588453" y="2798992"/>
                  <a:pt x="4595406" y="2495699"/>
                  <a:pt x="4609042" y="2972992"/>
                </a:cubicBezTo>
                <a:cubicBezTo>
                  <a:pt x="4623525" y="3479947"/>
                  <a:pt x="4581365" y="3297056"/>
                  <a:pt x="4631923" y="3499320"/>
                </a:cubicBezTo>
                <a:cubicBezTo>
                  <a:pt x="4620482" y="3506948"/>
                  <a:pt x="4611338" y="3521607"/>
                  <a:pt x="4597601" y="3522204"/>
                </a:cubicBezTo>
                <a:cubicBezTo>
                  <a:pt x="4058358" y="3545652"/>
                  <a:pt x="3908815" y="3535541"/>
                  <a:pt x="3442088" y="3522204"/>
                </a:cubicBezTo>
                <a:cubicBezTo>
                  <a:pt x="3415393" y="3518390"/>
                  <a:pt x="3388969" y="3510589"/>
                  <a:pt x="3362003" y="3510762"/>
                </a:cubicBezTo>
                <a:lnTo>
                  <a:pt x="1657335" y="3533646"/>
                </a:lnTo>
                <a:cubicBezTo>
                  <a:pt x="1546741" y="3529832"/>
                  <a:pt x="1436202" y="3523808"/>
                  <a:pt x="1325554" y="3522204"/>
                </a:cubicBezTo>
                <a:cubicBezTo>
                  <a:pt x="348906" y="3508048"/>
                  <a:pt x="8693" y="3924615"/>
                  <a:pt x="89955" y="3396343"/>
                </a:cubicBezTo>
                <a:cubicBezTo>
                  <a:pt x="91789" y="3384422"/>
                  <a:pt x="97582" y="3373459"/>
                  <a:pt x="101396" y="3362017"/>
                </a:cubicBezTo>
                <a:cubicBezTo>
                  <a:pt x="72194" y="2252266"/>
                  <a:pt x="106975" y="3676972"/>
                  <a:pt x="78515" y="1428333"/>
                </a:cubicBezTo>
                <a:cubicBezTo>
                  <a:pt x="77211" y="1325293"/>
                  <a:pt x="73708" y="1222235"/>
                  <a:pt x="67074" y="1119401"/>
                </a:cubicBezTo>
                <a:cubicBezTo>
                  <a:pt x="66062" y="1103708"/>
                  <a:pt x="59770" y="1088805"/>
                  <a:pt x="55633" y="1073634"/>
                </a:cubicBezTo>
                <a:cubicBezTo>
                  <a:pt x="35984" y="1001579"/>
                  <a:pt x="38689" y="1011352"/>
                  <a:pt x="21311" y="959214"/>
                </a:cubicBezTo>
                <a:cubicBezTo>
                  <a:pt x="11807" y="769117"/>
                  <a:pt x="0" y="681912"/>
                  <a:pt x="21311" y="490096"/>
                </a:cubicBezTo>
                <a:cubicBezTo>
                  <a:pt x="23974" y="466122"/>
                  <a:pt x="27136" y="438501"/>
                  <a:pt x="44192" y="421444"/>
                </a:cubicBezTo>
                <a:cubicBezTo>
                  <a:pt x="65475" y="400159"/>
                  <a:pt x="75523" y="393103"/>
                  <a:pt x="89955" y="364235"/>
                </a:cubicBezTo>
                <a:cubicBezTo>
                  <a:pt x="95348" y="353447"/>
                  <a:pt x="100966" y="341962"/>
                  <a:pt x="101396" y="329909"/>
                </a:cubicBezTo>
                <a:cubicBezTo>
                  <a:pt x="104799" y="234620"/>
                  <a:pt x="72794" y="87722"/>
                  <a:pt x="101396" y="43861"/>
                </a:cubicBezTo>
                <a:close/>
              </a:path>
            </a:pathLst>
          </a:custGeom>
          <a:blipFill rotWithShape="1">
            <a:blip r:embed="rId4">
              <a:alphaModFix amt="24000"/>
            </a:blip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6867525" y="4119564"/>
            <a:ext cx="769938" cy="1944687"/>
          </a:xfrm>
          <a:custGeom>
            <a:avLst/>
            <a:gdLst>
              <a:gd name="connsiteX0" fmla="*/ 45763 w 770342"/>
              <a:gd name="connsiteY0" fmla="*/ 1945126 h 1945126"/>
              <a:gd name="connsiteX1" fmla="*/ 11441 w 770342"/>
              <a:gd name="connsiteY1" fmla="*/ 286048 h 1945126"/>
              <a:gd name="connsiteX2" fmla="*/ 68644 w 770342"/>
              <a:gd name="connsiteY2" fmla="*/ 228838 h 1945126"/>
              <a:gd name="connsiteX3" fmla="*/ 217374 w 770342"/>
              <a:gd name="connsiteY3" fmla="*/ 1224285 h 1945126"/>
              <a:gd name="connsiteX4" fmla="*/ 640681 w 770342"/>
              <a:gd name="connsiteY4" fmla="*/ 1681962 h 1945126"/>
              <a:gd name="connsiteX5" fmla="*/ 663562 w 770342"/>
              <a:gd name="connsiteY5" fmla="*/ 1899358 h 1945126"/>
              <a:gd name="connsiteX6" fmla="*/ 0 w 770342"/>
              <a:gd name="connsiteY6" fmla="*/ 1922242 h 1945126"/>
              <a:gd name="connsiteX7" fmla="*/ 0 w 770342"/>
              <a:gd name="connsiteY7" fmla="*/ 1922242 h 194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0342" h="1945126">
                <a:moveTo>
                  <a:pt x="45763" y="1945126"/>
                </a:moveTo>
                <a:cubicBezTo>
                  <a:pt x="26695" y="1258611"/>
                  <a:pt x="7628" y="572096"/>
                  <a:pt x="11441" y="286048"/>
                </a:cubicBezTo>
                <a:cubicBezTo>
                  <a:pt x="15255" y="0"/>
                  <a:pt x="34322" y="72465"/>
                  <a:pt x="68644" y="228838"/>
                </a:cubicBezTo>
                <a:cubicBezTo>
                  <a:pt x="102966" y="385211"/>
                  <a:pt x="122035" y="982098"/>
                  <a:pt x="217374" y="1224285"/>
                </a:cubicBezTo>
                <a:cubicBezTo>
                  <a:pt x="312713" y="1466472"/>
                  <a:pt x="566316" y="1569450"/>
                  <a:pt x="640681" y="1681962"/>
                </a:cubicBezTo>
                <a:cubicBezTo>
                  <a:pt x="715046" y="1794474"/>
                  <a:pt x="770342" y="1859311"/>
                  <a:pt x="663562" y="1899358"/>
                </a:cubicBezTo>
                <a:cubicBezTo>
                  <a:pt x="556782" y="1939405"/>
                  <a:pt x="0" y="1922242"/>
                  <a:pt x="0" y="1922242"/>
                </a:cubicBezTo>
                <a:lnTo>
                  <a:pt x="0" y="1922242"/>
                </a:lnTo>
              </a:path>
            </a:pathLst>
          </a:custGeom>
          <a:solidFill>
            <a:srgbClr val="FF0000">
              <a:alpha val="41000"/>
            </a:srgbClr>
          </a:solidFill>
          <a:ln>
            <a:solidFill>
              <a:srgbClr val="FFFF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8763001" y="381000"/>
            <a:ext cx="1692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Change of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Surface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abundances</a:t>
            </a:r>
          </a:p>
        </p:txBody>
      </p:sp>
    </p:spTree>
    <p:extLst>
      <p:ext uri="{BB962C8B-B14F-4D97-AF65-F5344CB8AC3E}">
        <p14:creationId xmlns:p14="http://schemas.microsoft.com/office/powerpoint/2010/main" val="956229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5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210" name="Picture 26" descr="img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5105400"/>
            <a:ext cx="91440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8211" name="TextBox 4"/>
          <p:cNvSpPr txBox="1">
            <a:spLocks noChangeArrowheads="1"/>
          </p:cNvSpPr>
          <p:nvPr/>
        </p:nvSpPr>
        <p:spPr bwMode="auto">
          <a:xfrm>
            <a:off x="3505200" y="6096001"/>
            <a:ext cx="5068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rebuchet MS" charset="0"/>
                <a:ea typeface="ＭＳ Ｐゴシック" charset="0"/>
                <a:cs typeface="Trebuchet MS" charset="0"/>
              </a:rPr>
              <a:t>TESTS OF THE NUCLEAR REACTIONS</a:t>
            </a:r>
          </a:p>
        </p:txBody>
      </p:sp>
      <p:sp>
        <p:nvSpPr>
          <p:cNvPr id="2" name="Flèche vers le bas 1"/>
          <p:cNvSpPr/>
          <p:nvPr/>
        </p:nvSpPr>
        <p:spPr bwMode="auto">
          <a:xfrm>
            <a:off x="7752184" y="1052736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7514B28-AC46-F940-9B09-48706E8105D7}"/>
              </a:ext>
            </a:extLst>
          </p:cNvPr>
          <p:cNvSpPr txBox="1">
            <a:spLocks noChangeArrowheads="1"/>
          </p:cNvSpPr>
          <p:nvPr/>
        </p:nvSpPr>
        <p:spPr>
          <a:xfrm>
            <a:off x="5849615" y="2714141"/>
            <a:ext cx="5448946" cy="401019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6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6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6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6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6" charset="0"/>
              </a:defRPr>
            </a:lvl9pPr>
          </a:lstStyle>
          <a:p>
            <a:r>
              <a:rPr lang="en-GB" sz="2000" b="1" kern="0" dirty="0">
                <a:solidFill>
                  <a:srgbClr val="FF3300"/>
                </a:solidFill>
                <a:latin typeface="Arial" charset="0"/>
              </a:rPr>
              <a:t>INITIAL CNO FROM WC OBSERVATIONS</a:t>
            </a:r>
          </a:p>
        </p:txBody>
      </p:sp>
    </p:spTree>
    <p:extLst>
      <p:ext uri="{BB962C8B-B14F-4D97-AF65-F5344CB8AC3E}">
        <p14:creationId xmlns:p14="http://schemas.microsoft.com/office/powerpoint/2010/main" val="418021103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48AE6DA-4CB5-384F-B010-B88CA2ECD0DF}"/>
              </a:ext>
            </a:extLst>
          </p:cNvPr>
          <p:cNvSpPr txBox="1"/>
          <p:nvPr/>
        </p:nvSpPr>
        <p:spPr>
          <a:xfrm>
            <a:off x="0" y="-53452"/>
            <a:ext cx="6635214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Importance of the Sun for the </a:t>
            </a:r>
            <a:r>
              <a:rPr lang="fr-FR" sz="2400" dirty="0" err="1"/>
              <a:t>other</a:t>
            </a:r>
            <a:r>
              <a:rPr lang="fr-FR" sz="2400" dirty="0"/>
              <a:t> stars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fr-FR" sz="2400" b="1" u="sng" dirty="0">
                <a:sym typeface="Wingdings" pitchFamily="2" charset="2"/>
              </a:rPr>
              <a:t>For </a:t>
            </a:r>
            <a:r>
              <a:rPr lang="fr-FR" sz="2400" b="1" u="sng" dirty="0" err="1">
                <a:sym typeface="Wingdings" pitchFamily="2" charset="2"/>
              </a:rPr>
              <a:t>testing</a:t>
            </a:r>
            <a:r>
              <a:rPr lang="fr-FR" sz="2400" b="1" u="sng" dirty="0">
                <a:sym typeface="Wingdings" pitchFamily="2" charset="2"/>
              </a:rPr>
              <a:t> </a:t>
            </a:r>
            <a:r>
              <a:rPr lang="fr-FR" sz="2400" b="1" u="sng" dirty="0" err="1">
                <a:sym typeface="Wingdings" pitchFamily="2" charset="2"/>
              </a:rPr>
              <a:t>stellar</a:t>
            </a:r>
            <a:r>
              <a:rPr lang="fr-FR" sz="2400" b="1" u="sng" dirty="0">
                <a:sym typeface="Wingdings" pitchFamily="2" charset="2"/>
              </a:rPr>
              <a:t> </a:t>
            </a:r>
            <a:r>
              <a:rPr lang="fr-FR" sz="2400" b="1" u="sng" dirty="0" err="1">
                <a:sym typeface="Wingdings" pitchFamily="2" charset="2"/>
              </a:rPr>
              <a:t>physics</a:t>
            </a:r>
            <a:endParaRPr lang="fr-FR" sz="2400" b="1" u="sng" dirty="0">
              <a:sym typeface="Wingdings" pitchFamily="2" charset="2"/>
            </a:endParaRPr>
          </a:p>
          <a:p>
            <a:r>
              <a:rPr lang="fr-FR" sz="2400" dirty="0">
                <a:sym typeface="Wingdings" pitchFamily="2" charset="2"/>
              </a:rPr>
              <a:t>             </a:t>
            </a:r>
            <a:r>
              <a:rPr lang="fr-FR" sz="2400" dirty="0" err="1">
                <a:sym typeface="Wingdings" pitchFamily="2" charset="2"/>
              </a:rPr>
              <a:t>Magnetic</a:t>
            </a:r>
            <a:r>
              <a:rPr lang="fr-FR" sz="2400" dirty="0">
                <a:sym typeface="Wingdings" pitchFamily="2" charset="2"/>
              </a:rPr>
              <a:t> </a:t>
            </a:r>
            <a:r>
              <a:rPr lang="fr-FR" sz="2400" dirty="0" err="1">
                <a:sym typeface="Wingdings" pitchFamily="2" charset="2"/>
              </a:rPr>
              <a:t>breaking</a:t>
            </a:r>
            <a:endParaRPr lang="fr-FR" sz="2400" dirty="0">
              <a:sym typeface="Wingdings" pitchFamily="2" charset="2"/>
            </a:endParaRPr>
          </a:p>
          <a:p>
            <a:r>
              <a:rPr lang="fr-FR" sz="2400" b="1" dirty="0">
                <a:sym typeface="Wingdings" pitchFamily="2" charset="2"/>
              </a:rPr>
              <a:t>             </a:t>
            </a:r>
            <a:r>
              <a:rPr lang="fr-FR" sz="2400" dirty="0" err="1">
                <a:sym typeface="Wingdings" pitchFamily="2" charset="2"/>
              </a:rPr>
              <a:t>Stellar</a:t>
            </a:r>
            <a:r>
              <a:rPr lang="fr-FR" sz="2400" dirty="0">
                <a:sym typeface="Wingdings" pitchFamily="2" charset="2"/>
              </a:rPr>
              <a:t> dynamo </a:t>
            </a:r>
          </a:p>
          <a:p>
            <a:r>
              <a:rPr lang="fr-FR" sz="2400" dirty="0">
                <a:sym typeface="Wingdings" pitchFamily="2" charset="2"/>
              </a:rPr>
              <a:t>             </a:t>
            </a:r>
            <a:r>
              <a:rPr lang="fr-FR" sz="2400" dirty="0" err="1">
                <a:sym typeface="Wingdings" pitchFamily="2" charset="2"/>
              </a:rPr>
              <a:t>Physics</a:t>
            </a:r>
            <a:r>
              <a:rPr lang="fr-FR" sz="2400" dirty="0">
                <a:sym typeface="Wingdings" pitchFamily="2" charset="2"/>
              </a:rPr>
              <a:t> of convection</a:t>
            </a:r>
          </a:p>
          <a:p>
            <a:r>
              <a:rPr lang="fr-FR" sz="2400" b="1" dirty="0">
                <a:sym typeface="Wingdings" pitchFamily="2" charset="2"/>
              </a:rPr>
              <a:t>             </a:t>
            </a:r>
            <a:r>
              <a:rPr lang="fr-FR" sz="2400" dirty="0">
                <a:sym typeface="Wingdings" pitchFamily="2" charset="2"/>
              </a:rPr>
              <a:t>The </a:t>
            </a:r>
            <a:r>
              <a:rPr lang="fr-FR" sz="2400" dirty="0" err="1">
                <a:sym typeface="Wingdings" pitchFamily="2" charset="2"/>
              </a:rPr>
              <a:t>chemical</a:t>
            </a:r>
            <a:r>
              <a:rPr lang="fr-FR" sz="2400" dirty="0">
                <a:sym typeface="Wingdings" pitchFamily="2" charset="2"/>
              </a:rPr>
              <a:t> modes</a:t>
            </a:r>
          </a:p>
          <a:p>
            <a:r>
              <a:rPr lang="fr-FR" sz="2400" dirty="0">
                <a:sym typeface="Wingdings" pitchFamily="2" charset="2"/>
              </a:rPr>
              <a:t>             </a:t>
            </a:r>
            <a:r>
              <a:rPr lang="fr-FR" sz="2400" dirty="0" err="1">
                <a:sym typeface="Wingdings" pitchFamily="2" charset="2"/>
              </a:rPr>
              <a:t>Physics</a:t>
            </a:r>
            <a:r>
              <a:rPr lang="fr-FR" sz="2400" dirty="0">
                <a:sym typeface="Wingdings" pitchFamily="2" charset="2"/>
              </a:rPr>
              <a:t> of </a:t>
            </a:r>
            <a:r>
              <a:rPr lang="fr-FR" sz="2400" dirty="0" err="1">
                <a:sym typeface="Wingdings" pitchFamily="2" charset="2"/>
              </a:rPr>
              <a:t>opacity</a:t>
            </a:r>
            <a:endParaRPr lang="fr-FR" sz="2400" dirty="0">
              <a:sym typeface="Wingdings" pitchFamily="2" charset="2"/>
            </a:endParaRPr>
          </a:p>
          <a:p>
            <a:r>
              <a:rPr lang="fr-FR" sz="2400" dirty="0">
                <a:sym typeface="Wingdings" pitchFamily="2" charset="2"/>
              </a:rPr>
              <a:t>             </a:t>
            </a:r>
            <a:r>
              <a:rPr lang="fr-FR" sz="2400" dirty="0" err="1">
                <a:sym typeface="Wingdings" pitchFamily="2" charset="2"/>
              </a:rPr>
              <a:t>Physics</a:t>
            </a:r>
            <a:r>
              <a:rPr lang="fr-FR" sz="2400" dirty="0">
                <a:sym typeface="Wingdings" pitchFamily="2" charset="2"/>
              </a:rPr>
              <a:t> of rotation</a:t>
            </a:r>
          </a:p>
          <a:p>
            <a:r>
              <a:rPr lang="fr-FR" sz="2400" dirty="0">
                <a:sym typeface="Wingdings" pitchFamily="2" charset="2"/>
              </a:rPr>
              <a:t>             </a:t>
            </a:r>
            <a:r>
              <a:rPr lang="fr-FR" sz="2400" dirty="0" err="1">
                <a:sym typeface="Wingdings" pitchFamily="2" charset="2"/>
              </a:rPr>
              <a:t>Physics</a:t>
            </a:r>
            <a:r>
              <a:rPr lang="fr-FR" sz="2400" dirty="0">
                <a:sym typeface="Wingdings" pitchFamily="2" charset="2"/>
              </a:rPr>
              <a:t> of neutrinos</a:t>
            </a:r>
          </a:p>
          <a:p>
            <a:r>
              <a:rPr lang="fr-FR" sz="2400" dirty="0">
                <a:sym typeface="Wingdings" pitchFamily="2" charset="2"/>
              </a:rPr>
              <a:t>             </a:t>
            </a:r>
            <a:r>
              <a:rPr lang="fr-FR" sz="2400" dirty="0" err="1">
                <a:sym typeface="Wingdings" pitchFamily="2" charset="2"/>
              </a:rPr>
              <a:t>Physics</a:t>
            </a:r>
            <a:r>
              <a:rPr lang="fr-FR" sz="2400" dirty="0">
                <a:sym typeface="Wingdings" pitchFamily="2" charset="2"/>
              </a:rPr>
              <a:t> of </a:t>
            </a:r>
            <a:r>
              <a:rPr lang="fr-FR" sz="2400" dirty="0" err="1">
                <a:sym typeface="Wingdings" pitchFamily="2" charset="2"/>
              </a:rPr>
              <a:t>tides</a:t>
            </a:r>
            <a:endParaRPr lang="fr-FR" sz="2400" dirty="0">
              <a:sym typeface="Wingdings" pitchFamily="2" charset="2"/>
            </a:endParaRPr>
          </a:p>
          <a:p>
            <a:r>
              <a:rPr lang="fr-FR" sz="2400" dirty="0">
                <a:sym typeface="Wingdings" pitchFamily="2" charset="2"/>
              </a:rPr>
              <a:t>             </a:t>
            </a:r>
            <a:r>
              <a:rPr lang="fr-FR" sz="2400" dirty="0" err="1">
                <a:sym typeface="Wingdings" pitchFamily="2" charset="2"/>
              </a:rPr>
              <a:t>Spectroscopic</a:t>
            </a:r>
            <a:r>
              <a:rPr lang="fr-FR" sz="2400" dirty="0">
                <a:sym typeface="Wingdings" pitchFamily="2" charset="2"/>
              </a:rPr>
              <a:t> Diagnoses</a:t>
            </a:r>
          </a:p>
          <a:p>
            <a:r>
              <a:rPr lang="fr-FR" sz="2400" b="1" dirty="0">
                <a:sym typeface="Wingdings" pitchFamily="2" charset="2"/>
              </a:rPr>
              <a:t>             ……..</a:t>
            </a:r>
            <a:endParaRPr lang="fr-FR" sz="2400" dirty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fr-FR" sz="2400" b="1" u="sng" dirty="0">
                <a:sym typeface="Wingdings" pitchFamily="2" charset="2"/>
              </a:rPr>
              <a:t>For setting the </a:t>
            </a:r>
            <a:r>
              <a:rPr lang="fr-FR" sz="2400" b="1" u="sng" dirty="0" err="1">
                <a:sym typeface="Wingdings" pitchFamily="2" charset="2"/>
              </a:rPr>
              <a:t>zero</a:t>
            </a:r>
            <a:r>
              <a:rPr lang="fr-FR" sz="2400" b="1" u="sng" dirty="0">
                <a:sym typeface="Wingdings" pitchFamily="2" charset="2"/>
              </a:rPr>
              <a:t> point of the </a:t>
            </a:r>
            <a:r>
              <a:rPr lang="fr-FR" sz="2400" b="1" u="sng" dirty="0" err="1">
                <a:sym typeface="Wingdings" pitchFamily="2" charset="2"/>
              </a:rPr>
              <a:t>metallicity</a:t>
            </a:r>
            <a:r>
              <a:rPr lang="fr-FR" sz="2400" b="1" u="sng" dirty="0">
                <a:sym typeface="Wingdings" pitchFamily="2" charset="2"/>
              </a:rPr>
              <a:t> </a:t>
            </a:r>
            <a:r>
              <a:rPr lang="fr-FR" sz="2400" b="1" u="sng" dirty="0" err="1">
                <a:sym typeface="Wingdings" pitchFamily="2" charset="2"/>
              </a:rPr>
              <a:t>scale</a:t>
            </a:r>
            <a:endParaRPr lang="fr-FR" sz="2400" dirty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fr-FR" sz="2400" b="1" u="sng" dirty="0">
                <a:sym typeface="Wingdings" pitchFamily="2" charset="2"/>
              </a:rPr>
              <a:t>For </a:t>
            </a:r>
            <a:r>
              <a:rPr lang="fr-FR" sz="2400" b="1" u="sng" dirty="0" err="1">
                <a:sym typeface="Wingdings" pitchFamily="2" charset="2"/>
              </a:rPr>
              <a:t>exploring</a:t>
            </a:r>
            <a:r>
              <a:rPr lang="fr-FR" sz="2400" b="1" u="sng" dirty="0">
                <a:sym typeface="Wingdings" pitchFamily="2" charset="2"/>
              </a:rPr>
              <a:t> new </a:t>
            </a:r>
            <a:r>
              <a:rPr lang="fr-FR" sz="2400" b="1" u="sng" dirty="0" err="1">
                <a:sym typeface="Wingdings" pitchFamily="2" charset="2"/>
              </a:rPr>
              <a:t>frontiers</a:t>
            </a:r>
            <a:endParaRPr lang="fr-FR" sz="2400" b="1" u="sng" dirty="0">
              <a:sym typeface="Wingdings" pitchFamily="2" charset="2"/>
            </a:endParaRPr>
          </a:p>
          <a:p>
            <a:r>
              <a:rPr lang="fr-FR" sz="2400" dirty="0">
                <a:sym typeface="Wingdings" pitchFamily="2" charset="2"/>
              </a:rPr>
              <a:t>             </a:t>
            </a:r>
            <a:r>
              <a:rPr lang="fr-FR" sz="2400" dirty="0" err="1">
                <a:sym typeface="Wingdings" pitchFamily="2" charset="2"/>
              </a:rPr>
              <a:t>habitability</a:t>
            </a:r>
            <a:r>
              <a:rPr lang="fr-FR" sz="2400" dirty="0">
                <a:sym typeface="Wingdings" pitchFamily="2" charset="2"/>
              </a:rPr>
              <a:t> (</a:t>
            </a:r>
            <a:r>
              <a:rPr lang="fr-FR" sz="2400" dirty="0" err="1">
                <a:sym typeface="Wingdings" pitchFamily="2" charset="2"/>
              </a:rPr>
              <a:t>space</a:t>
            </a:r>
            <a:r>
              <a:rPr lang="fr-FR" sz="2400" dirty="0">
                <a:sym typeface="Wingdings" pitchFamily="2" charset="2"/>
              </a:rPr>
              <a:t> </a:t>
            </a:r>
            <a:r>
              <a:rPr lang="fr-FR" sz="2400" dirty="0" err="1">
                <a:sym typeface="Wingdings" pitchFamily="2" charset="2"/>
              </a:rPr>
              <a:t>weather</a:t>
            </a:r>
            <a:r>
              <a:rPr lang="fr-FR" sz="2400" dirty="0">
                <a:sym typeface="Wingdings" pitchFamily="2" charset="2"/>
              </a:rPr>
              <a:t>,…)</a:t>
            </a:r>
          </a:p>
          <a:p>
            <a:r>
              <a:rPr lang="fr-FR" sz="2400" dirty="0">
                <a:sym typeface="Wingdings" pitchFamily="2" charset="2"/>
              </a:rPr>
              <a:t>             </a:t>
            </a:r>
            <a:r>
              <a:rPr lang="fr-FR" sz="2400" dirty="0" err="1">
                <a:sym typeface="Wingdings" pitchFamily="2" charset="2"/>
              </a:rPr>
              <a:t>Fontiers</a:t>
            </a:r>
            <a:r>
              <a:rPr lang="fr-FR" sz="2400" dirty="0">
                <a:sym typeface="Wingdings" pitchFamily="2" charset="2"/>
              </a:rPr>
              <a:t> in </a:t>
            </a:r>
            <a:r>
              <a:rPr lang="fr-FR" sz="2400" dirty="0" err="1">
                <a:sym typeface="Wingdings" pitchFamily="2" charset="2"/>
              </a:rPr>
              <a:t>physics</a:t>
            </a:r>
            <a:endParaRPr lang="fr-FR" sz="2400" dirty="0">
              <a:sym typeface="Wingdings" pitchFamily="2" charset="2"/>
            </a:endParaRPr>
          </a:p>
          <a:p>
            <a:r>
              <a:rPr lang="fr-FR" sz="2400" dirty="0">
                <a:sym typeface="Wingdings" pitchFamily="2" charset="2"/>
              </a:rPr>
              <a:t>             A </a:t>
            </a:r>
            <a:r>
              <a:rPr lang="fr-FR" sz="2400" dirty="0" err="1">
                <a:sym typeface="Wingdings" pitchFamily="2" charset="2"/>
              </a:rPr>
              <a:t>solar</a:t>
            </a:r>
            <a:r>
              <a:rPr lang="fr-FR" sz="2400" dirty="0">
                <a:sym typeface="Wingdings" pitchFamily="2" charset="2"/>
              </a:rPr>
              <a:t> type star </a:t>
            </a:r>
            <a:r>
              <a:rPr lang="fr-FR" sz="2400" dirty="0" err="1">
                <a:sym typeface="Wingdings" pitchFamily="2" charset="2"/>
              </a:rPr>
              <a:t>with</a:t>
            </a:r>
            <a:r>
              <a:rPr lang="fr-FR" sz="2400" dirty="0">
                <a:sym typeface="Wingdings" pitchFamily="2" charset="2"/>
              </a:rPr>
              <a:t> a black </a:t>
            </a:r>
            <a:r>
              <a:rPr lang="fr-FR" sz="2400" dirty="0" err="1">
                <a:sym typeface="Wingdings" pitchFamily="2" charset="2"/>
              </a:rPr>
              <a:t>hole</a:t>
            </a:r>
            <a:endParaRPr lang="fr-FR" sz="24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95C0256-DC17-D442-BEC9-08D82DBC17E6}"/>
              </a:ext>
            </a:extLst>
          </p:cNvPr>
          <p:cNvSpPr txBox="1"/>
          <p:nvPr/>
        </p:nvSpPr>
        <p:spPr>
          <a:xfrm>
            <a:off x="4448483" y="1142715"/>
            <a:ext cx="320709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Charbonneau and Sokolov 2023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757B9CB-0DC9-0C4C-9E19-FBE6A83D9F32}"/>
              </a:ext>
            </a:extLst>
          </p:cNvPr>
          <p:cNvSpPr txBox="1"/>
          <p:nvPr/>
        </p:nvSpPr>
        <p:spPr>
          <a:xfrm>
            <a:off x="4448483" y="3303953"/>
            <a:ext cx="153317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Terquem 2021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5360DCB-A27F-9E4E-9808-83BCC8C88CA9}"/>
              </a:ext>
            </a:extLst>
          </p:cNvPr>
          <p:cNvSpPr txBox="1"/>
          <p:nvPr/>
        </p:nvSpPr>
        <p:spPr>
          <a:xfrm>
            <a:off x="4448483" y="793991"/>
            <a:ext cx="343145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Lorenzo-Oliveira et al. 2018; 2019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3F8CD7D-5CB8-BB44-9916-8F26A4376E97}"/>
              </a:ext>
            </a:extLst>
          </p:cNvPr>
          <p:cNvSpPr txBox="1"/>
          <p:nvPr/>
        </p:nvSpPr>
        <p:spPr>
          <a:xfrm>
            <a:off x="4448484" y="2590787"/>
            <a:ext cx="2711733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FFFF00"/>
                </a:solidFill>
              </a:rPr>
              <a:t>Eggenberger</a:t>
            </a:r>
            <a:r>
              <a:rPr lang="fr-FR" b="1" dirty="0">
                <a:solidFill>
                  <a:srgbClr val="FFFF00"/>
                </a:solidFill>
              </a:rPr>
              <a:t> et al. 2022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B2C346F-7259-944E-B4DF-9CA666ACD940}"/>
              </a:ext>
            </a:extLst>
          </p:cNvPr>
          <p:cNvSpPr txBox="1"/>
          <p:nvPr/>
        </p:nvSpPr>
        <p:spPr>
          <a:xfrm>
            <a:off x="4436011" y="2235907"/>
            <a:ext cx="319324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FF00"/>
                </a:solidFill>
              </a:rPr>
              <a:t>Buldgen</a:t>
            </a:r>
            <a:r>
              <a:rPr lang="fr-FR" b="1" dirty="0">
                <a:solidFill>
                  <a:srgbClr val="FFFF00"/>
                </a:solidFill>
              </a:rPr>
              <a:t> and </a:t>
            </a:r>
            <a:r>
              <a:rPr lang="fr-FR" b="1" dirty="0" err="1">
                <a:solidFill>
                  <a:srgbClr val="FFFF00"/>
                </a:solidFill>
              </a:rPr>
              <a:t>Eggenberger</a:t>
            </a:r>
            <a:r>
              <a:rPr lang="fr-FR" b="1" dirty="0">
                <a:solidFill>
                  <a:srgbClr val="FFFF00"/>
                </a:solidFill>
              </a:rPr>
              <a:t>  2022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AEF5C88-7A38-9F48-90DF-760A00D565FB}"/>
              </a:ext>
            </a:extLst>
          </p:cNvPr>
          <p:cNvSpPr txBox="1"/>
          <p:nvPr/>
        </p:nvSpPr>
        <p:spPr>
          <a:xfrm>
            <a:off x="4448483" y="3663584"/>
            <a:ext cx="4695517" cy="36628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FFFF00"/>
                </a:solidFill>
              </a:rPr>
              <a:t>Gouttebroze</a:t>
            </a:r>
            <a:r>
              <a:rPr lang="fr-FR" b="1" dirty="0">
                <a:solidFill>
                  <a:srgbClr val="FFFF00"/>
                </a:solidFill>
              </a:rPr>
              <a:t> and </a:t>
            </a:r>
            <a:r>
              <a:rPr lang="fr-FR" b="1" dirty="0" err="1">
                <a:solidFill>
                  <a:srgbClr val="FFFF00"/>
                </a:solidFill>
              </a:rPr>
              <a:t>Leibacher</a:t>
            </a:r>
            <a:r>
              <a:rPr lang="fr-FR" b="1" dirty="0">
                <a:solidFill>
                  <a:srgbClr val="FFFF00"/>
                </a:solidFill>
              </a:rPr>
              <a:t> 1980; </a:t>
            </a:r>
            <a:r>
              <a:rPr lang="fr-FR" b="1" dirty="0" err="1">
                <a:solidFill>
                  <a:srgbClr val="FFFF00"/>
                </a:solidFill>
              </a:rPr>
              <a:t>Dupree</a:t>
            </a:r>
            <a:r>
              <a:rPr lang="fr-FR" b="1" dirty="0">
                <a:solidFill>
                  <a:srgbClr val="FFFF00"/>
                </a:solidFill>
              </a:rPr>
              <a:t> 2021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D92F701-93AA-A14E-8BE2-21F957A8D9E8}"/>
              </a:ext>
            </a:extLst>
          </p:cNvPr>
          <p:cNvSpPr txBox="1"/>
          <p:nvPr/>
        </p:nvSpPr>
        <p:spPr>
          <a:xfrm>
            <a:off x="4448483" y="1489597"/>
            <a:ext cx="378244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FF00"/>
                </a:solidFill>
              </a:rPr>
              <a:t>Scardigli</a:t>
            </a:r>
            <a:r>
              <a:rPr lang="fr-FR" b="1" dirty="0">
                <a:solidFill>
                  <a:srgbClr val="FFFF00"/>
                </a:solidFill>
              </a:rPr>
              <a:t> et al. 2021; Zhang et al. 2022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C858A4F-3CF4-8C40-A345-1F74FF460A59}"/>
              </a:ext>
            </a:extLst>
          </p:cNvPr>
          <p:cNvSpPr txBox="1"/>
          <p:nvPr/>
        </p:nvSpPr>
        <p:spPr>
          <a:xfrm>
            <a:off x="4448483" y="1858929"/>
            <a:ext cx="600254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FF00"/>
                </a:solidFill>
              </a:rPr>
              <a:t>Tucci</a:t>
            </a:r>
            <a:r>
              <a:rPr lang="fr-FR" b="1" dirty="0">
                <a:solidFill>
                  <a:srgbClr val="FFFF00"/>
                </a:solidFill>
              </a:rPr>
              <a:t> Maia et al. 2015; Carlos et al. 2019; </a:t>
            </a:r>
            <a:r>
              <a:rPr lang="fr-FR" b="1" dirty="0" err="1">
                <a:solidFill>
                  <a:srgbClr val="FFFF00"/>
                </a:solidFill>
              </a:rPr>
              <a:t>Boesgard</a:t>
            </a:r>
            <a:r>
              <a:rPr lang="fr-FR" b="1" dirty="0">
                <a:solidFill>
                  <a:srgbClr val="FFFF00"/>
                </a:solidFill>
              </a:rPr>
              <a:t> et al. 2022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440729E-552A-024A-8295-7581E6897192}"/>
              </a:ext>
            </a:extLst>
          </p:cNvPr>
          <p:cNvSpPr txBox="1"/>
          <p:nvPr/>
        </p:nvSpPr>
        <p:spPr>
          <a:xfrm>
            <a:off x="4436011" y="2947370"/>
            <a:ext cx="174438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FF00"/>
                </a:solidFill>
              </a:rPr>
              <a:t>Gann</a:t>
            </a:r>
            <a:r>
              <a:rPr lang="fr-FR" b="1" dirty="0">
                <a:solidFill>
                  <a:srgbClr val="FFFF00"/>
                </a:solidFill>
              </a:rPr>
              <a:t> et al. 2021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2FE9E46-3472-E54E-9EAB-72603C1FB74C}"/>
              </a:ext>
            </a:extLst>
          </p:cNvPr>
          <p:cNvSpPr/>
          <p:nvPr/>
        </p:nvSpPr>
        <p:spPr>
          <a:xfrm>
            <a:off x="6635214" y="4436967"/>
            <a:ext cx="2162708" cy="369332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fr-FR" b="1" dirty="0" err="1">
                <a:solidFill>
                  <a:srgbClr val="FFFF00"/>
                </a:solidFill>
              </a:rPr>
              <a:t>Przybilla</a:t>
            </a:r>
            <a:r>
              <a:rPr lang="fr-FR" b="1" dirty="0">
                <a:solidFill>
                  <a:srgbClr val="FFFF00"/>
                </a:solidFill>
              </a:rPr>
              <a:t> et al. 2015;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028728F-DFD7-1848-95B3-41643C5D4AE0}"/>
              </a:ext>
            </a:extLst>
          </p:cNvPr>
          <p:cNvSpPr/>
          <p:nvPr/>
        </p:nvSpPr>
        <p:spPr>
          <a:xfrm>
            <a:off x="5752160" y="5123501"/>
            <a:ext cx="6439840" cy="369332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Lichtenberger et al. 2015;  </a:t>
            </a:r>
            <a:r>
              <a:rPr lang="fr-FR" b="1" dirty="0" err="1">
                <a:solidFill>
                  <a:srgbClr val="FFFF00"/>
                </a:solidFill>
              </a:rPr>
              <a:t>Botelho</a:t>
            </a:r>
            <a:r>
              <a:rPr lang="fr-FR" b="1" dirty="0">
                <a:solidFill>
                  <a:srgbClr val="FFFF00"/>
                </a:solidFill>
              </a:rPr>
              <a:t> et al. 2019; Forbes et al. 2021: 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04136E1-4050-7344-B642-96848C3C5F1F}"/>
              </a:ext>
            </a:extLst>
          </p:cNvPr>
          <p:cNvSpPr/>
          <p:nvPr/>
        </p:nvSpPr>
        <p:spPr>
          <a:xfrm>
            <a:off x="5752160" y="5500479"/>
            <a:ext cx="3877023" cy="369332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Salmon et al. 2021; Murphy et al. 2022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50DB06-9498-114D-B2D0-4DC0669DC66B}"/>
              </a:ext>
            </a:extLst>
          </p:cNvPr>
          <p:cNvSpPr/>
          <p:nvPr/>
        </p:nvSpPr>
        <p:spPr>
          <a:xfrm>
            <a:off x="5756265" y="5877457"/>
            <a:ext cx="2133341" cy="369332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El </a:t>
            </a:r>
            <a:r>
              <a:rPr lang="fr-FR" b="1" dirty="0" err="1">
                <a:solidFill>
                  <a:srgbClr val="FFFF00"/>
                </a:solidFill>
              </a:rPr>
              <a:t>Badry</a:t>
            </a:r>
            <a:r>
              <a:rPr lang="fr-FR" b="1" dirty="0">
                <a:solidFill>
                  <a:srgbClr val="FFFF00"/>
                </a:solidFill>
              </a:rPr>
              <a:t> et al. 2023; </a:t>
            </a:r>
          </a:p>
        </p:txBody>
      </p:sp>
    </p:spTree>
    <p:extLst>
      <p:ext uri="{BB962C8B-B14F-4D97-AF65-F5344CB8AC3E}">
        <p14:creationId xmlns:p14="http://schemas.microsoft.com/office/powerpoint/2010/main" val="33850723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210" name="Picture 26" descr="img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5105400"/>
            <a:ext cx="91440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8211" name="TextBox 4"/>
          <p:cNvSpPr txBox="1">
            <a:spLocks noChangeArrowheads="1"/>
          </p:cNvSpPr>
          <p:nvPr/>
        </p:nvSpPr>
        <p:spPr bwMode="auto">
          <a:xfrm>
            <a:off x="3505200" y="6096001"/>
            <a:ext cx="5068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rebuchet MS" charset="0"/>
                <a:ea typeface="ＭＳ Ｐゴシック" charset="0"/>
                <a:cs typeface="Trebuchet MS" charset="0"/>
              </a:rPr>
              <a:t>TESTS OF THE NUCLEAR REACTIONS</a:t>
            </a:r>
          </a:p>
        </p:txBody>
      </p:sp>
      <p:sp>
        <p:nvSpPr>
          <p:cNvPr id="2" name="Flèche vers le bas 1"/>
          <p:cNvSpPr/>
          <p:nvPr/>
        </p:nvSpPr>
        <p:spPr bwMode="auto">
          <a:xfrm rot="9547890">
            <a:off x="9638747" y="2475115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787B7F-FA80-E14C-9406-6B60CFF314FD}"/>
              </a:ext>
            </a:extLst>
          </p:cNvPr>
          <p:cNvSpPr/>
          <p:nvPr/>
        </p:nvSpPr>
        <p:spPr>
          <a:xfrm>
            <a:off x="8815753" y="3507751"/>
            <a:ext cx="2712602" cy="3416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GB" b="1" dirty="0">
                <a:latin typeface="Arial" charset="0"/>
              </a:rPr>
              <a:t>WC</a:t>
            </a:r>
            <a:r>
              <a:rPr lang="en-GB" b="1" dirty="0">
                <a:latin typeface="Arial" charset="0"/>
                <a:sym typeface="Wingdings" charset="0"/>
              </a:rPr>
              <a:t> </a:t>
            </a:r>
            <a:r>
              <a:rPr lang="en-GB" b="1" baseline="30000" dirty="0">
                <a:latin typeface="Arial" charset="0"/>
                <a:sym typeface="Wingdings" charset="0"/>
              </a:rPr>
              <a:t>22</a:t>
            </a:r>
            <a:r>
              <a:rPr lang="en-GB" b="1" dirty="0">
                <a:latin typeface="Arial" charset="0"/>
                <a:sym typeface="Wingdings" charset="0"/>
              </a:rPr>
              <a:t>Ne~</a:t>
            </a:r>
            <a:r>
              <a:rPr lang="en-GB" b="1" baseline="30000" dirty="0">
                <a:latin typeface="Arial" charset="0"/>
                <a:sym typeface="Wingdings" charset="0"/>
              </a:rPr>
              <a:t>14</a:t>
            </a:r>
            <a:r>
              <a:rPr lang="en-GB" b="1" dirty="0">
                <a:latin typeface="Arial" charset="0"/>
                <a:sym typeface="Wingdings" charset="0"/>
              </a:rPr>
              <a:t>N~C+N+O</a:t>
            </a:r>
            <a:endParaRPr lang="en-GB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506085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9234" name="Picture 4" descr="NeonCCrowther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60351"/>
            <a:ext cx="5715000" cy="564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9235" name="Text Box 5"/>
          <p:cNvSpPr txBox="1">
            <a:spLocks noChangeArrowheads="1"/>
          </p:cNvSpPr>
          <p:nvPr/>
        </p:nvSpPr>
        <p:spPr bwMode="auto">
          <a:xfrm>
            <a:off x="4872038" y="6165850"/>
            <a:ext cx="3014662" cy="457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charset="0"/>
                <a:ea typeface="ＭＳ Ｐゴシック" charset="0"/>
                <a:cs typeface="Arial Unicode MS" charset="0"/>
              </a:rPr>
              <a:t>Crowther et al. 2006</a:t>
            </a: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charset="0"/>
                <a:ea typeface="ＭＳ Ｐゴシック" charset="0"/>
                <a:cs typeface="Arial Unicode MS" charset="0"/>
              </a:rPr>
              <a:t> </a:t>
            </a:r>
          </a:p>
        </p:txBody>
      </p:sp>
      <p:sp>
        <p:nvSpPr>
          <p:cNvPr id="479236" name="Text Box 6"/>
          <p:cNvSpPr txBox="1">
            <a:spLocks noChangeArrowheads="1"/>
          </p:cNvSpPr>
          <p:nvPr/>
        </p:nvSpPr>
        <p:spPr bwMode="auto">
          <a:xfrm>
            <a:off x="4367214" y="620713"/>
            <a:ext cx="2168525" cy="457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 Unicode MS" charset="0"/>
                <a:cs typeface="Arial Unicode MS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Unicode MS" charset="0"/>
                <a:ea typeface="ＭＳ Ｐゴシック" charset="0"/>
                <a:cs typeface="Arial Unicode MS" charset="0"/>
              </a:rPr>
              <a:t>Neon too high!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889CAD1-7920-194F-A516-4E56CB79E92C}"/>
              </a:ext>
            </a:extLst>
          </p:cNvPr>
          <p:cNvSpPr txBox="1"/>
          <p:nvPr/>
        </p:nvSpPr>
        <p:spPr>
          <a:xfrm rot="19765058">
            <a:off x="6802308" y="1253608"/>
            <a:ext cx="103746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00"/>
                </a:solidFill>
              </a:rPr>
              <a:t>Z=0.020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8C19F59-42D4-8B43-94D6-AA0C7C498A8D}"/>
              </a:ext>
            </a:extLst>
          </p:cNvPr>
          <p:cNvSpPr/>
          <p:nvPr/>
        </p:nvSpPr>
        <p:spPr>
          <a:xfrm>
            <a:off x="9127589" y="1438274"/>
            <a:ext cx="274411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ＭＳ Ｐゴシック" charset="0"/>
              </a:rPr>
              <a:t>Ne constant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ＭＳ Ｐゴシック" charset="0"/>
              </a:rPr>
              <a:t>Ne/He increases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ＭＳ Ｐゴシック" charset="0"/>
              </a:rPr>
              <a:t>Because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ＭＳ Ｐゴシック" charset="0"/>
              </a:rPr>
              <a:t>He decreases</a:t>
            </a:r>
            <a:endParaRPr lang="fr-F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9465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NeonCCrowther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1989139"/>
            <a:ext cx="4679950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3503613" y="2205038"/>
            <a:ext cx="2106612" cy="336550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Crowther et al. 2006</a:t>
            </a: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 flipV="1">
            <a:off x="9191625" y="2060576"/>
            <a:ext cx="287338" cy="288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8975726" y="2924175"/>
            <a:ext cx="288925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4943475" y="2924175"/>
            <a:ext cx="139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Z=0.020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CNO~0.015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7857653" y="3087729"/>
            <a:ext cx="3531543" cy="1200329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Massive stars in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Solar vicinity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" charset="0"/>
              </a:rPr>
              <a:t>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" charset="0"/>
              </a:rPr>
              <a:t>Z~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" charset="0"/>
              </a:rPr>
              <a:t>Asplund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" charset="0"/>
              </a:rPr>
              <a:t> et al (2005)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</p:txBody>
      </p:sp>
      <p:pic>
        <p:nvPicPr>
          <p:cNvPr id="25611" name="Picture 11" descr="wcn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85" b="17918"/>
          <a:stretch>
            <a:fillRect/>
          </a:stretch>
        </p:blipFill>
        <p:spPr bwMode="auto">
          <a:xfrm>
            <a:off x="159611" y="115887"/>
            <a:ext cx="7031014" cy="662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612" name="Rectangle 12"/>
          <p:cNvSpPr>
            <a:spLocks noChangeArrowheads="1"/>
          </p:cNvSpPr>
          <p:nvPr/>
        </p:nvSpPr>
        <p:spPr bwMode="auto">
          <a:xfrm rot="20273717">
            <a:off x="4773889" y="2653239"/>
            <a:ext cx="1565275" cy="641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Z=0.014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CNO~0.080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468B354-057E-6D47-9E86-47D8C2DC9C33}"/>
              </a:ext>
            </a:extLst>
          </p:cNvPr>
          <p:cNvSpPr txBox="1"/>
          <p:nvPr/>
        </p:nvSpPr>
        <p:spPr>
          <a:xfrm rot="19602686">
            <a:off x="4683918" y="996435"/>
            <a:ext cx="93326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Z=0.020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31906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 animBg="1"/>
      <p:bldP spid="256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E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3F558CE-AD36-D344-86BB-47E8AB98DD08}"/>
              </a:ext>
            </a:extLst>
          </p:cNvPr>
          <p:cNvSpPr txBox="1"/>
          <p:nvPr/>
        </p:nvSpPr>
        <p:spPr>
          <a:xfrm>
            <a:off x="-9177" y="567158"/>
            <a:ext cx="11965327" cy="7694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dirty="0">
                <a:solidFill>
                  <a:prstClr val="black"/>
                </a:solidFill>
                <a:latin typeface="Calibri" panose="020F0502020204030204"/>
              </a:rPr>
              <a:t>WHEN DOES THE ABSOLUTE METALLICITY MATTER?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9F8EA8B-500B-484C-8552-9018D03F0E4A}"/>
              </a:ext>
            </a:extLst>
          </p:cNvPr>
          <p:cNvSpPr txBox="1"/>
          <p:nvPr/>
        </p:nvSpPr>
        <p:spPr>
          <a:xfrm>
            <a:off x="2051418" y="2721114"/>
            <a:ext cx="7851445" cy="193899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</a:t>
            </a:r>
            <a:r>
              <a:rPr kumimoji="0" lang="fr-FR" sz="4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FOR STELLAR NUCLEOSYNTHESIS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000" dirty="0">
                <a:solidFill>
                  <a:prstClr val="black"/>
                </a:solidFill>
                <a:latin typeface="Calibri" panose="020F0502020204030204"/>
              </a:rPr>
              <a:t>(</a:t>
            </a:r>
            <a:r>
              <a:rPr lang="fr-FR" sz="4000" dirty="0" err="1">
                <a:solidFill>
                  <a:prstClr val="black"/>
                </a:solidFill>
                <a:latin typeface="Calibri" panose="020F0502020204030204"/>
              </a:rPr>
              <a:t>secondary</a:t>
            </a:r>
            <a:r>
              <a:rPr lang="fr-FR" sz="4000" dirty="0">
                <a:solidFill>
                  <a:prstClr val="black"/>
                </a:solidFill>
                <a:latin typeface="Calibri" panose="020F0502020204030204"/>
              </a:rPr>
              <a:t> production </a:t>
            </a:r>
            <a:r>
              <a:rPr lang="fr-FR" sz="4000" dirty="0" err="1">
                <a:solidFill>
                  <a:prstClr val="black"/>
                </a:solidFill>
                <a:latin typeface="Calibri" panose="020F0502020204030204"/>
              </a:rPr>
              <a:t>channel</a:t>
            </a:r>
            <a:r>
              <a:rPr lang="fr-FR" sz="400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C, 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N, 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F, 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Ne, 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Al, s-</a:t>
            </a:r>
            <a:r>
              <a:rPr kumimoji="0" lang="fr-FR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process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…</a:t>
            </a:r>
          </a:p>
        </p:txBody>
      </p:sp>
    </p:spTree>
    <p:extLst>
      <p:ext uri="{BB962C8B-B14F-4D97-AF65-F5344CB8AC3E}">
        <p14:creationId xmlns:p14="http://schemas.microsoft.com/office/powerpoint/2010/main" val="16248028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29998370-513B-4A43-A1F4-8A549AA10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80" y="0"/>
            <a:ext cx="10404765" cy="641852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9FC6F41-C404-D146-98DE-57E9EFD47141}"/>
              </a:ext>
            </a:extLst>
          </p:cNvPr>
          <p:cNvSpPr txBox="1"/>
          <p:nvPr/>
        </p:nvSpPr>
        <p:spPr>
          <a:xfrm>
            <a:off x="9035430" y="6351887"/>
            <a:ext cx="3156570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FFFF00"/>
                </a:solidFill>
              </a:rPr>
              <a:t>Martinet et al. 2022</a:t>
            </a:r>
          </a:p>
        </p:txBody>
      </p:sp>
    </p:spTree>
    <p:extLst>
      <p:ext uri="{BB962C8B-B14F-4D97-AF65-F5344CB8AC3E}">
        <p14:creationId xmlns:p14="http://schemas.microsoft.com/office/powerpoint/2010/main" val="4332575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3F558CE-AD36-D344-86BB-47E8AB98DD08}"/>
              </a:ext>
            </a:extLst>
          </p:cNvPr>
          <p:cNvSpPr txBox="1"/>
          <p:nvPr/>
        </p:nvSpPr>
        <p:spPr>
          <a:xfrm>
            <a:off x="1369305" y="567158"/>
            <a:ext cx="9208355" cy="76944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THE SUN TO EXPLORE NEW FRONTIERS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9F8EA8B-500B-484C-8552-9018D03F0E4A}"/>
              </a:ext>
            </a:extLst>
          </p:cNvPr>
          <p:cNvSpPr txBox="1"/>
          <p:nvPr/>
        </p:nvSpPr>
        <p:spPr>
          <a:xfrm>
            <a:off x="4610657" y="2507672"/>
            <a:ext cx="297068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HABITABILITY</a:t>
            </a:r>
          </a:p>
        </p:txBody>
      </p:sp>
    </p:spTree>
    <p:extLst>
      <p:ext uri="{BB962C8B-B14F-4D97-AF65-F5344CB8AC3E}">
        <p14:creationId xmlns:p14="http://schemas.microsoft.com/office/powerpoint/2010/main" val="19796546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491" y="102142"/>
            <a:ext cx="5153891" cy="771078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B14BA34-8523-4848-9D09-9C9AA3C475C9}"/>
              </a:ext>
            </a:extLst>
          </p:cNvPr>
          <p:cNvSpPr txBox="1"/>
          <p:nvPr/>
        </p:nvSpPr>
        <p:spPr>
          <a:xfrm>
            <a:off x="7107382" y="6040582"/>
            <a:ext cx="3874202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Lichtenberger et al. 2015</a:t>
            </a:r>
          </a:p>
        </p:txBody>
      </p:sp>
    </p:spTree>
    <p:extLst>
      <p:ext uri="{BB962C8B-B14F-4D97-AF65-F5344CB8AC3E}">
        <p14:creationId xmlns:p14="http://schemas.microsoft.com/office/powerpoint/2010/main" val="30398299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479964" y="454025"/>
            <a:ext cx="6659562" cy="5949950"/>
          </a:xfrm>
        </p:spPr>
        <p:txBody>
          <a:bodyPr/>
          <a:lstStyle/>
          <a:p>
            <a:pPr marL="457200" lvl="1" indent="0" eaLnBrk="1" hangingPunct="1">
              <a:buClr>
                <a:schemeClr val="accent2"/>
              </a:buClr>
              <a:buNone/>
              <a:defRPr/>
            </a:pPr>
            <a:endParaRPr lang="en-US" sz="2400" dirty="0">
              <a:solidFill>
                <a:schemeClr val="bg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838200" lvl="1" indent="-381000" eaLnBrk="1" hangingPunct="1">
              <a:buClr>
                <a:srgbClr val="FF66CC"/>
              </a:buClr>
              <a:buFont typeface="Wingdings" charset="0"/>
              <a:buChar char="«"/>
              <a:defRPr/>
            </a:pPr>
            <a:r>
              <a:rPr lang="en-US" sz="24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Generation 1: t=0</a:t>
            </a:r>
          </a:p>
          <a:p>
            <a:pPr marL="457200" lvl="1" indent="0" eaLnBrk="1" hangingPunct="1">
              <a:buClr>
                <a:srgbClr val="FF66CC"/>
              </a:buClr>
              <a:buNone/>
              <a:defRPr/>
            </a:pPr>
            <a:r>
              <a:rPr lang="en-US" sz="24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                              ~5000 stars</a:t>
            </a:r>
          </a:p>
          <a:p>
            <a:pPr marL="457200" lvl="1" indent="0" eaLnBrk="1" hangingPunct="1">
              <a:buClr>
                <a:srgbClr val="FF66CC"/>
              </a:buClr>
              <a:buNone/>
              <a:defRPr/>
            </a:pPr>
            <a:r>
              <a:rPr lang="en-US" sz="24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           </a:t>
            </a:r>
          </a:p>
          <a:p>
            <a:pPr marL="457200" lvl="1" indent="0" eaLnBrk="1" hangingPunct="1">
              <a:buClr>
                <a:srgbClr val="FF66CC"/>
              </a:buClr>
              <a:buNone/>
              <a:defRPr/>
            </a:pPr>
            <a:r>
              <a:rPr lang="en-US" sz="24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       </a:t>
            </a:r>
          </a:p>
          <a:p>
            <a:pPr marL="838200" lvl="1" indent="-381000" eaLnBrk="1" hangingPunct="1">
              <a:buClr>
                <a:srgbClr val="FF66CC"/>
              </a:buClr>
              <a:buFont typeface="Wingdings" charset="0"/>
              <a:buChar char="«"/>
              <a:defRPr/>
            </a:pPr>
            <a:r>
              <a:rPr lang="en-US" sz="24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Generation 2: form  after 5-20My Gen 1</a:t>
            </a:r>
          </a:p>
          <a:p>
            <a:pPr marL="457200" lvl="1" indent="0" eaLnBrk="1" hangingPunct="1">
              <a:buClr>
                <a:srgbClr val="FF66CC"/>
              </a:buClr>
              <a:buNone/>
              <a:defRPr/>
            </a:pPr>
            <a:r>
              <a:rPr lang="en-US" sz="24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      composition ISM+2% </a:t>
            </a:r>
            <a:r>
              <a:rPr lang="en-US" sz="2400" dirty="0" err="1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ejecta</a:t>
            </a:r>
            <a:r>
              <a:rPr lang="en-US" sz="24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 generation 1</a:t>
            </a:r>
          </a:p>
          <a:p>
            <a:pPr marL="457200" lvl="1" indent="0" eaLnBrk="1" hangingPunct="1">
              <a:buClr>
                <a:srgbClr val="FF66CC"/>
              </a:buClr>
              <a:buNone/>
              <a:defRPr/>
            </a:pPr>
            <a:r>
              <a:rPr lang="en-US" sz="24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            ~1000 stars (at least 1 &gt;30M</a:t>
            </a:r>
            <a:r>
              <a:rPr lang="en-US" sz="2400" baseline="-250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sol</a:t>
            </a:r>
            <a:r>
              <a:rPr lang="en-US" sz="24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 but &lt; 5)</a:t>
            </a:r>
          </a:p>
          <a:p>
            <a:pPr marL="457200" lvl="1" indent="0" eaLnBrk="1" hangingPunct="1">
              <a:buClr>
                <a:srgbClr val="FF66CC"/>
              </a:buClr>
              <a:buNone/>
              <a:defRPr/>
            </a:pPr>
            <a:endParaRPr lang="en-US" sz="2400" dirty="0">
              <a:solidFill>
                <a:schemeClr val="bg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457200" lvl="1" indent="0" eaLnBrk="1" hangingPunct="1">
              <a:buClr>
                <a:srgbClr val="FF66CC"/>
              </a:buClr>
              <a:buNone/>
              <a:defRPr/>
            </a:pPr>
            <a:endParaRPr lang="en-US" sz="2400" dirty="0">
              <a:solidFill>
                <a:schemeClr val="bg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838200" lvl="1" indent="-381000" eaLnBrk="1" hangingPunct="1">
              <a:buClr>
                <a:srgbClr val="FF66CC"/>
              </a:buClr>
              <a:buFont typeface="Wingdings" charset="0"/>
              <a:buChar char="«"/>
              <a:defRPr/>
            </a:pPr>
            <a:r>
              <a:rPr lang="en-US" sz="24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Generation 3: form after 0.65-6.2 My Gen 2</a:t>
            </a:r>
          </a:p>
          <a:p>
            <a:pPr marL="457200" lvl="1" indent="0" eaLnBrk="1" hangingPunct="1">
              <a:buClr>
                <a:srgbClr val="FF66CC"/>
              </a:buClr>
              <a:buNone/>
              <a:defRPr/>
            </a:pPr>
            <a:r>
              <a:rPr lang="en-US" sz="24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                              in 1000 </a:t>
            </a:r>
            <a:r>
              <a:rPr lang="en-US" sz="2400" dirty="0" err="1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M</a:t>
            </a:r>
            <a:r>
              <a:rPr lang="en-US" sz="2400" baseline="-25000" dirty="0" err="1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sol</a:t>
            </a:r>
            <a:r>
              <a:rPr lang="en-US" sz="2400" baseline="-250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shell</a:t>
            </a:r>
          </a:p>
          <a:p>
            <a:pPr marL="457200" lvl="1" indent="0" eaLnBrk="1" hangingPunct="1">
              <a:buClr>
                <a:srgbClr val="FF66CC"/>
              </a:buClr>
              <a:buNone/>
              <a:defRPr/>
            </a:pPr>
            <a:r>
              <a:rPr lang="en-US" sz="24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                             (30% SFE, 0.5M</a:t>
            </a:r>
            <a:r>
              <a:rPr lang="en-US" sz="2400" baseline="-250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sol</a:t>
            </a:r>
            <a:r>
              <a:rPr lang="en-US" sz="24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)</a:t>
            </a:r>
            <a:r>
              <a:rPr lang="en-US" sz="24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  <a:sym typeface="Wingdings"/>
              </a:rPr>
              <a:t> 600 *</a:t>
            </a:r>
            <a:r>
              <a:rPr lang="en-US" sz="2400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    </a:t>
            </a:r>
            <a:endParaRPr lang="en-US" sz="2400" baseline="-25000" dirty="0">
              <a:solidFill>
                <a:schemeClr val="bg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838200" lvl="1" indent="-381000" eaLnBrk="1" hangingPunct="1">
              <a:buClr>
                <a:srgbClr val="FF66CC"/>
              </a:buClr>
              <a:buFont typeface="Wingdings" charset="0"/>
              <a:buChar char="«"/>
              <a:defRPr/>
            </a:pPr>
            <a:endParaRPr lang="en-US" sz="2400" dirty="0">
              <a:solidFill>
                <a:schemeClr val="bg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457200" lvl="1" indent="0" eaLnBrk="1" hangingPunct="1">
              <a:buClr>
                <a:srgbClr val="FF66CC"/>
              </a:buClr>
              <a:buNone/>
              <a:defRPr/>
            </a:pPr>
            <a:endParaRPr lang="en-US" sz="2400" dirty="0">
              <a:solidFill>
                <a:schemeClr val="bg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457200" indent="-457200" eaLnBrk="1" hangingPunct="1">
              <a:buClr>
                <a:schemeClr val="accent2"/>
              </a:buClr>
              <a:buNone/>
              <a:defRPr/>
            </a:pPr>
            <a:endParaRPr lang="en-US" sz="2800" dirty="0">
              <a:solidFill>
                <a:schemeClr val="bg1"/>
              </a:solidFill>
              <a:latin typeface="Calibri" charset="0"/>
              <a:cs typeface="Arial Unicode MS" charset="0"/>
            </a:endParaRPr>
          </a:p>
          <a:p>
            <a:pPr marL="457200" indent="-457200" eaLnBrk="1" hangingPunct="1">
              <a:buClr>
                <a:schemeClr val="accent2"/>
              </a:buClr>
              <a:buFont typeface="Wingdings" charset="0"/>
              <a:buChar char="«"/>
              <a:defRPr/>
            </a:pPr>
            <a:endParaRPr lang="en-US" dirty="0">
              <a:solidFill>
                <a:schemeClr val="bg1"/>
              </a:solidFill>
              <a:latin typeface="Calibri" charset="0"/>
              <a:cs typeface="Arial Unicode MS" charset="0"/>
            </a:endParaRPr>
          </a:p>
        </p:txBody>
      </p:sp>
      <p:pic>
        <p:nvPicPr>
          <p:cNvPr id="822276" name="Picture 2" descr="C:\Matthieu\Sequential star formation\Genealogy 6\Fig 1.ti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8" t="3329" r="61288" b="25403"/>
          <a:stretch>
            <a:fillRect/>
          </a:stretch>
        </p:blipFill>
        <p:spPr bwMode="auto">
          <a:xfrm>
            <a:off x="0" y="51119"/>
            <a:ext cx="2479964" cy="6833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22277" name="Straight Arrow Connector 5"/>
          <p:cNvCxnSpPr>
            <a:cxnSpLocks noChangeShapeType="1"/>
          </p:cNvCxnSpPr>
          <p:nvPr/>
        </p:nvCxnSpPr>
        <p:spPr bwMode="auto">
          <a:xfrm flipH="1">
            <a:off x="1644795" y="4724401"/>
            <a:ext cx="1188000" cy="0"/>
          </a:xfrm>
          <a:prstGeom prst="straightConnector1">
            <a:avLst/>
          </a:prstGeom>
          <a:noFill/>
          <a:ln w="76200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22278" name="TextBox 8"/>
          <p:cNvSpPr txBox="1">
            <a:spLocks noChangeArrowheads="1"/>
          </p:cNvSpPr>
          <p:nvPr/>
        </p:nvSpPr>
        <p:spPr bwMode="auto">
          <a:xfrm>
            <a:off x="2921434" y="4492626"/>
            <a:ext cx="1203325" cy="463550"/>
          </a:xfrm>
          <a:prstGeom prst="rect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FFFF00"/>
                </a:solidFill>
                <a:latin typeface="Calibri" charset="0"/>
              </a:rPr>
              <a:t>The Sun</a:t>
            </a:r>
          </a:p>
        </p:txBody>
      </p:sp>
      <p:sp>
        <p:nvSpPr>
          <p:cNvPr id="822279" name="Rectangle 3"/>
          <p:cNvSpPr>
            <a:spLocks noChangeArrowheads="1"/>
          </p:cNvSpPr>
          <p:nvPr/>
        </p:nvSpPr>
        <p:spPr bwMode="auto">
          <a:xfrm>
            <a:off x="8479702" y="6149975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Formation of the Sun in a </a:t>
            </a:r>
            <a:r>
              <a:rPr lang="fr-FR" sz="10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relatively</a:t>
            </a:r>
            <a:r>
              <a:rPr lang="fr-FR" sz="10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0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</a:t>
            </a:r>
            <a:r>
              <a:rPr lang="fr-FR" sz="10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cluster </a:t>
            </a:r>
            <a:r>
              <a:rPr lang="fr-FR" sz="10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is</a:t>
            </a:r>
            <a:r>
              <a:rPr lang="fr-FR" sz="10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in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agreement </a:t>
            </a:r>
            <a:r>
              <a:rPr lang="fr-FR" sz="10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with</a:t>
            </a:r>
            <a:r>
              <a:rPr lang="fr-FR" sz="10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0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dynamical</a:t>
            </a:r>
            <a:r>
              <a:rPr lang="fr-FR" sz="10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0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requirements</a:t>
            </a:r>
            <a:r>
              <a:rPr lang="fr-FR" sz="10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, i.e. </a:t>
            </a:r>
            <a:r>
              <a:rPr lang="fr-FR" sz="10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stability</a:t>
            </a:r>
            <a:r>
              <a:rPr lang="fr-FR" sz="10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of </a:t>
            </a:r>
            <a:r>
              <a:rPr lang="fr-FR" sz="10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planetary</a:t>
            </a:r>
            <a:endParaRPr lang="fr-FR" sz="1000" dirty="0">
              <a:solidFill>
                <a:srgbClr val="FFFF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orbits</a:t>
            </a:r>
            <a:r>
              <a:rPr lang="fr-FR" sz="10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, existence of the Kuiper </a:t>
            </a:r>
            <a:r>
              <a:rPr lang="fr-FR" sz="10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belt</a:t>
            </a:r>
            <a:r>
              <a:rPr lang="fr-FR" sz="10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0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object</a:t>
            </a:r>
            <a:r>
              <a:rPr lang="fr-FR" sz="10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Sedna, and formation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of the Oort cloud (Adams 2010; Brasser et al. 2012).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A6097B4-4271-0942-90B0-748E6618F1E0}"/>
              </a:ext>
            </a:extLst>
          </p:cNvPr>
          <p:cNvSpPr txBox="1"/>
          <p:nvPr/>
        </p:nvSpPr>
        <p:spPr>
          <a:xfrm>
            <a:off x="2479964" y="6403975"/>
            <a:ext cx="3069174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000" b="1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Gounelle</a:t>
            </a:r>
            <a:r>
              <a:rPr lang="fr-FR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FR" sz="2000" b="1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Meynet</a:t>
            </a:r>
            <a:r>
              <a:rPr lang="fr-FR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2012</a:t>
            </a:r>
          </a:p>
        </p:txBody>
      </p:sp>
    </p:spTree>
    <p:extLst>
      <p:ext uri="{BB962C8B-B14F-4D97-AF65-F5344CB8AC3E}">
        <p14:creationId xmlns:p14="http://schemas.microsoft.com/office/powerpoint/2010/main" val="3173166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860" y="0"/>
            <a:ext cx="6704744" cy="525355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239509"/>
            <a:ext cx="9144000" cy="155837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369522" y="596687"/>
            <a:ext cx="158893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fr-FR" b="1" dirty="0" err="1">
                <a:solidFill>
                  <a:srgbClr val="FFFF00"/>
                </a:solidFill>
                <a:latin typeface="Times New Roman"/>
                <a:cs typeface="Arial Unicode MS"/>
              </a:rPr>
              <a:t>Gounelle</a:t>
            </a:r>
            <a:r>
              <a:rPr lang="fr-FR" b="1" dirty="0">
                <a:solidFill>
                  <a:srgbClr val="FFFF00"/>
                </a:solidFill>
                <a:latin typeface="Times New Roman"/>
                <a:cs typeface="Arial Unicode MS"/>
              </a:rPr>
              <a:t> 2015</a:t>
            </a:r>
          </a:p>
        </p:txBody>
      </p:sp>
    </p:spTree>
    <p:extLst>
      <p:ext uri="{BB962C8B-B14F-4D97-AF65-F5344CB8AC3E}">
        <p14:creationId xmlns:p14="http://schemas.microsoft.com/office/powerpoint/2010/main" val="8362295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2F8B62A-0D23-F941-A8A1-BFF8FA354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655" y="1166813"/>
            <a:ext cx="7620000" cy="569118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778343F-61AB-404D-9115-528AD74691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7055" y="1334854"/>
            <a:ext cx="7620000" cy="5691187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73EDC501-BCB9-024F-A124-4F8FDC4CFE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14053"/>
            <a:ext cx="7774465" cy="138079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069C3879-7421-E740-B530-876CAE585883}"/>
              </a:ext>
            </a:extLst>
          </p:cNvPr>
          <p:cNvSpPr txBox="1"/>
          <p:nvPr/>
        </p:nvSpPr>
        <p:spPr>
          <a:xfrm>
            <a:off x="5483497" y="720789"/>
            <a:ext cx="3233642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Nature </a:t>
            </a:r>
            <a:r>
              <a:rPr lang="fr-FR" sz="2400" b="1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Astronomy</a:t>
            </a:r>
            <a:r>
              <a:rPr lang="fr-FR" sz="24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2021</a:t>
            </a:r>
          </a:p>
        </p:txBody>
      </p:sp>
    </p:spTree>
    <p:extLst>
      <p:ext uri="{BB962C8B-B14F-4D97-AF65-F5344CB8AC3E}">
        <p14:creationId xmlns:p14="http://schemas.microsoft.com/office/powerpoint/2010/main" val="3177256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3F558CE-AD36-D344-86BB-47E8AB98DD08}"/>
              </a:ext>
            </a:extLst>
          </p:cNvPr>
          <p:cNvSpPr txBox="1"/>
          <p:nvPr/>
        </p:nvSpPr>
        <p:spPr>
          <a:xfrm>
            <a:off x="3059848" y="477368"/>
            <a:ext cx="6072303" cy="2123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TO TEST STELLAR PHYSICS</a:t>
            </a:r>
          </a:p>
          <a:p>
            <a:pPr algn="ctr"/>
            <a:endParaRPr lang="fr-FR" sz="4400" dirty="0"/>
          </a:p>
          <a:p>
            <a:pPr algn="ctr"/>
            <a:r>
              <a:rPr lang="fr-FR" sz="4400" dirty="0"/>
              <a:t>THE CHEMICAL MODES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51EF6CC-08D2-2046-9561-0CE6BCD29990}"/>
              </a:ext>
            </a:extLst>
          </p:cNvPr>
          <p:cNvSpPr/>
          <p:nvPr/>
        </p:nvSpPr>
        <p:spPr>
          <a:xfrm>
            <a:off x="2109626" y="3303198"/>
            <a:ext cx="7972746" cy="230832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fr-CH" sz="3600" dirty="0"/>
              <a:t>Lithium and </a:t>
            </a:r>
            <a:r>
              <a:rPr lang="fr-CH" sz="3600" dirty="0" err="1"/>
              <a:t>beryllium</a:t>
            </a:r>
            <a:r>
              <a:rPr lang="fr-CH" sz="3600" dirty="0"/>
              <a:t> are fragile</a:t>
            </a:r>
          </a:p>
          <a:p>
            <a:pPr algn="ctr"/>
            <a:r>
              <a:rPr lang="fr-CH" sz="3600" dirty="0" err="1"/>
              <a:t>destroyed</a:t>
            </a:r>
            <a:r>
              <a:rPr lang="fr-CH" sz="3600" dirty="0"/>
              <a:t> at </a:t>
            </a:r>
            <a:r>
              <a:rPr lang="fr-CH" sz="3600" dirty="0" err="1"/>
              <a:t>temperatures</a:t>
            </a:r>
            <a:r>
              <a:rPr lang="fr-CH" sz="3600" dirty="0"/>
              <a:t> of about </a:t>
            </a:r>
          </a:p>
          <a:p>
            <a:pPr algn="ctr"/>
            <a:r>
              <a:rPr lang="fr-CH" sz="3600" dirty="0"/>
              <a:t>2.5 10</a:t>
            </a:r>
            <a:r>
              <a:rPr lang="fr-CH" sz="3600" baseline="30000" dirty="0"/>
              <a:t>6</a:t>
            </a:r>
            <a:r>
              <a:rPr lang="fr-CH" sz="3600" dirty="0"/>
              <a:t> K and 3.5 10</a:t>
            </a:r>
            <a:r>
              <a:rPr lang="fr-CH" sz="3600" baseline="30000" dirty="0"/>
              <a:t>6</a:t>
            </a:r>
            <a:r>
              <a:rPr lang="fr-CH" sz="3600" dirty="0"/>
              <a:t> K, </a:t>
            </a:r>
            <a:r>
              <a:rPr lang="fr-CH" sz="3600" dirty="0" err="1"/>
              <a:t>respectively</a:t>
            </a:r>
            <a:r>
              <a:rPr lang="fr-CH" sz="3600" dirty="0"/>
              <a:t> (</a:t>
            </a:r>
            <a:r>
              <a:rPr lang="fr-CH" sz="3600" dirty="0" err="1"/>
              <a:t>through</a:t>
            </a:r>
            <a:r>
              <a:rPr lang="fr-CH" sz="3600" dirty="0"/>
              <a:t> </a:t>
            </a:r>
            <a:r>
              <a:rPr lang="el-GR" sz="3600" dirty="0"/>
              <a:t>α </a:t>
            </a:r>
            <a:r>
              <a:rPr lang="fr-CH" sz="3600" dirty="0"/>
              <a:t>and proton captures).</a:t>
            </a:r>
          </a:p>
        </p:txBody>
      </p:sp>
    </p:spTree>
    <p:extLst>
      <p:ext uri="{BB962C8B-B14F-4D97-AF65-F5344CB8AC3E}">
        <p14:creationId xmlns:p14="http://schemas.microsoft.com/office/powerpoint/2010/main" val="11654686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C7253093-58CD-0249-B97F-13009334E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491" y="213247"/>
            <a:ext cx="6654800" cy="11303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914A254-B52D-034B-8EE5-74D6FB0FCF1A}"/>
              </a:ext>
            </a:extLst>
          </p:cNvPr>
          <p:cNvSpPr txBox="1"/>
          <p:nvPr/>
        </p:nvSpPr>
        <p:spPr>
          <a:xfrm>
            <a:off x="7292051" y="810228"/>
            <a:ext cx="1851789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MNRAS 2019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B1999BD-8176-074E-A1DA-0DE3079D1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7" y="2222499"/>
            <a:ext cx="12181573" cy="41183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2258EB7-4066-3D4B-9F98-6D880A4AAAF9}"/>
              </a:ext>
            </a:extLst>
          </p:cNvPr>
          <p:cNvSpPr/>
          <p:nvPr/>
        </p:nvSpPr>
        <p:spPr>
          <a:xfrm>
            <a:off x="8008" y="1458872"/>
            <a:ext cx="12183992" cy="52322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  <a:latin typeface="Calibri" panose="020F0502020204030204" pitchFamily="34" charset="0"/>
              </a:rPr>
              <a:t>53 thin disc solar twins </a:t>
            </a:r>
            <a:r>
              <a:rPr lang="en-US" sz="2800" dirty="0">
                <a:solidFill>
                  <a:srgbClr val="FFFF00"/>
                </a:solidFill>
                <a:latin typeface="Calibri" panose="020F0502020204030204" pitchFamily="34" charset="0"/>
                <a:sym typeface="Wingdings" pitchFamily="2" charset="2"/>
              </a:rPr>
              <a:t> mantle energy budget of terrestrial planets </a:t>
            </a:r>
            <a:endParaRPr lang="fr-FR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5908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3F558CE-AD36-D344-86BB-47E8AB98DD08}"/>
              </a:ext>
            </a:extLst>
          </p:cNvPr>
          <p:cNvSpPr txBox="1"/>
          <p:nvPr/>
        </p:nvSpPr>
        <p:spPr>
          <a:xfrm>
            <a:off x="1369305" y="567158"/>
            <a:ext cx="9208355" cy="76944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THE SUN TO EXPLORE NEW FRONTIERS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9F8EA8B-500B-484C-8552-9018D03F0E4A}"/>
              </a:ext>
            </a:extLst>
          </p:cNvPr>
          <p:cNvSpPr txBox="1"/>
          <p:nvPr/>
        </p:nvSpPr>
        <p:spPr>
          <a:xfrm>
            <a:off x="4012336" y="2521526"/>
            <a:ext cx="392229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PARTICLE PHYSICS</a:t>
            </a:r>
          </a:p>
        </p:txBody>
      </p:sp>
    </p:spTree>
    <p:extLst>
      <p:ext uri="{BB962C8B-B14F-4D97-AF65-F5344CB8AC3E}">
        <p14:creationId xmlns:p14="http://schemas.microsoft.com/office/powerpoint/2010/main" val="11067296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83168FAC-1631-724D-BB0C-AD9BB54AD3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35989"/>
            <a:ext cx="12719327" cy="538566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AB3314C-8B32-8D4B-BCE6-2A7D197FFA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343" y="-1"/>
            <a:ext cx="10201151" cy="114687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985853C-42B5-8042-A693-6526291D5563}"/>
              </a:ext>
            </a:extLst>
          </p:cNvPr>
          <p:cNvSpPr txBox="1"/>
          <p:nvPr/>
        </p:nvSpPr>
        <p:spPr>
          <a:xfrm>
            <a:off x="10127234" y="755609"/>
            <a:ext cx="2103461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FFFF00"/>
                </a:solidFill>
              </a:rPr>
              <a:t>Phys. </a:t>
            </a:r>
            <a:r>
              <a:rPr lang="fr-FR" sz="2000" b="1" dirty="0" err="1">
                <a:solidFill>
                  <a:srgbClr val="FFFF00"/>
                </a:solidFill>
              </a:rPr>
              <a:t>Rev</a:t>
            </a:r>
            <a:r>
              <a:rPr lang="fr-FR" sz="2000" b="1" dirty="0">
                <a:solidFill>
                  <a:srgbClr val="FFFF00"/>
                </a:solidFill>
              </a:rPr>
              <a:t>. D. 2010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8FB394E-3EB0-654E-9420-EC0697CEEDB4}"/>
              </a:ext>
            </a:extLst>
          </p:cNvPr>
          <p:cNvSpPr txBox="1"/>
          <p:nvPr/>
        </p:nvSpPr>
        <p:spPr>
          <a:xfrm>
            <a:off x="5151222" y="6488668"/>
            <a:ext cx="7517699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000" dirty="0" err="1">
                <a:solidFill>
                  <a:srgbClr val="FFFF00"/>
                </a:solidFill>
              </a:rPr>
              <a:t>Similar</a:t>
            </a:r>
            <a:r>
              <a:rPr lang="fr-FR" sz="2000" dirty="0">
                <a:solidFill>
                  <a:srgbClr val="FFFF00"/>
                </a:solidFill>
              </a:rPr>
              <a:t> </a:t>
            </a:r>
            <a:r>
              <a:rPr lang="fr-FR" sz="2000" dirty="0" err="1">
                <a:solidFill>
                  <a:srgbClr val="FFFF00"/>
                </a:solidFill>
              </a:rPr>
              <a:t>idea</a:t>
            </a:r>
            <a:r>
              <a:rPr lang="fr-FR" sz="2000" dirty="0">
                <a:solidFill>
                  <a:srgbClr val="FFFF00"/>
                </a:solidFill>
              </a:rPr>
              <a:t> </a:t>
            </a:r>
            <a:r>
              <a:rPr lang="fr-FR" sz="2000" dirty="0">
                <a:solidFill>
                  <a:srgbClr val="FFFF00"/>
                </a:solidFill>
                <a:sym typeface="Wingdings" pitchFamily="2" charset="2"/>
              </a:rPr>
              <a:t></a:t>
            </a:r>
            <a:r>
              <a:rPr lang="fr-FR" sz="2000" dirty="0" err="1">
                <a:solidFill>
                  <a:srgbClr val="FFFF00"/>
                </a:solidFill>
              </a:rPr>
              <a:t>Rato</a:t>
            </a:r>
            <a:r>
              <a:rPr lang="fr-FR" sz="2000" dirty="0">
                <a:solidFill>
                  <a:srgbClr val="FFFF00"/>
                </a:solidFill>
              </a:rPr>
              <a:t> et al. MNRAS 2021 (</a:t>
            </a:r>
            <a:r>
              <a:rPr lang="fr-FR" sz="2000" dirty="0" err="1">
                <a:solidFill>
                  <a:srgbClr val="FFFF00"/>
                </a:solidFill>
              </a:rPr>
              <a:t>asteroseismology</a:t>
            </a:r>
            <a:r>
              <a:rPr lang="fr-FR" sz="2000" dirty="0">
                <a:solidFill>
                  <a:srgbClr val="FFFF00"/>
                </a:solidFill>
              </a:rPr>
              <a:t> of </a:t>
            </a:r>
            <a:r>
              <a:rPr lang="fr-FR" sz="2000" dirty="0" err="1">
                <a:solidFill>
                  <a:srgbClr val="FFFF00"/>
                </a:solidFill>
              </a:rPr>
              <a:t>sub</a:t>
            </a:r>
            <a:r>
              <a:rPr lang="fr-FR" sz="2000" dirty="0">
                <a:solidFill>
                  <a:srgbClr val="FFFF00"/>
                </a:solidFill>
              </a:rPr>
              <a:t> </a:t>
            </a:r>
            <a:r>
              <a:rPr lang="fr-FR" sz="2000" dirty="0" err="1">
                <a:solidFill>
                  <a:srgbClr val="FFFF00"/>
                </a:solidFill>
              </a:rPr>
              <a:t>giant</a:t>
            </a:r>
            <a:r>
              <a:rPr lang="fr-FR" sz="2000" dirty="0">
                <a:solidFill>
                  <a:srgbClr val="FFFF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502683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3F558CE-AD36-D344-86BB-47E8AB98DD08}"/>
              </a:ext>
            </a:extLst>
          </p:cNvPr>
          <p:cNvSpPr txBox="1"/>
          <p:nvPr/>
        </p:nvSpPr>
        <p:spPr>
          <a:xfrm>
            <a:off x="1369305" y="567158"/>
            <a:ext cx="9208355" cy="76944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THE SUN TO EXPLORE NEW FRONTIERS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9F8EA8B-500B-484C-8552-9018D03F0E4A}"/>
              </a:ext>
            </a:extLst>
          </p:cNvPr>
          <p:cNvSpPr txBox="1"/>
          <p:nvPr/>
        </p:nvSpPr>
        <p:spPr>
          <a:xfrm>
            <a:off x="2710010" y="2535380"/>
            <a:ext cx="703327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THE FINE STRUCTURE CONSTANT</a:t>
            </a:r>
          </a:p>
        </p:txBody>
      </p:sp>
    </p:spTree>
    <p:extLst>
      <p:ext uri="{BB962C8B-B14F-4D97-AF65-F5344CB8AC3E}">
        <p14:creationId xmlns:p14="http://schemas.microsoft.com/office/powerpoint/2010/main" val="22174757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6531936-9EE1-364B-A0A4-783FD2319F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937" y="1530971"/>
            <a:ext cx="4639154" cy="5327029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2CD986A7-23A9-4F43-9F0E-2441BC8DF5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891" y="227797"/>
            <a:ext cx="5029200" cy="11938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7A7DA46-E7EE-F54F-8C60-5F325EA7F614}"/>
              </a:ext>
            </a:extLst>
          </p:cNvPr>
          <p:cNvSpPr txBox="1"/>
          <p:nvPr/>
        </p:nvSpPr>
        <p:spPr>
          <a:xfrm>
            <a:off x="2978178" y="1190762"/>
            <a:ext cx="1829347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Science 2022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C46AC23-2A83-3F44-AEF4-B8A78CB141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5348" y="1421595"/>
            <a:ext cx="5168761" cy="486803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B6F45A2-855B-8743-B0C4-4BBB75E790D3}"/>
              </a:ext>
            </a:extLst>
          </p:cNvPr>
          <p:cNvSpPr txBox="1"/>
          <p:nvPr/>
        </p:nvSpPr>
        <p:spPr>
          <a:xfrm>
            <a:off x="8907831" y="6404898"/>
            <a:ext cx="3284169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400" b="1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Ekström</a:t>
            </a:r>
            <a:r>
              <a:rPr lang="fr-FR" sz="24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 A&amp;A 2010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F7DC7C1-BC28-DF4F-889D-2D8FB01295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6148" y="568372"/>
            <a:ext cx="3825165" cy="68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2278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3F558CE-AD36-D344-86BB-47E8AB98DD08}"/>
              </a:ext>
            </a:extLst>
          </p:cNvPr>
          <p:cNvSpPr txBox="1"/>
          <p:nvPr/>
        </p:nvSpPr>
        <p:spPr>
          <a:xfrm>
            <a:off x="1369305" y="567158"/>
            <a:ext cx="9208355" cy="76944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THE SUN TO EXPLORE NEW FRONTIERS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9F8EA8B-500B-484C-8552-9018D03F0E4A}"/>
              </a:ext>
            </a:extLst>
          </p:cNvPr>
          <p:cNvSpPr txBox="1"/>
          <p:nvPr/>
        </p:nvSpPr>
        <p:spPr>
          <a:xfrm>
            <a:off x="4596630" y="2721114"/>
            <a:ext cx="2753703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BLACK HOLE</a:t>
            </a:r>
          </a:p>
        </p:txBody>
      </p:sp>
    </p:spTree>
    <p:extLst>
      <p:ext uri="{BB962C8B-B14F-4D97-AF65-F5344CB8AC3E}">
        <p14:creationId xmlns:p14="http://schemas.microsoft.com/office/powerpoint/2010/main" val="14533451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6F6A4EE4-53BC-0348-8A2F-F7A0529223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031312"/>
            <a:ext cx="5260805" cy="3120105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B2AAC590-51F2-4D48-A5A9-601EE4A5BA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823"/>
            <a:ext cx="6616700" cy="13716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E4C3901-E81E-9C40-B90C-924CC36573B2}"/>
              </a:ext>
            </a:extLst>
          </p:cNvPr>
          <p:cNvSpPr txBox="1"/>
          <p:nvPr/>
        </p:nvSpPr>
        <p:spPr>
          <a:xfrm>
            <a:off x="3588328" y="36823"/>
            <a:ext cx="143821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MNRAS 2023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53DB56F-1292-F546-B173-9920F7D0B3EC}"/>
              </a:ext>
            </a:extLst>
          </p:cNvPr>
          <p:cNvSpPr txBox="1"/>
          <p:nvPr/>
        </p:nvSpPr>
        <p:spPr>
          <a:xfrm>
            <a:off x="0" y="1325295"/>
            <a:ext cx="1126321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Mass of the </a:t>
            </a:r>
            <a:r>
              <a:rPr lang="fr-FR" sz="2400" dirty="0" err="1"/>
              <a:t>luminous</a:t>
            </a:r>
            <a:r>
              <a:rPr lang="fr-FR" sz="2400" dirty="0"/>
              <a:t> component: 0.93 </a:t>
            </a:r>
            <a:r>
              <a:rPr lang="fr-FR" sz="2400" dirty="0" err="1"/>
              <a:t>M</a:t>
            </a:r>
            <a:r>
              <a:rPr lang="fr-FR" sz="2400" baseline="-25000" dirty="0" err="1"/>
              <a:t>sol</a:t>
            </a:r>
            <a:r>
              <a:rPr lang="fr-FR" sz="2400" baseline="-25000" dirty="0"/>
              <a:t> </a:t>
            </a:r>
            <a:r>
              <a:rPr lang="fr-FR" sz="2400" dirty="0"/>
              <a:t>(log g =4.5, Log </a:t>
            </a:r>
            <a:r>
              <a:rPr lang="fr-FR" sz="2400" dirty="0" err="1"/>
              <a:t>T</a:t>
            </a:r>
            <a:r>
              <a:rPr lang="fr-FR" sz="2400" baseline="-25000" dirty="0" err="1"/>
              <a:t>eff</a:t>
            </a:r>
            <a:r>
              <a:rPr lang="fr-FR" sz="2400" dirty="0"/>
              <a:t>=5850 K, [Fe/H]=-0.2)</a:t>
            </a:r>
          </a:p>
          <a:p>
            <a:r>
              <a:rPr lang="fr-FR" sz="2400" dirty="0"/>
              <a:t>Mass of the </a:t>
            </a:r>
            <a:r>
              <a:rPr lang="fr-FR" sz="2400" dirty="0" err="1"/>
              <a:t>unseen</a:t>
            </a:r>
            <a:r>
              <a:rPr lang="fr-FR" sz="2400" dirty="0"/>
              <a:t> </a:t>
            </a:r>
            <a:r>
              <a:rPr lang="fr-FR" sz="2400" dirty="0" err="1"/>
              <a:t>companion</a:t>
            </a:r>
            <a:r>
              <a:rPr lang="fr-FR" sz="2400" dirty="0"/>
              <a:t>: 9.62 +-0.18 </a:t>
            </a:r>
            <a:r>
              <a:rPr lang="fr-FR" sz="2400" dirty="0" err="1"/>
              <a:t>M</a:t>
            </a:r>
            <a:r>
              <a:rPr lang="fr-FR" sz="2400" baseline="-25000" dirty="0" err="1"/>
              <a:t>sol</a:t>
            </a:r>
            <a:endParaRPr lang="fr-FR" sz="2400" baseline="-25000" dirty="0"/>
          </a:p>
          <a:p>
            <a:r>
              <a:rPr lang="fr-FR" sz="2400" dirty="0"/>
              <a:t>Orbital </a:t>
            </a:r>
            <a:r>
              <a:rPr lang="fr-FR" sz="2400" dirty="0" err="1"/>
              <a:t>period</a:t>
            </a:r>
            <a:r>
              <a:rPr lang="fr-FR" sz="2400" dirty="0"/>
              <a:t> : 185.6 </a:t>
            </a:r>
            <a:r>
              <a:rPr lang="fr-FR" sz="2400" dirty="0" err="1"/>
              <a:t>days</a:t>
            </a:r>
            <a:r>
              <a:rPr lang="fr-FR" sz="2400" dirty="0"/>
              <a:t>, e=0.45, </a:t>
            </a:r>
            <a:r>
              <a:rPr lang="fr-FR" sz="2400" dirty="0" err="1"/>
              <a:t>dynamics</a:t>
            </a:r>
            <a:r>
              <a:rPr lang="fr-FR" sz="2400" dirty="0">
                <a:sym typeface="Wingdings" pitchFamily="2" charset="2"/>
              </a:rPr>
              <a:t> </a:t>
            </a:r>
            <a:r>
              <a:rPr lang="fr-FR" sz="2400" dirty="0" err="1">
                <a:sym typeface="Wingdings" pitchFamily="2" charset="2"/>
              </a:rPr>
              <a:t>born</a:t>
            </a:r>
            <a:r>
              <a:rPr lang="fr-FR" sz="2400" dirty="0">
                <a:sym typeface="Wingdings" pitchFamily="2" charset="2"/>
              </a:rPr>
              <a:t> in the MW </a:t>
            </a:r>
            <a:r>
              <a:rPr lang="fr-FR" sz="2400" dirty="0" err="1">
                <a:sym typeface="Wingdings" pitchFamily="2" charset="2"/>
              </a:rPr>
              <a:t>with</a:t>
            </a:r>
            <a:r>
              <a:rPr lang="fr-FR" sz="2400" dirty="0">
                <a:sym typeface="Wingdings" pitchFamily="2" charset="2"/>
              </a:rPr>
              <a:t> </a:t>
            </a:r>
            <a:r>
              <a:rPr lang="fr-FR" sz="2400" dirty="0" err="1">
                <a:sym typeface="Wingdings" pitchFamily="2" charset="2"/>
              </a:rPr>
              <a:t>nearly</a:t>
            </a:r>
            <a:r>
              <a:rPr lang="fr-FR" sz="2400" dirty="0">
                <a:sym typeface="Wingdings" pitchFamily="2" charset="2"/>
              </a:rPr>
              <a:t> no natal kick</a:t>
            </a:r>
          </a:p>
          <a:p>
            <a:r>
              <a:rPr lang="fr-FR" sz="2400" dirty="0" err="1">
                <a:sym typeface="Wingdings" pitchFamily="2" charset="2"/>
              </a:rPr>
              <a:t>Nearest</a:t>
            </a:r>
            <a:r>
              <a:rPr lang="fr-FR" sz="2400" dirty="0">
                <a:sym typeface="Wingdings" pitchFamily="2" charset="2"/>
              </a:rPr>
              <a:t> BH, </a:t>
            </a:r>
            <a:r>
              <a:rPr lang="fr-FR" sz="2400" dirty="0" err="1">
                <a:sym typeface="Wingdings" pitchFamily="2" charset="2"/>
              </a:rPr>
              <a:t>its</a:t>
            </a:r>
            <a:r>
              <a:rPr lang="fr-FR" sz="2400" dirty="0">
                <a:sym typeface="Wingdings" pitchFamily="2" charset="2"/>
              </a:rPr>
              <a:t> </a:t>
            </a:r>
            <a:r>
              <a:rPr lang="fr-FR" sz="2400" dirty="0" err="1">
                <a:sym typeface="Wingdings" pitchFamily="2" charset="2"/>
              </a:rPr>
              <a:t>discovery</a:t>
            </a:r>
            <a:r>
              <a:rPr lang="fr-FR" sz="2400" dirty="0">
                <a:sym typeface="Wingdings" pitchFamily="2" charset="2"/>
              </a:rPr>
              <a:t>  populations of dormant </a:t>
            </a:r>
            <a:r>
              <a:rPr lang="fr-FR" sz="2400" dirty="0" err="1">
                <a:sym typeface="Wingdings" pitchFamily="2" charset="2"/>
              </a:rPr>
              <a:t>BHs</a:t>
            </a:r>
            <a:endParaRPr lang="fr-FR" sz="2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83581D2-C002-9A45-A2B3-BDFDE46559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7997" y="2852643"/>
            <a:ext cx="7517042" cy="396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5393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A859844-BB6C-B241-8058-F7E4F90E4631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FFFF00"/>
                </a:solidFill>
              </a:rPr>
              <a:t>CONCLUSIONS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E2A8E1D-C804-0C4D-88DB-817C7ED5CABA}"/>
              </a:ext>
            </a:extLst>
          </p:cNvPr>
          <p:cNvSpPr txBox="1"/>
          <p:nvPr/>
        </p:nvSpPr>
        <p:spPr>
          <a:xfrm>
            <a:off x="1413164" y="914399"/>
            <a:ext cx="9518071" cy="206210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-</a:t>
            </a:r>
            <a:r>
              <a:rPr lang="fr-FR" sz="3200" dirty="0"/>
              <a:t>The Sun as a benchmark to test </a:t>
            </a:r>
            <a:r>
              <a:rPr lang="fr-FR" sz="3200" dirty="0" err="1"/>
              <a:t>physical</a:t>
            </a:r>
            <a:r>
              <a:rPr lang="fr-FR" sz="3200" dirty="0"/>
              <a:t> </a:t>
            </a:r>
            <a:r>
              <a:rPr lang="fr-FR" sz="3200" dirty="0" err="1"/>
              <a:t>processes</a:t>
            </a:r>
            <a:endParaRPr lang="fr-FR" sz="3200" dirty="0"/>
          </a:p>
          <a:p>
            <a:r>
              <a:rPr lang="fr-FR" sz="3200" dirty="0"/>
              <a:t>                     the </a:t>
            </a:r>
            <a:r>
              <a:rPr lang="fr-FR" sz="3200" dirty="0" err="1"/>
              <a:t>zero</a:t>
            </a:r>
            <a:r>
              <a:rPr lang="fr-FR" sz="3200" dirty="0"/>
              <a:t> point of the </a:t>
            </a:r>
            <a:r>
              <a:rPr lang="fr-FR" sz="3200" dirty="0" err="1"/>
              <a:t>metallicity</a:t>
            </a:r>
            <a:r>
              <a:rPr lang="fr-FR" sz="3200" dirty="0"/>
              <a:t> </a:t>
            </a:r>
            <a:r>
              <a:rPr lang="fr-FR" sz="3200" dirty="0" err="1"/>
              <a:t>scale</a:t>
            </a:r>
            <a:endParaRPr lang="fr-FR" sz="3200" dirty="0"/>
          </a:p>
          <a:p>
            <a:r>
              <a:rPr lang="fr-FR" sz="3200" dirty="0"/>
              <a:t>                     a </a:t>
            </a:r>
            <a:r>
              <a:rPr lang="fr-FR" sz="3200" dirty="0" err="1"/>
              <a:t>window</a:t>
            </a:r>
            <a:r>
              <a:rPr lang="fr-FR" sz="3200" dirty="0"/>
              <a:t> on new </a:t>
            </a:r>
            <a:r>
              <a:rPr lang="fr-FR" sz="3200" dirty="0" err="1"/>
              <a:t>frontiers</a:t>
            </a:r>
            <a:endParaRPr lang="fr-FR" sz="3200" dirty="0"/>
          </a:p>
          <a:p>
            <a:r>
              <a:rPr lang="fr-FR" sz="3200" dirty="0"/>
              <a:t> Is the Sun and the </a:t>
            </a:r>
            <a:r>
              <a:rPr lang="fr-FR" sz="3200" dirty="0" err="1"/>
              <a:t>solar</a:t>
            </a:r>
            <a:r>
              <a:rPr lang="fr-FR" sz="3200" dirty="0"/>
              <a:t> system </a:t>
            </a:r>
            <a:r>
              <a:rPr lang="fr-FR" sz="3200" dirty="0" err="1"/>
              <a:t>common</a:t>
            </a:r>
            <a:r>
              <a:rPr lang="fr-FR" sz="3200" dirty="0"/>
              <a:t> in the </a:t>
            </a:r>
            <a:r>
              <a:rPr lang="fr-FR" sz="3200" dirty="0" err="1"/>
              <a:t>Galaxy</a:t>
            </a:r>
            <a:r>
              <a:rPr lang="fr-FR" sz="3200" dirty="0"/>
              <a:t>                 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07AE5A-D678-4B4A-B70E-CC15BD12AE22}"/>
              </a:ext>
            </a:extLst>
          </p:cNvPr>
          <p:cNvSpPr txBox="1"/>
          <p:nvPr/>
        </p:nvSpPr>
        <p:spPr>
          <a:xfrm>
            <a:off x="1260762" y="3342890"/>
            <a:ext cx="9670473" cy="2062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200" dirty="0"/>
              <a:t>In the </a:t>
            </a:r>
            <a:r>
              <a:rPr lang="fr-FR" sz="3200" dirty="0" err="1"/>
              <a:t>past</a:t>
            </a:r>
            <a:r>
              <a:rPr lang="fr-FR" sz="3200" dirty="0"/>
              <a:t>, the observation of the Sun and </a:t>
            </a:r>
            <a:r>
              <a:rPr lang="fr-FR" sz="3200" dirty="0" err="1"/>
              <a:t>its</a:t>
            </a:r>
            <a:r>
              <a:rPr lang="fr-FR" sz="3200" dirty="0"/>
              <a:t> </a:t>
            </a:r>
            <a:r>
              <a:rPr lang="fr-FR" sz="3200" dirty="0" err="1"/>
              <a:t>modelling</a:t>
            </a:r>
            <a:r>
              <a:rPr lang="fr-FR" sz="3200" dirty="0"/>
              <a:t> have made </a:t>
            </a:r>
            <a:r>
              <a:rPr lang="fr-FR" sz="3200" dirty="0" err="1"/>
              <a:t>remarkable</a:t>
            </a:r>
            <a:r>
              <a:rPr lang="fr-FR" sz="3200" dirty="0"/>
              <a:t> </a:t>
            </a:r>
            <a:r>
              <a:rPr lang="fr-FR" sz="3200" dirty="0" err="1"/>
              <a:t>breatthroughs</a:t>
            </a:r>
            <a:r>
              <a:rPr lang="fr-FR" sz="3200" dirty="0"/>
              <a:t> in </a:t>
            </a:r>
            <a:r>
              <a:rPr lang="fr-FR" sz="3200" dirty="0" err="1"/>
              <a:t>physics</a:t>
            </a:r>
            <a:r>
              <a:rPr lang="fr-FR" sz="3200" dirty="0"/>
              <a:t> on topics as </a:t>
            </a:r>
            <a:r>
              <a:rPr lang="fr-FR" sz="3200" dirty="0" err="1"/>
              <a:t>discovery</a:t>
            </a:r>
            <a:r>
              <a:rPr lang="fr-FR" sz="3200" dirty="0"/>
              <a:t> of hélium, </a:t>
            </a:r>
            <a:r>
              <a:rPr lang="fr-FR" sz="3200" dirty="0" err="1"/>
              <a:t>nuclear</a:t>
            </a:r>
            <a:r>
              <a:rPr lang="fr-FR" sz="3200" dirty="0"/>
              <a:t> </a:t>
            </a:r>
            <a:r>
              <a:rPr lang="fr-FR" sz="3200" dirty="0" err="1"/>
              <a:t>reactions</a:t>
            </a:r>
            <a:r>
              <a:rPr lang="fr-FR" sz="3200" dirty="0"/>
              <a:t>, neutrino </a:t>
            </a:r>
            <a:r>
              <a:rPr lang="fr-FR" sz="3200" dirty="0" err="1"/>
              <a:t>physics</a:t>
            </a:r>
            <a:r>
              <a:rPr lang="fr-FR" sz="3200" dirty="0"/>
              <a:t>, </a:t>
            </a:r>
            <a:r>
              <a:rPr lang="fr-FR" sz="3200" dirty="0" err="1"/>
              <a:t>helioseismology</a:t>
            </a:r>
            <a:r>
              <a:rPr lang="fr-FR" sz="3200" dirty="0"/>
              <a:t>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0AF7455-E4B3-BA44-812D-55FBBEF9DC82}"/>
              </a:ext>
            </a:extLst>
          </p:cNvPr>
          <p:cNvSpPr txBox="1"/>
          <p:nvPr/>
        </p:nvSpPr>
        <p:spPr>
          <a:xfrm>
            <a:off x="3926397" y="5753415"/>
            <a:ext cx="4685065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4000" dirty="0" err="1"/>
              <a:t>What</a:t>
            </a:r>
            <a:r>
              <a:rPr lang="fr-FR" sz="4000" dirty="0"/>
              <a:t> </a:t>
            </a:r>
            <a:r>
              <a:rPr lang="fr-FR" sz="4000" dirty="0" err="1"/>
              <a:t>will</a:t>
            </a:r>
            <a:r>
              <a:rPr lang="fr-FR" sz="4000" dirty="0"/>
              <a:t> come </a:t>
            </a:r>
            <a:r>
              <a:rPr lang="fr-FR" sz="4000" dirty="0" err="1"/>
              <a:t>next</a:t>
            </a:r>
            <a:r>
              <a:rPr lang="fr-FR" sz="4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114885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573E741-9083-3E46-B67D-42EEAC50B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7458" y="-39715"/>
            <a:ext cx="12951417" cy="728517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85105B2-1FC8-FB4E-B78A-98D167EB7DF4}"/>
              </a:ext>
            </a:extLst>
          </p:cNvPr>
          <p:cNvSpPr/>
          <p:nvPr/>
        </p:nvSpPr>
        <p:spPr>
          <a:xfrm>
            <a:off x="2417736" y="123986"/>
            <a:ext cx="9949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sun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all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those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planets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revolving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around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dependent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algn="ctr"/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still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ripen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bunch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grapes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as if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had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nothing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else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in the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universe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to do.</a:t>
            </a:r>
          </a:p>
          <a:p>
            <a:pPr algn="ctr"/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Galileo </a:t>
            </a:r>
            <a:r>
              <a:rPr lang="fr-FR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Galilei</a:t>
            </a:r>
            <a:endParaRPr lang="fr-FR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2258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6012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BD3600C-B93A-D74A-A7FE-AE79F7CA7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78" y="0"/>
            <a:ext cx="8877153" cy="679803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DF3CF57-4249-2745-94BA-A0F12551B228}"/>
              </a:ext>
            </a:extLst>
          </p:cNvPr>
          <p:cNvSpPr txBox="1"/>
          <p:nvPr/>
        </p:nvSpPr>
        <p:spPr>
          <a:xfrm>
            <a:off x="8174141" y="6334780"/>
            <a:ext cx="3970126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FFFF00"/>
                </a:solidFill>
              </a:rPr>
              <a:t>Carlos et al. MNRAS 2019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E9B76FC-9F48-6249-A22E-CCA7EF506EBC}"/>
              </a:ext>
            </a:extLst>
          </p:cNvPr>
          <p:cNvSpPr txBox="1"/>
          <p:nvPr/>
        </p:nvSpPr>
        <p:spPr>
          <a:xfrm>
            <a:off x="3736780" y="680104"/>
            <a:ext cx="4273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77 </a:t>
            </a:r>
            <a:r>
              <a:rPr lang="fr-FR" dirty="0" err="1"/>
              <a:t>solar</a:t>
            </a:r>
            <a:r>
              <a:rPr lang="fr-FR" dirty="0"/>
              <a:t> </a:t>
            </a:r>
            <a:r>
              <a:rPr lang="fr-FR" dirty="0" err="1"/>
              <a:t>twins</a:t>
            </a:r>
            <a:r>
              <a:rPr lang="fr-FR" dirty="0"/>
              <a:t> + the Sun (6707.75 A Li I line)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000CB5-345F-BE44-BDCB-F79423C23F6B}"/>
              </a:ext>
            </a:extLst>
          </p:cNvPr>
          <p:cNvSpPr txBox="1"/>
          <p:nvPr/>
        </p:nvSpPr>
        <p:spPr>
          <a:xfrm>
            <a:off x="8738887" y="1049436"/>
            <a:ext cx="2756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Strong</a:t>
            </a:r>
            <a:r>
              <a:rPr lang="fr-FR" dirty="0"/>
              <a:t> </a:t>
            </a:r>
            <a:r>
              <a:rPr lang="fr-FR" dirty="0" err="1"/>
              <a:t>correlation</a:t>
            </a:r>
            <a:r>
              <a:rPr lang="fr-FR" dirty="0"/>
              <a:t> </a:t>
            </a:r>
            <a:r>
              <a:rPr lang="fr-FR" dirty="0" err="1"/>
              <a:t>between</a:t>
            </a:r>
            <a:endParaRPr lang="fr-FR" dirty="0"/>
          </a:p>
          <a:p>
            <a:r>
              <a:rPr lang="fr-FR" dirty="0"/>
              <a:t>Li-</a:t>
            </a:r>
            <a:r>
              <a:rPr lang="fr-FR" dirty="0" err="1"/>
              <a:t>depletion</a:t>
            </a:r>
            <a:r>
              <a:rPr lang="fr-FR" dirty="0"/>
              <a:t> and </a:t>
            </a:r>
            <a:r>
              <a:rPr lang="fr-FR" dirty="0" err="1"/>
              <a:t>age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A4A7469-EF76-7B43-9C5F-DD03686B3E0E}"/>
              </a:ext>
            </a:extLst>
          </p:cNvPr>
          <p:cNvSpPr txBox="1"/>
          <p:nvPr/>
        </p:nvSpPr>
        <p:spPr>
          <a:xfrm>
            <a:off x="8694343" y="2505670"/>
            <a:ext cx="33465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Sun has the </a:t>
            </a:r>
            <a:r>
              <a:rPr lang="fr-FR" dirty="0" err="1"/>
              <a:t>lowest</a:t>
            </a:r>
            <a:r>
              <a:rPr lang="fr-FR" dirty="0"/>
              <a:t> Li </a:t>
            </a:r>
            <a:r>
              <a:rPr lang="fr-FR" dirty="0" err="1"/>
              <a:t>abundance</a:t>
            </a:r>
            <a:endParaRPr lang="fr-FR" dirty="0"/>
          </a:p>
          <a:p>
            <a:r>
              <a:rPr lang="fr-FR" dirty="0"/>
              <a:t>In </a:t>
            </a:r>
            <a:r>
              <a:rPr lang="fr-FR" dirty="0" err="1"/>
              <a:t>comparison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solar</a:t>
            </a:r>
            <a:r>
              <a:rPr lang="fr-FR" dirty="0"/>
              <a:t> </a:t>
            </a:r>
            <a:r>
              <a:rPr lang="fr-FR" dirty="0" err="1"/>
              <a:t>twins</a:t>
            </a:r>
            <a:r>
              <a:rPr lang="fr-FR" dirty="0"/>
              <a:t> at </a:t>
            </a:r>
          </a:p>
          <a:p>
            <a:r>
              <a:rPr lang="fr-FR" dirty="0" err="1"/>
              <a:t>Similar</a:t>
            </a:r>
            <a:r>
              <a:rPr lang="fr-FR" dirty="0"/>
              <a:t> </a:t>
            </a:r>
            <a:r>
              <a:rPr lang="fr-FR" dirty="0" err="1"/>
              <a:t>age</a:t>
            </a:r>
            <a:r>
              <a:rPr lang="fr-FR" dirty="0"/>
              <a:t>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C868C5B-A477-AD4E-9CF2-BCCD6744AC19}"/>
              </a:ext>
            </a:extLst>
          </p:cNvPr>
          <p:cNvSpPr txBox="1"/>
          <p:nvPr/>
        </p:nvSpPr>
        <p:spPr>
          <a:xfrm>
            <a:off x="8738887" y="4039565"/>
            <a:ext cx="3395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Most Li </a:t>
            </a:r>
            <a:r>
              <a:rPr lang="fr-FR" dirty="0" err="1"/>
              <a:t>depleted</a:t>
            </a:r>
            <a:r>
              <a:rPr lang="fr-FR" dirty="0"/>
              <a:t> stars have </a:t>
            </a:r>
            <a:r>
              <a:rPr lang="fr-FR" dirty="0" err="1"/>
              <a:t>fewer</a:t>
            </a:r>
            <a:r>
              <a:rPr lang="fr-FR" dirty="0"/>
              <a:t> </a:t>
            </a:r>
          </a:p>
          <a:p>
            <a:r>
              <a:rPr lang="fr-FR" dirty="0" err="1"/>
              <a:t>refractory</a:t>
            </a:r>
            <a:r>
              <a:rPr lang="fr-FR" dirty="0"/>
              <a:t> </a:t>
            </a:r>
            <a:r>
              <a:rPr lang="fr-FR" dirty="0" err="1"/>
              <a:t>elements</a:t>
            </a:r>
            <a:r>
              <a:rPr lang="fr-FR" dirty="0"/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8365532-539C-FE44-A8F6-4E3EEBFA11A7}"/>
              </a:ext>
            </a:extLst>
          </p:cNvPr>
          <p:cNvSpPr txBox="1"/>
          <p:nvPr/>
        </p:nvSpPr>
        <p:spPr>
          <a:xfrm>
            <a:off x="4248535" y="4549005"/>
            <a:ext cx="825867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FFFF00"/>
                </a:solidFill>
              </a:rPr>
              <a:t>SUN</a:t>
            </a:r>
          </a:p>
        </p:txBody>
      </p:sp>
      <p:sp>
        <p:nvSpPr>
          <p:cNvPr id="11" name="Flèche vers le haut 10">
            <a:extLst>
              <a:ext uri="{FF2B5EF4-FFF2-40B4-BE49-F238E27FC236}">
                <a16:creationId xmlns:a16="http://schemas.microsoft.com/office/drawing/2014/main" id="{FD7128F9-32C1-644A-8771-E2DBF7CF5664}"/>
              </a:ext>
            </a:extLst>
          </p:cNvPr>
          <p:cNvSpPr/>
          <p:nvPr/>
        </p:nvSpPr>
        <p:spPr>
          <a:xfrm>
            <a:off x="4397728" y="4039565"/>
            <a:ext cx="298252" cy="46026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58564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BC3BB8CE-993F-374E-81A9-4BD24BB951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937" y="444749"/>
            <a:ext cx="11889808" cy="598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8366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A6C2C0B-3E59-D246-A356-610184F769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1"/>
            <a:ext cx="12094123" cy="5001491"/>
          </a:xfrm>
          <a:prstGeom prst="rect">
            <a:avLst/>
          </a:prstGeom>
        </p:spPr>
      </p:pic>
      <p:sp>
        <p:nvSpPr>
          <p:cNvPr id="3" name="Flèche vers le haut 2">
            <a:extLst>
              <a:ext uri="{FF2B5EF4-FFF2-40B4-BE49-F238E27FC236}">
                <a16:creationId xmlns:a16="http://schemas.microsoft.com/office/drawing/2014/main" id="{D23235B8-ED58-744C-83AA-4FAE652F67D9}"/>
              </a:ext>
            </a:extLst>
          </p:cNvPr>
          <p:cNvSpPr/>
          <p:nvPr/>
        </p:nvSpPr>
        <p:spPr>
          <a:xfrm rot="1255144">
            <a:off x="3532910" y="4883210"/>
            <a:ext cx="484632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lèche vers le bas 3">
            <a:extLst>
              <a:ext uri="{FF2B5EF4-FFF2-40B4-BE49-F238E27FC236}">
                <a16:creationId xmlns:a16="http://schemas.microsoft.com/office/drawing/2014/main" id="{E20C5622-E0A1-AD4A-A333-09BF422E25B7}"/>
              </a:ext>
            </a:extLst>
          </p:cNvPr>
          <p:cNvSpPr/>
          <p:nvPr/>
        </p:nvSpPr>
        <p:spPr>
          <a:xfrm rot="2471596">
            <a:off x="5347135" y="618080"/>
            <a:ext cx="484632" cy="984540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492465-45CB-B547-B11E-5FF1AA240D86}"/>
              </a:ext>
            </a:extLst>
          </p:cNvPr>
          <p:cNvSpPr/>
          <p:nvPr/>
        </p:nvSpPr>
        <p:spPr>
          <a:xfrm>
            <a:off x="9035430" y="6334780"/>
            <a:ext cx="3156570" cy="523220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Martinet et al. 2022</a:t>
            </a:r>
          </a:p>
        </p:txBody>
      </p:sp>
    </p:spTree>
    <p:extLst>
      <p:ext uri="{BB962C8B-B14F-4D97-AF65-F5344CB8AC3E}">
        <p14:creationId xmlns:p14="http://schemas.microsoft.com/office/powerpoint/2010/main" val="19750733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7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5188" y="1"/>
            <a:ext cx="8208962" cy="594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1779" name="Text Box 3"/>
          <p:cNvSpPr txBox="1">
            <a:spLocks noChangeArrowheads="1"/>
          </p:cNvSpPr>
          <p:nvPr/>
        </p:nvSpPr>
        <p:spPr bwMode="auto">
          <a:xfrm>
            <a:off x="2927350" y="5949951"/>
            <a:ext cx="7086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BBE0E3"/>
                </a:solidFill>
                <a:effectLst/>
                <a:uLnTx/>
                <a:uFillTx/>
                <a:latin typeface="Arial"/>
                <a:ea typeface="ＭＳ Ｐゴシック"/>
                <a:cs typeface="Arial Unicode MS" pitchFamily="34" charset="-128"/>
              </a:rPr>
              <a:t>CNO in massive stars: N produced at the expense of  O and 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BBE0E3"/>
                </a:solidFill>
                <a:effectLst/>
                <a:uLnTx/>
                <a:uFillTx/>
                <a:latin typeface="Arial"/>
                <a:ea typeface="ＭＳ Ｐゴシック"/>
                <a:cs typeface="Arial Unicode MS" pitchFamily="34" charset="-128"/>
              </a:rPr>
              <a:t>He burning: C and O is created. N destroyed.</a:t>
            </a:r>
          </a:p>
        </p:txBody>
      </p:sp>
      <p:sp>
        <p:nvSpPr>
          <p:cNvPr id="331780" name="Rectangle 4"/>
          <p:cNvSpPr>
            <a:spLocks noChangeArrowheads="1"/>
          </p:cNvSpPr>
          <p:nvPr/>
        </p:nvSpPr>
        <p:spPr bwMode="auto">
          <a:xfrm>
            <a:off x="6096001" y="2133600"/>
            <a:ext cx="720725" cy="431800"/>
          </a:xfrm>
          <a:prstGeom prst="rect">
            <a:avLst/>
          </a:prstGeom>
          <a:solidFill>
            <a:srgbClr val="FFFF00">
              <a:alpha val="19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31781" name="Rectangle 5"/>
          <p:cNvSpPr>
            <a:spLocks noChangeArrowheads="1"/>
          </p:cNvSpPr>
          <p:nvPr/>
        </p:nvSpPr>
        <p:spPr bwMode="auto">
          <a:xfrm>
            <a:off x="6167439" y="3068639"/>
            <a:ext cx="1081087" cy="865187"/>
          </a:xfrm>
          <a:prstGeom prst="rect">
            <a:avLst/>
          </a:prstGeom>
          <a:solidFill>
            <a:srgbClr val="FFFF00">
              <a:alpha val="19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60693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82" name="Picture 1" descr="newsolBCliché 2010-11-28 12-02-1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27050"/>
            <a:ext cx="9144000" cy="580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90800" y="2133600"/>
            <a:ext cx="1600200" cy="228600"/>
          </a:xfrm>
          <a:prstGeom prst="rect">
            <a:avLst/>
          </a:prstGeom>
          <a:solidFill>
            <a:srgbClr val="FFCC99">
              <a:alpha val="1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91200" y="2133600"/>
            <a:ext cx="1600200" cy="228600"/>
          </a:xfrm>
          <a:prstGeom prst="rect">
            <a:avLst/>
          </a:prstGeom>
          <a:solidFill>
            <a:srgbClr val="FFCC99">
              <a:alpha val="1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91000" y="2133600"/>
            <a:ext cx="1600200" cy="228600"/>
          </a:xfrm>
          <a:prstGeom prst="rect">
            <a:avLst/>
          </a:prstGeom>
          <a:solidFill>
            <a:srgbClr val="CCFFCC">
              <a:alpha val="1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67800" y="2133600"/>
            <a:ext cx="1600200" cy="228600"/>
          </a:xfrm>
          <a:prstGeom prst="rect">
            <a:avLst/>
          </a:prstGeom>
          <a:solidFill>
            <a:srgbClr val="CCFFCC">
              <a:alpha val="1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334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37569F55-DA25-E04A-8E99-5113062F41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8182" y="576878"/>
            <a:ext cx="6400800" cy="570424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23F7E8B-4915-1540-ABB9-B695C3D3DD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9178" y="455943"/>
            <a:ext cx="6150270" cy="594611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87165C9F-00B2-8F46-9370-BABAE3C62405}"/>
              </a:ext>
            </a:extLst>
          </p:cNvPr>
          <p:cNvSpPr txBox="1"/>
          <p:nvPr/>
        </p:nvSpPr>
        <p:spPr>
          <a:xfrm>
            <a:off x="0" y="6032723"/>
            <a:ext cx="226632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FF00"/>
                </a:solidFill>
              </a:rPr>
              <a:t>Tucci</a:t>
            </a:r>
            <a:r>
              <a:rPr lang="fr-FR" b="1" dirty="0">
                <a:solidFill>
                  <a:srgbClr val="FFFF00"/>
                </a:solidFill>
              </a:rPr>
              <a:t>-Maia et al. 2015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CCE9883-4A53-1145-BD32-89901B991DA9}"/>
              </a:ext>
            </a:extLst>
          </p:cNvPr>
          <p:cNvSpPr txBox="1"/>
          <p:nvPr/>
        </p:nvSpPr>
        <p:spPr>
          <a:xfrm>
            <a:off x="9948456" y="5942290"/>
            <a:ext cx="208999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FFFF00"/>
                </a:solidFill>
              </a:rPr>
              <a:t>Boesgard</a:t>
            </a:r>
            <a:r>
              <a:rPr lang="fr-FR" dirty="0">
                <a:solidFill>
                  <a:srgbClr val="FFFF00"/>
                </a:solidFill>
              </a:rPr>
              <a:t> et al. 2022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85253E-FEAD-3B4A-8566-B5DBE3CA1D5E}"/>
              </a:ext>
            </a:extLst>
          </p:cNvPr>
          <p:cNvSpPr/>
          <p:nvPr/>
        </p:nvSpPr>
        <p:spPr>
          <a:xfrm>
            <a:off x="7606488" y="271277"/>
            <a:ext cx="2788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stars </a:t>
            </a:r>
            <a:r>
              <a:rPr lang="fr-CH" dirty="0" err="1"/>
              <a:t>within</a:t>
            </a:r>
            <a:r>
              <a:rPr lang="fr-CH" dirty="0"/>
              <a:t> ±0.02 of 1M</a:t>
            </a:r>
            <a:r>
              <a:rPr lang="fr-CH" baseline="-25000" dirty="0"/>
              <a:t>sun</a:t>
            </a:r>
            <a:r>
              <a:rPr lang="fr-CH" dirty="0"/>
              <a:t>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5771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3F558CE-AD36-D344-86BB-47E8AB98DD08}"/>
              </a:ext>
            </a:extLst>
          </p:cNvPr>
          <p:cNvSpPr txBox="1"/>
          <p:nvPr/>
        </p:nvSpPr>
        <p:spPr>
          <a:xfrm>
            <a:off x="1841205" y="518931"/>
            <a:ext cx="8283999" cy="2123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TO TEST STELLAR PHYSICS</a:t>
            </a:r>
          </a:p>
          <a:p>
            <a:pPr algn="ctr"/>
            <a:endParaRPr lang="fr-FR" sz="4400" dirty="0"/>
          </a:p>
          <a:p>
            <a:pPr algn="ctr"/>
            <a:r>
              <a:rPr lang="fr-FR" sz="4400" dirty="0"/>
              <a:t>ACTIVITY AND MAGNETIC BRAKING</a:t>
            </a:r>
          </a:p>
        </p:txBody>
      </p:sp>
    </p:spTree>
    <p:extLst>
      <p:ext uri="{BB962C8B-B14F-4D97-AF65-F5344CB8AC3E}">
        <p14:creationId xmlns:p14="http://schemas.microsoft.com/office/powerpoint/2010/main" val="3766959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7AD776E9-48C7-AE40-84F2-A35DB401E2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1542"/>
            <a:ext cx="7687159" cy="5668909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AE1342E-4417-614D-8C12-E3C05B01FEAA}"/>
              </a:ext>
            </a:extLst>
          </p:cNvPr>
          <p:cNvSpPr txBox="1"/>
          <p:nvPr/>
        </p:nvSpPr>
        <p:spPr>
          <a:xfrm>
            <a:off x="0" y="6334780"/>
            <a:ext cx="4261295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FFFF00"/>
                </a:solidFill>
              </a:rPr>
              <a:t>Lorenzo-Oliveira et al. 2019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E2368C1-AAF1-A540-97C1-34BFE3EF33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6375" y="540888"/>
            <a:ext cx="7687159" cy="566890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7AC8ACC-49C8-4D4E-8A67-FFBE381D2C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8267" y="541577"/>
            <a:ext cx="4853917" cy="478983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7D3F87F-DF89-F34C-A40F-08BC48A016C2}"/>
              </a:ext>
            </a:extLst>
          </p:cNvPr>
          <p:cNvSpPr/>
          <p:nvPr/>
        </p:nvSpPr>
        <p:spPr>
          <a:xfrm>
            <a:off x="7930705" y="6334780"/>
            <a:ext cx="4261295" cy="523220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lvl="0"/>
            <a:r>
              <a:rPr lang="fr-FR" sz="2800" b="1" dirty="0">
                <a:solidFill>
                  <a:srgbClr val="FFFF00"/>
                </a:solidFill>
              </a:rPr>
              <a:t>Lorenzo-Oliveira et al. 2018</a:t>
            </a:r>
          </a:p>
        </p:txBody>
      </p:sp>
      <p:sp>
        <p:nvSpPr>
          <p:cNvPr id="4" name="Flèche vers le bas 3">
            <a:extLst>
              <a:ext uri="{FF2B5EF4-FFF2-40B4-BE49-F238E27FC236}">
                <a16:creationId xmlns:a16="http://schemas.microsoft.com/office/drawing/2014/main" id="{1AE71E47-8E89-2248-A32D-44277DE85E28}"/>
              </a:ext>
            </a:extLst>
          </p:cNvPr>
          <p:cNvSpPr/>
          <p:nvPr/>
        </p:nvSpPr>
        <p:spPr>
          <a:xfrm rot="20791117">
            <a:off x="2429985" y="1639539"/>
            <a:ext cx="484632" cy="1216469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3BDC585-35D3-7549-8295-2825104E6188}"/>
              </a:ext>
            </a:extLst>
          </p:cNvPr>
          <p:cNvSpPr txBox="1"/>
          <p:nvPr/>
        </p:nvSpPr>
        <p:spPr>
          <a:xfrm>
            <a:off x="2218491" y="1415141"/>
            <a:ext cx="59663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SUN</a:t>
            </a:r>
          </a:p>
        </p:txBody>
      </p:sp>
      <p:sp>
        <p:nvSpPr>
          <p:cNvPr id="9" name="Flèche vers le bas 8">
            <a:extLst>
              <a:ext uri="{FF2B5EF4-FFF2-40B4-BE49-F238E27FC236}">
                <a16:creationId xmlns:a16="http://schemas.microsoft.com/office/drawing/2014/main" id="{BEC275D6-9242-5541-993C-8E57202F193C}"/>
              </a:ext>
            </a:extLst>
          </p:cNvPr>
          <p:cNvSpPr/>
          <p:nvPr/>
        </p:nvSpPr>
        <p:spPr>
          <a:xfrm rot="20791117">
            <a:off x="9584168" y="2287506"/>
            <a:ext cx="484632" cy="1216469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DEB7BD-86BF-AF4E-952B-81EF71971BE9}"/>
              </a:ext>
            </a:extLst>
          </p:cNvPr>
          <p:cNvSpPr/>
          <p:nvPr/>
        </p:nvSpPr>
        <p:spPr>
          <a:xfrm>
            <a:off x="9372672" y="2062764"/>
            <a:ext cx="596638" cy="369332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SUN</a:t>
            </a:r>
          </a:p>
        </p:txBody>
      </p:sp>
    </p:spTree>
    <p:extLst>
      <p:ext uri="{BB962C8B-B14F-4D97-AF65-F5344CB8AC3E}">
        <p14:creationId xmlns:p14="http://schemas.microsoft.com/office/powerpoint/2010/main" val="3027104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3F558CE-AD36-D344-86BB-47E8AB98DD08}"/>
              </a:ext>
            </a:extLst>
          </p:cNvPr>
          <p:cNvSpPr txBox="1"/>
          <p:nvPr/>
        </p:nvSpPr>
        <p:spPr>
          <a:xfrm>
            <a:off x="1993605" y="567158"/>
            <a:ext cx="7959743" cy="28007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TO PROBE STELLAR PHYSICS</a:t>
            </a:r>
          </a:p>
          <a:p>
            <a:pPr algn="ctr"/>
            <a:endParaRPr lang="fr-FR" sz="4400" dirty="0"/>
          </a:p>
          <a:p>
            <a:pPr algn="ctr"/>
            <a:r>
              <a:rPr lang="fr-FR" sz="4400" dirty="0"/>
              <a:t>FROM SOLAR SPECTROSCOPY</a:t>
            </a:r>
          </a:p>
          <a:p>
            <a:pPr algn="ctr"/>
            <a:r>
              <a:rPr lang="fr-FR" sz="4400" dirty="0"/>
              <a:t>TO MASSIVE STAR SPECTROSCOPY</a:t>
            </a:r>
          </a:p>
        </p:txBody>
      </p:sp>
    </p:spTree>
    <p:extLst>
      <p:ext uri="{BB962C8B-B14F-4D97-AF65-F5344CB8AC3E}">
        <p14:creationId xmlns:p14="http://schemas.microsoft.com/office/powerpoint/2010/main" val="1711610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FECED42-F92D-B141-B472-CB10128B2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732018"/>
            <a:ext cx="4490977" cy="571096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B2AD6243-09A9-9644-8E43-31F13FF90B35}"/>
              </a:ext>
            </a:extLst>
          </p:cNvPr>
          <p:cNvSpPr txBox="1"/>
          <p:nvPr/>
        </p:nvSpPr>
        <p:spPr>
          <a:xfrm>
            <a:off x="0" y="6481937"/>
            <a:ext cx="328590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FF00"/>
                </a:solidFill>
              </a:rPr>
              <a:t>Gouttebroze</a:t>
            </a:r>
            <a:r>
              <a:rPr lang="fr-FR" b="1" dirty="0">
                <a:solidFill>
                  <a:srgbClr val="FFFF00"/>
                </a:solidFill>
              </a:rPr>
              <a:t> and </a:t>
            </a:r>
            <a:r>
              <a:rPr lang="fr-FR" b="1" dirty="0" err="1">
                <a:solidFill>
                  <a:srgbClr val="FFFF00"/>
                </a:solidFill>
              </a:rPr>
              <a:t>Leibacher</a:t>
            </a:r>
            <a:r>
              <a:rPr lang="fr-FR" b="1" dirty="0">
                <a:solidFill>
                  <a:srgbClr val="FFFF00"/>
                </a:solidFill>
              </a:rPr>
              <a:t> 1980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8264B95-A64C-8A49-B7EC-B7865FAE5015}"/>
              </a:ext>
            </a:extLst>
          </p:cNvPr>
          <p:cNvSpPr txBox="1"/>
          <p:nvPr/>
        </p:nvSpPr>
        <p:spPr>
          <a:xfrm>
            <a:off x="889792" y="1184109"/>
            <a:ext cx="899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/>
              <a:t>Sun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FFFD5C2-BF19-FF4C-9BC6-06DE989568E2}"/>
              </a:ext>
            </a:extLst>
          </p:cNvPr>
          <p:cNvSpPr txBox="1"/>
          <p:nvPr/>
        </p:nvSpPr>
        <p:spPr>
          <a:xfrm>
            <a:off x="10758202" y="6481937"/>
            <a:ext cx="140839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FF00"/>
                </a:solidFill>
              </a:rPr>
              <a:t>Dupree</a:t>
            </a:r>
            <a:r>
              <a:rPr lang="fr-FR" b="1" dirty="0">
                <a:solidFill>
                  <a:srgbClr val="FFFF00"/>
                </a:solidFill>
              </a:rPr>
              <a:t> 2021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6618D71-B7B5-D14B-904B-CC2CD39C4DEC}"/>
              </a:ext>
            </a:extLst>
          </p:cNvPr>
          <p:cNvSpPr txBox="1"/>
          <p:nvPr/>
        </p:nvSpPr>
        <p:spPr>
          <a:xfrm>
            <a:off x="7119590" y="653521"/>
            <a:ext cx="2285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err="1">
                <a:solidFill>
                  <a:srgbClr val="002060"/>
                </a:solidFill>
              </a:rPr>
              <a:t>Betelgeuse</a:t>
            </a:r>
            <a:endParaRPr lang="fr-FR" sz="3600" b="1" dirty="0">
              <a:solidFill>
                <a:srgbClr val="002060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E3FE583-064B-8343-9A34-EEAE7AC83F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1695" y="1184109"/>
            <a:ext cx="6679845" cy="476724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32E5C1AC-38E9-E343-838F-E1CDBB226448}"/>
              </a:ext>
            </a:extLst>
          </p:cNvPr>
          <p:cNvSpPr txBox="1"/>
          <p:nvPr/>
        </p:nvSpPr>
        <p:spPr>
          <a:xfrm>
            <a:off x="2501898" y="1184109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D5FA8D4-43E6-FD42-A9EA-0DF19BF57D44}"/>
              </a:ext>
            </a:extLst>
          </p:cNvPr>
          <p:cNvSpPr txBox="1"/>
          <p:nvPr/>
        </p:nvSpPr>
        <p:spPr>
          <a:xfrm>
            <a:off x="1770161" y="131735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0E0E361-CBB3-6448-8CF8-7CD0B4CE53FA}"/>
              </a:ext>
            </a:extLst>
          </p:cNvPr>
          <p:cNvSpPr txBox="1"/>
          <p:nvPr/>
        </p:nvSpPr>
        <p:spPr>
          <a:xfrm>
            <a:off x="100188" y="6731"/>
            <a:ext cx="6371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Evolution of the V to R </a:t>
            </a:r>
            <a:r>
              <a:rPr lang="fr-FR" sz="2800" dirty="0" err="1"/>
              <a:t>peak</a:t>
            </a:r>
            <a:r>
              <a:rPr lang="fr-FR" sz="2800" dirty="0"/>
              <a:t> </a:t>
            </a:r>
            <a:r>
              <a:rPr lang="fr-FR" sz="2800" dirty="0" err="1"/>
              <a:t>og</a:t>
            </a:r>
            <a:r>
              <a:rPr lang="fr-FR" sz="2800" dirty="0"/>
              <a:t> Mg II K line</a:t>
            </a:r>
          </a:p>
        </p:txBody>
      </p:sp>
    </p:spTree>
    <p:extLst>
      <p:ext uri="{BB962C8B-B14F-4D97-AF65-F5344CB8AC3E}">
        <p14:creationId xmlns:p14="http://schemas.microsoft.com/office/powerpoint/2010/main" val="481361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2.7|11.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5_Modèle par défaut">
  <a:themeElements>
    <a:clrScheme name="2_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Modèle par défaut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>
            <a:ln>
              <a:noFill/>
            </a:ln>
            <a:solidFill>
              <a:schemeClr val="tx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>
            <a:ln>
              <a:noFill/>
            </a:ln>
            <a:solidFill>
              <a:schemeClr val="tx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2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71_Modèle par défaut">
  <a:themeElements>
    <a:clrScheme name="3_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0_Modèle par défaut">
  <a:themeElements>
    <a:clrScheme name="3_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3_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Arial Unicode MS"/>
      </a:majorFont>
      <a:minorFont>
        <a:latin typeface="Times New Roman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33635</TotalTime>
  <Words>3438</Words>
  <Application>Microsoft Macintosh PowerPoint</Application>
  <PresentationFormat>Grand écran</PresentationFormat>
  <Paragraphs>397</Paragraphs>
  <Slides>43</Slides>
  <Notes>20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6</vt:i4>
      </vt:variant>
      <vt:variant>
        <vt:lpstr>Titres des diapositives</vt:lpstr>
      </vt:variant>
      <vt:variant>
        <vt:i4>43</vt:i4>
      </vt:variant>
    </vt:vector>
  </HeadingPairs>
  <TitlesOfParts>
    <vt:vector size="59" baseType="lpstr">
      <vt:lpstr>Arial Unicode MS</vt:lpstr>
      <vt:lpstr>Arial</vt:lpstr>
      <vt:lpstr>Calibri</vt:lpstr>
      <vt:lpstr>Calibri Light</vt:lpstr>
      <vt:lpstr>Comic Sans MS</vt:lpstr>
      <vt:lpstr>Helvetica</vt:lpstr>
      <vt:lpstr>Times</vt:lpstr>
      <vt:lpstr>Times New Roman</vt:lpstr>
      <vt:lpstr>Trebuchet MS</vt:lpstr>
      <vt:lpstr>Wingdings</vt:lpstr>
      <vt:lpstr>Thème Office</vt:lpstr>
      <vt:lpstr>45_Modèle par défaut</vt:lpstr>
      <vt:lpstr>71_Modèle par défaut</vt:lpstr>
      <vt:lpstr>70_Modèle par défaut</vt:lpstr>
      <vt:lpstr>3_Blank Presentation</vt:lpstr>
      <vt:lpstr>31_Thème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52</cp:revision>
  <cp:lastPrinted>2023-08-30T10:00:56Z</cp:lastPrinted>
  <dcterms:created xsi:type="dcterms:W3CDTF">2023-08-07T08:31:46Z</dcterms:created>
  <dcterms:modified xsi:type="dcterms:W3CDTF">2023-09-07T07:01:37Z</dcterms:modified>
</cp:coreProperties>
</file>