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tags/tag20.xml" ContentType="application/vnd.openxmlformats-officedocument.presentationml.tags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605" r:id="rId3"/>
    <p:sldId id="375" r:id="rId4"/>
    <p:sldId id="352" r:id="rId5"/>
    <p:sldId id="579" r:id="rId6"/>
    <p:sldId id="439" r:id="rId7"/>
    <p:sldId id="353" r:id="rId8"/>
    <p:sldId id="566" r:id="rId9"/>
    <p:sldId id="567" r:id="rId10"/>
    <p:sldId id="473" r:id="rId11"/>
    <p:sldId id="580" r:id="rId12"/>
    <p:sldId id="607" r:id="rId13"/>
    <p:sldId id="615" r:id="rId14"/>
    <p:sldId id="380" r:id="rId15"/>
    <p:sldId id="382" r:id="rId16"/>
    <p:sldId id="383" r:id="rId17"/>
    <p:sldId id="384" r:id="rId18"/>
    <p:sldId id="609" r:id="rId19"/>
    <p:sldId id="610" r:id="rId20"/>
    <p:sldId id="611" r:id="rId21"/>
    <p:sldId id="612" r:id="rId22"/>
    <p:sldId id="613" r:id="rId23"/>
    <p:sldId id="614" r:id="rId24"/>
    <p:sldId id="590" r:id="rId25"/>
    <p:sldId id="595" r:id="rId26"/>
    <p:sldId id="533" r:id="rId27"/>
    <p:sldId id="411" r:id="rId28"/>
  </p:sldIdLst>
  <p:sldSz cx="9001125" cy="6840538"/>
  <p:notesSz cx="7099300" cy="10234613"/>
  <p:custDataLst>
    <p:tags r:id="rId30"/>
  </p:custDataLst>
  <p:defaultTextStyle>
    <a:defPPr>
      <a:defRPr lang="sv-S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mas Brage" initials="T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CBDCE7"/>
    <a:srgbClr val="C0D2D8"/>
    <a:srgbClr val="00008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56" autoAdjust="0"/>
    <p:restoredTop sz="94707" autoAdjust="0"/>
  </p:normalViewPr>
  <p:slideViewPr>
    <p:cSldViewPr snapToGrid="0">
      <p:cViewPr varScale="1">
        <p:scale>
          <a:sx n="86" d="100"/>
          <a:sy n="86" d="100"/>
        </p:scale>
        <p:origin x="758" y="62"/>
      </p:cViewPr>
      <p:guideLst>
        <p:guide orient="horz" pos="2154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07174103237096"/>
          <c:y val="5.0925925925925923E-2"/>
          <c:w val="0.68390048118985125"/>
          <c:h val="0.83929753572470112"/>
        </c:manualLayout>
      </c:layout>
      <c:lineChart>
        <c:grouping val="standard"/>
        <c:varyColors val="0"/>
        <c:ser>
          <c:idx val="0"/>
          <c:order val="0"/>
          <c:tx>
            <c:v>females</c:v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students</c:v>
                </c:pt>
                <c:pt idx="1">
                  <c:v>PhD</c:v>
                </c:pt>
                <c:pt idx="2">
                  <c:v>post-doc</c:v>
                </c:pt>
                <c:pt idx="3">
                  <c:v>lecturers</c:v>
                </c:pt>
                <c:pt idx="4">
                  <c:v>professors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25</c:v>
                </c:pt>
                <c:pt idx="2">
                  <c:v>20</c:v>
                </c:pt>
                <c:pt idx="3">
                  <c:v>15</c:v>
                </c:pt>
                <c:pt idx="4">
                  <c:v>10</c:v>
                </c:pt>
              </c:numCache>
            </c:numRef>
          </c:val>
          <c:smooth val="0"/>
        </c:ser>
        <c:ser>
          <c:idx val="1"/>
          <c:order val="1"/>
          <c:tx>
            <c:v>males</c:v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students</c:v>
                </c:pt>
                <c:pt idx="1">
                  <c:v>PhD</c:v>
                </c:pt>
                <c:pt idx="2">
                  <c:v>post-doc</c:v>
                </c:pt>
                <c:pt idx="3">
                  <c:v>lecturers</c:v>
                </c:pt>
                <c:pt idx="4">
                  <c:v>professors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65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2393664"/>
        <c:axId val="172394224"/>
      </c:lineChart>
      <c:catAx>
        <c:axId val="172393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2394224"/>
        <c:crosses val="autoZero"/>
        <c:auto val="1"/>
        <c:lblAlgn val="ctr"/>
        <c:lblOffset val="100"/>
        <c:noMultiLvlLbl val="0"/>
      </c:catAx>
      <c:valAx>
        <c:axId val="172394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23936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680A0D1-E086-4645-91E6-DA576F3F5E2B}" type="datetimeFigureOut">
              <a:rPr lang="sv-SE" smtClean="0"/>
              <a:t>2017-01-26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68350"/>
            <a:ext cx="50482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A16B289-1C12-4541-A236-2BBC751B25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20847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79570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6486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6285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61619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34B566-B3A0-423C-AB30-C947A0A6E55D}" type="slidenum">
              <a:rPr lang="sv-SE" altLang="en-US"/>
              <a:pPr/>
              <a:t>24</a:t>
            </a:fld>
            <a:endParaRPr lang="sv-SE" altLang="en-US"/>
          </a:p>
        </p:txBody>
      </p:sp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4428847" y="11368239"/>
            <a:ext cx="3395174" cy="597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732BB1-A0C5-4807-9882-FE1E2E67CA71}" type="slidenum">
              <a:rPr lang="sv-SE" altLang="en-US" sz="1500">
                <a:latin typeface="Times New Roman" pitchFamily="16" charset="0"/>
                <a:cs typeface="Arial Unicode MS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24</a:t>
            </a:fld>
            <a:endParaRPr lang="sv-SE" altLang="en-US" sz="1500">
              <a:latin typeface="Times New Roman" pitchFamily="16" charset="0"/>
              <a:cs typeface="Arial Unicode MS" charset="0"/>
            </a:endParaRPr>
          </a:p>
        </p:txBody>
      </p:sp>
      <p:sp>
        <p:nvSpPr>
          <p:cNvPr id="481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60438" y="909638"/>
            <a:ext cx="5902325" cy="4486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82238" y="5684120"/>
            <a:ext cx="6261188" cy="538560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1819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4763" indent="-309524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38098" indent="-24762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33337" indent="-24762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228576" indent="-24762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E5C9E-5714-433A-8CE6-4F09BD46E5CF}" type="slidenum">
              <a:rPr lang="en-US" smtClean="0"/>
              <a:pPr eaLnBrk="1" hangingPunct="1"/>
              <a:t>27</a:t>
            </a:fld>
            <a:endParaRPr lang="en-US" smtClean="0"/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4021766" y="9721809"/>
            <a:ext cx="3076401" cy="510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47DE0499-76EB-4EDE-8D9D-1D8E12D59033}" type="slidenum">
              <a:rPr lang="en-US" sz="1300">
                <a:cs typeface="Arial" charset="0"/>
              </a:rPr>
              <a:pPr algn="r" eaLnBrk="1" hangingPunct="1"/>
              <a:t>27</a:t>
            </a:fld>
            <a:endParaRPr lang="en-US" sz="1300">
              <a:cs typeface="Arial" charset="0"/>
            </a:endParaRP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2038106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7957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34321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7957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90638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2796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7724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9666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6B289-1C12-4541-A236-2BBC751B2581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1737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74688" y="2125663"/>
            <a:ext cx="7651750" cy="14652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50963" y="3876675"/>
            <a:ext cx="6300787" cy="17478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64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0369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02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79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2438" y="514350"/>
            <a:ext cx="8099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0850" y="2000250"/>
            <a:ext cx="779145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52438" y="6519863"/>
            <a:ext cx="31580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04875">
              <a:defRPr/>
            </a:pPr>
            <a:r>
              <a:rPr lang="sv-SE" sz="1200" b="0" baseline="0" dirty="0" smtClean="0">
                <a:solidFill>
                  <a:srgbClr val="808080"/>
                </a:solidFill>
                <a:ea typeface="+mn-ea"/>
              </a:rPr>
              <a:t>Gender in Physics day, Geneve 2017-01-26</a:t>
            </a:r>
            <a:endParaRPr lang="sv-SE" sz="1200" b="0" dirty="0">
              <a:solidFill>
                <a:srgbClr val="808080"/>
              </a:solidFill>
              <a:ea typeface="+mn-ea"/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auto">
          <a:xfrm flipV="1">
            <a:off x="528638" y="6443133"/>
            <a:ext cx="7713662" cy="27517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v-SE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6633"/>
          </a:solidFill>
          <a:latin typeface="+mj-lt"/>
          <a:ea typeface="ＭＳ Ｐゴシック" charset="-128"/>
          <a:cs typeface="+mj-cs"/>
        </a:defRPr>
      </a:lvl1pPr>
      <a:lvl2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268288" indent="-268288" algn="l" defTabSz="904875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35013" indent="-282575" algn="l" defTabSz="904875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136650" indent="-227013" algn="l" defTabSz="904875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ＭＳ Ｐゴシック" charset="-128"/>
        </a:defRPr>
      </a:lvl3pPr>
      <a:lvl4pPr marL="1584325" indent="-227013" algn="l" defTabSz="904875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367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4939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511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083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655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5.jpe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2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29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2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29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Relationship Id="rId4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Relationship Id="rId5" Type="http://schemas.openxmlformats.org/officeDocument/2006/relationships/hyperlink" Target="https://genderedinnovations.stanford.edu/" TargetMode="External"/><Relationship Id="rId4" Type="http://schemas.openxmlformats.org/officeDocument/2006/relationships/hyperlink" Target="https://implicit.harvard.ed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chart" Target="../charts/chart1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2" descr="logoforM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357188"/>
            <a:ext cx="101282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552041" y="1372439"/>
            <a:ext cx="8101012" cy="2108292"/>
          </a:xfrm>
          <a:noFill/>
        </p:spPr>
        <p:txBody>
          <a:bodyPr/>
          <a:lstStyle/>
          <a:p>
            <a:pPr algn="ctr" eaLnBrk="1" hangingPunct="1"/>
            <a:r>
              <a:rPr lang="sv-SE" sz="3600" dirty="0" smtClean="0">
                <a:solidFill>
                  <a:srgbClr val="996633"/>
                </a:solidFill>
              </a:rPr>
              <a:t>How to gender Physics</a:t>
            </a:r>
          </a:p>
        </p:txBody>
      </p:sp>
      <p:sp>
        <p:nvSpPr>
          <p:cNvPr id="14340" name="Rectangle 17"/>
          <p:cNvSpPr>
            <a:spLocks noChangeArrowheads="1"/>
          </p:cNvSpPr>
          <p:nvPr/>
        </p:nvSpPr>
        <p:spPr bwMode="auto">
          <a:xfrm>
            <a:off x="0" y="0"/>
            <a:ext cx="209550" cy="801688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14341" name="Rectangle 18"/>
          <p:cNvSpPr>
            <a:spLocks noChangeArrowheads="1"/>
          </p:cNvSpPr>
          <p:nvPr/>
        </p:nvSpPr>
        <p:spPr bwMode="auto">
          <a:xfrm>
            <a:off x="0" y="801688"/>
            <a:ext cx="209550" cy="800100"/>
          </a:xfrm>
          <a:prstGeom prst="rect">
            <a:avLst/>
          </a:prstGeom>
          <a:solidFill>
            <a:srgbClr val="996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14342" name="Rectangle 23"/>
          <p:cNvSpPr>
            <a:spLocks noChangeArrowheads="1"/>
          </p:cNvSpPr>
          <p:nvPr/>
        </p:nvSpPr>
        <p:spPr bwMode="auto">
          <a:xfrm>
            <a:off x="449263" y="3614737"/>
            <a:ext cx="8101012" cy="15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16" tIns="45258" rIns="90516" bIns="45258" anchor="ctr"/>
          <a:lstStyle/>
          <a:p>
            <a:pPr algn="ctr" defTabSz="904875"/>
            <a:r>
              <a:rPr lang="sv-SE" sz="2800" b="0" dirty="0" smtClean="0"/>
              <a:t>Tomas Brage</a:t>
            </a:r>
          </a:p>
          <a:p>
            <a:pPr algn="ctr" defTabSz="904875"/>
            <a:r>
              <a:rPr lang="sv-SE" sz="2800" b="0" dirty="0" smtClean="0"/>
              <a:t>Professor and Director of Education in Physics</a:t>
            </a:r>
          </a:p>
          <a:p>
            <a:pPr algn="ctr" defTabSz="904875"/>
            <a:r>
              <a:rPr lang="sv-SE" sz="2800" b="0" dirty="0" smtClean="0"/>
              <a:t>Lund university, Sweden</a:t>
            </a:r>
            <a:endParaRPr lang="sv-SE" sz="2800" b="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0850" y="0"/>
            <a:ext cx="8099425" cy="1139825"/>
          </a:xfrm>
        </p:spPr>
        <p:txBody>
          <a:bodyPr/>
          <a:lstStyle/>
          <a:p>
            <a:pPr eaLnBrk="1" hangingPunct="1"/>
            <a:r>
              <a:rPr lang="sv-SE" dirty="0" err="1" smtClean="0">
                <a:solidFill>
                  <a:srgbClr val="996633"/>
                </a:solidFill>
              </a:rPr>
              <a:t>Numbers</a:t>
            </a:r>
            <a:r>
              <a:rPr lang="sv-SE" dirty="0" smtClean="0">
                <a:solidFill>
                  <a:srgbClr val="996633"/>
                </a:solidFill>
              </a:rPr>
              <a:t> – </a:t>
            </a:r>
            <a:r>
              <a:rPr lang="sv-SE" dirty="0" err="1" smtClean="0">
                <a:solidFill>
                  <a:srgbClr val="996633"/>
                </a:solidFill>
              </a:rPr>
              <a:t>vertical</a:t>
            </a:r>
            <a:r>
              <a:rPr lang="sv-SE" dirty="0" smtClean="0">
                <a:solidFill>
                  <a:srgbClr val="996633"/>
                </a:solidFill>
              </a:rPr>
              <a:t> segregation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1532" y="897778"/>
            <a:ext cx="7791450" cy="3876675"/>
          </a:xfrm>
        </p:spPr>
        <p:txBody>
          <a:bodyPr/>
          <a:lstStyle/>
          <a:p>
            <a:pPr marL="0" indent="0" eaLnBrk="1" hangingPunct="1">
              <a:spcBef>
                <a:spcPct val="25000"/>
              </a:spcBef>
              <a:buNone/>
            </a:pPr>
            <a:r>
              <a:rPr lang="sv-SE" dirty="0" smtClean="0"/>
              <a:t>From the leaky pipeline …</a:t>
            </a:r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/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/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697" y="1139825"/>
            <a:ext cx="4354327" cy="2239368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0850" y="3154710"/>
            <a:ext cx="779145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t" anchorCtr="0" compatLnSpc="1">
            <a:prstTxWarp prst="textNoShape">
              <a:avLst/>
            </a:prstTxWarp>
          </a:bodyPr>
          <a:lstStyle>
            <a:lvl1pPr marL="268288" indent="-268288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35013" indent="-282575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36650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1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84325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367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939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511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083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655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sv-SE" b="0" kern="0" dirty="0" smtClean="0"/>
              <a:t>…. to the vanishing box</a:t>
            </a:r>
          </a:p>
          <a:p>
            <a:pPr marL="0" indent="0">
              <a:buFontTx/>
              <a:buNone/>
            </a:pPr>
            <a:endParaRPr lang="sv-SE" b="0" kern="0" dirty="0" smtClean="0"/>
          </a:p>
          <a:p>
            <a:pPr marL="0" indent="0">
              <a:buFontTx/>
              <a:buNone/>
            </a:pPr>
            <a:endParaRPr lang="sv-SE" b="0" kern="0" dirty="0" smtClean="0"/>
          </a:p>
          <a:p>
            <a:pPr marL="0" indent="0">
              <a:buFontTx/>
              <a:buNone/>
            </a:pPr>
            <a:endParaRPr lang="sv-SE" b="0" kern="0" dirty="0" smtClean="0"/>
          </a:p>
          <a:p>
            <a:pPr marL="0" indent="0">
              <a:buFontTx/>
              <a:buNone/>
            </a:pPr>
            <a:r>
              <a:rPr lang="sv-SE" b="0" kern="0" dirty="0" smtClean="0"/>
              <a:t>Etzkowitz and Ranga 2011 </a:t>
            </a:r>
            <a:r>
              <a:rPr lang="sv-SE" b="0" i="1" kern="0" dirty="0" smtClean="0"/>
              <a:t>Gender Dynamics in Science and Technology ..., </a:t>
            </a:r>
            <a:r>
              <a:rPr lang="sv-SE" b="0" kern="0" dirty="0" smtClean="0"/>
              <a:t>Brussels Economic Review</a:t>
            </a:r>
            <a:endParaRPr lang="sv-SE" b="0" kern="0" dirty="0"/>
          </a:p>
        </p:txBody>
      </p:sp>
      <p:pic>
        <p:nvPicPr>
          <p:cNvPr id="1028" name="Picture 4" descr="Op-Ar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342" y="878982"/>
            <a:ext cx="3801035" cy="370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8550275" y="6169981"/>
            <a:ext cx="318517" cy="3817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</a:t>
            </a: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974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423" y="2237457"/>
            <a:ext cx="8099425" cy="1139825"/>
          </a:xfrm>
        </p:spPr>
        <p:txBody>
          <a:bodyPr/>
          <a:lstStyle/>
          <a:p>
            <a:pPr algn="ctr"/>
            <a:r>
              <a:rPr lang="sv-SE" sz="3600" dirty="0" smtClean="0"/>
              <a:t>Level 2: ”Culture”</a:t>
            </a:r>
            <a:endParaRPr lang="sv-SE" sz="3600" dirty="0"/>
          </a:p>
        </p:txBody>
      </p:sp>
    </p:spTree>
    <p:extLst>
      <p:ext uri="{BB962C8B-B14F-4D97-AF65-F5344CB8AC3E}">
        <p14:creationId xmlns:p14="http://schemas.microsoft.com/office/powerpoint/2010/main" val="369738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96862" y="475433"/>
            <a:ext cx="8099425" cy="1139825"/>
          </a:xfrm>
        </p:spPr>
        <p:txBody>
          <a:bodyPr/>
          <a:lstStyle/>
          <a:p>
            <a:pPr eaLnBrk="1" hangingPunct="1"/>
            <a:r>
              <a:rPr lang="sv-SE" dirty="0" smtClean="0">
                <a:solidFill>
                  <a:srgbClr val="996633"/>
                </a:solidFill>
              </a:rPr>
              <a:t/>
            </a:r>
            <a:br>
              <a:rPr lang="sv-SE" dirty="0" smtClean="0">
                <a:solidFill>
                  <a:srgbClr val="996633"/>
                </a:solidFill>
              </a:rPr>
            </a:br>
            <a:r>
              <a:rPr lang="sv-SE" dirty="0" smtClean="0"/>
              <a:t>The culture of Physics</a:t>
            </a:r>
            <a:endParaRPr lang="sv-SE" dirty="0" smtClean="0">
              <a:solidFill>
                <a:srgbClr val="996633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619" y="1733550"/>
            <a:ext cx="8550276" cy="4729034"/>
          </a:xfrm>
        </p:spPr>
        <p:txBody>
          <a:bodyPr/>
          <a:lstStyle/>
          <a:p>
            <a:pPr marL="0" indent="0" eaLnBrk="1" hangingPunct="1">
              <a:spcBef>
                <a:spcPct val="25000"/>
              </a:spcBef>
              <a:buNone/>
            </a:pPr>
            <a:r>
              <a:rPr lang="sv-SE" sz="2400" b="1" dirty="0" smtClean="0"/>
              <a:t>Antropology – a classic</a:t>
            </a:r>
            <a:r>
              <a:rPr lang="sv-SE" sz="2400" dirty="0" smtClean="0"/>
              <a:t>:</a:t>
            </a:r>
          </a:p>
          <a:p>
            <a:pPr marL="0" indent="0" eaLnBrk="1" hangingPunct="1">
              <a:spcBef>
                <a:spcPct val="25000"/>
              </a:spcBef>
              <a:buNone/>
            </a:pPr>
            <a:r>
              <a:rPr lang="sv-SE" sz="2400" dirty="0" smtClean="0"/>
              <a:t>Sharon</a:t>
            </a:r>
            <a:r>
              <a:rPr lang="sv-SE" sz="2400" i="1" dirty="0" smtClean="0"/>
              <a:t>Traweek – Beamtimes and Lifetimes</a:t>
            </a:r>
          </a:p>
          <a:p>
            <a:pPr lvl="1">
              <a:spcBef>
                <a:spcPct val="25000"/>
              </a:spcBef>
            </a:pPr>
            <a:r>
              <a:rPr lang="sv-SE" sz="2400" i="1" dirty="0"/>
              <a:t>	</a:t>
            </a:r>
            <a:r>
              <a:rPr lang="sv-SE" sz="2400" i="1" dirty="0" smtClean="0"/>
              <a:t>A culture without culture</a:t>
            </a:r>
          </a:p>
          <a:p>
            <a:pPr lvl="1">
              <a:spcBef>
                <a:spcPct val="25000"/>
              </a:spcBef>
            </a:pPr>
            <a:r>
              <a:rPr lang="sv-SE" sz="2400" i="1" dirty="0"/>
              <a:t>	</a:t>
            </a:r>
            <a:r>
              <a:rPr lang="sv-SE" sz="2400" i="1" dirty="0" smtClean="0"/>
              <a:t>what is male, defines excellence</a:t>
            </a:r>
            <a:endParaRPr lang="sv-SE" sz="2400" i="1" dirty="0"/>
          </a:p>
          <a:p>
            <a:pPr marL="0" indent="-14287">
              <a:spcBef>
                <a:spcPct val="25000"/>
              </a:spcBef>
              <a:buNone/>
            </a:pPr>
            <a:r>
              <a:rPr lang="sv-SE" sz="2400" dirty="0" smtClean="0"/>
              <a:t>And since then work in </a:t>
            </a:r>
          </a:p>
          <a:p>
            <a:pPr marL="0" indent="-14287">
              <a:spcBef>
                <a:spcPct val="25000"/>
              </a:spcBef>
              <a:buNone/>
            </a:pPr>
            <a:r>
              <a:rPr lang="sv-SE" sz="2400" b="1" dirty="0" smtClean="0"/>
              <a:t>Pedagogics</a:t>
            </a:r>
            <a:r>
              <a:rPr lang="sv-SE" sz="2400" dirty="0" smtClean="0"/>
              <a:t> – with shortcuts for learning</a:t>
            </a:r>
          </a:p>
          <a:p>
            <a:pPr marL="0" indent="-14287">
              <a:spcBef>
                <a:spcPct val="25000"/>
              </a:spcBef>
              <a:buNone/>
            </a:pPr>
            <a:r>
              <a:rPr lang="sv-SE" sz="2400" b="1" dirty="0" smtClean="0"/>
              <a:t>History of Science </a:t>
            </a:r>
            <a:r>
              <a:rPr lang="sv-SE" sz="2400" dirty="0" smtClean="0"/>
              <a:t>– false in textbooks</a:t>
            </a:r>
          </a:p>
          <a:p>
            <a:pPr marL="0" indent="-14287">
              <a:spcBef>
                <a:spcPct val="25000"/>
              </a:spcBef>
              <a:buNone/>
            </a:pPr>
            <a:r>
              <a:rPr lang="sv-SE" sz="2400" b="1" dirty="0" smtClean="0"/>
              <a:t>Sociology </a:t>
            </a:r>
            <a:r>
              <a:rPr lang="sv-SE" sz="2400" dirty="0" smtClean="0"/>
              <a:t>– it is the culture within Physics</a:t>
            </a:r>
          </a:p>
          <a:p>
            <a:pPr marL="0" indent="-14287">
              <a:spcBef>
                <a:spcPct val="25000"/>
              </a:spcBef>
              <a:buNone/>
            </a:pPr>
            <a:r>
              <a:rPr lang="sv-SE" sz="2400" b="1" dirty="0" smtClean="0"/>
              <a:t>Psychology </a:t>
            </a:r>
            <a:r>
              <a:rPr lang="sv-SE" sz="2400" dirty="0" smtClean="0"/>
              <a:t>– Implicit bias and stereotypes</a:t>
            </a:r>
          </a:p>
          <a:p>
            <a:pPr marL="0" indent="-14287">
              <a:spcBef>
                <a:spcPct val="25000"/>
              </a:spcBef>
              <a:buNone/>
            </a:pPr>
            <a:r>
              <a:rPr lang="sv-SE" sz="2400" b="1" dirty="0" smtClean="0"/>
              <a:t>Core values </a:t>
            </a:r>
            <a:r>
              <a:rPr lang="sv-SE" sz="2400" dirty="0" smtClean="0"/>
              <a:t>– bias ruins meritocracy</a:t>
            </a:r>
            <a:endParaRPr lang="sv-SE" sz="2400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953" y="90440"/>
            <a:ext cx="1411942" cy="21104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868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Today 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800" dirty="0" smtClean="0"/>
              <a:t>One simple investigation</a:t>
            </a:r>
          </a:p>
          <a:p>
            <a:r>
              <a:rPr lang="sv-SE" sz="2800" dirty="0" smtClean="0"/>
              <a:t>One brilliant research</a:t>
            </a:r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225031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72261" y="2864067"/>
            <a:ext cx="5080322" cy="2464677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sv-SE" dirty="0" smtClean="0"/>
              <a:t>Calculus based, introductory books</a:t>
            </a:r>
          </a:p>
          <a:p>
            <a:pPr>
              <a:defRPr/>
            </a:pPr>
            <a:endParaRPr lang="sv-SE" dirty="0"/>
          </a:p>
          <a:p>
            <a:pPr>
              <a:defRPr/>
            </a:pPr>
            <a:r>
              <a:rPr lang="sv-SE" dirty="0" smtClean="0"/>
              <a:t>Benson, University Physics</a:t>
            </a:r>
          </a:p>
          <a:p>
            <a:pPr lvl="1">
              <a:defRPr/>
            </a:pPr>
            <a:r>
              <a:rPr lang="sv-SE" dirty="0" err="1" smtClean="0"/>
              <a:t>Traditional</a:t>
            </a:r>
            <a:r>
              <a:rPr lang="sv-SE" dirty="0" smtClean="0"/>
              <a:t> </a:t>
            </a:r>
            <a:r>
              <a:rPr lang="sv-SE" dirty="0" err="1" smtClean="0"/>
              <a:t>book</a:t>
            </a:r>
            <a:endParaRPr lang="sv-SE" dirty="0" smtClean="0"/>
          </a:p>
        </p:txBody>
      </p:sp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>
                <a:solidFill>
                  <a:srgbClr val="996633"/>
                </a:solidFill>
              </a:rPr>
              <a:t>Culture – </a:t>
            </a:r>
            <a:r>
              <a:rPr lang="sv-SE" dirty="0" err="1" smtClean="0">
                <a:solidFill>
                  <a:srgbClr val="996633"/>
                </a:solidFill>
              </a:rPr>
              <a:t>visual</a:t>
            </a:r>
            <a:r>
              <a:rPr lang="sv-SE" dirty="0" smtClean="0">
                <a:solidFill>
                  <a:srgbClr val="996633"/>
                </a:solidFill>
              </a:rPr>
              <a:t> presentations </a:t>
            </a:r>
            <a:br>
              <a:rPr lang="sv-SE" dirty="0" smtClean="0">
                <a:solidFill>
                  <a:srgbClr val="996633"/>
                </a:solidFill>
              </a:rPr>
            </a:br>
            <a:r>
              <a:rPr lang="sv-SE" dirty="0" smtClean="0">
                <a:solidFill>
                  <a:srgbClr val="996633"/>
                </a:solidFill>
              </a:rPr>
              <a:t>in </a:t>
            </a:r>
            <a:r>
              <a:rPr lang="sv-SE" dirty="0" err="1" smtClean="0">
                <a:solidFill>
                  <a:srgbClr val="996633"/>
                </a:solidFill>
              </a:rPr>
              <a:t>textbooks</a:t>
            </a:r>
            <a:endParaRPr lang="sv-SE" dirty="0" smtClean="0">
              <a:solidFill>
                <a:srgbClr val="996633"/>
              </a:solidFill>
            </a:endParaRPr>
          </a:p>
        </p:txBody>
      </p:sp>
      <p:pic>
        <p:nvPicPr>
          <p:cNvPr id="410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131" y="539960"/>
            <a:ext cx="2185559" cy="30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1245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839168" y="1360191"/>
            <a:ext cx="7597825" cy="4983141"/>
          </a:xfrm>
        </p:spPr>
        <p:txBody>
          <a:bodyPr/>
          <a:lstStyle/>
          <a:p>
            <a:pPr marL="0" indent="0">
              <a:buNone/>
            </a:pPr>
            <a:endParaRPr lang="sv-SE" smtClean="0"/>
          </a:p>
          <a:p>
            <a:pPr marL="452582" lvl="1" indent="0">
              <a:buNone/>
            </a:pPr>
            <a:endParaRPr lang="sv-SE" smtClean="0"/>
          </a:p>
          <a:p>
            <a:pPr marL="452582" lvl="1" indent="0">
              <a:buNone/>
            </a:pPr>
            <a:endParaRPr lang="sv-SE" smtClean="0"/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>
                <a:solidFill>
                  <a:srgbClr val="996633"/>
                </a:solidFill>
              </a:rPr>
              <a:t>Culture – </a:t>
            </a:r>
            <a:r>
              <a:rPr lang="sv-SE" dirty="0" err="1" smtClean="0">
                <a:solidFill>
                  <a:srgbClr val="996633"/>
                </a:solidFill>
              </a:rPr>
              <a:t>visual</a:t>
            </a:r>
            <a:r>
              <a:rPr lang="sv-SE" dirty="0" smtClean="0">
                <a:solidFill>
                  <a:srgbClr val="996633"/>
                </a:solidFill>
              </a:rPr>
              <a:t> presentations</a:t>
            </a:r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182" y="547876"/>
            <a:ext cx="1172021" cy="1439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1" descr="C:\Users\aarlow\Desktop\Addison Arlow- Year 2012- Cabaret Shot (Flattened)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58"/>
          <a:stretch>
            <a:fillRect/>
          </a:stretch>
        </p:blipFill>
        <p:spPr bwMode="auto">
          <a:xfrm>
            <a:off x="2019003" y="1485644"/>
            <a:ext cx="3780160" cy="496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182" y="547876"/>
            <a:ext cx="1172021" cy="1439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6788348" y="1993575"/>
            <a:ext cx="1487686" cy="52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16" tIns="45258" rIns="90516" bIns="452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Std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Std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Std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Std 45 Light" pitchFamily="34" charset="0"/>
              </a:defRPr>
            </a:lvl9pPr>
          </a:lstStyle>
          <a:p>
            <a:pPr eaLnBrk="1" hangingPunct="1"/>
            <a:r>
              <a:rPr lang="sv-SE" sz="2800"/>
              <a:t>Benson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376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839168" y="1360191"/>
            <a:ext cx="7597825" cy="4983141"/>
          </a:xfrm>
        </p:spPr>
        <p:txBody>
          <a:bodyPr/>
          <a:lstStyle/>
          <a:p>
            <a:pPr marL="0" indent="0">
              <a:buNone/>
            </a:pPr>
            <a:r>
              <a:rPr lang="sv-SE" sz="2800" dirty="0"/>
              <a:t>Pictures of women</a:t>
            </a:r>
          </a:p>
          <a:p>
            <a:pPr marL="452582" lvl="1" indent="0">
              <a:buNone/>
            </a:pPr>
            <a:endParaRPr lang="sv-SE" sz="2400" dirty="0"/>
          </a:p>
          <a:p>
            <a:pPr marL="452582" lvl="1" indent="0">
              <a:buNone/>
            </a:pPr>
            <a:endParaRPr lang="sv-SE" sz="2400" dirty="0"/>
          </a:p>
        </p:txBody>
      </p:sp>
      <p:sp>
        <p:nvSpPr>
          <p:cNvPr id="71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>
                <a:solidFill>
                  <a:srgbClr val="996633"/>
                </a:solidFill>
              </a:rPr>
              <a:t>Culture – </a:t>
            </a:r>
            <a:r>
              <a:rPr lang="sv-SE" dirty="0" err="1" smtClean="0">
                <a:solidFill>
                  <a:srgbClr val="996633"/>
                </a:solidFill>
              </a:rPr>
              <a:t>visual</a:t>
            </a:r>
            <a:r>
              <a:rPr lang="sv-SE" dirty="0" smtClean="0">
                <a:solidFill>
                  <a:srgbClr val="996633"/>
                </a:solidFill>
              </a:rPr>
              <a:t> presentations</a:t>
            </a:r>
          </a:p>
        </p:txBody>
      </p:sp>
      <p:grpSp>
        <p:nvGrpSpPr>
          <p:cNvPr id="7173" name="Group 7"/>
          <p:cNvGrpSpPr>
            <a:grpSpLocks/>
          </p:cNvGrpSpPr>
          <p:nvPr/>
        </p:nvGrpSpPr>
        <p:grpSpPr bwMode="auto">
          <a:xfrm>
            <a:off x="709464" y="2109166"/>
            <a:ext cx="3036317" cy="2896145"/>
            <a:chOff x="3346909" y="1991622"/>
            <a:chExt cx="3084414" cy="2904057"/>
          </a:xfrm>
        </p:grpSpPr>
        <p:grpSp>
          <p:nvGrpSpPr>
            <p:cNvPr id="7178" name="Group 6"/>
            <p:cNvGrpSpPr>
              <a:grpSpLocks/>
            </p:cNvGrpSpPr>
            <p:nvPr/>
          </p:nvGrpSpPr>
          <p:grpSpPr bwMode="auto">
            <a:xfrm>
              <a:off x="3762796" y="2085804"/>
              <a:ext cx="2668527" cy="2809875"/>
              <a:chOff x="2974919" y="2090293"/>
              <a:chExt cx="2668527" cy="2809875"/>
            </a:xfrm>
          </p:grpSpPr>
          <p:pic>
            <p:nvPicPr>
              <p:cNvPr id="7180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30546">
                <a:off x="2974919" y="2090293"/>
                <a:ext cx="2190750" cy="2809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4948143" y="2135836"/>
                <a:ext cx="695303" cy="19910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sv-SE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3346909" y="1991622"/>
              <a:ext cx="695303" cy="2838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v-SE"/>
            </a:p>
          </p:txBody>
        </p:sp>
      </p:grpSp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170">
            <a:off x="4749031" y="1949238"/>
            <a:ext cx="2206526" cy="3675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693" y="2653876"/>
            <a:ext cx="1490811" cy="2137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901" y="2216842"/>
            <a:ext cx="1468934" cy="2137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182" y="547876"/>
            <a:ext cx="1172021" cy="1439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TextBox 13"/>
          <p:cNvSpPr txBox="1">
            <a:spLocks noChangeArrowheads="1"/>
          </p:cNvSpPr>
          <p:nvPr/>
        </p:nvSpPr>
        <p:spPr bwMode="auto">
          <a:xfrm>
            <a:off x="6788348" y="1993575"/>
            <a:ext cx="1487686" cy="52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16" tIns="45258" rIns="90516" bIns="452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Std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Std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Std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Std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Std 45 Light" pitchFamily="34" charset="0"/>
              </a:defRPr>
            </a:lvl9pPr>
          </a:lstStyle>
          <a:p>
            <a:pPr eaLnBrk="1" hangingPunct="1"/>
            <a:r>
              <a:rPr lang="sv-SE" sz="2800"/>
              <a:t>Benson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470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839168" y="1360191"/>
            <a:ext cx="7597825" cy="4983141"/>
          </a:xfrm>
        </p:spPr>
        <p:txBody>
          <a:bodyPr/>
          <a:lstStyle/>
          <a:p>
            <a:pPr marL="0" lvl="0" indent="0">
              <a:buNone/>
            </a:pPr>
            <a:r>
              <a:rPr lang="sv-SE" sz="2800" dirty="0">
                <a:solidFill>
                  <a:srgbClr val="000000"/>
                </a:solidFill>
              </a:rPr>
              <a:t>Pictures of </a:t>
            </a:r>
            <a:r>
              <a:rPr lang="sv-SE" sz="2800" dirty="0" smtClean="0">
                <a:solidFill>
                  <a:srgbClr val="000000"/>
                </a:solidFill>
              </a:rPr>
              <a:t>men</a:t>
            </a:r>
            <a:endParaRPr lang="sv-SE" sz="2800" dirty="0">
              <a:solidFill>
                <a:srgbClr val="000000"/>
              </a:solidFill>
            </a:endParaRPr>
          </a:p>
          <a:p>
            <a:pPr marL="452438" lvl="1" indent="0">
              <a:buNone/>
              <a:defRPr/>
            </a:pPr>
            <a:endParaRPr lang="sv-SE" sz="1400" dirty="0" smtClean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 smtClean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 smtClean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 smtClean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 smtClean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 smtClean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 smtClean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 smtClean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 smtClean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/>
          </a:p>
          <a:p>
            <a:pPr marL="452438" lvl="1" indent="0">
              <a:buNone/>
              <a:defRPr/>
            </a:pPr>
            <a:endParaRPr lang="sv-SE" sz="1400" dirty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>
                <a:solidFill>
                  <a:srgbClr val="996633"/>
                </a:solidFill>
              </a:rPr>
              <a:t>Culture – </a:t>
            </a:r>
            <a:r>
              <a:rPr lang="sv-SE" dirty="0" err="1" smtClean="0">
                <a:solidFill>
                  <a:srgbClr val="996633"/>
                </a:solidFill>
              </a:rPr>
              <a:t>visual</a:t>
            </a:r>
            <a:r>
              <a:rPr lang="sv-SE" dirty="0" smtClean="0">
                <a:solidFill>
                  <a:srgbClr val="996633"/>
                </a:solidFill>
              </a:rPr>
              <a:t> presentations</a:t>
            </a:r>
          </a:p>
        </p:txBody>
      </p:sp>
      <p:pic>
        <p:nvPicPr>
          <p:cNvPr id="819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182" y="547876"/>
            <a:ext cx="1172021" cy="1439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866">
            <a:off x="1045444" y="2061662"/>
            <a:ext cx="1162645" cy="1399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304" y="1999909"/>
            <a:ext cx="2386236" cy="152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19" y="3691041"/>
            <a:ext cx="1990874" cy="1805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540" y="2033161"/>
            <a:ext cx="1106388" cy="1453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886" y="3691041"/>
            <a:ext cx="1212652" cy="2064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38" y="3691041"/>
            <a:ext cx="1195462" cy="1946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928" y="2041077"/>
            <a:ext cx="1097012" cy="1482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001" y="3624536"/>
            <a:ext cx="1834604" cy="2131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130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5518" y="1883640"/>
            <a:ext cx="7919247" cy="5682939"/>
          </a:xfrm>
        </p:spPr>
        <p:txBody>
          <a:bodyPr/>
          <a:lstStyle/>
          <a:p>
            <a:pPr marL="0" indent="0">
              <a:buNone/>
            </a:pPr>
            <a:r>
              <a:rPr lang="sv-SE" dirty="0" err="1" smtClean="0"/>
              <a:t>What</a:t>
            </a:r>
            <a:r>
              <a:rPr lang="sv-SE" dirty="0" smtClean="0"/>
              <a:t> is the </a:t>
            </a:r>
            <a:r>
              <a:rPr lang="sv-SE" dirty="0" err="1" smtClean="0"/>
              <a:t>percentage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women</a:t>
            </a:r>
            <a:r>
              <a:rPr lang="sv-SE" dirty="0" smtClean="0"/>
              <a:t> </a:t>
            </a:r>
            <a:r>
              <a:rPr lang="sv-SE" dirty="0" err="1" smtClean="0"/>
              <a:t>among</a:t>
            </a:r>
            <a:r>
              <a:rPr lang="sv-SE" dirty="0" smtClean="0"/>
              <a:t> </a:t>
            </a:r>
            <a:r>
              <a:rPr lang="sv-SE" dirty="0" err="1" smtClean="0"/>
              <a:t>Physics</a:t>
            </a:r>
            <a:r>
              <a:rPr lang="sv-SE" dirty="0" smtClean="0"/>
              <a:t> professors?</a:t>
            </a:r>
          </a:p>
          <a:p>
            <a:pPr marL="0" indent="0">
              <a:buNone/>
            </a:pPr>
            <a:r>
              <a:rPr lang="sv-SE" dirty="0" err="1" smtClean="0"/>
              <a:t>Denmark</a:t>
            </a:r>
            <a:r>
              <a:rPr lang="sv-SE" dirty="0" smtClean="0"/>
              <a:t>, Estonia, Finland, </a:t>
            </a:r>
            <a:r>
              <a:rPr lang="sv-SE" dirty="0" err="1" smtClean="0"/>
              <a:t>Italy</a:t>
            </a:r>
            <a:r>
              <a:rPr lang="sv-SE" dirty="0" smtClean="0"/>
              <a:t>, </a:t>
            </a:r>
            <a:r>
              <a:rPr lang="sv-SE" dirty="0" err="1" smtClean="0"/>
              <a:t>Poland</a:t>
            </a:r>
            <a:endParaRPr lang="sv-SE" dirty="0"/>
          </a:p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r>
              <a:rPr lang="sv-SE" i="1" dirty="0" smtClean="0"/>
              <a:t>Which has the largest percentage?</a:t>
            </a:r>
          </a:p>
          <a:p>
            <a:pPr marL="0" indent="0">
              <a:buNone/>
            </a:pPr>
            <a:endParaRPr lang="sv-SE" i="1" dirty="0"/>
          </a:p>
          <a:p>
            <a:pPr marL="0" indent="0">
              <a:buNone/>
            </a:pPr>
            <a:r>
              <a:rPr lang="sv-SE" i="1" dirty="0" smtClean="0"/>
              <a:t>Which has the smallest percentage?</a:t>
            </a:r>
            <a:endParaRPr lang="sv-SE" i="1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75519" y="173505"/>
            <a:ext cx="8894862" cy="171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ctr" anchorCtr="0" compatLnSpc="1">
            <a:prstTxWarp prst="textNoShape">
              <a:avLst/>
            </a:prstTxWarp>
          </a:bodyPr>
          <a:lstStyle>
            <a:lvl1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996633"/>
                </a:solidFill>
                <a:latin typeface="+mj-lt"/>
                <a:ea typeface="ＭＳ Ｐゴシック" charset="-128"/>
                <a:cs typeface="+mj-cs"/>
              </a:defRPr>
            </a:lvl1pPr>
            <a:lvl2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6pPr>
            <a:lvl7pPr marL="9144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7pPr>
            <a:lvl8pPr marL="13716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8pPr>
            <a:lvl9pPr marL="18288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754304" indent="-754304"/>
            <a:r>
              <a:rPr lang="sv-SE" sz="3200" kern="0" dirty="0" smtClean="0">
                <a:latin typeface="Georgia" pitchFamily="18" charset="0"/>
              </a:rPr>
              <a:t>Culture - Sociology: </a:t>
            </a:r>
          </a:p>
          <a:p>
            <a:pPr marL="754304" indent="-754304"/>
            <a:r>
              <a:rPr lang="sv-SE" sz="1800" b="0" i="1" kern="0" dirty="0" smtClean="0">
                <a:solidFill>
                  <a:schemeClr val="tx1"/>
                </a:solidFill>
                <a:latin typeface="Georgia" pitchFamily="18" charset="0"/>
              </a:rPr>
              <a:t>Hasse and Trentemoller: UPGEM-project (2008)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229" y="173505"/>
            <a:ext cx="2447925" cy="1619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4483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5518" y="1883640"/>
            <a:ext cx="7919247" cy="5682939"/>
          </a:xfrm>
        </p:spPr>
        <p:txBody>
          <a:bodyPr/>
          <a:lstStyle/>
          <a:p>
            <a:pPr marL="0" indent="0">
              <a:buNone/>
            </a:pPr>
            <a:r>
              <a:rPr lang="sv-SE" dirty="0" err="1" smtClean="0"/>
              <a:t>What</a:t>
            </a:r>
            <a:r>
              <a:rPr lang="sv-SE" dirty="0" smtClean="0"/>
              <a:t> is the </a:t>
            </a:r>
            <a:r>
              <a:rPr lang="sv-SE" dirty="0" err="1" smtClean="0"/>
              <a:t>percentage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women</a:t>
            </a:r>
            <a:r>
              <a:rPr lang="sv-SE" dirty="0" smtClean="0"/>
              <a:t> </a:t>
            </a:r>
            <a:r>
              <a:rPr lang="sv-SE" dirty="0" err="1" smtClean="0"/>
              <a:t>among</a:t>
            </a:r>
            <a:r>
              <a:rPr lang="sv-SE" dirty="0" smtClean="0"/>
              <a:t> </a:t>
            </a:r>
            <a:r>
              <a:rPr lang="sv-SE" dirty="0" err="1" smtClean="0"/>
              <a:t>Physics</a:t>
            </a:r>
            <a:r>
              <a:rPr lang="sv-SE" dirty="0" smtClean="0"/>
              <a:t> professors?</a:t>
            </a:r>
          </a:p>
          <a:p>
            <a:pPr marL="0" indent="0">
              <a:buNone/>
            </a:pPr>
            <a:r>
              <a:rPr lang="sv-SE" dirty="0" err="1" smtClean="0"/>
              <a:t>Denmark</a:t>
            </a:r>
            <a:r>
              <a:rPr lang="sv-SE" dirty="0" smtClean="0"/>
              <a:t>, Estonia, Finland, </a:t>
            </a:r>
            <a:r>
              <a:rPr lang="sv-SE" dirty="0" err="1" smtClean="0"/>
              <a:t>Italy</a:t>
            </a:r>
            <a:r>
              <a:rPr lang="sv-SE" dirty="0" smtClean="0"/>
              <a:t>, </a:t>
            </a:r>
            <a:r>
              <a:rPr lang="sv-SE" dirty="0" err="1" smtClean="0"/>
              <a:t>Poland</a:t>
            </a:r>
            <a:endParaRPr lang="sv-SE" dirty="0"/>
          </a:p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 err="1" smtClean="0"/>
              <a:t>Denmark</a:t>
            </a:r>
            <a:r>
              <a:rPr lang="sv-SE" dirty="0" smtClean="0"/>
              <a:t> – 3%</a:t>
            </a:r>
          </a:p>
          <a:p>
            <a:pPr marL="0" indent="0">
              <a:buNone/>
            </a:pPr>
            <a:r>
              <a:rPr lang="sv-SE" dirty="0" smtClean="0"/>
              <a:t>Estonia – 11%</a:t>
            </a:r>
          </a:p>
          <a:p>
            <a:pPr marL="0" indent="0">
              <a:buNone/>
            </a:pPr>
            <a:r>
              <a:rPr lang="sv-SE" dirty="0" smtClean="0"/>
              <a:t>Finland </a:t>
            </a:r>
            <a:r>
              <a:rPr lang="sv-SE" dirty="0"/>
              <a:t>– 12%</a:t>
            </a:r>
            <a:endParaRPr lang="en-GB" dirty="0"/>
          </a:p>
          <a:p>
            <a:pPr marL="0" indent="0">
              <a:buNone/>
            </a:pPr>
            <a:r>
              <a:rPr lang="sv-SE" dirty="0" smtClean="0"/>
              <a:t> </a:t>
            </a:r>
            <a:r>
              <a:rPr lang="sv-SE" dirty="0" err="1" smtClean="0"/>
              <a:t>Poland</a:t>
            </a:r>
            <a:r>
              <a:rPr lang="sv-SE" dirty="0" smtClean="0"/>
              <a:t> – 14% </a:t>
            </a:r>
          </a:p>
          <a:p>
            <a:pPr marL="0" indent="0">
              <a:spcBef>
                <a:spcPct val="25000"/>
              </a:spcBef>
              <a:buNone/>
            </a:pPr>
            <a:r>
              <a:rPr lang="sv-SE" dirty="0" err="1" smtClean="0"/>
              <a:t>Italy</a:t>
            </a:r>
            <a:r>
              <a:rPr lang="sv-SE" dirty="0" smtClean="0"/>
              <a:t> </a:t>
            </a:r>
            <a:r>
              <a:rPr lang="sv-SE" dirty="0"/>
              <a:t>– 23%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75519" y="173505"/>
            <a:ext cx="8894862" cy="171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ctr" anchorCtr="0" compatLnSpc="1">
            <a:prstTxWarp prst="textNoShape">
              <a:avLst/>
            </a:prstTxWarp>
          </a:bodyPr>
          <a:lstStyle>
            <a:lvl1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996633"/>
                </a:solidFill>
                <a:latin typeface="+mj-lt"/>
                <a:ea typeface="ＭＳ Ｐゴシック" charset="-128"/>
                <a:cs typeface="+mj-cs"/>
              </a:defRPr>
            </a:lvl1pPr>
            <a:lvl2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6pPr>
            <a:lvl7pPr marL="9144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7pPr>
            <a:lvl8pPr marL="13716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8pPr>
            <a:lvl9pPr marL="18288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754304" indent="-754304"/>
            <a:r>
              <a:rPr lang="sv-SE" sz="3200" kern="0" dirty="0" smtClean="0">
                <a:latin typeface="Georgia" pitchFamily="18" charset="0"/>
              </a:rPr>
              <a:t>Culture - Sociology: </a:t>
            </a:r>
          </a:p>
          <a:p>
            <a:pPr marL="754304" indent="-754304"/>
            <a:r>
              <a:rPr lang="sv-SE" sz="1800" b="0" i="1" kern="0" dirty="0" smtClean="0">
                <a:solidFill>
                  <a:schemeClr val="tx1"/>
                </a:solidFill>
                <a:latin typeface="Georgia" pitchFamily="18" charset="0"/>
              </a:rPr>
              <a:t>Hasse and Trentemoller: UPGEM-project (2008)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229" y="173505"/>
            <a:ext cx="2447925" cy="1619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4187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2" descr="logoforM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357188"/>
            <a:ext cx="101282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552041" y="1372439"/>
            <a:ext cx="8101012" cy="2108292"/>
          </a:xfrm>
          <a:noFill/>
        </p:spPr>
        <p:txBody>
          <a:bodyPr/>
          <a:lstStyle/>
          <a:p>
            <a:pPr algn="ctr" eaLnBrk="1" hangingPunct="1"/>
            <a:r>
              <a:rPr lang="sv-SE" sz="3600" dirty="0" smtClean="0">
                <a:solidFill>
                  <a:srgbClr val="996633"/>
                </a:solidFill>
              </a:rPr>
              <a:t>How to </a:t>
            </a:r>
            <a:r>
              <a:rPr lang="sv-SE" sz="3600" dirty="0" smtClean="0">
                <a:solidFill>
                  <a:srgbClr val="FF0000"/>
                </a:solidFill>
              </a:rPr>
              <a:t>discover</a:t>
            </a:r>
            <a:r>
              <a:rPr lang="sv-SE" sz="3600" dirty="0" smtClean="0">
                <a:solidFill>
                  <a:srgbClr val="996633"/>
                </a:solidFill>
              </a:rPr>
              <a:t> Gender </a:t>
            </a:r>
            <a:r>
              <a:rPr lang="sv-SE" sz="3600" dirty="0" smtClean="0">
                <a:solidFill>
                  <a:srgbClr val="FF0000"/>
                </a:solidFill>
              </a:rPr>
              <a:t>in</a:t>
            </a:r>
            <a:r>
              <a:rPr lang="sv-SE" sz="3600" dirty="0" smtClean="0">
                <a:solidFill>
                  <a:srgbClr val="996633"/>
                </a:solidFill>
              </a:rPr>
              <a:t> Physics </a:t>
            </a:r>
            <a:endParaRPr lang="sv-SE" sz="3600" dirty="0" smtClean="0">
              <a:solidFill>
                <a:srgbClr val="FF0000"/>
              </a:solidFill>
            </a:endParaRPr>
          </a:p>
        </p:txBody>
      </p:sp>
      <p:sp>
        <p:nvSpPr>
          <p:cNvPr id="14340" name="Rectangle 17"/>
          <p:cNvSpPr>
            <a:spLocks noChangeArrowheads="1"/>
          </p:cNvSpPr>
          <p:nvPr/>
        </p:nvSpPr>
        <p:spPr bwMode="auto">
          <a:xfrm>
            <a:off x="0" y="0"/>
            <a:ext cx="209550" cy="801688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14341" name="Rectangle 18"/>
          <p:cNvSpPr>
            <a:spLocks noChangeArrowheads="1"/>
          </p:cNvSpPr>
          <p:nvPr/>
        </p:nvSpPr>
        <p:spPr bwMode="auto">
          <a:xfrm>
            <a:off x="0" y="801688"/>
            <a:ext cx="209550" cy="800100"/>
          </a:xfrm>
          <a:prstGeom prst="rect">
            <a:avLst/>
          </a:prstGeom>
          <a:solidFill>
            <a:srgbClr val="996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14342" name="Rectangle 23"/>
          <p:cNvSpPr>
            <a:spLocks noChangeArrowheads="1"/>
          </p:cNvSpPr>
          <p:nvPr/>
        </p:nvSpPr>
        <p:spPr bwMode="auto">
          <a:xfrm>
            <a:off x="449263" y="3614737"/>
            <a:ext cx="8101012" cy="15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16" tIns="45258" rIns="90516" bIns="45258" anchor="ctr"/>
          <a:lstStyle/>
          <a:p>
            <a:pPr algn="ctr" defTabSz="904875"/>
            <a:r>
              <a:rPr lang="sv-SE" sz="2800" b="0" dirty="0" smtClean="0"/>
              <a:t>Tomas Brage</a:t>
            </a:r>
          </a:p>
          <a:p>
            <a:pPr algn="ctr" defTabSz="904875"/>
            <a:r>
              <a:rPr lang="sv-SE" sz="2800" b="0" dirty="0" smtClean="0"/>
              <a:t>Professor and Director of Education in Physics</a:t>
            </a:r>
          </a:p>
          <a:p>
            <a:pPr algn="ctr" defTabSz="904875"/>
            <a:r>
              <a:rPr lang="sv-SE" sz="2800" b="0" dirty="0" smtClean="0"/>
              <a:t>Lund university, Sweden</a:t>
            </a:r>
            <a:endParaRPr lang="sv-SE" sz="28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698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dirty="0" smtClean="0"/>
              <a:t>Is it Physics </a:t>
            </a:r>
            <a:r>
              <a:rPr lang="sv-SE" dirty="0"/>
              <a:t>in</a:t>
            </a:r>
            <a:r>
              <a:rPr lang="sv-SE" dirty="0" smtClean="0"/>
              <a:t> culture?</a:t>
            </a:r>
            <a:endParaRPr lang="sv-SE" dirty="0" smtClean="0">
              <a:solidFill>
                <a:srgbClr val="996633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438" y="1654175"/>
            <a:ext cx="7791450" cy="4297519"/>
          </a:xfrm>
        </p:spPr>
        <p:txBody>
          <a:bodyPr/>
          <a:lstStyle/>
          <a:p>
            <a:pPr marL="0" indent="0" eaLnBrk="1" hangingPunct="1">
              <a:spcBef>
                <a:spcPct val="25000"/>
              </a:spcBef>
              <a:buNone/>
            </a:pPr>
            <a:r>
              <a:rPr lang="sv-SE" sz="2400" dirty="0" smtClean="0"/>
              <a:t>Using ”Culture Contrasts” to understand:</a:t>
            </a:r>
          </a:p>
          <a:p>
            <a:pPr marL="0" indent="0" eaLnBrk="1" hangingPunct="1">
              <a:spcBef>
                <a:spcPct val="25000"/>
              </a:spcBef>
              <a:buNone/>
            </a:pPr>
            <a:r>
              <a:rPr lang="sv-SE" sz="2400" dirty="0" smtClean="0"/>
              <a:t>Is it Physics in Culture – outside Physics?</a:t>
            </a:r>
            <a:endParaRPr lang="sv-SE" sz="2400" b="1" dirty="0" smtClean="0"/>
          </a:p>
          <a:p>
            <a:pPr marL="457200" indent="-457200">
              <a:spcBef>
                <a:spcPct val="25000"/>
              </a:spcBef>
              <a:buFont typeface="+mj-lt"/>
              <a:buAutoNum type="arabicPeriod"/>
            </a:pPr>
            <a:r>
              <a:rPr lang="sv-SE" sz="2400" dirty="0" smtClean="0"/>
              <a:t>The Classically schooled Physicist</a:t>
            </a:r>
          </a:p>
          <a:p>
            <a:pPr marL="457200" indent="-457200">
              <a:spcBef>
                <a:spcPct val="25000"/>
              </a:spcBef>
              <a:buFont typeface="+mj-lt"/>
              <a:buAutoNum type="arabicPeriod"/>
            </a:pPr>
            <a:r>
              <a:rPr lang="sv-SE" sz="2400" dirty="0" smtClean="0"/>
              <a:t>Family culture</a:t>
            </a:r>
          </a:p>
          <a:p>
            <a:pPr marL="923925" lvl="1" indent="-457200">
              <a:spcBef>
                <a:spcPct val="25000"/>
              </a:spcBef>
              <a:buFont typeface="+mj-lt"/>
              <a:buAutoNum type="alphaLcParenR"/>
            </a:pPr>
            <a:r>
              <a:rPr lang="sv-SE" sz="2400" dirty="0" smtClean="0"/>
              <a:t>Parenthood contra motherhood</a:t>
            </a:r>
          </a:p>
          <a:p>
            <a:pPr marL="923925" lvl="1" indent="-457200">
              <a:spcBef>
                <a:spcPct val="25000"/>
              </a:spcBef>
              <a:buFont typeface="+mj-lt"/>
              <a:buAutoNum type="alphaLcParenR"/>
            </a:pPr>
            <a:r>
              <a:rPr lang="sv-SE" sz="2400" dirty="0" smtClean="0"/>
              <a:t>Child care contra nannies</a:t>
            </a:r>
          </a:p>
          <a:p>
            <a:pPr marL="923925" lvl="1" indent="-457200">
              <a:spcBef>
                <a:spcPct val="25000"/>
              </a:spcBef>
              <a:buFont typeface="+mj-lt"/>
              <a:buAutoNum type="alphaLcParenR"/>
            </a:pPr>
            <a:r>
              <a:rPr lang="sv-SE" sz="2400" dirty="0" smtClean="0"/>
              <a:t>Nuclear contra extended family</a:t>
            </a:r>
          </a:p>
          <a:p>
            <a:pPr marL="923925" lvl="1" indent="-457200">
              <a:spcBef>
                <a:spcPct val="25000"/>
              </a:spcBef>
              <a:buFont typeface="+mj-lt"/>
              <a:buAutoNum type="alphaLcParenR"/>
            </a:pPr>
            <a:r>
              <a:rPr lang="sv-SE" sz="2400" dirty="0" smtClean="0"/>
              <a:t>Strong border between family and work?</a:t>
            </a:r>
          </a:p>
          <a:p>
            <a:pPr marL="466725" lvl="1" indent="0">
              <a:spcBef>
                <a:spcPct val="25000"/>
              </a:spcBef>
              <a:buNone/>
            </a:pPr>
            <a:r>
              <a:rPr lang="sv-SE" sz="2400" i="1" dirty="0" smtClean="0"/>
              <a:t>		What about flexibility?</a:t>
            </a:r>
          </a:p>
          <a:p>
            <a:pPr marL="457200" indent="-457200">
              <a:spcBef>
                <a:spcPct val="25000"/>
              </a:spcBef>
              <a:buFont typeface="+mj-lt"/>
              <a:buAutoNum type="arabicPeriod"/>
            </a:pPr>
            <a:r>
              <a:rPr lang="sv-SE" sz="2400" dirty="0" smtClean="0"/>
              <a:t>Religion </a:t>
            </a:r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sz="2400" dirty="0"/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sz="2400" dirty="0"/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271" y="0"/>
            <a:ext cx="1421854" cy="9405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19977" y="2122098"/>
            <a:ext cx="2156604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Denmark – 3%</a:t>
            </a:r>
          </a:p>
          <a:p>
            <a:pPr algn="ctr"/>
            <a:r>
              <a:rPr lang="sv-SE" dirty="0"/>
              <a:t>Estonia – 11%</a:t>
            </a:r>
          </a:p>
          <a:p>
            <a:pPr algn="ctr"/>
            <a:r>
              <a:rPr lang="sv-SE" dirty="0"/>
              <a:t>Finland – 12%</a:t>
            </a:r>
            <a:endParaRPr lang="en-GB" dirty="0"/>
          </a:p>
          <a:p>
            <a:pPr algn="ctr"/>
            <a:r>
              <a:rPr lang="sv-SE" dirty="0" smtClean="0"/>
              <a:t>Poland </a:t>
            </a:r>
            <a:r>
              <a:rPr lang="sv-SE" dirty="0"/>
              <a:t>– 14% </a:t>
            </a:r>
            <a:r>
              <a:rPr lang="sv-SE" dirty="0" smtClean="0"/>
              <a:t>Italy </a:t>
            </a:r>
            <a:r>
              <a:rPr lang="sv-SE" dirty="0"/>
              <a:t>– 23</a:t>
            </a:r>
            <a:r>
              <a:rPr lang="sv-SE" dirty="0" smtClean="0"/>
              <a:t>%</a:t>
            </a:r>
            <a:endParaRPr lang="sv-S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217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25000"/>
              </a:spcBef>
              <a:buNone/>
            </a:pPr>
            <a:endParaRPr lang="sv-SE" dirty="0" smtClean="0"/>
          </a:p>
          <a:p>
            <a:pPr marL="0" indent="0" eaLnBrk="1" hangingPunct="1">
              <a:spcBef>
                <a:spcPct val="25000"/>
              </a:spcBef>
              <a:buNone/>
            </a:pPr>
            <a:r>
              <a:rPr lang="sv-SE" dirty="0" smtClean="0"/>
              <a:t>Three cultures ”discovered”:</a:t>
            </a:r>
          </a:p>
          <a:p>
            <a:pPr marL="457200" indent="-457200" eaLnBrk="1" hangingPunct="1">
              <a:spcBef>
                <a:spcPct val="25000"/>
              </a:spcBef>
              <a:buAutoNum type="arabicPeriod"/>
            </a:pPr>
            <a:r>
              <a:rPr lang="sv-SE" dirty="0" smtClean="0"/>
              <a:t>Hercules-</a:t>
            </a:r>
            <a:r>
              <a:rPr lang="sv-SE" dirty="0" err="1" smtClean="0"/>
              <a:t>culture</a:t>
            </a:r>
            <a:r>
              <a:rPr lang="sv-SE" dirty="0" smtClean="0"/>
              <a:t> – the </a:t>
            </a:r>
            <a:r>
              <a:rPr lang="sv-SE" dirty="0" err="1" smtClean="0"/>
              <a:t>fighter’s</a:t>
            </a:r>
            <a:r>
              <a:rPr lang="sv-SE" dirty="0" smtClean="0"/>
              <a:t> </a:t>
            </a:r>
            <a:r>
              <a:rPr lang="sv-SE" dirty="0" err="1" smtClean="0"/>
              <a:t>culture</a:t>
            </a:r>
            <a:endParaRPr lang="sv-SE" dirty="0" smtClean="0"/>
          </a:p>
          <a:p>
            <a:pPr marL="457200" indent="-457200" eaLnBrk="1" hangingPunct="1">
              <a:spcBef>
                <a:spcPct val="25000"/>
              </a:spcBef>
              <a:buAutoNum type="arabicPeriod"/>
            </a:pPr>
            <a:r>
              <a:rPr lang="sv-SE" dirty="0" smtClean="0"/>
              <a:t>Care </a:t>
            </a:r>
            <a:r>
              <a:rPr lang="sv-SE" dirty="0" err="1" smtClean="0"/>
              <a:t>taker-culture</a:t>
            </a:r>
            <a:r>
              <a:rPr lang="sv-SE" dirty="0" smtClean="0"/>
              <a:t> – the social </a:t>
            </a:r>
            <a:r>
              <a:rPr lang="sv-SE" dirty="0" err="1" smtClean="0"/>
              <a:t>culture</a:t>
            </a:r>
            <a:endParaRPr lang="sv-SE" dirty="0" smtClean="0"/>
          </a:p>
          <a:p>
            <a:pPr marL="457200" indent="-457200" eaLnBrk="1" hangingPunct="1">
              <a:spcBef>
                <a:spcPct val="25000"/>
              </a:spcBef>
              <a:buAutoNum type="arabicPeriod"/>
            </a:pPr>
            <a:r>
              <a:rPr lang="sv-SE" dirty="0" err="1" smtClean="0"/>
              <a:t>Working</a:t>
            </a:r>
            <a:r>
              <a:rPr lang="sv-SE" dirty="0" smtClean="0"/>
              <a:t> </a:t>
            </a:r>
            <a:r>
              <a:rPr lang="sv-SE" dirty="0" err="1" smtClean="0"/>
              <a:t>bee-culture</a:t>
            </a:r>
            <a:r>
              <a:rPr lang="sv-SE" dirty="0" smtClean="0"/>
              <a:t> – the </a:t>
            </a:r>
            <a:r>
              <a:rPr lang="sv-SE" dirty="0" err="1" smtClean="0"/>
              <a:t>industrious</a:t>
            </a:r>
            <a:r>
              <a:rPr lang="sv-SE" dirty="0" smtClean="0"/>
              <a:t> </a:t>
            </a:r>
            <a:r>
              <a:rPr lang="sv-SE" dirty="0" err="1" smtClean="0"/>
              <a:t>culture</a:t>
            </a:r>
            <a:endParaRPr lang="sv-SE" dirty="0" smtClean="0"/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/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/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271" y="0"/>
            <a:ext cx="1421854" cy="940526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04838" y="666750"/>
            <a:ext cx="8099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ctr" anchorCtr="0" compatLnSpc="1">
            <a:prstTxWarp prst="textNoShape">
              <a:avLst/>
            </a:prstTxWarp>
          </a:bodyPr>
          <a:lstStyle>
            <a:lvl1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996633"/>
                </a:solidFill>
                <a:latin typeface="+mj-lt"/>
                <a:ea typeface="ＭＳ Ｐゴシック" charset="-128"/>
                <a:cs typeface="+mj-cs"/>
              </a:defRPr>
            </a:lvl1pPr>
            <a:lvl2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6pPr>
            <a:lvl7pPr marL="9144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7pPr>
            <a:lvl8pPr marL="13716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8pPr>
            <a:lvl9pPr marL="18288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v-SE" kern="0" dirty="0" smtClean="0"/>
              <a:t>... Or is it Physics as culture?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76845" y="3088257"/>
            <a:ext cx="2156604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Denmark – 3%</a:t>
            </a:r>
          </a:p>
          <a:p>
            <a:pPr algn="ctr"/>
            <a:r>
              <a:rPr lang="sv-SE" dirty="0"/>
              <a:t>Estonia – 11%</a:t>
            </a:r>
          </a:p>
          <a:p>
            <a:pPr algn="ctr"/>
            <a:r>
              <a:rPr lang="sv-SE" dirty="0"/>
              <a:t>Finland – 12%</a:t>
            </a:r>
            <a:endParaRPr lang="en-GB" dirty="0"/>
          </a:p>
          <a:p>
            <a:pPr algn="ctr"/>
            <a:r>
              <a:rPr lang="sv-SE" dirty="0" smtClean="0"/>
              <a:t>Poland </a:t>
            </a:r>
            <a:r>
              <a:rPr lang="sv-SE" dirty="0"/>
              <a:t>– 14% </a:t>
            </a:r>
            <a:r>
              <a:rPr lang="sv-SE" dirty="0" smtClean="0"/>
              <a:t>Italy </a:t>
            </a:r>
            <a:r>
              <a:rPr lang="sv-SE" dirty="0"/>
              <a:t>– 23</a:t>
            </a:r>
            <a:r>
              <a:rPr lang="sv-SE" dirty="0" smtClean="0"/>
              <a:t>%</a:t>
            </a:r>
            <a:endParaRPr lang="sv-S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658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809" y="394476"/>
            <a:ext cx="7791450" cy="1635048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Hercules: </a:t>
            </a:r>
          </a:p>
          <a:p>
            <a:pPr marL="0" indent="0">
              <a:buNone/>
            </a:pPr>
            <a:r>
              <a:rPr lang="en-GB" i="1" dirty="0" smtClean="0"/>
              <a:t>Oh </a:t>
            </a:r>
            <a:r>
              <a:rPr lang="en-GB" i="1" dirty="0"/>
              <a:t>yes, there is a lot of competition. </a:t>
            </a:r>
            <a:r>
              <a:rPr lang="en-GB" i="1" dirty="0" smtClean="0"/>
              <a:t>This </a:t>
            </a:r>
            <a:r>
              <a:rPr lang="en-GB" i="1" dirty="0"/>
              <a:t>whole process is extremely competitive. The case that the </a:t>
            </a:r>
            <a:r>
              <a:rPr lang="en-GB" i="1" dirty="0" smtClean="0"/>
              <a:t>department </a:t>
            </a:r>
            <a:r>
              <a:rPr lang="en-GB" i="1" dirty="0"/>
              <a:t>needs to make to the university is that I am not only good enough for the job, but I am the best </a:t>
            </a:r>
            <a:r>
              <a:rPr lang="en-GB" i="1" dirty="0" smtClean="0"/>
              <a:t>person </a:t>
            </a:r>
            <a:r>
              <a:rPr lang="en-GB" i="1" dirty="0"/>
              <a:t>in the world for this </a:t>
            </a:r>
            <a:r>
              <a:rPr lang="en-GB" i="1" dirty="0" smtClean="0"/>
              <a:t>job.</a:t>
            </a:r>
            <a:endParaRPr lang="en-GB" i="1" dirty="0"/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0768" y="2398444"/>
            <a:ext cx="7791450" cy="163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t" anchorCtr="0" compatLnSpc="1">
            <a:prstTxWarp prst="textNoShape">
              <a:avLst/>
            </a:prstTxWarp>
          </a:bodyPr>
          <a:lstStyle>
            <a:lvl1pPr marL="268288" indent="-268288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35013" indent="-282575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36650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1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84325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367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939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511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083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655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GB" kern="0" dirty="0" smtClean="0"/>
              <a:t>Care-taker:</a:t>
            </a:r>
          </a:p>
          <a:p>
            <a:pPr marL="0" indent="0">
              <a:buFontTx/>
              <a:buNone/>
            </a:pPr>
            <a:r>
              <a:rPr lang="en-GB" b="0" i="1" kern="0" dirty="0" smtClean="0"/>
              <a:t>There’s </a:t>
            </a:r>
            <a:r>
              <a:rPr lang="en-GB" b="0" i="1" kern="0" dirty="0"/>
              <a:t>always a team </a:t>
            </a:r>
            <a:r>
              <a:rPr lang="en-GB" b="0" i="1" kern="0" dirty="0" smtClean="0"/>
              <a:t>behind </a:t>
            </a:r>
            <a:r>
              <a:rPr lang="en-GB" b="0" i="1" kern="0" dirty="0"/>
              <a:t>a genius</a:t>
            </a:r>
            <a:r>
              <a:rPr lang="en-GB" b="0" i="1" kern="0" dirty="0" smtClean="0"/>
              <a:t>. (...) </a:t>
            </a:r>
            <a:r>
              <a:rPr lang="en-GB" b="0" i="1" kern="0" dirty="0"/>
              <a:t>Good teamwork always brings the best results, but </a:t>
            </a:r>
            <a:r>
              <a:rPr lang="en-GB" b="0" i="1" kern="0" dirty="0" smtClean="0"/>
              <a:t>of course</a:t>
            </a:r>
            <a:r>
              <a:rPr lang="en-GB" b="0" i="1" kern="0" dirty="0"/>
              <a:t>, not everyone is lucky enough to find a good group to work with. Sometimes when there are </a:t>
            </a:r>
            <a:r>
              <a:rPr lang="en-GB" b="0" i="1" kern="0" dirty="0" smtClean="0"/>
              <a:t>very competitive </a:t>
            </a:r>
            <a:r>
              <a:rPr lang="en-GB" b="0" i="1" kern="0" dirty="0"/>
              <a:t>people, it is difficult to form a group..</a:t>
            </a:r>
          </a:p>
          <a:p>
            <a:pPr marL="0" indent="0">
              <a:spcBef>
                <a:spcPct val="25000"/>
              </a:spcBef>
              <a:buFontTx/>
              <a:buNone/>
            </a:pPr>
            <a:endParaRPr lang="sv-SE" b="0" kern="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80768" y="4687695"/>
            <a:ext cx="7791450" cy="125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t" anchorCtr="0" compatLnSpc="1">
            <a:prstTxWarp prst="textNoShape">
              <a:avLst/>
            </a:prstTxWarp>
          </a:bodyPr>
          <a:lstStyle>
            <a:lvl1pPr marL="268288" indent="-268288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35013" indent="-282575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36650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1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84325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367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939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511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083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655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GB" b="1" kern="0" dirty="0" smtClean="0"/>
              <a:t>Working bee:</a:t>
            </a:r>
          </a:p>
          <a:p>
            <a:pPr marL="0" indent="0">
              <a:buFontTx/>
              <a:buNone/>
            </a:pPr>
            <a:r>
              <a:rPr lang="en-GB" b="0" i="1" kern="0" dirty="0" smtClean="0"/>
              <a:t>But in this respect, for us not to show ourselves too much and do no crazy things, we had to sit quiet and pretend we were not there</a:t>
            </a:r>
            <a:endParaRPr lang="sv-SE" b="0" kern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271" y="0"/>
            <a:ext cx="1421854" cy="9405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6760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5" grpId="0" build="p"/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809" y="394475"/>
            <a:ext cx="7791450" cy="5682939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Investigation of five countries:</a:t>
            </a:r>
          </a:p>
          <a:p>
            <a:pPr marL="0" indent="0">
              <a:buNone/>
            </a:pPr>
            <a:r>
              <a:rPr lang="sv-SE" dirty="0" err="1" smtClean="0"/>
              <a:t>Denmark</a:t>
            </a:r>
            <a:r>
              <a:rPr lang="sv-SE" dirty="0" smtClean="0"/>
              <a:t>, Finland, Estonia, </a:t>
            </a:r>
            <a:r>
              <a:rPr lang="sv-SE" dirty="0" err="1" smtClean="0"/>
              <a:t>Poland</a:t>
            </a:r>
            <a:r>
              <a:rPr lang="sv-SE" dirty="0" smtClean="0"/>
              <a:t> and </a:t>
            </a:r>
            <a:r>
              <a:rPr lang="sv-SE" dirty="0" err="1" smtClean="0"/>
              <a:t>Italy</a:t>
            </a:r>
            <a:endParaRPr lang="sv-SE" dirty="0" smtClean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culture</a:t>
            </a:r>
            <a:r>
              <a:rPr lang="sv-SE" dirty="0" smtClean="0"/>
              <a:t> </a:t>
            </a:r>
            <a:r>
              <a:rPr lang="sv-SE" dirty="0" err="1" smtClean="0"/>
              <a:t>defines</a:t>
            </a:r>
            <a:r>
              <a:rPr lang="sv-SE" dirty="0" smtClean="0"/>
              <a:t> </a:t>
            </a:r>
            <a:r>
              <a:rPr lang="sv-SE" dirty="0" err="1" smtClean="0"/>
              <a:t>Physics</a:t>
            </a:r>
            <a:r>
              <a:rPr lang="sv-SE" dirty="0" smtClean="0"/>
              <a:t> </a:t>
            </a:r>
            <a:r>
              <a:rPr lang="sv-SE" dirty="0" err="1" smtClean="0"/>
              <a:t>departments</a:t>
            </a:r>
            <a:r>
              <a:rPr lang="sv-SE" dirty="0" smtClean="0"/>
              <a:t> in the different </a:t>
            </a:r>
            <a:r>
              <a:rPr lang="sv-SE" dirty="0" err="1" smtClean="0"/>
              <a:t>countries</a:t>
            </a:r>
            <a:r>
              <a:rPr lang="sv-SE" dirty="0" smtClean="0"/>
              <a:t>?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 err="1" smtClean="0"/>
              <a:t>Denmark</a:t>
            </a:r>
            <a:r>
              <a:rPr lang="sv-SE" dirty="0" smtClean="0"/>
              <a:t> – 3% - Hercules</a:t>
            </a:r>
          </a:p>
          <a:p>
            <a:pPr marL="0" indent="0">
              <a:buNone/>
            </a:pPr>
            <a:r>
              <a:rPr lang="sv-SE" dirty="0"/>
              <a:t>Estonia – 11% - </a:t>
            </a:r>
            <a:r>
              <a:rPr lang="sv-SE" dirty="0" err="1"/>
              <a:t>Working</a:t>
            </a:r>
            <a:r>
              <a:rPr lang="sv-SE" dirty="0"/>
              <a:t> </a:t>
            </a:r>
            <a:r>
              <a:rPr lang="sv-SE" dirty="0" err="1"/>
              <a:t>bee</a:t>
            </a:r>
            <a:endParaRPr lang="sv-SE" dirty="0"/>
          </a:p>
          <a:p>
            <a:pPr marL="0" indent="0">
              <a:buNone/>
            </a:pPr>
            <a:r>
              <a:rPr lang="sv-SE" dirty="0" err="1"/>
              <a:t>Poland</a:t>
            </a:r>
            <a:r>
              <a:rPr lang="sv-SE" dirty="0"/>
              <a:t> – 14% - </a:t>
            </a:r>
            <a:r>
              <a:rPr lang="sv-SE" dirty="0" err="1"/>
              <a:t>Working</a:t>
            </a:r>
            <a:r>
              <a:rPr lang="sv-SE" dirty="0"/>
              <a:t> </a:t>
            </a:r>
            <a:r>
              <a:rPr lang="sv-SE" dirty="0" err="1"/>
              <a:t>bee</a:t>
            </a:r>
            <a:endParaRPr lang="sv-SE" dirty="0"/>
          </a:p>
          <a:p>
            <a:pPr marL="0" indent="0">
              <a:buNone/>
            </a:pPr>
            <a:r>
              <a:rPr lang="sv-SE" dirty="0" err="1" smtClean="0"/>
              <a:t>Italy</a:t>
            </a:r>
            <a:r>
              <a:rPr lang="sv-SE" dirty="0" smtClean="0"/>
              <a:t> </a:t>
            </a:r>
            <a:r>
              <a:rPr lang="sv-SE" dirty="0"/>
              <a:t>– </a:t>
            </a:r>
            <a:r>
              <a:rPr lang="sv-SE" dirty="0" smtClean="0"/>
              <a:t>23% </a:t>
            </a:r>
            <a:r>
              <a:rPr lang="sv-SE" dirty="0"/>
              <a:t>- </a:t>
            </a:r>
            <a:r>
              <a:rPr lang="sv-SE" dirty="0" smtClean="0"/>
              <a:t>Care-</a:t>
            </a:r>
            <a:r>
              <a:rPr lang="sv-SE" dirty="0" err="1" smtClean="0"/>
              <a:t>taker</a:t>
            </a:r>
            <a:r>
              <a:rPr lang="sv-SE" dirty="0" smtClean="0"/>
              <a:t> </a:t>
            </a:r>
            <a:endParaRPr lang="sv-SE" dirty="0"/>
          </a:p>
          <a:p>
            <a:pPr marL="0" indent="0">
              <a:buNone/>
            </a:pPr>
            <a:r>
              <a:rPr lang="sv-SE" dirty="0" smtClean="0"/>
              <a:t>Finland –12% - not a </a:t>
            </a:r>
            <a:r>
              <a:rPr lang="sv-SE" dirty="0" err="1" smtClean="0"/>
              <a:t>clear</a:t>
            </a:r>
            <a:r>
              <a:rPr lang="sv-SE" dirty="0" smtClean="0"/>
              <a:t> </a:t>
            </a:r>
            <a:r>
              <a:rPr lang="sv-SE" dirty="0" err="1" smtClean="0"/>
              <a:t>culture</a:t>
            </a:r>
            <a:endParaRPr lang="sv-SE" dirty="0" smtClean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 smtClean="0"/>
              <a:t>Remember: It is the perception of the culture, but</a:t>
            </a:r>
          </a:p>
          <a:p>
            <a:pPr marL="0" indent="0">
              <a:buNone/>
            </a:pPr>
            <a:r>
              <a:rPr lang="sv-SE" dirty="0" smtClean="0"/>
              <a:t>..... is it really the culture of Physics?</a:t>
            </a:r>
          </a:p>
          <a:p>
            <a:pPr marL="0" indent="0">
              <a:buNone/>
            </a:pPr>
            <a:r>
              <a:rPr lang="sv-SE" dirty="0" smtClean="0"/>
              <a:t>..... </a:t>
            </a:r>
            <a:r>
              <a:rPr lang="sv-SE" dirty="0"/>
              <a:t>a</a:t>
            </a:r>
            <a:r>
              <a:rPr lang="sv-SE" dirty="0" smtClean="0"/>
              <a:t>nd what do they say to their students?</a:t>
            </a:r>
          </a:p>
          <a:p>
            <a:pPr marL="0" indent="0">
              <a:buNone/>
            </a:pPr>
            <a:endParaRPr lang="en-GB" dirty="0"/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271" y="0"/>
            <a:ext cx="1421854" cy="9405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0157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2438" y="1433334"/>
            <a:ext cx="8101013" cy="4514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9091" tIns="44546" rIns="89091" bIns="4454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342900" indent="-342900">
              <a:spcBef>
                <a:spcPts val="632"/>
              </a:spcBef>
              <a:spcAft>
                <a:spcPts val="1411"/>
              </a:spcAft>
              <a:buFont typeface="Arial" panose="020B0604020202020204" pitchFamily="34" charset="0"/>
              <a:buChar char="•"/>
            </a:pPr>
            <a:r>
              <a:rPr lang="sv-SE" altLang="en-US" sz="2400" dirty="0" smtClean="0">
                <a:latin typeface="+mn-lt"/>
              </a:rPr>
              <a:t>Education</a:t>
            </a:r>
            <a:r>
              <a:rPr lang="sv-SE" altLang="en-US" sz="2400" b="0" dirty="0" smtClean="0">
                <a:latin typeface="+mn-lt"/>
              </a:rPr>
              <a:t>, information, infiltration</a:t>
            </a:r>
          </a:p>
          <a:p>
            <a:pPr marL="342900" indent="-342900">
              <a:spcBef>
                <a:spcPts val="632"/>
              </a:spcBef>
              <a:spcAft>
                <a:spcPts val="1411"/>
              </a:spcAft>
              <a:buFont typeface="Arial" panose="020B0604020202020204" pitchFamily="34" charset="0"/>
              <a:buChar char="•"/>
            </a:pPr>
            <a:r>
              <a:rPr lang="sv-SE" altLang="en-US" sz="2400" dirty="0" smtClean="0">
                <a:latin typeface="+mn-lt"/>
              </a:rPr>
              <a:t>Gender mainstreaming                                                     </a:t>
            </a:r>
            <a:r>
              <a:rPr lang="sv-SE" altLang="en-US" sz="2400" b="0" dirty="0" smtClean="0">
                <a:latin typeface="+mn-lt"/>
              </a:rPr>
              <a:t>through e.g. gender integrated leadership education</a:t>
            </a:r>
          </a:p>
          <a:p>
            <a:pPr marL="342900" indent="-342900">
              <a:spcBef>
                <a:spcPts val="632"/>
              </a:spcBef>
              <a:spcAft>
                <a:spcPts val="1411"/>
              </a:spcAft>
              <a:buFont typeface="Arial" panose="020B0604020202020204" pitchFamily="34" charset="0"/>
              <a:buChar char="•"/>
            </a:pPr>
            <a:r>
              <a:rPr lang="sv-SE" altLang="en-US" sz="2400" dirty="0" smtClean="0">
                <a:latin typeface="+mn-lt"/>
              </a:rPr>
              <a:t>Bias observers</a:t>
            </a:r>
          </a:p>
          <a:p>
            <a:pPr marL="342900" indent="-342900">
              <a:spcBef>
                <a:spcPts val="632"/>
              </a:spcBef>
              <a:spcAft>
                <a:spcPts val="1411"/>
              </a:spcAft>
              <a:buFont typeface="Arial" panose="020B0604020202020204" pitchFamily="34" charset="0"/>
              <a:buChar char="•"/>
            </a:pPr>
            <a:r>
              <a:rPr lang="sv-SE" altLang="en-US" sz="2400" b="0" dirty="0" smtClean="0">
                <a:latin typeface="+mn-lt"/>
              </a:rPr>
              <a:t>Not only </a:t>
            </a:r>
            <a:r>
              <a:rPr lang="sv-SE" altLang="en-US" sz="2400" dirty="0" smtClean="0">
                <a:latin typeface="+mn-lt"/>
              </a:rPr>
              <a:t>affirm women</a:t>
            </a:r>
            <a:r>
              <a:rPr lang="sv-SE" altLang="en-US" sz="2400" b="0" dirty="0" smtClean="0">
                <a:latin typeface="+mn-lt"/>
              </a:rPr>
              <a:t>, but also </a:t>
            </a:r>
            <a:r>
              <a:rPr lang="sv-SE" altLang="en-US" sz="2400" dirty="0" smtClean="0">
                <a:latin typeface="+mn-lt"/>
              </a:rPr>
              <a:t>confine men              </a:t>
            </a:r>
            <a:r>
              <a:rPr lang="sv-SE" altLang="en-US" sz="2400" b="0" dirty="0" smtClean="0">
                <a:latin typeface="+mn-lt"/>
              </a:rPr>
              <a:t>– but do get involved</a:t>
            </a:r>
          </a:p>
          <a:p>
            <a:pPr marL="342900" indent="-342900">
              <a:spcBef>
                <a:spcPts val="632"/>
              </a:spcBef>
              <a:spcAft>
                <a:spcPts val="1411"/>
              </a:spcAft>
              <a:buFont typeface="Arial" panose="020B0604020202020204" pitchFamily="34" charset="0"/>
              <a:buChar char="•"/>
            </a:pPr>
            <a:r>
              <a:rPr lang="sv-SE" altLang="en-US" sz="2400" dirty="0"/>
              <a:t>Counterspaces</a:t>
            </a:r>
            <a:r>
              <a:rPr lang="sv-SE" altLang="en-US" sz="2400" b="0" dirty="0"/>
              <a:t> (see Maria Ong et al.)</a:t>
            </a:r>
          </a:p>
          <a:p>
            <a:pPr marL="342900" indent="-342900">
              <a:spcBef>
                <a:spcPts val="632"/>
              </a:spcBef>
              <a:spcAft>
                <a:spcPts val="1411"/>
              </a:spcAft>
              <a:buFont typeface="Arial" panose="020B0604020202020204" pitchFamily="34" charset="0"/>
              <a:buChar char="•"/>
            </a:pPr>
            <a:r>
              <a:rPr lang="sv-SE" altLang="en-US" sz="2400" dirty="0" smtClean="0">
                <a:latin typeface="+mn-lt"/>
              </a:rPr>
              <a:t>Awards</a:t>
            </a:r>
            <a:r>
              <a:rPr lang="sv-SE" altLang="en-US" sz="2400" b="0" dirty="0" smtClean="0">
                <a:latin typeface="+mn-lt"/>
              </a:rPr>
              <a:t>/Certification for best practices (e.g. Athena Swan or Gender certification)</a:t>
            </a:r>
          </a:p>
          <a:p>
            <a:pPr marL="342900" indent="-342900">
              <a:spcBef>
                <a:spcPts val="632"/>
              </a:spcBef>
              <a:spcAft>
                <a:spcPts val="1411"/>
              </a:spcAft>
              <a:buFont typeface="Arial" panose="020B0604020202020204" pitchFamily="34" charset="0"/>
              <a:buChar char="•"/>
            </a:pPr>
            <a:endParaRPr lang="sv-SE" altLang="en-US" sz="2400" b="0" dirty="0" smtClean="0">
              <a:latin typeface="+mn-lt"/>
            </a:endParaRPr>
          </a:p>
        </p:txBody>
      </p:sp>
      <p:sp>
        <p:nvSpPr>
          <p:cNvPr id="6" name="Rubrik 1"/>
          <p:cNvSpPr txBox="1">
            <a:spLocks/>
          </p:cNvSpPr>
          <p:nvPr/>
        </p:nvSpPr>
        <p:spPr bwMode="auto">
          <a:xfrm>
            <a:off x="452438" y="293509"/>
            <a:ext cx="8308104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ctr" anchorCtr="0" compatLnSpc="1">
            <a:prstTxWarp prst="textNoShape">
              <a:avLst/>
            </a:prstTxWarp>
          </a:bodyPr>
          <a:lstStyle>
            <a:lvl1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996633"/>
                </a:solidFill>
                <a:latin typeface="+mj-lt"/>
                <a:ea typeface="ＭＳ Ｐゴシック" charset="-128"/>
                <a:cs typeface="+mj-cs"/>
              </a:defRPr>
            </a:lvl1pPr>
            <a:lvl2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6pPr>
            <a:lvl7pPr marL="9144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7pPr>
            <a:lvl8pPr marL="13716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8pPr>
            <a:lvl9pPr marL="18288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v-SE" sz="3600" kern="0" dirty="0" smtClean="0">
                <a:latin typeface="Georgia" pitchFamily="18" charset="0"/>
              </a:rPr>
              <a:t>So – </a:t>
            </a:r>
            <a:r>
              <a:rPr lang="sv-SE" sz="3600" kern="0" dirty="0" err="1" smtClean="0">
                <a:latin typeface="Georgia" pitchFamily="18" charset="0"/>
              </a:rPr>
              <a:t>what</a:t>
            </a:r>
            <a:r>
              <a:rPr lang="sv-SE" sz="3600" kern="0" dirty="0" smtClean="0">
                <a:latin typeface="Georgia" pitchFamily="18" charset="0"/>
              </a:rPr>
              <a:t> </a:t>
            </a:r>
            <a:r>
              <a:rPr lang="sv-SE" sz="3600" kern="0" dirty="0" err="1" smtClean="0">
                <a:latin typeface="Georgia" pitchFamily="18" charset="0"/>
              </a:rPr>
              <a:t>can</a:t>
            </a:r>
            <a:r>
              <a:rPr lang="sv-SE" sz="3600" kern="0" dirty="0" smtClean="0">
                <a:latin typeface="Georgia" pitchFamily="18" charset="0"/>
              </a:rPr>
              <a:t> </a:t>
            </a:r>
            <a:r>
              <a:rPr lang="sv-SE" sz="3600" kern="0" dirty="0" err="1" smtClean="0">
                <a:latin typeface="Georgia" pitchFamily="18" charset="0"/>
              </a:rPr>
              <a:t>we</a:t>
            </a:r>
            <a:r>
              <a:rPr lang="sv-SE" sz="3600" kern="0" dirty="0" smtClean="0">
                <a:latin typeface="Georgia" pitchFamily="18" charset="0"/>
              </a:rPr>
              <a:t> do?</a:t>
            </a:r>
            <a:endParaRPr lang="sv-SE" sz="2800" kern="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953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ubrik 1"/>
          <p:cNvSpPr>
            <a:spLocks noGrp="1"/>
          </p:cNvSpPr>
          <p:nvPr>
            <p:ph type="title" idx="4294967295"/>
          </p:nvPr>
        </p:nvSpPr>
        <p:spPr>
          <a:xfrm>
            <a:off x="452438" y="480897"/>
            <a:ext cx="8099425" cy="1139825"/>
          </a:xfrm>
        </p:spPr>
        <p:txBody>
          <a:bodyPr/>
          <a:lstStyle/>
          <a:p>
            <a:pPr eaLnBrk="1" hangingPunct="1"/>
            <a:r>
              <a:rPr lang="sv-SE" sz="3600" dirty="0" smtClean="0">
                <a:latin typeface="Georgia" pitchFamily="18" charset="0"/>
              </a:rPr>
              <a:t>It is not easy... </a:t>
            </a:r>
            <a:endParaRPr lang="sv-SE" sz="3600" dirty="0">
              <a:latin typeface="Georg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495" y="645147"/>
            <a:ext cx="3156012" cy="56106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95" y="480897"/>
            <a:ext cx="3380728" cy="601018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939065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99" y="1241967"/>
            <a:ext cx="7791450" cy="3876675"/>
          </a:xfrm>
        </p:spPr>
        <p:txBody>
          <a:bodyPr/>
          <a:lstStyle/>
          <a:p>
            <a:pPr marL="0" indent="0">
              <a:buNone/>
            </a:pPr>
            <a:endParaRPr lang="sv-SE" sz="4000" dirty="0"/>
          </a:p>
          <a:p>
            <a:pPr marL="0" indent="0" algn="ctr">
              <a:buNone/>
            </a:pPr>
            <a:r>
              <a:rPr lang="sv-SE" sz="4000" dirty="0" err="1" smtClean="0"/>
              <a:t>Thank</a:t>
            </a:r>
            <a:r>
              <a:rPr lang="sv-SE" sz="4000" dirty="0" smtClean="0"/>
              <a:t> </a:t>
            </a:r>
            <a:r>
              <a:rPr lang="sv-SE" sz="4000" dirty="0" err="1" smtClean="0"/>
              <a:t>you</a:t>
            </a:r>
            <a:r>
              <a:rPr lang="sv-SE" sz="4000" dirty="0" smtClean="0"/>
              <a:t> for </a:t>
            </a:r>
            <a:r>
              <a:rPr lang="sv-SE" sz="4000" dirty="0" err="1" smtClean="0"/>
              <a:t>your</a:t>
            </a:r>
            <a:r>
              <a:rPr lang="sv-SE" sz="4000" dirty="0" smtClean="0"/>
              <a:t> attention!</a:t>
            </a:r>
            <a:endParaRPr lang="sv-SE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153" y="2885242"/>
            <a:ext cx="1828542" cy="325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2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35543" y="0"/>
            <a:ext cx="8227591" cy="5256907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sv-SE" sz="2000" b="1" dirty="0" smtClean="0"/>
              <a:t>References</a:t>
            </a:r>
          </a:p>
          <a:p>
            <a:pPr>
              <a:lnSpc>
                <a:spcPct val="90000"/>
              </a:lnSpc>
            </a:pPr>
            <a:r>
              <a:rPr lang="sv-SE" sz="2000" dirty="0" smtClean="0"/>
              <a:t>Banaji et al, </a:t>
            </a:r>
            <a:r>
              <a:rPr lang="sv-SE" sz="2000" i="1" dirty="0" smtClean="0"/>
              <a:t>Project implicit, </a:t>
            </a:r>
            <a:r>
              <a:rPr lang="sv-SE" sz="2000" dirty="0">
                <a:hlinkClick r:id="rId4"/>
              </a:rPr>
              <a:t>https://</a:t>
            </a:r>
            <a:r>
              <a:rPr lang="sv-SE" sz="2000" dirty="0" smtClean="0">
                <a:hlinkClick r:id="rId4"/>
              </a:rPr>
              <a:t>implicit.harvard.edu</a:t>
            </a:r>
            <a:endParaRPr lang="sv-SE" sz="2000" dirty="0" smtClean="0"/>
          </a:p>
          <a:p>
            <a:pPr>
              <a:lnSpc>
                <a:spcPct val="90000"/>
              </a:lnSpc>
            </a:pPr>
            <a:r>
              <a:rPr lang="sv-SE" sz="2000" dirty="0" smtClean="0"/>
              <a:t>Barad 2007, </a:t>
            </a:r>
            <a:r>
              <a:rPr lang="sv-SE" sz="2000" i="1" dirty="0" smtClean="0"/>
              <a:t>Meeting the universe halfway, </a:t>
            </a:r>
            <a:r>
              <a:rPr lang="sv-SE" sz="2000" dirty="0" smtClean="0"/>
              <a:t>Duke university press</a:t>
            </a:r>
          </a:p>
          <a:p>
            <a:pPr>
              <a:lnSpc>
                <a:spcPct val="90000"/>
              </a:lnSpc>
            </a:pPr>
            <a:r>
              <a:rPr lang="sv-SE" sz="2000" dirty="0" smtClean="0"/>
              <a:t>Brage and Lövkrona 2016, </a:t>
            </a:r>
            <a:r>
              <a:rPr lang="sv-SE" sz="2000" i="1" dirty="0" smtClean="0"/>
              <a:t>Core values work in academia – with experiences from lund univeristy, </a:t>
            </a:r>
            <a:r>
              <a:rPr lang="sv-SE" sz="2000" dirty="0" smtClean="0"/>
              <a:t>Lund University</a:t>
            </a:r>
          </a:p>
          <a:p>
            <a:pPr>
              <a:lnSpc>
                <a:spcPct val="90000"/>
              </a:lnSpc>
            </a:pPr>
            <a:r>
              <a:rPr lang="sv-SE" sz="2000" dirty="0" smtClean="0"/>
              <a:t>Conell  2014, </a:t>
            </a:r>
            <a:r>
              <a:rPr lang="sv-SE" sz="2000" i="1" dirty="0" smtClean="0"/>
              <a:t>Gender, </a:t>
            </a:r>
            <a:r>
              <a:rPr lang="sv-SE" sz="2000" dirty="0" smtClean="0"/>
              <a:t>Springer Fachmedien, Wiesbaden</a:t>
            </a:r>
            <a:endParaRPr lang="sv-SE" sz="2000" dirty="0"/>
          </a:p>
          <a:p>
            <a:pPr>
              <a:lnSpc>
                <a:spcPct val="90000"/>
              </a:lnSpc>
            </a:pPr>
            <a:r>
              <a:rPr lang="sv-SE" sz="2000" dirty="0" smtClean="0"/>
              <a:t>Hasse </a:t>
            </a:r>
            <a:r>
              <a:rPr lang="sv-SE" sz="2000" dirty="0"/>
              <a:t>and </a:t>
            </a:r>
            <a:r>
              <a:rPr lang="sv-SE" sz="2000" dirty="0" smtClean="0"/>
              <a:t>Trentemöller 2008</a:t>
            </a:r>
            <a:r>
              <a:rPr lang="sv-SE" sz="2000" i="1" dirty="0" smtClean="0"/>
              <a:t>, </a:t>
            </a:r>
            <a:r>
              <a:rPr lang="sv-SE" sz="2000" i="1" dirty="0"/>
              <a:t>Break the Pattern!, </a:t>
            </a:r>
            <a:r>
              <a:rPr lang="sv-SE" sz="2000" dirty="0"/>
              <a:t>UPGEM-project report, Tartu University </a:t>
            </a:r>
            <a:r>
              <a:rPr lang="sv-SE" sz="2000" dirty="0" smtClean="0"/>
              <a:t>Press</a:t>
            </a:r>
          </a:p>
          <a:p>
            <a:pPr>
              <a:lnSpc>
                <a:spcPct val="90000"/>
              </a:lnSpc>
            </a:pPr>
            <a:r>
              <a:rPr lang="sv-SE" sz="2000" dirty="0" smtClean="0"/>
              <a:t>MacNell et al 2014</a:t>
            </a:r>
            <a:r>
              <a:rPr lang="sv-SE" sz="2000" i="1" dirty="0" smtClean="0"/>
              <a:t>, What’s in a Name: Exposing Gender Bias in Student Ratings of Teaching, </a:t>
            </a:r>
            <a:r>
              <a:rPr lang="sv-SE" sz="2000" dirty="0" smtClean="0"/>
              <a:t>Innov High Educ, Springer Verlag.</a:t>
            </a:r>
          </a:p>
          <a:p>
            <a:pPr>
              <a:lnSpc>
                <a:spcPct val="90000"/>
              </a:lnSpc>
            </a:pPr>
            <a:r>
              <a:rPr lang="sv-SE" sz="2000" dirty="0">
                <a:latin typeface="Georgia" pitchFamily="18" charset="0"/>
              </a:rPr>
              <a:t>Nielsen </a:t>
            </a:r>
            <a:r>
              <a:rPr lang="sv-SE" sz="2000" dirty="0" smtClean="0">
                <a:latin typeface="Georgia" pitchFamily="18" charset="0"/>
              </a:rPr>
              <a:t>2015, </a:t>
            </a:r>
            <a:r>
              <a:rPr lang="sv-SE" sz="2000" i="1" dirty="0">
                <a:latin typeface="Georgia" pitchFamily="18" charset="0"/>
              </a:rPr>
              <a:t>Nature </a:t>
            </a:r>
            <a:r>
              <a:rPr lang="sv-SE" sz="2000" b="1" dirty="0">
                <a:latin typeface="Georgia" pitchFamily="18" charset="0"/>
              </a:rPr>
              <a:t>525</a:t>
            </a:r>
            <a:r>
              <a:rPr lang="sv-SE" sz="2000" dirty="0">
                <a:latin typeface="Georgia" pitchFamily="18" charset="0"/>
              </a:rPr>
              <a:t> 427</a:t>
            </a:r>
            <a:endParaRPr lang="sv-SE" sz="2000" dirty="0"/>
          </a:p>
          <a:p>
            <a:pPr>
              <a:lnSpc>
                <a:spcPct val="90000"/>
              </a:lnSpc>
            </a:pPr>
            <a:r>
              <a:rPr lang="sv-SE" sz="2000" dirty="0" smtClean="0"/>
              <a:t>Rosser </a:t>
            </a:r>
            <a:r>
              <a:rPr lang="sv-SE" sz="2000" dirty="0"/>
              <a:t>1995</a:t>
            </a:r>
            <a:r>
              <a:rPr lang="sv-SE" sz="2000" i="1" dirty="0"/>
              <a:t>, Teaching the Majority, </a:t>
            </a:r>
            <a:r>
              <a:rPr lang="sv-SE" sz="2000" dirty="0" smtClean="0"/>
              <a:t>Teacher’s </a:t>
            </a:r>
            <a:r>
              <a:rPr lang="sv-SE" sz="2000" dirty="0"/>
              <a:t>college press </a:t>
            </a:r>
          </a:p>
          <a:p>
            <a:pPr>
              <a:lnSpc>
                <a:spcPct val="90000"/>
              </a:lnSpc>
            </a:pPr>
            <a:r>
              <a:rPr lang="sv-SE" sz="2000" dirty="0" smtClean="0"/>
              <a:t>Rosser 2012</a:t>
            </a:r>
            <a:r>
              <a:rPr lang="sv-SE" sz="2000" i="1" dirty="0" smtClean="0"/>
              <a:t>, Breaking into the Lab, </a:t>
            </a:r>
            <a:r>
              <a:rPr lang="sv-SE" sz="2000" dirty="0" smtClean="0"/>
              <a:t>New York University Press</a:t>
            </a:r>
          </a:p>
          <a:p>
            <a:pPr>
              <a:lnSpc>
                <a:spcPct val="90000"/>
              </a:lnSpc>
            </a:pPr>
            <a:r>
              <a:rPr lang="sv-SE" sz="2000" dirty="0" smtClean="0"/>
              <a:t>Schiebinger (ed) 2008, </a:t>
            </a:r>
            <a:r>
              <a:rPr lang="sv-SE" sz="2000" i="1" dirty="0" smtClean="0"/>
              <a:t>Gendered Innovations in Science and Engieering, </a:t>
            </a:r>
            <a:r>
              <a:rPr lang="sv-SE" sz="2000" dirty="0" smtClean="0"/>
              <a:t>Stanford University Press</a:t>
            </a:r>
          </a:p>
          <a:p>
            <a:pPr>
              <a:lnSpc>
                <a:spcPct val="90000"/>
              </a:lnSpc>
            </a:pPr>
            <a:r>
              <a:rPr lang="sv-SE" sz="2000" dirty="0" smtClean="0"/>
              <a:t>Schiebinger</a:t>
            </a:r>
            <a:r>
              <a:rPr lang="sv-SE" sz="2000" dirty="0"/>
              <a:t> et al</a:t>
            </a:r>
            <a:r>
              <a:rPr lang="sv-SE" sz="2000" i="1" dirty="0"/>
              <a:t>: </a:t>
            </a:r>
            <a:r>
              <a:rPr lang="sv-SE" sz="2000" i="1" dirty="0">
                <a:hlinkClick r:id="rId5"/>
              </a:rPr>
              <a:t>https://genderedinnovations.stanford.edu</a:t>
            </a:r>
            <a:r>
              <a:rPr lang="sv-SE" sz="2000" i="1" dirty="0" smtClean="0">
                <a:hlinkClick r:id="rId5"/>
              </a:rPr>
              <a:t>/</a:t>
            </a:r>
            <a:endParaRPr lang="sv-SE" sz="2000" i="1" dirty="0" smtClean="0"/>
          </a:p>
          <a:p>
            <a:pPr marL="0" indent="0">
              <a:lnSpc>
                <a:spcPct val="90000"/>
              </a:lnSpc>
              <a:buNone/>
            </a:pPr>
            <a:endParaRPr lang="sv-SE" sz="2000" i="1" dirty="0" smtClean="0"/>
          </a:p>
          <a:p>
            <a:pPr marL="0" indent="0">
              <a:lnSpc>
                <a:spcPct val="90000"/>
              </a:lnSpc>
              <a:buNone/>
            </a:pPr>
            <a:endParaRPr lang="sv-SE" sz="2000" i="1" dirty="0" smtClean="0"/>
          </a:p>
          <a:p>
            <a:pPr>
              <a:lnSpc>
                <a:spcPct val="90000"/>
              </a:lnSpc>
            </a:pPr>
            <a:endParaRPr lang="sv-SE" sz="2000" i="1" dirty="0" smtClean="0"/>
          </a:p>
          <a:p>
            <a:pPr>
              <a:lnSpc>
                <a:spcPct val="90000"/>
              </a:lnSpc>
            </a:pPr>
            <a:endParaRPr lang="sv-SE" sz="2000" i="1" dirty="0" smtClean="0"/>
          </a:p>
          <a:p>
            <a:pPr>
              <a:lnSpc>
                <a:spcPct val="90000"/>
              </a:lnSpc>
            </a:pPr>
            <a:endParaRPr lang="sv-SE" sz="2000" i="1" dirty="0" smtClean="0"/>
          </a:p>
          <a:p>
            <a:pPr marL="0" indent="0">
              <a:lnSpc>
                <a:spcPct val="90000"/>
              </a:lnSpc>
              <a:buNone/>
            </a:pPr>
            <a:endParaRPr lang="sv-SE" sz="1800" i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7472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dirty="0" err="1" smtClean="0">
                <a:solidFill>
                  <a:srgbClr val="996633"/>
                </a:solidFill>
              </a:rPr>
              <a:t>Physics</a:t>
            </a:r>
            <a:r>
              <a:rPr lang="sv-SE" dirty="0" smtClean="0">
                <a:solidFill>
                  <a:srgbClr val="996633"/>
                </a:solidFill>
              </a:rPr>
              <a:t> and Gender?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698" y="1632259"/>
            <a:ext cx="7791450" cy="4556668"/>
          </a:xfrm>
        </p:spPr>
        <p:txBody>
          <a:bodyPr/>
          <a:lstStyle/>
          <a:p>
            <a:pPr marL="0" indent="0">
              <a:buNone/>
            </a:pPr>
            <a:r>
              <a:rPr lang="sv-SE" sz="2400" dirty="0" err="1" smtClean="0"/>
              <a:t>Physics</a:t>
            </a:r>
            <a:r>
              <a:rPr lang="sv-SE" sz="2400" dirty="0" smtClean="0"/>
              <a:t> is </a:t>
            </a:r>
            <a:r>
              <a:rPr lang="sv-SE" sz="2400" dirty="0" err="1" smtClean="0"/>
              <a:t>considered</a:t>
            </a:r>
            <a:r>
              <a:rPr lang="sv-SE" sz="2400" dirty="0" smtClean="0"/>
              <a:t> </a:t>
            </a:r>
            <a:r>
              <a:rPr lang="sv-SE" sz="2400" dirty="0" err="1" smtClean="0"/>
              <a:t>to</a:t>
            </a:r>
            <a:r>
              <a:rPr lang="sv-SE" sz="2400" dirty="0" smtClean="0"/>
              <a:t> be </a:t>
            </a:r>
            <a:r>
              <a:rPr lang="sv-SE" sz="2400" dirty="0" err="1" smtClean="0"/>
              <a:t>objective</a:t>
            </a:r>
            <a:r>
              <a:rPr lang="sv-SE" sz="2400" dirty="0" smtClean="0"/>
              <a:t> – not </a:t>
            </a:r>
            <a:r>
              <a:rPr lang="sv-SE" sz="2400" dirty="0" err="1" smtClean="0"/>
              <a:t>affected</a:t>
            </a:r>
            <a:r>
              <a:rPr lang="sv-SE" sz="2400" dirty="0" smtClean="0"/>
              <a:t> by the sex or gender or … </a:t>
            </a:r>
            <a:r>
              <a:rPr lang="sv-SE" sz="2400" dirty="0" err="1" smtClean="0"/>
              <a:t>of</a:t>
            </a:r>
            <a:r>
              <a:rPr lang="sv-SE" sz="2400" dirty="0" smtClean="0"/>
              <a:t> the </a:t>
            </a:r>
            <a:r>
              <a:rPr lang="sv-SE" sz="2400" dirty="0" err="1" smtClean="0"/>
              <a:t>people</a:t>
            </a:r>
            <a:r>
              <a:rPr lang="sv-SE" sz="2400" dirty="0" smtClean="0"/>
              <a:t> </a:t>
            </a:r>
            <a:r>
              <a:rPr lang="sv-SE" sz="2400" dirty="0" err="1" smtClean="0"/>
              <a:t>involved</a:t>
            </a:r>
            <a:r>
              <a:rPr lang="sv-SE" sz="2400" dirty="0" smtClean="0"/>
              <a:t> (researcher, </a:t>
            </a:r>
            <a:r>
              <a:rPr lang="sv-SE" sz="2400" dirty="0" err="1" smtClean="0"/>
              <a:t>teacher</a:t>
            </a:r>
            <a:r>
              <a:rPr lang="sv-SE" sz="2400" dirty="0" smtClean="0"/>
              <a:t>, student …)</a:t>
            </a:r>
          </a:p>
          <a:p>
            <a:endParaRPr lang="sv-SE" sz="2400" dirty="0"/>
          </a:p>
          <a:p>
            <a:pPr marL="0" indent="0">
              <a:buNone/>
            </a:pPr>
            <a:r>
              <a:rPr lang="sv-SE" sz="2400" dirty="0" smtClean="0"/>
              <a:t>… </a:t>
            </a:r>
            <a:r>
              <a:rPr lang="sv-SE" sz="2400" dirty="0" err="1" smtClean="0"/>
              <a:t>but</a:t>
            </a:r>
            <a:r>
              <a:rPr lang="sv-SE" sz="2400" dirty="0" smtClean="0"/>
              <a:t> ….</a:t>
            </a:r>
          </a:p>
          <a:p>
            <a:pPr marL="0" indent="0">
              <a:buNone/>
            </a:pPr>
            <a:endParaRPr lang="sv-SE" sz="2400" dirty="0"/>
          </a:p>
          <a:p>
            <a:pPr marL="0" indent="0">
              <a:buNone/>
            </a:pPr>
            <a:r>
              <a:rPr lang="sv-SE" sz="2400" dirty="0" err="1" smtClean="0"/>
              <a:t>Physics</a:t>
            </a:r>
            <a:r>
              <a:rPr lang="sv-SE" sz="2400" dirty="0" smtClean="0"/>
              <a:t> </a:t>
            </a:r>
            <a:r>
              <a:rPr lang="sv-SE" sz="2400" dirty="0" err="1" smtClean="0"/>
              <a:t>class-rooms</a:t>
            </a:r>
            <a:r>
              <a:rPr lang="sv-SE" sz="2400" dirty="0" smtClean="0"/>
              <a:t>, </a:t>
            </a:r>
            <a:r>
              <a:rPr lang="sv-SE" sz="2400" dirty="0" err="1" smtClean="0"/>
              <a:t>labs</a:t>
            </a:r>
            <a:r>
              <a:rPr lang="sv-SE" sz="2400" dirty="0" smtClean="0"/>
              <a:t>, </a:t>
            </a:r>
            <a:r>
              <a:rPr lang="sv-SE" sz="2400" dirty="0" err="1" smtClean="0"/>
              <a:t>history</a:t>
            </a:r>
            <a:r>
              <a:rPr lang="sv-SE" sz="2400" dirty="0" smtClean="0"/>
              <a:t> </a:t>
            </a:r>
            <a:r>
              <a:rPr lang="sv-SE" sz="2400" dirty="0" err="1" smtClean="0"/>
              <a:t>are</a:t>
            </a:r>
            <a:r>
              <a:rPr lang="sv-SE" sz="2400" dirty="0" smtClean="0"/>
              <a:t> </a:t>
            </a:r>
            <a:r>
              <a:rPr lang="sv-SE" sz="2400" dirty="0" err="1" smtClean="0"/>
              <a:t>extremely</a:t>
            </a:r>
            <a:r>
              <a:rPr lang="sv-SE" sz="2400" dirty="0" smtClean="0"/>
              <a:t> </a:t>
            </a:r>
            <a:r>
              <a:rPr lang="sv-SE" sz="2400" dirty="0" err="1" smtClean="0"/>
              <a:t>affected</a:t>
            </a:r>
            <a:r>
              <a:rPr lang="sv-SE" sz="2400" dirty="0" smtClean="0"/>
              <a:t> by sex or gender – </a:t>
            </a:r>
            <a:r>
              <a:rPr lang="sv-SE" sz="2400" dirty="0" err="1" smtClean="0"/>
              <a:t>almost</a:t>
            </a:r>
            <a:r>
              <a:rPr lang="sv-SE" sz="2400" dirty="0" smtClean="0"/>
              <a:t> </a:t>
            </a:r>
            <a:r>
              <a:rPr lang="sv-SE" sz="2400" dirty="0" err="1" smtClean="0"/>
              <a:t>always</a:t>
            </a:r>
            <a:r>
              <a:rPr lang="sv-SE" sz="2400" dirty="0" smtClean="0"/>
              <a:t> dominated by men</a:t>
            </a:r>
          </a:p>
          <a:p>
            <a:pPr marL="0" indent="0">
              <a:buNone/>
            </a:pPr>
            <a:endParaRPr lang="sv-SE" sz="2400" dirty="0"/>
          </a:p>
          <a:p>
            <a:pPr marL="0" indent="0">
              <a:buNone/>
            </a:pPr>
            <a:r>
              <a:rPr lang="sv-SE" sz="2400" dirty="0" smtClean="0"/>
              <a:t>… </a:t>
            </a:r>
            <a:r>
              <a:rPr lang="sv-SE" sz="2400" dirty="0" err="1" smtClean="0"/>
              <a:t>seems</a:t>
            </a:r>
            <a:r>
              <a:rPr lang="sv-SE" sz="2400" dirty="0" smtClean="0"/>
              <a:t> like a </a:t>
            </a:r>
            <a:r>
              <a:rPr lang="sv-SE" sz="2400" dirty="0" err="1" smtClean="0"/>
              <a:t>contradiction</a:t>
            </a:r>
            <a:r>
              <a:rPr lang="sv-SE" sz="2400" dirty="0" smtClean="0"/>
              <a:t> 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319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3073" y="-6578"/>
            <a:ext cx="8099425" cy="1139825"/>
          </a:xfrm>
        </p:spPr>
        <p:txBody>
          <a:bodyPr/>
          <a:lstStyle/>
          <a:p>
            <a:pPr eaLnBrk="1" hangingPunct="1"/>
            <a:r>
              <a:rPr lang="sv-SE" dirty="0" smtClean="0"/>
              <a:t>Basic model – Levels of Change</a:t>
            </a:r>
            <a:endParaRPr lang="sv-SE" dirty="0" smtClean="0">
              <a:solidFill>
                <a:srgbClr val="996633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7061" y="2251005"/>
            <a:ext cx="7791450" cy="3781985"/>
          </a:xfrm>
        </p:spPr>
        <p:txBody>
          <a:bodyPr/>
          <a:lstStyle/>
          <a:p>
            <a:pPr marL="514350" indent="-514350" eaLnBrk="1" hangingPunct="1">
              <a:spcBef>
                <a:spcPct val="25000"/>
              </a:spcBef>
              <a:buFont typeface="+mj-lt"/>
              <a:buAutoNum type="arabicPeriod"/>
            </a:pPr>
            <a:r>
              <a:rPr lang="sv-SE" sz="2800" dirty="0" smtClean="0"/>
              <a:t>Numbers</a:t>
            </a:r>
            <a:endParaRPr lang="sv-SE" sz="2800" dirty="0"/>
          </a:p>
          <a:p>
            <a:pPr marL="514350" indent="-514350" eaLnBrk="1" hangingPunct="1">
              <a:spcBef>
                <a:spcPct val="25000"/>
              </a:spcBef>
              <a:buFont typeface="+mj-lt"/>
              <a:buAutoNum type="arabicPeriod"/>
            </a:pPr>
            <a:endParaRPr lang="sv-SE" sz="2800" dirty="0" smtClean="0"/>
          </a:p>
          <a:p>
            <a:pPr marL="514350" indent="-514350" eaLnBrk="1" hangingPunct="1">
              <a:spcBef>
                <a:spcPct val="25000"/>
              </a:spcBef>
              <a:buFont typeface="+mj-lt"/>
              <a:buAutoNum type="arabicPeriod"/>
            </a:pPr>
            <a:r>
              <a:rPr lang="sv-SE" sz="2800" dirty="0" smtClean="0"/>
              <a:t>Culture</a:t>
            </a:r>
          </a:p>
          <a:p>
            <a:pPr marL="0" indent="0" eaLnBrk="1" hangingPunct="1">
              <a:spcBef>
                <a:spcPct val="25000"/>
              </a:spcBef>
              <a:buNone/>
            </a:pPr>
            <a:r>
              <a:rPr lang="sv-SE" sz="2800" dirty="0"/>
              <a:t>	</a:t>
            </a:r>
            <a:r>
              <a:rPr lang="sv-SE" sz="2800" i="1" dirty="0" smtClean="0"/>
              <a:t>Gender awareness</a:t>
            </a:r>
          </a:p>
          <a:p>
            <a:pPr marL="0" indent="0" eaLnBrk="1" hangingPunct="1">
              <a:spcBef>
                <a:spcPct val="25000"/>
              </a:spcBef>
              <a:buNone/>
            </a:pPr>
            <a:r>
              <a:rPr lang="sv-SE" sz="2800" i="1" dirty="0"/>
              <a:t>	</a:t>
            </a:r>
            <a:endParaRPr lang="sv-SE" sz="2800" dirty="0"/>
          </a:p>
          <a:p>
            <a:pPr marL="514350" indent="-514350" eaLnBrk="1" hangingPunct="1">
              <a:spcBef>
                <a:spcPct val="25000"/>
              </a:spcBef>
              <a:buFont typeface="+mj-lt"/>
              <a:buAutoNum type="arabicPeriod" startAt="3"/>
            </a:pPr>
            <a:r>
              <a:rPr lang="sv-SE" sz="2800" dirty="0" smtClean="0"/>
              <a:t>Subject</a:t>
            </a:r>
          </a:p>
          <a:p>
            <a:pPr marL="0" indent="0" eaLnBrk="1" hangingPunct="1">
              <a:spcBef>
                <a:spcPct val="25000"/>
              </a:spcBef>
              <a:buNone/>
            </a:pPr>
            <a:r>
              <a:rPr lang="sv-SE" sz="2700" dirty="0" smtClean="0"/>
              <a:t>	</a:t>
            </a:r>
            <a:r>
              <a:rPr lang="sv-SE" sz="2700" i="1" dirty="0" smtClean="0"/>
              <a:t>Gender perspective</a:t>
            </a:r>
            <a:endParaRPr lang="sv-SE" sz="2800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62790" y="1197808"/>
            <a:ext cx="5074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0" i="1" dirty="0" err="1" smtClean="0"/>
              <a:t>Londa</a:t>
            </a:r>
            <a:r>
              <a:rPr lang="sv-SE" sz="2000" b="0" i="1" dirty="0" smtClean="0"/>
              <a:t> </a:t>
            </a:r>
            <a:r>
              <a:rPr lang="sv-SE" sz="2000" b="0" i="1" dirty="0" err="1" smtClean="0"/>
              <a:t>Schiebinger</a:t>
            </a:r>
            <a:r>
              <a:rPr lang="sv-SE" sz="2000" b="0" i="1" dirty="0" smtClean="0"/>
              <a:t>, Stanford University</a:t>
            </a:r>
            <a:endParaRPr lang="sv-SE" sz="2000" b="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109" y="1760631"/>
            <a:ext cx="1689100" cy="25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401" y="1933739"/>
            <a:ext cx="1873097" cy="28572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7134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uiExpand="1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423" y="2237457"/>
            <a:ext cx="8099425" cy="1139825"/>
          </a:xfrm>
        </p:spPr>
        <p:txBody>
          <a:bodyPr/>
          <a:lstStyle/>
          <a:p>
            <a:pPr algn="ctr"/>
            <a:r>
              <a:rPr lang="sv-SE" sz="3600" dirty="0" smtClean="0"/>
              <a:t>Level 1: Numbers</a:t>
            </a:r>
            <a:endParaRPr lang="sv-SE" sz="3600" dirty="0"/>
          </a:p>
        </p:txBody>
      </p:sp>
    </p:spTree>
    <p:extLst>
      <p:ext uri="{BB962C8B-B14F-4D97-AF65-F5344CB8AC3E}">
        <p14:creationId xmlns:p14="http://schemas.microsoft.com/office/powerpoint/2010/main" val="329987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87014" y="413989"/>
            <a:ext cx="8099425" cy="1139825"/>
          </a:xfrm>
        </p:spPr>
        <p:txBody>
          <a:bodyPr/>
          <a:lstStyle/>
          <a:p>
            <a:pPr eaLnBrk="1" hangingPunct="1"/>
            <a:r>
              <a:rPr lang="sv-SE" dirty="0" smtClean="0">
                <a:solidFill>
                  <a:srgbClr val="996633"/>
                </a:solidFill>
              </a:rPr>
              <a:t>Numbers – Horisontal segregation of Physics in Lund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33388" y="1403195"/>
            <a:ext cx="7127140" cy="4361985"/>
            <a:chOff x="433388" y="990600"/>
            <a:chExt cx="8134350" cy="485775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388" y="990600"/>
              <a:ext cx="8134350" cy="4857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 rot="5400000">
              <a:off x="1555692" y="2693172"/>
              <a:ext cx="13490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 err="1" smtClean="0"/>
                <a:t>Astronomy</a:t>
              </a:r>
              <a:endParaRPr lang="en-GB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 rot="5400000">
              <a:off x="2428461" y="2693172"/>
              <a:ext cx="13490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 smtClean="0"/>
                <a:t>Accelerator</a:t>
              </a:r>
              <a:endParaRPr lang="en-GB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 rot="5400000">
              <a:off x="3826024" y="2693172"/>
              <a:ext cx="13490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 err="1" smtClean="0"/>
                <a:t>Physics</a:t>
              </a:r>
              <a:endParaRPr lang="en-GB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 rot="5400000">
              <a:off x="4439666" y="2821811"/>
              <a:ext cx="1653337" cy="351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 err="1" smtClean="0"/>
                <a:t>Chem</a:t>
              </a:r>
              <a:r>
                <a:rPr lang="sv-SE" sz="1400" dirty="0" smtClean="0"/>
                <a:t>/</a:t>
              </a:r>
              <a:r>
                <a:rPr lang="sv-SE" sz="1400" dirty="0" err="1" smtClean="0"/>
                <a:t>Physics</a:t>
              </a:r>
              <a:endParaRPr lang="en-GB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 rot="5400000">
              <a:off x="5500509" y="2799222"/>
              <a:ext cx="1561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 err="1" smtClean="0"/>
                <a:t>Theor</a:t>
              </a:r>
              <a:r>
                <a:rPr lang="sv-SE" sz="1400" dirty="0" smtClean="0"/>
                <a:t> </a:t>
              </a:r>
              <a:r>
                <a:rPr lang="sv-SE" sz="1400" dirty="0" err="1" smtClean="0"/>
                <a:t>Physics</a:t>
              </a:r>
              <a:endParaRPr lang="en-GB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5400000">
              <a:off x="6608194" y="2760863"/>
              <a:ext cx="1531440" cy="351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 err="1" smtClean="0"/>
                <a:t>Meteorology</a:t>
              </a:r>
              <a:endParaRPr lang="en-GB" sz="14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4103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5531" y="246720"/>
            <a:ext cx="8099425" cy="1139825"/>
          </a:xfrm>
        </p:spPr>
        <p:txBody>
          <a:bodyPr/>
          <a:lstStyle/>
          <a:p>
            <a:pPr eaLnBrk="1" hangingPunct="1"/>
            <a:r>
              <a:rPr lang="sv-SE" dirty="0" smtClean="0">
                <a:solidFill>
                  <a:srgbClr val="996633"/>
                </a:solidFill>
              </a:rPr>
              <a:t>Numbers</a:t>
            </a:r>
            <a:r>
              <a:rPr lang="sv-SE" dirty="0"/>
              <a:t> </a:t>
            </a:r>
            <a:r>
              <a:rPr lang="sv-SE" dirty="0" smtClean="0"/>
              <a:t>-</a:t>
            </a:r>
            <a:endParaRPr lang="sv-SE" dirty="0" smtClean="0">
              <a:solidFill>
                <a:srgbClr val="996633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196" y="1054294"/>
            <a:ext cx="3607935" cy="486472"/>
          </a:xfrm>
        </p:spPr>
        <p:txBody>
          <a:bodyPr/>
          <a:lstStyle/>
          <a:p>
            <a:pPr marL="0" indent="0" eaLnBrk="1" hangingPunct="1">
              <a:spcBef>
                <a:spcPct val="25000"/>
              </a:spcBef>
              <a:buNone/>
            </a:pPr>
            <a:r>
              <a:rPr lang="sv-SE" sz="2800" dirty="0" smtClean="0">
                <a:solidFill>
                  <a:srgbClr val="996633"/>
                </a:solidFill>
              </a:rPr>
              <a:t>The scissors diagram</a:t>
            </a:r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>
              <a:solidFill>
                <a:srgbClr val="996633"/>
              </a:solidFill>
            </a:endParaRPr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>
              <a:solidFill>
                <a:srgbClr val="996633"/>
              </a:solidFill>
            </a:endParaRPr>
          </a:p>
          <a:p>
            <a:pPr marL="0" indent="0" eaLnBrk="1" hangingPunct="1">
              <a:spcBef>
                <a:spcPct val="25000"/>
              </a:spcBef>
              <a:buNone/>
            </a:pPr>
            <a:endParaRPr lang="sv-SE" dirty="0" smtClean="0">
              <a:solidFill>
                <a:srgbClr val="99663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5" y="524035"/>
            <a:ext cx="4616824" cy="49246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9322576"/>
              </p:ext>
            </p:extLst>
          </p:nvPr>
        </p:nvGraphicFramePr>
        <p:xfrm>
          <a:off x="170986" y="3236383"/>
          <a:ext cx="457861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853730" y="1694986"/>
            <a:ext cx="23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%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1706136" y="2749446"/>
            <a:ext cx="1806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Physics</a:t>
            </a:r>
            <a:endParaRPr lang="sv-SE" dirty="0"/>
          </a:p>
        </p:txBody>
      </p:sp>
      <p:sp>
        <p:nvSpPr>
          <p:cNvPr id="8" name="TextBox 7"/>
          <p:cNvSpPr txBox="1"/>
          <p:nvPr/>
        </p:nvSpPr>
        <p:spPr>
          <a:xfrm>
            <a:off x="26021" y="4021873"/>
            <a:ext cx="23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%</a:t>
            </a:r>
            <a:endParaRPr lang="sv-SE" dirty="0"/>
          </a:p>
        </p:txBody>
      </p:sp>
      <p:sp>
        <p:nvSpPr>
          <p:cNvPr id="9" name="TextBox 8"/>
          <p:cNvSpPr txBox="1"/>
          <p:nvPr/>
        </p:nvSpPr>
        <p:spPr>
          <a:xfrm>
            <a:off x="5662440" y="246720"/>
            <a:ext cx="1806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Chemistry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2248447" y="2805829"/>
            <a:ext cx="4373592" cy="584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3200" dirty="0" smtClean="0">
                <a:solidFill>
                  <a:srgbClr val="996633"/>
                </a:solidFill>
              </a:rPr>
              <a:t>Vertical segregation</a:t>
            </a:r>
            <a:endParaRPr lang="sv-SE" sz="3200" dirty="0">
              <a:solidFill>
                <a:srgbClr val="996633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198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Graphic spid="5" grpId="0">
        <p:bldAsOne/>
      </p:bldGraphic>
      <p:bldP spid="2" grpId="0"/>
      <p:bldP spid="4" grpId="0"/>
      <p:bldP spid="8" grpId="0"/>
      <p:bldP spid="9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38876"/>
            <a:ext cx="2143125" cy="2143125"/>
          </a:xfrm>
          <a:prstGeom prst="rect">
            <a:avLst/>
          </a:prstGeom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dirty="0" err="1" smtClean="0"/>
              <a:t>Vertical</a:t>
            </a:r>
            <a:r>
              <a:rPr lang="sv-SE" dirty="0" smtClean="0"/>
              <a:t> Segregation – </a:t>
            </a:r>
            <a:r>
              <a:rPr lang="sv-SE" dirty="0" err="1" smtClean="0"/>
              <a:t>even</a:t>
            </a:r>
            <a:r>
              <a:rPr lang="sv-SE" dirty="0" smtClean="0"/>
              <a:t> </a:t>
            </a:r>
            <a:r>
              <a:rPr lang="sv-SE" dirty="0" err="1" smtClean="0"/>
              <a:t>higher</a:t>
            </a:r>
            <a:r>
              <a:rPr lang="sv-SE" dirty="0" smtClean="0"/>
              <a:t> 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4324163" y="1560980"/>
            <a:ext cx="3819525" cy="3876675"/>
          </a:xfrm>
          <a:prstGeom prst="rect">
            <a:avLst/>
          </a:prstGeom>
        </p:spPr>
        <p:txBody>
          <a:bodyPr/>
          <a:lstStyle>
            <a:lvl1pPr marL="268288" indent="-268288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35013" indent="-282575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36650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1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84325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367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939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511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083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655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spcBef>
                <a:spcPct val="25000"/>
              </a:spcBef>
            </a:pPr>
            <a:endParaRPr lang="sv-SE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437" y="2126796"/>
            <a:ext cx="6067425" cy="3838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5920" y="5965371"/>
            <a:ext cx="3257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0" i="1" dirty="0" err="1" smtClean="0"/>
              <a:t>Courtesy</a:t>
            </a:r>
            <a:r>
              <a:rPr lang="sv-SE" sz="1200" b="0" i="1" dirty="0" smtClean="0"/>
              <a:t> www.statista.com</a:t>
            </a:r>
            <a:endParaRPr lang="en-US" sz="1200" b="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089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dirty="0" smtClean="0"/>
              <a:t>.. No </a:t>
            </a:r>
            <a:r>
              <a:rPr lang="sv-SE" dirty="0" err="1" smtClean="0"/>
              <a:t>women</a:t>
            </a:r>
            <a:r>
              <a:rPr lang="sv-SE" dirty="0" smtClean="0"/>
              <a:t> in </a:t>
            </a:r>
            <a:r>
              <a:rPr lang="sv-SE" dirty="0" err="1" smtClean="0"/>
              <a:t>Physics</a:t>
            </a:r>
            <a:r>
              <a:rPr lang="sv-SE" dirty="0" smtClean="0"/>
              <a:t>?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4324163" y="1560980"/>
            <a:ext cx="3819525" cy="3876675"/>
          </a:xfrm>
          <a:prstGeom prst="rect">
            <a:avLst/>
          </a:prstGeom>
        </p:spPr>
        <p:txBody>
          <a:bodyPr/>
          <a:lstStyle>
            <a:lvl1pPr marL="268288" indent="-268288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35013" indent="-282575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36650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1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84325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367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939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511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083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65563" indent="-227013" algn="l" defTabSz="9048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spcBef>
                <a:spcPct val="25000"/>
              </a:spcBef>
            </a:pPr>
            <a:endParaRPr lang="sv-SE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06" y="1913764"/>
            <a:ext cx="2289501" cy="2772840"/>
          </a:xfrm>
        </p:spPr>
      </p:pic>
      <p:sp>
        <p:nvSpPr>
          <p:cNvPr id="7" name="TextBox 6"/>
          <p:cNvSpPr txBox="1"/>
          <p:nvPr/>
        </p:nvSpPr>
        <p:spPr>
          <a:xfrm>
            <a:off x="279038" y="4738408"/>
            <a:ext cx="2124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0" i="1" dirty="0" smtClean="0"/>
              <a:t>Marie Curie 1903 (och 1911)</a:t>
            </a:r>
            <a:endParaRPr lang="sv-SE" b="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445" y="1948796"/>
            <a:ext cx="1850484" cy="27520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68133" y="4738408"/>
            <a:ext cx="2124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0" i="1" dirty="0" smtClean="0"/>
              <a:t>Maria Goeppert-Mayer 1963</a:t>
            </a:r>
            <a:endParaRPr lang="sv-SE" b="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600" y="1973532"/>
            <a:ext cx="1878751" cy="27272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91267" y="4654303"/>
            <a:ext cx="2124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0" i="1" dirty="0" smtClean="0"/>
              <a:t>Lise Meitner</a:t>
            </a:r>
          </a:p>
          <a:p>
            <a:r>
              <a:rPr lang="sv-SE" b="0" i="1" dirty="0" smtClean="0"/>
              <a:t>(not 1944!!)</a:t>
            </a:r>
            <a:endParaRPr lang="sv-SE" b="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023" y="1948796"/>
            <a:ext cx="1841639" cy="27027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2524" y="4686604"/>
            <a:ext cx="2124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0" i="1" dirty="0" smtClean="0"/>
              <a:t>Jocelyn Bell </a:t>
            </a:r>
          </a:p>
          <a:p>
            <a:r>
              <a:rPr lang="sv-SE" b="0" i="1" dirty="0" smtClean="0"/>
              <a:t>(not 1974!!)</a:t>
            </a:r>
            <a:endParaRPr lang="sv-SE" b="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376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BULLETTYPE" val="3"/>
  <p:tag name="RESPCOUNTERSTYLE" val="-1"/>
  <p:tag name="INPUTSOURCE" val="1"/>
  <p:tag name="BACKUPMAINTENANCE" val="7"/>
  <p:tag name="ROTATIONINTERVAL" val="2"/>
  <p:tag name="RACERSMAXDISPLAYED" val="5"/>
  <p:tag name="TEAMSINLEADERBOARD" val="5"/>
  <p:tag name="BUBBLEVALUEFORMAT" val="0.0"/>
  <p:tag name="CUSTOMCELLFORECOLOR" val="-16777216"/>
  <p:tag name="CUSTOMCELLBACKCOLOR4" val="-8355712"/>
  <p:tag name="DISPLAYDEVICEID" val="True"/>
  <p:tag name="GRIDSIZE" val="{Width=800, Height=600}"/>
  <p:tag name="CHARTLABELS" val="1"/>
  <p:tag name="INCLUDEPPT" val="True"/>
  <p:tag name="REALTIMEBACKUP" val="False"/>
  <p:tag name="CHARTSCALE" val="True"/>
  <p:tag name="FIBINCLUDEOTHER" val="True"/>
  <p:tag name="PRRESPONSE3" val="8"/>
  <p:tag name="PRRESPONSE7" val="4"/>
  <p:tag name="SHOWFLASHWARNING" val="True"/>
  <p:tag name="SHOWBARVISIBLE" val="True"/>
  <p:tag name="ANSWERNOWSTYLE" val="-1"/>
  <p:tag name="RESPTABLESTYLE" val="-1"/>
  <p:tag name="BACKUPSESSIONS" val="True"/>
  <p:tag name="AUTOUPDATEALIASES" val="True"/>
  <p:tag name="SKIPREMAININGRACESLIDES" val="True"/>
  <p:tag name="BUBBLESIZEVISIBLE" val="True"/>
  <p:tag name="CUSTOMCELLBACKCOLOR1" val="-657956"/>
  <p:tag name="DISPLAYNAME" val="True"/>
  <p:tag name="AUTOSIZEGRID" val="True"/>
  <p:tag name="RESETCHARTS" val="True"/>
  <p:tag name="CORRECTPOINTVALUE" val="1"/>
  <p:tag name="AUTOADJUSTPARTRANGE" val="True"/>
  <p:tag name="FIBDISPLAYKEYWORDS" val="True"/>
  <p:tag name="PRRESPONSE5" val="6"/>
  <p:tag name="PRRESPONSE10" val="1"/>
  <p:tag name="USESECONDARYMONITOR" val="True"/>
  <p:tag name="COUNTDOWNSTYLE" val="-1"/>
  <p:tag name="ALLOWDUPLICATES" val="False"/>
  <p:tag name="STDCHART" val="1"/>
  <p:tag name="MAXRESPONDERS" val="5"/>
  <p:tag name="CUSTOMGRIDBACKCOLOR" val="-722948"/>
  <p:tag name="DISPLAYDEVICENUMBER" val="True"/>
  <p:tag name="POLLINGCYCLE" val="2"/>
  <p:tag name="ALLOWUSERFEEDBACK" val="True"/>
  <p:tag name="ADVANCEDSETTINGSVIEW" val="False"/>
  <p:tag name="PRRESPONSE2" val="9"/>
  <p:tag name="PRRESPONSE9" val="2"/>
  <p:tag name="SAVECSVWITHSESSION" val="True"/>
  <p:tag name="COUNTDOWNSECONDS" val="10"/>
  <p:tag name="REVIEWONLY" val="False"/>
  <p:tag name="BUBBLENAMEVISIBLE" val="True"/>
  <p:tag name="CUSTOMCELLBACKCOLOR3" val="-268652"/>
  <p:tag name="GRIDPOSITION" val="1"/>
  <p:tag name="INCORRECTPOINTVALUE" val="0"/>
  <p:tag name="FIBNUMRESULTS" val="5"/>
  <p:tag name="PRRESPONSE8" val="3"/>
  <p:tag name="CSVFORMAT" val="0"/>
  <p:tag name="CHARTVALUEFORMAT" val="0%"/>
  <p:tag name="PARTICIPANTSINLEADERBOARD" val="5"/>
  <p:tag name="USESCHEMECOLORS" val="True"/>
  <p:tag name="INCLUDENONRESPONDERS" val="False"/>
  <p:tag name="FIBDISPLAYRESULTS" val="True"/>
  <p:tag name="ALWAYSOPENPOLL" val="False"/>
  <p:tag name="RESPCOUNTERFORMAT" val="0"/>
  <p:tag name="RACEANIMATIONSPEED" val="3"/>
  <p:tag name="GRIDOPACITY" val="90"/>
  <p:tag name="REALTIMEBACKUPPATH" val="(None)"/>
  <p:tag name="PRRESPONSE6" val="5"/>
  <p:tag name="NUMRESPONSES" val="1"/>
  <p:tag name="DEFAULTNUMTEAMS" val="5"/>
  <p:tag name="MULTIRESPDIVISOR" val="1"/>
  <p:tag name="RACEENDPOINTS" val="100"/>
  <p:tag name="CHARTCOLORS" val="0"/>
  <p:tag name="POWERPOINTVERSION" val="14.0"/>
  <p:tag name="CUSTOMCELLBACKCOLOR2" val="-13395457"/>
  <p:tag name="PRRESPONSE4" val="7"/>
  <p:tag name="GRIDROTATIONINTERVAL" val="2"/>
  <p:tag name="AUTOADVANCE" val="False"/>
  <p:tag name="ANSWERNOWTEXT" val="Answer Now"/>
  <p:tag name="BUBBLEGROUPING" val="3"/>
  <p:tag name="PRRESPONSE1" val="10"/>
  <p:tag name="ZEROBASED" val="False"/>
  <p:tag name="DELIMITERS" val="3.1"/>
  <p:tag name="WASPOLLED" val="61275387FF1F4EB8ADA367DA6EA77E17"/>
  <p:tag name="TPVERSION" val="5"/>
  <p:tag name="TPFULLVERSION" val="5.3.1.3337"/>
  <p:tag name="PPTVERSION" val="15"/>
  <p:tag name="TPOS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PPT_mall_091210Svensk2003">
  <a:themeElements>
    <a:clrScheme name="Standardformgivning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6633"/>
      </a:accent1>
      <a:accent2>
        <a:srgbClr val="C4BC9C"/>
      </a:accent2>
      <a:accent3>
        <a:srgbClr val="FFFFFF"/>
      </a:accent3>
      <a:accent4>
        <a:srgbClr val="000000"/>
      </a:accent4>
      <a:accent5>
        <a:srgbClr val="CAB8AD"/>
      </a:accent5>
      <a:accent6>
        <a:srgbClr val="B1AA8D"/>
      </a:accent6>
      <a:hlink>
        <a:srgbClr val="EB730F"/>
      </a:hlink>
      <a:folHlink>
        <a:srgbClr val="000080"/>
      </a:folHlink>
    </a:clrScheme>
    <a:fontScheme name="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48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48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6633"/>
        </a:accent1>
        <a:accent2>
          <a:srgbClr val="C4BC9C"/>
        </a:accent2>
        <a:accent3>
          <a:srgbClr val="FFFFFF"/>
        </a:accent3>
        <a:accent4>
          <a:srgbClr val="000000"/>
        </a:accent4>
        <a:accent5>
          <a:srgbClr val="CAB8AD"/>
        </a:accent5>
        <a:accent6>
          <a:srgbClr val="B1AA8D"/>
        </a:accent6>
        <a:hlink>
          <a:srgbClr val="EB730F"/>
        </a:hlink>
        <a:folHlink>
          <a:srgbClr val="0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PPT_mall_091210Svensk2003</Template>
  <TotalTime>2515</TotalTime>
  <Words>930</Words>
  <Application>Microsoft Office PowerPoint</Application>
  <PresentationFormat>Custom</PresentationFormat>
  <Paragraphs>213</Paragraphs>
  <Slides>27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 Unicode MS</vt:lpstr>
      <vt:lpstr>Microsoft YaHei</vt:lpstr>
      <vt:lpstr>ＭＳ Ｐゴシック</vt:lpstr>
      <vt:lpstr>Arial</vt:lpstr>
      <vt:lpstr>Calibri</vt:lpstr>
      <vt:lpstr>Frutiger LT Std 45 Light</vt:lpstr>
      <vt:lpstr>Georgia</vt:lpstr>
      <vt:lpstr>Times New Roman</vt:lpstr>
      <vt:lpstr>PPT_mall_091210Svensk2003</vt:lpstr>
      <vt:lpstr>How to gender Physics</vt:lpstr>
      <vt:lpstr>How to discover Gender in Physics </vt:lpstr>
      <vt:lpstr>Physics and Gender?</vt:lpstr>
      <vt:lpstr>Basic model – Levels of Change</vt:lpstr>
      <vt:lpstr>Level 1: Numbers</vt:lpstr>
      <vt:lpstr>Numbers – Horisontal segregation of Physics in Lund </vt:lpstr>
      <vt:lpstr>Numbers -</vt:lpstr>
      <vt:lpstr>Vertical Segregation – even higher </vt:lpstr>
      <vt:lpstr>.. No women in Physics?</vt:lpstr>
      <vt:lpstr>Numbers – vertical segregation</vt:lpstr>
      <vt:lpstr>Level 2: ”Culture”</vt:lpstr>
      <vt:lpstr> The culture of Physics</vt:lpstr>
      <vt:lpstr>Today </vt:lpstr>
      <vt:lpstr>Culture – visual presentations  in textbooks</vt:lpstr>
      <vt:lpstr>Culture – visual presentations</vt:lpstr>
      <vt:lpstr>Culture – visual presentations</vt:lpstr>
      <vt:lpstr>Culture – visual presentations</vt:lpstr>
      <vt:lpstr>PowerPoint Presentation</vt:lpstr>
      <vt:lpstr>PowerPoint Presentation</vt:lpstr>
      <vt:lpstr>Is it Physics in culture?</vt:lpstr>
      <vt:lpstr>PowerPoint Presentation</vt:lpstr>
      <vt:lpstr>PowerPoint Presentation</vt:lpstr>
      <vt:lpstr>PowerPoint Presentation</vt:lpstr>
      <vt:lpstr>PowerPoint Presentation</vt:lpstr>
      <vt:lpstr>It is not easy... 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Rubrik</dc:title>
  <dc:creator>Tomas Brage</dc:creator>
  <cp:lastModifiedBy>Tomas Brage</cp:lastModifiedBy>
  <cp:revision>215</cp:revision>
  <cp:lastPrinted>2017-01-15T12:13:57Z</cp:lastPrinted>
  <dcterms:created xsi:type="dcterms:W3CDTF">2011-11-19T13:38:04Z</dcterms:created>
  <dcterms:modified xsi:type="dcterms:W3CDTF">2017-01-26T07:48:40Z</dcterms:modified>
</cp:coreProperties>
</file>