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26" r:id="rId3"/>
    <p:sldId id="328" r:id="rId4"/>
    <p:sldId id="338" r:id="rId5"/>
    <p:sldId id="340" r:id="rId6"/>
    <p:sldId id="343" r:id="rId7"/>
    <p:sldId id="350" r:id="rId8"/>
    <p:sldId id="349" r:id="rId9"/>
    <p:sldId id="344" r:id="rId10"/>
    <p:sldId id="345" r:id="rId11"/>
    <p:sldId id="346" r:id="rId12"/>
    <p:sldId id="347" r:id="rId13"/>
    <p:sldId id="348" r:id="rId14"/>
    <p:sldId id="329" r:id="rId15"/>
    <p:sldId id="306" r:id="rId1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>
          <p15:clr>
            <a:srgbClr val="A4A3A4"/>
          </p15:clr>
        </p15:guide>
        <p15:guide id="2" orient="horz" pos="651">
          <p15:clr>
            <a:srgbClr val="A4A3A4"/>
          </p15:clr>
        </p15:guide>
        <p15:guide id="3" orient="horz" pos="3867">
          <p15:clr>
            <a:srgbClr val="A4A3A4"/>
          </p15:clr>
        </p15:guide>
        <p15:guide id="4" orient="horz" pos="1616">
          <p15:clr>
            <a:srgbClr val="A4A3A4"/>
          </p15:clr>
        </p15:guide>
        <p15:guide id="5" orient="horz" pos="4191">
          <p15:clr>
            <a:srgbClr val="A4A3A4"/>
          </p15:clr>
        </p15:guide>
        <p15:guide id="6" pos="272">
          <p15:clr>
            <a:srgbClr val="A4A3A4"/>
          </p15:clr>
        </p15:guide>
        <p15:guide id="7" pos="2971">
          <p15:clr>
            <a:srgbClr val="A4A3A4"/>
          </p15:clr>
        </p15:guide>
        <p15:guide id="8" pos="5489">
          <p15:clr>
            <a:srgbClr val="A4A3A4"/>
          </p15:clr>
        </p15:guide>
        <p15:guide id="9" pos="27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28" autoAdjust="0"/>
    <p:restoredTop sz="85150" autoAdjust="0"/>
  </p:normalViewPr>
  <p:slideViewPr>
    <p:cSldViewPr>
      <p:cViewPr varScale="1">
        <p:scale>
          <a:sx n="99" d="100"/>
          <a:sy n="99" d="100"/>
        </p:scale>
        <p:origin x="2406" y="72"/>
      </p:cViewPr>
      <p:guideLst>
        <p:guide orient="horz" pos="1117"/>
        <p:guide orient="horz" pos="651"/>
        <p:guide orient="horz" pos="3867"/>
        <p:guide orient="horz" pos="1616"/>
        <p:guide orient="horz" pos="4191"/>
        <p:guide pos="272"/>
        <p:guide pos="2971"/>
        <p:guide pos="5489"/>
        <p:guide pos="27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EB87F-005E-5B43-82B6-F3D91414B932}" type="datetimeFigureOut">
              <a:rPr lang="de-DE" smtClean="0"/>
              <a:t>25.01.2017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A7C98F-B050-4C4F-BD94-F3EC3B1222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24750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0F416-468D-4A62-A0A4-747B2CA98021}" type="datetimeFigureOut">
              <a:rPr lang="de-CH" smtClean="0"/>
              <a:pPr/>
              <a:t>25.01.2017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7CB01-0AF3-47A0-9268-848F28D3175F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00409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2929705"/>
            <a:ext cx="8281988" cy="2803551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4000" b="0" spc="40" baseline="0"/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pic>
        <p:nvPicPr>
          <p:cNvPr id="1026" name="Picture 2" descr="X:\710180_Eclat - SWU\produktion\images\SWU_Logo_rot_rgb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033463"/>
            <a:ext cx="4500000" cy="54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platzhalter 2"/>
          <p:cNvSpPr>
            <a:spLocks noGrp="1"/>
          </p:cNvSpPr>
          <p:nvPr>
            <p:ph type="body" idx="1"/>
          </p:nvPr>
        </p:nvSpPr>
        <p:spPr>
          <a:xfrm>
            <a:off x="431800" y="2523333"/>
            <a:ext cx="8281987" cy="245690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50" b="1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Rechteck 2"/>
          <p:cNvSpPr/>
          <p:nvPr userDrawn="1"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echteck 5"/>
          <p:cNvSpPr/>
          <p:nvPr userDrawn="1"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72316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Farbi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1647655"/>
            <a:ext cx="8281988" cy="1651424"/>
          </a:xfrm>
        </p:spPr>
        <p:txBody>
          <a:bodyPr anchor="t" anchorCtr="0">
            <a:noAutofit/>
          </a:bodyPr>
          <a:lstStyle>
            <a:lvl1pPr>
              <a:lnSpc>
                <a:spcPts val="4800"/>
              </a:lnSpc>
              <a:defRPr sz="4000" b="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2" name="Textplatzhalter 2"/>
          <p:cNvSpPr>
            <a:spLocks noGrp="1"/>
          </p:cNvSpPr>
          <p:nvPr>
            <p:ph type="body" idx="1"/>
          </p:nvPr>
        </p:nvSpPr>
        <p:spPr>
          <a:xfrm>
            <a:off x="431800" y="971204"/>
            <a:ext cx="8281987" cy="327014"/>
          </a:xfrm>
        </p:spPr>
        <p:txBody>
          <a:bodyPr anchor="t" anchorCtr="0"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hteck 3"/>
          <p:cNvSpPr/>
          <p:nvPr userDrawn="1"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Rechteck 4"/>
          <p:cNvSpPr/>
          <p:nvPr userDrawn="1"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61448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S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1647655"/>
            <a:ext cx="8281988" cy="4491208"/>
          </a:xfrm>
        </p:spPr>
        <p:txBody>
          <a:bodyPr anchor="t" anchorCtr="0">
            <a:noAutofit/>
          </a:bodyPr>
          <a:lstStyle>
            <a:lvl1pPr>
              <a:lnSpc>
                <a:spcPts val="4800"/>
              </a:lnSpc>
              <a:defRPr sz="4000" b="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2" name="Textplatzhalter 2"/>
          <p:cNvSpPr>
            <a:spLocks noGrp="1"/>
          </p:cNvSpPr>
          <p:nvPr>
            <p:ph type="body" idx="1"/>
          </p:nvPr>
        </p:nvSpPr>
        <p:spPr>
          <a:xfrm>
            <a:off x="431800" y="971204"/>
            <a:ext cx="8281987" cy="327014"/>
          </a:xfrm>
        </p:spPr>
        <p:txBody>
          <a:bodyPr anchor="t" anchorCtr="0"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hteck 3"/>
          <p:cNvSpPr/>
          <p:nvPr userDrawn="1"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Rechteck 4"/>
          <p:cNvSpPr/>
          <p:nvPr userDrawn="1"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48951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0" y="990604"/>
            <a:ext cx="8281988" cy="3841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800" y="1711332"/>
            <a:ext cx="8281988" cy="4365625"/>
          </a:xfrm>
        </p:spPr>
        <p:txBody>
          <a:bodyPr/>
          <a:lstStyle>
            <a:lvl1pPr marL="0" indent="0">
              <a:buNone/>
              <a:tabLst>
                <a:tab pos="396000" algn="l"/>
              </a:tabLst>
              <a:defRPr/>
            </a:lvl1pPr>
            <a:lvl2pPr marL="1116000" indent="-252000">
              <a:buFont typeface="+mj-lt"/>
              <a:buAutoNum type="alphaLcParenR"/>
              <a:defRPr/>
            </a:lvl2pPr>
            <a:lvl3pPr marL="1512000" indent="-180000">
              <a:lnSpc>
                <a:spcPts val="1800"/>
              </a:lnSpc>
              <a:buFont typeface="Arial" pitchFamily="34" charset="0"/>
              <a:buChar char="•"/>
              <a:defRPr sz="1250" baseline="0"/>
            </a:lvl3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analysis of actions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5FEC3FD5-3473-48A6-ACC3-911A05F5A11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1" name="Datumsplatzhalter 11"/>
          <p:cNvSpPr>
            <a:spLocks noGrp="1"/>
          </p:cNvSpPr>
          <p:nvPr>
            <p:ph type="dt" sz="half" idx="2"/>
          </p:nvPr>
        </p:nvSpPr>
        <p:spPr>
          <a:xfrm>
            <a:off x="1789878" y="6511636"/>
            <a:ext cx="4654329" cy="20445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CH" smtClean="0"/>
              <a:t>January 26th 2017, gipd Geneva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22066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z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0" y="990604"/>
            <a:ext cx="8281988" cy="3841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800" y="1711333"/>
            <a:ext cx="8281988" cy="1501644"/>
          </a:xfrm>
        </p:spPr>
        <p:txBody>
          <a:bodyPr/>
          <a:lstStyle>
            <a:lvl1pPr marL="0" indent="0">
              <a:buNone/>
              <a:tabLst>
                <a:tab pos="396000" algn="l"/>
              </a:tabLst>
              <a:defRPr/>
            </a:lvl1pPr>
            <a:lvl2pPr marL="1116000" indent="-252000">
              <a:buFont typeface="+mj-lt"/>
              <a:buAutoNum type="alphaLcParenR"/>
              <a:defRPr/>
            </a:lvl2pPr>
            <a:lvl3pPr marL="1512000" indent="-180000">
              <a:lnSpc>
                <a:spcPts val="1800"/>
              </a:lnSpc>
              <a:buFont typeface="Arial" pitchFamily="34" charset="0"/>
              <a:buChar char="•"/>
              <a:defRPr sz="1250" baseline="0"/>
            </a:lvl3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analysis of actions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5FEC3FD5-3473-48A6-ACC3-911A05F5A11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1" name="Datumsplatzhalter 11"/>
          <p:cNvSpPr>
            <a:spLocks noGrp="1"/>
          </p:cNvSpPr>
          <p:nvPr>
            <p:ph type="dt" sz="half" idx="2"/>
          </p:nvPr>
        </p:nvSpPr>
        <p:spPr>
          <a:xfrm>
            <a:off x="1789878" y="6511636"/>
            <a:ext cx="4654329" cy="20445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CH" smtClean="0"/>
              <a:t>January 26th 2017, gipd Geneva</a:t>
            </a:r>
            <a:endParaRPr lang="de-CH" dirty="0"/>
          </a:p>
        </p:txBody>
      </p:sp>
      <p:sp>
        <p:nvSpPr>
          <p:cNvPr id="9" name="Inhaltsplatzhalter 2"/>
          <p:cNvSpPr>
            <a:spLocks noGrp="1"/>
          </p:cNvSpPr>
          <p:nvPr>
            <p:ph idx="13"/>
          </p:nvPr>
        </p:nvSpPr>
        <p:spPr>
          <a:xfrm>
            <a:off x="431800" y="3645024"/>
            <a:ext cx="8281988" cy="1501644"/>
          </a:xfrm>
          <a:noFill/>
        </p:spPr>
        <p:txBody>
          <a:bodyPr lIns="0" tIns="0" rIns="0" bIns="0"/>
          <a:lstStyle>
            <a:lvl1pPr marL="0" indent="0">
              <a:buNone/>
              <a:tabLst>
                <a:tab pos="396000" algn="l"/>
              </a:tabLst>
              <a:defRPr>
                <a:solidFill>
                  <a:schemeClr val="accent1"/>
                </a:solidFill>
              </a:defRPr>
            </a:lvl1pPr>
            <a:lvl2pPr marL="1116000" indent="-252000">
              <a:buFont typeface="+mj-lt"/>
              <a:buAutoNum type="alphaLcParenR"/>
              <a:defRPr>
                <a:solidFill>
                  <a:schemeClr val="accent1"/>
                </a:solidFill>
              </a:defRPr>
            </a:lvl2pPr>
            <a:lvl3pPr marL="1512000" indent="-180000">
              <a:lnSpc>
                <a:spcPts val="1800"/>
              </a:lnSpc>
              <a:buFont typeface="Arial" pitchFamily="34" charset="0"/>
              <a:buChar char="•"/>
              <a:defRPr sz="1250" baseline="0">
                <a:solidFill>
                  <a:schemeClr val="accent1"/>
                </a:solidFill>
              </a:defRPr>
            </a:lvl3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887406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0" y="990604"/>
            <a:ext cx="8281988" cy="3841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800" y="1736732"/>
            <a:ext cx="3995738" cy="4365625"/>
          </a:xfrm>
        </p:spPr>
        <p:txBody>
          <a:bodyPr/>
          <a:lstStyle>
            <a:lvl1pPr marL="0" indent="0">
              <a:lnSpc>
                <a:spcPts val="1600"/>
              </a:lnSpc>
              <a:buNone/>
              <a:tabLst>
                <a:tab pos="396000" algn="l"/>
              </a:tabLst>
              <a:defRPr sz="1250" baseline="0"/>
            </a:lvl1pPr>
            <a:lvl2pPr marL="738900" indent="-342900">
              <a:lnSpc>
                <a:spcPts val="1600"/>
              </a:lnSpc>
              <a:buFont typeface="+mj-lt"/>
              <a:buAutoNum type="alphaLcParenR"/>
              <a:defRPr sz="1250" baseline="0"/>
            </a:lvl2pPr>
            <a:lvl3pPr marL="1008000" indent="-144000">
              <a:lnSpc>
                <a:spcPts val="1600"/>
              </a:lnSpc>
              <a:buFont typeface="Arial" pitchFamily="34" charset="0"/>
              <a:buChar char="•"/>
              <a:defRPr sz="1250" baseline="0"/>
            </a:lvl3pPr>
            <a:lvl5pPr>
              <a:lnSpc>
                <a:spcPts val="1600"/>
              </a:lnSpc>
              <a:defRPr sz="1250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analysis of actions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5FEC3FD5-3473-48A6-ACC3-911A05F5A11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1" name="Datumsplatzhalter 11"/>
          <p:cNvSpPr>
            <a:spLocks noGrp="1"/>
          </p:cNvSpPr>
          <p:nvPr>
            <p:ph type="dt" sz="half" idx="2"/>
          </p:nvPr>
        </p:nvSpPr>
        <p:spPr>
          <a:xfrm>
            <a:off x="1789878" y="6511636"/>
            <a:ext cx="4654329" cy="20445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CH" smtClean="0"/>
              <a:t>January 26th 2017, gipd Geneva</a:t>
            </a:r>
            <a:endParaRPr lang="de-CH" dirty="0"/>
          </a:p>
        </p:txBody>
      </p:sp>
      <p:sp>
        <p:nvSpPr>
          <p:cNvPr id="9" name="Inhaltsplatzhalter 2"/>
          <p:cNvSpPr>
            <a:spLocks noGrp="1"/>
          </p:cNvSpPr>
          <p:nvPr>
            <p:ph idx="13"/>
          </p:nvPr>
        </p:nvSpPr>
        <p:spPr>
          <a:xfrm>
            <a:off x="4716463" y="1735200"/>
            <a:ext cx="3995738" cy="4365625"/>
          </a:xfrm>
        </p:spPr>
        <p:txBody>
          <a:bodyPr/>
          <a:lstStyle>
            <a:lvl1pPr marL="0" indent="0">
              <a:lnSpc>
                <a:spcPts val="1600"/>
              </a:lnSpc>
              <a:buNone/>
              <a:tabLst>
                <a:tab pos="396000" algn="l"/>
              </a:tabLst>
              <a:defRPr sz="1250" baseline="0"/>
            </a:lvl1pPr>
            <a:lvl2pPr marL="738900" indent="-342900">
              <a:lnSpc>
                <a:spcPts val="1600"/>
              </a:lnSpc>
              <a:buFont typeface="+mj-lt"/>
              <a:buAutoNum type="alphaLcParenR"/>
              <a:defRPr sz="1250" baseline="0"/>
            </a:lvl2pPr>
            <a:lvl3pPr marL="1008000" indent="-144000">
              <a:lnSpc>
                <a:spcPts val="1600"/>
              </a:lnSpc>
              <a:buFont typeface="Arial" pitchFamily="34" charset="0"/>
              <a:buChar char="•"/>
              <a:defRPr sz="1250" baseline="0"/>
            </a:lvl3pPr>
            <a:lvl5pPr>
              <a:lnSpc>
                <a:spcPts val="1600"/>
              </a:lnSpc>
              <a:defRPr sz="1250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55245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800" y="990252"/>
            <a:ext cx="8281988" cy="595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1800" y="1712713"/>
            <a:ext cx="8281988" cy="43370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1800" y="142881"/>
            <a:ext cx="8281988" cy="1571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lnSpc>
                <a:spcPts val="1320"/>
              </a:lnSpc>
              <a:defRPr sz="1100" spc="5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CH" smtClean="0"/>
              <a:t>analysis of actions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172400" y="6517033"/>
            <a:ext cx="541388" cy="17909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lnSpc>
                <a:spcPts val="1320"/>
              </a:lnSpc>
              <a:defRPr sz="1100" spc="5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5FEC3FD5-3473-48A6-ACC3-911A05F5A112}" type="slidenum">
              <a:rPr lang="de-CH" smtClean="0"/>
              <a:pPr algn="r"/>
              <a:t>‹Nr.›</a:t>
            </a:fld>
            <a:endParaRPr lang="de-CH" dirty="0"/>
          </a:p>
        </p:txBody>
      </p:sp>
      <p:pic>
        <p:nvPicPr>
          <p:cNvPr id="7" name="Picture 2" descr="X:\710180_Eclat - SWU\produktion\images\SWU_Logo_rot_rgb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21" y="6547569"/>
            <a:ext cx="1260000" cy="15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Gerade Verbindung 9"/>
          <p:cNvCxnSpPr/>
          <p:nvPr/>
        </p:nvCxnSpPr>
        <p:spPr>
          <a:xfrm>
            <a:off x="429121" y="336193"/>
            <a:ext cx="8284667" cy="0"/>
          </a:xfrm>
          <a:prstGeom prst="line">
            <a:avLst/>
          </a:prstGeom>
          <a:ln w="762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5340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  <p:sldLayoutId id="2147483650" r:id="rId4"/>
    <p:sldLayoutId id="2147483657" r:id="rId5"/>
    <p:sldLayoutId id="2147483658" r:id="rId6"/>
  </p:sldLayoutIdLst>
  <p:hf hdr="0"/>
  <p:txStyles>
    <p:titleStyle>
      <a:lvl1pPr algn="l" defTabSz="914400" rtl="0" eaLnBrk="1" latinLnBrk="0" hangingPunct="1">
        <a:lnSpc>
          <a:spcPts val="2280"/>
        </a:lnSpc>
        <a:spcBef>
          <a:spcPct val="0"/>
        </a:spcBef>
        <a:buNone/>
        <a:defRPr sz="1900" b="1" i="0" kern="1200" spc="50" baseline="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lnSpc>
          <a:spcPts val="2200"/>
        </a:lnSpc>
        <a:spcBef>
          <a:spcPts val="0"/>
        </a:spcBef>
        <a:buFont typeface="Arial" pitchFamily="34" charset="0"/>
        <a:buChar char="•"/>
        <a:defRPr sz="1600" kern="1200" spc="5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lnSpc>
          <a:spcPts val="2200"/>
        </a:lnSpc>
        <a:spcBef>
          <a:spcPts val="0"/>
        </a:spcBef>
        <a:buFont typeface="Arial" pitchFamily="34" charset="0"/>
        <a:buChar char="–"/>
        <a:defRPr sz="1600" kern="1200" spc="5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lnSpc>
          <a:spcPts val="2200"/>
        </a:lnSpc>
        <a:spcBef>
          <a:spcPts val="0"/>
        </a:spcBef>
        <a:buFont typeface="Arial" pitchFamily="34" charset="0"/>
        <a:buChar char="•"/>
        <a:defRPr sz="1600" kern="1200" spc="5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lnSpc>
          <a:spcPts val="2200"/>
        </a:lnSpc>
        <a:spcBef>
          <a:spcPts val="0"/>
        </a:spcBef>
        <a:buFont typeface="Arial" pitchFamily="34" charset="0"/>
        <a:buChar char="–"/>
        <a:defRPr sz="1600" kern="1200" spc="5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lnSpc>
          <a:spcPts val="2200"/>
        </a:lnSpc>
        <a:spcBef>
          <a:spcPts val="0"/>
        </a:spcBef>
        <a:buFont typeface="Arial" pitchFamily="34" charset="0"/>
        <a:buChar char="»"/>
        <a:defRPr sz="1600" kern="1200" spc="5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mailto:doris.wastl@rectorat.unibe.ch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der-net.eu" TargetMode="External"/><Relationship Id="rId2" Type="http://schemas.openxmlformats.org/officeDocument/2006/relationships/hyperlink" Target="http://ec.europa.eu/euraxess/index.cfm/rights/index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 smtClean="0"/>
              <a:t>Geneva</a:t>
            </a:r>
            <a:r>
              <a:rPr lang="de-CH" dirty="0" smtClean="0"/>
              <a:t>, </a:t>
            </a:r>
            <a:r>
              <a:rPr lang="de-CH" dirty="0" err="1" smtClean="0"/>
              <a:t>gip</a:t>
            </a:r>
            <a:r>
              <a:rPr lang="de-CH" dirty="0" smtClean="0"/>
              <a:t> </a:t>
            </a:r>
            <a:r>
              <a:rPr lang="de-CH" dirty="0" err="1" smtClean="0"/>
              <a:t>day</a:t>
            </a:r>
            <a:r>
              <a:rPr lang="de-CH" dirty="0" smtClean="0"/>
              <a:t>, 26th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January</a:t>
            </a:r>
            <a:r>
              <a:rPr lang="de-CH" dirty="0" smtClean="0"/>
              <a:t> 2017</a:t>
            </a:r>
            <a:endParaRPr lang="de-CH" dirty="0"/>
          </a:p>
        </p:txBody>
      </p:sp>
      <p:sp>
        <p:nvSpPr>
          <p:cNvPr id="2" name="Textfeld 1"/>
          <p:cNvSpPr txBox="1"/>
          <p:nvPr/>
        </p:nvSpPr>
        <p:spPr>
          <a:xfrm>
            <a:off x="431800" y="2924944"/>
            <a:ext cx="8281988" cy="23801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800"/>
              </a:spcAft>
            </a:pPr>
            <a:r>
              <a:rPr lang="de-DE" sz="3200" dirty="0" smtClean="0">
                <a:latin typeface="Arial" pitchFamily="34" charset="0"/>
                <a:cs typeface="Arial" pitchFamily="34" charset="0"/>
              </a:rPr>
              <a:t>„</a:t>
            </a:r>
            <a:r>
              <a:rPr lang="de-DE" sz="3200" dirty="0" err="1" smtClean="0">
                <a:latin typeface="Arial" pitchFamily="34" charset="0"/>
                <a:cs typeface="Arial" pitchFamily="34" charset="0"/>
              </a:rPr>
              <a:t>Ananlysis</a:t>
            </a:r>
            <a:r>
              <a:rPr lang="de-DE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32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3200" dirty="0" err="1" smtClean="0">
                <a:latin typeface="Arial" pitchFamily="34" charset="0"/>
                <a:cs typeface="Arial" pitchFamily="34" charset="0"/>
              </a:rPr>
              <a:t>actions</a:t>
            </a:r>
            <a:r>
              <a:rPr lang="de-DE" sz="3200" dirty="0" smtClean="0">
                <a:latin typeface="Arial" pitchFamily="34" charset="0"/>
                <a:cs typeface="Arial" pitchFamily="34" charset="0"/>
              </a:rPr>
              <a:t>“ in </a:t>
            </a:r>
            <a:r>
              <a:rPr lang="de-DE" sz="3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sz="3200" dirty="0" smtClean="0">
                <a:latin typeface="Arial" pitchFamily="34" charset="0"/>
                <a:cs typeface="Arial" pitchFamily="34" charset="0"/>
              </a:rPr>
              <a:t> Swiss </a:t>
            </a:r>
            <a:r>
              <a:rPr lang="de-DE" sz="3200" dirty="0" err="1" smtClean="0">
                <a:latin typeface="Arial" pitchFamily="34" charset="0"/>
                <a:cs typeface="Arial" pitchFamily="34" charset="0"/>
              </a:rPr>
              <a:t>equal</a:t>
            </a:r>
            <a:r>
              <a:rPr lang="de-DE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3200" dirty="0" err="1" smtClean="0">
                <a:latin typeface="Arial" pitchFamily="34" charset="0"/>
                <a:cs typeface="Arial" pitchFamily="34" charset="0"/>
              </a:rPr>
              <a:t>opportunity</a:t>
            </a:r>
            <a:r>
              <a:rPr lang="de-DE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3200" dirty="0" err="1" smtClean="0">
                <a:latin typeface="Arial" pitchFamily="34" charset="0"/>
                <a:cs typeface="Arial" pitchFamily="34" charset="0"/>
              </a:rPr>
              <a:t>programme</a:t>
            </a:r>
            <a:r>
              <a:rPr lang="de-DE" sz="4000" dirty="0" smtClean="0">
                <a:latin typeface="Arial" pitchFamily="34" charset="0"/>
                <a:cs typeface="Arial" pitchFamily="34" charset="0"/>
              </a:rPr>
              <a:t> </a:t>
            </a:r>
            <a:endParaRPr lang="de-CH" sz="4000" dirty="0" smtClean="0">
              <a:latin typeface="Arial" pitchFamily="34" charset="0"/>
              <a:cs typeface="Arial" pitchFamily="34" charset="0"/>
            </a:endParaRPr>
          </a:p>
          <a:p>
            <a:r>
              <a:rPr lang="de-CH" sz="1900" dirty="0" smtClean="0">
                <a:latin typeface="Arial" pitchFamily="34" charset="0"/>
                <a:cs typeface="Arial" pitchFamily="34" charset="0"/>
              </a:rPr>
              <a:t>Prof. Dr. Doris </a:t>
            </a:r>
            <a:r>
              <a:rPr lang="de-CH" sz="1900" dirty="0" err="1" smtClean="0">
                <a:latin typeface="Arial" pitchFamily="34" charset="0"/>
                <a:cs typeface="Arial" pitchFamily="34" charset="0"/>
              </a:rPr>
              <a:t>Wastl</a:t>
            </a:r>
            <a:r>
              <a:rPr lang="de-CH" sz="1900" dirty="0" smtClean="0">
                <a:latin typeface="Arial" pitchFamily="34" charset="0"/>
                <a:cs typeface="Arial" pitchFamily="34" charset="0"/>
              </a:rPr>
              <a:t> Walter, VR </a:t>
            </a:r>
            <a:r>
              <a:rPr lang="de-CH" sz="19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CH" sz="1900" dirty="0" smtClean="0">
                <a:latin typeface="Arial" pitchFamily="34" charset="0"/>
                <a:cs typeface="Arial" pitchFamily="34" charset="0"/>
              </a:rPr>
              <a:t> Quality </a:t>
            </a:r>
            <a:r>
              <a:rPr lang="de-CH" sz="1900" dirty="0">
                <a:latin typeface="Arial" pitchFamily="34" charset="0"/>
                <a:cs typeface="Arial" pitchFamily="34" charset="0"/>
              </a:rPr>
              <a:t>M</a:t>
            </a:r>
            <a:r>
              <a:rPr lang="de-CH" sz="1900" dirty="0" smtClean="0">
                <a:latin typeface="Arial" pitchFamily="34" charset="0"/>
                <a:cs typeface="Arial" pitchFamily="34" charset="0"/>
              </a:rPr>
              <a:t>anagement, University </a:t>
            </a:r>
            <a:r>
              <a:rPr lang="de-CH" sz="19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CH" sz="1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CH" sz="1900" dirty="0" err="1" smtClean="0">
                <a:latin typeface="Arial" pitchFamily="34" charset="0"/>
                <a:cs typeface="Arial" pitchFamily="34" charset="0"/>
              </a:rPr>
              <a:t>Berne</a:t>
            </a:r>
            <a:endParaRPr lang="de-CH" sz="1900" dirty="0">
              <a:latin typeface="Arial" pitchFamily="34" charset="0"/>
              <a:cs typeface="Arial" pitchFamily="34" charset="0"/>
            </a:endParaRPr>
          </a:p>
          <a:p>
            <a:endParaRPr lang="de-CH" sz="1900" dirty="0">
              <a:latin typeface="Arial" pitchFamily="34" charset="0"/>
              <a:cs typeface="Arial" pitchFamily="34" charset="0"/>
            </a:endParaRPr>
          </a:p>
          <a:p>
            <a:r>
              <a:rPr lang="de-CH" sz="1900" dirty="0" err="1" smtClean="0">
                <a:latin typeface="Arial" pitchFamily="34" charset="0"/>
                <a:cs typeface="Arial" pitchFamily="34" charset="0"/>
              </a:rPr>
              <a:t>President</a:t>
            </a:r>
            <a:r>
              <a:rPr lang="de-CH" sz="1900" dirty="0" smtClean="0">
                <a:latin typeface="Arial" pitchFamily="34" charset="0"/>
                <a:cs typeface="Arial" pitchFamily="34" charset="0"/>
              </a:rPr>
              <a:t> Programme </a:t>
            </a:r>
            <a:r>
              <a:rPr lang="de-CH" sz="1900" dirty="0" err="1" smtClean="0">
                <a:latin typeface="Arial" pitchFamily="34" charset="0"/>
                <a:cs typeface="Arial" pitchFamily="34" charset="0"/>
              </a:rPr>
              <a:t>Equal</a:t>
            </a:r>
            <a:r>
              <a:rPr lang="de-CH" sz="1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CH" sz="1900" dirty="0" err="1">
                <a:latin typeface="Arial" pitchFamily="34" charset="0"/>
                <a:cs typeface="Arial" pitchFamily="34" charset="0"/>
              </a:rPr>
              <a:t>O</a:t>
            </a:r>
            <a:r>
              <a:rPr lang="de-CH" sz="1900" dirty="0" err="1" smtClean="0">
                <a:latin typeface="Arial" pitchFamily="34" charset="0"/>
                <a:cs typeface="Arial" pitchFamily="34" charset="0"/>
              </a:rPr>
              <a:t>pportunity</a:t>
            </a:r>
            <a:r>
              <a:rPr lang="de-CH" sz="1900" dirty="0" smtClean="0">
                <a:latin typeface="Arial" pitchFamily="34" charset="0"/>
                <a:cs typeface="Arial" pitchFamily="34" charset="0"/>
              </a:rPr>
              <a:t> / Gender Studies, P-4</a:t>
            </a:r>
          </a:p>
          <a:p>
            <a:endParaRPr lang="de-CH" sz="1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40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3FD5-3473-48A6-ACC3-911A05F5A112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9" name="Titel 14"/>
          <p:cNvSpPr>
            <a:spLocks noGrp="1"/>
          </p:cNvSpPr>
          <p:nvPr>
            <p:ph type="title"/>
          </p:nvPr>
        </p:nvSpPr>
        <p:spPr>
          <a:xfrm>
            <a:off x="431800" y="630564"/>
            <a:ext cx="8244656" cy="638196"/>
          </a:xfrm>
        </p:spPr>
        <p:txBody>
          <a:bodyPr/>
          <a:lstStyle/>
          <a:p>
            <a:r>
              <a:rPr lang="en-GB" sz="2000" dirty="0" smtClean="0">
                <a:latin typeface="Arial" charset="0"/>
                <a:ea typeface="MS PGothic" charset="0"/>
                <a:cs typeface="Arial" charset="0"/>
              </a:rPr>
              <a:t>Faculty action plans </a:t>
            </a:r>
            <a:r>
              <a:rPr lang="en-GB" sz="2000" dirty="0" err="1" smtClean="0">
                <a:latin typeface="Arial" charset="0"/>
                <a:ea typeface="MS PGothic" charset="0"/>
                <a:cs typeface="Arial" charset="0"/>
              </a:rPr>
              <a:t>ff</a:t>
            </a:r>
            <a:endParaRPr lang="de-CH" dirty="0"/>
          </a:p>
        </p:txBody>
      </p:sp>
      <p:sp>
        <p:nvSpPr>
          <p:cNvPr id="10" name="Inhaltsplatzhalter 15"/>
          <p:cNvSpPr>
            <a:spLocks noGrp="1"/>
          </p:cNvSpPr>
          <p:nvPr>
            <p:ph idx="1"/>
          </p:nvPr>
        </p:nvSpPr>
        <p:spPr>
          <a:xfrm>
            <a:off x="395536" y="1268760"/>
            <a:ext cx="8281988" cy="4824536"/>
          </a:xfrm>
        </p:spPr>
        <p:txBody>
          <a:bodyPr/>
          <a:lstStyle/>
          <a:p>
            <a:pPr marL="342900" indent="-342900">
              <a:spcAft>
                <a:spcPts val="1800"/>
              </a:spcAft>
              <a:buClr>
                <a:srgbClr val="FF0000"/>
              </a:buClr>
              <a:buFont typeface="Wingdings" charset="0"/>
              <a:buChar char="§"/>
            </a:pPr>
            <a:r>
              <a:rPr lang="en-GB" sz="2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3. Promotion of early career researchers (focus post Doc)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Targeted courses and coaching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Field-specific Mentoring offers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solidFill>
                  <a:srgbClr val="3366FF"/>
                </a:solidFill>
                <a:latin typeface="Arial" charset="0"/>
                <a:ea typeface="ＭＳ Ｐゴシック" charset="0"/>
                <a:cs typeface="Arial" charset="0"/>
              </a:rPr>
              <a:t>Measure: to rise the proportion of women in the upper middle staff, faculty mentoring and 120% solution support measures are continued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>
              <a:solidFill>
                <a:srgbClr val="3366FF"/>
              </a:solidFill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Responsible: faculty staff</a:t>
            </a:r>
            <a:endParaRPr lang="de-CH" dirty="0" smtClean="0"/>
          </a:p>
          <a:p>
            <a:pPr marL="769950" lvl="3" indent="-285750">
              <a:buFont typeface="Symbol" charset="2"/>
              <a:buChar char="-"/>
              <a:tabLst>
                <a:tab pos="396000" algn="l"/>
              </a:tabLst>
            </a:pPr>
            <a:endParaRPr lang="de-CH" dirty="0" smtClean="0"/>
          </a:p>
          <a:p>
            <a:pPr marL="769950" lvl="3" indent="-285750">
              <a:buFont typeface="Symbol" charset="2"/>
              <a:buChar char="-"/>
              <a:tabLst>
                <a:tab pos="396000" algn="l"/>
              </a:tabLst>
            </a:pPr>
            <a:r>
              <a:rPr lang="de-CH" dirty="0" err="1" smtClean="0"/>
              <a:t>Indicator</a:t>
            </a:r>
            <a:r>
              <a:rPr lang="de-CH" dirty="0" smtClean="0"/>
              <a:t>: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proportion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female</a:t>
            </a:r>
            <a:r>
              <a:rPr lang="de-CH" dirty="0" smtClean="0"/>
              <a:t> </a:t>
            </a:r>
            <a:r>
              <a:rPr lang="de-CH" dirty="0" err="1" smtClean="0"/>
              <a:t>academic</a:t>
            </a:r>
            <a:r>
              <a:rPr lang="de-CH" dirty="0" smtClean="0"/>
              <a:t> </a:t>
            </a:r>
            <a:r>
              <a:rPr lang="de-CH" dirty="0" err="1" smtClean="0"/>
              <a:t>upper</a:t>
            </a:r>
            <a:r>
              <a:rPr lang="de-CH" dirty="0" smtClean="0"/>
              <a:t> </a:t>
            </a:r>
            <a:r>
              <a:rPr lang="de-CH" dirty="0" err="1" smtClean="0"/>
              <a:t>middle</a:t>
            </a:r>
            <a:r>
              <a:rPr lang="de-CH" dirty="0" smtClean="0"/>
              <a:t> </a:t>
            </a:r>
            <a:r>
              <a:rPr lang="de-CH" dirty="0" err="1" smtClean="0"/>
              <a:t>staff</a:t>
            </a:r>
            <a:r>
              <a:rPr lang="de-CH" dirty="0" smtClean="0"/>
              <a:t> </a:t>
            </a:r>
            <a:r>
              <a:rPr lang="de-CH" dirty="0" err="1" smtClean="0"/>
              <a:t>has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reach</a:t>
            </a:r>
            <a:r>
              <a:rPr lang="de-CH" dirty="0" smtClean="0"/>
              <a:t> 50% </a:t>
            </a:r>
            <a:r>
              <a:rPr lang="de-CH" dirty="0" err="1" smtClean="0"/>
              <a:t>by</a:t>
            </a:r>
            <a:r>
              <a:rPr lang="de-CH" dirty="0" smtClean="0"/>
              <a:t> 2018</a:t>
            </a:r>
          </a:p>
          <a:p>
            <a:endParaRPr lang="de-CH" dirty="0"/>
          </a:p>
        </p:txBody>
      </p:sp>
      <p:sp>
        <p:nvSpPr>
          <p:cNvPr id="8" name="Datumsplatzhalter 5"/>
          <p:cNvSpPr>
            <a:spLocks noGrp="1"/>
          </p:cNvSpPr>
          <p:nvPr>
            <p:ph type="dt" sz="half" idx="2"/>
          </p:nvPr>
        </p:nvSpPr>
        <p:spPr>
          <a:xfrm>
            <a:off x="1789878" y="6511636"/>
            <a:ext cx="4654329" cy="204457"/>
          </a:xfrm>
        </p:spPr>
        <p:txBody>
          <a:bodyPr/>
          <a:lstStyle/>
          <a:p>
            <a:r>
              <a:rPr lang="de-CH" smtClean="0"/>
              <a:t>January 26th 2017, gipd Geneva</a:t>
            </a:r>
            <a:endParaRPr lang="de-CH" dirty="0"/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31800" y="142881"/>
            <a:ext cx="8281988" cy="157157"/>
          </a:xfrm>
        </p:spPr>
        <p:txBody>
          <a:bodyPr/>
          <a:lstStyle/>
          <a:p>
            <a:r>
              <a:rPr lang="de-CH" smtClean="0"/>
              <a:t>analysis of actions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9819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3FD5-3473-48A6-ACC3-911A05F5A112}" type="slidenum">
              <a:rPr lang="de-CH" smtClean="0"/>
              <a:pPr/>
              <a:t>11</a:t>
            </a:fld>
            <a:endParaRPr lang="de-CH" dirty="0"/>
          </a:p>
        </p:txBody>
      </p:sp>
      <p:sp>
        <p:nvSpPr>
          <p:cNvPr id="9" name="Titel 14"/>
          <p:cNvSpPr>
            <a:spLocks noGrp="1"/>
          </p:cNvSpPr>
          <p:nvPr>
            <p:ph type="title"/>
          </p:nvPr>
        </p:nvSpPr>
        <p:spPr>
          <a:xfrm>
            <a:off x="431800" y="630564"/>
            <a:ext cx="8244656" cy="638196"/>
          </a:xfrm>
        </p:spPr>
        <p:txBody>
          <a:bodyPr/>
          <a:lstStyle/>
          <a:p>
            <a:r>
              <a:rPr lang="en-GB" sz="2000" dirty="0" smtClean="0">
                <a:latin typeface="Arial" charset="0"/>
                <a:ea typeface="MS PGothic" charset="0"/>
                <a:cs typeface="Arial" charset="0"/>
              </a:rPr>
              <a:t>Faculty action plans </a:t>
            </a:r>
            <a:r>
              <a:rPr lang="en-GB" sz="2000" dirty="0" err="1" smtClean="0">
                <a:latin typeface="Arial" charset="0"/>
                <a:ea typeface="MS PGothic" charset="0"/>
                <a:cs typeface="Arial" charset="0"/>
              </a:rPr>
              <a:t>ff</a:t>
            </a:r>
            <a:endParaRPr lang="de-CH" dirty="0"/>
          </a:p>
        </p:txBody>
      </p:sp>
      <p:sp>
        <p:nvSpPr>
          <p:cNvPr id="10" name="Inhaltsplatzhalter 15"/>
          <p:cNvSpPr>
            <a:spLocks noGrp="1"/>
          </p:cNvSpPr>
          <p:nvPr>
            <p:ph idx="1"/>
          </p:nvPr>
        </p:nvSpPr>
        <p:spPr>
          <a:xfrm>
            <a:off x="395536" y="1268760"/>
            <a:ext cx="8281988" cy="4824536"/>
          </a:xfrm>
        </p:spPr>
        <p:txBody>
          <a:bodyPr/>
          <a:lstStyle/>
          <a:p>
            <a:pPr marL="342900" indent="-342900">
              <a:spcAft>
                <a:spcPts val="1800"/>
              </a:spcAft>
              <a:buClr>
                <a:srgbClr val="FF0000"/>
              </a:buClr>
              <a:buFont typeface="Wingdings" charset="0"/>
              <a:buChar char="§"/>
            </a:pPr>
            <a:r>
              <a:rPr lang="en-GB" sz="2000" b="1" dirty="0">
                <a:solidFill>
                  <a:srgbClr val="FF0000"/>
                </a:solidFill>
                <a:latin typeface="Arial" charset="0"/>
                <a:cs typeface="Arial" charset="0"/>
              </a:rPr>
              <a:t>4</a:t>
            </a:r>
            <a:r>
              <a:rPr lang="en-GB" sz="2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. Horizontal segregation, studies, STEM</a:t>
            </a:r>
            <a:r>
              <a:rPr lang="en-GB" sz="2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/(Vet)Med</a:t>
            </a:r>
            <a:endParaRPr lang="en-GB" sz="20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Challenging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of Gender-stereotypical choices of studies and domains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“</a:t>
            </a:r>
            <a:r>
              <a:rPr lang="en-GB" dirty="0" err="1" smtClean="0">
                <a:latin typeface="Arial" charset="0"/>
                <a:ea typeface="ＭＳ Ｐゴシック" charset="0"/>
                <a:cs typeface="Arial" charset="0"/>
              </a:rPr>
              <a:t>Schnuppertage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” and National future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day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Use of Social Media</a:t>
            </a: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solidFill>
                  <a:srgbClr val="3366FF"/>
                </a:solidFill>
                <a:latin typeface="Arial" charset="0"/>
                <a:ea typeface="ＭＳ Ｐゴシック" charset="0"/>
                <a:cs typeface="Arial" charset="0"/>
              </a:rPr>
              <a:t>Measure: the faculty participates at the future day of the university with a special programme for boys/girls of 5</a:t>
            </a:r>
            <a:r>
              <a:rPr lang="en-GB" baseline="30000" dirty="0" smtClean="0">
                <a:solidFill>
                  <a:srgbClr val="3366FF"/>
                </a:solidFill>
                <a:latin typeface="Arial" charset="0"/>
                <a:ea typeface="ＭＳ Ｐゴシック" charset="0"/>
                <a:cs typeface="Arial" charset="0"/>
              </a:rPr>
              <a:t>th</a:t>
            </a:r>
            <a:r>
              <a:rPr lang="en-GB" dirty="0" smtClean="0">
                <a:solidFill>
                  <a:srgbClr val="3366FF"/>
                </a:solidFill>
                <a:latin typeface="Arial" charset="0"/>
                <a:ea typeface="ＭＳ Ｐゴシック" charset="0"/>
                <a:cs typeface="Arial" charset="0"/>
              </a:rPr>
              <a:t> to 6</a:t>
            </a:r>
            <a:r>
              <a:rPr lang="en-GB" baseline="30000" dirty="0" smtClean="0">
                <a:solidFill>
                  <a:srgbClr val="3366FF"/>
                </a:solidFill>
                <a:latin typeface="Arial" charset="0"/>
                <a:ea typeface="ＭＳ Ｐゴシック" charset="0"/>
                <a:cs typeface="Arial" charset="0"/>
              </a:rPr>
              <a:t>th</a:t>
            </a:r>
            <a:r>
              <a:rPr lang="en-GB" dirty="0" smtClean="0">
                <a:solidFill>
                  <a:srgbClr val="3366FF"/>
                </a:solidFill>
                <a:latin typeface="Arial" charset="0"/>
                <a:ea typeface="ＭＳ Ｐゴシック" charset="0"/>
                <a:cs typeface="Arial" charset="0"/>
              </a:rPr>
              <a:t> grade primary school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>
              <a:solidFill>
                <a:srgbClr val="3366FF"/>
              </a:solidFill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Responsible: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all stakeholders, communication</a:t>
            </a: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Indicator: increase of proportion of female/male students </a:t>
            </a:r>
          </a:p>
          <a:p>
            <a:pPr marL="457200" lvl="1" indent="0">
              <a:spcBef>
                <a:spcPct val="20000"/>
              </a:spcBef>
              <a:buNone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impact of measure proved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by evaluation of action plan?</a:t>
            </a:r>
            <a:endParaRPr lang="de-CH" dirty="0" smtClean="0"/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endParaRPr lang="de-CH" dirty="0" smtClean="0"/>
          </a:p>
          <a:p>
            <a:endParaRPr lang="de-CH" dirty="0"/>
          </a:p>
        </p:txBody>
      </p:sp>
      <p:sp>
        <p:nvSpPr>
          <p:cNvPr id="8" name="Datumsplatzhalter 5"/>
          <p:cNvSpPr>
            <a:spLocks noGrp="1"/>
          </p:cNvSpPr>
          <p:nvPr>
            <p:ph type="dt" sz="half" idx="2"/>
          </p:nvPr>
        </p:nvSpPr>
        <p:spPr>
          <a:xfrm>
            <a:off x="1789878" y="6511636"/>
            <a:ext cx="4654329" cy="204457"/>
          </a:xfrm>
        </p:spPr>
        <p:txBody>
          <a:bodyPr/>
          <a:lstStyle/>
          <a:p>
            <a:r>
              <a:rPr lang="de-CH" smtClean="0"/>
              <a:t>January 26th 2017, gipd Geneva</a:t>
            </a:r>
            <a:endParaRPr lang="de-CH" dirty="0"/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31800" y="142881"/>
            <a:ext cx="8281988" cy="157157"/>
          </a:xfrm>
        </p:spPr>
        <p:txBody>
          <a:bodyPr/>
          <a:lstStyle/>
          <a:p>
            <a:r>
              <a:rPr lang="de-CH" smtClean="0"/>
              <a:t>analysis of actions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5193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3FD5-3473-48A6-ACC3-911A05F5A112}" type="slidenum">
              <a:rPr lang="de-CH" smtClean="0"/>
              <a:pPr/>
              <a:t>12</a:t>
            </a:fld>
            <a:endParaRPr lang="de-CH" dirty="0"/>
          </a:p>
        </p:txBody>
      </p:sp>
      <p:sp>
        <p:nvSpPr>
          <p:cNvPr id="9" name="Titel 14"/>
          <p:cNvSpPr>
            <a:spLocks noGrp="1"/>
          </p:cNvSpPr>
          <p:nvPr>
            <p:ph type="title"/>
          </p:nvPr>
        </p:nvSpPr>
        <p:spPr>
          <a:xfrm>
            <a:off x="431800" y="630564"/>
            <a:ext cx="8244656" cy="638196"/>
          </a:xfrm>
        </p:spPr>
        <p:txBody>
          <a:bodyPr/>
          <a:lstStyle/>
          <a:p>
            <a:r>
              <a:rPr lang="en-GB" sz="2000" dirty="0" smtClean="0">
                <a:latin typeface="Arial" charset="0"/>
                <a:ea typeface="MS PGothic" charset="0"/>
                <a:cs typeface="Arial" charset="0"/>
              </a:rPr>
              <a:t>Faculty action plans </a:t>
            </a:r>
            <a:r>
              <a:rPr lang="en-GB" sz="2000" dirty="0" err="1" smtClean="0">
                <a:latin typeface="Arial" charset="0"/>
                <a:ea typeface="MS PGothic" charset="0"/>
                <a:cs typeface="Arial" charset="0"/>
              </a:rPr>
              <a:t>ff</a:t>
            </a:r>
            <a:endParaRPr lang="de-CH" dirty="0"/>
          </a:p>
        </p:txBody>
      </p:sp>
      <p:sp>
        <p:nvSpPr>
          <p:cNvPr id="10" name="Inhaltsplatzhalter 15"/>
          <p:cNvSpPr>
            <a:spLocks noGrp="1"/>
          </p:cNvSpPr>
          <p:nvPr>
            <p:ph idx="1"/>
          </p:nvPr>
        </p:nvSpPr>
        <p:spPr>
          <a:xfrm>
            <a:off x="395536" y="1268760"/>
            <a:ext cx="8281988" cy="4824536"/>
          </a:xfrm>
        </p:spPr>
        <p:txBody>
          <a:bodyPr/>
          <a:lstStyle/>
          <a:p>
            <a:pPr marL="342900" indent="-342900">
              <a:spcAft>
                <a:spcPts val="1800"/>
              </a:spcAft>
              <a:buClr>
                <a:srgbClr val="FF0000"/>
              </a:buClr>
              <a:buFont typeface="Wingdings" charset="0"/>
              <a:buChar char="§"/>
            </a:pPr>
            <a:r>
              <a:rPr lang="en-GB" sz="2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5. Reconciliation of studies, academic career, profession and care obligations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Promotion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of flexible work time modules and child care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offers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Family friendly University</a:t>
            </a: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solidFill>
                  <a:srgbClr val="3366FF"/>
                </a:solidFill>
                <a:latin typeface="Arial" charset="0"/>
                <a:ea typeface="ＭＳ Ｐゴシック" charset="0"/>
                <a:cs typeface="Arial" charset="0"/>
              </a:rPr>
              <a:t>Measure: the faculty supports the consequent implementation of family friendly meeting </a:t>
            </a:r>
            <a:r>
              <a:rPr lang="en-GB" dirty="0" smtClean="0">
                <a:solidFill>
                  <a:srgbClr val="3366FF"/>
                </a:solidFill>
                <a:latin typeface="Arial" charset="0"/>
                <a:ea typeface="ＭＳ Ｐゴシック" charset="0"/>
                <a:cs typeface="Arial" charset="0"/>
              </a:rPr>
              <a:t>schedules and working hours</a:t>
            </a:r>
            <a:endParaRPr lang="en-GB" dirty="0" smtClean="0">
              <a:solidFill>
                <a:srgbClr val="3366FF"/>
              </a:solidFill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>
              <a:solidFill>
                <a:srgbClr val="3366FF"/>
              </a:solidFill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Responsible: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faculty/department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leaders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Indicator: increase of faculty members of both sexes in leading positions which reconcile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care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and career</a:t>
            </a:r>
            <a:endParaRPr lang="de-CH" dirty="0" smtClean="0"/>
          </a:p>
          <a:p>
            <a:endParaRPr lang="de-CH" dirty="0"/>
          </a:p>
        </p:txBody>
      </p:sp>
      <p:sp>
        <p:nvSpPr>
          <p:cNvPr id="8" name="Datumsplatzhalter 5"/>
          <p:cNvSpPr>
            <a:spLocks noGrp="1"/>
          </p:cNvSpPr>
          <p:nvPr>
            <p:ph type="dt" sz="half" idx="2"/>
          </p:nvPr>
        </p:nvSpPr>
        <p:spPr>
          <a:xfrm>
            <a:off x="1789878" y="6511636"/>
            <a:ext cx="4654329" cy="204457"/>
          </a:xfrm>
        </p:spPr>
        <p:txBody>
          <a:bodyPr/>
          <a:lstStyle/>
          <a:p>
            <a:r>
              <a:rPr lang="de-CH" smtClean="0"/>
              <a:t>January 26th 2017, gipd Geneva</a:t>
            </a:r>
            <a:endParaRPr lang="de-CH" dirty="0"/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31800" y="142881"/>
            <a:ext cx="8281988" cy="157157"/>
          </a:xfrm>
        </p:spPr>
        <p:txBody>
          <a:bodyPr/>
          <a:lstStyle/>
          <a:p>
            <a:r>
              <a:rPr lang="de-CH" smtClean="0"/>
              <a:t>analysis of actions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1955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3FD5-3473-48A6-ACC3-911A05F5A112}" type="slidenum">
              <a:rPr lang="de-CH" smtClean="0"/>
              <a:pPr/>
              <a:t>13</a:t>
            </a:fld>
            <a:endParaRPr lang="de-CH" dirty="0"/>
          </a:p>
        </p:txBody>
      </p:sp>
      <p:sp>
        <p:nvSpPr>
          <p:cNvPr id="9" name="Titel 14"/>
          <p:cNvSpPr>
            <a:spLocks noGrp="1"/>
          </p:cNvSpPr>
          <p:nvPr>
            <p:ph type="title"/>
          </p:nvPr>
        </p:nvSpPr>
        <p:spPr>
          <a:xfrm>
            <a:off x="431800" y="630564"/>
            <a:ext cx="8244656" cy="638196"/>
          </a:xfrm>
        </p:spPr>
        <p:txBody>
          <a:bodyPr/>
          <a:lstStyle/>
          <a:p>
            <a:r>
              <a:rPr lang="en-GB" sz="2000" dirty="0" smtClean="0">
                <a:latin typeface="Arial" charset="0"/>
                <a:ea typeface="MS PGothic" charset="0"/>
                <a:cs typeface="Arial" charset="0"/>
              </a:rPr>
              <a:t>Conclusions</a:t>
            </a:r>
            <a:endParaRPr lang="de-CH" dirty="0"/>
          </a:p>
        </p:txBody>
      </p:sp>
      <p:sp>
        <p:nvSpPr>
          <p:cNvPr id="10" name="Inhaltsplatzhalter 15"/>
          <p:cNvSpPr>
            <a:spLocks noGrp="1"/>
          </p:cNvSpPr>
          <p:nvPr>
            <p:ph idx="1"/>
          </p:nvPr>
        </p:nvSpPr>
        <p:spPr>
          <a:xfrm>
            <a:off x="395536" y="1268760"/>
            <a:ext cx="8281988" cy="4824536"/>
          </a:xfrm>
        </p:spPr>
        <p:txBody>
          <a:bodyPr/>
          <a:lstStyle/>
          <a:p>
            <a:pPr>
              <a:spcAft>
                <a:spcPts val="1800"/>
              </a:spcAft>
              <a:buClr>
                <a:srgbClr val="FF0000"/>
              </a:buClr>
            </a:pPr>
            <a:r>
              <a:rPr lang="en-GB" sz="2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Needed: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Declared will for institutional change by people in power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Shared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ownership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at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all levels of governance 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People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in charge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of faculty work (resources)</a:t>
            </a: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Role models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(</a:t>
            </a:r>
            <a:r>
              <a:rPr lang="en-GB" dirty="0" err="1" smtClean="0">
                <a:latin typeface="Arial" charset="0"/>
                <a:ea typeface="ＭＳ Ｐゴシック" charset="0"/>
                <a:cs typeface="Arial" charset="0"/>
              </a:rPr>
              <a:t>Katrin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GB" dirty="0" err="1" smtClean="0">
                <a:latin typeface="Arial" charset="0"/>
                <a:ea typeface="ＭＳ Ｐゴシック" charset="0"/>
                <a:cs typeface="Arial" charset="0"/>
              </a:rPr>
              <a:t>Altweg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, University of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Berne, Ursula Keller ETHZ)) </a:t>
            </a: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Networking and empowerment for specific STEM domains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Motivation </a:t>
            </a:r>
            <a:r>
              <a:rPr lang="en-GB" dirty="0" err="1" smtClean="0">
                <a:latin typeface="Arial" charset="0"/>
                <a:ea typeface="ＭＳ Ｐゴシック" charset="0"/>
                <a:cs typeface="Arial" charset="0"/>
              </a:rPr>
              <a:t>campagnes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(Movie on the live of Marie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Curie, Poster), 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Prizes and recognition for leaders (Scientific merit system) </a:t>
            </a: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Adaption of curricula of STEM studies (e.g. IT &amp; design course, FHNW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)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Specific scholarships for female early career in STEM (Kevin </a:t>
            </a:r>
            <a:r>
              <a:rPr lang="en-GB" dirty="0" err="1" smtClean="0">
                <a:latin typeface="Arial" charset="0"/>
                <a:ea typeface="ＭＳ Ｐゴシック" charset="0"/>
                <a:cs typeface="Arial" charset="0"/>
              </a:rPr>
              <a:t>Heng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)</a:t>
            </a: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Transfer of measures of other gender action plans: toolkit UZH: 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http://</a:t>
            </a:r>
            <a:r>
              <a:rPr lang="en-GB" dirty="0" err="1">
                <a:latin typeface="Arial" charset="0"/>
                <a:ea typeface="ＭＳ Ｐゴシック" charset="0"/>
                <a:cs typeface="Arial" charset="0"/>
              </a:rPr>
              <a:t>www.gleichstellung.uzh.ch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/de/</a:t>
            </a:r>
            <a:r>
              <a:rPr lang="en-GB" dirty="0" err="1">
                <a:latin typeface="Arial" charset="0"/>
                <a:ea typeface="ＭＳ Ｐゴシック" charset="0"/>
                <a:cs typeface="Arial" charset="0"/>
              </a:rPr>
              <a:t>politik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/aktionsplan2013/</a:t>
            </a:r>
            <a:r>
              <a:rPr lang="en-GB" dirty="0" err="1">
                <a:latin typeface="Arial" charset="0"/>
                <a:ea typeface="ＭＳ Ｐゴシック" charset="0"/>
                <a:cs typeface="Arial" charset="0"/>
              </a:rPr>
              <a:t>toolkit.html</a:t>
            </a: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EIGE 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tool: http://</a:t>
            </a:r>
            <a:r>
              <a:rPr lang="en-GB" dirty="0" err="1">
                <a:latin typeface="Arial" charset="0"/>
                <a:ea typeface="ＭＳ Ｐゴシック" charset="0"/>
                <a:cs typeface="Arial" charset="0"/>
              </a:rPr>
              <a:t>eige.europa.eu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/gender-mainstreaming/tools-methods/</a:t>
            </a:r>
            <a:r>
              <a:rPr lang="en-GB" dirty="0">
                <a:solidFill>
                  <a:srgbClr val="FF0000"/>
                </a:solidFill>
                <a:latin typeface="Arial" charset="0"/>
                <a:ea typeface="ＭＳ Ｐゴシック" charset="0"/>
                <a:cs typeface="Arial" charset="0"/>
              </a:rPr>
              <a:t>GEAR</a:t>
            </a:r>
            <a:endParaRPr lang="en-GB" dirty="0" smtClean="0">
              <a:solidFill>
                <a:srgbClr val="FF0000"/>
              </a:solidFill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Facts &amp; figures and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monitoring, endurance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!</a:t>
            </a: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endParaRPr lang="de-CH" dirty="0"/>
          </a:p>
        </p:txBody>
      </p:sp>
      <p:sp>
        <p:nvSpPr>
          <p:cNvPr id="8" name="Datumsplatzhalter 5"/>
          <p:cNvSpPr>
            <a:spLocks noGrp="1"/>
          </p:cNvSpPr>
          <p:nvPr>
            <p:ph type="dt" sz="half" idx="2"/>
          </p:nvPr>
        </p:nvSpPr>
        <p:spPr>
          <a:xfrm>
            <a:off x="1789878" y="6511636"/>
            <a:ext cx="4654329" cy="204457"/>
          </a:xfrm>
        </p:spPr>
        <p:txBody>
          <a:bodyPr/>
          <a:lstStyle/>
          <a:p>
            <a:r>
              <a:rPr lang="de-CH" smtClean="0"/>
              <a:t>January 26th 2017, gipd Geneva</a:t>
            </a:r>
            <a:endParaRPr lang="de-CH" dirty="0"/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31800" y="142881"/>
            <a:ext cx="8281988" cy="157157"/>
          </a:xfrm>
        </p:spPr>
        <p:txBody>
          <a:bodyPr/>
          <a:lstStyle/>
          <a:p>
            <a:r>
              <a:rPr lang="de-CH" smtClean="0"/>
              <a:t>analysis of actions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8727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err="1" smtClean="0"/>
              <a:t>Be</a:t>
            </a:r>
            <a:r>
              <a:rPr lang="de-CH" dirty="0" smtClean="0"/>
              <a:t> an </a:t>
            </a:r>
            <a:r>
              <a:rPr lang="de-CH" dirty="0" err="1" smtClean="0"/>
              <a:t>agent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change</a:t>
            </a:r>
            <a:r>
              <a:rPr lang="de-CH" dirty="0" smtClean="0"/>
              <a:t>!</a:t>
            </a:r>
            <a:endParaRPr lang="de-CH" b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www.swissuniversities.ch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8876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3FD5-3473-48A6-ACC3-911A05F5A112}" type="slidenum">
              <a:rPr lang="de-CH" smtClean="0"/>
              <a:pPr/>
              <a:t>15</a:t>
            </a:fld>
            <a:endParaRPr lang="de-CH" dirty="0"/>
          </a:p>
        </p:txBody>
      </p:sp>
      <p:sp>
        <p:nvSpPr>
          <p:cNvPr id="10" name="Titel 6"/>
          <p:cNvSpPr>
            <a:spLocks noGrp="1"/>
          </p:cNvSpPr>
          <p:nvPr>
            <p:ph type="title"/>
          </p:nvPr>
        </p:nvSpPr>
        <p:spPr>
          <a:xfrm>
            <a:off x="431800" y="990604"/>
            <a:ext cx="8281988" cy="384175"/>
          </a:xfrm>
        </p:spPr>
        <p:txBody>
          <a:bodyPr/>
          <a:lstStyle/>
          <a:p>
            <a:r>
              <a:rPr lang="de-CH" dirty="0" err="1" smtClean="0"/>
              <a:t>Thank</a:t>
            </a:r>
            <a:r>
              <a:rPr lang="de-CH" dirty="0" smtClean="0"/>
              <a:t> </a:t>
            </a:r>
            <a:r>
              <a:rPr lang="de-CH" dirty="0" err="1" smtClean="0"/>
              <a:t>you</a:t>
            </a:r>
            <a:r>
              <a:rPr lang="de-CH" dirty="0" smtClean="0"/>
              <a:t>!</a:t>
            </a:r>
            <a:endParaRPr lang="de-CH" dirty="0"/>
          </a:p>
        </p:txBody>
      </p:sp>
      <p:sp>
        <p:nvSpPr>
          <p:cNvPr id="11" name="Inhaltsplatzhalter 7"/>
          <p:cNvSpPr txBox="1">
            <a:spLocks/>
          </p:cNvSpPr>
          <p:nvPr/>
        </p:nvSpPr>
        <p:spPr>
          <a:xfrm>
            <a:off x="432246" y="2058137"/>
            <a:ext cx="3995738" cy="40807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  <a:tabLst>
                <a:tab pos="396000" algn="l"/>
              </a:tabLst>
              <a:defRPr sz="1250" kern="1200" spc="5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116000" indent="-252000" algn="l" defTabSz="914400" rtl="0" eaLnBrk="1" latinLnBrk="0" hangingPunct="1">
              <a:lnSpc>
                <a:spcPts val="1600"/>
              </a:lnSpc>
              <a:spcBef>
                <a:spcPts val="0"/>
              </a:spcBef>
              <a:buFont typeface="+mj-lt"/>
              <a:buAutoNum type="alphaLcParenR"/>
              <a:defRPr sz="1250" kern="1200" spc="5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512000" indent="-180000" algn="l" defTabSz="914400" rtl="0" eaLnBrk="1" latinLnBrk="0" hangingPunct="1">
              <a:lnSpc>
                <a:spcPts val="1600"/>
              </a:lnSpc>
              <a:spcBef>
                <a:spcPts val="0"/>
              </a:spcBef>
              <a:buFont typeface="Arial" pitchFamily="34" charset="0"/>
              <a:buChar char="•"/>
              <a:defRPr sz="1250" kern="1200" spc="5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lnSpc>
                <a:spcPts val="2200"/>
              </a:lnSpc>
              <a:spcBef>
                <a:spcPts val="0"/>
              </a:spcBef>
              <a:buFont typeface="Arial" pitchFamily="34" charset="0"/>
              <a:buChar char="–"/>
              <a:defRPr sz="1600" kern="1200" spc="5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lnSpc>
                <a:spcPts val="1600"/>
              </a:lnSpc>
              <a:spcBef>
                <a:spcPts val="0"/>
              </a:spcBef>
              <a:buFont typeface="Arial" pitchFamily="34" charset="0"/>
              <a:buChar char="»"/>
              <a:defRPr sz="1250" kern="1200" spc="5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b="1" dirty="0" smtClean="0"/>
              <a:t>Prof. Dr. Doris </a:t>
            </a:r>
            <a:r>
              <a:rPr lang="de-CH" b="1" dirty="0" err="1" smtClean="0"/>
              <a:t>Wastl</a:t>
            </a:r>
            <a:r>
              <a:rPr lang="de-CH" b="1" dirty="0" smtClean="0"/>
              <a:t> Walter</a:t>
            </a:r>
            <a:endParaRPr lang="de-CH" dirty="0"/>
          </a:p>
          <a:p>
            <a:r>
              <a:rPr lang="de-CH" dirty="0" err="1" smtClean="0"/>
              <a:t>Vice-Rectrice</a:t>
            </a:r>
            <a:r>
              <a:rPr lang="de-CH" dirty="0" smtClean="0"/>
              <a:t> </a:t>
            </a:r>
            <a:r>
              <a:rPr lang="de-CH" dirty="0" smtClean="0"/>
              <a:t>University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Berne</a:t>
            </a:r>
            <a:endParaRPr lang="de-CH" dirty="0" smtClean="0"/>
          </a:p>
          <a:p>
            <a:endParaRPr lang="de-CH" b="1" dirty="0" smtClean="0"/>
          </a:p>
          <a:p>
            <a:r>
              <a:rPr lang="de-CH" b="1" dirty="0" smtClean="0"/>
              <a:t>Dr. Gabriela </a:t>
            </a:r>
            <a:r>
              <a:rPr lang="de-CH" b="1" dirty="0" err="1" smtClean="0"/>
              <a:t>Obexer</a:t>
            </a:r>
            <a:r>
              <a:rPr lang="de-CH" b="1" dirty="0" smtClean="0"/>
              <a:t>-Ruff</a:t>
            </a:r>
          </a:p>
          <a:p>
            <a:r>
              <a:rPr lang="de-CH" dirty="0" err="1" smtClean="0"/>
              <a:t>swissuniversities</a:t>
            </a:r>
            <a:r>
              <a:rPr lang="de-CH" dirty="0" smtClean="0"/>
              <a:t>, </a:t>
            </a:r>
            <a:r>
              <a:rPr lang="de-CH" dirty="0" err="1" smtClean="0"/>
              <a:t>domain</a:t>
            </a:r>
            <a:r>
              <a:rPr lang="de-CH" dirty="0" smtClean="0"/>
              <a:t> R&amp;D</a:t>
            </a:r>
          </a:p>
          <a:p>
            <a:r>
              <a:rPr lang="de-CH" dirty="0" smtClean="0"/>
              <a:t> </a:t>
            </a:r>
          </a:p>
          <a:p>
            <a:endParaRPr lang="de-CH" dirty="0" smtClean="0">
              <a:hlinkClick r:id="rId2"/>
            </a:endParaRPr>
          </a:p>
          <a:p>
            <a:r>
              <a:rPr lang="de-CH" dirty="0">
                <a:hlinkClick r:id="rId2"/>
              </a:rPr>
              <a:t>d</a:t>
            </a:r>
            <a:r>
              <a:rPr lang="de-CH" dirty="0" smtClean="0">
                <a:hlinkClick r:id="rId2"/>
              </a:rPr>
              <a:t>oris.wastl-walter@giub.unibe.ch</a:t>
            </a:r>
          </a:p>
          <a:p>
            <a:r>
              <a:rPr lang="de-CH" dirty="0" smtClean="0">
                <a:hlinkClick r:id="rId2"/>
              </a:rPr>
              <a:t>doris.wastl@rectorat.unibe.ch</a:t>
            </a:r>
            <a:endParaRPr lang="de-CH" dirty="0" smtClean="0"/>
          </a:p>
          <a:p>
            <a:r>
              <a:rPr lang="de-CH" dirty="0" smtClean="0"/>
              <a:t>T +41 31 631 80 16</a:t>
            </a:r>
            <a:endParaRPr lang="de-CH" dirty="0"/>
          </a:p>
          <a:p>
            <a:r>
              <a:rPr lang="de-CH" dirty="0" err="1" smtClean="0"/>
              <a:t>gabriela.obexer@swissuniversities.ch</a:t>
            </a:r>
            <a:endParaRPr lang="de-CH" dirty="0" smtClean="0"/>
          </a:p>
          <a:p>
            <a:r>
              <a:rPr lang="de-CH" dirty="0" smtClean="0"/>
              <a:t>T +41 31 335 07 55</a:t>
            </a:r>
          </a:p>
          <a:p>
            <a:endParaRPr lang="de-CH" dirty="0"/>
          </a:p>
          <a:p>
            <a:endParaRPr lang="de-CH" dirty="0" smtClean="0"/>
          </a:p>
          <a:p>
            <a:r>
              <a:rPr lang="de-CH" dirty="0" err="1" smtClean="0">
                <a:solidFill>
                  <a:schemeClr val="accent1"/>
                </a:solidFill>
              </a:rPr>
              <a:t>www.swissuniversities.ch</a:t>
            </a:r>
            <a:endParaRPr lang="de-CH" dirty="0" smtClean="0">
              <a:solidFill>
                <a:schemeClr val="accent1"/>
              </a:solidFill>
            </a:endParaRPr>
          </a:p>
          <a:p>
            <a:endParaRPr lang="de-CH" dirty="0">
              <a:solidFill>
                <a:schemeClr val="accent1"/>
              </a:solidFill>
            </a:endParaRPr>
          </a:p>
        </p:txBody>
      </p:sp>
      <p:graphicFrame>
        <p:nvGraphicFramePr>
          <p:cNvPr id="13" name="Inhaltsplatzhalter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7507292"/>
              </p:ext>
            </p:extLst>
          </p:nvPr>
        </p:nvGraphicFramePr>
        <p:xfrm>
          <a:off x="430212" y="1667474"/>
          <a:ext cx="3997326" cy="324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97326"/>
              </a:tblGrid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100" b="1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Contact</a:t>
                      </a:r>
                      <a:endParaRPr lang="de-CH" sz="11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Datumsplatzhalter 5"/>
          <p:cNvSpPr>
            <a:spLocks noGrp="1"/>
          </p:cNvSpPr>
          <p:nvPr>
            <p:ph type="dt" sz="half" idx="2"/>
          </p:nvPr>
        </p:nvSpPr>
        <p:spPr>
          <a:xfrm>
            <a:off x="1789878" y="6511636"/>
            <a:ext cx="4654329" cy="204457"/>
          </a:xfrm>
        </p:spPr>
        <p:txBody>
          <a:bodyPr/>
          <a:lstStyle/>
          <a:p>
            <a:r>
              <a:rPr lang="de-CH" smtClean="0"/>
              <a:t>January 26th 2017, gipd Geneva</a:t>
            </a:r>
            <a:endParaRPr lang="de-CH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31800" y="142881"/>
            <a:ext cx="8281988" cy="157157"/>
          </a:xfrm>
        </p:spPr>
        <p:txBody>
          <a:bodyPr/>
          <a:lstStyle/>
          <a:p>
            <a:r>
              <a:rPr lang="de-CH" smtClean="0"/>
              <a:t>analysis of actions</a:t>
            </a:r>
            <a:endParaRPr lang="de-CH" dirty="0"/>
          </a:p>
        </p:txBody>
      </p:sp>
      <p:pic>
        <p:nvPicPr>
          <p:cNvPr id="14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638" y="908720"/>
            <a:ext cx="3915802" cy="539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08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3FD5-3473-48A6-ACC3-911A05F5A112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9" name="Titel 14"/>
          <p:cNvSpPr>
            <a:spLocks noGrp="1"/>
          </p:cNvSpPr>
          <p:nvPr>
            <p:ph type="title"/>
          </p:nvPr>
        </p:nvSpPr>
        <p:spPr>
          <a:xfrm>
            <a:off x="431800" y="990604"/>
            <a:ext cx="8281988" cy="384175"/>
          </a:xfrm>
        </p:spPr>
        <p:txBody>
          <a:bodyPr/>
          <a:lstStyle/>
          <a:p>
            <a:r>
              <a:rPr lang="de-CH" dirty="0" err="1" smtClean="0">
                <a:solidFill>
                  <a:srgbClr val="FF0000"/>
                </a:solidFill>
              </a:rPr>
              <a:t>Rector‘s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>
                <a:solidFill>
                  <a:srgbClr val="FF0000"/>
                </a:solidFill>
              </a:rPr>
              <a:t>Conference</a:t>
            </a:r>
            <a:r>
              <a:rPr lang="de-CH" dirty="0"/>
              <a:t> </a:t>
            </a:r>
            <a:r>
              <a:rPr lang="de-CH" dirty="0" err="1"/>
              <a:t>and</a:t>
            </a:r>
            <a:r>
              <a:rPr lang="de-CH" dirty="0"/>
              <a:t> </a:t>
            </a:r>
            <a:r>
              <a:rPr lang="de-CH" dirty="0" err="1"/>
              <a:t>Equal</a:t>
            </a:r>
            <a:r>
              <a:rPr lang="de-CH" dirty="0"/>
              <a:t> </a:t>
            </a:r>
            <a:r>
              <a:rPr lang="de-CH" dirty="0" err="1"/>
              <a:t>opportunity</a:t>
            </a:r>
            <a:r>
              <a:rPr lang="de-CH" dirty="0"/>
              <a:t> </a:t>
            </a:r>
            <a:r>
              <a:rPr lang="de-CH" dirty="0" smtClean="0"/>
              <a:t>1</a:t>
            </a:r>
            <a:endParaRPr lang="de-CH" dirty="0"/>
          </a:p>
        </p:txBody>
      </p:sp>
      <p:sp>
        <p:nvSpPr>
          <p:cNvPr id="10" name="Inhaltsplatzhalter 15"/>
          <p:cNvSpPr>
            <a:spLocks noGrp="1"/>
          </p:cNvSpPr>
          <p:nvPr>
            <p:ph idx="1"/>
          </p:nvPr>
        </p:nvSpPr>
        <p:spPr>
          <a:xfrm>
            <a:off x="395536" y="1484784"/>
            <a:ext cx="8281988" cy="4824536"/>
          </a:xfrm>
        </p:spPr>
        <p:txBody>
          <a:bodyPr/>
          <a:lstStyle/>
          <a:p>
            <a:endParaRPr lang="de-CH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„Projektgebundene Beiträge“ (</a:t>
            </a:r>
            <a:r>
              <a:rPr lang="de-CH" dirty="0" err="1" smtClean="0"/>
              <a:t>PgB</a:t>
            </a:r>
            <a:r>
              <a:rPr lang="de-CH" dirty="0" smtClean="0"/>
              <a:t>) 2013-2016 (N=10 </a:t>
            </a:r>
            <a:r>
              <a:rPr lang="de-CH" dirty="0" err="1" smtClean="0"/>
              <a:t>unis</a:t>
            </a:r>
            <a:r>
              <a:rPr lang="de-CH" dirty="0" smtClean="0"/>
              <a:t>), 13,7 </a:t>
            </a:r>
            <a:r>
              <a:rPr lang="de-CH" dirty="0" err="1"/>
              <a:t>m</a:t>
            </a:r>
            <a:r>
              <a:rPr lang="de-CH" dirty="0" err="1" smtClean="0"/>
              <a:t>io</a:t>
            </a:r>
            <a:r>
              <a:rPr lang="de-CH" dirty="0" smtClean="0"/>
              <a:t>:</a:t>
            </a:r>
            <a:endParaRPr lang="de-CH" dirty="0"/>
          </a:p>
          <a:p>
            <a:pPr marL="822325" lvl="1" indent="-285750">
              <a:buFont typeface="Symbol" charset="2"/>
              <a:buChar char="-"/>
            </a:pPr>
            <a:r>
              <a:rPr lang="de-CH" dirty="0" smtClean="0">
                <a:solidFill>
                  <a:srgbClr val="0000FF"/>
                </a:solidFill>
              </a:rPr>
              <a:t>Programme P-4, </a:t>
            </a:r>
            <a:r>
              <a:rPr lang="de-CH" dirty="0" err="1" smtClean="0">
                <a:solidFill>
                  <a:srgbClr val="0000FF"/>
                </a:solidFill>
              </a:rPr>
              <a:t>Equal</a:t>
            </a:r>
            <a:r>
              <a:rPr lang="de-CH" dirty="0" smtClean="0">
                <a:solidFill>
                  <a:srgbClr val="0000FF"/>
                </a:solidFill>
              </a:rPr>
              <a:t> </a:t>
            </a:r>
            <a:r>
              <a:rPr lang="de-CH" dirty="0" err="1" smtClean="0">
                <a:solidFill>
                  <a:srgbClr val="0000FF"/>
                </a:solidFill>
              </a:rPr>
              <a:t>opportunity</a:t>
            </a:r>
            <a:r>
              <a:rPr lang="de-CH" dirty="0" smtClean="0">
                <a:solidFill>
                  <a:srgbClr val="0000FF"/>
                </a:solidFill>
              </a:rPr>
              <a:t> /Gender Studies</a:t>
            </a:r>
          </a:p>
          <a:p>
            <a:pPr marL="536575" lvl="1" indent="0">
              <a:buNone/>
            </a:pPr>
            <a:endParaRPr lang="de-CH" dirty="0" smtClean="0">
              <a:solidFill>
                <a:srgbClr val="0000FF"/>
              </a:solidFill>
            </a:endParaRPr>
          </a:p>
          <a:p>
            <a:pPr marL="285750" lvl="1" indent="-285750">
              <a:buFont typeface="Arial"/>
              <a:buChar char="•"/>
              <a:tabLst>
                <a:tab pos="396000" algn="l"/>
              </a:tabLst>
            </a:pPr>
            <a:r>
              <a:rPr lang="de-CH" dirty="0" smtClean="0"/>
              <a:t>State </a:t>
            </a:r>
            <a:r>
              <a:rPr lang="de-CH" dirty="0" err="1" smtClean="0"/>
              <a:t>secretariat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Education, Research &amp; Innovation, SERI, UAS, 10 </a:t>
            </a:r>
            <a:r>
              <a:rPr lang="de-CH" dirty="0" err="1" smtClean="0"/>
              <a:t>mio</a:t>
            </a:r>
            <a:r>
              <a:rPr lang="de-CH" dirty="0" smtClean="0"/>
              <a:t>/4-yrs </a:t>
            </a:r>
          </a:p>
          <a:p>
            <a:pPr marL="681750" lvl="2" indent="-285750">
              <a:buFont typeface="Symbol" charset="2"/>
              <a:buChar char="-"/>
              <a:tabLst>
                <a:tab pos="396000" algn="l"/>
              </a:tabLst>
            </a:pPr>
            <a:r>
              <a:rPr lang="de-CH" sz="1600" dirty="0">
                <a:solidFill>
                  <a:srgbClr val="0000FF"/>
                </a:solidFill>
              </a:rPr>
              <a:t>Programme </a:t>
            </a:r>
            <a:r>
              <a:rPr lang="de-CH" sz="1600" dirty="0" err="1">
                <a:solidFill>
                  <a:srgbClr val="0000FF"/>
                </a:solidFill>
              </a:rPr>
              <a:t>Equal</a:t>
            </a:r>
            <a:r>
              <a:rPr lang="de-CH" sz="1600" dirty="0">
                <a:solidFill>
                  <a:srgbClr val="0000FF"/>
                </a:solidFill>
              </a:rPr>
              <a:t> </a:t>
            </a:r>
            <a:r>
              <a:rPr lang="de-CH" sz="1600" dirty="0" err="1">
                <a:solidFill>
                  <a:srgbClr val="0000FF"/>
                </a:solidFill>
              </a:rPr>
              <a:t>opportunity</a:t>
            </a:r>
            <a:r>
              <a:rPr lang="de-CH" sz="1600" dirty="0">
                <a:solidFill>
                  <a:srgbClr val="0000FF"/>
                </a:solidFill>
              </a:rPr>
              <a:t> </a:t>
            </a:r>
            <a:r>
              <a:rPr lang="de-CH" sz="1600" dirty="0" err="1">
                <a:solidFill>
                  <a:srgbClr val="0000FF"/>
                </a:solidFill>
              </a:rPr>
              <a:t>at</a:t>
            </a:r>
            <a:r>
              <a:rPr lang="de-CH" sz="1600" dirty="0">
                <a:solidFill>
                  <a:srgbClr val="0000FF"/>
                </a:solidFill>
              </a:rPr>
              <a:t> </a:t>
            </a:r>
            <a:r>
              <a:rPr lang="de-CH" sz="1600" dirty="0" err="1">
                <a:solidFill>
                  <a:srgbClr val="0000FF"/>
                </a:solidFill>
              </a:rPr>
              <a:t>the</a:t>
            </a:r>
            <a:r>
              <a:rPr lang="de-CH" sz="1600" dirty="0">
                <a:solidFill>
                  <a:srgbClr val="0000FF"/>
                </a:solidFill>
              </a:rPr>
              <a:t> </a:t>
            </a:r>
            <a:r>
              <a:rPr lang="de-CH" sz="1600" dirty="0" err="1">
                <a:solidFill>
                  <a:srgbClr val="0000FF"/>
                </a:solidFill>
              </a:rPr>
              <a:t>universities</a:t>
            </a:r>
            <a:r>
              <a:rPr lang="de-CH" sz="1600" dirty="0">
                <a:solidFill>
                  <a:srgbClr val="0000FF"/>
                </a:solidFill>
              </a:rPr>
              <a:t> </a:t>
            </a:r>
            <a:r>
              <a:rPr lang="de-CH" sz="1600" dirty="0" err="1">
                <a:solidFill>
                  <a:srgbClr val="0000FF"/>
                </a:solidFill>
              </a:rPr>
              <a:t>of</a:t>
            </a:r>
            <a:r>
              <a:rPr lang="de-CH" sz="1600" dirty="0">
                <a:solidFill>
                  <a:srgbClr val="0000FF"/>
                </a:solidFill>
              </a:rPr>
              <a:t> </a:t>
            </a:r>
            <a:r>
              <a:rPr lang="de-CH" sz="1600" dirty="0" err="1">
                <a:solidFill>
                  <a:srgbClr val="0000FF"/>
                </a:solidFill>
              </a:rPr>
              <a:t>applied</a:t>
            </a:r>
            <a:r>
              <a:rPr lang="de-CH" sz="1600" dirty="0">
                <a:solidFill>
                  <a:srgbClr val="0000FF"/>
                </a:solidFill>
              </a:rPr>
              <a:t> </a:t>
            </a:r>
            <a:r>
              <a:rPr lang="de-CH" sz="1600" dirty="0" err="1" smtClean="0">
                <a:solidFill>
                  <a:srgbClr val="0000FF"/>
                </a:solidFill>
              </a:rPr>
              <a:t>sciences</a:t>
            </a:r>
            <a:endParaRPr lang="de-CH" sz="1600" dirty="0"/>
          </a:p>
          <a:p>
            <a:pPr marL="285750" lvl="1" indent="-285750">
              <a:buFont typeface="Arial"/>
              <a:buChar char="•"/>
              <a:tabLst>
                <a:tab pos="396000" algn="l"/>
              </a:tabLst>
            </a:pPr>
            <a:endParaRPr lang="de-CH" dirty="0" smtClean="0"/>
          </a:p>
          <a:p>
            <a:pPr marL="285750" lvl="1" indent="-285750">
              <a:buFont typeface="Arial" pitchFamily="34" charset="0"/>
              <a:buChar char="•"/>
              <a:tabLst>
                <a:tab pos="396000" algn="l"/>
              </a:tabLst>
            </a:pPr>
            <a:r>
              <a:rPr lang="de-CH" dirty="0" err="1" smtClean="0"/>
              <a:t>PgB</a:t>
            </a:r>
            <a:r>
              <a:rPr lang="de-CH" dirty="0" smtClean="0"/>
              <a:t> 2017-2020, 12 </a:t>
            </a:r>
            <a:r>
              <a:rPr lang="de-CH" dirty="0" err="1"/>
              <a:t>m</a:t>
            </a:r>
            <a:r>
              <a:rPr lang="de-CH" dirty="0" err="1" smtClean="0"/>
              <a:t>io</a:t>
            </a:r>
            <a:endParaRPr lang="de-CH" dirty="0" smtClean="0"/>
          </a:p>
          <a:p>
            <a:pPr marL="285750" lvl="1" indent="-285750">
              <a:buFont typeface="Arial" pitchFamily="34" charset="0"/>
              <a:buChar char="•"/>
              <a:tabLst>
                <a:tab pos="396000" algn="l"/>
              </a:tabLst>
            </a:pPr>
            <a:endParaRPr lang="de-CH" dirty="0"/>
          </a:p>
          <a:p>
            <a:pPr marL="681750" lvl="2" indent="-285750">
              <a:buFont typeface="Symbol" charset="2"/>
              <a:buChar char="-"/>
              <a:tabLst>
                <a:tab pos="396000" algn="l"/>
              </a:tabLst>
            </a:pPr>
            <a:r>
              <a:rPr lang="de-CH" sz="1600" dirty="0" smtClean="0">
                <a:solidFill>
                  <a:srgbClr val="0000FF"/>
                </a:solidFill>
              </a:rPr>
              <a:t>Programme P-7, </a:t>
            </a:r>
            <a:r>
              <a:rPr lang="de-CH" sz="1600" dirty="0" err="1" smtClean="0">
                <a:solidFill>
                  <a:srgbClr val="0000FF"/>
                </a:solidFill>
              </a:rPr>
              <a:t>equal</a:t>
            </a:r>
            <a:r>
              <a:rPr lang="de-CH" sz="1600" dirty="0" smtClean="0">
                <a:solidFill>
                  <a:srgbClr val="0000FF"/>
                </a:solidFill>
              </a:rPr>
              <a:t> </a:t>
            </a:r>
            <a:r>
              <a:rPr lang="de-CH" sz="1600" dirty="0" err="1" smtClean="0">
                <a:solidFill>
                  <a:srgbClr val="0000FF"/>
                </a:solidFill>
              </a:rPr>
              <a:t>opportunity</a:t>
            </a:r>
            <a:r>
              <a:rPr lang="de-CH" sz="1600" dirty="0" smtClean="0">
                <a:solidFill>
                  <a:srgbClr val="0000FF"/>
                </a:solidFill>
              </a:rPr>
              <a:t> </a:t>
            </a:r>
            <a:r>
              <a:rPr lang="de-CH" sz="1600" dirty="0" err="1" smtClean="0">
                <a:solidFill>
                  <a:srgbClr val="0000FF"/>
                </a:solidFill>
              </a:rPr>
              <a:t>and</a:t>
            </a:r>
            <a:r>
              <a:rPr lang="de-CH" sz="1600" dirty="0" smtClean="0">
                <a:solidFill>
                  <a:srgbClr val="0000FF"/>
                </a:solidFill>
              </a:rPr>
              <a:t> </a:t>
            </a:r>
            <a:r>
              <a:rPr lang="de-CH" sz="1600" dirty="0" err="1" smtClean="0">
                <a:solidFill>
                  <a:srgbClr val="0000FF"/>
                </a:solidFill>
              </a:rPr>
              <a:t>development</a:t>
            </a:r>
            <a:r>
              <a:rPr lang="de-CH" sz="1600" dirty="0" smtClean="0">
                <a:solidFill>
                  <a:srgbClr val="0000FF"/>
                </a:solidFill>
              </a:rPr>
              <a:t> </a:t>
            </a:r>
            <a:r>
              <a:rPr lang="de-CH" sz="1600" dirty="0" err="1" smtClean="0">
                <a:solidFill>
                  <a:srgbClr val="0000FF"/>
                </a:solidFill>
              </a:rPr>
              <a:t>of</a:t>
            </a:r>
            <a:r>
              <a:rPr lang="de-CH" sz="1600" dirty="0" smtClean="0">
                <a:solidFill>
                  <a:srgbClr val="0000FF"/>
                </a:solidFill>
              </a:rPr>
              <a:t> HEI</a:t>
            </a:r>
            <a:endParaRPr lang="de-CH" sz="1600" dirty="0" smtClean="0"/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r>
              <a:rPr lang="de-CH" dirty="0" err="1" smtClean="0"/>
              <a:t>funding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Gender Action </a:t>
            </a:r>
            <a:r>
              <a:rPr lang="de-CH" dirty="0"/>
              <a:t>P</a:t>
            </a:r>
            <a:r>
              <a:rPr lang="de-CH" dirty="0" smtClean="0"/>
              <a:t>lans GEP (N=27!) </a:t>
            </a:r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r>
              <a:rPr lang="de-CH" dirty="0" err="1"/>
              <a:t>f</a:t>
            </a:r>
            <a:r>
              <a:rPr lang="de-CH" dirty="0" err="1" smtClean="0"/>
              <a:t>unding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inter-</a:t>
            </a:r>
            <a:r>
              <a:rPr lang="de-CH" dirty="0" err="1" smtClean="0"/>
              <a:t>institutional</a:t>
            </a:r>
            <a:r>
              <a:rPr lang="de-CH" dirty="0" smtClean="0"/>
              <a:t> </a:t>
            </a:r>
            <a:r>
              <a:rPr lang="de-CH" dirty="0" err="1" smtClean="0"/>
              <a:t>cooperations</a:t>
            </a:r>
            <a:r>
              <a:rPr lang="de-CH" dirty="0" smtClean="0"/>
              <a:t> (</a:t>
            </a:r>
            <a:r>
              <a:rPr lang="de-CH" dirty="0" err="1" smtClean="0"/>
              <a:t>call</a:t>
            </a:r>
            <a:r>
              <a:rPr lang="de-CH" dirty="0" smtClean="0"/>
              <a:t> in spring 2017)</a:t>
            </a:r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r>
              <a:rPr lang="de-CH" dirty="0" err="1"/>
              <a:t>f</a:t>
            </a:r>
            <a:r>
              <a:rPr lang="de-CH" dirty="0" err="1" smtClean="0"/>
              <a:t>unding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administration</a:t>
            </a:r>
            <a:r>
              <a:rPr lang="de-CH" dirty="0" smtClean="0"/>
              <a:t> &amp; national </a:t>
            </a:r>
            <a:r>
              <a:rPr lang="de-CH" dirty="0" err="1" smtClean="0"/>
              <a:t>activities</a:t>
            </a:r>
            <a:r>
              <a:rPr lang="de-CH" dirty="0" smtClean="0"/>
              <a:t>/</a:t>
            </a:r>
            <a:r>
              <a:rPr lang="de-CH" dirty="0" err="1" smtClean="0"/>
              <a:t>studies</a:t>
            </a:r>
            <a:r>
              <a:rPr lang="de-CH" dirty="0" smtClean="0"/>
              <a:t> (GS </a:t>
            </a:r>
            <a:r>
              <a:rPr lang="de-CH" dirty="0" err="1" smtClean="0"/>
              <a:t>swu</a:t>
            </a:r>
            <a:r>
              <a:rPr lang="de-CH" dirty="0" smtClean="0"/>
              <a:t>)</a:t>
            </a:r>
            <a:endParaRPr lang="de-CH" dirty="0"/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endParaRPr lang="de-CH" dirty="0"/>
          </a:p>
          <a:p>
            <a:pPr marL="769950" lvl="3" indent="-285750">
              <a:buFont typeface="Symbol" charset="2"/>
              <a:buChar char="-"/>
              <a:tabLst>
                <a:tab pos="396000" algn="l"/>
              </a:tabLst>
            </a:pPr>
            <a:r>
              <a:rPr lang="de-CH" dirty="0" err="1" smtClean="0">
                <a:solidFill>
                  <a:srgbClr val="0000FF"/>
                </a:solidFill>
              </a:rPr>
              <a:t>Possible</a:t>
            </a:r>
            <a:r>
              <a:rPr lang="de-CH" dirty="0" smtClean="0">
                <a:solidFill>
                  <a:srgbClr val="0000FF"/>
                </a:solidFill>
              </a:rPr>
              <a:t> </a:t>
            </a:r>
            <a:r>
              <a:rPr lang="de-CH" dirty="0" err="1" smtClean="0">
                <a:solidFill>
                  <a:srgbClr val="0000FF"/>
                </a:solidFill>
              </a:rPr>
              <a:t>collaborations</a:t>
            </a:r>
            <a:r>
              <a:rPr lang="de-CH" dirty="0" smtClean="0">
                <a:solidFill>
                  <a:srgbClr val="0000FF"/>
                </a:solidFill>
              </a:rPr>
              <a:t> </a:t>
            </a:r>
            <a:r>
              <a:rPr lang="de-CH" dirty="0" err="1" smtClean="0">
                <a:solidFill>
                  <a:srgbClr val="0000FF"/>
                </a:solidFill>
              </a:rPr>
              <a:t>with</a:t>
            </a:r>
            <a:r>
              <a:rPr lang="de-CH" dirty="0" smtClean="0">
                <a:solidFill>
                  <a:srgbClr val="0000FF"/>
                </a:solidFill>
              </a:rPr>
              <a:t> </a:t>
            </a:r>
            <a:r>
              <a:rPr lang="de-CH" dirty="0" err="1" smtClean="0">
                <a:solidFill>
                  <a:srgbClr val="0000FF"/>
                </a:solidFill>
              </a:rPr>
              <a:t>other</a:t>
            </a:r>
            <a:r>
              <a:rPr lang="de-CH" dirty="0" smtClean="0">
                <a:solidFill>
                  <a:srgbClr val="0000FF"/>
                </a:solidFill>
              </a:rPr>
              <a:t> </a:t>
            </a:r>
            <a:r>
              <a:rPr lang="de-CH" dirty="0" err="1" smtClean="0">
                <a:solidFill>
                  <a:srgbClr val="0000FF"/>
                </a:solidFill>
              </a:rPr>
              <a:t>PgB</a:t>
            </a:r>
            <a:r>
              <a:rPr lang="de-CH" dirty="0" smtClean="0">
                <a:solidFill>
                  <a:srgbClr val="0000FF"/>
                </a:solidFill>
              </a:rPr>
              <a:t> </a:t>
            </a:r>
            <a:r>
              <a:rPr lang="de-CH" dirty="0" err="1" smtClean="0">
                <a:solidFill>
                  <a:srgbClr val="0000FF"/>
                </a:solidFill>
              </a:rPr>
              <a:t>programmes</a:t>
            </a:r>
            <a:r>
              <a:rPr lang="de-CH" dirty="0" smtClean="0">
                <a:solidFill>
                  <a:srgbClr val="0000FF"/>
                </a:solidFill>
              </a:rPr>
              <a:t> 17-20:</a:t>
            </a:r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r>
              <a:rPr lang="de-CH" dirty="0" smtClean="0"/>
              <a:t>„Fachkräftemangel“ </a:t>
            </a:r>
            <a:r>
              <a:rPr lang="de-CH" dirty="0" err="1" smtClean="0"/>
              <a:t>health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promotion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STEM-</a:t>
            </a:r>
            <a:r>
              <a:rPr lang="de-CH" dirty="0" err="1" smtClean="0"/>
              <a:t>education</a:t>
            </a:r>
            <a:r>
              <a:rPr lang="de-CH" dirty="0" smtClean="0"/>
              <a:t> </a:t>
            </a:r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r>
              <a:rPr lang="de-CH" dirty="0" err="1" smtClean="0"/>
              <a:t>Doctoral</a:t>
            </a:r>
            <a:r>
              <a:rPr lang="de-CH" dirty="0" smtClean="0"/>
              <a:t> Programmes &amp; 3. </a:t>
            </a:r>
            <a:r>
              <a:rPr lang="de-CH" dirty="0" err="1" smtClean="0"/>
              <a:t>cyle</a:t>
            </a:r>
            <a:r>
              <a:rPr lang="de-CH" dirty="0" smtClean="0"/>
              <a:t> (</a:t>
            </a:r>
            <a:r>
              <a:rPr lang="de-CH" dirty="0" err="1"/>
              <a:t>u</a:t>
            </a:r>
            <a:r>
              <a:rPr lang="de-CH" dirty="0" err="1" smtClean="0"/>
              <a:t>nis</a:t>
            </a:r>
            <a:r>
              <a:rPr lang="de-CH" dirty="0" smtClean="0"/>
              <a:t> &amp; UAS)</a:t>
            </a:r>
          </a:p>
          <a:p>
            <a:pPr marL="484200" lvl="3" indent="0">
              <a:buNone/>
              <a:tabLst>
                <a:tab pos="396000" algn="l"/>
              </a:tabLst>
            </a:pPr>
            <a:endParaRPr lang="de-CH" dirty="0" smtClean="0"/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endParaRPr lang="de-CH" dirty="0" smtClean="0"/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endParaRPr lang="de-CH" dirty="0"/>
          </a:p>
          <a:p>
            <a:pPr lvl="1" indent="0">
              <a:buNone/>
            </a:pPr>
            <a:endParaRPr lang="de-CH" b="1" dirty="0"/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8" name="Datumsplatzhalter 5"/>
          <p:cNvSpPr>
            <a:spLocks noGrp="1"/>
          </p:cNvSpPr>
          <p:nvPr>
            <p:ph type="dt" sz="half" idx="2"/>
          </p:nvPr>
        </p:nvSpPr>
        <p:spPr>
          <a:xfrm>
            <a:off x="1789878" y="6511636"/>
            <a:ext cx="4654329" cy="204457"/>
          </a:xfrm>
        </p:spPr>
        <p:txBody>
          <a:bodyPr/>
          <a:lstStyle/>
          <a:p>
            <a:r>
              <a:rPr lang="de-CH" smtClean="0"/>
              <a:t>January 26th 2017, gipd Geneva</a:t>
            </a:r>
            <a:endParaRPr lang="de-CH" dirty="0"/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31800" y="142881"/>
            <a:ext cx="8281988" cy="157157"/>
          </a:xfrm>
        </p:spPr>
        <p:txBody>
          <a:bodyPr/>
          <a:lstStyle/>
          <a:p>
            <a:r>
              <a:rPr lang="de-CH" smtClean="0"/>
              <a:t>analysis of actions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994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3FD5-3473-48A6-ACC3-911A05F5A112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9" name="Titel 14"/>
          <p:cNvSpPr>
            <a:spLocks noGrp="1"/>
          </p:cNvSpPr>
          <p:nvPr>
            <p:ph type="title"/>
          </p:nvPr>
        </p:nvSpPr>
        <p:spPr>
          <a:xfrm>
            <a:off x="431800" y="990604"/>
            <a:ext cx="8244656" cy="638196"/>
          </a:xfrm>
        </p:spPr>
        <p:txBody>
          <a:bodyPr/>
          <a:lstStyle/>
          <a:p>
            <a:r>
              <a:rPr lang="de-CH" dirty="0" err="1" smtClean="0">
                <a:solidFill>
                  <a:srgbClr val="FF0000"/>
                </a:solidFill>
              </a:rPr>
              <a:t>Rector‘s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>
                <a:solidFill>
                  <a:srgbClr val="FF0000"/>
                </a:solidFill>
              </a:rPr>
              <a:t>Conference</a:t>
            </a:r>
            <a:r>
              <a:rPr lang="de-CH" dirty="0"/>
              <a:t> </a:t>
            </a:r>
            <a:r>
              <a:rPr lang="de-CH" dirty="0" err="1"/>
              <a:t>and</a:t>
            </a:r>
            <a:r>
              <a:rPr lang="de-CH" dirty="0"/>
              <a:t> </a:t>
            </a:r>
            <a:r>
              <a:rPr lang="de-CH" dirty="0" err="1"/>
              <a:t>Equal</a:t>
            </a:r>
            <a:r>
              <a:rPr lang="de-CH" dirty="0"/>
              <a:t> </a:t>
            </a:r>
            <a:r>
              <a:rPr lang="de-CH" dirty="0" err="1" smtClean="0"/>
              <a:t>opportunity</a:t>
            </a:r>
            <a:r>
              <a:rPr lang="de-CH" dirty="0" smtClean="0"/>
              <a:t> </a:t>
            </a:r>
            <a:r>
              <a:rPr lang="de-CH" dirty="0" smtClean="0"/>
              <a:t>2,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international </a:t>
            </a:r>
            <a:r>
              <a:rPr lang="de-CH" dirty="0" err="1" smtClean="0"/>
              <a:t>collaboration</a:t>
            </a:r>
            <a:r>
              <a:rPr lang="de-CH" dirty="0" smtClean="0"/>
              <a:t>: </a:t>
            </a:r>
            <a:endParaRPr lang="de-CH" dirty="0"/>
          </a:p>
        </p:txBody>
      </p:sp>
      <p:sp>
        <p:nvSpPr>
          <p:cNvPr id="10" name="Inhaltsplatzhalter 15"/>
          <p:cNvSpPr>
            <a:spLocks noGrp="1"/>
          </p:cNvSpPr>
          <p:nvPr>
            <p:ph idx="1"/>
          </p:nvPr>
        </p:nvSpPr>
        <p:spPr>
          <a:xfrm>
            <a:off x="395536" y="1484784"/>
            <a:ext cx="8281988" cy="4824536"/>
          </a:xfrm>
        </p:spPr>
        <p:txBody>
          <a:bodyPr/>
          <a:lstStyle/>
          <a:p>
            <a:endParaRPr lang="de-CH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err="1" smtClean="0"/>
              <a:t>Euraxess</a:t>
            </a:r>
            <a:r>
              <a:rPr lang="de-CH" dirty="0" smtClean="0"/>
              <a:t> FP7,  </a:t>
            </a:r>
            <a:endParaRPr lang="de-CH" dirty="0"/>
          </a:p>
          <a:p>
            <a:pPr marL="896938" lvl="1" indent="-360363">
              <a:buFont typeface="Symbol" panose="05050102010706020507" pitchFamily="18" charset="2"/>
              <a:buChar char="-"/>
            </a:pPr>
            <a:r>
              <a:rPr lang="de-CH" dirty="0" err="1" smtClean="0"/>
              <a:t>Euraxess</a:t>
            </a:r>
            <a:r>
              <a:rPr lang="de-CH" dirty="0" smtClean="0"/>
              <a:t> </a:t>
            </a:r>
            <a:r>
              <a:rPr lang="de-CH" dirty="0" err="1" smtClean="0"/>
              <a:t>Rights</a:t>
            </a:r>
            <a:r>
              <a:rPr lang="de-CH" dirty="0" smtClean="0"/>
              <a:t>, Charter </a:t>
            </a:r>
            <a:r>
              <a:rPr lang="de-CH" dirty="0" err="1" smtClean="0"/>
              <a:t>and</a:t>
            </a:r>
            <a:r>
              <a:rPr lang="de-CH" dirty="0" smtClean="0"/>
              <a:t> Code, </a:t>
            </a:r>
            <a:r>
              <a:rPr lang="de-CH" sz="1200" dirty="0" smtClean="0">
                <a:hlinkClick r:id="rId2"/>
              </a:rPr>
              <a:t>http</a:t>
            </a:r>
            <a:r>
              <a:rPr lang="de-CH" sz="1200" dirty="0">
                <a:hlinkClick r:id="rId2"/>
              </a:rPr>
              <a:t>://ec.europa.eu/euraxess/index.cfm/rights/</a:t>
            </a:r>
            <a:r>
              <a:rPr lang="de-CH" sz="1200" dirty="0" smtClean="0">
                <a:hlinkClick r:id="rId2"/>
              </a:rPr>
              <a:t>index</a:t>
            </a:r>
            <a:endParaRPr lang="de-CH" sz="1200" dirty="0" smtClean="0"/>
          </a:p>
          <a:p>
            <a:pPr marL="896938" lvl="1" indent="-360363">
              <a:buFont typeface="Symbol" panose="05050102010706020507" pitchFamily="18" charset="2"/>
              <a:buChar char="-"/>
            </a:pPr>
            <a:r>
              <a:rPr lang="de-CH" dirty="0" smtClean="0"/>
              <a:t>The Human </a:t>
            </a:r>
            <a:r>
              <a:rPr lang="de-CH" dirty="0"/>
              <a:t>R</a:t>
            </a:r>
            <a:r>
              <a:rPr lang="de-CH" dirty="0" smtClean="0"/>
              <a:t>esources </a:t>
            </a:r>
            <a:r>
              <a:rPr lang="de-CH" dirty="0" err="1"/>
              <a:t>S</a:t>
            </a:r>
            <a:r>
              <a:rPr lang="de-CH" dirty="0" err="1" smtClean="0"/>
              <a:t>trategy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/>
              <a:t>R</a:t>
            </a:r>
            <a:r>
              <a:rPr lang="de-CH" dirty="0" smtClean="0"/>
              <a:t>esearchers (HRS4R)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EC</a:t>
            </a:r>
            <a:endParaRPr lang="de-CH" dirty="0"/>
          </a:p>
          <a:p>
            <a:pPr marL="0" lvl="1" indent="0">
              <a:buNone/>
              <a:tabLst>
                <a:tab pos="396000" algn="l"/>
              </a:tabLst>
            </a:pPr>
            <a:endParaRPr lang="de-CH" dirty="0"/>
          </a:p>
          <a:p>
            <a:pPr marL="285750" lvl="1" indent="-285750">
              <a:buFont typeface="Arial" pitchFamily="34" charset="0"/>
              <a:buChar char="•"/>
              <a:tabLst>
                <a:tab pos="396000" algn="l"/>
              </a:tabLst>
            </a:pPr>
            <a:r>
              <a:rPr lang="de-CH" dirty="0" smtClean="0"/>
              <a:t>ERA-NET </a:t>
            </a:r>
            <a:r>
              <a:rPr lang="de-CH" b="1" dirty="0" smtClean="0"/>
              <a:t>Gender-Net</a:t>
            </a:r>
            <a:r>
              <a:rPr lang="de-CH" dirty="0" smtClean="0"/>
              <a:t> FP7, </a:t>
            </a:r>
            <a:r>
              <a:rPr lang="de-CH" dirty="0" smtClean="0">
                <a:solidFill>
                  <a:srgbClr val="FF0000"/>
                </a:solidFill>
                <a:hlinkClick r:id="rId3"/>
              </a:rPr>
              <a:t>www.gender-net.eu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smtClean="0"/>
              <a:t>(</a:t>
            </a:r>
            <a:r>
              <a:rPr lang="de-CH" dirty="0" err="1" smtClean="0"/>
              <a:t>ended</a:t>
            </a:r>
            <a:r>
              <a:rPr lang="de-CH" dirty="0" smtClean="0"/>
              <a:t> in </a:t>
            </a:r>
            <a:r>
              <a:rPr lang="de-CH" dirty="0" err="1" smtClean="0"/>
              <a:t>october</a:t>
            </a:r>
            <a:r>
              <a:rPr lang="de-CH" dirty="0" smtClean="0"/>
              <a:t> 2016)</a:t>
            </a:r>
          </a:p>
          <a:p>
            <a:pPr marL="285750" lvl="1" indent="-285750">
              <a:buFont typeface="Arial" pitchFamily="34" charset="0"/>
              <a:buChar char="•"/>
              <a:tabLst>
                <a:tab pos="396000" algn="l"/>
              </a:tabLst>
            </a:pPr>
            <a:endParaRPr lang="de-CH" dirty="0"/>
          </a:p>
          <a:p>
            <a:pPr marL="681750" lvl="2" indent="-285750">
              <a:buFont typeface="Symbol" charset="2"/>
              <a:buChar char="-"/>
              <a:tabLst>
                <a:tab pos="396000" algn="l"/>
              </a:tabLst>
            </a:pPr>
            <a:r>
              <a:rPr lang="de-CH" sz="1600" b="1" dirty="0" smtClean="0"/>
              <a:t>WP2:</a:t>
            </a:r>
            <a:r>
              <a:rPr lang="de-CH" sz="1600" dirty="0" smtClean="0"/>
              <a:t> </a:t>
            </a:r>
            <a:r>
              <a:rPr lang="de-CH" sz="1600" dirty="0">
                <a:solidFill>
                  <a:srgbClr val="0000FF"/>
                </a:solidFill>
              </a:rPr>
              <a:t>G</a:t>
            </a:r>
            <a:r>
              <a:rPr lang="de-CH" sz="1600" dirty="0" smtClean="0">
                <a:solidFill>
                  <a:srgbClr val="0000FF"/>
                </a:solidFill>
              </a:rPr>
              <a:t>ender </a:t>
            </a:r>
            <a:r>
              <a:rPr lang="de-CH" sz="1600" dirty="0" err="1">
                <a:solidFill>
                  <a:srgbClr val="0000FF"/>
                </a:solidFill>
              </a:rPr>
              <a:t>E</a:t>
            </a:r>
            <a:r>
              <a:rPr lang="de-CH" sz="1600" dirty="0" err="1" smtClean="0">
                <a:solidFill>
                  <a:srgbClr val="0000FF"/>
                </a:solidFill>
              </a:rPr>
              <a:t>quality</a:t>
            </a:r>
            <a:r>
              <a:rPr lang="de-CH" sz="1600" dirty="0" smtClean="0">
                <a:solidFill>
                  <a:srgbClr val="0000FF"/>
                </a:solidFill>
              </a:rPr>
              <a:t> (GE) in Research </a:t>
            </a:r>
            <a:r>
              <a:rPr lang="de-CH" sz="1600" dirty="0" err="1" smtClean="0">
                <a:solidFill>
                  <a:srgbClr val="0000FF"/>
                </a:solidFill>
              </a:rPr>
              <a:t>and</a:t>
            </a:r>
            <a:r>
              <a:rPr lang="de-CH" sz="1600" dirty="0" smtClean="0">
                <a:solidFill>
                  <a:srgbClr val="0000FF"/>
                </a:solidFill>
              </a:rPr>
              <a:t> HEI </a:t>
            </a:r>
            <a:r>
              <a:rPr lang="de-CH" sz="1600" dirty="0" err="1" smtClean="0">
                <a:solidFill>
                  <a:srgbClr val="0000FF"/>
                </a:solidFill>
              </a:rPr>
              <a:t>through</a:t>
            </a:r>
            <a:r>
              <a:rPr lang="de-CH" sz="1600" dirty="0" smtClean="0">
                <a:solidFill>
                  <a:srgbClr val="0000FF"/>
                </a:solidFill>
              </a:rPr>
              <a:t> </a:t>
            </a:r>
            <a:r>
              <a:rPr lang="de-CH" sz="1600" b="1" dirty="0" err="1" smtClean="0">
                <a:solidFill>
                  <a:srgbClr val="0000FF"/>
                </a:solidFill>
              </a:rPr>
              <a:t>structural</a:t>
            </a:r>
            <a:r>
              <a:rPr lang="de-CH" sz="1600" b="1" dirty="0" smtClean="0">
                <a:solidFill>
                  <a:srgbClr val="0000FF"/>
                </a:solidFill>
              </a:rPr>
              <a:t> </a:t>
            </a:r>
            <a:r>
              <a:rPr lang="de-CH" sz="1600" b="1" dirty="0" err="1" smtClean="0">
                <a:solidFill>
                  <a:srgbClr val="0000FF"/>
                </a:solidFill>
              </a:rPr>
              <a:t>change</a:t>
            </a:r>
            <a:r>
              <a:rPr lang="de-CH" sz="1600" dirty="0" smtClean="0">
                <a:solidFill>
                  <a:srgbClr val="0000FF"/>
                </a:solidFill>
              </a:rPr>
              <a:t>:</a:t>
            </a:r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r>
              <a:rPr lang="en-GB" dirty="0" smtClean="0">
                <a:latin typeface="Arial" charset="0"/>
                <a:cs typeface="Arial" charset="0"/>
              </a:rPr>
              <a:t>D2.6 </a:t>
            </a:r>
            <a:r>
              <a:rPr lang="en-GB" dirty="0">
                <a:latin typeface="Arial" charset="0"/>
                <a:cs typeface="Arial" charset="0"/>
              </a:rPr>
              <a:t>Analysis Report on  </a:t>
            </a:r>
            <a:r>
              <a:rPr lang="en-GB" b="1" dirty="0">
                <a:latin typeface="Arial" charset="0"/>
                <a:cs typeface="Arial" charset="0"/>
              </a:rPr>
              <a:t>“Plans and initiatives in selected research institutions aiming to stimulate gender equality and </a:t>
            </a:r>
            <a:endParaRPr lang="en-GB" b="1" dirty="0" smtClean="0">
              <a:latin typeface="Arial" charset="0"/>
              <a:cs typeface="Arial" charset="0"/>
            </a:endParaRPr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r>
              <a:rPr lang="en-GB" b="1" dirty="0" smtClean="0">
                <a:latin typeface="Arial" charset="0"/>
                <a:cs typeface="Arial" charset="0"/>
              </a:rPr>
              <a:t>enact </a:t>
            </a:r>
            <a:r>
              <a:rPr lang="en-GB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structural change</a:t>
            </a:r>
            <a:r>
              <a:rPr lang="en-GB" b="1" dirty="0" smtClean="0">
                <a:latin typeface="Arial" charset="0"/>
                <a:cs typeface="Arial" charset="0"/>
              </a:rPr>
              <a:t>” (O. </a:t>
            </a:r>
            <a:r>
              <a:rPr lang="en-GB" b="1" dirty="0" err="1" smtClean="0">
                <a:latin typeface="Arial" charset="0"/>
                <a:cs typeface="Arial" charset="0"/>
              </a:rPr>
              <a:t>Vinogradova</a:t>
            </a:r>
            <a:r>
              <a:rPr lang="en-GB" b="1" dirty="0" smtClean="0">
                <a:latin typeface="Arial" charset="0"/>
                <a:cs typeface="Arial" charset="0"/>
              </a:rPr>
              <a:t>, ICWS, </a:t>
            </a:r>
            <a:r>
              <a:rPr lang="en-GB" b="1" dirty="0" err="1" smtClean="0">
                <a:latin typeface="Arial" charset="0"/>
                <a:cs typeface="Arial" charset="0"/>
              </a:rPr>
              <a:t>Uni</a:t>
            </a:r>
            <a:r>
              <a:rPr lang="en-GB" b="1" dirty="0" smtClean="0">
                <a:latin typeface="Arial" charset="0"/>
                <a:cs typeface="Arial" charset="0"/>
              </a:rPr>
              <a:t> BE)</a:t>
            </a:r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endParaRPr lang="en-GB" b="1" dirty="0">
              <a:latin typeface="Arial" charset="0"/>
              <a:cs typeface="Arial" charset="0"/>
            </a:endParaRPr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r>
              <a:rPr lang="en-GB" b="1" dirty="0" smtClean="0">
                <a:latin typeface="Arial" charset="0"/>
                <a:cs typeface="Arial" charset="0"/>
              </a:rPr>
              <a:t>Both Swiss equal opportunity programmes participated</a:t>
            </a:r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r>
              <a:rPr lang="en-GB" b="1" dirty="0" smtClean="0">
                <a:latin typeface="Arial" charset="0"/>
                <a:cs typeface="Arial" charset="0"/>
              </a:rPr>
              <a:t>Lead WBF, SERI, Y. </a:t>
            </a:r>
            <a:r>
              <a:rPr lang="en-GB" b="1" dirty="0" err="1" smtClean="0">
                <a:latin typeface="Arial" charset="0"/>
                <a:cs typeface="Arial" charset="0"/>
              </a:rPr>
              <a:t>Jänchen</a:t>
            </a:r>
            <a:endParaRPr lang="en-GB" b="1" dirty="0">
              <a:latin typeface="Arial" charset="0"/>
              <a:cs typeface="Arial" charset="0"/>
            </a:endParaRPr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8" name="Datumsplatzhalter 5"/>
          <p:cNvSpPr>
            <a:spLocks noGrp="1"/>
          </p:cNvSpPr>
          <p:nvPr>
            <p:ph type="dt" sz="half" idx="2"/>
          </p:nvPr>
        </p:nvSpPr>
        <p:spPr>
          <a:xfrm>
            <a:off x="1789878" y="6511636"/>
            <a:ext cx="4654329" cy="204457"/>
          </a:xfrm>
        </p:spPr>
        <p:txBody>
          <a:bodyPr/>
          <a:lstStyle/>
          <a:p>
            <a:r>
              <a:rPr lang="de-CH" smtClean="0"/>
              <a:t>January 26th 2017, gipd Geneva</a:t>
            </a:r>
            <a:endParaRPr lang="de-CH" dirty="0"/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31800" y="142881"/>
            <a:ext cx="8281988" cy="157157"/>
          </a:xfrm>
        </p:spPr>
        <p:txBody>
          <a:bodyPr/>
          <a:lstStyle/>
          <a:p>
            <a:r>
              <a:rPr lang="de-CH" smtClean="0"/>
              <a:t>analysis of actions</a:t>
            </a:r>
            <a:endParaRPr lang="de-CH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813" y="4248150"/>
            <a:ext cx="1871662" cy="261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19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3FD5-3473-48A6-ACC3-911A05F5A112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9" name="Titel 14"/>
          <p:cNvSpPr>
            <a:spLocks noGrp="1"/>
          </p:cNvSpPr>
          <p:nvPr>
            <p:ph type="title"/>
          </p:nvPr>
        </p:nvSpPr>
        <p:spPr>
          <a:xfrm>
            <a:off x="431800" y="990604"/>
            <a:ext cx="8244656" cy="638196"/>
          </a:xfrm>
        </p:spPr>
        <p:txBody>
          <a:bodyPr/>
          <a:lstStyle/>
          <a:p>
            <a:r>
              <a:rPr lang="en-GB" sz="2000" dirty="0" smtClean="0">
                <a:latin typeface="Arial" charset="0"/>
                <a:ea typeface="MS PGothic" charset="0"/>
                <a:cs typeface="Arial" charset="0"/>
              </a:rPr>
              <a:t>Structural change in research institutions, </a:t>
            </a:r>
            <a:r>
              <a:rPr lang="en-GB" sz="2000" dirty="0" smtClean="0">
                <a:latin typeface="Arial" charset="0"/>
                <a:ea typeface="MS PGothic" charset="0"/>
                <a:cs typeface="Arial" charset="0"/>
              </a:rPr>
              <a:t>D 2.6</a:t>
            </a:r>
            <a:endParaRPr lang="de-CH" dirty="0"/>
          </a:p>
        </p:txBody>
      </p:sp>
      <p:sp>
        <p:nvSpPr>
          <p:cNvPr id="10" name="Inhaltsplatzhalter 15"/>
          <p:cNvSpPr>
            <a:spLocks noGrp="1"/>
          </p:cNvSpPr>
          <p:nvPr>
            <p:ph idx="1"/>
          </p:nvPr>
        </p:nvSpPr>
        <p:spPr>
          <a:xfrm>
            <a:off x="395536" y="1484784"/>
            <a:ext cx="8281988" cy="4824536"/>
          </a:xfrm>
        </p:spPr>
        <p:txBody>
          <a:bodyPr/>
          <a:lstStyle/>
          <a:p>
            <a:pPr marL="484200" lvl="3" indent="0">
              <a:buNone/>
              <a:tabLst>
                <a:tab pos="396000" algn="l"/>
              </a:tabLst>
            </a:pPr>
            <a:endParaRPr lang="de-CH" dirty="0" smtClean="0"/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charset="0"/>
              <a:buChar char="§"/>
            </a:pPr>
            <a:r>
              <a:rPr lang="en-GB" sz="1800" b="1" dirty="0" smtClean="0">
                <a:latin typeface="Arial" charset="0"/>
                <a:cs typeface="Arial" charset="0"/>
              </a:rPr>
              <a:t>5 </a:t>
            </a:r>
            <a:r>
              <a:rPr lang="en-GB" sz="1800" b="1" dirty="0">
                <a:latin typeface="Arial" charset="0"/>
                <a:cs typeface="Arial" charset="0"/>
              </a:rPr>
              <a:t>Thematic areas</a:t>
            </a:r>
            <a:r>
              <a:rPr lang="en-GB" sz="1800" dirty="0">
                <a:latin typeface="Arial" charset="0"/>
                <a:cs typeface="Arial" charset="0"/>
              </a:rPr>
              <a:t> based on essential elements of structural change:</a:t>
            </a:r>
          </a:p>
          <a:p>
            <a:pPr lvl="1">
              <a:spcBef>
                <a:spcPct val="20000"/>
              </a:spcBef>
              <a:buFont typeface="Calibri" charset="0"/>
              <a:buAutoNum type="arabicPeriod"/>
            </a:pP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Decision-making structures and procedures at regional and national levels</a:t>
            </a:r>
          </a:p>
          <a:p>
            <a:pPr lvl="1">
              <a:spcBef>
                <a:spcPct val="20000"/>
              </a:spcBef>
              <a:buFont typeface="Calibri" charset="0"/>
              <a:buAutoNum type="arabicPeriod"/>
            </a:pP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Anchoring gender equality issues at leadership level</a:t>
            </a:r>
            <a:endParaRPr lang="nb-NO" dirty="0">
              <a:latin typeface="Arial" charset="0"/>
              <a:ea typeface="ＭＳ Ｐゴシック" charset="0"/>
              <a:cs typeface="Arial" charset="0"/>
            </a:endParaRPr>
          </a:p>
          <a:p>
            <a:pPr lvl="1">
              <a:spcBef>
                <a:spcPct val="20000"/>
              </a:spcBef>
              <a:buFont typeface="Calibri" charset="0"/>
              <a:buAutoNum type="arabicPeriod"/>
            </a:pP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Recruitment, retention and advancement of women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researchers (Agora Project of </a:t>
            </a:r>
            <a:r>
              <a:rPr lang="en-GB" dirty="0" err="1" smtClean="0">
                <a:latin typeface="Arial" charset="0"/>
                <a:ea typeface="ＭＳ Ｐゴシック" charset="0"/>
                <a:cs typeface="Arial" charset="0"/>
              </a:rPr>
              <a:t>izfg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: Deconstruct Gender Stereotypes associated with certain professions by creating a game for teenagers)</a:t>
            </a: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lvl="1">
              <a:spcBef>
                <a:spcPct val="20000"/>
              </a:spcBef>
              <a:buFont typeface="Calibri" charset="0"/>
              <a:buAutoNum type="arabicPeriod"/>
            </a:pP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Improving work environment, work-life balance and dual careers</a:t>
            </a:r>
          </a:p>
          <a:p>
            <a:pPr lvl="1">
              <a:spcBef>
                <a:spcPct val="20000"/>
              </a:spcBef>
              <a:buFont typeface="Calibri" charset="0"/>
              <a:buAutoNum type="arabicPeriod"/>
            </a:pP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Facilitating in-/outgoing researcher mobility for women researchers</a:t>
            </a:r>
            <a:endParaRPr lang="nb-NO" dirty="0">
              <a:latin typeface="Arial" charset="0"/>
              <a:ea typeface="ＭＳ Ｐゴシック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endParaRPr lang="en-GB" dirty="0">
              <a:latin typeface="Arial" charset="0"/>
              <a:cs typeface="Arial" charset="0"/>
            </a:endParaRPr>
          </a:p>
          <a:p>
            <a:endParaRPr lang="de-CH" dirty="0"/>
          </a:p>
        </p:txBody>
      </p:sp>
      <p:sp>
        <p:nvSpPr>
          <p:cNvPr id="8" name="Datumsplatzhalter 5"/>
          <p:cNvSpPr>
            <a:spLocks noGrp="1"/>
          </p:cNvSpPr>
          <p:nvPr>
            <p:ph type="dt" sz="half" idx="2"/>
          </p:nvPr>
        </p:nvSpPr>
        <p:spPr>
          <a:xfrm>
            <a:off x="1789878" y="6511636"/>
            <a:ext cx="4654329" cy="204457"/>
          </a:xfrm>
        </p:spPr>
        <p:txBody>
          <a:bodyPr/>
          <a:lstStyle/>
          <a:p>
            <a:r>
              <a:rPr lang="de-CH" smtClean="0"/>
              <a:t>January 26th 2017, gipd Geneva</a:t>
            </a:r>
            <a:endParaRPr lang="de-CH" dirty="0"/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31800" y="142881"/>
            <a:ext cx="8281988" cy="157157"/>
          </a:xfrm>
        </p:spPr>
        <p:txBody>
          <a:bodyPr/>
          <a:lstStyle/>
          <a:p>
            <a:r>
              <a:rPr lang="de-CH" smtClean="0"/>
              <a:t>analysis of actions</a:t>
            </a:r>
            <a:endParaRPr lang="de-CH" dirty="0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085184"/>
            <a:ext cx="971550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477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3FD5-3473-48A6-ACC3-911A05F5A112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9" name="Titel 14"/>
          <p:cNvSpPr>
            <a:spLocks noGrp="1"/>
          </p:cNvSpPr>
          <p:nvPr>
            <p:ph type="title"/>
          </p:nvPr>
        </p:nvSpPr>
        <p:spPr>
          <a:xfrm>
            <a:off x="431800" y="630564"/>
            <a:ext cx="8244656" cy="638196"/>
          </a:xfrm>
        </p:spPr>
        <p:txBody>
          <a:bodyPr/>
          <a:lstStyle/>
          <a:p>
            <a:r>
              <a:rPr lang="en-GB" sz="2000" dirty="0">
                <a:latin typeface="Arial" charset="0"/>
                <a:ea typeface="MS PGothic" charset="0"/>
                <a:cs typeface="Arial" charset="0"/>
              </a:rPr>
              <a:t>Key findings from mapping and </a:t>
            </a:r>
            <a:r>
              <a:rPr lang="en-GB" sz="2000" dirty="0" smtClean="0">
                <a:latin typeface="Arial" charset="0"/>
                <a:ea typeface="MS PGothic" charset="0"/>
                <a:cs typeface="Arial" charset="0"/>
              </a:rPr>
              <a:t>analysis D 2.6</a:t>
            </a:r>
            <a:endParaRPr lang="de-CH" dirty="0"/>
          </a:p>
        </p:txBody>
      </p:sp>
      <p:sp>
        <p:nvSpPr>
          <p:cNvPr id="10" name="Inhaltsplatzhalter 15"/>
          <p:cNvSpPr>
            <a:spLocks noGrp="1"/>
          </p:cNvSpPr>
          <p:nvPr>
            <p:ph idx="1"/>
          </p:nvPr>
        </p:nvSpPr>
        <p:spPr>
          <a:xfrm>
            <a:off x="395536" y="1268760"/>
            <a:ext cx="8281988" cy="4824536"/>
          </a:xfrm>
        </p:spPr>
        <p:txBody>
          <a:bodyPr/>
          <a:lstStyle/>
          <a:p>
            <a:pPr marL="342900" indent="-342900">
              <a:spcAft>
                <a:spcPts val="1800"/>
              </a:spcAft>
              <a:buClr>
                <a:srgbClr val="FF0000"/>
              </a:buClr>
              <a:buFont typeface="Wingdings" charset="0"/>
              <a:buChar char="§"/>
            </a:pPr>
            <a:r>
              <a:rPr lang="en-GB" sz="2000" b="1" dirty="0">
                <a:solidFill>
                  <a:srgbClr val="FF0000"/>
                </a:solidFill>
                <a:latin typeface="Arial" charset="0"/>
                <a:cs typeface="Arial" charset="0"/>
              </a:rPr>
              <a:t>Factors</a:t>
            </a:r>
            <a:r>
              <a:rPr lang="en-GB" sz="2000" dirty="0">
                <a:latin typeface="Arial" charset="0"/>
                <a:cs typeface="Arial" charset="0"/>
              </a:rPr>
              <a:t> that contributed most to </a:t>
            </a:r>
            <a:r>
              <a:rPr lang="en-GB" sz="2000" b="1" dirty="0">
                <a:solidFill>
                  <a:srgbClr val="FF0000"/>
                </a:solidFill>
                <a:latin typeface="Arial" charset="0"/>
                <a:cs typeface="Arial" charset="0"/>
              </a:rPr>
              <a:t>structural change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b="1" dirty="0">
                <a:latin typeface="Arial" charset="0"/>
                <a:ea typeface="ＭＳ Ｐゴシック" charset="0"/>
                <a:cs typeface="Arial" charset="0"/>
              </a:rPr>
              <a:t>Top-leadership support 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on gender equality issues at an institutional level, including approval of GEP at the top level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Visibility of </a:t>
            </a:r>
            <a:r>
              <a:rPr lang="en-GB" b="1" dirty="0">
                <a:latin typeface="Arial" charset="0"/>
                <a:ea typeface="ＭＳ Ｐゴシック" charset="0"/>
                <a:cs typeface="Arial" charset="0"/>
              </a:rPr>
              <a:t>women researchers 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and their active involvement </a:t>
            </a:r>
            <a:r>
              <a:rPr lang="en-GB" b="1" dirty="0">
                <a:latin typeface="Arial" charset="0"/>
                <a:ea typeface="ＭＳ Ｐゴシック" charset="0"/>
                <a:cs typeface="Arial" charset="0"/>
              </a:rPr>
              <a:t>as agents of change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b="1" dirty="0">
                <a:latin typeface="Arial" charset="0"/>
                <a:ea typeface="ＭＳ Ｐゴシック" charset="0"/>
                <a:cs typeface="Arial" charset="0"/>
              </a:rPr>
              <a:t>Cooperation 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between different structural units, especially between top leadership officers and the gender equality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delegates 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at an institutional level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Collection, analysis, strategic use  and dissemination of </a:t>
            </a:r>
            <a:r>
              <a:rPr lang="en-GB" b="1" dirty="0">
                <a:latin typeface="Arial" charset="0"/>
                <a:ea typeface="ＭＳ Ｐゴシック" charset="0"/>
                <a:cs typeface="Arial" charset="0"/>
              </a:rPr>
              <a:t>gender-monitoring data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 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b="1" dirty="0">
                <a:latin typeface="Arial" charset="0"/>
                <a:ea typeface="ＭＳ Ｐゴシック" charset="0"/>
                <a:cs typeface="Arial" charset="0"/>
              </a:rPr>
              <a:t>Gender-balanced commissions 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at all levels (including boards)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Systematic awareness raising and capacity-building concerning </a:t>
            </a:r>
            <a:r>
              <a:rPr lang="en-GB" b="1" dirty="0">
                <a:latin typeface="Arial" charset="0"/>
                <a:ea typeface="ＭＳ Ｐゴシック" charset="0"/>
                <a:cs typeface="Arial" charset="0"/>
              </a:rPr>
              <a:t>gender </a:t>
            </a:r>
            <a:r>
              <a:rPr lang="en-GB" b="1" dirty="0" smtClean="0">
                <a:latin typeface="Arial" charset="0"/>
                <a:ea typeface="ＭＳ Ｐゴシック" charset="0"/>
                <a:cs typeface="Arial" charset="0"/>
              </a:rPr>
              <a:t>stereotypes </a:t>
            </a: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b="1" dirty="0">
                <a:latin typeface="Arial" charset="0"/>
                <a:ea typeface="ＭＳ Ｐゴシック" charset="0"/>
                <a:cs typeface="Arial" charset="0"/>
              </a:rPr>
              <a:t>Integration of gender-equality aspects 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into the leadership programme for the management, training courses for academic and non-academic staff</a:t>
            </a:r>
          </a:p>
          <a:p>
            <a:pPr marL="0" lvl="1" indent="0">
              <a:buNone/>
              <a:tabLst>
                <a:tab pos="396000" algn="l"/>
              </a:tabLst>
            </a:pPr>
            <a:endParaRPr lang="de-CH" dirty="0"/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endParaRPr lang="de-CH" dirty="0" smtClean="0"/>
          </a:p>
          <a:p>
            <a:endParaRPr lang="de-CH" dirty="0"/>
          </a:p>
        </p:txBody>
      </p:sp>
      <p:sp>
        <p:nvSpPr>
          <p:cNvPr id="8" name="Datumsplatzhalter 5"/>
          <p:cNvSpPr>
            <a:spLocks noGrp="1"/>
          </p:cNvSpPr>
          <p:nvPr>
            <p:ph type="dt" sz="half" idx="2"/>
          </p:nvPr>
        </p:nvSpPr>
        <p:spPr>
          <a:xfrm>
            <a:off x="1789878" y="6511636"/>
            <a:ext cx="4654329" cy="204457"/>
          </a:xfrm>
        </p:spPr>
        <p:txBody>
          <a:bodyPr/>
          <a:lstStyle/>
          <a:p>
            <a:r>
              <a:rPr lang="de-CH" smtClean="0"/>
              <a:t>January 26th 2017, gipd Geneva</a:t>
            </a:r>
            <a:endParaRPr lang="de-CH" dirty="0"/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31800" y="142881"/>
            <a:ext cx="8281988" cy="157157"/>
          </a:xfrm>
        </p:spPr>
        <p:txBody>
          <a:bodyPr/>
          <a:lstStyle/>
          <a:p>
            <a:r>
              <a:rPr lang="de-CH" smtClean="0"/>
              <a:t>analysis of actions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0227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3FD5-3473-48A6-ACC3-911A05F5A112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9" name="Titel 14"/>
          <p:cNvSpPr>
            <a:spLocks noGrp="1"/>
          </p:cNvSpPr>
          <p:nvPr>
            <p:ph type="title"/>
          </p:nvPr>
        </p:nvSpPr>
        <p:spPr>
          <a:xfrm>
            <a:off x="431800" y="630564"/>
            <a:ext cx="8244656" cy="638196"/>
          </a:xfrm>
        </p:spPr>
        <p:txBody>
          <a:bodyPr/>
          <a:lstStyle/>
          <a:p>
            <a:r>
              <a:rPr lang="en-GB" sz="2000" dirty="0" smtClean="0">
                <a:latin typeface="Arial" charset="0"/>
                <a:ea typeface="MS PGothic" charset="0"/>
                <a:cs typeface="Arial" charset="0"/>
              </a:rPr>
              <a:t>Underlying reasons for low numbers in STEM in Switzerland</a:t>
            </a:r>
            <a:endParaRPr lang="de-CH" dirty="0"/>
          </a:p>
        </p:txBody>
      </p:sp>
      <p:sp>
        <p:nvSpPr>
          <p:cNvPr id="10" name="Inhaltsplatzhalter 15"/>
          <p:cNvSpPr>
            <a:spLocks noGrp="1"/>
          </p:cNvSpPr>
          <p:nvPr>
            <p:ph idx="1"/>
          </p:nvPr>
        </p:nvSpPr>
        <p:spPr>
          <a:xfrm>
            <a:off x="395536" y="1268760"/>
            <a:ext cx="8281988" cy="4824536"/>
          </a:xfrm>
        </p:spPr>
        <p:txBody>
          <a:bodyPr/>
          <a:lstStyle/>
          <a:p>
            <a:pPr marL="342900" indent="-342900">
              <a:spcAft>
                <a:spcPts val="1800"/>
              </a:spcAft>
              <a:buClr>
                <a:srgbClr val="FF0000"/>
              </a:buClr>
              <a:buFont typeface="Wingdings" charset="0"/>
              <a:buChar char="§"/>
            </a:pPr>
            <a:endParaRPr lang="en-GB" sz="20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Gender-stereotypes (STEM is not for females, East vs.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North-West, India)</a:t>
            </a: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Rush hour of life &amp; Dual career topic at post doc level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Need for justification of specific STEM choice (profession is not feminine)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Pressure of group (inclusion or exclusion)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Male “culture” in the STEM domains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“</a:t>
            </a:r>
            <a:r>
              <a:rPr lang="en-GB" dirty="0" err="1" smtClean="0">
                <a:latin typeface="Arial" charset="0"/>
                <a:ea typeface="ＭＳ Ｐゴシック" charset="0"/>
                <a:cs typeface="Arial" charset="0"/>
              </a:rPr>
              <a:t>Bildungsausländerinnen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” increase our female numbers in STEM fields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endParaRPr lang="de-CH" dirty="0"/>
          </a:p>
        </p:txBody>
      </p:sp>
      <p:sp>
        <p:nvSpPr>
          <p:cNvPr id="8" name="Datumsplatzhalter 5"/>
          <p:cNvSpPr>
            <a:spLocks noGrp="1"/>
          </p:cNvSpPr>
          <p:nvPr>
            <p:ph type="dt" sz="half" idx="2"/>
          </p:nvPr>
        </p:nvSpPr>
        <p:spPr>
          <a:xfrm>
            <a:off x="1789878" y="6511636"/>
            <a:ext cx="4654329" cy="204457"/>
          </a:xfrm>
        </p:spPr>
        <p:txBody>
          <a:bodyPr/>
          <a:lstStyle/>
          <a:p>
            <a:r>
              <a:rPr lang="de-CH" smtClean="0"/>
              <a:t>January 26th 2017, gipd Geneva</a:t>
            </a:r>
            <a:endParaRPr lang="de-CH" dirty="0"/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31800" y="142881"/>
            <a:ext cx="8281988" cy="157157"/>
          </a:xfrm>
        </p:spPr>
        <p:txBody>
          <a:bodyPr/>
          <a:lstStyle/>
          <a:p>
            <a:r>
              <a:rPr lang="de-CH" smtClean="0"/>
              <a:t>analysis of actions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6781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3FD5-3473-48A6-ACC3-911A05F5A112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9" name="Titel 14"/>
          <p:cNvSpPr>
            <a:spLocks noGrp="1"/>
          </p:cNvSpPr>
          <p:nvPr>
            <p:ph type="title"/>
          </p:nvPr>
        </p:nvSpPr>
        <p:spPr>
          <a:xfrm>
            <a:off x="431800" y="630564"/>
            <a:ext cx="8244656" cy="638196"/>
          </a:xfrm>
        </p:spPr>
        <p:txBody>
          <a:bodyPr/>
          <a:lstStyle/>
          <a:p>
            <a:r>
              <a:rPr lang="en-GB" sz="2000" dirty="0" smtClean="0">
                <a:solidFill>
                  <a:srgbClr val="FF0000"/>
                </a:solidFill>
                <a:latin typeface="Arial" charset="0"/>
                <a:ea typeface="MS PGothic" charset="0"/>
                <a:cs typeface="Arial" charset="0"/>
              </a:rPr>
              <a:t>Domains of action</a:t>
            </a:r>
            <a:r>
              <a:rPr lang="en-GB" sz="2000" dirty="0" smtClean="0">
                <a:latin typeface="Arial" charset="0"/>
                <a:ea typeface="MS PGothic" charset="0"/>
                <a:cs typeface="Arial" charset="0"/>
              </a:rPr>
              <a:t> in the Swiss equal opportunity program P-4</a:t>
            </a:r>
            <a:endParaRPr lang="de-CH" dirty="0"/>
          </a:p>
        </p:txBody>
      </p:sp>
      <p:sp>
        <p:nvSpPr>
          <p:cNvPr id="10" name="Inhaltsplatzhalter 15"/>
          <p:cNvSpPr>
            <a:spLocks noGrp="1"/>
          </p:cNvSpPr>
          <p:nvPr>
            <p:ph idx="1"/>
          </p:nvPr>
        </p:nvSpPr>
        <p:spPr>
          <a:xfrm>
            <a:off x="395536" y="1268760"/>
            <a:ext cx="8281988" cy="4824536"/>
          </a:xfrm>
        </p:spPr>
        <p:txBody>
          <a:bodyPr/>
          <a:lstStyle/>
          <a:p>
            <a:pPr marL="742950" lvl="1" indent="-285750">
              <a:spcBef>
                <a:spcPct val="20000"/>
              </a:spcBef>
              <a:buFont typeface="Symbol" charset="2"/>
              <a:buChar char="-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Anchoring equal opportunity/gender equality at the institution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Raising the percentage of female professors and women in leading positions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Gender-sensitive measures in the promotion of junior academics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Support for students, technical and academic staff with care obligations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Reducing horizontal segregation among new students and decreasing vertical segregation in disciplines where one gender is underrepresented, STEM, Vet.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Measures in HR and organisational development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Others and new activities (communication, stereotypes, etc.)</a:t>
            </a: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endParaRPr lang="de-CH" dirty="0"/>
          </a:p>
        </p:txBody>
      </p:sp>
      <p:sp>
        <p:nvSpPr>
          <p:cNvPr id="8" name="Datumsplatzhalter 5"/>
          <p:cNvSpPr>
            <a:spLocks noGrp="1"/>
          </p:cNvSpPr>
          <p:nvPr>
            <p:ph type="dt" sz="half" idx="2"/>
          </p:nvPr>
        </p:nvSpPr>
        <p:spPr>
          <a:xfrm>
            <a:off x="1789878" y="6511636"/>
            <a:ext cx="4654329" cy="204457"/>
          </a:xfrm>
        </p:spPr>
        <p:txBody>
          <a:bodyPr/>
          <a:lstStyle/>
          <a:p>
            <a:r>
              <a:rPr lang="de-CH" smtClean="0"/>
              <a:t>January 26th 2017, gipd Geneva</a:t>
            </a:r>
            <a:endParaRPr lang="de-CH" dirty="0"/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31800" y="142881"/>
            <a:ext cx="8281988" cy="157157"/>
          </a:xfrm>
        </p:spPr>
        <p:txBody>
          <a:bodyPr/>
          <a:lstStyle/>
          <a:p>
            <a:r>
              <a:rPr lang="de-CH" smtClean="0"/>
              <a:t>analysis of actions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4412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3FD5-3473-48A6-ACC3-911A05F5A112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9" name="Titel 14"/>
          <p:cNvSpPr>
            <a:spLocks noGrp="1"/>
          </p:cNvSpPr>
          <p:nvPr>
            <p:ph type="title"/>
          </p:nvPr>
        </p:nvSpPr>
        <p:spPr>
          <a:xfrm>
            <a:off x="431800" y="630564"/>
            <a:ext cx="8244656" cy="638196"/>
          </a:xfrm>
        </p:spPr>
        <p:txBody>
          <a:bodyPr/>
          <a:lstStyle/>
          <a:p>
            <a:r>
              <a:rPr lang="en-GB" sz="2000" dirty="0" smtClean="0">
                <a:latin typeface="Arial" charset="0"/>
                <a:ea typeface="MS PGothic" charset="0"/>
                <a:cs typeface="Arial" charset="0"/>
              </a:rPr>
              <a:t>Examples from the University of Berne, </a:t>
            </a:r>
            <a:br>
              <a:rPr lang="en-GB" sz="2000" dirty="0" smtClean="0">
                <a:latin typeface="Arial" charset="0"/>
                <a:ea typeface="MS PGothic" charset="0"/>
                <a:cs typeface="Arial" charset="0"/>
              </a:rPr>
            </a:br>
            <a:r>
              <a:rPr lang="en-GB" sz="2000" dirty="0" smtClean="0">
                <a:latin typeface="Arial" charset="0"/>
                <a:ea typeface="MS PGothic" charset="0"/>
                <a:cs typeface="Arial" charset="0"/>
              </a:rPr>
              <a:t>Faculty action plans</a:t>
            </a:r>
            <a:endParaRPr lang="de-CH" dirty="0"/>
          </a:p>
        </p:txBody>
      </p:sp>
      <p:sp>
        <p:nvSpPr>
          <p:cNvPr id="10" name="Inhaltsplatzhalter 15"/>
          <p:cNvSpPr>
            <a:spLocks noGrp="1"/>
          </p:cNvSpPr>
          <p:nvPr>
            <p:ph idx="1"/>
          </p:nvPr>
        </p:nvSpPr>
        <p:spPr>
          <a:xfrm>
            <a:off x="395536" y="1268760"/>
            <a:ext cx="8281988" cy="4824536"/>
          </a:xfrm>
        </p:spPr>
        <p:txBody>
          <a:bodyPr/>
          <a:lstStyle/>
          <a:p>
            <a:pPr marL="342900" indent="-342900">
              <a:spcAft>
                <a:spcPts val="1800"/>
              </a:spcAft>
              <a:buClr>
                <a:srgbClr val="FF0000"/>
              </a:buClr>
              <a:buFont typeface="Wingdings" charset="0"/>
              <a:buChar char="§"/>
            </a:pPr>
            <a:endParaRPr lang="en-GB" sz="20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342900" indent="-342900">
              <a:spcAft>
                <a:spcPts val="1800"/>
              </a:spcAft>
              <a:buClr>
                <a:srgbClr val="FF0000"/>
              </a:buClr>
              <a:buFont typeface="Wingdings" charset="0"/>
              <a:buChar char="§"/>
            </a:pPr>
            <a:r>
              <a:rPr lang="en-GB" sz="2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1. Institutional establishment and definition of gender equality </a:t>
            </a:r>
            <a:endParaRPr lang="en-GB" sz="20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Structures of equality within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faculties/department, centres 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and the administration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Action plan and equality controlling within the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faculties/departments 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and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centres</a:t>
            </a: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solidFill>
                  <a:srgbClr val="3366FF"/>
                </a:solidFill>
                <a:latin typeface="Arial" charset="0"/>
                <a:ea typeface="ＭＳ Ｐゴシック" charset="0"/>
                <a:cs typeface="Arial" charset="0"/>
              </a:rPr>
              <a:t>Measure: during the next revision of the faculty/department regulations, the head of the department will check, whether the principles of gender equality as demanded by the university GEP are granted.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solidFill>
                <a:srgbClr val="3366FF"/>
              </a:solidFill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Indicator: Gender equality is anchored in the faculty/department regulations </a:t>
            </a:r>
            <a:endParaRPr lang="de-CH" dirty="0" smtClean="0"/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endParaRPr lang="de-CH" dirty="0" smtClean="0"/>
          </a:p>
          <a:p>
            <a:endParaRPr lang="de-CH" dirty="0"/>
          </a:p>
        </p:txBody>
      </p:sp>
      <p:sp>
        <p:nvSpPr>
          <p:cNvPr id="8" name="Datumsplatzhalter 5"/>
          <p:cNvSpPr>
            <a:spLocks noGrp="1"/>
          </p:cNvSpPr>
          <p:nvPr>
            <p:ph type="dt" sz="half" idx="2"/>
          </p:nvPr>
        </p:nvSpPr>
        <p:spPr>
          <a:xfrm>
            <a:off x="1789878" y="6511636"/>
            <a:ext cx="4654329" cy="204457"/>
          </a:xfrm>
        </p:spPr>
        <p:txBody>
          <a:bodyPr/>
          <a:lstStyle/>
          <a:p>
            <a:r>
              <a:rPr lang="de-CH" smtClean="0"/>
              <a:t>January 26th 2017, gipd Geneva</a:t>
            </a:r>
            <a:endParaRPr lang="de-CH" dirty="0"/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31800" y="142881"/>
            <a:ext cx="8281988" cy="157157"/>
          </a:xfrm>
        </p:spPr>
        <p:txBody>
          <a:bodyPr/>
          <a:lstStyle/>
          <a:p>
            <a:r>
              <a:rPr lang="de-CH" smtClean="0"/>
              <a:t>analysis of actions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8902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C3FD5-3473-48A6-ACC3-911A05F5A112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9" name="Titel 14"/>
          <p:cNvSpPr>
            <a:spLocks noGrp="1"/>
          </p:cNvSpPr>
          <p:nvPr>
            <p:ph type="title"/>
          </p:nvPr>
        </p:nvSpPr>
        <p:spPr>
          <a:xfrm>
            <a:off x="431800" y="630564"/>
            <a:ext cx="8244656" cy="638196"/>
          </a:xfrm>
        </p:spPr>
        <p:txBody>
          <a:bodyPr/>
          <a:lstStyle/>
          <a:p>
            <a:r>
              <a:rPr lang="en-GB" sz="2000" dirty="0" smtClean="0">
                <a:latin typeface="Arial" charset="0"/>
                <a:ea typeface="MS PGothic" charset="0"/>
                <a:cs typeface="Arial" charset="0"/>
              </a:rPr>
              <a:t>Faculty action plans </a:t>
            </a:r>
            <a:r>
              <a:rPr lang="en-GB" sz="2000" dirty="0" err="1" smtClean="0">
                <a:latin typeface="Arial" charset="0"/>
                <a:ea typeface="MS PGothic" charset="0"/>
                <a:cs typeface="Arial" charset="0"/>
              </a:rPr>
              <a:t>ff</a:t>
            </a:r>
            <a:endParaRPr lang="de-CH" dirty="0"/>
          </a:p>
        </p:txBody>
      </p:sp>
      <p:sp>
        <p:nvSpPr>
          <p:cNvPr id="10" name="Inhaltsplatzhalter 15"/>
          <p:cNvSpPr>
            <a:spLocks noGrp="1"/>
          </p:cNvSpPr>
          <p:nvPr>
            <p:ph idx="1"/>
          </p:nvPr>
        </p:nvSpPr>
        <p:spPr>
          <a:xfrm>
            <a:off x="395536" y="1268760"/>
            <a:ext cx="8281988" cy="4824536"/>
          </a:xfrm>
        </p:spPr>
        <p:txBody>
          <a:bodyPr/>
          <a:lstStyle/>
          <a:p>
            <a:pPr marL="342900" indent="-342900">
              <a:spcAft>
                <a:spcPts val="1800"/>
              </a:spcAft>
              <a:buClr>
                <a:srgbClr val="FF0000"/>
              </a:buClr>
              <a:buFont typeface="Wingdings" charset="0"/>
              <a:buChar char="§"/>
            </a:pPr>
            <a:r>
              <a:rPr lang="en-GB" sz="2000" b="1" dirty="0">
                <a:solidFill>
                  <a:srgbClr val="FF0000"/>
                </a:solidFill>
                <a:latin typeface="Arial" charset="0"/>
                <a:cs typeface="Arial" charset="0"/>
              </a:rPr>
              <a:t>2</a:t>
            </a:r>
            <a:r>
              <a:rPr lang="en-GB" sz="2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. Gender equality in the recruitment procedures</a:t>
            </a:r>
            <a:endParaRPr lang="en-GB" sz="20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Collaboration of representatives of the equal opportunity department </a:t>
            </a:r>
            <a:r>
              <a:rPr lang="en-GB" dirty="0" err="1" smtClean="0">
                <a:latin typeface="Arial" charset="0"/>
                <a:ea typeface="ＭＳ Ｐゴシック" charset="0"/>
                <a:cs typeface="Arial" charset="0"/>
              </a:rPr>
              <a:t>AfG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 with equal opportunities faculty delegates in the recruiting/nomination commissions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Improvement of the management of the nomination processes and the respective </a:t>
            </a: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monitoring, head hunting  </a:t>
            </a: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solidFill>
                  <a:srgbClr val="3366FF"/>
                </a:solidFill>
                <a:latin typeface="Arial" charset="0"/>
                <a:ea typeface="ＭＳ Ｐゴシック" charset="0"/>
                <a:cs typeface="Arial" charset="0"/>
              </a:rPr>
              <a:t>Measure: the nomination commission informs all candidates about the programmes of the </a:t>
            </a:r>
            <a:r>
              <a:rPr lang="en-GB" dirty="0" err="1" smtClean="0">
                <a:solidFill>
                  <a:srgbClr val="3366FF"/>
                </a:solidFill>
                <a:latin typeface="Arial" charset="0"/>
                <a:ea typeface="ＭＳ Ｐゴシック" charset="0"/>
                <a:cs typeface="Arial" charset="0"/>
              </a:rPr>
              <a:t>AfG</a:t>
            </a:r>
            <a:r>
              <a:rPr lang="en-GB" dirty="0" smtClean="0">
                <a:solidFill>
                  <a:srgbClr val="3366FF"/>
                </a:solidFill>
                <a:latin typeface="Arial" charset="0"/>
                <a:ea typeface="ＭＳ Ｐゴシック" charset="0"/>
                <a:cs typeface="Arial" charset="0"/>
              </a:rPr>
              <a:t> supporting career and family (DCC, job sharing etc.)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en-GB" dirty="0" smtClean="0">
              <a:latin typeface="Arial" charset="0"/>
              <a:ea typeface="ＭＳ Ｐゴシック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GB" dirty="0" smtClean="0">
                <a:latin typeface="Arial" charset="0"/>
                <a:ea typeface="ＭＳ Ｐゴシック" charset="0"/>
                <a:cs typeface="Arial" charset="0"/>
              </a:rPr>
              <a:t>Responsible: President</a:t>
            </a:r>
            <a:endParaRPr lang="de-CH" dirty="0" smtClean="0"/>
          </a:p>
          <a:p>
            <a:pPr marL="769950" lvl="3" indent="-285750">
              <a:buFont typeface="Courier New"/>
              <a:buChar char="o"/>
              <a:tabLst>
                <a:tab pos="396000" algn="l"/>
              </a:tabLst>
            </a:pPr>
            <a:endParaRPr lang="de-CH" dirty="0" smtClean="0"/>
          </a:p>
          <a:p>
            <a:endParaRPr lang="de-CH" dirty="0"/>
          </a:p>
        </p:txBody>
      </p:sp>
      <p:sp>
        <p:nvSpPr>
          <p:cNvPr id="8" name="Datumsplatzhalter 5"/>
          <p:cNvSpPr>
            <a:spLocks noGrp="1"/>
          </p:cNvSpPr>
          <p:nvPr>
            <p:ph type="dt" sz="half" idx="2"/>
          </p:nvPr>
        </p:nvSpPr>
        <p:spPr>
          <a:xfrm>
            <a:off x="1789878" y="6511636"/>
            <a:ext cx="4654329" cy="204457"/>
          </a:xfrm>
        </p:spPr>
        <p:txBody>
          <a:bodyPr/>
          <a:lstStyle/>
          <a:p>
            <a:r>
              <a:rPr lang="de-CH" smtClean="0"/>
              <a:t>January 26th 2017, gipd Geneva</a:t>
            </a:r>
            <a:endParaRPr lang="de-CH" dirty="0"/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31800" y="142881"/>
            <a:ext cx="8281988" cy="157157"/>
          </a:xfrm>
        </p:spPr>
        <p:txBody>
          <a:bodyPr/>
          <a:lstStyle/>
          <a:p>
            <a:r>
              <a:rPr lang="de-CH" smtClean="0"/>
              <a:t>analysis of actions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1083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WU_PPT-1">
  <a:themeElements>
    <a:clrScheme name="SwissUniversitite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FF1A27"/>
      </a:accent1>
      <a:accent2>
        <a:srgbClr val="961A2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SWU_PPT-1</Template>
  <TotalTime>0</TotalTime>
  <Words>1305</Words>
  <Application>Microsoft Office PowerPoint</Application>
  <PresentationFormat>Bildschirmpräsentation (4:3)</PresentationFormat>
  <Paragraphs>219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3" baseType="lpstr">
      <vt:lpstr>MS PGothic</vt:lpstr>
      <vt:lpstr>MS PGothic</vt:lpstr>
      <vt:lpstr>Arial</vt:lpstr>
      <vt:lpstr>Calibri</vt:lpstr>
      <vt:lpstr>Courier New</vt:lpstr>
      <vt:lpstr>Symbol</vt:lpstr>
      <vt:lpstr>Wingdings</vt:lpstr>
      <vt:lpstr>SWU_PPT-1</vt:lpstr>
      <vt:lpstr>PowerPoint-Präsentation</vt:lpstr>
      <vt:lpstr>Rector‘s Conference and Equal opportunity 1</vt:lpstr>
      <vt:lpstr>Rector‘s Conference and Equal opportunity 2, international collaboration: </vt:lpstr>
      <vt:lpstr>Structural change in research institutions, D 2.6</vt:lpstr>
      <vt:lpstr>Key findings from mapping and analysis D 2.6</vt:lpstr>
      <vt:lpstr>Underlying reasons for low numbers in STEM in Switzerland</vt:lpstr>
      <vt:lpstr>Domains of action in the Swiss equal opportunity program P-4</vt:lpstr>
      <vt:lpstr>Examples from the University of Berne,  Faculty action plans</vt:lpstr>
      <vt:lpstr>Faculty action plans ff</vt:lpstr>
      <vt:lpstr>Faculty action plans ff</vt:lpstr>
      <vt:lpstr>Faculty action plans ff</vt:lpstr>
      <vt:lpstr>Faculty action plans ff</vt:lpstr>
      <vt:lpstr>Conclusions</vt:lpstr>
      <vt:lpstr>Be an agent of change!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Lara-Margaux Ray</dc:creator>
  <cp:lastModifiedBy>Wastl-Walter, Doris</cp:lastModifiedBy>
  <cp:revision>210</cp:revision>
  <dcterms:created xsi:type="dcterms:W3CDTF">2014-01-22T14:50:12Z</dcterms:created>
  <dcterms:modified xsi:type="dcterms:W3CDTF">2017-01-25T15:02:01Z</dcterms:modified>
</cp:coreProperties>
</file>