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6" r:id="rId9"/>
    <p:sldId id="268" r:id="rId10"/>
    <p:sldId id="291" r:id="rId11"/>
    <p:sldId id="288" r:id="rId12"/>
    <p:sldId id="269" r:id="rId13"/>
    <p:sldId id="287" r:id="rId14"/>
    <p:sldId id="275" r:id="rId15"/>
    <p:sldId id="289" r:id="rId16"/>
    <p:sldId id="290" r:id="rId17"/>
    <p:sldId id="266" r:id="rId18"/>
    <p:sldId id="292" r:id="rId19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4" d="100"/>
          <a:sy n="84" d="100"/>
        </p:scale>
        <p:origin x="-1616" y="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15691C5-DB47-4D6A-9017-2B03E24E9A8A}" type="datetimeFigureOut">
              <a:rPr lang="fr-CH"/>
              <a:pPr>
                <a:defRPr/>
              </a:pPr>
              <a:t>25.01.17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074A57A-69C7-4A15-AF3E-C7581D34E3AC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0220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144BD51-681A-4C27-BB45-1E93CDD0D6B3}" type="datetimeFigureOut">
              <a:rPr lang="fr-CH"/>
              <a:pPr>
                <a:defRPr/>
              </a:pPr>
              <a:t>25.01.17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H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CH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1002190-A13D-461D-8CAC-F488F63FEAA6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88581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CH"/>
          </a:p>
        </p:txBody>
      </p:sp>
      <p:sp>
        <p:nvSpPr>
          <p:cNvPr id="2867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6C6B72-D1A4-4231-9CC4-055D6543D5AD}" type="slidenum">
              <a:rPr lang="fr-CH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fr-CH"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-1588"/>
              <a:ext cx="9141809" cy="6859588"/>
              <a:chOff x="159" y="-1588"/>
              <a:chExt cx="9141809" cy="6859588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7534" y="-1588"/>
                <a:ext cx="2514434" cy="6858001"/>
                <a:chOff x="2032" y="1587"/>
                <a:chExt cx="2514434" cy="6858001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916372" y="1587"/>
                  <a:ext cx="1600094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2032" y="1587"/>
                  <a:ext cx="45717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30617" y="1587"/>
                  <a:ext cx="76195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1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16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95D9D619-2647-474F-9F6E-1EC2F3F1E395}" type="datetime4">
              <a:rPr lang="en-US"/>
              <a:pPr>
                <a:defRPr/>
              </a:pPr>
              <a:t>janvier 25, 2017</a:t>
            </a:fld>
            <a:endParaRPr lang="en-US" dirty="0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 dirty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11CBED0-F778-4632-8B0A-8B7522E942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37A5-A449-4608-8579-8AB77B7EEA39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D76C4-36CB-47E2-8536-67E523D76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CC8CC-39C5-4BB6-8BCF-98E7EC4E1EAA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44092-EC27-4E36-A56A-EF98D1F58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42C5F-0C5D-4D78-A847-68D44795D3F8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F27F8-95C5-473E-A4E3-4F8D4EF3C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D9C6B-7B94-49D4-BE92-097DF2639965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8064A-7791-4C5D-A4AD-D783287AB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8646C-0BB1-48A5-80AC-56EA15B387FE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D604D-181F-4C81-9D28-EE97F793B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0959-209B-4756-80DD-5E8C8C13A8CC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4C753-54A3-416B-84C8-0CD13B3FB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E25C8-2AB3-4593-90CA-387B56D93D1C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5CC72-E8EE-47C3-A374-2E5CFAF54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491A-7210-4343-A7EA-2FFBFDD5B14D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DF234-63FE-4CA2-93CB-B4DE0636C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159" y="-1588"/>
              <a:ext cx="9141809" cy="6859588"/>
              <a:chOff x="159" y="-1588"/>
              <a:chExt cx="9141809" cy="6859588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7534" y="-1588"/>
                <a:ext cx="2514434" cy="6858001"/>
                <a:chOff x="2032" y="1587"/>
                <a:chExt cx="2514434" cy="6858001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6372" y="1587"/>
                  <a:ext cx="1600094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032" y="1587"/>
                  <a:ext cx="45717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30617" y="1587"/>
                  <a:ext cx="76195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C0D3C-181B-4BEC-A0F9-69EFB970A78C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ED7CF-DD91-4979-B147-30E4CE21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61"/>
            <p:cNvGrpSpPr>
              <a:grpSpLocks/>
            </p:cNvGrpSpPr>
            <p:nvPr/>
          </p:nvGrpSpPr>
          <p:grpSpPr bwMode="auto">
            <a:xfrm>
              <a:off x="159" y="-1588"/>
              <a:ext cx="9141809" cy="6859588"/>
              <a:chOff x="159" y="-1588"/>
              <a:chExt cx="9141809" cy="6859588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7534" y="-1588"/>
                <a:ext cx="2514434" cy="6858001"/>
                <a:chOff x="2032" y="1587"/>
                <a:chExt cx="2514434" cy="6858001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6372" y="1587"/>
                  <a:ext cx="1600094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032" y="1587"/>
                  <a:ext cx="45717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30617" y="1587"/>
                  <a:ext cx="76195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H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00DE-E3C8-449D-87FB-CEDD2AD9734F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B5C27-D59F-4DCE-8C31-6C85BBBA6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6373" y="1587"/>
                  <a:ext cx="1600094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2033" y="1587"/>
                  <a:ext cx="45717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30618" y="1587"/>
                  <a:ext cx="761950" cy="6858001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et modifiez le titre</a:t>
            </a:r>
            <a:endParaRPr lang="en-US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479185-3476-425D-824C-8F8390FCEF5A}" type="datetime4">
              <a:rPr lang="en-US"/>
              <a:pPr>
                <a:defRPr/>
              </a:pPr>
              <a:t>janvier 25,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A013551-2A2A-4C59-BEE5-390B30F13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3" r:id="rId2"/>
    <p:sldLayoutId id="2147483802" r:id="rId3"/>
    <p:sldLayoutId id="2147483801" r:id="rId4"/>
    <p:sldLayoutId id="2147483800" r:id="rId5"/>
    <p:sldLayoutId id="2147483799" r:id="rId6"/>
    <p:sldLayoutId id="2147483798" r:id="rId7"/>
    <p:sldLayoutId id="2147483805" r:id="rId8"/>
    <p:sldLayoutId id="2147483806" r:id="rId9"/>
    <p:sldLayoutId id="2147483797" r:id="rId10"/>
    <p:sldLayoutId id="2147483796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-72" charset="0"/>
          <a:ea typeface="ＭＳ Ｐゴシック" pitchFamily="-72" charset="-128"/>
          <a:cs typeface="ＭＳ Ｐゴシック" pitchFamily="-72" charset="-128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-72" charset="0"/>
          <a:ea typeface="ＭＳ Ｐゴシック" pitchFamily="-72" charset="-128"/>
          <a:cs typeface="ＭＳ Ｐゴシック" pitchFamily="-72" charset="-128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-72" charset="0"/>
          <a:ea typeface="ＭＳ Ｐゴシック" pitchFamily="-72" charset="-128"/>
          <a:cs typeface="ＭＳ Ｐゴシック" pitchFamily="-72" charset="-128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-72" charset="0"/>
          <a:ea typeface="ＭＳ Ｐゴシック" pitchFamily="-72" charset="-128"/>
          <a:cs typeface="ＭＳ Ｐゴシック" pitchFamily="-72" charset="-128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-72" charset="2"/>
        <a:buChar char=""/>
        <a:defRPr sz="2400" kern="1200">
          <a:solidFill>
            <a:schemeClr val="tx2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-72" charset="2"/>
        <a:buChar char=""/>
        <a:defRPr sz="2200"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-72" charset="2"/>
        <a:buChar char=""/>
        <a:defRPr sz="2000"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-72" charset="2"/>
        <a:buChar char=""/>
        <a:defRPr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-72" charset="2"/>
        <a:buChar char=""/>
        <a:defRPr sz="1600"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33925" y="2708275"/>
            <a:ext cx="3313113" cy="1701800"/>
          </a:xfrm>
        </p:spPr>
        <p:txBody>
          <a:bodyPr/>
          <a:lstStyle/>
          <a:p>
            <a:r>
              <a:rPr lang="fr-FR" sz="3200" dirty="0" smtClean="0"/>
              <a:t>GENERA </a:t>
            </a:r>
            <a:br>
              <a:rPr lang="fr-FR" sz="3200" dirty="0" smtClean="0"/>
            </a:br>
            <a:r>
              <a:rPr lang="fr-FR" sz="3200" dirty="0" smtClean="0"/>
              <a:t>Geneva </a:t>
            </a:r>
            <a:r>
              <a:rPr lang="fr-FR" sz="3200" dirty="0" smtClean="0"/>
              <a:t>26.01.2017</a:t>
            </a:r>
            <a:endParaRPr lang="fr-FR" sz="3200" dirty="0" smtClean="0"/>
          </a:p>
        </p:txBody>
      </p:sp>
      <p:sp>
        <p:nvSpPr>
          <p:cNvPr id="16386" name="Sous-titre 2"/>
          <p:cNvSpPr>
            <a:spLocks noGrp="1"/>
          </p:cNvSpPr>
          <p:nvPr>
            <p:ph type="subTitle" idx="1"/>
          </p:nvPr>
        </p:nvSpPr>
        <p:spPr>
          <a:xfrm>
            <a:off x="4733925" y="4421188"/>
            <a:ext cx="3309938" cy="1260475"/>
          </a:xfrm>
        </p:spPr>
        <p:txBody>
          <a:bodyPr>
            <a:normAutofit lnSpcReduction="10000"/>
          </a:bodyPr>
          <a:lstStyle/>
          <a:p>
            <a:r>
              <a:rPr lang="fr-FR" b="1" smtClean="0"/>
              <a:t>Brigitte Mantilleri</a:t>
            </a:r>
          </a:p>
          <a:p>
            <a:r>
              <a:rPr lang="fr-FR" smtClean="0"/>
              <a:t>Director </a:t>
            </a:r>
          </a:p>
          <a:p>
            <a:r>
              <a:rPr lang="fr-FR" smtClean="0"/>
              <a:t>Equal Opportunities Office</a:t>
            </a:r>
          </a:p>
          <a:p>
            <a:r>
              <a:rPr lang="fr-FR" smtClean="0"/>
              <a:t>University of Geneva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8342" y="769938"/>
            <a:ext cx="7446962" cy="741883"/>
          </a:xfrm>
        </p:spPr>
        <p:txBody>
          <a:bodyPr>
            <a:normAutofit/>
          </a:bodyPr>
          <a:lstStyle/>
          <a:p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5025" y="1904895"/>
            <a:ext cx="6778625" cy="1365355"/>
          </a:xfrm>
        </p:spPr>
        <p:txBody>
          <a:bodyPr>
            <a:normAutofit/>
          </a:bodyPr>
          <a:lstStyle/>
          <a:p>
            <a:pPr marL="69850" indent="0">
              <a:buNone/>
            </a:pPr>
            <a:r>
              <a:rPr lang="fr-FR" sz="20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Charlie Hebdo </a:t>
            </a:r>
            <a:r>
              <a:rPr lang="fr-FR" sz="20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brings</a:t>
            </a:r>
            <a:r>
              <a:rPr lang="fr-FR" sz="20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 out of the </a:t>
            </a:r>
            <a:r>
              <a:rPr lang="fr-FR" sz="20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cupboard</a:t>
            </a:r>
            <a:r>
              <a:rPr lang="fr-FR" sz="20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 </a:t>
            </a:r>
            <a:r>
              <a:rPr lang="fr-FR" sz="20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forgotten</a:t>
            </a:r>
            <a:r>
              <a:rPr lang="fr-FR" sz="20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 </a:t>
            </a:r>
            <a:r>
              <a:rPr lang="fr-FR" sz="20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female</a:t>
            </a:r>
            <a:r>
              <a:rPr lang="fr-FR" sz="20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 </a:t>
            </a:r>
            <a:r>
              <a:rPr lang="fr-FR" sz="20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scientists</a:t>
            </a:r>
            <a:endParaRPr lang="fr-FR" sz="2000" dirty="0" smtClean="0"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>
              <a:buFont typeface="Wingdings 2" pitchFamily="-72" charset="2"/>
              <a:buNone/>
            </a:pPr>
            <a:endParaRPr lang="fr-FR" dirty="0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23825" y="3929063"/>
            <a:ext cx="27432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235201" y="3971925"/>
            <a:ext cx="27051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400000">
            <a:off x="4303713" y="3956050"/>
            <a:ext cx="26733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6281737" y="3954463"/>
            <a:ext cx="2733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4426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738" y="1133867"/>
            <a:ext cx="3423780" cy="4861768"/>
          </a:xfrm>
        </p:spPr>
      </p:pic>
    </p:spTree>
    <p:extLst>
      <p:ext uri="{BB962C8B-B14F-4D97-AF65-F5344CB8AC3E}">
        <p14:creationId xmlns:p14="http://schemas.microsoft.com/office/powerpoint/2010/main" val="3746536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6288" y="1309688"/>
            <a:ext cx="7772400" cy="3509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fr-FR" dirty="0" smtClean="0"/>
          </a:p>
          <a:p>
            <a:pPr>
              <a:lnSpc>
                <a:spcPct val="140000"/>
              </a:lnSpc>
            </a:pPr>
            <a:r>
              <a:rPr lang="fr-FR" sz="32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Two</a:t>
            </a:r>
            <a:r>
              <a:rPr lang="fr-FR" sz="32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 </a:t>
            </a:r>
            <a:r>
              <a:rPr lang="fr-FR" sz="3200" dirty="0" err="1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studies</a:t>
            </a:r>
            <a:r>
              <a:rPr lang="is-IS" sz="3200" dirty="0">
                <a:latin typeface="Calibri" pitchFamily="-72" charset="0"/>
                <a:ea typeface="Calibri" pitchFamily="-72" charset="0"/>
                <a:cs typeface="Calibri" pitchFamily="-72" charset="0"/>
              </a:rPr>
              <a:t> </a:t>
            </a:r>
            <a:endParaRPr lang="is-IS" sz="3200" dirty="0" smtClean="0"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>
              <a:lnSpc>
                <a:spcPct val="140000"/>
              </a:lnSpc>
            </a:pPr>
            <a:r>
              <a:rPr lang="is-IS" sz="32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Vahan Garibian on Equal salary</a:t>
            </a:r>
          </a:p>
          <a:p>
            <a:pPr>
              <a:lnSpc>
                <a:spcPct val="140000"/>
              </a:lnSpc>
            </a:pPr>
            <a:r>
              <a:rPr lang="is-IS" sz="3200" dirty="0" smtClean="0">
                <a:latin typeface="Calibri" pitchFamily="-72" charset="0"/>
                <a:ea typeface="Calibri" pitchFamily="-72" charset="0"/>
                <a:cs typeface="Calibri" pitchFamily="-72" charset="0"/>
              </a:rPr>
              <a:t>Klea Faniko on Academic career at UNIGE</a:t>
            </a:r>
            <a:endParaRPr lang="fr-FR" sz="3000" dirty="0" smtClean="0">
              <a:latin typeface="Calibri" pitchFamily="-72" charset="0"/>
              <a:ea typeface="Calibri" pitchFamily="-72" charset="0"/>
              <a:cs typeface="Calibri" pitchFamily="-72" charset="0"/>
            </a:endParaRPr>
          </a:p>
          <a:p>
            <a:pPr>
              <a:lnSpc>
                <a:spcPct val="90000"/>
              </a:lnSpc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8350" y="1066800"/>
            <a:ext cx="7472363" cy="1143000"/>
          </a:xfrm>
        </p:spPr>
        <p:txBody>
          <a:bodyPr>
            <a:normAutofit/>
          </a:bodyPr>
          <a:lstStyle/>
          <a:p>
            <a:endParaRPr lang="fr-FR" sz="22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3438" y="2209800"/>
            <a:ext cx="2181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2238" y="2105148"/>
            <a:ext cx="2573679" cy="376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081" y="1056144"/>
            <a:ext cx="3399582" cy="481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8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4838" y="514350"/>
            <a:ext cx="7989887" cy="1143000"/>
          </a:xfrm>
        </p:spPr>
        <p:txBody>
          <a:bodyPr>
            <a:noAutofit/>
          </a:bodyPr>
          <a:lstStyle/>
          <a:p>
            <a:endParaRPr lang="fr-FR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4205" y="1073393"/>
            <a:ext cx="4406233" cy="442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2324100"/>
            <a:ext cx="6777037" cy="3723186"/>
          </a:xfrm>
        </p:spPr>
        <p:txBody>
          <a:bodyPr/>
          <a:lstStyle/>
          <a:p>
            <a:pPr lvl="0"/>
            <a:r>
              <a:rPr lang="fr-FR" sz="1400" b="1" dirty="0"/>
              <a:t>Henriette </a:t>
            </a:r>
            <a:r>
              <a:rPr lang="fr-FR" sz="1400" b="1" dirty="0" err="1"/>
              <a:t>Saloz-Joudra</a:t>
            </a:r>
            <a:r>
              <a:rPr lang="fr-FR" sz="1400" b="1" dirty="0"/>
              <a:t> </a:t>
            </a:r>
            <a:endParaRPr lang="fr-CH" sz="1400" dirty="0"/>
          </a:p>
          <a:p>
            <a:r>
              <a:rPr lang="fr-FR" sz="1400" dirty="0"/>
              <a:t>Vitebsk 1855 – Geneva 1928, </a:t>
            </a:r>
            <a:r>
              <a:rPr lang="fr-FR" sz="1400" dirty="0" err="1"/>
              <a:t>F</a:t>
            </a:r>
            <a:r>
              <a:rPr lang="fr-FR" sz="1400" dirty="0" err="1" smtClean="0"/>
              <a:t>aculty</a:t>
            </a:r>
            <a:r>
              <a:rPr lang="fr-FR" sz="1400" dirty="0" smtClean="0"/>
              <a:t> </a:t>
            </a:r>
            <a:r>
              <a:rPr lang="fr-FR" sz="1400" dirty="0"/>
              <a:t>of </a:t>
            </a:r>
            <a:r>
              <a:rPr lang="fr-FR" sz="1400" dirty="0" err="1"/>
              <a:t>medecine</a:t>
            </a:r>
            <a:endParaRPr lang="fr-CH" sz="1400" dirty="0"/>
          </a:p>
          <a:p>
            <a:pPr lvl="0"/>
            <a:r>
              <a:rPr lang="fr-FR" sz="1400" b="1" dirty="0"/>
              <a:t>Micheline </a:t>
            </a:r>
            <a:r>
              <a:rPr lang="fr-FR" sz="1400" b="1" dirty="0" err="1"/>
              <a:t>Stefanowska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Grodno 1855 – Cracovie 1942, </a:t>
            </a:r>
            <a:r>
              <a:rPr lang="fr-FR" sz="1400" dirty="0" err="1"/>
              <a:t>Faculty</a:t>
            </a:r>
            <a:r>
              <a:rPr lang="fr-FR" sz="1400" dirty="0"/>
              <a:t> of science</a:t>
            </a:r>
            <a:endParaRPr lang="fr-CH" sz="1400" dirty="0"/>
          </a:p>
          <a:p>
            <a:pPr lvl="0"/>
            <a:r>
              <a:rPr lang="fr-FR" sz="1400" b="1" dirty="0"/>
              <a:t>Léonore </a:t>
            </a:r>
            <a:r>
              <a:rPr lang="fr-FR" sz="1400" b="1" dirty="0" err="1"/>
              <a:t>Gourfein-Welt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 err="1"/>
              <a:t>Sadagora</a:t>
            </a:r>
            <a:r>
              <a:rPr lang="fr-FR" sz="1400" dirty="0"/>
              <a:t> 1859 – Geneva 1944, </a:t>
            </a:r>
            <a:r>
              <a:rPr lang="fr-FR" sz="1400" dirty="0" err="1"/>
              <a:t>Faculty</a:t>
            </a:r>
            <a:r>
              <a:rPr lang="fr-FR" sz="1400" dirty="0"/>
              <a:t> of </a:t>
            </a:r>
            <a:r>
              <a:rPr lang="fr-FR" sz="1400" dirty="0" err="1"/>
              <a:t>medecine</a:t>
            </a:r>
            <a:endParaRPr lang="fr-CH" sz="1400" dirty="0"/>
          </a:p>
          <a:p>
            <a:pPr lvl="0"/>
            <a:r>
              <a:rPr lang="fr-FR" sz="1400" b="1" dirty="0"/>
              <a:t>Vera </a:t>
            </a:r>
            <a:r>
              <a:rPr lang="fr-FR" sz="1400" b="1" dirty="0" err="1"/>
              <a:t>Bogdanowski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St Petersburg 1867 – </a:t>
            </a:r>
            <a:r>
              <a:rPr lang="fr-FR" sz="1400" dirty="0" err="1"/>
              <a:t>Izevsk</a:t>
            </a:r>
            <a:r>
              <a:rPr lang="fr-FR" sz="1400" dirty="0"/>
              <a:t> 1896, </a:t>
            </a:r>
            <a:r>
              <a:rPr lang="fr-FR" sz="1400" dirty="0" err="1"/>
              <a:t>Faculty</a:t>
            </a:r>
            <a:r>
              <a:rPr lang="fr-FR" sz="1400" dirty="0"/>
              <a:t> of science</a:t>
            </a:r>
            <a:endParaRPr lang="fr-CH" sz="1400" dirty="0"/>
          </a:p>
          <a:p>
            <a:pPr lvl="0"/>
            <a:r>
              <a:rPr lang="fr-FR" sz="1400" b="1" dirty="0"/>
              <a:t>Maria </a:t>
            </a:r>
            <a:r>
              <a:rPr lang="fr-FR" sz="1400" b="1" dirty="0" err="1"/>
              <a:t>Fischmann</a:t>
            </a:r>
            <a:r>
              <a:rPr lang="fr-FR" sz="1400" b="1" dirty="0"/>
              <a:t> di </a:t>
            </a:r>
            <a:r>
              <a:rPr lang="fr-FR" sz="1400" b="1" dirty="0" err="1"/>
              <a:t>Vestea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Odessa 1868 –Pisa  1931, </a:t>
            </a:r>
            <a:r>
              <a:rPr lang="fr-FR" sz="1400" dirty="0" err="1"/>
              <a:t>Faculty</a:t>
            </a:r>
            <a:r>
              <a:rPr lang="fr-FR" sz="1400" dirty="0"/>
              <a:t> of </a:t>
            </a:r>
            <a:r>
              <a:rPr lang="fr-FR" sz="1400" dirty="0" err="1"/>
              <a:t>medecine</a:t>
            </a:r>
            <a:r>
              <a:rPr lang="fr-FR" sz="1400" dirty="0"/>
              <a:t> and science</a:t>
            </a:r>
            <a:endParaRPr lang="fr-CH" sz="1400" dirty="0"/>
          </a:p>
          <a:p>
            <a:pPr lvl="0"/>
            <a:r>
              <a:rPr lang="fr-FR" sz="1400" b="1" dirty="0"/>
              <a:t>Marguerite </a:t>
            </a:r>
            <a:r>
              <a:rPr lang="fr-FR" sz="1400" b="1" dirty="0" err="1"/>
              <a:t>Champendal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Geneva 1870 – </a:t>
            </a:r>
            <a:r>
              <a:rPr lang="fr-FR" sz="1400" dirty="0"/>
              <a:t>1928 , </a:t>
            </a:r>
            <a:r>
              <a:rPr lang="fr-FR" sz="1400" dirty="0" err="1"/>
              <a:t>Faculty</a:t>
            </a:r>
            <a:r>
              <a:rPr lang="fr-FR" sz="1400" dirty="0"/>
              <a:t> of </a:t>
            </a:r>
            <a:r>
              <a:rPr lang="fr-FR" sz="1400" dirty="0" err="1" smtClean="0"/>
              <a:t>medecine</a:t>
            </a:r>
            <a:endParaRPr lang="fr-CH" sz="1400" dirty="0"/>
          </a:p>
          <a:p>
            <a:pPr lvl="0"/>
            <a:r>
              <a:rPr lang="fr-FR" sz="1400" b="1" dirty="0"/>
              <a:t>Elisabeth </a:t>
            </a:r>
            <a:r>
              <a:rPr lang="fr-FR" sz="1400" b="1" dirty="0" err="1"/>
              <a:t>Chahnazarian</a:t>
            </a:r>
            <a:r>
              <a:rPr lang="fr-FR" sz="1400" b="1" dirty="0"/>
              <a:t> </a:t>
            </a:r>
            <a:endParaRPr lang="fr-CH" sz="1400" dirty="0"/>
          </a:p>
          <a:p>
            <a:r>
              <a:rPr lang="fr-FR" sz="1400" dirty="0" err="1"/>
              <a:t>Chouchi</a:t>
            </a:r>
            <a:r>
              <a:rPr lang="fr-FR" sz="1400" dirty="0"/>
              <a:t> 1873- Geneva 1949, </a:t>
            </a:r>
            <a:r>
              <a:rPr lang="fr-FR" sz="1400" dirty="0" err="1"/>
              <a:t>F</a:t>
            </a:r>
            <a:r>
              <a:rPr lang="fr-FR" sz="1400" dirty="0" err="1" smtClean="0"/>
              <a:t>aculty</a:t>
            </a:r>
            <a:r>
              <a:rPr lang="fr-FR" sz="1400" dirty="0" smtClean="0"/>
              <a:t> </a:t>
            </a:r>
            <a:r>
              <a:rPr lang="fr-FR" sz="1400" dirty="0"/>
              <a:t>of </a:t>
            </a:r>
            <a:r>
              <a:rPr lang="fr-FR" sz="1400" dirty="0" err="1" smtClean="0"/>
              <a:t>medecine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3364997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783950"/>
            <a:ext cx="7024687" cy="4293572"/>
          </a:xfrm>
        </p:spPr>
        <p:txBody>
          <a:bodyPr/>
          <a:lstStyle/>
          <a:p>
            <a:pPr lvl="0"/>
            <a:r>
              <a:rPr lang="fr-FR" sz="1400" b="1" dirty="0"/>
              <a:t>Nina </a:t>
            </a:r>
            <a:r>
              <a:rPr lang="fr-FR" sz="1400" b="1" dirty="0" err="1"/>
              <a:t>Daïnow-Dicker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 err="1"/>
              <a:t>Levintzi</a:t>
            </a:r>
            <a:r>
              <a:rPr lang="fr-FR" sz="1400" dirty="0"/>
              <a:t> 1876 – Geneva </a:t>
            </a:r>
            <a:r>
              <a:rPr lang="fr-FR" sz="1400" dirty="0"/>
              <a:t>1970 , </a:t>
            </a:r>
            <a:r>
              <a:rPr lang="fr-FR" sz="1400" dirty="0" err="1"/>
              <a:t>Faculty</a:t>
            </a:r>
            <a:r>
              <a:rPr lang="fr-FR" sz="1400" dirty="0"/>
              <a:t> of </a:t>
            </a:r>
            <a:r>
              <a:rPr lang="fr-FR" sz="1400" dirty="0" err="1" smtClean="0"/>
              <a:t>medecine</a:t>
            </a:r>
            <a:endParaRPr lang="fr-CH" sz="1400" dirty="0"/>
          </a:p>
          <a:p>
            <a:pPr lvl="0"/>
            <a:r>
              <a:rPr lang="fr-FR" sz="1400" b="1" dirty="0"/>
              <a:t>Lina Stern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 err="1"/>
              <a:t>Libau</a:t>
            </a:r>
            <a:r>
              <a:rPr lang="fr-FR" sz="1400" dirty="0"/>
              <a:t> 1878- Moscou 1968 </a:t>
            </a:r>
            <a:r>
              <a:rPr lang="fr-FR" sz="1400" dirty="0" err="1"/>
              <a:t>Faculty</a:t>
            </a:r>
            <a:r>
              <a:rPr lang="fr-FR" sz="1400" dirty="0"/>
              <a:t> of science and of </a:t>
            </a:r>
            <a:r>
              <a:rPr lang="fr-FR" sz="1400" dirty="0" err="1"/>
              <a:t>medecine</a:t>
            </a:r>
            <a:endParaRPr lang="fr-CH" sz="1400" dirty="0"/>
          </a:p>
          <a:p>
            <a:pPr lvl="0"/>
            <a:r>
              <a:rPr lang="fr-FR" sz="1400" b="1" dirty="0"/>
              <a:t>Vera </a:t>
            </a:r>
            <a:r>
              <a:rPr lang="fr-FR" sz="1400" b="1" dirty="0" err="1"/>
              <a:t>Chatzman</a:t>
            </a:r>
            <a:r>
              <a:rPr lang="fr-FR" sz="1400" b="1" dirty="0"/>
              <a:t>-Weizmann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Rostov sur le Don 1879 Rehovot 1966, </a:t>
            </a:r>
            <a:r>
              <a:rPr lang="fr-FR" sz="1400" dirty="0" err="1"/>
              <a:t>Fauclty</a:t>
            </a:r>
            <a:r>
              <a:rPr lang="fr-FR" sz="1400" dirty="0"/>
              <a:t> of </a:t>
            </a:r>
            <a:r>
              <a:rPr lang="fr-FR" sz="1400" dirty="0" err="1"/>
              <a:t>medecine</a:t>
            </a:r>
            <a:endParaRPr lang="fr-CH" sz="1400" dirty="0"/>
          </a:p>
          <a:p>
            <a:pPr lvl="0"/>
            <a:r>
              <a:rPr lang="fr-FR" sz="1400" b="1" dirty="0"/>
              <a:t>Catherine </a:t>
            </a:r>
            <a:r>
              <a:rPr lang="fr-FR" sz="1400" b="1" dirty="0" err="1"/>
              <a:t>Chamié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Odessa 1888 – Paris 1950, </a:t>
            </a:r>
            <a:r>
              <a:rPr lang="fr-FR" sz="1400" dirty="0" err="1"/>
              <a:t>Faculty</a:t>
            </a:r>
            <a:r>
              <a:rPr lang="fr-FR" sz="1400" dirty="0"/>
              <a:t> of science and </a:t>
            </a:r>
            <a:r>
              <a:rPr lang="fr-FR" sz="1400" dirty="0" err="1" smtClean="0"/>
              <a:t>working</a:t>
            </a:r>
            <a:r>
              <a:rPr lang="fr-FR" sz="1400" dirty="0" smtClean="0"/>
              <a:t> </a:t>
            </a:r>
            <a:r>
              <a:rPr lang="fr-FR" sz="1400" dirty="0" err="1"/>
              <a:t>with</a:t>
            </a:r>
            <a:r>
              <a:rPr lang="fr-FR" sz="1400" dirty="0"/>
              <a:t> Marie Curie</a:t>
            </a:r>
            <a:endParaRPr lang="fr-CH" sz="1400" dirty="0"/>
          </a:p>
          <a:p>
            <a:pPr lvl="0"/>
            <a:r>
              <a:rPr lang="fr-FR" sz="1400" b="1" dirty="0" err="1"/>
              <a:t>Kitty</a:t>
            </a:r>
            <a:r>
              <a:rPr lang="fr-FR" sz="1400" b="1" dirty="0"/>
              <a:t> </a:t>
            </a:r>
            <a:r>
              <a:rPr lang="fr-FR" sz="1400" b="1" dirty="0" err="1"/>
              <a:t>Ponse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Sumatra 1897 – Geneva 1982 </a:t>
            </a:r>
            <a:r>
              <a:rPr lang="fr-FR" sz="1400" dirty="0" err="1"/>
              <a:t>Faculty</a:t>
            </a:r>
            <a:r>
              <a:rPr lang="fr-FR" sz="1400" dirty="0"/>
              <a:t> of science</a:t>
            </a:r>
            <a:endParaRPr lang="fr-CH" sz="1400" dirty="0"/>
          </a:p>
          <a:p>
            <a:pPr lvl="0"/>
            <a:r>
              <a:rPr lang="fr-FR" sz="1400" b="1" dirty="0"/>
              <a:t>Gabrielle Perret-Gentil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Geneva 1910 -</a:t>
            </a:r>
            <a:r>
              <a:rPr lang="fr-FR" sz="1400" dirty="0"/>
              <a:t>1999 , </a:t>
            </a:r>
            <a:r>
              <a:rPr lang="fr-FR" sz="1400" dirty="0" err="1"/>
              <a:t>Faculty</a:t>
            </a:r>
            <a:r>
              <a:rPr lang="fr-FR" sz="1400" dirty="0"/>
              <a:t> of </a:t>
            </a:r>
            <a:r>
              <a:rPr lang="fr-FR" sz="1400" dirty="0" err="1" smtClean="0"/>
              <a:t>medecine</a:t>
            </a:r>
            <a:endParaRPr lang="fr-CH" sz="1400" dirty="0"/>
          </a:p>
          <a:p>
            <a:pPr lvl="0"/>
            <a:r>
              <a:rPr lang="fr-FR" sz="1400" b="1" dirty="0"/>
              <a:t>Edith Alice Müller</a:t>
            </a:r>
            <a:r>
              <a:rPr lang="fr-FR" sz="1400" dirty="0"/>
              <a:t> </a:t>
            </a:r>
            <a:endParaRPr lang="fr-CH" sz="1400" dirty="0"/>
          </a:p>
          <a:p>
            <a:r>
              <a:rPr lang="fr-FR" sz="1400" dirty="0"/>
              <a:t>Madrid 1918 1995, </a:t>
            </a:r>
            <a:r>
              <a:rPr lang="fr-FR" sz="1400" dirty="0" err="1"/>
              <a:t>Faculty</a:t>
            </a:r>
            <a:r>
              <a:rPr lang="fr-FR" sz="1400" dirty="0"/>
              <a:t> of science</a:t>
            </a:r>
            <a:endParaRPr lang="fr-CH" sz="1400" dirty="0"/>
          </a:p>
          <a:p>
            <a:r>
              <a:rPr lang="fr-FR" sz="1400" dirty="0" smtClean="0"/>
              <a:t> </a:t>
            </a:r>
            <a:r>
              <a:rPr lang="fr-FR" sz="1400" b="1" dirty="0"/>
              <a:t>Grete </a:t>
            </a:r>
            <a:r>
              <a:rPr lang="fr-FR" sz="1400" b="1" dirty="0" err="1"/>
              <a:t>Gujer-</a:t>
            </a:r>
            <a:r>
              <a:rPr lang="fr-FR" sz="1400" b="1" dirty="0" err="1" smtClean="0"/>
              <a:t>Kellenberger</a:t>
            </a:r>
            <a:endParaRPr lang="fr-FR" sz="1400" dirty="0" smtClean="0"/>
          </a:p>
          <a:p>
            <a:r>
              <a:rPr lang="fr-FR" sz="1400" dirty="0" smtClean="0"/>
              <a:t> </a:t>
            </a:r>
            <a:r>
              <a:rPr lang="fr-FR" sz="1400" dirty="0"/>
              <a:t>Zurich 1919 </a:t>
            </a:r>
            <a:r>
              <a:rPr lang="fr-FR" sz="1400" dirty="0" smtClean="0"/>
              <a:t>- 2013 </a:t>
            </a:r>
            <a:r>
              <a:rPr lang="fr-FR" sz="1400" dirty="0" err="1"/>
              <a:t>Faculty</a:t>
            </a:r>
            <a:r>
              <a:rPr lang="fr-FR" sz="1400" dirty="0"/>
              <a:t> of </a:t>
            </a:r>
            <a:r>
              <a:rPr lang="fr-FR" sz="1400" dirty="0" smtClean="0"/>
              <a:t>science</a:t>
            </a:r>
            <a:r>
              <a:rPr lang="fr-CH" sz="1400" dirty="0" smtClean="0"/>
              <a:t> </a:t>
            </a:r>
            <a:endParaRPr lang="fr-FR" sz="1400" dirty="0"/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30995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5313" y="639763"/>
            <a:ext cx="7472362" cy="1143000"/>
          </a:xfrm>
        </p:spPr>
        <p:txBody>
          <a:bodyPr>
            <a:noAutofit/>
          </a:bodyPr>
          <a:lstStyle/>
          <a:p>
            <a:r>
              <a:rPr lang="fr-FR" sz="2000" dirty="0" smtClean="0"/>
              <a:t>Last but not least</a:t>
            </a:r>
            <a:r>
              <a:rPr lang="fr-FR" sz="2000" i="1" dirty="0" smtClean="0"/>
              <a:t>, </a:t>
            </a:r>
            <a:r>
              <a:rPr lang="fr-FR" sz="2000" i="1" dirty="0" err="1" smtClean="0"/>
              <a:t>Let’sfill</a:t>
            </a:r>
            <a:r>
              <a:rPr lang="fr-FR" sz="2000" i="1" dirty="0" smtClean="0"/>
              <a:t> the </a:t>
            </a:r>
            <a:r>
              <a:rPr lang="fr-FR" sz="2000" i="1" dirty="0" err="1" smtClean="0"/>
              <a:t>Wikipedia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Gender</a:t>
            </a:r>
            <a:r>
              <a:rPr lang="fr-FR" sz="2000" i="1" dirty="0" smtClean="0"/>
              <a:t> Gap</a:t>
            </a:r>
            <a:r>
              <a:rPr lang="fr-FR" sz="2000" dirty="0" smtClean="0"/>
              <a:t>. </a:t>
            </a:r>
            <a:r>
              <a:rPr lang="fr-FR" sz="2000" dirty="0" err="1" smtClean="0"/>
              <a:t>We</a:t>
            </a:r>
            <a:r>
              <a:rPr lang="fr-FR" sz="2000" dirty="0" smtClean="0"/>
              <a:t> organise </a:t>
            </a:r>
            <a:r>
              <a:rPr lang="fr-FR" sz="2000" dirty="0" err="1" smtClean="0"/>
              <a:t>conferences</a:t>
            </a:r>
            <a:r>
              <a:rPr lang="fr-FR" sz="2000" dirty="0" smtClean="0"/>
              <a:t> and workshops: to </a:t>
            </a:r>
            <a:r>
              <a:rPr lang="fr-FR" sz="2000" dirty="0" err="1" smtClean="0"/>
              <a:t>teach</a:t>
            </a:r>
            <a:r>
              <a:rPr lang="fr-FR" sz="2000" dirty="0" smtClean="0"/>
              <a:t> the contribution techniques and to </a:t>
            </a:r>
            <a:r>
              <a:rPr lang="fr-FR" sz="2000" dirty="0" err="1" smtClean="0"/>
              <a:t>publish</a:t>
            </a:r>
            <a:r>
              <a:rPr lang="fr-FR" sz="2000" dirty="0" smtClean="0"/>
              <a:t> articles on </a:t>
            </a:r>
            <a:r>
              <a:rPr lang="fr-FR" sz="2000" dirty="0" err="1" smtClean="0"/>
              <a:t>wellknown</a:t>
            </a:r>
            <a:r>
              <a:rPr lang="fr-FR" sz="2000" dirty="0" smtClean="0"/>
              <a:t> </a:t>
            </a:r>
            <a:r>
              <a:rPr lang="fr-FR" sz="2000" dirty="0" err="1" smtClean="0"/>
              <a:t>Swiss</a:t>
            </a:r>
            <a:r>
              <a:rPr lang="fr-FR" sz="2000" dirty="0" smtClean="0"/>
              <a:t> </a:t>
            </a:r>
            <a:r>
              <a:rPr lang="fr-FR" sz="2000" dirty="0" err="1" smtClean="0"/>
              <a:t>women</a:t>
            </a:r>
            <a:r>
              <a:rPr lang="fr-FR" sz="2000" dirty="0" smtClean="0"/>
              <a:t>. </a:t>
            </a:r>
            <a:r>
              <a:rPr lang="fr-FR" sz="2000" dirty="0" err="1" smtClean="0"/>
              <a:t>Next</a:t>
            </a:r>
            <a:r>
              <a:rPr lang="fr-FR" sz="2000" dirty="0" smtClean="0"/>
              <a:t> </a:t>
            </a:r>
            <a:r>
              <a:rPr lang="fr-FR" sz="2000" dirty="0" err="1" smtClean="0"/>
              <a:t>step</a:t>
            </a:r>
            <a:r>
              <a:rPr lang="fr-FR" sz="2000" dirty="0" smtClean="0"/>
              <a:t>: </a:t>
            </a:r>
            <a:r>
              <a:rPr lang="fr-FR" sz="2000" dirty="0" err="1" smtClean="0"/>
              <a:t>female</a:t>
            </a:r>
            <a:r>
              <a:rPr lang="fr-FR" sz="2000" dirty="0" smtClean="0"/>
              <a:t> </a:t>
            </a:r>
            <a:r>
              <a:rPr lang="fr-FR" sz="2000" dirty="0" err="1" smtClean="0"/>
              <a:t>scientists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89125" y="2046288"/>
            <a:ext cx="6777038" cy="3509962"/>
          </a:xfrm>
        </p:spPr>
        <p:txBody>
          <a:bodyPr rtlCol="0">
            <a:normAutofit/>
          </a:bodyPr>
          <a:lstStyle/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fr-FR" dirty="0" smtClean="0">
              <a:ea typeface="+mn-ea"/>
              <a:cs typeface="+mn-cs"/>
            </a:endParaRPr>
          </a:p>
          <a:p>
            <a:pPr indent="-274320" fontAlgn="auto">
              <a:spcAft>
                <a:spcPts val="0"/>
              </a:spcAft>
              <a:buFont typeface="Wingdings 2" pitchFamily="18" charset="2"/>
              <a:buChar char=""/>
              <a:defRPr/>
            </a:pPr>
            <a:endParaRPr lang="fr-FR" dirty="0">
              <a:ea typeface="+mn-ea"/>
              <a:cs typeface="+mn-cs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6950" y="1865313"/>
            <a:ext cx="5027613" cy="434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b="1" dirty="0" err="1" smtClean="0"/>
              <a:t>Thank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you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very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much</a:t>
            </a:r>
            <a:r>
              <a:rPr lang="fr-FR" sz="4000" b="1" dirty="0" smtClean="0"/>
              <a:t>!!!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54190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8350" y="1066800"/>
            <a:ext cx="7472363" cy="1143000"/>
          </a:xfrm>
        </p:spPr>
        <p:txBody>
          <a:bodyPr>
            <a:normAutofit/>
          </a:bodyPr>
          <a:lstStyle/>
          <a:p>
            <a:endParaRPr lang="fr-FR" sz="22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3438" y="2209800"/>
            <a:ext cx="21812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1097" y="1330403"/>
            <a:ext cx="3062341" cy="420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394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72" y="2761089"/>
            <a:ext cx="8028878" cy="314633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8053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54" y="701095"/>
            <a:ext cx="3336504" cy="5310515"/>
          </a:xfrm>
        </p:spPr>
      </p:pic>
    </p:spTree>
    <p:extLst>
      <p:ext uri="{BB962C8B-B14F-4D97-AF65-F5344CB8AC3E}">
        <p14:creationId xmlns:p14="http://schemas.microsoft.com/office/powerpoint/2010/main" val="144845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4838" y="514350"/>
            <a:ext cx="7989887" cy="1143000"/>
          </a:xfrm>
        </p:spPr>
        <p:txBody>
          <a:bodyPr>
            <a:noAutofit/>
          </a:bodyPr>
          <a:lstStyle/>
          <a:p>
            <a:r>
              <a:rPr lang="fr-FR" sz="2400" i="1" dirty="0" smtClean="0"/>
              <a:t>Faces </a:t>
            </a:r>
            <a:r>
              <a:rPr lang="fr-FR" sz="2400" i="1" dirty="0"/>
              <a:t>à faces </a:t>
            </a:r>
            <a:r>
              <a:rPr lang="fr-FR" sz="2400" dirty="0"/>
              <a:t>exhibition </a:t>
            </a:r>
            <a:r>
              <a:rPr lang="fr-FR" sz="2400" dirty="0" err="1" smtClean="0"/>
              <a:t>commemorating</a:t>
            </a:r>
            <a:r>
              <a:rPr lang="fr-FR" sz="2400" dirty="0" smtClean="0"/>
              <a:t> </a:t>
            </a:r>
            <a:r>
              <a:rPr lang="fr-FR" sz="2400" dirty="0"/>
              <a:t>the 450th </a:t>
            </a:r>
            <a:r>
              <a:rPr lang="fr-FR" sz="2400" dirty="0" err="1" smtClean="0"/>
              <a:t>anniversary</a:t>
            </a:r>
            <a:r>
              <a:rPr lang="fr-FR" sz="2400" dirty="0" smtClean="0"/>
              <a:t> </a:t>
            </a:r>
            <a:r>
              <a:rPr lang="fr-FR" sz="2400" dirty="0"/>
              <a:t>of the institution in </a:t>
            </a:r>
            <a:r>
              <a:rPr lang="fr-FR" sz="2400" dirty="0" smtClean="0"/>
              <a:t>2009. Time to </a:t>
            </a:r>
            <a:r>
              <a:rPr lang="fr-FR" sz="2400" dirty="0" err="1" smtClean="0"/>
              <a:t>discover</a:t>
            </a:r>
            <a:r>
              <a:rPr lang="fr-FR" sz="2400" dirty="0" smtClean="0"/>
              <a:t>, or </a:t>
            </a:r>
            <a:r>
              <a:rPr lang="fr-FR" sz="2400" dirty="0" err="1" smtClean="0"/>
              <a:t>rediscover</a:t>
            </a:r>
            <a:r>
              <a:rPr lang="fr-FR" sz="2400" dirty="0" smtClean="0"/>
              <a:t>, important </a:t>
            </a:r>
            <a:r>
              <a:rPr lang="fr-FR" sz="2400" dirty="0" err="1" smtClean="0"/>
              <a:t>female</a:t>
            </a:r>
            <a:r>
              <a:rPr lang="fr-FR" sz="2400" dirty="0" smtClean="0"/>
              <a:t> </a:t>
            </a:r>
            <a:r>
              <a:rPr lang="fr-FR" sz="2400" dirty="0" err="1" smtClean="0"/>
              <a:t>scientists</a:t>
            </a:r>
            <a:r>
              <a:rPr lang="fr-FR" sz="2400" dirty="0" smtClean="0"/>
              <a:t>.</a:t>
            </a:r>
            <a:endParaRPr lang="fr-FR" sz="2400" dirty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2963" y="3071813"/>
            <a:ext cx="52863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503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92163"/>
            <a:ext cx="7458075" cy="1369742"/>
          </a:xfrm>
        </p:spPr>
        <p:txBody>
          <a:bodyPr>
            <a:normAutofit/>
          </a:bodyPr>
          <a:lstStyle/>
          <a:p>
            <a:endParaRPr lang="fr-FR" sz="2700" dirty="0"/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263" indent="0">
              <a:buFont typeface="Wingdings 2" pitchFamily="-72" charset="2"/>
              <a:buNone/>
            </a:pPr>
            <a:r>
              <a:rPr lang="fr-FR" smtClean="0"/>
              <a:t> </a:t>
            </a:r>
            <a:endParaRPr lang="fr-FR" smtClean="0">
              <a:solidFill>
                <a:srgbClr val="FF0000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2400" y="1542058"/>
            <a:ext cx="3266862" cy="455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2099" y="1542058"/>
            <a:ext cx="3172949" cy="452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609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441" y="2840919"/>
            <a:ext cx="2981705" cy="2991556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647886"/>
            <a:ext cx="7024687" cy="418459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4971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247" y="1073394"/>
            <a:ext cx="7499350" cy="1254811"/>
          </a:xfrm>
        </p:spPr>
        <p:txBody>
          <a:bodyPr>
            <a:noAutofit/>
          </a:bodyPr>
          <a:lstStyle/>
          <a:p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87413" y="2449513"/>
            <a:ext cx="7764462" cy="677862"/>
          </a:xfrm>
        </p:spPr>
        <p:txBody>
          <a:bodyPr>
            <a:normAutofit/>
          </a:bodyPr>
          <a:lstStyle/>
          <a:p>
            <a:pPr marL="68263" indent="0">
              <a:buFont typeface="Wingdings 2" pitchFamily="-72" charset="2"/>
              <a:buNone/>
            </a:pPr>
            <a:endParaRPr lang="fr-FR" smtClean="0"/>
          </a:p>
          <a:p>
            <a:pPr marL="68263" indent="0"/>
            <a:endParaRPr lang="fr-FR" smtClean="0"/>
          </a:p>
          <a:p>
            <a:pPr marL="68263" indent="0"/>
            <a:endParaRPr lang="fr-FR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3119" y="1655686"/>
            <a:ext cx="3743316" cy="39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4468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7413" y="952448"/>
            <a:ext cx="7499350" cy="1254811"/>
          </a:xfrm>
        </p:spPr>
        <p:txBody>
          <a:bodyPr>
            <a:noAutofit/>
          </a:bodyPr>
          <a:lstStyle/>
          <a:p>
            <a:r>
              <a:rPr lang="fr-FR" sz="2400" dirty="0"/>
              <a:t>I</a:t>
            </a:r>
            <a:r>
              <a:rPr lang="fr-FR" sz="2400" dirty="0" smtClean="0"/>
              <a:t>nformation </a:t>
            </a:r>
            <a:r>
              <a:rPr lang="fr-FR" sz="2400" dirty="0" err="1" smtClean="0"/>
              <a:t>campaigns</a:t>
            </a:r>
            <a:r>
              <a:rPr lang="fr-FR" sz="2400" dirty="0" smtClean="0"/>
              <a:t> on </a:t>
            </a:r>
            <a:r>
              <a:rPr lang="fr-FR" sz="2400" dirty="0" err="1" smtClean="0"/>
              <a:t>stereotypes</a:t>
            </a:r>
            <a:r>
              <a:rPr lang="fr-FR" sz="2400" dirty="0" smtClean="0"/>
              <a:t>, </a:t>
            </a:r>
            <a:r>
              <a:rPr lang="fr-FR" sz="2400" dirty="0" err="1" smtClean="0"/>
              <a:t>gender</a:t>
            </a:r>
            <a:r>
              <a:rPr lang="fr-FR" sz="2400" dirty="0" smtClean="0"/>
              <a:t> </a:t>
            </a:r>
            <a:r>
              <a:rPr lang="fr-FR" sz="2400" dirty="0" err="1" smtClean="0"/>
              <a:t>bias</a:t>
            </a:r>
            <a:r>
              <a:rPr lang="fr-FR" sz="2400" dirty="0"/>
              <a:t>,</a:t>
            </a:r>
            <a:r>
              <a:rPr lang="fr-FR" sz="2400" dirty="0" smtClean="0"/>
              <a:t> </a:t>
            </a:r>
            <a:r>
              <a:rPr lang="fr-FR" sz="2400" dirty="0" err="1"/>
              <a:t>conferences</a:t>
            </a:r>
            <a:r>
              <a:rPr lang="fr-FR" sz="2400" dirty="0"/>
              <a:t>, </a:t>
            </a:r>
            <a:r>
              <a:rPr lang="fr-FR" sz="2400" dirty="0" smtClean="0"/>
              <a:t>workshops</a:t>
            </a:r>
            <a:r>
              <a:rPr lang="fr-FR" sz="2400" dirty="0"/>
              <a:t> </a:t>
            </a:r>
            <a:r>
              <a:rPr lang="fr-FR" sz="2400" dirty="0" smtClean="0"/>
              <a:t>and </a:t>
            </a:r>
            <a:r>
              <a:rPr lang="fr-FR" sz="2400" dirty="0" err="1" smtClean="0"/>
              <a:t>high</a:t>
            </a:r>
            <a:r>
              <a:rPr lang="fr-FR" sz="2400" dirty="0" smtClean="0"/>
              <a:t> </a:t>
            </a:r>
            <a:r>
              <a:rPr lang="fr-FR" sz="2400" dirty="0" err="1"/>
              <a:t>level</a:t>
            </a:r>
            <a:r>
              <a:rPr lang="fr-FR" sz="2400" dirty="0"/>
              <a:t> discussions.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87413" y="2449513"/>
            <a:ext cx="7764462" cy="677862"/>
          </a:xfrm>
        </p:spPr>
        <p:txBody>
          <a:bodyPr>
            <a:normAutofit/>
          </a:bodyPr>
          <a:lstStyle/>
          <a:p>
            <a:pPr marL="68263" indent="0">
              <a:buFont typeface="Wingdings 2" pitchFamily="-72" charset="2"/>
              <a:buNone/>
            </a:pPr>
            <a:endParaRPr lang="fr-FR" smtClean="0"/>
          </a:p>
          <a:p>
            <a:pPr marL="68263" indent="0"/>
            <a:endParaRPr lang="fr-FR" smtClean="0"/>
          </a:p>
          <a:p>
            <a:pPr marL="68263" indent="0"/>
            <a:endParaRPr lang="fr-FR" smtClean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1395" y="2268425"/>
            <a:ext cx="2658129" cy="378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321" y="2268425"/>
            <a:ext cx="2992442" cy="3786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753</TotalTime>
  <Words>308</Words>
  <Application>Microsoft Macintosh PowerPoint</Application>
  <PresentationFormat>Présentation à l'écran (4:3)</PresentationFormat>
  <Paragraphs>48</Paragraphs>
  <Slides>18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Austin</vt:lpstr>
      <vt:lpstr>GENERA  Geneva 26.01.2017</vt:lpstr>
      <vt:lpstr>Présentation PowerPoint</vt:lpstr>
      <vt:lpstr>Présentation PowerPoint</vt:lpstr>
      <vt:lpstr>Présentation PowerPoint</vt:lpstr>
      <vt:lpstr>Faces à faces exhibition commemorating the 450th anniversary of the institution in 2009. Time to discover, or rediscover, important female scientists.</vt:lpstr>
      <vt:lpstr>Présentation PowerPoint</vt:lpstr>
      <vt:lpstr>Présentation PowerPoint</vt:lpstr>
      <vt:lpstr>Présentation PowerPoint</vt:lpstr>
      <vt:lpstr>Information campaigns on stereotypes, gender bias, conferences, workshops and high level discussions.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Last but not least, Let’sfill the Wikipedia Gender Gap. We organise conferences and workshops: to teach the contribution techniques and to publish articles on wellknown Swiss women. Next step: female scientists.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CEREPPOL  20 octobre 2015</dc:title>
  <dc:creator>Brigitte Mantilleri</dc:creator>
  <cp:lastModifiedBy>mantilleri brigitte</cp:lastModifiedBy>
  <cp:revision>51</cp:revision>
  <cp:lastPrinted>2015-10-19T14:43:15Z</cp:lastPrinted>
  <dcterms:created xsi:type="dcterms:W3CDTF">2015-10-19T11:47:27Z</dcterms:created>
  <dcterms:modified xsi:type="dcterms:W3CDTF">2017-01-25T17:26:45Z</dcterms:modified>
</cp:coreProperties>
</file>