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4070" r:id="rId1"/>
    <p:sldMasterId id="2147484198" r:id="rId2"/>
    <p:sldMasterId id="2147484216" r:id="rId3"/>
    <p:sldMasterId id="2147484233" r:id="rId4"/>
  </p:sldMasterIdLst>
  <p:notesMasterIdLst>
    <p:notesMasterId r:id="rId50"/>
  </p:notesMasterIdLst>
  <p:handoutMasterIdLst>
    <p:handoutMasterId r:id="rId51"/>
  </p:handoutMasterIdLst>
  <p:sldIdLst>
    <p:sldId id="257" r:id="rId5"/>
    <p:sldId id="361" r:id="rId6"/>
    <p:sldId id="530" r:id="rId7"/>
    <p:sldId id="534" r:id="rId8"/>
    <p:sldId id="535" r:id="rId9"/>
    <p:sldId id="581" r:id="rId10"/>
    <p:sldId id="504" r:id="rId11"/>
    <p:sldId id="582" r:id="rId12"/>
    <p:sldId id="588" r:id="rId13"/>
    <p:sldId id="589" r:id="rId14"/>
    <p:sldId id="543" r:id="rId15"/>
    <p:sldId id="544" r:id="rId16"/>
    <p:sldId id="545" r:id="rId17"/>
    <p:sldId id="546" r:id="rId18"/>
    <p:sldId id="572" r:id="rId19"/>
    <p:sldId id="573" r:id="rId20"/>
    <p:sldId id="547" r:id="rId21"/>
    <p:sldId id="548" r:id="rId22"/>
    <p:sldId id="549" r:id="rId23"/>
    <p:sldId id="550" r:id="rId24"/>
    <p:sldId id="551" r:id="rId25"/>
    <p:sldId id="552" r:id="rId26"/>
    <p:sldId id="553" r:id="rId27"/>
    <p:sldId id="554" r:id="rId28"/>
    <p:sldId id="584" r:id="rId29"/>
    <p:sldId id="587" r:id="rId30"/>
    <p:sldId id="556" r:id="rId31"/>
    <p:sldId id="585" r:id="rId32"/>
    <p:sldId id="586" r:id="rId33"/>
    <p:sldId id="565" r:id="rId34"/>
    <p:sldId id="566" r:id="rId35"/>
    <p:sldId id="567" r:id="rId36"/>
    <p:sldId id="568" r:id="rId37"/>
    <p:sldId id="574" r:id="rId38"/>
    <p:sldId id="524" r:id="rId39"/>
    <p:sldId id="569" r:id="rId40"/>
    <p:sldId id="570" r:id="rId41"/>
    <p:sldId id="482" r:id="rId42"/>
    <p:sldId id="571" r:id="rId43"/>
    <p:sldId id="575" r:id="rId44"/>
    <p:sldId id="577" r:id="rId45"/>
    <p:sldId id="590" r:id="rId46"/>
    <p:sldId id="578" r:id="rId47"/>
    <p:sldId id="583" r:id="rId48"/>
    <p:sldId id="527" r:id="rId4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4B1915"/>
    <a:srgbClr val="0C015F"/>
    <a:srgbClr val="0033CC"/>
    <a:srgbClr val="00CC00"/>
    <a:srgbClr val="CC0000"/>
    <a:srgbClr val="EEA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79" autoAdjust="0"/>
  </p:normalViewPr>
  <p:slideViewPr>
    <p:cSldViewPr snapToObjects="1">
      <p:cViewPr>
        <p:scale>
          <a:sx n="60" d="100"/>
          <a:sy n="60" d="100"/>
        </p:scale>
        <p:origin x="-756" y="-90"/>
      </p:cViewPr>
      <p:guideLst>
        <p:guide orient="horz" pos="28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5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1000945-7393-4C3F-B1A8-2D4E2AF03BD8}" type="datetime1">
              <a:rPr lang="en-US"/>
              <a:pPr/>
              <a:t>12/18/2015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55DDFB2-D521-4AF3-B9D7-694AF4BC09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29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D3B80FB-DF5B-4B9A-AE3E-04C1913E0D15}" type="datetime1">
              <a:rPr lang="en-US"/>
              <a:pPr/>
              <a:t>12/18/2015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C3A0691D-5B39-4FCF-B3D8-1478A60881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353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D80E1C-85ED-439B-87C4-713743187043}" type="slidenum">
              <a:rPr lang="en-US" altLang="en-US">
                <a:solidFill>
                  <a:prstClr val="black"/>
                </a:solidFill>
              </a:rPr>
              <a:pPr/>
              <a:t>22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6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ck Title Page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8000" y="1439999"/>
            <a:ext cx="4265400" cy="2160000"/>
          </a:xfrm>
        </p:spPr>
        <p:txBody>
          <a:bodyPr wrap="square" anchor="b">
            <a:noAutofit/>
          </a:bodyPr>
          <a:lstStyle>
            <a:lvl1pPr>
              <a:lnSpc>
                <a:spcPts val="4500"/>
              </a:lnSpc>
              <a:defRPr sz="4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8000" y="5040000"/>
            <a:ext cx="4265400" cy="598800"/>
          </a:xfrm>
        </p:spPr>
        <p:txBody>
          <a:bodyPr/>
          <a:lstStyle>
            <a:lvl1pPr marL="0" indent="0" algn="l">
              <a:lnSpc>
                <a:spcPts val="17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832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Photo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4600575"/>
            <a:ext cx="7807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65478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21"/>
          </p:nvPr>
        </p:nvSpPr>
        <p:spPr>
          <a:xfrm>
            <a:off x="39060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22"/>
          </p:nvPr>
        </p:nvSpPr>
        <p:spPr>
          <a:xfrm>
            <a:off x="65478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1260475" y="4886324"/>
            <a:ext cx="7807325" cy="16668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77838664-0908-4E06-B8A3-1C2246892B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308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1892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60020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260000" y="363855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5029200" y="160020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8595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1260000" y="392430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029675" y="188595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75886BD7-45C6-4C68-94C9-CFBC9AB347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14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2473800" cy="1552064"/>
          </a:xfrm>
        </p:spPr>
        <p:txBody>
          <a:bodyPr wrap="square"/>
          <a:lstStyle/>
          <a:p>
            <a:r>
              <a:rPr lang="en-AU" dirty="0" smtClean="0"/>
              <a:t>Click to edit Master title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600199"/>
            <a:ext cx="2473800" cy="491865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3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906000" y="2438400"/>
            <a:ext cx="51618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89998"/>
            <a:ext cx="2520000" cy="218981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6547800" y="89998"/>
            <a:ext cx="2520000" cy="218981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13800" y="6324600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1260001" y="2092064"/>
            <a:ext cx="2473800" cy="4232536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54122117-DB29-4BB8-87FE-8F78E71C9E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24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Picture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06000" y="4524375"/>
            <a:ext cx="5161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1620001"/>
            <a:ext cx="51618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450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3906000" y="4810125"/>
            <a:ext cx="5161800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215C36AA-C25B-4626-842C-74DFAC1A89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20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06000" y="1552575"/>
            <a:ext cx="5161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450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3906000" y="1838325"/>
            <a:ext cx="5161799" cy="46386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5AEE32EE-1D4E-4199-B1EE-9C006E51E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99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Sydney workshop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6025A-88AB-4906-B17F-929C2FEB87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684203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ck Title Page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8000" y="1439999"/>
            <a:ext cx="4265400" cy="2160000"/>
          </a:xfrm>
        </p:spPr>
        <p:txBody>
          <a:bodyPr wrap="square" anchor="b">
            <a:noAutofit/>
          </a:bodyPr>
          <a:lstStyle>
            <a:lvl1pPr>
              <a:lnSpc>
                <a:spcPts val="4500"/>
              </a:lnSpc>
              <a:defRPr sz="4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8000" y="5040000"/>
            <a:ext cx="4265400" cy="598800"/>
          </a:xfrm>
        </p:spPr>
        <p:txBody>
          <a:bodyPr/>
          <a:lstStyle>
            <a:lvl1pPr marL="0" indent="0" algn="l">
              <a:lnSpc>
                <a:spcPts val="17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670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 (No Sponso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ck Title Page Blank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8000" y="1439999"/>
            <a:ext cx="4265400" cy="2160000"/>
          </a:xfrm>
        </p:spPr>
        <p:txBody>
          <a:bodyPr wrap="square" anchor="b">
            <a:noAutofit/>
          </a:bodyPr>
          <a:lstStyle>
            <a:lvl1pPr>
              <a:lnSpc>
                <a:spcPts val="4500"/>
              </a:lnSpc>
              <a:defRPr sz="4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8000" y="5040000"/>
            <a:ext cx="4265400" cy="598800"/>
          </a:xfrm>
        </p:spPr>
        <p:txBody>
          <a:bodyPr/>
          <a:lstStyle>
            <a:lvl1pPr marL="0" indent="0" algn="l">
              <a:lnSpc>
                <a:spcPts val="17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120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ullets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42264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5647800" y="1620001"/>
            <a:ext cx="3420000" cy="450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647800" y="612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4225925" cy="4281488"/>
          </a:xfrm>
        </p:spPr>
        <p:txBody>
          <a:bodyPr/>
          <a:lstStyle>
            <a:lvl1pPr marL="228600" indent="-228600">
              <a:buFont typeface="+mj-lt"/>
              <a:buAutoNum type="arabicPeriod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+mj-lt"/>
              <a:buAutoNum type="romanLcPeriod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07816EE0-F1D0-489C-8433-E333E0DE536B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619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s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42264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5647800" y="1620001"/>
            <a:ext cx="3420000" cy="450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647800" y="612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4225925" cy="4281488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4D0ECA2F-3466-40CD-AF62-0860D93856D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0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 (No Sponso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ck Title Page Blank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8000" y="1439999"/>
            <a:ext cx="4265400" cy="2160000"/>
          </a:xfrm>
        </p:spPr>
        <p:txBody>
          <a:bodyPr wrap="square" anchor="b">
            <a:noAutofit/>
          </a:bodyPr>
          <a:lstStyle>
            <a:lvl1pPr>
              <a:lnSpc>
                <a:spcPts val="4500"/>
              </a:lnSpc>
              <a:defRPr sz="4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8000" y="5040000"/>
            <a:ext cx="4265400" cy="598800"/>
          </a:xfrm>
        </p:spPr>
        <p:txBody>
          <a:bodyPr/>
          <a:lstStyle>
            <a:lvl1pPr marL="0" indent="0" algn="l">
              <a:lnSpc>
                <a:spcPts val="17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02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7807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7807325" cy="4281488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B887F011-F36C-4F48-99F7-F987433B013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667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475" y="1619250"/>
            <a:ext cx="43200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760000" y="1620000"/>
            <a:ext cx="3307800" cy="47046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760000" y="6324600"/>
            <a:ext cx="33078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6" y="1904999"/>
            <a:ext cx="4320000" cy="4419601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A894026D-BD94-48AC-9DEE-2BE1AAF113C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0717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160000" y="89998"/>
            <a:ext cx="6907800" cy="594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2160000" y="6029998"/>
            <a:ext cx="69078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C9364424-6996-4E84-B791-0876773D9768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2443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4600575"/>
            <a:ext cx="78078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0"/>
            <a:ext cx="7807800" cy="288131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4886324"/>
            <a:ext cx="7807325" cy="16668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88998C48-01C6-41DC-B616-31511B92B18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414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570000" y="1619250"/>
            <a:ext cx="24978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474" y="4270650"/>
            <a:ext cx="513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1260474" y="1520550"/>
            <a:ext cx="5129999" cy="2750100"/>
          </a:xfrm>
        </p:spPr>
        <p:txBody>
          <a:bodyPr/>
          <a:lstStyle>
            <a:lvl1pPr>
              <a:lnSpc>
                <a:spcPts val="3840"/>
              </a:lnSpc>
              <a:defRPr sz="320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283FAC02-A582-4F28-B461-A225050AAAE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2545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Photo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4600575"/>
            <a:ext cx="7807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65478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21"/>
          </p:nvPr>
        </p:nvSpPr>
        <p:spPr>
          <a:xfrm>
            <a:off x="39060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22"/>
          </p:nvPr>
        </p:nvSpPr>
        <p:spPr>
          <a:xfrm>
            <a:off x="65478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1260475" y="4886324"/>
            <a:ext cx="7807325" cy="16668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77838664-0908-4E06-B8A3-1C2246892B55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1799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1892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60020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260000" y="363855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5029200" y="160020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8595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1260000" y="392430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029675" y="188595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75886BD7-45C6-4C68-94C9-CFBC9AB34760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5878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2473800" cy="1552064"/>
          </a:xfrm>
        </p:spPr>
        <p:txBody>
          <a:bodyPr wrap="square"/>
          <a:lstStyle/>
          <a:p>
            <a:r>
              <a:rPr lang="en-AU" dirty="0" smtClean="0"/>
              <a:t>Click to edit Master title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600199"/>
            <a:ext cx="2473800" cy="491865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3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906000" y="2438400"/>
            <a:ext cx="51618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89998"/>
            <a:ext cx="2520000" cy="218981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6547800" y="89998"/>
            <a:ext cx="2520000" cy="218981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13800" y="6324600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1260001" y="2092064"/>
            <a:ext cx="2473800" cy="4232536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54122117-DB29-4BB8-87FE-8F78E71C9E1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8426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Picture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06000" y="4524375"/>
            <a:ext cx="5161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1620001"/>
            <a:ext cx="51618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450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3906000" y="4810125"/>
            <a:ext cx="5161800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215C36AA-C25B-4626-842C-74DFAC1A89DC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251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06000" y="1552575"/>
            <a:ext cx="5161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450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3906000" y="1838325"/>
            <a:ext cx="5161799" cy="46386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5AEE32EE-1D4E-4199-B1EE-9C006E51E99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72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ullets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42264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5647800" y="1620001"/>
            <a:ext cx="3420000" cy="450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647800" y="612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4225925" cy="4281488"/>
          </a:xfrm>
        </p:spPr>
        <p:txBody>
          <a:bodyPr/>
          <a:lstStyle>
            <a:lvl1pPr marL="228600" indent="-228600">
              <a:buFont typeface="+mj-lt"/>
              <a:buAutoNum type="arabicPeriod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+mj-lt"/>
              <a:buAutoNum type="romanLcPeriod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07816EE0-F1D0-489C-8433-E333E0DE53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408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3FEC9-5C99-426E-9538-7FAA29F2C1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549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ck Title Page.t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8000" y="1439999"/>
            <a:ext cx="4265400" cy="2160000"/>
          </a:xfrm>
        </p:spPr>
        <p:txBody>
          <a:bodyPr wrap="square" anchor="b">
            <a:noAutofit/>
          </a:bodyPr>
          <a:lstStyle>
            <a:lvl1pPr>
              <a:lnSpc>
                <a:spcPts val="4500"/>
              </a:lnSpc>
              <a:defRPr sz="4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8000" y="5040000"/>
            <a:ext cx="4265400" cy="598800"/>
          </a:xfrm>
        </p:spPr>
        <p:txBody>
          <a:bodyPr/>
          <a:lstStyle>
            <a:lvl1pPr marL="0" indent="0" algn="l">
              <a:lnSpc>
                <a:spcPts val="17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4748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 (No Sponso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ck Title Page Blank.ti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8000" y="1439999"/>
            <a:ext cx="4265400" cy="2160000"/>
          </a:xfrm>
        </p:spPr>
        <p:txBody>
          <a:bodyPr wrap="square" anchor="b">
            <a:noAutofit/>
          </a:bodyPr>
          <a:lstStyle>
            <a:lvl1pPr>
              <a:lnSpc>
                <a:spcPts val="4500"/>
              </a:lnSpc>
              <a:defRPr sz="4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8000" y="5040000"/>
            <a:ext cx="4265400" cy="598800"/>
          </a:xfrm>
        </p:spPr>
        <p:txBody>
          <a:bodyPr/>
          <a:lstStyle>
            <a:lvl1pPr marL="0" indent="0" algn="l">
              <a:lnSpc>
                <a:spcPts val="17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1307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ullets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42264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5647800" y="1620001"/>
            <a:ext cx="3420000" cy="450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647800" y="612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4225925" cy="4281488"/>
          </a:xfrm>
        </p:spPr>
        <p:txBody>
          <a:bodyPr/>
          <a:lstStyle>
            <a:lvl1pPr marL="228600" indent="-228600">
              <a:buFont typeface="+mj-lt"/>
              <a:buAutoNum type="arabicPeriod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+mj-lt"/>
              <a:buAutoNum type="romanLcPeriod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07816EE0-F1D0-489C-8433-E333E0DE536B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223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s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42264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5647800" y="1620001"/>
            <a:ext cx="3420000" cy="450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647800" y="612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4225925" cy="4281488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4D0ECA2F-3466-40CD-AF62-0860D93856D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1681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7807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7807325" cy="4281488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B887F011-F36C-4F48-99F7-F987433B013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1139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475" y="1619250"/>
            <a:ext cx="43200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760000" y="1620000"/>
            <a:ext cx="3307800" cy="47046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760000" y="6324600"/>
            <a:ext cx="33078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6" y="1904999"/>
            <a:ext cx="4320000" cy="4419601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A894026D-BD94-48AC-9DEE-2BE1AAF113C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2967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160000" y="89998"/>
            <a:ext cx="6907800" cy="594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2160000" y="6029998"/>
            <a:ext cx="69078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C9364424-6996-4E84-B791-0876773D9768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638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4600575"/>
            <a:ext cx="78078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0"/>
            <a:ext cx="7807800" cy="288131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4886324"/>
            <a:ext cx="7807325" cy="16668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88998C48-01C6-41DC-B616-31511B92B18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9573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570000" y="1619250"/>
            <a:ext cx="24978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474" y="4270650"/>
            <a:ext cx="513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1260474" y="1520550"/>
            <a:ext cx="5129999" cy="2750100"/>
          </a:xfrm>
        </p:spPr>
        <p:txBody>
          <a:bodyPr/>
          <a:lstStyle>
            <a:lvl1pPr>
              <a:lnSpc>
                <a:spcPts val="3840"/>
              </a:lnSpc>
              <a:defRPr sz="320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283FAC02-A582-4F28-B461-A225050AAAE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34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s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42264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5647800" y="1620001"/>
            <a:ext cx="3420000" cy="450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647800" y="612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4225925" cy="4281488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4D0ECA2F-3466-40CD-AF62-0860D93856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9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Photo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4600575"/>
            <a:ext cx="7807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65478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21"/>
          </p:nvPr>
        </p:nvSpPr>
        <p:spPr>
          <a:xfrm>
            <a:off x="39060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22"/>
          </p:nvPr>
        </p:nvSpPr>
        <p:spPr>
          <a:xfrm>
            <a:off x="65478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1260475" y="4886324"/>
            <a:ext cx="7807325" cy="16668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77838664-0908-4E06-B8A3-1C2246892B55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3279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1892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60020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260000" y="363855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5029200" y="160020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8595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1260000" y="392430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029675" y="188595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75886BD7-45C6-4C68-94C9-CFBC9AB34760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1884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2473800" cy="1552064"/>
          </a:xfrm>
        </p:spPr>
        <p:txBody>
          <a:bodyPr wrap="square"/>
          <a:lstStyle/>
          <a:p>
            <a:r>
              <a:rPr lang="en-AU" dirty="0" smtClean="0"/>
              <a:t>Click to edit Master title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600199"/>
            <a:ext cx="2473800" cy="491865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3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906000" y="2438400"/>
            <a:ext cx="51618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89998"/>
            <a:ext cx="2520000" cy="218981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6547800" y="89998"/>
            <a:ext cx="2520000" cy="218981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13800" y="6324600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1260001" y="2092064"/>
            <a:ext cx="2473800" cy="4232536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54122117-DB29-4BB8-87FE-8F78E71C9E1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658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Picture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06000" y="4524375"/>
            <a:ext cx="5161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1620001"/>
            <a:ext cx="51618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450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3906000" y="4810125"/>
            <a:ext cx="5161800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215C36AA-C25B-4626-842C-74DFAC1A89DC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835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06000" y="1552575"/>
            <a:ext cx="5161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450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3906000" y="1838325"/>
            <a:ext cx="5161799" cy="46386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CIRA 2013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5AEE32EE-1D4E-4199-B1EE-9C006E51E99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9834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27F09-D375-46C4-B2CE-6963CC0659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2154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ck Title Page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8000" y="1439999"/>
            <a:ext cx="4265400" cy="2160000"/>
          </a:xfrm>
        </p:spPr>
        <p:txBody>
          <a:bodyPr wrap="square" anchor="b">
            <a:noAutofit/>
          </a:bodyPr>
          <a:lstStyle>
            <a:lvl1pPr>
              <a:lnSpc>
                <a:spcPts val="4500"/>
              </a:lnSpc>
              <a:defRPr sz="4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8000" y="5040000"/>
            <a:ext cx="4265400" cy="598800"/>
          </a:xfrm>
        </p:spPr>
        <p:txBody>
          <a:bodyPr/>
          <a:lstStyle>
            <a:lvl1pPr marL="0" indent="0" algn="l">
              <a:lnSpc>
                <a:spcPts val="17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1181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 (No Sponso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lack Title Page Blank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8000" y="1439999"/>
            <a:ext cx="4265400" cy="2160000"/>
          </a:xfrm>
        </p:spPr>
        <p:txBody>
          <a:bodyPr wrap="square" anchor="b">
            <a:noAutofit/>
          </a:bodyPr>
          <a:lstStyle>
            <a:lvl1pPr>
              <a:lnSpc>
                <a:spcPts val="4500"/>
              </a:lnSpc>
              <a:defRPr sz="4000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8000" y="5040000"/>
            <a:ext cx="4265400" cy="598800"/>
          </a:xfrm>
        </p:spPr>
        <p:txBody>
          <a:bodyPr/>
          <a:lstStyle>
            <a:lvl1pPr marL="0" indent="0" algn="l">
              <a:lnSpc>
                <a:spcPts val="17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4113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ullets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42264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5647800" y="1620001"/>
            <a:ext cx="3420000" cy="450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647800" y="612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4225925" cy="4281488"/>
          </a:xfrm>
        </p:spPr>
        <p:txBody>
          <a:bodyPr/>
          <a:lstStyle>
            <a:lvl1pPr marL="228600" indent="-228600">
              <a:buFont typeface="+mj-lt"/>
              <a:buAutoNum type="arabicPeriod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+mj-lt"/>
              <a:buAutoNum type="romanLcPeriod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07816EE0-F1D0-489C-8433-E333E0DE536B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7253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Bullets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42264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0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5647800" y="1620001"/>
            <a:ext cx="3420000" cy="450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647800" y="612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4225925" cy="4281488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4D0ECA2F-3466-40CD-AF62-0860D93856D1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69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7807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7807325" cy="4281488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B887F011-F36C-4F48-99F7-F987433B01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1214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552575"/>
            <a:ext cx="7807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38325"/>
            <a:ext cx="7807325" cy="4281488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B887F011-F36C-4F48-99F7-F987433B0139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093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475" y="1619250"/>
            <a:ext cx="43200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760000" y="1620000"/>
            <a:ext cx="3307800" cy="47046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760000" y="6324600"/>
            <a:ext cx="33078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6" y="1904999"/>
            <a:ext cx="4320000" cy="4419601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A894026D-BD94-48AC-9DEE-2BE1AAF113C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44086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160000" y="89998"/>
            <a:ext cx="6907800" cy="594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2160000" y="6029998"/>
            <a:ext cx="69078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C9364424-6996-4E84-B791-0876773D9768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11196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4600575"/>
            <a:ext cx="78078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0"/>
            <a:ext cx="7807800" cy="288131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4886324"/>
            <a:ext cx="7807325" cy="16668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88998C48-01C6-41DC-B616-31511B92B18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72193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570000" y="1619250"/>
            <a:ext cx="24978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474" y="4270650"/>
            <a:ext cx="513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1260474" y="1520550"/>
            <a:ext cx="5129999" cy="2750100"/>
          </a:xfrm>
        </p:spPr>
        <p:txBody>
          <a:bodyPr/>
          <a:lstStyle>
            <a:lvl1pPr>
              <a:lnSpc>
                <a:spcPts val="3840"/>
              </a:lnSpc>
              <a:defRPr sz="320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283FAC02-A582-4F28-B461-A225050AAAE4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52082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Photo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4600575"/>
            <a:ext cx="7807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3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6547800" y="1620001"/>
            <a:ext cx="2520000" cy="216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21"/>
          </p:nvPr>
        </p:nvSpPr>
        <p:spPr>
          <a:xfrm>
            <a:off x="39060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22"/>
          </p:nvPr>
        </p:nvSpPr>
        <p:spPr>
          <a:xfrm>
            <a:off x="6547800" y="378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1260475" y="4886324"/>
            <a:ext cx="7807325" cy="16668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77838664-0908-4E06-B8A3-1C2246892B55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1991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1892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60020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260000" y="363855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5029200" y="1600200"/>
            <a:ext cx="34200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188595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1260000" y="392430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5029675" y="1885950"/>
            <a:ext cx="3419525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75886BD7-45C6-4C68-94C9-CFBC9AB34760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9462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2473800" cy="1552064"/>
          </a:xfrm>
        </p:spPr>
        <p:txBody>
          <a:bodyPr wrap="square"/>
          <a:lstStyle/>
          <a:p>
            <a:r>
              <a:rPr lang="en-AU" dirty="0" smtClean="0"/>
              <a:t>Click to edit Master title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1600199"/>
            <a:ext cx="2473800" cy="491865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13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906000" y="2438400"/>
            <a:ext cx="51618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89998"/>
            <a:ext cx="2520000" cy="218981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Picture Placeholder 17"/>
          <p:cNvSpPr>
            <a:spLocks noGrp="1"/>
          </p:cNvSpPr>
          <p:nvPr>
            <p:ph type="pic" sz="quarter" idx="20"/>
          </p:nvPr>
        </p:nvSpPr>
        <p:spPr>
          <a:xfrm>
            <a:off x="6547800" y="89998"/>
            <a:ext cx="2520000" cy="2189815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6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13800" y="6324600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1260001" y="2092064"/>
            <a:ext cx="2473800" cy="4232536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54122117-DB29-4BB8-87FE-8F78E71C9E1A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3612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Pictures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06000" y="4524375"/>
            <a:ext cx="5161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4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Picture Placeholder 17"/>
          <p:cNvSpPr>
            <a:spLocks noGrp="1"/>
          </p:cNvSpPr>
          <p:nvPr>
            <p:ph type="pic" sz="quarter" idx="19"/>
          </p:nvPr>
        </p:nvSpPr>
        <p:spPr>
          <a:xfrm>
            <a:off x="3906000" y="1620001"/>
            <a:ext cx="51618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450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3906000" y="4810125"/>
            <a:ext cx="5161800" cy="1743074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215C36AA-C25B-4626-842C-74DFAC1A89DC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5148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906000" y="1552575"/>
            <a:ext cx="51618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1"/>
            <a:ext cx="25200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000" y="4500001"/>
            <a:ext cx="252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3906000" y="1838325"/>
            <a:ext cx="5161799" cy="46386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4"/>
          </p:nvPr>
        </p:nvSpPr>
        <p:spPr>
          <a:xfrm>
            <a:off x="7696200" y="6705600"/>
            <a:ext cx="1447800" cy="61913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5"/>
          </p:nvPr>
        </p:nvSpPr>
        <p:spPr>
          <a:xfrm>
            <a:off x="7086600" y="6705600"/>
            <a:ext cx="381000" cy="53975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5AEE32EE-1D4E-4199-B1EE-9C006E51E99F}" type="slidenum">
              <a:rPr lang="en-US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22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475" y="1619250"/>
            <a:ext cx="4320000" cy="285750"/>
          </a:xfrm>
        </p:spPr>
        <p:txBody>
          <a:bodyPr/>
          <a:lstStyle>
            <a:lvl1pPr>
              <a:defRPr sz="1400" b="1" cap="all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/>
          </p:nvPr>
        </p:nvSpPr>
        <p:spPr>
          <a:xfrm>
            <a:off x="5760000" y="1620000"/>
            <a:ext cx="3307800" cy="47046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1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5760000" y="6324600"/>
            <a:ext cx="33078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6" y="1904999"/>
            <a:ext cx="4320000" cy="4419601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A894026D-BD94-48AC-9DEE-2BE1AAF113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506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Sydney workshop 2015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6025A-88AB-4906-B17F-929C2FEB87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079785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160000" y="89998"/>
            <a:ext cx="6907800" cy="594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2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2160000" y="6029998"/>
            <a:ext cx="69078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C9364424-6996-4E84-B791-0876773D97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3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60000" y="540000"/>
            <a:ext cx="7807800" cy="1080000"/>
          </a:xfrm>
        </p:spPr>
        <p:txBody>
          <a:bodyPr wrap="square"/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260000" y="4600575"/>
            <a:ext cx="7807800" cy="285750"/>
          </a:xfrm>
        </p:spPr>
        <p:txBody>
          <a:bodyPr/>
          <a:lstStyle>
            <a:lvl1pPr>
              <a:defRPr sz="1400" b="1" cap="all" baseline="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1260000" y="1620000"/>
            <a:ext cx="7807800" cy="288131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1260475" y="4886324"/>
            <a:ext cx="7807325" cy="1666875"/>
          </a:xfrm>
        </p:spPr>
        <p:txBody>
          <a:bodyPr/>
          <a:lstStyle>
            <a:lvl1pPr marL="228600" indent="-228600">
              <a:buFont typeface="Arial"/>
              <a:buChar char="•"/>
              <a:defRPr sz="1300">
                <a:solidFill>
                  <a:schemeClr val="bg1"/>
                </a:solidFill>
              </a:defRPr>
            </a:lvl1pPr>
            <a:lvl2pPr marL="622300" indent="-266700">
              <a:buFont typeface="Lucida Grande"/>
              <a:buChar char="–"/>
              <a:defRPr sz="1300">
                <a:solidFill>
                  <a:schemeClr val="bg1"/>
                </a:solidFill>
              </a:defRPr>
            </a:lvl2pPr>
            <a:lvl3pPr>
              <a:defRPr sz="1300">
                <a:solidFill>
                  <a:schemeClr val="bg1"/>
                </a:solidFill>
              </a:defRPr>
            </a:lvl3pPr>
            <a:lvl4pPr>
              <a:defRPr sz="1300">
                <a:solidFill>
                  <a:schemeClr val="bg1"/>
                </a:solidFill>
              </a:defRPr>
            </a:lvl4pPr>
            <a:lvl5pPr>
              <a:defRPr sz="1300">
                <a:solidFill>
                  <a:schemeClr val="bg1"/>
                </a:solidFill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21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88998C48-01C6-41DC-B616-31511B92B1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25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570000" y="1619250"/>
            <a:ext cx="2497800" cy="28800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15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1260474" y="4270650"/>
            <a:ext cx="5130000" cy="228600"/>
          </a:xfrm>
        </p:spPr>
        <p:txBody>
          <a:bodyPr anchor="b">
            <a:noAutofit/>
          </a:bodyPr>
          <a:lstStyle>
            <a:lvl1pPr>
              <a:lnSpc>
                <a:spcPts val="1250"/>
              </a:lnSpc>
              <a:defRPr sz="900"/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1260474" y="1520550"/>
            <a:ext cx="5129999" cy="2750100"/>
          </a:xfrm>
        </p:spPr>
        <p:txBody>
          <a:bodyPr/>
          <a:lstStyle>
            <a:lvl1pPr>
              <a:lnSpc>
                <a:spcPts val="3840"/>
              </a:lnSpc>
              <a:defRPr sz="3200">
                <a:solidFill>
                  <a:srgbClr val="EEA420"/>
                </a:solidFill>
              </a:defRPr>
            </a:lvl1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7696200" y="6705600"/>
            <a:ext cx="1447800" cy="174625"/>
          </a:xfrm>
        </p:spPr>
        <p:txBody>
          <a:bodyPr lIns="0" tIns="0" rIns="0" bIns="0" anchor="t"/>
          <a:lstStyle>
            <a:lvl1pPr algn="l">
              <a:defRPr sz="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7086600" y="6705600"/>
            <a:ext cx="381000" cy="152400"/>
          </a:xfrm>
        </p:spPr>
        <p:txBody>
          <a:bodyPr lIns="0" tIns="0" rIns="0" bIns="0" anchor="t"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fld id="{283FAC02-A582-4F28-B461-A225050AAA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8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47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Black Background.tif"/>
          <p:cNvPicPr preferRelativeResize="0"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60475" y="539750"/>
            <a:ext cx="71628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Heading, Arial Bold 28/31pt</a:t>
            </a:r>
            <a:br>
              <a:rPr lang="en-AU" smtClean="0"/>
            </a:b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60475" y="1619250"/>
            <a:ext cx="47593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Subhead – arial bold caps 14/19pt</a:t>
            </a:r>
          </a:p>
          <a:p>
            <a:pPr lvl="0"/>
            <a:r>
              <a:rPr lang="en-US" smtClean="0"/>
              <a:t>mfhjfkk</a:t>
            </a:r>
          </a:p>
          <a:p>
            <a:pPr lvl="0"/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EC47191-0E02-4BFA-AF84-823005427D3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7" descr="Black Background.tif"/>
          <p:cNvPicPr preferRelativeResize="0"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  <p:sldLayoutId id="2147484193" r:id="rId11"/>
    <p:sldLayoutId id="2147484194" r:id="rId12"/>
    <p:sldLayoutId id="2147484195" r:id="rId13"/>
    <p:sldLayoutId id="2147484196" r:id="rId14"/>
    <p:sldLayoutId id="2147484197" r:id="rId15"/>
  </p:sldLayoutIdLst>
  <p:hf sldNum="0" hdr="0" dt="0"/>
  <p:txStyles>
    <p:titleStyle>
      <a:lvl1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lnSpc>
          <a:spcPts val="1900"/>
        </a:lnSpc>
        <a:spcBef>
          <a:spcPct val="0"/>
        </a:spcBef>
        <a:spcAft>
          <a:spcPct val="0"/>
        </a:spcAft>
        <a:buFont typeface="Arial" charset="0"/>
        <a:buChar char="•"/>
        <a:defRPr sz="1200" kern="1200">
          <a:solidFill>
            <a:srgbClr val="FFFFFF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Black Background.tif"/>
          <p:cNvPicPr preferRelativeResize="0"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60475" y="539750"/>
            <a:ext cx="71628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Heading, Arial Bold 28/31pt</a:t>
            </a:r>
            <a:br>
              <a:rPr lang="en-AU" smtClean="0"/>
            </a:b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60475" y="1619250"/>
            <a:ext cx="47593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Subhead – arial bold caps 14/19pt</a:t>
            </a:r>
          </a:p>
          <a:p>
            <a:pPr lvl="0"/>
            <a:r>
              <a:rPr lang="en-US" smtClean="0"/>
              <a:t>mfhjfkk</a:t>
            </a:r>
          </a:p>
          <a:p>
            <a:pPr lvl="0"/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EC47191-0E02-4BFA-AF84-823005427D3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7" descr="Black Background.tif"/>
          <p:cNvPicPr preferRelativeResize="0"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383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9" r:id="rId1"/>
    <p:sldLayoutId id="2147484200" r:id="rId2"/>
    <p:sldLayoutId id="2147484201" r:id="rId3"/>
    <p:sldLayoutId id="2147484202" r:id="rId4"/>
    <p:sldLayoutId id="2147484203" r:id="rId5"/>
    <p:sldLayoutId id="2147484204" r:id="rId6"/>
    <p:sldLayoutId id="2147484205" r:id="rId7"/>
    <p:sldLayoutId id="2147484206" r:id="rId8"/>
    <p:sldLayoutId id="2147484207" r:id="rId9"/>
    <p:sldLayoutId id="2147484208" r:id="rId10"/>
    <p:sldLayoutId id="2147484209" r:id="rId11"/>
    <p:sldLayoutId id="2147484210" r:id="rId12"/>
    <p:sldLayoutId id="2147484211" r:id="rId13"/>
    <p:sldLayoutId id="2147484212" r:id="rId14"/>
    <p:sldLayoutId id="2147484213" r:id="rId15"/>
  </p:sldLayoutIdLst>
  <p:hf sldNum="0" hdr="0" dt="0"/>
  <p:txStyles>
    <p:titleStyle>
      <a:lvl1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lnSpc>
          <a:spcPts val="1900"/>
        </a:lnSpc>
        <a:spcBef>
          <a:spcPct val="0"/>
        </a:spcBef>
        <a:spcAft>
          <a:spcPct val="0"/>
        </a:spcAft>
        <a:buFont typeface="Arial" charset="0"/>
        <a:buChar char="•"/>
        <a:defRPr sz="1200" kern="1200">
          <a:solidFill>
            <a:srgbClr val="FFFFFF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Black Background.tif"/>
          <p:cNvPicPr preferRelativeResize="0"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60475" y="539750"/>
            <a:ext cx="71628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Heading, Arial Bold 28/31pt</a:t>
            </a:r>
            <a:br>
              <a:rPr lang="en-AU" smtClean="0"/>
            </a:b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60475" y="1619250"/>
            <a:ext cx="47593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Subhead – arial bold caps 14/19pt</a:t>
            </a:r>
          </a:p>
          <a:p>
            <a:pPr lvl="0"/>
            <a:r>
              <a:rPr lang="en-US" smtClean="0"/>
              <a:t>mfhjfkk</a:t>
            </a:r>
          </a:p>
          <a:p>
            <a:pPr lvl="0"/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CIRA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EC47191-0E02-4BFA-AF84-823005427D3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7" descr="Black Background.tif"/>
          <p:cNvPicPr preferRelativeResize="0"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7546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7" r:id="rId1"/>
    <p:sldLayoutId id="2147484218" r:id="rId2"/>
    <p:sldLayoutId id="2147484219" r:id="rId3"/>
    <p:sldLayoutId id="2147484220" r:id="rId4"/>
    <p:sldLayoutId id="2147484221" r:id="rId5"/>
    <p:sldLayoutId id="2147484222" r:id="rId6"/>
    <p:sldLayoutId id="2147484223" r:id="rId7"/>
    <p:sldLayoutId id="2147484224" r:id="rId8"/>
    <p:sldLayoutId id="2147484225" r:id="rId9"/>
    <p:sldLayoutId id="2147484226" r:id="rId10"/>
    <p:sldLayoutId id="2147484227" r:id="rId11"/>
    <p:sldLayoutId id="2147484228" r:id="rId12"/>
    <p:sldLayoutId id="2147484229" r:id="rId13"/>
    <p:sldLayoutId id="2147484230" r:id="rId14"/>
    <p:sldLayoutId id="2147484231" r:id="rId15"/>
  </p:sldLayoutIdLst>
  <p:hf sldNum="0" hdr="0" dt="0"/>
  <p:txStyles>
    <p:titleStyle>
      <a:lvl1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lnSpc>
          <a:spcPts val="1900"/>
        </a:lnSpc>
        <a:spcBef>
          <a:spcPct val="0"/>
        </a:spcBef>
        <a:spcAft>
          <a:spcPct val="0"/>
        </a:spcAft>
        <a:buFont typeface="Arial" charset="0"/>
        <a:buChar char="•"/>
        <a:defRPr sz="1200" kern="1200">
          <a:solidFill>
            <a:srgbClr val="FFFFFF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Black Background.tif"/>
          <p:cNvPicPr preferRelativeResize="0"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60475" y="539750"/>
            <a:ext cx="71628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Heading, Arial Bold 28/31pt</a:t>
            </a:r>
            <a:br>
              <a:rPr lang="en-AU" smtClean="0"/>
            </a:b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60475" y="1619250"/>
            <a:ext cx="475932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Subhead – arial bold caps 14/19pt</a:t>
            </a:r>
          </a:p>
          <a:p>
            <a:pPr lvl="0"/>
            <a:r>
              <a:rPr lang="en-US" smtClean="0"/>
              <a:t>mfhjfkk</a:t>
            </a:r>
          </a:p>
          <a:p>
            <a:pPr lvl="0"/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Sydney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EC47191-0E02-4BFA-AF84-823005427D3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2" name="Picture 7" descr="Black Background.tif"/>
          <p:cNvPicPr preferRelativeResize="0"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85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4" r:id="rId1"/>
    <p:sldLayoutId id="2147484235" r:id="rId2"/>
    <p:sldLayoutId id="2147484236" r:id="rId3"/>
    <p:sldLayoutId id="2147484237" r:id="rId4"/>
    <p:sldLayoutId id="2147484238" r:id="rId5"/>
    <p:sldLayoutId id="2147484239" r:id="rId6"/>
    <p:sldLayoutId id="2147484240" r:id="rId7"/>
    <p:sldLayoutId id="2147484241" r:id="rId8"/>
    <p:sldLayoutId id="2147484242" r:id="rId9"/>
    <p:sldLayoutId id="2147484243" r:id="rId10"/>
    <p:sldLayoutId id="2147484244" r:id="rId11"/>
    <p:sldLayoutId id="2147484245" r:id="rId12"/>
    <p:sldLayoutId id="2147484246" r:id="rId13"/>
    <p:sldLayoutId id="2147484247" r:id="rId14"/>
    <p:sldLayoutId id="2147484248" r:id="rId15"/>
  </p:sldLayoutIdLst>
  <p:hf sldNum="0" hdr="0" dt="0"/>
  <p:txStyles>
    <p:titleStyle>
      <a:lvl1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lnSpc>
          <a:spcPts val="31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lnSpc>
          <a:spcPts val="1900"/>
        </a:lnSpc>
        <a:spcBef>
          <a:spcPct val="0"/>
        </a:spcBef>
        <a:spcAft>
          <a:spcPct val="0"/>
        </a:spcAft>
        <a:buFont typeface="Arial" charset="0"/>
        <a:buChar char="•"/>
        <a:defRPr sz="1200" kern="1200">
          <a:solidFill>
            <a:srgbClr val="FFFFFF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8"/>
          <p:cNvSpPr>
            <a:spLocks noGrp="1"/>
          </p:cNvSpPr>
          <p:nvPr>
            <p:ph type="ctrTitle"/>
          </p:nvPr>
        </p:nvSpPr>
        <p:spPr>
          <a:xfrm>
            <a:off x="2736304" y="764704"/>
            <a:ext cx="6660232" cy="1224483"/>
          </a:xfrm>
        </p:spPr>
        <p:txBody>
          <a:bodyPr/>
          <a:lstStyle/>
          <a:p>
            <a:r>
              <a:rPr lang="en-US" sz="3200" dirty="0" smtClean="0"/>
              <a:t>Jets and outflows</a:t>
            </a:r>
            <a:br>
              <a:rPr lang="en-US" sz="3200" dirty="0" smtClean="0"/>
            </a:br>
            <a:r>
              <a:rPr lang="en-US" sz="3200" dirty="0" smtClean="0"/>
              <a:t>in </a:t>
            </a:r>
            <a:r>
              <a:rPr lang="en-US" sz="3200" dirty="0" err="1" smtClean="0"/>
              <a:t>ultraluminous</a:t>
            </a:r>
            <a:r>
              <a:rPr lang="en-US" sz="3200" dirty="0" smtClean="0"/>
              <a:t> X-ray sources</a:t>
            </a:r>
          </a:p>
        </p:txBody>
      </p:sp>
      <p:sp>
        <p:nvSpPr>
          <p:cNvPr id="18436" name="Footer Placeholder 10"/>
          <p:cNvSpPr>
            <a:spLocks noGrp="1"/>
          </p:cNvSpPr>
          <p:nvPr>
            <p:ph type="ftr" sz="quarter" idx="4294967295"/>
          </p:nvPr>
        </p:nvSpPr>
        <p:spPr bwMode="auto">
          <a:xfrm>
            <a:off x="5148064" y="6525344"/>
            <a:ext cx="3614867" cy="174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rgbClr val="898989"/>
                </a:solidFill>
              </a:rPr>
              <a:t>28</a:t>
            </a:r>
            <a:r>
              <a:rPr lang="en-US" sz="1200" baseline="30000" dirty="0" smtClean="0">
                <a:solidFill>
                  <a:srgbClr val="898989"/>
                </a:solidFill>
              </a:rPr>
              <a:t>th</a:t>
            </a:r>
            <a:r>
              <a:rPr lang="en-US" sz="1200" dirty="0" smtClean="0">
                <a:solidFill>
                  <a:srgbClr val="898989"/>
                </a:solidFill>
              </a:rPr>
              <a:t> Texas Symposium, Geneva, Dec  2015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63888" y="3606115"/>
            <a:ext cx="38747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sz="2800" b="1" dirty="0" smtClean="0">
                <a:solidFill>
                  <a:srgbClr val="FFFF00"/>
                </a:solidFill>
              </a:rPr>
              <a:t>Roberto </a:t>
            </a:r>
            <a:r>
              <a:rPr lang="en-AU" sz="2800" b="1" dirty="0" err="1" smtClean="0">
                <a:solidFill>
                  <a:srgbClr val="FFFF00"/>
                </a:solidFill>
              </a:rPr>
              <a:t>Soria</a:t>
            </a:r>
            <a:endParaRPr lang="en-AU" sz="2800" b="1" dirty="0" smtClean="0">
              <a:solidFill>
                <a:srgbClr val="FFFF00"/>
              </a:solidFill>
            </a:endParaRPr>
          </a:p>
          <a:p>
            <a:r>
              <a:rPr lang="en-A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ICRAR-Curtin University (Perth)</a:t>
            </a:r>
            <a:endParaRPr lang="en-A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4710335"/>
            <a:ext cx="75462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FFFF00"/>
                </a:solidFill>
              </a:rPr>
              <a:t>Manfred </a:t>
            </a:r>
            <a:r>
              <a:rPr lang="en-AU" sz="2000" dirty="0" err="1" smtClean="0">
                <a:solidFill>
                  <a:srgbClr val="FFFF00"/>
                </a:solidFill>
              </a:rPr>
              <a:t>Pakull</a:t>
            </a:r>
            <a:r>
              <a:rPr lang="en-AU" sz="2000" dirty="0" smtClean="0">
                <a:solidFill>
                  <a:srgbClr val="FFFF00"/>
                </a:solidFill>
              </a:rPr>
              <a:t>, Christian </a:t>
            </a:r>
            <a:r>
              <a:rPr lang="en-AU" sz="2000" dirty="0" err="1" smtClean="0">
                <a:solidFill>
                  <a:srgbClr val="FFFF00"/>
                </a:solidFill>
              </a:rPr>
              <a:t>Motch</a:t>
            </a:r>
            <a:r>
              <a:rPr lang="en-AU" sz="2000" dirty="0" smtClean="0">
                <a:solidFill>
                  <a:srgbClr val="FFFF00"/>
                </a:solidFill>
              </a:rPr>
              <a:t>, Fabien Grise’ </a:t>
            </a:r>
            <a:r>
              <a:rPr lang="en-AU" sz="2000" dirty="0" smtClean="0">
                <a:solidFill>
                  <a:schemeClr val="bg1"/>
                </a:solidFill>
              </a:rPr>
              <a:t>(Strasbourg)</a:t>
            </a:r>
          </a:p>
          <a:p>
            <a:r>
              <a:rPr lang="en-AU" sz="2000" dirty="0" smtClean="0">
                <a:solidFill>
                  <a:srgbClr val="FFFF00"/>
                </a:solidFill>
              </a:rPr>
              <a:t>James Miller-Jones, Tom Russell, Ryan Urquhart </a:t>
            </a:r>
            <a:r>
              <a:rPr lang="en-AU" sz="2000" dirty="0" smtClean="0">
                <a:solidFill>
                  <a:schemeClr val="bg1"/>
                </a:solidFill>
              </a:rPr>
              <a:t>(ICRAR-Curtin)</a:t>
            </a:r>
            <a:endParaRPr lang="en-AU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69631" y="-27384"/>
            <a:ext cx="32335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Large shock-ionized 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ULX bubbles 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without radio emission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0592" y="5661248"/>
            <a:ext cx="38298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400" baseline="-250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 a few 10</a:t>
            </a:r>
            <a:r>
              <a:rPr lang="en-AU" sz="2400" baseline="300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39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erg/s     </a:t>
            </a:r>
          </a:p>
          <a:p>
            <a:r>
              <a:rPr lang="en-AU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inferred from the optical bubble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2696" y="-459432"/>
            <a:ext cx="7089775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-41731" y="4039857"/>
            <a:ext cx="688883" cy="475199"/>
          </a:xfrm>
          <a:prstGeom prst="rect">
            <a:avLst/>
          </a:prstGeom>
          <a:solidFill>
            <a:srgbClr val="4B19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TextBox 17"/>
          <p:cNvSpPr txBox="1"/>
          <p:nvPr/>
        </p:nvSpPr>
        <p:spPr>
          <a:xfrm>
            <a:off x="245849" y="11291"/>
            <a:ext cx="1795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NGC1313 X-2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815061"/>
            <a:ext cx="5040560" cy="504975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99058" y="1883658"/>
            <a:ext cx="2164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Holmberg IX X-1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37406" y="6279703"/>
            <a:ext cx="2845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size ~ 300 x 470 pc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1843" y="4565303"/>
            <a:ext cx="2845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size ~ 200 x 300 pc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05" y="4053391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H</a:t>
            </a:r>
            <a:r>
              <a:rPr lang="en-AU" sz="24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39752" y="44624"/>
            <a:ext cx="2009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(Grise’ et al 2008)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49983" y="1883658"/>
            <a:ext cx="1992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(Grise’ et al 2011)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40152" y="1196752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66FF66"/>
                </a:solidFill>
              </a:rPr>
              <a:t>Winds but no jet?</a:t>
            </a:r>
          </a:p>
        </p:txBody>
      </p:sp>
    </p:spTree>
    <p:extLst>
      <p:ext uri="{BB962C8B-B14F-4D97-AF65-F5344CB8AC3E}">
        <p14:creationId xmlns:p14="http://schemas.microsoft.com/office/powerpoint/2010/main" val="332522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Sydney workshop 2015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2596" y="-99392"/>
            <a:ext cx="10909212" cy="7272808"/>
          </a:xfrm>
          <a:prstGeom prst="rect">
            <a:avLst/>
          </a:prstGeom>
        </p:spPr>
      </p:pic>
      <p:sp>
        <p:nvSpPr>
          <p:cNvPr id="7" name="Rectangle 6"/>
          <p:cNvSpPr>
            <a:spLocks noChangeAspect="1"/>
          </p:cNvSpPr>
          <p:nvPr/>
        </p:nvSpPr>
        <p:spPr>
          <a:xfrm>
            <a:off x="2627784" y="908720"/>
            <a:ext cx="576064" cy="576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5148064" y="620688"/>
            <a:ext cx="3942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 smtClean="0">
                <a:solidFill>
                  <a:schemeClr val="bg1"/>
                </a:solidFill>
              </a:rPr>
              <a:t>Pakull</a:t>
            </a:r>
            <a:r>
              <a:rPr lang="en-AU" dirty="0" smtClean="0">
                <a:solidFill>
                  <a:schemeClr val="bg1"/>
                </a:solidFill>
              </a:rPr>
              <a:t>, Soria &amp; </a:t>
            </a:r>
            <a:r>
              <a:rPr lang="en-AU" dirty="0" err="1" smtClean="0">
                <a:solidFill>
                  <a:schemeClr val="bg1"/>
                </a:solidFill>
              </a:rPr>
              <a:t>Motch</a:t>
            </a:r>
            <a:r>
              <a:rPr lang="en-AU" dirty="0" smtClean="0">
                <a:solidFill>
                  <a:schemeClr val="bg1"/>
                </a:solidFill>
              </a:rPr>
              <a:t> (2010, Nature)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Soria et al (2010, MNRAS)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63888" y="97468"/>
            <a:ext cx="5198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S26 </a:t>
            </a:r>
            <a:r>
              <a:rPr lang="en-AU" sz="2800" b="1" dirty="0" err="1" smtClean="0">
                <a:solidFill>
                  <a:srgbClr val="FFFF00"/>
                </a:solidFill>
              </a:rPr>
              <a:t>microquasar</a:t>
            </a:r>
            <a:r>
              <a:rPr lang="en-AU" sz="2800" b="1" dirty="0" smtClean="0">
                <a:solidFill>
                  <a:srgbClr val="FFFF00"/>
                </a:solidFill>
              </a:rPr>
              <a:t> in NGC7793</a:t>
            </a:r>
          </a:p>
        </p:txBody>
      </p:sp>
    </p:spTree>
    <p:extLst>
      <p:ext uri="{BB962C8B-B14F-4D97-AF65-F5344CB8AC3E}">
        <p14:creationId xmlns:p14="http://schemas.microsoft.com/office/powerpoint/2010/main" val="328384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97468"/>
            <a:ext cx="5198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S26 </a:t>
            </a:r>
            <a:r>
              <a:rPr lang="en-AU" sz="2800" b="1" dirty="0" err="1" smtClean="0">
                <a:solidFill>
                  <a:srgbClr val="FFFF00"/>
                </a:solidFill>
              </a:rPr>
              <a:t>microquasar</a:t>
            </a:r>
            <a:r>
              <a:rPr lang="en-AU" sz="2800" b="1" dirty="0" smtClean="0">
                <a:solidFill>
                  <a:srgbClr val="FFFF00"/>
                </a:solidFill>
              </a:rPr>
              <a:t> in NGC7793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150" y="5459545"/>
            <a:ext cx="5423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Jet-inflated bubble with hot spots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6002124"/>
            <a:ext cx="3692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800" baseline="-2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</a:t>
            </a:r>
            <a:r>
              <a:rPr lang="en-A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1E40 erg/s  &gt; L</a:t>
            </a:r>
            <a:r>
              <a:rPr lang="en-AU" sz="28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3590925" cy="360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5496" y="314096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HST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31925"/>
            <a:ext cx="3670300" cy="359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778663" y="4772378"/>
            <a:ext cx="1367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Chandra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3068960"/>
            <a:ext cx="3608387" cy="362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545518" y="6309320"/>
            <a:ext cx="1896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ATCA </a:t>
            </a:r>
            <a:r>
              <a:rPr lang="en-AU" dirty="0" smtClean="0">
                <a:solidFill>
                  <a:schemeClr val="bg1"/>
                </a:solidFill>
              </a:rPr>
              <a:t>5.5 GHz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48064" y="620688"/>
            <a:ext cx="3942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 smtClean="0">
                <a:solidFill>
                  <a:schemeClr val="bg1"/>
                </a:solidFill>
              </a:rPr>
              <a:t>Pakull</a:t>
            </a:r>
            <a:r>
              <a:rPr lang="en-AU" dirty="0" smtClean="0">
                <a:solidFill>
                  <a:schemeClr val="bg1"/>
                </a:solidFill>
              </a:rPr>
              <a:t>, Soria &amp; </a:t>
            </a:r>
            <a:r>
              <a:rPr lang="en-AU" dirty="0" err="1" smtClean="0">
                <a:solidFill>
                  <a:schemeClr val="bg1"/>
                </a:solidFill>
              </a:rPr>
              <a:t>Motch</a:t>
            </a:r>
            <a:r>
              <a:rPr lang="en-AU" dirty="0" smtClean="0">
                <a:solidFill>
                  <a:schemeClr val="bg1"/>
                </a:solidFill>
              </a:rPr>
              <a:t> (2010, Nature)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Soria et al (2010, MNRAS)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449" y="4365104"/>
            <a:ext cx="2241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diameter ~ 270 pc</a:t>
            </a:r>
          </a:p>
        </p:txBody>
      </p:sp>
    </p:spTree>
    <p:extLst>
      <p:ext uri="{BB962C8B-B14F-4D97-AF65-F5344CB8AC3E}">
        <p14:creationId xmlns:p14="http://schemas.microsoft.com/office/powerpoint/2010/main" val="285971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7713"/>
            <a:ext cx="4632730" cy="52176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980" y="1666810"/>
            <a:ext cx="4633532" cy="52185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916832"/>
            <a:ext cx="670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</a:rPr>
              <a:t>H</a:t>
            </a:r>
            <a:r>
              <a:rPr lang="en-AU" sz="28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2064" y="1978387"/>
            <a:ext cx="1789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[O III]  5007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4973" y="879103"/>
            <a:ext cx="3187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400" baseline="-2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</a:t>
            </a:r>
            <a:r>
              <a:rPr lang="en-A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1E40 erg/s  &gt; L</a:t>
            </a:r>
            <a:r>
              <a:rPr lang="en-AU" sz="24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4113" y="940658"/>
            <a:ext cx="3868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Age ~ 300,000 </a:t>
            </a:r>
            <a:r>
              <a:rPr lang="en-AU" sz="2000" dirty="0" err="1" smtClean="0">
                <a:solidFill>
                  <a:schemeClr val="bg1"/>
                </a:solidFill>
              </a:rPr>
              <a:t>yrs</a:t>
            </a:r>
            <a:r>
              <a:rPr lang="en-AU" sz="2000" dirty="0" smtClean="0">
                <a:solidFill>
                  <a:schemeClr val="bg1"/>
                </a:solidFill>
              </a:rPr>
              <a:t>, v ~ 270 km/s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63888" y="97468"/>
            <a:ext cx="5198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S26 </a:t>
            </a:r>
            <a:r>
              <a:rPr lang="en-AU" sz="2800" b="1" dirty="0" err="1" smtClean="0">
                <a:solidFill>
                  <a:srgbClr val="FFFF00"/>
                </a:solidFill>
              </a:rPr>
              <a:t>microquasar</a:t>
            </a:r>
            <a:r>
              <a:rPr lang="en-AU" sz="2800" b="1" dirty="0" smtClean="0">
                <a:solidFill>
                  <a:srgbClr val="FFFF00"/>
                </a:solidFill>
              </a:rPr>
              <a:t> in NGC7793</a:t>
            </a:r>
          </a:p>
        </p:txBody>
      </p:sp>
    </p:spTree>
    <p:extLst>
      <p:ext uri="{BB962C8B-B14F-4D97-AF65-F5344CB8AC3E}">
        <p14:creationId xmlns:p14="http://schemas.microsoft.com/office/powerpoint/2010/main" val="27899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561" y="1483881"/>
            <a:ext cx="4633532" cy="52185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80055" y="1023119"/>
            <a:ext cx="1789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[O III]  5007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ASA 2015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13142"/>
            <a:ext cx="6480720" cy="6348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7272"/>
            <a:ext cx="4633913" cy="521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88024" y="1916832"/>
            <a:ext cx="1202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</a:rPr>
              <a:t>9 GHz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1916832"/>
            <a:ext cx="670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</a:rPr>
              <a:t>H</a:t>
            </a:r>
            <a:r>
              <a:rPr lang="en-AU" sz="28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8" name="Rectangle 7"/>
          <p:cNvSpPr/>
          <p:nvPr/>
        </p:nvSpPr>
        <p:spPr>
          <a:xfrm>
            <a:off x="2771800" y="1023119"/>
            <a:ext cx="6348293" cy="6441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TextBox 13"/>
          <p:cNvSpPr txBox="1"/>
          <p:nvPr/>
        </p:nvSpPr>
        <p:spPr>
          <a:xfrm>
            <a:off x="1474973" y="879103"/>
            <a:ext cx="3187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400" baseline="-2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</a:t>
            </a:r>
            <a:r>
              <a:rPr lang="en-A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1E40 erg/s  &gt; L</a:t>
            </a:r>
            <a:r>
              <a:rPr lang="en-AU" sz="24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24113" y="940658"/>
            <a:ext cx="3868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Age ~ 300,000 </a:t>
            </a:r>
            <a:r>
              <a:rPr lang="en-AU" sz="2000" dirty="0" err="1" smtClean="0">
                <a:solidFill>
                  <a:schemeClr val="bg1"/>
                </a:solidFill>
              </a:rPr>
              <a:t>yrs</a:t>
            </a:r>
            <a:r>
              <a:rPr lang="en-AU" sz="2000" dirty="0" smtClean="0">
                <a:solidFill>
                  <a:schemeClr val="bg1"/>
                </a:solidFill>
              </a:rPr>
              <a:t>, v ~ 270 km/s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63888" y="97468"/>
            <a:ext cx="5198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S26 </a:t>
            </a:r>
            <a:r>
              <a:rPr lang="en-AU" sz="2800" b="1" dirty="0" err="1" smtClean="0">
                <a:solidFill>
                  <a:srgbClr val="FFFF00"/>
                </a:solidFill>
              </a:rPr>
              <a:t>microquasar</a:t>
            </a:r>
            <a:r>
              <a:rPr lang="en-AU" sz="2800" b="1" dirty="0" smtClean="0">
                <a:solidFill>
                  <a:srgbClr val="FFFF00"/>
                </a:solidFill>
              </a:rPr>
              <a:t> in NGC7793</a:t>
            </a:r>
          </a:p>
        </p:txBody>
      </p:sp>
    </p:spTree>
    <p:extLst>
      <p:ext uri="{BB962C8B-B14F-4D97-AF65-F5344CB8AC3E}">
        <p14:creationId xmlns:p14="http://schemas.microsoft.com/office/powerpoint/2010/main" val="224185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0252"/>
            <a:ext cx="9144000" cy="40374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5447748"/>
            <a:ext cx="532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H</a:t>
            </a:r>
            <a:r>
              <a:rPr lang="en-AU" sz="20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4961" y="5445224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[NII]</a:t>
            </a:r>
            <a:endParaRPr lang="en-AU" sz="2000" dirty="0" smtClean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47649" y="5445224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[SII]</a:t>
            </a:r>
            <a:endParaRPr lang="en-AU" sz="2000" dirty="0" smtClean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0392" y="5445224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[SII]</a:t>
            </a:r>
            <a:endParaRPr lang="en-AU" sz="2000" dirty="0" smtClean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995" y="5909210"/>
            <a:ext cx="6361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VLT/FORS2 spectra: slit oriented along the </a:t>
            </a:r>
            <a:r>
              <a:rPr lang="en-AU" sz="2000" dirty="0" smtClean="0">
                <a:solidFill>
                  <a:srgbClr val="66FF66"/>
                </a:solidFill>
              </a:rPr>
              <a:t>major axis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76056" y="630932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</a:t>
            </a:r>
            <a:r>
              <a:rPr lang="en-AU" dirty="0" err="1" smtClean="0">
                <a:solidFill>
                  <a:schemeClr val="bg1"/>
                </a:solidFill>
              </a:rPr>
              <a:t>Pakull</a:t>
            </a:r>
            <a:r>
              <a:rPr lang="en-AU" dirty="0" smtClean="0">
                <a:solidFill>
                  <a:schemeClr val="bg1"/>
                </a:solidFill>
              </a:rPr>
              <a:t>, </a:t>
            </a:r>
            <a:r>
              <a:rPr lang="en-AU" dirty="0" err="1" smtClean="0">
                <a:solidFill>
                  <a:schemeClr val="bg1"/>
                </a:solidFill>
              </a:rPr>
              <a:t>Motch</a:t>
            </a:r>
            <a:r>
              <a:rPr lang="en-AU" dirty="0" smtClean="0">
                <a:solidFill>
                  <a:schemeClr val="bg1"/>
                </a:solidFill>
              </a:rPr>
              <a:t>, Soria &amp; Grise’, in prep)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80431" y="116632"/>
            <a:ext cx="4984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FFFF00"/>
                </a:solidFill>
              </a:rPr>
              <a:t>S26 </a:t>
            </a:r>
            <a:r>
              <a:rPr lang="en-AU" sz="2800" dirty="0" err="1" smtClean="0">
                <a:solidFill>
                  <a:srgbClr val="FFFF00"/>
                </a:solidFill>
              </a:rPr>
              <a:t>microquasar</a:t>
            </a:r>
            <a:r>
              <a:rPr lang="en-AU" sz="2800" dirty="0" smtClean="0">
                <a:solidFill>
                  <a:srgbClr val="FFFF00"/>
                </a:solidFill>
              </a:rPr>
              <a:t> in NGC7793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864151" y="1566073"/>
            <a:ext cx="612068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864151" y="1566073"/>
            <a:ext cx="0" cy="63879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52320" y="1381407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wavelength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36077" y="212356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space</a:t>
            </a:r>
          </a:p>
        </p:txBody>
      </p:sp>
    </p:spTree>
    <p:extLst>
      <p:ext uri="{BB962C8B-B14F-4D97-AF65-F5344CB8AC3E}">
        <p14:creationId xmlns:p14="http://schemas.microsoft.com/office/powerpoint/2010/main" val="267808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0252"/>
            <a:ext cx="9144000" cy="4037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447748"/>
            <a:ext cx="532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H</a:t>
            </a:r>
            <a:r>
              <a:rPr lang="en-AU" sz="20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4961" y="5445224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[NII]</a:t>
            </a:r>
            <a:endParaRPr lang="en-AU" sz="2000" dirty="0" smtClean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47649" y="5445224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[SII]</a:t>
            </a:r>
            <a:endParaRPr lang="en-AU" sz="2000" dirty="0" smtClean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00392" y="5445224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[SII]</a:t>
            </a:r>
            <a:endParaRPr lang="en-AU" sz="2000" dirty="0" smtClean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995" y="5909210"/>
            <a:ext cx="6361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VLT/FORS2 spectra: slit oriented along the </a:t>
            </a:r>
            <a:r>
              <a:rPr lang="en-AU" sz="2000" dirty="0" smtClean="0">
                <a:solidFill>
                  <a:srgbClr val="66FF66"/>
                </a:solidFill>
              </a:rPr>
              <a:t>minor axis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76056" y="630932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</a:t>
            </a:r>
            <a:r>
              <a:rPr lang="en-AU" dirty="0" err="1" smtClean="0">
                <a:solidFill>
                  <a:schemeClr val="bg1"/>
                </a:solidFill>
              </a:rPr>
              <a:t>Pakull</a:t>
            </a:r>
            <a:r>
              <a:rPr lang="en-AU" dirty="0" smtClean="0">
                <a:solidFill>
                  <a:schemeClr val="bg1"/>
                </a:solidFill>
              </a:rPr>
              <a:t>, </a:t>
            </a:r>
            <a:r>
              <a:rPr lang="en-AU" dirty="0" err="1" smtClean="0">
                <a:solidFill>
                  <a:schemeClr val="bg1"/>
                </a:solidFill>
              </a:rPr>
              <a:t>Motch</a:t>
            </a:r>
            <a:r>
              <a:rPr lang="en-AU" dirty="0" smtClean="0">
                <a:solidFill>
                  <a:schemeClr val="bg1"/>
                </a:solidFill>
              </a:rPr>
              <a:t>, Soria &amp; Grise’, in prep)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80431" y="116632"/>
            <a:ext cx="4984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FFFF00"/>
                </a:solidFill>
              </a:rPr>
              <a:t>S26 </a:t>
            </a:r>
            <a:r>
              <a:rPr lang="en-AU" sz="2800" dirty="0" err="1" smtClean="0">
                <a:solidFill>
                  <a:srgbClr val="FFFF00"/>
                </a:solidFill>
              </a:rPr>
              <a:t>microquasar</a:t>
            </a:r>
            <a:r>
              <a:rPr lang="en-AU" sz="2800" dirty="0" smtClean="0">
                <a:solidFill>
                  <a:srgbClr val="FFFF00"/>
                </a:solidFill>
              </a:rPr>
              <a:t> in NGC7793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864151" y="1566073"/>
            <a:ext cx="612068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864151" y="1566073"/>
            <a:ext cx="0" cy="63879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52320" y="1381407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wavelength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36077" y="212356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space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ASA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79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25" y="1252537"/>
            <a:ext cx="5619750" cy="43529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8144" y="5667603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[NII]</a:t>
            </a:r>
            <a:endParaRPr lang="en-AU" sz="2000" dirty="0" smtClean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1920" y="5667603"/>
            <a:ext cx="532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H</a:t>
            </a:r>
            <a:r>
              <a:rPr lang="en-AU" sz="20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39752" y="5661248"/>
            <a:ext cx="652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[NII]</a:t>
            </a:r>
            <a:endParaRPr lang="en-AU" sz="2000" dirty="0" smtClean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419872" y="3428999"/>
            <a:ext cx="136815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19872" y="2967334"/>
            <a:ext cx="1433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550 km/s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07704" y="1359312"/>
            <a:ext cx="612068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921876" y="1381407"/>
            <a:ext cx="0" cy="63879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62344" y="119675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wavelength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62125" y="202620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space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59632" y="6237312"/>
            <a:ext cx="3371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VLT/FORS2 long-sit spectra</a:t>
            </a:r>
            <a:endParaRPr lang="en-AU" sz="2000" dirty="0" smtClean="0">
              <a:solidFill>
                <a:srgbClr val="66FF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32040" y="6237312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</a:t>
            </a:r>
            <a:r>
              <a:rPr lang="en-AU" dirty="0" err="1" smtClean="0">
                <a:solidFill>
                  <a:schemeClr val="bg1"/>
                </a:solidFill>
              </a:rPr>
              <a:t>Pakull</a:t>
            </a:r>
            <a:r>
              <a:rPr lang="en-AU" dirty="0" smtClean="0">
                <a:solidFill>
                  <a:schemeClr val="bg1"/>
                </a:solidFill>
              </a:rPr>
              <a:t>, </a:t>
            </a:r>
            <a:r>
              <a:rPr lang="en-AU" dirty="0" err="1" smtClean="0">
                <a:solidFill>
                  <a:schemeClr val="bg1"/>
                </a:solidFill>
              </a:rPr>
              <a:t>Motch</a:t>
            </a:r>
            <a:r>
              <a:rPr lang="en-AU" dirty="0" smtClean="0">
                <a:solidFill>
                  <a:schemeClr val="bg1"/>
                </a:solidFill>
              </a:rPr>
              <a:t>, Soria &amp; Grise’, in prep)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63888" y="97468"/>
            <a:ext cx="5198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</a:rPr>
              <a:t>S26 </a:t>
            </a:r>
            <a:r>
              <a:rPr lang="en-AU" sz="2800" b="1" dirty="0" err="1" smtClean="0">
                <a:solidFill>
                  <a:srgbClr val="FFFF00"/>
                </a:solidFill>
              </a:rPr>
              <a:t>microquasar</a:t>
            </a:r>
            <a:r>
              <a:rPr lang="en-AU" sz="2800" b="1" dirty="0" smtClean="0">
                <a:solidFill>
                  <a:srgbClr val="FFFF00"/>
                </a:solidFill>
              </a:rPr>
              <a:t> in NGC7793</a:t>
            </a:r>
          </a:p>
        </p:txBody>
      </p:sp>
    </p:spTree>
    <p:extLst>
      <p:ext uri="{BB962C8B-B14F-4D97-AF65-F5344CB8AC3E}">
        <p14:creationId xmlns:p14="http://schemas.microsoft.com/office/powerpoint/2010/main" val="143058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1809"/>
            <a:ext cx="8640960" cy="66637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670" y="404664"/>
            <a:ext cx="24481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HST close-up view </a:t>
            </a:r>
          </a:p>
          <a:p>
            <a:r>
              <a:rPr lang="en-AU" sz="2000" dirty="0" smtClean="0">
                <a:solidFill>
                  <a:schemeClr val="bg1"/>
                </a:solidFill>
              </a:rPr>
              <a:t>of the southern lobe</a:t>
            </a:r>
          </a:p>
          <a:p>
            <a:r>
              <a:rPr lang="en-AU" sz="2000" dirty="0" smtClean="0">
                <a:solidFill>
                  <a:schemeClr val="bg1"/>
                </a:solidFill>
              </a:rPr>
              <a:t>H</a:t>
            </a:r>
            <a:r>
              <a:rPr lang="en-AU" sz="2000" dirty="0" smtClean="0">
                <a:solidFill>
                  <a:schemeClr val="bg1"/>
                </a:solidFill>
                <a:latin typeface="Symbol" panose="05050102010706020507" pitchFamily="18" charset="2"/>
              </a:rPr>
              <a:t>a </a:t>
            </a:r>
            <a:r>
              <a:rPr lang="en-AU" sz="2000" dirty="0" smtClean="0">
                <a:solidFill>
                  <a:schemeClr val="bg1"/>
                </a:solidFill>
                <a:latin typeface="+mn-lt"/>
              </a:rPr>
              <a:t>filter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059832" y="912495"/>
            <a:ext cx="3168352" cy="5252809"/>
          </a:xfrm>
          <a:prstGeom prst="straightConnector1">
            <a:avLst/>
          </a:prstGeom>
          <a:ln w="38100">
            <a:solidFill>
              <a:schemeClr val="bg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35596" y="548680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BH</a:t>
            </a:r>
          </a:p>
        </p:txBody>
      </p:sp>
      <p:sp>
        <p:nvSpPr>
          <p:cNvPr id="10" name="Freeform 9"/>
          <p:cNvSpPr/>
          <p:nvPr/>
        </p:nvSpPr>
        <p:spPr>
          <a:xfrm>
            <a:off x="3059832" y="5182024"/>
            <a:ext cx="927100" cy="623240"/>
          </a:xfrm>
          <a:custGeom>
            <a:avLst/>
            <a:gdLst>
              <a:gd name="connsiteX0" fmla="*/ 0 w 838200"/>
              <a:gd name="connsiteY0" fmla="*/ 0 h 573381"/>
              <a:gd name="connsiteX1" fmla="*/ 266700 w 838200"/>
              <a:gd name="connsiteY1" fmla="*/ 406400 h 573381"/>
              <a:gd name="connsiteX2" fmla="*/ 457200 w 838200"/>
              <a:gd name="connsiteY2" fmla="*/ 495300 h 573381"/>
              <a:gd name="connsiteX3" fmla="*/ 838200 w 838200"/>
              <a:gd name="connsiteY3" fmla="*/ 571500 h 573381"/>
              <a:gd name="connsiteX4" fmla="*/ 838200 w 838200"/>
              <a:gd name="connsiteY4" fmla="*/ 571500 h 573381"/>
              <a:gd name="connsiteX5" fmla="*/ 825500 w 838200"/>
              <a:gd name="connsiteY5" fmla="*/ 571500 h 573381"/>
              <a:gd name="connsiteX6" fmla="*/ 838200 w 838200"/>
              <a:gd name="connsiteY6" fmla="*/ 546100 h 573381"/>
              <a:gd name="connsiteX0" fmla="*/ 0 w 838200"/>
              <a:gd name="connsiteY0" fmla="*/ 0 h 573381"/>
              <a:gd name="connsiteX1" fmla="*/ 228600 w 838200"/>
              <a:gd name="connsiteY1" fmla="*/ 355600 h 573381"/>
              <a:gd name="connsiteX2" fmla="*/ 457200 w 838200"/>
              <a:gd name="connsiteY2" fmla="*/ 495300 h 573381"/>
              <a:gd name="connsiteX3" fmla="*/ 838200 w 838200"/>
              <a:gd name="connsiteY3" fmla="*/ 571500 h 573381"/>
              <a:gd name="connsiteX4" fmla="*/ 838200 w 838200"/>
              <a:gd name="connsiteY4" fmla="*/ 571500 h 573381"/>
              <a:gd name="connsiteX5" fmla="*/ 825500 w 838200"/>
              <a:gd name="connsiteY5" fmla="*/ 571500 h 573381"/>
              <a:gd name="connsiteX6" fmla="*/ 838200 w 838200"/>
              <a:gd name="connsiteY6" fmla="*/ 546100 h 573381"/>
              <a:gd name="connsiteX0" fmla="*/ 0 w 850900"/>
              <a:gd name="connsiteY0" fmla="*/ 0 h 649581"/>
              <a:gd name="connsiteX1" fmla="*/ 241300 w 850900"/>
              <a:gd name="connsiteY1" fmla="*/ 431800 h 649581"/>
              <a:gd name="connsiteX2" fmla="*/ 469900 w 850900"/>
              <a:gd name="connsiteY2" fmla="*/ 571500 h 649581"/>
              <a:gd name="connsiteX3" fmla="*/ 850900 w 850900"/>
              <a:gd name="connsiteY3" fmla="*/ 647700 h 649581"/>
              <a:gd name="connsiteX4" fmla="*/ 850900 w 850900"/>
              <a:gd name="connsiteY4" fmla="*/ 647700 h 649581"/>
              <a:gd name="connsiteX5" fmla="*/ 838200 w 850900"/>
              <a:gd name="connsiteY5" fmla="*/ 647700 h 649581"/>
              <a:gd name="connsiteX6" fmla="*/ 850900 w 850900"/>
              <a:gd name="connsiteY6" fmla="*/ 622300 h 649581"/>
              <a:gd name="connsiteX0" fmla="*/ 0 w 939800"/>
              <a:gd name="connsiteY0" fmla="*/ 0 h 648640"/>
              <a:gd name="connsiteX1" fmla="*/ 241300 w 939800"/>
              <a:gd name="connsiteY1" fmla="*/ 431800 h 648640"/>
              <a:gd name="connsiteX2" fmla="*/ 469900 w 939800"/>
              <a:gd name="connsiteY2" fmla="*/ 571500 h 648640"/>
              <a:gd name="connsiteX3" fmla="*/ 850900 w 939800"/>
              <a:gd name="connsiteY3" fmla="*/ 647700 h 648640"/>
              <a:gd name="connsiteX4" fmla="*/ 850900 w 939800"/>
              <a:gd name="connsiteY4" fmla="*/ 647700 h 648640"/>
              <a:gd name="connsiteX5" fmla="*/ 838200 w 939800"/>
              <a:gd name="connsiteY5" fmla="*/ 647700 h 648640"/>
              <a:gd name="connsiteX6" fmla="*/ 939800 w 939800"/>
              <a:gd name="connsiteY6" fmla="*/ 635000 h 648640"/>
              <a:gd name="connsiteX0" fmla="*/ 0 w 939800"/>
              <a:gd name="connsiteY0" fmla="*/ 0 h 648640"/>
              <a:gd name="connsiteX1" fmla="*/ 215900 w 939800"/>
              <a:gd name="connsiteY1" fmla="*/ 406400 h 648640"/>
              <a:gd name="connsiteX2" fmla="*/ 469900 w 939800"/>
              <a:gd name="connsiteY2" fmla="*/ 571500 h 648640"/>
              <a:gd name="connsiteX3" fmla="*/ 850900 w 939800"/>
              <a:gd name="connsiteY3" fmla="*/ 647700 h 648640"/>
              <a:gd name="connsiteX4" fmla="*/ 850900 w 939800"/>
              <a:gd name="connsiteY4" fmla="*/ 647700 h 648640"/>
              <a:gd name="connsiteX5" fmla="*/ 838200 w 939800"/>
              <a:gd name="connsiteY5" fmla="*/ 647700 h 648640"/>
              <a:gd name="connsiteX6" fmla="*/ 939800 w 939800"/>
              <a:gd name="connsiteY6" fmla="*/ 635000 h 648640"/>
              <a:gd name="connsiteX0" fmla="*/ 0 w 927100"/>
              <a:gd name="connsiteY0" fmla="*/ 0 h 623240"/>
              <a:gd name="connsiteX1" fmla="*/ 203200 w 927100"/>
              <a:gd name="connsiteY1" fmla="*/ 381000 h 623240"/>
              <a:gd name="connsiteX2" fmla="*/ 457200 w 927100"/>
              <a:gd name="connsiteY2" fmla="*/ 546100 h 623240"/>
              <a:gd name="connsiteX3" fmla="*/ 838200 w 927100"/>
              <a:gd name="connsiteY3" fmla="*/ 622300 h 623240"/>
              <a:gd name="connsiteX4" fmla="*/ 838200 w 927100"/>
              <a:gd name="connsiteY4" fmla="*/ 622300 h 623240"/>
              <a:gd name="connsiteX5" fmla="*/ 825500 w 927100"/>
              <a:gd name="connsiteY5" fmla="*/ 622300 h 623240"/>
              <a:gd name="connsiteX6" fmla="*/ 927100 w 927100"/>
              <a:gd name="connsiteY6" fmla="*/ 609600 h 623240"/>
              <a:gd name="connsiteX0" fmla="*/ 0 w 927100"/>
              <a:gd name="connsiteY0" fmla="*/ 0 h 623240"/>
              <a:gd name="connsiteX1" fmla="*/ 203200 w 927100"/>
              <a:gd name="connsiteY1" fmla="*/ 381000 h 623240"/>
              <a:gd name="connsiteX2" fmla="*/ 457200 w 927100"/>
              <a:gd name="connsiteY2" fmla="*/ 546100 h 623240"/>
              <a:gd name="connsiteX3" fmla="*/ 838200 w 927100"/>
              <a:gd name="connsiteY3" fmla="*/ 622300 h 623240"/>
              <a:gd name="connsiteX4" fmla="*/ 838200 w 927100"/>
              <a:gd name="connsiteY4" fmla="*/ 622300 h 623240"/>
              <a:gd name="connsiteX5" fmla="*/ 825500 w 927100"/>
              <a:gd name="connsiteY5" fmla="*/ 622300 h 623240"/>
              <a:gd name="connsiteX6" fmla="*/ 927100 w 927100"/>
              <a:gd name="connsiteY6" fmla="*/ 609600 h 623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7100" h="623240">
                <a:moveTo>
                  <a:pt x="0" y="0"/>
                </a:moveTo>
                <a:cubicBezTo>
                  <a:pt x="79348" y="201682"/>
                  <a:pt x="127000" y="289983"/>
                  <a:pt x="203200" y="381000"/>
                </a:cubicBezTo>
                <a:cubicBezTo>
                  <a:pt x="279400" y="472017"/>
                  <a:pt x="351367" y="505883"/>
                  <a:pt x="457200" y="546100"/>
                </a:cubicBezTo>
                <a:cubicBezTo>
                  <a:pt x="563033" y="586317"/>
                  <a:pt x="838200" y="622300"/>
                  <a:pt x="838200" y="622300"/>
                </a:cubicBezTo>
                <a:lnTo>
                  <a:pt x="838200" y="622300"/>
                </a:lnTo>
                <a:cubicBezTo>
                  <a:pt x="836083" y="622300"/>
                  <a:pt x="810683" y="624417"/>
                  <a:pt x="825500" y="622300"/>
                </a:cubicBezTo>
                <a:cubicBezTo>
                  <a:pt x="840317" y="620183"/>
                  <a:pt x="920750" y="620183"/>
                  <a:pt x="927100" y="609600"/>
                </a:cubicBez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3851920" y="5083966"/>
            <a:ext cx="2170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Radio hot spot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4461" y="5934471"/>
            <a:ext cx="2100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X-ray hot spot</a:t>
            </a:r>
          </a:p>
        </p:txBody>
      </p:sp>
      <p:sp>
        <p:nvSpPr>
          <p:cNvPr id="13" name="Oval 12"/>
          <p:cNvSpPr/>
          <p:nvPr/>
        </p:nvSpPr>
        <p:spPr>
          <a:xfrm rot="1842173">
            <a:off x="2443862" y="5910247"/>
            <a:ext cx="1060198" cy="6351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6228184" y="5919663"/>
            <a:ext cx="2444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err="1" smtClean="0">
                <a:solidFill>
                  <a:srgbClr val="FFFF00"/>
                </a:solidFill>
              </a:rPr>
              <a:t>P</a:t>
            </a:r>
            <a:r>
              <a:rPr lang="en-AU" sz="2400" baseline="-25000" dirty="0" err="1" smtClean="0">
                <a:solidFill>
                  <a:srgbClr val="FFFF00"/>
                </a:solidFill>
              </a:rPr>
              <a:t>jet</a:t>
            </a:r>
            <a:r>
              <a:rPr lang="en-AU" sz="2400" dirty="0" smtClean="0">
                <a:solidFill>
                  <a:srgbClr val="FFFF00"/>
                </a:solidFill>
              </a:rPr>
              <a:t> ~ 1E40 erg/s</a:t>
            </a:r>
          </a:p>
        </p:txBody>
      </p:sp>
    </p:spTree>
    <p:extLst>
      <p:ext uri="{BB962C8B-B14F-4D97-AF65-F5344CB8AC3E}">
        <p14:creationId xmlns:p14="http://schemas.microsoft.com/office/powerpoint/2010/main" val="238325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8643365" cy="68560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084168" y="303039"/>
            <a:ext cx="2836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M83</a:t>
            </a:r>
            <a:r>
              <a:rPr lang="en-AU" sz="2400" dirty="0" smtClean="0">
                <a:solidFill>
                  <a:prstClr val="white"/>
                </a:solidFill>
              </a:rPr>
              <a:t> (X-ray image)</a:t>
            </a:r>
          </a:p>
        </p:txBody>
      </p:sp>
      <p:sp>
        <p:nvSpPr>
          <p:cNvPr id="3" name="Rectangle 2"/>
          <p:cNvSpPr/>
          <p:nvPr/>
        </p:nvSpPr>
        <p:spPr>
          <a:xfrm>
            <a:off x="4067944" y="2996952"/>
            <a:ext cx="792088" cy="720080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031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7904" y="344850"/>
            <a:ext cx="19816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dirty="0" smtClean="0">
                <a:solidFill>
                  <a:srgbClr val="FFFF00"/>
                </a:solidFill>
              </a:rPr>
              <a:t>Content</a:t>
            </a:r>
            <a:endParaRPr lang="en-AU" sz="40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371" y="1690930"/>
            <a:ext cx="8642109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endParaRPr lang="en-A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 radiative and kinetic power of BHs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Observational evidence of jets and winds in ULXs </a:t>
            </a:r>
            <a:endParaRPr lang="en-A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Measuring BH power from optical/radio bubbles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Optically thin and optically thick winds</a:t>
            </a:r>
          </a:p>
        </p:txBody>
      </p:sp>
    </p:spTree>
    <p:extLst>
      <p:ext uri="{BB962C8B-B14F-4D97-AF65-F5344CB8AC3E}">
        <p14:creationId xmlns:p14="http://schemas.microsoft.com/office/powerpoint/2010/main" val="149576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9200"/>
            <a:ext cx="6422400" cy="61639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3648" y="338064"/>
            <a:ext cx="1763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M83 MQ1</a:t>
            </a:r>
            <a:endParaRPr lang="en-AU" sz="24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10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8" y="-75885"/>
            <a:ext cx="6652592" cy="63852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5" y="1628800"/>
            <a:ext cx="3132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prstClr val="white"/>
                </a:solidFill>
              </a:rPr>
              <a:t>F(5.5 GHz) = 1.6 </a:t>
            </a:r>
            <a:r>
              <a:rPr lang="en-AU" sz="2400" dirty="0" err="1" smtClean="0">
                <a:solidFill>
                  <a:prstClr val="white"/>
                </a:solidFill>
              </a:rPr>
              <a:t>mJy</a:t>
            </a:r>
            <a:endParaRPr lang="en-AU" sz="2400" dirty="0" smtClean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338064"/>
            <a:ext cx="1763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M83 MQ1</a:t>
            </a:r>
            <a:endParaRPr lang="en-AU" sz="24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66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327" y="1698931"/>
            <a:ext cx="5716991" cy="49851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3586" y="280250"/>
            <a:ext cx="1763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M83 MQ1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23928" y="2160412"/>
            <a:ext cx="20874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prstClr val="white"/>
                </a:solidFill>
              </a:rPr>
              <a:t>Hubble image</a:t>
            </a:r>
          </a:p>
          <a:p>
            <a:r>
              <a:rPr lang="en-AU" sz="2400" dirty="0" smtClean="0">
                <a:solidFill>
                  <a:prstClr val="white"/>
                </a:solidFill>
              </a:rPr>
              <a:t>H</a:t>
            </a:r>
            <a:r>
              <a:rPr lang="en-AU" sz="2400" dirty="0" smtClean="0">
                <a:solidFill>
                  <a:prstClr val="white"/>
                </a:solidFill>
                <a:latin typeface="Symbol" panose="05050102010706020507" pitchFamily="18" charset="2"/>
              </a:rPr>
              <a:t>a</a:t>
            </a:r>
            <a:r>
              <a:rPr lang="en-AU" sz="2400" dirty="0" smtClean="0">
                <a:solidFill>
                  <a:prstClr val="white"/>
                </a:solidFill>
              </a:rPr>
              <a:t> + [S II]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504" y="4365104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prstClr val="white"/>
                </a:solidFill>
              </a:rPr>
              <a:t>(Soria et al 2014, Science)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02406" y="764704"/>
            <a:ext cx="65918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Shock-ionized hot spots  (= powerful jet)</a:t>
            </a:r>
          </a:p>
          <a:p>
            <a:r>
              <a:rPr lang="en-AU" sz="28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photo-ionized core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528" y="2348880"/>
            <a:ext cx="3021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800" baseline="-2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</a:t>
            </a:r>
            <a:r>
              <a:rPr lang="en-A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1E40 erg/s </a:t>
            </a:r>
            <a:endParaRPr lang="en-AU" sz="2800" baseline="-2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2996952"/>
            <a:ext cx="2792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AU" sz="28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A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1E38 erg/s </a:t>
            </a:r>
            <a:endParaRPr lang="en-AU" sz="2800" baseline="-2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3573016"/>
            <a:ext cx="3244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AU" sz="28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5GHz</a:t>
            </a:r>
            <a:r>
              <a:rPr lang="en-A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1E35 erg/s </a:t>
            </a:r>
            <a:endParaRPr lang="en-AU" sz="2800" baseline="-2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517232"/>
            <a:ext cx="30043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HST/STIS spectrum </a:t>
            </a:r>
          </a:p>
          <a:p>
            <a:r>
              <a:rPr lang="en-AU" sz="2400" dirty="0">
                <a:solidFill>
                  <a:schemeClr val="bg1"/>
                </a:solidFill>
              </a:rPr>
              <a:t>a</a:t>
            </a:r>
            <a:r>
              <a:rPr lang="en-AU" sz="2400" dirty="0" smtClean="0">
                <a:solidFill>
                  <a:schemeClr val="bg1"/>
                </a:solidFill>
              </a:rPr>
              <a:t>pproved for 2016</a:t>
            </a:r>
          </a:p>
        </p:txBody>
      </p:sp>
    </p:spTree>
    <p:extLst>
      <p:ext uri="{BB962C8B-B14F-4D97-AF65-F5344CB8AC3E}">
        <p14:creationId xmlns:p14="http://schemas.microsoft.com/office/powerpoint/2010/main" val="290021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2919" name="Picture 7" descr="cavagnolo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6200"/>
            <a:ext cx="5410200" cy="5265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2920" name="Oval 8"/>
          <p:cNvSpPr>
            <a:spLocks noChangeArrowheads="1"/>
          </p:cNvSpPr>
          <p:nvPr/>
        </p:nvSpPr>
        <p:spPr bwMode="auto">
          <a:xfrm>
            <a:off x="2514600" y="4267200"/>
            <a:ext cx="76200" cy="228600"/>
          </a:xfrm>
          <a:prstGeom prst="ellipse">
            <a:avLst/>
          </a:prstGeom>
          <a:noFill/>
          <a:ln w="41275">
            <a:solidFill>
              <a:srgbClr val="00FF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AU">
              <a:solidFill>
                <a:prstClr val="black"/>
              </a:solidFill>
            </a:endParaRPr>
          </a:p>
        </p:txBody>
      </p:sp>
      <p:sp>
        <p:nvSpPr>
          <p:cNvPr id="1062921" name="Text Box 9"/>
          <p:cNvSpPr txBox="1">
            <a:spLocks noChangeArrowheads="1"/>
          </p:cNvSpPr>
          <p:nvPr/>
        </p:nvSpPr>
        <p:spPr bwMode="auto">
          <a:xfrm>
            <a:off x="1619672" y="5410200"/>
            <a:ext cx="704737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Radio </a:t>
            </a:r>
            <a:r>
              <a:rPr lang="en-US" altLang="en-US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lobe luminosity </a:t>
            </a:r>
            <a:r>
              <a:rPr lang="en-US" alt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vs jet power </a:t>
            </a:r>
            <a:endParaRPr lang="en-US" alt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alt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</a:t>
            </a:r>
            <a:r>
              <a:rPr lang="en-US" alt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 sample of </a:t>
            </a:r>
            <a:r>
              <a:rPr lang="en-US" alt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AGN and radio galaxies </a:t>
            </a:r>
            <a:r>
              <a:rPr lang="en-US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altLang="en-US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Cavagnolo</a:t>
            </a:r>
            <a:r>
              <a:rPr lang="en-US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et al 2010)</a:t>
            </a:r>
            <a:endParaRPr lang="en-US" altLang="en-US" dirty="0"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62922" name="Text Box 10"/>
          <p:cNvSpPr txBox="1">
            <a:spLocks noChangeArrowheads="1"/>
          </p:cNvSpPr>
          <p:nvPr/>
        </p:nvSpPr>
        <p:spPr bwMode="auto">
          <a:xfrm>
            <a:off x="827584" y="6165304"/>
            <a:ext cx="81788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Power in relativistic electrons ~ (1/100)—(1/1000) of the total jet power</a:t>
            </a:r>
          </a:p>
        </p:txBody>
      </p:sp>
      <p:sp>
        <p:nvSpPr>
          <p:cNvPr id="1062923" name="Text Box 11"/>
          <p:cNvSpPr txBox="1">
            <a:spLocks noChangeArrowheads="1"/>
          </p:cNvSpPr>
          <p:nvPr/>
        </p:nvSpPr>
        <p:spPr bwMode="auto">
          <a:xfrm>
            <a:off x="93420" y="3284984"/>
            <a:ext cx="145424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S26 </a:t>
            </a:r>
          </a:p>
          <a:p>
            <a:r>
              <a:rPr lang="en-US" altLang="en-US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NGC7793</a:t>
            </a:r>
            <a:endParaRPr lang="en-US" altLang="en-US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62924" name="Line 12"/>
          <p:cNvSpPr>
            <a:spLocks noChangeShapeType="1"/>
          </p:cNvSpPr>
          <p:nvPr/>
        </p:nvSpPr>
        <p:spPr bwMode="auto">
          <a:xfrm>
            <a:off x="1619672" y="3789040"/>
            <a:ext cx="818728" cy="554360"/>
          </a:xfrm>
          <a:prstGeom prst="line">
            <a:avLst/>
          </a:prstGeom>
          <a:noFill/>
          <a:ln w="44450">
            <a:solidFill>
              <a:srgbClr val="66FF33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>
              <a:solidFill>
                <a:prstClr val="black"/>
              </a:solidFill>
            </a:endParaRPr>
          </a:p>
        </p:txBody>
      </p:sp>
      <p:sp>
        <p:nvSpPr>
          <p:cNvPr id="1062925" name="Line 13"/>
          <p:cNvSpPr>
            <a:spLocks noChangeShapeType="1"/>
          </p:cNvSpPr>
          <p:nvPr/>
        </p:nvSpPr>
        <p:spPr bwMode="auto">
          <a:xfrm flipH="1">
            <a:off x="3886200" y="838200"/>
            <a:ext cx="3124200" cy="3810000"/>
          </a:xfrm>
          <a:prstGeom prst="line">
            <a:avLst/>
          </a:prstGeom>
          <a:noFill/>
          <a:ln w="28575">
            <a:solidFill>
              <a:schemeClr val="accent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>
              <a:solidFill>
                <a:prstClr val="black"/>
              </a:solidFill>
            </a:endParaRPr>
          </a:p>
        </p:txBody>
      </p:sp>
      <p:sp>
        <p:nvSpPr>
          <p:cNvPr id="1062926" name="Text Box 14"/>
          <p:cNvSpPr txBox="1">
            <a:spLocks noChangeArrowheads="1"/>
          </p:cNvSpPr>
          <p:nvPr/>
        </p:nvSpPr>
        <p:spPr bwMode="auto">
          <a:xfrm>
            <a:off x="5699125" y="2297113"/>
            <a:ext cx="642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K=1</a:t>
            </a: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2667000" y="4365104"/>
            <a:ext cx="76200" cy="228600"/>
          </a:xfrm>
          <a:prstGeom prst="ellips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AU">
              <a:solidFill>
                <a:prstClr val="black"/>
              </a:solidFill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49900" y="4950459"/>
            <a:ext cx="941283" cy="73866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MQ1 </a:t>
            </a:r>
          </a:p>
          <a:p>
            <a:r>
              <a:rPr lang="en-US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M83</a:t>
            </a:r>
            <a:endParaRPr lang="en-US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 flipV="1">
            <a:off x="1309947" y="4649288"/>
            <a:ext cx="1331168" cy="670503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79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2920" grpId="0" animBg="1"/>
      <p:bldP spid="1062923" grpId="0"/>
      <p:bldP spid="1062924" grpId="0" animBg="1"/>
      <p:bldP spid="11" grpId="0" animBg="1"/>
      <p:bldP spid="12" grpId="0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20"/>
          </p:nvPr>
        </p:nvSpPr>
        <p:spPr>
          <a:xfrm>
            <a:off x="7696200" y="6705600"/>
            <a:ext cx="1447800" cy="174625"/>
          </a:xfrm>
        </p:spPr>
        <p:txBody>
          <a:bodyPr/>
          <a:lstStyle/>
          <a:p>
            <a:pPr>
              <a:defRPr/>
            </a:pPr>
            <a:r>
              <a:rPr lang="en-US" smtClean="0"/>
              <a:t>Sydney workshop 2015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8666" cy="68802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5968" y="413048"/>
            <a:ext cx="2542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NGC 5585 X-1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940152" y="5589240"/>
            <a:ext cx="1584176" cy="50405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88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6102588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(Soria, </a:t>
            </a:r>
            <a:r>
              <a:rPr lang="en-A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Pakull</a:t>
            </a:r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et al., 2016, in prep.)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263" y="3975447"/>
            <a:ext cx="1502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H</a:t>
            </a:r>
            <a:r>
              <a:rPr lang="en-AU" sz="20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en-AU" sz="2000" dirty="0" smtClean="0">
                <a:solidFill>
                  <a:schemeClr val="bg1"/>
                </a:solidFill>
              </a:rPr>
              <a:t> + [ N II 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21970" y="4005064"/>
            <a:ext cx="2335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i="1" dirty="0" smtClean="0">
                <a:solidFill>
                  <a:schemeClr val="bg1"/>
                </a:solidFill>
              </a:rPr>
              <a:t>Chandra</a:t>
            </a:r>
            <a:r>
              <a:rPr lang="en-AU" sz="2000" dirty="0" smtClean="0">
                <a:solidFill>
                  <a:schemeClr val="bg1"/>
                </a:solidFill>
              </a:rPr>
              <a:t> 0.3-7 </a:t>
            </a:r>
            <a:r>
              <a:rPr lang="en-AU" sz="2000" dirty="0" err="1" smtClean="0">
                <a:solidFill>
                  <a:schemeClr val="bg1"/>
                </a:solidFill>
              </a:rPr>
              <a:t>keV</a:t>
            </a:r>
            <a:endParaRPr lang="en-AU" sz="2000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086" y="5445224"/>
            <a:ext cx="3592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err="1" smtClean="0">
                <a:solidFill>
                  <a:schemeClr val="bg1"/>
                </a:solidFill>
              </a:rPr>
              <a:t>P</a:t>
            </a:r>
            <a:r>
              <a:rPr lang="en-AU" sz="2800" baseline="-25000" dirty="0" err="1" smtClean="0">
                <a:solidFill>
                  <a:schemeClr val="bg1"/>
                </a:solidFill>
              </a:rPr>
              <a:t>jet</a:t>
            </a:r>
            <a:r>
              <a:rPr lang="en-AU" sz="2800" dirty="0" smtClean="0">
                <a:solidFill>
                  <a:schemeClr val="bg1"/>
                </a:solidFill>
              </a:rPr>
              <a:t> ~ L</a:t>
            </a:r>
            <a:r>
              <a:rPr lang="en-AU" sz="2800" baseline="-25000" dirty="0" smtClean="0">
                <a:solidFill>
                  <a:schemeClr val="bg1"/>
                </a:solidFill>
              </a:rPr>
              <a:t>X</a:t>
            </a:r>
            <a:r>
              <a:rPr lang="en-AU" sz="2800" dirty="0" smtClean="0">
                <a:solidFill>
                  <a:schemeClr val="bg1"/>
                </a:solidFill>
              </a:rPr>
              <a:t> ~ 4E39 erg/s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4653136"/>
            <a:ext cx="2542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NGC 5585 X-1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78134" y="5517232"/>
            <a:ext cx="38763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66FF66"/>
                </a:solidFill>
              </a:rPr>
              <a:t>Slim-disk ULX </a:t>
            </a:r>
          </a:p>
          <a:p>
            <a:r>
              <a:rPr lang="en-AU" sz="2800" dirty="0" smtClean="0">
                <a:solidFill>
                  <a:srgbClr val="66FF66"/>
                </a:solidFill>
              </a:rPr>
              <a:t>+ shock-ionized bubble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4702"/>
            <a:ext cx="5148064" cy="43633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784" y="1059"/>
            <a:ext cx="5148840" cy="436404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14534" y="3916634"/>
            <a:ext cx="1502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H</a:t>
            </a:r>
            <a:r>
              <a:rPr lang="en-AU" sz="20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en-AU" sz="2000" dirty="0" smtClean="0">
                <a:solidFill>
                  <a:schemeClr val="bg1"/>
                </a:solidFill>
              </a:rPr>
              <a:t> + [ N II ]</a:t>
            </a:r>
          </a:p>
        </p:txBody>
      </p:sp>
    </p:spTree>
    <p:extLst>
      <p:ext uri="{BB962C8B-B14F-4D97-AF65-F5344CB8AC3E}">
        <p14:creationId xmlns:p14="http://schemas.microsoft.com/office/powerpoint/2010/main" val="101084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6102588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(Soria, </a:t>
            </a:r>
            <a:r>
              <a:rPr lang="en-A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Pakull</a:t>
            </a:r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et al., 2016, in prep.)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5086" y="5445224"/>
            <a:ext cx="3592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err="1" smtClean="0">
                <a:solidFill>
                  <a:schemeClr val="bg1"/>
                </a:solidFill>
              </a:rPr>
              <a:t>P</a:t>
            </a:r>
            <a:r>
              <a:rPr lang="en-AU" sz="2800" baseline="-25000" dirty="0" err="1" smtClean="0">
                <a:solidFill>
                  <a:schemeClr val="bg1"/>
                </a:solidFill>
              </a:rPr>
              <a:t>jet</a:t>
            </a:r>
            <a:r>
              <a:rPr lang="en-AU" sz="2800" dirty="0" smtClean="0">
                <a:solidFill>
                  <a:schemeClr val="bg1"/>
                </a:solidFill>
              </a:rPr>
              <a:t> ~ L</a:t>
            </a:r>
            <a:r>
              <a:rPr lang="en-AU" sz="2800" baseline="-25000" dirty="0" smtClean="0">
                <a:solidFill>
                  <a:schemeClr val="bg1"/>
                </a:solidFill>
              </a:rPr>
              <a:t>X</a:t>
            </a:r>
            <a:r>
              <a:rPr lang="en-AU" sz="2800" dirty="0" smtClean="0">
                <a:solidFill>
                  <a:schemeClr val="bg1"/>
                </a:solidFill>
              </a:rPr>
              <a:t> ~ 4E39 erg/s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4653136"/>
            <a:ext cx="2542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NGC 5585 X-1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54" y="0"/>
            <a:ext cx="6228997" cy="45092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78134" y="5517232"/>
            <a:ext cx="38763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66FF66"/>
                </a:solidFill>
              </a:rPr>
              <a:t>Slim-disk ULX </a:t>
            </a:r>
          </a:p>
          <a:p>
            <a:r>
              <a:rPr lang="en-AU" sz="2800" dirty="0" smtClean="0">
                <a:solidFill>
                  <a:srgbClr val="66FF66"/>
                </a:solidFill>
              </a:rPr>
              <a:t>+ shock-ionized bubble</a:t>
            </a:r>
          </a:p>
        </p:txBody>
      </p:sp>
    </p:spTree>
    <p:extLst>
      <p:ext uri="{BB962C8B-B14F-4D97-AF65-F5344CB8AC3E}">
        <p14:creationId xmlns:p14="http://schemas.microsoft.com/office/powerpoint/2010/main" val="363468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557"/>
            <a:ext cx="9144000" cy="6911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>
            <a:spLocks noChangeAspect="1"/>
          </p:cNvSpPr>
          <p:nvPr/>
        </p:nvSpPr>
        <p:spPr>
          <a:xfrm>
            <a:off x="5544000" y="3636001"/>
            <a:ext cx="234000" cy="187221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TextBox 3"/>
          <p:cNvSpPr txBox="1"/>
          <p:nvPr/>
        </p:nvSpPr>
        <p:spPr>
          <a:xfrm>
            <a:off x="6300192" y="188640"/>
            <a:ext cx="2441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NGC 300 - S9</a:t>
            </a:r>
          </a:p>
        </p:txBody>
      </p:sp>
    </p:spTree>
    <p:extLst>
      <p:ext uri="{BB962C8B-B14F-4D97-AF65-F5344CB8AC3E}">
        <p14:creationId xmlns:p14="http://schemas.microsoft.com/office/powerpoint/2010/main" val="108050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444" y="3212976"/>
            <a:ext cx="5026556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00192" y="188640"/>
            <a:ext cx="2441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NGC 300 - S9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9816" y="761568"/>
            <a:ext cx="2842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66FF66"/>
                </a:solidFill>
              </a:rPr>
              <a:t>Jet with multiple </a:t>
            </a:r>
          </a:p>
          <a:p>
            <a:r>
              <a:rPr lang="en-AU" sz="2800" dirty="0" smtClean="0">
                <a:solidFill>
                  <a:srgbClr val="66FF66"/>
                </a:solidFill>
              </a:rPr>
              <a:t>X-ray knots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60032" y="2463279"/>
            <a:ext cx="416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X-ray, H</a:t>
            </a:r>
            <a:r>
              <a:rPr lang="en-AU" sz="24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en-AU" sz="2400" dirty="0" smtClean="0">
                <a:solidFill>
                  <a:schemeClr val="bg1"/>
                </a:solidFill>
              </a:rPr>
              <a:t> and radio detection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5224" y="6237312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(Soria, Urquhart &amp; </a:t>
            </a:r>
            <a:r>
              <a:rPr lang="en-A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Pakull</a:t>
            </a:r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521" y="1818000"/>
            <a:ext cx="5375999" cy="50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5376000" cy="504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4296" y="5157192"/>
            <a:ext cx="28055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X-ray, H</a:t>
            </a:r>
            <a:r>
              <a:rPr lang="en-AU" sz="24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en-AU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and radio detection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76068" y="2294001"/>
            <a:ext cx="851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ATCA</a:t>
            </a:r>
          </a:p>
        </p:txBody>
      </p:sp>
    </p:spTree>
    <p:extLst>
      <p:ext uri="{BB962C8B-B14F-4D97-AF65-F5344CB8AC3E}">
        <p14:creationId xmlns:p14="http://schemas.microsoft.com/office/powerpoint/2010/main" val="232103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444" y="3212976"/>
            <a:ext cx="5026556" cy="364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00192" y="188640"/>
            <a:ext cx="2441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NGC 300 - S9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9816" y="761568"/>
            <a:ext cx="2842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66FF66"/>
                </a:solidFill>
              </a:rPr>
              <a:t>Jet with multiple </a:t>
            </a:r>
          </a:p>
          <a:p>
            <a:r>
              <a:rPr lang="en-AU" sz="2800" dirty="0" smtClean="0">
                <a:solidFill>
                  <a:srgbClr val="66FF66"/>
                </a:solidFill>
              </a:rPr>
              <a:t>X-ray knots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5224" y="6237312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(Soria, Urquhart &amp; </a:t>
            </a:r>
            <a:r>
              <a:rPr lang="en-A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Pakull</a:t>
            </a:r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5376000" cy="504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4296" y="5157192"/>
            <a:ext cx="28055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X-ray, H</a:t>
            </a:r>
            <a:r>
              <a:rPr lang="en-AU" sz="24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en-AU" sz="24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and radio detection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520" y="1818000"/>
            <a:ext cx="5376000" cy="504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76068" y="2294001"/>
            <a:ext cx="851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ATCA</a:t>
            </a:r>
          </a:p>
        </p:txBody>
      </p:sp>
    </p:spTree>
    <p:extLst>
      <p:ext uri="{BB962C8B-B14F-4D97-AF65-F5344CB8AC3E}">
        <p14:creationId xmlns:p14="http://schemas.microsoft.com/office/powerpoint/2010/main" val="20641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2" y="1713532"/>
            <a:ext cx="9149401" cy="51718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267355"/>
            <a:ext cx="6949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dirty="0" err="1">
                <a:solidFill>
                  <a:srgbClr val="FFFF00"/>
                </a:solidFill>
              </a:rPr>
              <a:t>Ultraluminous</a:t>
            </a:r>
            <a:r>
              <a:rPr lang="en-AU" sz="3200" dirty="0">
                <a:solidFill>
                  <a:srgbClr val="FFFF00"/>
                </a:solidFill>
              </a:rPr>
              <a:t> X-ray sources (ULXs</a:t>
            </a:r>
            <a:r>
              <a:rPr lang="en-AU" sz="3200" dirty="0" smtClean="0">
                <a:solidFill>
                  <a:srgbClr val="FFFF00"/>
                </a:solidFill>
              </a:rPr>
              <a:t>)</a:t>
            </a:r>
            <a:endParaRPr lang="en-AU" sz="32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932527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= high-luminosity </a:t>
            </a:r>
            <a:r>
              <a:rPr lang="en-AU" sz="2400" dirty="0">
                <a:solidFill>
                  <a:schemeClr val="bg1"/>
                </a:solidFill>
              </a:rPr>
              <a:t>end of </a:t>
            </a:r>
            <a:r>
              <a:rPr lang="en-AU" sz="2400" dirty="0" smtClean="0">
                <a:solidFill>
                  <a:schemeClr val="bg1"/>
                </a:solidFill>
              </a:rPr>
              <a:t>X-ray binary population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L</a:t>
            </a:r>
            <a:r>
              <a:rPr lang="en-AU" sz="2400" baseline="-25000" dirty="0" smtClean="0">
                <a:solidFill>
                  <a:schemeClr val="bg1"/>
                </a:solidFill>
              </a:rPr>
              <a:t>x</a:t>
            </a:r>
            <a:r>
              <a:rPr lang="en-AU" sz="2400" dirty="0" smtClean="0">
                <a:solidFill>
                  <a:schemeClr val="bg1"/>
                </a:solidFill>
              </a:rPr>
              <a:t> &gt; 1E39 erg/s </a:t>
            </a:r>
          </a:p>
        </p:txBody>
      </p:sp>
    </p:spTree>
    <p:extLst>
      <p:ext uri="{BB962C8B-B14F-4D97-AF65-F5344CB8AC3E}">
        <p14:creationId xmlns:p14="http://schemas.microsoft.com/office/powerpoint/2010/main" val="119191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757" y="36573"/>
            <a:ext cx="6720668" cy="68214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48264" y="42406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dirty="0" smtClean="0">
                <a:solidFill>
                  <a:srgbClr val="FFFF00"/>
                </a:solidFill>
              </a:rPr>
              <a:t>M51</a:t>
            </a:r>
          </a:p>
        </p:txBody>
      </p:sp>
      <p:sp>
        <p:nvSpPr>
          <p:cNvPr id="4" name="Rectangle 3"/>
          <p:cNvSpPr/>
          <p:nvPr/>
        </p:nvSpPr>
        <p:spPr>
          <a:xfrm>
            <a:off x="6660232" y="3485014"/>
            <a:ext cx="648072" cy="36004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196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3999" cy="58526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5949280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dirty="0" smtClean="0">
                <a:solidFill>
                  <a:srgbClr val="FFFF00"/>
                </a:solidFill>
              </a:rPr>
              <a:t>M51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88699" y="5847655"/>
            <a:ext cx="7655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Two ULXs with L</a:t>
            </a:r>
            <a:r>
              <a:rPr lang="en-AU" sz="2400" baseline="-25000" dirty="0" smtClean="0">
                <a:solidFill>
                  <a:schemeClr val="bg1"/>
                </a:solidFill>
              </a:rPr>
              <a:t>X</a:t>
            </a:r>
            <a:r>
              <a:rPr lang="en-AU" sz="2400" dirty="0" smtClean="0">
                <a:solidFill>
                  <a:schemeClr val="bg1"/>
                </a:solidFill>
              </a:rPr>
              <a:t> ~ 1E39 associated with H</a:t>
            </a:r>
            <a:r>
              <a:rPr lang="en-AU" sz="24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en-AU" sz="2400" dirty="0" smtClean="0">
                <a:solidFill>
                  <a:schemeClr val="bg1"/>
                </a:solidFill>
              </a:rPr>
              <a:t> emission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84168" y="1023119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ULX2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31840" y="4077072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ULX1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16418" y="6299179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(Soria, Urquhart, et al in prep)</a:t>
            </a:r>
          </a:p>
        </p:txBody>
      </p:sp>
    </p:spTree>
    <p:extLst>
      <p:ext uri="{BB962C8B-B14F-4D97-AF65-F5344CB8AC3E}">
        <p14:creationId xmlns:p14="http://schemas.microsoft.com/office/powerpoint/2010/main" val="2126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8526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5949280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dirty="0" smtClean="0">
                <a:solidFill>
                  <a:srgbClr val="FFFF00"/>
                </a:solidFill>
              </a:rPr>
              <a:t>M51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43808" y="6045031"/>
            <a:ext cx="5064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ULX1: evidence of an extended jet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87696" y="188640"/>
            <a:ext cx="26276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HST ACS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F658N filter = H</a:t>
            </a:r>
            <a:r>
              <a:rPr lang="en-AU" sz="2400" dirty="0" smtClean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en-AU" sz="24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0" y="1772816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ULX1</a:t>
            </a:r>
          </a:p>
        </p:txBody>
      </p:sp>
    </p:spTree>
    <p:extLst>
      <p:ext uri="{BB962C8B-B14F-4D97-AF65-F5344CB8AC3E}">
        <p14:creationId xmlns:p14="http://schemas.microsoft.com/office/powerpoint/2010/main" val="219632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948264" y="42406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dirty="0" smtClean="0">
                <a:solidFill>
                  <a:srgbClr val="FFFF00"/>
                </a:solidFill>
              </a:rPr>
              <a:t>M51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57343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656" y="3429000"/>
            <a:ext cx="5357344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4599417"/>
            <a:ext cx="30780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ULX1 is indeed 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a strong radio source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63888" y="42406"/>
            <a:ext cx="1672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VLA 20 cm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24328" y="3604957"/>
            <a:ext cx="1501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VLA 6 cm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5776" y="2276872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ULX1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59832" y="1268760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ULX2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8263" y="4784084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ULX2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5675874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ULX1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536" y="6177808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(Soria, Urquhart, et al in prep)</a:t>
            </a:r>
          </a:p>
        </p:txBody>
      </p:sp>
    </p:spTree>
    <p:extLst>
      <p:ext uri="{BB962C8B-B14F-4D97-AF65-F5344CB8AC3E}">
        <p14:creationId xmlns:p14="http://schemas.microsoft.com/office/powerpoint/2010/main" val="105640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2039" y="188640"/>
            <a:ext cx="75424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dirty="0" smtClean="0">
                <a:solidFill>
                  <a:srgbClr val="FFFF00"/>
                </a:solidFill>
              </a:rPr>
              <a:t>Summary of ULX bubble studies</a:t>
            </a:r>
            <a:endParaRPr lang="en-AU" sz="40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945" y="2132856"/>
            <a:ext cx="83535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found evidence </a:t>
            </a:r>
            <a:r>
              <a:rPr lang="en-A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A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powerful BH winds and jets </a:t>
            </a:r>
          </a:p>
          <a:p>
            <a:r>
              <a:rPr lang="en-A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A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super-critical accretion rates,  </a:t>
            </a:r>
            <a:r>
              <a:rPr lang="en-AU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800" baseline="-25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</a:t>
            </a:r>
            <a:r>
              <a:rPr lang="en-A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&gt; 1E39 erg/s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945" y="5858108"/>
            <a:ext cx="8762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Local-Universe test of feedback &amp; reionization models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3913" y="1268760"/>
            <a:ext cx="7896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use BH bubbles as calorimeters for L</a:t>
            </a:r>
            <a:r>
              <a:rPr lang="en-AU" sz="28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A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AU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800" baseline="-2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</a:t>
            </a:r>
            <a:endParaRPr lang="en-AU" sz="2800" baseline="-2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945" y="3429000"/>
            <a:ext cx="75103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</a:rPr>
              <a:t>We use </a:t>
            </a:r>
            <a:r>
              <a:rPr lang="en-AU" sz="2800" dirty="0" err="1" smtClean="0">
                <a:solidFill>
                  <a:schemeClr val="bg1"/>
                </a:solidFill>
              </a:rPr>
              <a:t>L</a:t>
            </a:r>
            <a:r>
              <a:rPr lang="en-AU" sz="2800" baseline="-25000" dirty="0" err="1" smtClean="0">
                <a:solidFill>
                  <a:schemeClr val="bg1"/>
                </a:solidFill>
              </a:rPr>
              <a:t>radio</a:t>
            </a:r>
            <a:r>
              <a:rPr lang="en-AU" sz="2800" dirty="0" smtClean="0">
                <a:solidFill>
                  <a:schemeClr val="bg1"/>
                </a:solidFill>
              </a:rPr>
              <a:t>/</a:t>
            </a:r>
            <a:r>
              <a:rPr lang="en-AU" sz="2800" dirty="0" err="1" smtClean="0">
                <a:solidFill>
                  <a:schemeClr val="bg1"/>
                </a:solidFill>
              </a:rPr>
              <a:t>L</a:t>
            </a:r>
            <a:r>
              <a:rPr lang="en-AU" sz="2800" baseline="-25000" dirty="0" err="1" smtClean="0">
                <a:solidFill>
                  <a:schemeClr val="bg1"/>
                </a:solidFill>
              </a:rPr>
              <a:t>bol</a:t>
            </a:r>
            <a:r>
              <a:rPr lang="en-AU" sz="2800" dirty="0" smtClean="0">
                <a:solidFill>
                  <a:schemeClr val="bg1"/>
                </a:solidFill>
              </a:rPr>
              <a:t> of a bubble to constrain </a:t>
            </a:r>
            <a:r>
              <a:rPr lang="en-AU" sz="3200" dirty="0" err="1" smtClean="0">
                <a:solidFill>
                  <a:schemeClr val="bg1"/>
                </a:solidFill>
                <a:latin typeface="Symbol" panose="05050102010706020507" pitchFamily="18" charset="2"/>
              </a:rPr>
              <a:t>e</a:t>
            </a:r>
            <a:r>
              <a:rPr lang="en-AU" sz="2800" baseline="-25000" dirty="0" err="1" smtClean="0">
                <a:solidFill>
                  <a:schemeClr val="bg1"/>
                </a:solidFill>
              </a:rPr>
              <a:t>e</a:t>
            </a:r>
            <a:r>
              <a:rPr lang="en-AU" sz="2800" dirty="0" smtClean="0">
                <a:solidFill>
                  <a:schemeClr val="bg1"/>
                </a:solidFill>
              </a:rPr>
              <a:t>/</a:t>
            </a:r>
            <a:r>
              <a:rPr lang="en-AU" sz="3200" dirty="0" smtClean="0">
                <a:solidFill>
                  <a:schemeClr val="bg1"/>
                </a:solidFill>
                <a:latin typeface="Symbol" panose="05050102010706020507" pitchFamily="18" charset="2"/>
              </a:rPr>
              <a:t>e</a:t>
            </a:r>
            <a:r>
              <a:rPr lang="en-AU" sz="2800" baseline="-25000" dirty="0" smtClean="0">
                <a:solidFill>
                  <a:schemeClr val="bg1"/>
                </a:solidFill>
              </a:rPr>
              <a:t>p</a:t>
            </a:r>
          </a:p>
          <a:p>
            <a:r>
              <a:rPr lang="en-AU" sz="2800" dirty="0" smtClean="0">
                <a:solidFill>
                  <a:schemeClr val="bg1"/>
                </a:solidFill>
              </a:rPr>
              <a:t>= {energy in electrons} / {energy in ions}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2496" y="4994012"/>
            <a:ext cx="9155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challenge: find compact radio cores (S</a:t>
            </a:r>
            <a:r>
              <a:rPr lang="en-AU" sz="2800" baseline="-250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9GHz</a:t>
            </a:r>
            <a:r>
              <a:rPr lang="en-AU" sz="28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</a:t>
            </a:r>
            <a:r>
              <a:rPr lang="en-AU" sz="28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m</a:t>
            </a:r>
            <a:r>
              <a:rPr lang="en-AU" sz="28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Jy</a:t>
            </a:r>
            <a:r>
              <a:rPr lang="en-AU" sz="28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274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1700808"/>
            <a:ext cx="81980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dirty="0" smtClean="0">
                <a:solidFill>
                  <a:srgbClr val="FFFF00"/>
                </a:solidFill>
              </a:rPr>
              <a:t>Other evidence of outflows in ULXs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1600" y="3284984"/>
            <a:ext cx="7160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</a:rPr>
              <a:t>Information on outflows from X-ray spectra?</a:t>
            </a:r>
          </a:p>
        </p:txBody>
      </p:sp>
    </p:spTree>
    <p:extLst>
      <p:ext uri="{BB962C8B-B14F-4D97-AF65-F5344CB8AC3E}">
        <p14:creationId xmlns:p14="http://schemas.microsoft.com/office/powerpoint/2010/main" val="225194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" y="195262"/>
            <a:ext cx="8734425" cy="6467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75856" y="591253"/>
            <a:ext cx="5422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Two types of super-Eddington sources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56176" y="4149079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dirty="0" smtClean="0">
                <a:solidFill>
                  <a:srgbClr val="0033CC"/>
                </a:solidFill>
              </a:rPr>
              <a:t>ULX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7784" y="4149080"/>
            <a:ext cx="9829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dirty="0" smtClean="0">
                <a:solidFill>
                  <a:srgbClr val="FF0000"/>
                </a:solidFill>
              </a:rPr>
              <a:t>ULS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53924" y="514790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0033CC"/>
                </a:solidFill>
              </a:rPr>
              <a:t>M83 ULX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81516" y="514790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FF0000"/>
                </a:solidFill>
              </a:rPr>
              <a:t>M81 ULS</a:t>
            </a:r>
          </a:p>
        </p:txBody>
      </p:sp>
    </p:spTree>
    <p:extLst>
      <p:ext uri="{BB962C8B-B14F-4D97-AF65-F5344CB8AC3E}">
        <p14:creationId xmlns:p14="http://schemas.microsoft.com/office/powerpoint/2010/main" val="3187419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8064896" cy="588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15517" y="5949280"/>
            <a:ext cx="706635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But some ULSs (occasionally) develop a hard tail  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(Soria &amp; Kong 2015, MNRAS in press)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1680" y="2709493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M101 ULS</a:t>
            </a:r>
          </a:p>
        </p:txBody>
      </p:sp>
    </p:spTree>
    <p:extLst>
      <p:ext uri="{BB962C8B-B14F-4D97-AF65-F5344CB8AC3E}">
        <p14:creationId xmlns:p14="http://schemas.microsoft.com/office/powerpoint/2010/main" val="48940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06743"/>
            <a:ext cx="5292080" cy="3751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05010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96" y="4902259"/>
            <a:ext cx="3882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ULS are strongly variables </a:t>
            </a:r>
          </a:p>
          <a:p>
            <a:r>
              <a:rPr lang="en-AU" sz="2400" dirty="0">
                <a:solidFill>
                  <a:schemeClr val="bg1"/>
                </a:solidFill>
              </a:rPr>
              <a:t>o</a:t>
            </a:r>
            <a:r>
              <a:rPr lang="en-AU" sz="2400" dirty="0" smtClean="0">
                <a:solidFill>
                  <a:schemeClr val="bg1"/>
                </a:solidFill>
              </a:rPr>
              <a:t>n short timescales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75081" y="2420888"/>
            <a:ext cx="2685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(Urquhart &amp; Soria 2015, 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MNRAS, in press)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0112" y="260648"/>
            <a:ext cx="3522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Flaring of the M101 ULS</a:t>
            </a:r>
          </a:p>
        </p:txBody>
      </p:sp>
    </p:spTree>
    <p:extLst>
      <p:ext uri="{BB962C8B-B14F-4D97-AF65-F5344CB8AC3E}">
        <p14:creationId xmlns:p14="http://schemas.microsoft.com/office/powerpoint/2010/main" val="220895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1"/>
            <a:ext cx="8171741" cy="607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87127" y="6146140"/>
            <a:ext cx="5005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chemeClr val="bg1"/>
                </a:solidFill>
              </a:rPr>
              <a:t>Temperature ~ (Radius)^{-1/2}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4725144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/>
              <a:t>M101 ULS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8064" y="188640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(Soria &amp; Kong 2015, MNRAS)</a:t>
            </a:r>
          </a:p>
        </p:txBody>
      </p:sp>
    </p:spTree>
    <p:extLst>
      <p:ext uri="{BB962C8B-B14F-4D97-AF65-F5344CB8AC3E}">
        <p14:creationId xmlns:p14="http://schemas.microsoft.com/office/powerpoint/2010/main" val="34273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68649" y="404664"/>
            <a:ext cx="4001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A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otal power of a BH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3559" y="1124744"/>
            <a:ext cx="6885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</a:t>
            </a:r>
            <a:r>
              <a:rPr lang="en-A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A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(directly observable in some bands)</a:t>
            </a:r>
            <a:endParaRPr lang="en-A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33493" y="1481153"/>
            <a:ext cx="754386" cy="21965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71600" y="1753652"/>
            <a:ext cx="8032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Kinetic energy </a:t>
            </a:r>
            <a:r>
              <a:rPr lang="en-A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A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(jets &amp; winds; not directly observable)</a:t>
            </a:r>
            <a:endParaRPr lang="en-A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5013176"/>
            <a:ext cx="88232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AU" sz="28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powerful non-nuclear BHs in nearby galaxies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5546628"/>
            <a:ext cx="8223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AU" sz="28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for evidence of ionized gas around them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6074132"/>
            <a:ext cx="8520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0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en-AU" sz="28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the bubbles as calorimeters for the BH power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33493" y="1700808"/>
            <a:ext cx="727084" cy="32886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7544" y="2564904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chemeClr val="bg1"/>
                </a:solidFill>
              </a:rPr>
              <a:t>R</a:t>
            </a:r>
            <a:r>
              <a:rPr lang="en-AU" sz="2400" dirty="0" smtClean="0">
                <a:solidFill>
                  <a:schemeClr val="bg1"/>
                </a:solidFill>
              </a:rPr>
              <a:t>adiation 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062848" y="2852935"/>
            <a:ext cx="1015116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23271" y="2607295"/>
            <a:ext cx="4245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(X-ray) photo-ionized nebulae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7544" y="3068960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Winds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051720" y="3356992"/>
            <a:ext cx="1015116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23271" y="3111351"/>
            <a:ext cx="3252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shock-ionized nebulae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67544" y="3573016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Jets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051720" y="3861047"/>
            <a:ext cx="1015116" cy="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23271" y="3596823"/>
            <a:ext cx="50465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shock-ionized nebulae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(possibly) hot spots</a:t>
            </a:r>
          </a:p>
          <a:p>
            <a:r>
              <a:rPr lang="en-AU" sz="2400" dirty="0">
                <a:solidFill>
                  <a:schemeClr val="bg1"/>
                </a:solidFill>
              </a:rPr>
              <a:t>s</a:t>
            </a:r>
            <a:r>
              <a:rPr lang="en-AU" sz="2400" dirty="0" smtClean="0">
                <a:solidFill>
                  <a:schemeClr val="bg1"/>
                </a:solidFill>
              </a:rPr>
              <a:t>ynchrotron emission (mostly radio)</a:t>
            </a:r>
          </a:p>
        </p:txBody>
      </p:sp>
    </p:spTree>
    <p:extLst>
      <p:ext uri="{BB962C8B-B14F-4D97-AF65-F5344CB8AC3E}">
        <p14:creationId xmlns:p14="http://schemas.microsoft.com/office/powerpoint/2010/main" val="159369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8" grpId="0"/>
      <p:bldP spid="21" grpId="0"/>
      <p:bldP spid="22" grpId="0"/>
      <p:bldP spid="24" grpId="0"/>
      <p:bldP spid="25" grpId="0"/>
      <p:bldP spid="2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257"/>
            <a:ext cx="8964488" cy="6839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5651956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(Urquhart &amp; Soria 2015, MNRAS)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46127" y="431086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FF0000"/>
                </a:solidFill>
              </a:rPr>
              <a:t>ULSs</a:t>
            </a:r>
          </a:p>
        </p:txBody>
      </p:sp>
    </p:spTree>
    <p:extLst>
      <p:ext uri="{BB962C8B-B14F-4D97-AF65-F5344CB8AC3E}">
        <p14:creationId xmlns:p14="http://schemas.microsoft.com/office/powerpoint/2010/main" val="87431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298817" cy="68853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3928" y="1052736"/>
            <a:ext cx="27238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Super-Eddington BH </a:t>
            </a:r>
          </a:p>
          <a:p>
            <a:r>
              <a:rPr lang="en-AU" sz="2000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optically thin wind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4" y="4077072"/>
            <a:ext cx="28376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Super-Eddington BH </a:t>
            </a:r>
          </a:p>
          <a:p>
            <a:r>
              <a:rPr lang="en-A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optically thick wind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00098" y="1916832"/>
            <a:ext cx="26052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0033CC"/>
                </a:solidFill>
              </a:rPr>
              <a:t>X-ray photons </a:t>
            </a:r>
          </a:p>
          <a:p>
            <a:r>
              <a:rPr lang="en-AU" sz="2000" dirty="0" smtClean="0">
                <a:solidFill>
                  <a:srgbClr val="0033CC"/>
                </a:solidFill>
              </a:rPr>
              <a:t>scattered by the wind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61146" y="5085184"/>
            <a:ext cx="28777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FF0000"/>
                </a:solidFill>
              </a:rPr>
              <a:t>X-ray photons </a:t>
            </a:r>
          </a:p>
          <a:p>
            <a:r>
              <a:rPr lang="en-AU" sz="2000" dirty="0" smtClean="0">
                <a:solidFill>
                  <a:srgbClr val="FF0000"/>
                </a:solidFill>
              </a:rPr>
              <a:t>thermalized by the wind</a:t>
            </a:r>
          </a:p>
        </p:txBody>
      </p:sp>
    </p:spTree>
    <p:extLst>
      <p:ext uri="{BB962C8B-B14F-4D97-AF65-F5344CB8AC3E}">
        <p14:creationId xmlns:p14="http://schemas.microsoft.com/office/powerpoint/2010/main" val="377362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298817" cy="68853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5085184"/>
            <a:ext cx="6748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Baryonic jet found in M81 ULS by Liu et al (2015, Nature) </a:t>
            </a:r>
          </a:p>
          <a:p>
            <a:r>
              <a:rPr lang="en-A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A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 Doppler-shifted </a:t>
            </a:r>
            <a:r>
              <a:rPr lang="en-AU" sz="2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Balmer</a:t>
            </a:r>
            <a:r>
              <a:rPr lang="en-AU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emission lines</a:t>
            </a:r>
          </a:p>
        </p:txBody>
      </p:sp>
    </p:spTree>
    <p:extLst>
      <p:ext uri="{BB962C8B-B14F-4D97-AF65-F5344CB8AC3E}">
        <p14:creationId xmlns:p14="http://schemas.microsoft.com/office/powerpoint/2010/main" val="16943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66" y="-27384"/>
            <a:ext cx="8909530" cy="624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4128" y="188640"/>
            <a:ext cx="21547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err="1" smtClean="0">
                <a:solidFill>
                  <a:srgbClr val="7030A0"/>
                </a:solidFill>
              </a:rPr>
              <a:t>Ultraluminous</a:t>
            </a:r>
            <a:r>
              <a:rPr lang="en-AU" sz="2400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AU" sz="2400" dirty="0" smtClean="0">
                <a:solidFill>
                  <a:srgbClr val="7030A0"/>
                </a:solidFill>
              </a:rPr>
              <a:t>UV sources</a:t>
            </a:r>
          </a:p>
        </p:txBody>
      </p:sp>
      <p:sp>
        <p:nvSpPr>
          <p:cNvPr id="4" name="Arc 3"/>
          <p:cNvSpPr/>
          <p:nvPr/>
        </p:nvSpPr>
        <p:spPr>
          <a:xfrm rot="10800000">
            <a:off x="5181326" y="-603448"/>
            <a:ext cx="5655370" cy="2448272"/>
          </a:xfrm>
          <a:prstGeom prst="arc">
            <a:avLst/>
          </a:prstGeom>
          <a:ln>
            <a:solidFill>
              <a:srgbClr val="7030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TextBox 6"/>
          <p:cNvSpPr txBox="1"/>
          <p:nvPr/>
        </p:nvSpPr>
        <p:spPr>
          <a:xfrm>
            <a:off x="107504" y="6309320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(Urquhart &amp; Soria 2015)</a:t>
            </a:r>
          </a:p>
        </p:txBody>
      </p:sp>
    </p:spTree>
    <p:extLst>
      <p:ext uri="{BB962C8B-B14F-4D97-AF65-F5344CB8AC3E}">
        <p14:creationId xmlns:p14="http://schemas.microsoft.com/office/powerpoint/2010/main" val="3093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43611"/>
            <a:ext cx="5976664" cy="44657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941819"/>
            <a:ext cx="56380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Emission line at </a:t>
            </a:r>
            <a:r>
              <a:rPr lang="en-AU" sz="2400" dirty="0" smtClean="0">
                <a:solidFill>
                  <a:srgbClr val="66FF66"/>
                </a:solidFill>
              </a:rPr>
              <a:t>E = 4.4 </a:t>
            </a:r>
            <a:r>
              <a:rPr lang="en-AU" sz="2400" dirty="0" err="1" smtClean="0">
                <a:solidFill>
                  <a:srgbClr val="66FF66"/>
                </a:solidFill>
              </a:rPr>
              <a:t>keV</a:t>
            </a:r>
            <a:endParaRPr lang="en-AU" sz="2400" dirty="0" smtClean="0">
              <a:solidFill>
                <a:srgbClr val="66FF66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Redshifted 6.7-keV Fe line? (</a:t>
            </a:r>
            <a:r>
              <a:rPr lang="en-AU" sz="2400" dirty="0" err="1" smtClean="0">
                <a:solidFill>
                  <a:schemeClr val="bg1"/>
                </a:solidFill>
              </a:rPr>
              <a:t>v~c</a:t>
            </a:r>
            <a:r>
              <a:rPr lang="en-AU" sz="2400" dirty="0" smtClean="0">
                <a:solidFill>
                  <a:schemeClr val="bg1"/>
                </a:solidFill>
              </a:rPr>
              <a:t>, </a:t>
            </a:r>
            <a:r>
              <a:rPr lang="en-AU" sz="2400" dirty="0" err="1" smtClean="0">
                <a:solidFill>
                  <a:schemeClr val="bg1"/>
                </a:solidFill>
              </a:rPr>
              <a:t>i</a:t>
            </a:r>
            <a:r>
              <a:rPr lang="en-AU" sz="2400" dirty="0" smtClean="0">
                <a:solidFill>
                  <a:schemeClr val="bg1"/>
                </a:solidFill>
              </a:rPr>
              <a:t>=70</a:t>
            </a:r>
            <a:r>
              <a:rPr lang="en-AU" sz="2400" baseline="30000" dirty="0" smtClean="0">
                <a:solidFill>
                  <a:schemeClr val="bg1"/>
                </a:solidFill>
              </a:rPr>
              <a:t>o</a:t>
            </a:r>
            <a:r>
              <a:rPr lang="en-AU" sz="24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39752" y="5373216"/>
            <a:ext cx="2513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P13 in NGC7793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444000" y="2204864"/>
            <a:ext cx="0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608819" y="110822"/>
            <a:ext cx="51315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FFFF00"/>
                </a:solidFill>
              </a:rPr>
              <a:t>E</a:t>
            </a:r>
            <a:r>
              <a:rPr lang="en-AU" sz="2400" dirty="0" smtClean="0">
                <a:solidFill>
                  <a:srgbClr val="FFFF00"/>
                </a:solidFill>
              </a:rPr>
              <a:t>vidence of relativistic baryonic jets </a:t>
            </a:r>
          </a:p>
          <a:p>
            <a:r>
              <a:rPr lang="en-AU" sz="2400" dirty="0" smtClean="0">
                <a:solidFill>
                  <a:srgbClr val="FFFF00"/>
                </a:solidFill>
              </a:rPr>
              <a:t>in a super-Eddington ULX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95736" y="6309320"/>
            <a:ext cx="5195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>
                <a:solidFill>
                  <a:schemeClr val="bg1"/>
                </a:solidFill>
              </a:rPr>
              <a:t>(130 </a:t>
            </a:r>
            <a:r>
              <a:rPr lang="en-AU" sz="2000" dirty="0" err="1" smtClean="0">
                <a:solidFill>
                  <a:schemeClr val="bg1"/>
                </a:solidFill>
              </a:rPr>
              <a:t>ks</a:t>
            </a:r>
            <a:r>
              <a:rPr lang="en-AU" sz="2000" dirty="0" smtClean="0">
                <a:solidFill>
                  <a:schemeClr val="bg1"/>
                </a:solidFill>
              </a:rPr>
              <a:t> on XMM-Newton waiting for trigger )</a:t>
            </a:r>
          </a:p>
        </p:txBody>
      </p:sp>
    </p:spTree>
    <p:extLst>
      <p:ext uri="{BB962C8B-B14F-4D97-AF65-F5344CB8AC3E}">
        <p14:creationId xmlns:p14="http://schemas.microsoft.com/office/powerpoint/2010/main" val="60865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31840" y="404664"/>
            <a:ext cx="29787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4000" dirty="0" smtClean="0">
                <a:solidFill>
                  <a:srgbClr val="FFFF00"/>
                </a:solidFill>
              </a:rPr>
              <a:t>Conclusions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1484783"/>
            <a:ext cx="77829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Super-critical accretion produces strong outflows,</a:t>
            </a:r>
          </a:p>
          <a:p>
            <a:r>
              <a:rPr lang="en-AU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sometimes</a:t>
            </a:r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also jets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2708920"/>
            <a:ext cx="7239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Outflows observed in radio, optical, X-ray bands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4407495"/>
            <a:ext cx="4419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400" b="1" baseline="-250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</a:t>
            </a:r>
            <a:r>
              <a:rPr lang="en-AU" sz="2400" b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&gt;~ a few E39 erg/s ~ L</a:t>
            </a:r>
            <a:r>
              <a:rPr lang="en-AU" sz="2400" b="1" baseline="-250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5343599"/>
            <a:ext cx="7493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 effective </a:t>
            </a:r>
            <a:r>
              <a:rPr lang="en-A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t</a:t>
            </a:r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&lt; 1: </a:t>
            </a:r>
            <a:r>
              <a:rPr lang="en-A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Ultraluminous</a:t>
            </a:r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X-ray sources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5877272"/>
            <a:ext cx="8124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 effective </a:t>
            </a:r>
            <a:r>
              <a:rPr lang="en-A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t</a:t>
            </a:r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&gt; 1: </a:t>
            </a:r>
            <a:r>
              <a:rPr lang="en-A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Ultraluminous</a:t>
            </a:r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A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supersoft</a:t>
            </a:r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sources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3543399"/>
            <a:ext cx="8053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Optical/radio bubbles = calorimeters for kinetic power</a:t>
            </a:r>
          </a:p>
        </p:txBody>
      </p:sp>
    </p:spTree>
    <p:extLst>
      <p:ext uri="{BB962C8B-B14F-4D97-AF65-F5344CB8AC3E}">
        <p14:creationId xmlns:p14="http://schemas.microsoft.com/office/powerpoint/2010/main" val="177305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385500"/>
            <a:ext cx="6083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Kinetic </a:t>
            </a:r>
            <a:r>
              <a:rPr lang="en-A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measured </a:t>
            </a:r>
            <a:r>
              <a:rPr lang="en-A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from:</a:t>
            </a:r>
            <a:endParaRPr lang="en-A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84784"/>
            <a:ext cx="808907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AU" sz="2400" dirty="0" smtClean="0">
                <a:solidFill>
                  <a:schemeClr val="bg1"/>
                </a:solidFill>
              </a:rPr>
              <a:t>(Flat-spectrum) </a:t>
            </a:r>
            <a:r>
              <a:rPr lang="en-AU" sz="2400" u="sng" dirty="0" smtClean="0">
                <a:solidFill>
                  <a:srgbClr val="FFFF00"/>
                </a:solidFill>
              </a:rPr>
              <a:t>core radio emission</a:t>
            </a:r>
          </a:p>
          <a:p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smtClean="0">
                <a:solidFill>
                  <a:schemeClr val="bg1"/>
                </a:solidFill>
              </a:rPr>
              <a:t>     </a:t>
            </a:r>
          </a:p>
          <a:p>
            <a:pPr marL="457200" indent="-457200">
              <a:buAutoNum type="arabicPeriod"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endParaRPr lang="en-AU" sz="2400" dirty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2.   Direct </a:t>
            </a:r>
            <a:r>
              <a:rPr lang="en-AU" sz="2400" u="sng" dirty="0" smtClean="0">
                <a:solidFill>
                  <a:srgbClr val="FFFF00"/>
                </a:solidFill>
              </a:rPr>
              <a:t>kinematic study</a:t>
            </a:r>
            <a:r>
              <a:rPr lang="en-AU" sz="2400" dirty="0" smtClean="0">
                <a:solidFill>
                  <a:srgbClr val="FFFF00"/>
                </a:solidFill>
              </a:rPr>
              <a:t> </a:t>
            </a:r>
            <a:r>
              <a:rPr lang="en-AU" sz="2400" dirty="0" smtClean="0">
                <a:solidFill>
                  <a:schemeClr val="bg1"/>
                </a:solidFill>
              </a:rPr>
              <a:t>of bubble expansion velocity</a:t>
            </a:r>
          </a:p>
          <a:p>
            <a:pPr marL="457200" indent="-457200">
              <a:buAutoNum type="arabicPeriod"/>
            </a:pPr>
            <a:endParaRPr lang="en-AU" sz="2400" dirty="0" smtClean="0">
              <a:solidFill>
                <a:schemeClr val="bg1"/>
              </a:solidFill>
            </a:endParaRPr>
          </a:p>
          <a:p>
            <a:endParaRPr lang="en-AU" sz="2400" dirty="0" smtClean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3.   Fluxes and flux ratios of </a:t>
            </a:r>
            <a:r>
              <a:rPr lang="en-AU" sz="2400" u="sng" dirty="0" smtClean="0">
                <a:solidFill>
                  <a:srgbClr val="FFFF00"/>
                </a:solidFill>
              </a:rPr>
              <a:t>diagnostic optical/IR lines</a:t>
            </a:r>
          </a:p>
          <a:p>
            <a:pPr marL="457200" indent="-457200">
              <a:buAutoNum type="arabicPeriod" startAt="2"/>
            </a:pPr>
            <a:endParaRPr lang="en-AU" sz="2400" dirty="0">
              <a:solidFill>
                <a:schemeClr val="bg1"/>
              </a:solidFill>
            </a:endParaRPr>
          </a:p>
          <a:p>
            <a:pPr marL="457200" indent="-457200">
              <a:buAutoNum type="arabicPeriod" startAt="2"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 startAt="2"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 startAt="2"/>
            </a:pPr>
            <a:endParaRPr lang="en-AU" sz="2400" u="sng" dirty="0" smtClean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4.   </a:t>
            </a:r>
            <a:r>
              <a:rPr lang="en-AU" sz="2400" u="sng" dirty="0" smtClean="0">
                <a:solidFill>
                  <a:srgbClr val="FFFF00"/>
                </a:solidFill>
              </a:rPr>
              <a:t>Synchrotron radio emission</a:t>
            </a:r>
            <a:r>
              <a:rPr lang="en-AU" sz="2400" dirty="0" smtClean="0">
                <a:solidFill>
                  <a:srgbClr val="FFFF00"/>
                </a:solidFill>
              </a:rPr>
              <a:t> </a:t>
            </a:r>
            <a:r>
              <a:rPr lang="en-AU" sz="2400" dirty="0" smtClean="0">
                <a:solidFill>
                  <a:schemeClr val="bg1"/>
                </a:solidFill>
              </a:rPr>
              <a:t>from the lobes &amp; hot spots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79712" y="4479503"/>
            <a:ext cx="2956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L(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~ (3/1000) 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400" baseline="-250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</a:t>
            </a:r>
            <a:endParaRPr lang="en-AU" sz="2400" baseline="-25000" dirty="0" smtClean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2248" y="4911551"/>
            <a:ext cx="5700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L(</a:t>
            </a:r>
            <a:r>
              <a:rPr lang="en-AU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AU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FeII</a:t>
            </a:r>
            <a:r>
              <a:rPr lang="en-AU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]1.64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~ 0.2-0.4 </a:t>
            </a:r>
            <a:r>
              <a:rPr lang="en-AU" sz="2400" dirty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~ (1/1000) 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400" baseline="-250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</a:t>
            </a:r>
            <a:endParaRPr lang="en-AU" sz="2400" baseline="-25000" dirty="0" smtClean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6475" y="1916832"/>
            <a:ext cx="4267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Very difficult to detect in ULXs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83394" y="1916832"/>
            <a:ext cx="826553" cy="26654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47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385500"/>
            <a:ext cx="6083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Kinetic </a:t>
            </a:r>
            <a:r>
              <a:rPr lang="en-A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measured </a:t>
            </a:r>
            <a:r>
              <a:rPr lang="en-A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from:</a:t>
            </a:r>
            <a:endParaRPr lang="en-A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84784"/>
            <a:ext cx="54906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AU" sz="2400" dirty="0" smtClean="0">
                <a:solidFill>
                  <a:schemeClr val="bg1"/>
                </a:solidFill>
              </a:rPr>
              <a:t>(Flat-spectrum) </a:t>
            </a:r>
            <a:r>
              <a:rPr lang="en-AU" sz="2400" u="sng" dirty="0" smtClean="0">
                <a:solidFill>
                  <a:srgbClr val="FFFF00"/>
                </a:solidFill>
              </a:rPr>
              <a:t>core radio emission</a:t>
            </a:r>
          </a:p>
          <a:p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smtClean="0">
                <a:solidFill>
                  <a:schemeClr val="bg1"/>
                </a:solidFill>
              </a:rPr>
              <a:t>     </a:t>
            </a:r>
          </a:p>
          <a:p>
            <a:pPr marL="457200" indent="-457200">
              <a:buAutoNum type="arabicPeriod"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endParaRPr lang="en-AU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6475" y="1916832"/>
            <a:ext cx="4267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Very difficult to detect in ULXs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83394" y="1916832"/>
            <a:ext cx="826553" cy="26654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22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27384"/>
            <a:ext cx="655982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73349" y="908720"/>
            <a:ext cx="23631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800" dirty="0" smtClean="0">
                <a:solidFill>
                  <a:srgbClr val="FFFF00"/>
                </a:solidFill>
              </a:rPr>
              <a:t>M31 </a:t>
            </a:r>
          </a:p>
          <a:p>
            <a:r>
              <a:rPr lang="en-AU" sz="2800" dirty="0" smtClean="0">
                <a:solidFill>
                  <a:srgbClr val="FFFF00"/>
                </a:solidFill>
              </a:rPr>
              <a:t>ULX transient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21505" y="609329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(Middleton et al 2013)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04248" y="3933056"/>
            <a:ext cx="1981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Radio flaring</a:t>
            </a:r>
          </a:p>
          <a:p>
            <a:r>
              <a:rPr lang="en-AU" sz="2400" dirty="0">
                <a:solidFill>
                  <a:schemeClr val="bg1"/>
                </a:solidFill>
              </a:rPr>
              <a:t>l</a:t>
            </a:r>
            <a:r>
              <a:rPr lang="en-AU" sz="2400" dirty="0" smtClean="0">
                <a:solidFill>
                  <a:schemeClr val="bg1"/>
                </a:solidFill>
              </a:rPr>
              <a:t>ike in GBHs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88224" y="2204864"/>
            <a:ext cx="2331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AU" sz="2400" baseline="-2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A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1E39 erg/s</a:t>
            </a:r>
            <a:endParaRPr lang="en-AU" sz="2400" baseline="-2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130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385500"/>
            <a:ext cx="60837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Kinetic </a:t>
            </a:r>
            <a:r>
              <a:rPr lang="en-A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measured </a:t>
            </a:r>
            <a:r>
              <a:rPr lang="en-A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from:</a:t>
            </a:r>
            <a:endParaRPr lang="en-A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484784"/>
            <a:ext cx="808907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en-AU" sz="2400" dirty="0" smtClean="0">
                <a:solidFill>
                  <a:schemeClr val="bg1"/>
                </a:solidFill>
              </a:rPr>
              <a:t>(Flat-spectrum) </a:t>
            </a:r>
            <a:r>
              <a:rPr lang="en-AU" sz="2400" u="sng" dirty="0" smtClean="0">
                <a:solidFill>
                  <a:srgbClr val="FFFF00"/>
                </a:solidFill>
              </a:rPr>
              <a:t>core radio emission</a:t>
            </a:r>
          </a:p>
          <a:p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smtClean="0">
                <a:solidFill>
                  <a:schemeClr val="bg1"/>
                </a:solidFill>
              </a:rPr>
              <a:t>     </a:t>
            </a:r>
          </a:p>
          <a:p>
            <a:pPr marL="457200" indent="-457200">
              <a:buAutoNum type="arabicPeriod"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/>
            </a:pPr>
            <a:endParaRPr lang="en-AU" sz="2400" dirty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2.   Direct </a:t>
            </a:r>
            <a:r>
              <a:rPr lang="en-AU" sz="2400" u="sng" dirty="0" smtClean="0">
                <a:solidFill>
                  <a:srgbClr val="FFFF00"/>
                </a:solidFill>
              </a:rPr>
              <a:t>kinematic study</a:t>
            </a:r>
            <a:r>
              <a:rPr lang="en-AU" sz="2400" dirty="0" smtClean="0">
                <a:solidFill>
                  <a:srgbClr val="FFFF00"/>
                </a:solidFill>
              </a:rPr>
              <a:t> </a:t>
            </a:r>
            <a:r>
              <a:rPr lang="en-AU" sz="2400" dirty="0" smtClean="0">
                <a:solidFill>
                  <a:schemeClr val="bg1"/>
                </a:solidFill>
              </a:rPr>
              <a:t>of bubble expansion velocity</a:t>
            </a:r>
          </a:p>
          <a:p>
            <a:pPr marL="457200" indent="-457200">
              <a:buAutoNum type="arabicPeriod"/>
            </a:pPr>
            <a:endParaRPr lang="en-AU" sz="2400" dirty="0" smtClean="0">
              <a:solidFill>
                <a:schemeClr val="bg1"/>
              </a:solidFill>
            </a:endParaRPr>
          </a:p>
          <a:p>
            <a:endParaRPr lang="en-AU" sz="2400" dirty="0" smtClean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3.   Fluxes and flux ratios of </a:t>
            </a:r>
            <a:r>
              <a:rPr lang="en-AU" sz="2400" u="sng" dirty="0" smtClean="0">
                <a:solidFill>
                  <a:srgbClr val="FFFF00"/>
                </a:solidFill>
              </a:rPr>
              <a:t>diagnostic optical/IR lines</a:t>
            </a:r>
          </a:p>
          <a:p>
            <a:pPr marL="457200" indent="-457200">
              <a:buAutoNum type="arabicPeriod" startAt="2"/>
            </a:pPr>
            <a:endParaRPr lang="en-AU" sz="2400" dirty="0">
              <a:solidFill>
                <a:schemeClr val="bg1"/>
              </a:solidFill>
            </a:endParaRPr>
          </a:p>
          <a:p>
            <a:pPr marL="457200" indent="-457200">
              <a:buAutoNum type="arabicPeriod" startAt="2"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 startAt="2"/>
            </a:pPr>
            <a:endParaRPr lang="en-AU" sz="2400" dirty="0" smtClean="0">
              <a:solidFill>
                <a:schemeClr val="bg1"/>
              </a:solidFill>
            </a:endParaRPr>
          </a:p>
          <a:p>
            <a:pPr marL="457200" indent="-457200">
              <a:buAutoNum type="arabicPeriod" startAt="2"/>
            </a:pPr>
            <a:endParaRPr lang="en-AU" sz="2400" u="sng" dirty="0" smtClean="0">
              <a:solidFill>
                <a:schemeClr val="bg1"/>
              </a:solidFill>
            </a:endParaRPr>
          </a:p>
          <a:p>
            <a:r>
              <a:rPr lang="en-AU" sz="2400" dirty="0" smtClean="0">
                <a:solidFill>
                  <a:schemeClr val="bg1"/>
                </a:solidFill>
              </a:rPr>
              <a:t>4.   </a:t>
            </a:r>
            <a:r>
              <a:rPr lang="en-AU" sz="2400" u="sng" dirty="0" smtClean="0">
                <a:solidFill>
                  <a:srgbClr val="FFFF00"/>
                </a:solidFill>
              </a:rPr>
              <a:t>Synchrotron radio emission</a:t>
            </a:r>
            <a:r>
              <a:rPr lang="en-AU" sz="2400" dirty="0" smtClean="0">
                <a:solidFill>
                  <a:srgbClr val="FFFF00"/>
                </a:solidFill>
              </a:rPr>
              <a:t> </a:t>
            </a:r>
            <a:r>
              <a:rPr lang="en-AU" sz="2400" dirty="0" smtClean="0">
                <a:solidFill>
                  <a:schemeClr val="bg1"/>
                </a:solidFill>
              </a:rPr>
              <a:t>from the lobes &amp; hot spots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79712" y="4479503"/>
            <a:ext cx="2956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L(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~ (3/1000) 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400" baseline="-250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</a:t>
            </a:r>
            <a:endParaRPr lang="en-AU" sz="2400" baseline="-25000" dirty="0" smtClean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12248" y="4911551"/>
            <a:ext cx="5700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L(</a:t>
            </a:r>
            <a:r>
              <a:rPr lang="en-AU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en-AU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FeII</a:t>
            </a:r>
            <a:r>
              <a:rPr lang="en-AU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]1.64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~ 0.2-0.4 </a:t>
            </a:r>
            <a:r>
              <a:rPr lang="en-AU" sz="2400" dirty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b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~ (1/1000) </a:t>
            </a:r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400" baseline="-250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</a:t>
            </a:r>
            <a:endParaRPr lang="en-AU" sz="2400" baseline="-25000" dirty="0" smtClean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76475" y="1916832"/>
            <a:ext cx="4267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Very difficult to detect in ULXs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83394" y="1916832"/>
            <a:ext cx="826553" cy="26654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11560" y="1412776"/>
            <a:ext cx="6912768" cy="1037729"/>
          </a:xfrm>
          <a:prstGeom prst="rect">
            <a:avLst/>
          </a:prstGeom>
          <a:solidFill>
            <a:schemeClr val="tx1">
              <a:lumMod val="50000"/>
              <a:lumOff val="50000"/>
              <a:alpha val="6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11560" y="1412776"/>
            <a:ext cx="6912768" cy="9953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48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6138" y="0"/>
            <a:ext cx="6417594" cy="407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-4380"/>
            <a:ext cx="5184576" cy="4153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528848"/>
            <a:ext cx="5791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24128" y="4293096"/>
            <a:ext cx="35044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solidFill>
                  <a:schemeClr val="bg1"/>
                </a:solidFill>
              </a:rPr>
              <a:t>Indirect evidence of jets </a:t>
            </a:r>
          </a:p>
          <a:p>
            <a:r>
              <a:rPr lang="en-AU" sz="2400" dirty="0">
                <a:solidFill>
                  <a:schemeClr val="bg1"/>
                </a:solidFill>
              </a:rPr>
              <a:t>f</a:t>
            </a:r>
            <a:r>
              <a:rPr lang="en-AU" sz="2400" dirty="0" smtClean="0">
                <a:solidFill>
                  <a:schemeClr val="bg1"/>
                </a:solidFill>
              </a:rPr>
              <a:t>rom optically-thin </a:t>
            </a:r>
          </a:p>
          <a:p>
            <a:r>
              <a:rPr lang="en-AU" sz="2400" dirty="0" smtClean="0">
                <a:solidFill>
                  <a:schemeClr val="bg1"/>
                </a:solidFill>
              </a:rPr>
              <a:t>synchrotron emission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3533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Holmberg II X-1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52013" y="35332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</a:t>
            </a:r>
            <a:r>
              <a:rPr lang="en-AU" dirty="0" err="1" smtClean="0">
                <a:solidFill>
                  <a:schemeClr val="bg1"/>
                </a:solidFill>
              </a:rPr>
              <a:t>Cseh</a:t>
            </a:r>
            <a:r>
              <a:rPr lang="en-AU" dirty="0" smtClean="0">
                <a:solidFill>
                  <a:schemeClr val="bg1"/>
                </a:solidFill>
              </a:rPr>
              <a:t> et al 2014)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32240" y="35332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</a:t>
            </a:r>
            <a:r>
              <a:rPr lang="en-AU" dirty="0" err="1" smtClean="0">
                <a:solidFill>
                  <a:schemeClr val="bg1"/>
                </a:solidFill>
              </a:rPr>
              <a:t>Cseh</a:t>
            </a:r>
            <a:r>
              <a:rPr lang="en-AU" dirty="0" smtClean="0">
                <a:solidFill>
                  <a:schemeClr val="bg1"/>
                </a:solidFill>
              </a:rPr>
              <a:t> et al 2012)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212" y="6421978"/>
            <a:ext cx="586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(Grise’ et al. 2012, Soria et al 2006, </a:t>
            </a:r>
            <a:r>
              <a:rPr lang="en-AU" dirty="0" err="1" smtClean="0">
                <a:solidFill>
                  <a:schemeClr val="bg1"/>
                </a:solidFill>
              </a:rPr>
              <a:t>Kaaret</a:t>
            </a:r>
            <a:r>
              <a:rPr lang="en-AU" dirty="0" smtClean="0">
                <a:solidFill>
                  <a:schemeClr val="bg1"/>
                </a:solidFill>
              </a:rPr>
              <a:t> et al 2003)</a:t>
            </a:r>
          </a:p>
        </p:txBody>
      </p:sp>
      <p:sp>
        <p:nvSpPr>
          <p:cNvPr id="8" name="Rectangle 7"/>
          <p:cNvSpPr/>
          <p:nvPr/>
        </p:nvSpPr>
        <p:spPr>
          <a:xfrm>
            <a:off x="224606" y="3717032"/>
            <a:ext cx="1323058" cy="360040"/>
          </a:xfrm>
          <a:prstGeom prst="rect">
            <a:avLst/>
          </a:prstGeom>
          <a:solidFill>
            <a:srgbClr val="0C015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TextBox 15"/>
          <p:cNvSpPr txBox="1"/>
          <p:nvPr/>
        </p:nvSpPr>
        <p:spPr>
          <a:xfrm>
            <a:off x="57899" y="3717032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NGC5408 X-1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24128" y="5661248"/>
            <a:ext cx="362631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AU" sz="2400" baseline="-25000" dirty="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jet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~  a few 10</a:t>
            </a:r>
            <a:r>
              <a:rPr lang="en-AU" sz="2400" baseline="300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39</a:t>
            </a:r>
            <a:r>
              <a:rPr lang="en-AU" sz="24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erg/s     </a:t>
            </a:r>
          </a:p>
          <a:p>
            <a:r>
              <a:rPr lang="en-AU" i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inferred from the radio emission</a:t>
            </a:r>
          </a:p>
        </p:txBody>
      </p:sp>
    </p:spTree>
    <p:extLst>
      <p:ext uri="{BB962C8B-B14F-4D97-AF65-F5344CB8AC3E}">
        <p14:creationId xmlns:p14="http://schemas.microsoft.com/office/powerpoint/2010/main" val="398040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C095010 ICRAR Powerpoint c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IC095010 ICRAR Powerpoint c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IC095010 ICRAR Powerpoint c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IC095010 ICRAR Powerpoint c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IC095010 ICRAR Powerpoint c.thmx</Template>
  <TotalTime>19057</TotalTime>
  <Words>1308</Words>
  <Application>Microsoft Office PowerPoint</Application>
  <PresentationFormat>On-screen Show (4:3)</PresentationFormat>
  <Paragraphs>287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IC095010 ICRAR Powerpoint c</vt:lpstr>
      <vt:lpstr>1_IC095010 ICRAR Powerpoint c</vt:lpstr>
      <vt:lpstr>2_IC095010 ICRAR Powerpoint c</vt:lpstr>
      <vt:lpstr>3_IC095010 ICRAR Powerpoint c</vt:lpstr>
      <vt:lpstr>Jets and outflows in ultraluminous X-ray 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Wren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Kasi Litis</dc:creator>
  <cp:lastModifiedBy>roberto</cp:lastModifiedBy>
  <cp:revision>502</cp:revision>
  <dcterms:created xsi:type="dcterms:W3CDTF">2011-01-28T02:09:49Z</dcterms:created>
  <dcterms:modified xsi:type="dcterms:W3CDTF">2015-12-18T09:06:47Z</dcterms:modified>
</cp:coreProperties>
</file>