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9" r:id="rId10"/>
    <p:sldId id="257" r:id="rId11"/>
    <p:sldId id="267" r:id="rId12"/>
    <p:sldId id="268" r:id="rId13"/>
    <p:sldId id="282" r:id="rId14"/>
    <p:sldId id="259" r:id="rId15"/>
    <p:sldId id="278" r:id="rId16"/>
    <p:sldId id="275" r:id="rId17"/>
    <p:sldId id="271" r:id="rId18"/>
    <p:sldId id="270" r:id="rId19"/>
    <p:sldId id="281" r:id="rId20"/>
    <p:sldId id="280" r:id="rId21"/>
    <p:sldId id="285" r:id="rId22"/>
  </p:sldIdLst>
  <p:sldSz cx="9144000" cy="6858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68A"/>
    <a:srgbClr val="95A9FF"/>
    <a:srgbClr val="4BF6FF"/>
    <a:srgbClr val="FAF2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81" d="100"/>
          <a:sy n="81" d="100"/>
        </p:scale>
        <p:origin x="-1664" y="2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2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227FF5-3EE1-9946-AD72-03802332C706}" type="datetimeFigureOut">
              <a:rPr lang="it-IT" smtClean="0"/>
              <a:t>12/14/15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CA51DE-1942-004B-A07A-9F1D94A9D95D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64592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CA51DE-1942-004B-A07A-9F1D94A9D95D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736579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bg>
      <p:bgPr>
        <a:solidFill>
          <a:schemeClr val="bg1">
            <a:alpha val="3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smtClean="0"/>
              <a:t>Fare clic per modificare lo stile del sottotitolo dello schema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6AD3E-D71C-7A4B-AFFD-733E0260108E}" type="datetimeFigureOut">
              <a:rPr lang="it-IT" smtClean="0"/>
              <a:t>12/14/15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I. </a:t>
            </a:r>
            <a:r>
              <a:rPr lang="it-IT" dirty="0" err="1" smtClean="0"/>
              <a:t>Donnarumma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 dirty="0" smtClean="0"/>
              <a:t>Texas Symposium 2015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366244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it-IT" dirty="0" smtClean="0"/>
              <a:t>Fare clic per modificare stile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it-IT" dirty="0" smtClean="0"/>
              <a:t>Fare clic per modificare gli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6AD3E-D71C-7A4B-AFFD-733E0260108E}" type="datetimeFigureOut">
              <a:rPr lang="it-IT" smtClean="0"/>
              <a:t>12/14/15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I. </a:t>
            </a:r>
            <a:r>
              <a:rPr lang="it-IT" dirty="0" err="1" smtClean="0"/>
              <a:t>Donnarumma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 dirty="0" smtClean="0"/>
              <a:t>Texas Symposium, </a:t>
            </a:r>
          </a:p>
          <a:p>
            <a:r>
              <a:rPr lang="it-IT" dirty="0" smtClean="0"/>
              <a:t>Geneva 2015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430994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solidFill>
                  <a:srgbClr val="FFFFFF"/>
                </a:solidFill>
              </a:defRPr>
            </a:lvl1pPr>
          </a:lstStyle>
          <a:p>
            <a:r>
              <a:rPr lang="it-IT" dirty="0" smtClean="0"/>
              <a:t>Fare clic per modificare stile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dirty="0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6AD3E-D71C-7A4B-AFFD-733E0260108E}" type="datetimeFigureOut">
              <a:rPr lang="it-IT" smtClean="0"/>
              <a:t>12/14/15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I. </a:t>
            </a:r>
            <a:r>
              <a:rPr lang="it-IT" dirty="0" err="1" smtClean="0"/>
              <a:t>Donnarumma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 dirty="0" smtClean="0"/>
              <a:t>Texas Symposium, </a:t>
            </a:r>
          </a:p>
          <a:p>
            <a:r>
              <a:rPr lang="it-IT" dirty="0" smtClean="0"/>
              <a:t>Geneva 2015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35061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5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56AD3E-D71C-7A4B-AFFD-733E0260108E}" type="datetimeFigureOut">
              <a:rPr lang="it-IT" smtClean="0"/>
              <a:t>12/14/15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584E85-855A-D043-B9B2-04A163382A1F}" type="slidenum">
              <a:rPr lang="it-IT" smtClean="0"/>
              <a:t>‹n.›</a:t>
            </a:fld>
            <a:endParaRPr lang="it-IT"/>
          </a:p>
        </p:txBody>
      </p:sp>
      <p:pic>
        <p:nvPicPr>
          <p:cNvPr id="7" name="Immagine 6"/>
          <p:cNvPicPr>
            <a:picLocks noChangeAspect="1"/>
          </p:cNvPicPr>
          <p:nvPr userDrawn="1"/>
        </p:nvPicPr>
        <p:blipFill>
          <a:blip r:embed="rId5">
            <a:alphaModFix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25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948929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4" Type="http://schemas.microsoft.com/office/2007/relationships/hdphoto" Target="../media/hdphoto1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3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560376" y="1095338"/>
            <a:ext cx="7772400" cy="2297506"/>
          </a:xfrm>
        </p:spPr>
        <p:txBody>
          <a:bodyPr/>
          <a:lstStyle/>
          <a:p>
            <a:pPr algn="l"/>
            <a:r>
              <a:rPr lang="it-IT" sz="4000" b="1" i="1" dirty="0" err="1">
                <a:solidFill>
                  <a:srgbClr val="FAF2D5"/>
                </a:solidFill>
              </a:rPr>
              <a:t>Relativistic</a:t>
            </a:r>
            <a:r>
              <a:rPr lang="it-IT" sz="4000" b="1" i="1" dirty="0">
                <a:solidFill>
                  <a:srgbClr val="FAF2D5"/>
                </a:solidFill>
              </a:rPr>
              <a:t> </a:t>
            </a:r>
            <a:r>
              <a:rPr lang="it-IT" sz="4000" b="1" i="1" dirty="0" err="1">
                <a:solidFill>
                  <a:srgbClr val="FAF2D5"/>
                </a:solidFill>
              </a:rPr>
              <a:t>tidal</a:t>
            </a:r>
            <a:r>
              <a:rPr lang="it-IT" sz="4000" b="1" i="1" dirty="0">
                <a:solidFill>
                  <a:srgbClr val="FAF2D5"/>
                </a:solidFill>
              </a:rPr>
              <a:t> </a:t>
            </a:r>
            <a:r>
              <a:rPr lang="it-IT" sz="4000" b="1" i="1" dirty="0" err="1">
                <a:solidFill>
                  <a:srgbClr val="FAF2D5"/>
                </a:solidFill>
              </a:rPr>
              <a:t>disruption</a:t>
            </a:r>
            <a:r>
              <a:rPr lang="it-IT" sz="4000" b="1" i="1" dirty="0">
                <a:solidFill>
                  <a:srgbClr val="FAF2D5"/>
                </a:solidFill>
              </a:rPr>
              <a:t> </a:t>
            </a:r>
            <a:r>
              <a:rPr lang="it-IT" sz="4000" b="1" i="1" dirty="0" err="1">
                <a:solidFill>
                  <a:srgbClr val="FAF2D5"/>
                </a:solidFill>
              </a:rPr>
              <a:t>events</a:t>
            </a:r>
            <a:r>
              <a:rPr lang="it-IT" sz="4000" b="1" i="1" dirty="0">
                <a:solidFill>
                  <a:srgbClr val="FAF2D5"/>
                </a:solidFill>
              </a:rPr>
              <a:t>: </a:t>
            </a:r>
            <a:r>
              <a:rPr lang="it-IT" sz="4000" b="1" i="1" dirty="0" err="1">
                <a:solidFill>
                  <a:srgbClr val="FAF2D5"/>
                </a:solidFill>
              </a:rPr>
              <a:t>what</a:t>
            </a:r>
            <a:r>
              <a:rPr lang="it-IT" sz="4000" b="1" i="1" dirty="0">
                <a:solidFill>
                  <a:srgbClr val="FAF2D5"/>
                </a:solidFill>
              </a:rPr>
              <a:t> do </a:t>
            </a:r>
            <a:r>
              <a:rPr lang="it-IT" sz="4000" b="1" i="1" dirty="0" err="1">
                <a:solidFill>
                  <a:srgbClr val="FAF2D5"/>
                </a:solidFill>
              </a:rPr>
              <a:t>we</a:t>
            </a:r>
            <a:r>
              <a:rPr lang="it-IT" sz="4000" b="1" i="1" dirty="0">
                <a:solidFill>
                  <a:srgbClr val="FAF2D5"/>
                </a:solidFill>
              </a:rPr>
              <a:t> </a:t>
            </a:r>
            <a:r>
              <a:rPr lang="it-IT" sz="4000" b="1" i="1" dirty="0" err="1">
                <a:solidFill>
                  <a:srgbClr val="FAF2D5"/>
                </a:solidFill>
              </a:rPr>
              <a:t>learn</a:t>
            </a:r>
            <a:r>
              <a:rPr lang="it-IT" sz="4000" b="1" i="1" dirty="0">
                <a:solidFill>
                  <a:srgbClr val="FAF2D5"/>
                </a:solidFill>
              </a:rPr>
              <a:t> from </a:t>
            </a:r>
            <a:r>
              <a:rPr lang="it-IT" sz="4000" b="1" i="1" dirty="0" err="1">
                <a:solidFill>
                  <a:srgbClr val="FAF2D5"/>
                </a:solidFill>
              </a:rPr>
              <a:t>their</a:t>
            </a:r>
            <a:r>
              <a:rPr lang="it-IT" sz="4000" b="1" i="1" dirty="0">
                <a:solidFill>
                  <a:srgbClr val="FAF2D5"/>
                </a:solidFill>
              </a:rPr>
              <a:t> rate </a:t>
            </a:r>
            <a:r>
              <a:rPr lang="it-IT" sz="4000" b="1" i="1" dirty="0" err="1">
                <a:solidFill>
                  <a:srgbClr val="FAF2D5"/>
                </a:solidFill>
              </a:rPr>
              <a:t>distribution</a:t>
            </a:r>
            <a:r>
              <a:rPr lang="it-IT" b="1" dirty="0">
                <a:solidFill>
                  <a:srgbClr val="FAF2D5"/>
                </a:solidFill>
              </a:rPr>
              <a:t>?</a:t>
            </a: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4732" y="3392844"/>
            <a:ext cx="1395311" cy="1395311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3">
            <a:alphaModFix amt="52000"/>
          </a:blip>
          <a:stretch>
            <a:fillRect/>
          </a:stretch>
        </p:blipFill>
        <p:spPr>
          <a:xfrm>
            <a:off x="0" y="4798892"/>
            <a:ext cx="9124412" cy="2035446"/>
          </a:xfrm>
          <a:prstGeom prst="rect">
            <a:avLst/>
          </a:prstGeom>
        </p:spPr>
      </p:pic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006993" y="3026254"/>
            <a:ext cx="6400800" cy="1752600"/>
          </a:xfrm>
        </p:spPr>
        <p:txBody>
          <a:bodyPr/>
          <a:lstStyle/>
          <a:p>
            <a:r>
              <a:rPr lang="it-IT" dirty="0" smtClean="0">
                <a:solidFill>
                  <a:srgbClr val="CCFFCC"/>
                </a:solidFill>
              </a:rPr>
              <a:t>Imma </a:t>
            </a:r>
            <a:r>
              <a:rPr lang="it-IT" dirty="0" err="1" smtClean="0">
                <a:solidFill>
                  <a:srgbClr val="CCFFCC"/>
                </a:solidFill>
              </a:rPr>
              <a:t>Donnarumma</a:t>
            </a:r>
            <a:r>
              <a:rPr lang="it-IT" dirty="0" smtClean="0">
                <a:solidFill>
                  <a:srgbClr val="CCFFCC"/>
                </a:solidFill>
              </a:rPr>
              <a:t> </a:t>
            </a:r>
          </a:p>
          <a:p>
            <a:r>
              <a:rPr lang="it-IT" dirty="0" smtClean="0">
                <a:solidFill>
                  <a:srgbClr val="CCFFCC"/>
                </a:solidFill>
              </a:rPr>
              <a:t>INAF-</a:t>
            </a:r>
            <a:r>
              <a:rPr lang="it-IT" dirty="0" smtClean="0">
                <a:solidFill>
                  <a:srgbClr val="CCFFCC"/>
                </a:solidFill>
              </a:rPr>
              <a:t>IAPS</a:t>
            </a:r>
            <a:endParaRPr lang="it-IT" dirty="0" smtClean="0">
              <a:solidFill>
                <a:srgbClr val="CCFFCC"/>
              </a:solidFill>
            </a:endParaRPr>
          </a:p>
          <a:p>
            <a:r>
              <a:rPr lang="it-IT" dirty="0" err="1" smtClean="0">
                <a:solidFill>
                  <a:srgbClr val="CCFFCC"/>
                </a:solidFill>
              </a:rPr>
              <a:t>Italy</a:t>
            </a:r>
            <a:r>
              <a:rPr lang="it-IT" dirty="0" smtClean="0">
                <a:solidFill>
                  <a:srgbClr val="CCFFCC"/>
                </a:solidFill>
              </a:rPr>
              <a:t> </a:t>
            </a:r>
            <a:endParaRPr lang="it-IT" dirty="0" smtClean="0">
              <a:solidFill>
                <a:srgbClr val="CCFFCC"/>
              </a:solidFill>
            </a:endParaRPr>
          </a:p>
          <a:p>
            <a:endParaRPr lang="it-IT" dirty="0" smtClean="0">
              <a:solidFill>
                <a:srgbClr val="CCFFCC"/>
              </a:solidFill>
            </a:endParaRPr>
          </a:p>
          <a:p>
            <a:endParaRPr lang="it-IT" dirty="0" smtClean="0">
              <a:solidFill>
                <a:srgbClr val="CCFFCC"/>
              </a:solidFill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5314732" y="4790207"/>
            <a:ext cx="37626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solidFill>
                  <a:srgbClr val="FFFFFF"/>
                </a:solidFill>
              </a:rPr>
              <a:t>28th Texas Symposium, Geneva 2015</a:t>
            </a:r>
            <a:endParaRPr lang="it-IT" sz="2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471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How can </a:t>
            </a:r>
            <a:r>
              <a:rPr lang="it-IT" dirty="0" err="1" smtClean="0"/>
              <a:t>we</a:t>
            </a:r>
            <a:r>
              <a:rPr lang="it-IT" dirty="0" smtClean="0"/>
              <a:t> derive the rate of </a:t>
            </a:r>
            <a:r>
              <a:rPr lang="it-IT" dirty="0" err="1" smtClean="0"/>
              <a:t>jetted</a:t>
            </a:r>
            <a:r>
              <a:rPr lang="it-IT" dirty="0" smtClean="0"/>
              <a:t> </a:t>
            </a:r>
            <a:r>
              <a:rPr lang="it-IT" dirty="0" err="1" smtClean="0"/>
              <a:t>TDEs</a:t>
            </a:r>
            <a:r>
              <a:rPr lang="it-IT" dirty="0" smtClean="0"/>
              <a:t>?</a:t>
            </a:r>
            <a:endParaRPr lang="it-IT" dirty="0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5493" t="12135" r="52024" b="39950"/>
          <a:stretch/>
        </p:blipFill>
        <p:spPr>
          <a:xfrm>
            <a:off x="275504" y="2320628"/>
            <a:ext cx="3944342" cy="2759668"/>
          </a:xfrm>
        </p:spPr>
      </p:pic>
      <p:sp>
        <p:nvSpPr>
          <p:cNvPr id="5" name="CasellaDiTesto 4"/>
          <p:cNvSpPr txBox="1"/>
          <p:nvPr/>
        </p:nvSpPr>
        <p:spPr>
          <a:xfrm>
            <a:off x="777199" y="1689977"/>
            <a:ext cx="72497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>
                <a:solidFill>
                  <a:schemeClr val="bg2"/>
                </a:solidFill>
              </a:rPr>
              <a:t>Using </a:t>
            </a:r>
            <a:r>
              <a:rPr lang="it-IT" dirty="0" err="1" smtClean="0">
                <a:solidFill>
                  <a:schemeClr val="bg2"/>
                </a:solidFill>
              </a:rPr>
              <a:t>Sw</a:t>
            </a:r>
            <a:r>
              <a:rPr lang="it-IT" dirty="0" smtClean="0">
                <a:solidFill>
                  <a:schemeClr val="bg2"/>
                </a:solidFill>
              </a:rPr>
              <a:t> J1644 </a:t>
            </a:r>
            <a:r>
              <a:rPr lang="it-IT" dirty="0" err="1" smtClean="0">
                <a:solidFill>
                  <a:schemeClr val="bg2"/>
                </a:solidFill>
              </a:rPr>
              <a:t>as</a:t>
            </a:r>
            <a:r>
              <a:rPr lang="it-IT" dirty="0" smtClean="0">
                <a:solidFill>
                  <a:schemeClr val="bg2"/>
                </a:solidFill>
              </a:rPr>
              <a:t> a </a:t>
            </a:r>
            <a:r>
              <a:rPr lang="it-IT" dirty="0" err="1" smtClean="0">
                <a:solidFill>
                  <a:schemeClr val="bg2"/>
                </a:solidFill>
              </a:rPr>
              <a:t>prototype</a:t>
            </a:r>
            <a:r>
              <a:rPr lang="it-IT" dirty="0" smtClean="0">
                <a:solidFill>
                  <a:schemeClr val="bg2"/>
                </a:solidFill>
              </a:rPr>
              <a:t> to </a:t>
            </a:r>
            <a:r>
              <a:rPr lang="it-IT" dirty="0" err="1" smtClean="0">
                <a:solidFill>
                  <a:schemeClr val="bg2"/>
                </a:solidFill>
              </a:rPr>
              <a:t>make</a:t>
            </a:r>
            <a:r>
              <a:rPr lang="it-IT" dirty="0" smtClean="0">
                <a:solidFill>
                  <a:schemeClr val="bg2"/>
                </a:solidFill>
              </a:rPr>
              <a:t> </a:t>
            </a:r>
            <a:r>
              <a:rPr lang="it-IT" dirty="0" err="1" smtClean="0">
                <a:solidFill>
                  <a:schemeClr val="bg2"/>
                </a:solidFill>
              </a:rPr>
              <a:t>predictions</a:t>
            </a:r>
            <a:r>
              <a:rPr lang="it-IT" dirty="0">
                <a:solidFill>
                  <a:schemeClr val="bg2"/>
                </a:solidFill>
              </a:rPr>
              <a:t> </a:t>
            </a:r>
            <a:r>
              <a:rPr lang="it-IT" dirty="0" smtClean="0">
                <a:solidFill>
                  <a:schemeClr val="bg2"/>
                </a:solidFill>
              </a:rPr>
              <a:t>in X-</a:t>
            </a:r>
            <a:r>
              <a:rPr lang="it-IT" dirty="0" err="1" smtClean="0">
                <a:solidFill>
                  <a:schemeClr val="bg2"/>
                </a:solidFill>
              </a:rPr>
              <a:t>rays</a:t>
            </a:r>
            <a:r>
              <a:rPr lang="it-IT" dirty="0">
                <a:solidFill>
                  <a:schemeClr val="bg2"/>
                </a:solidFill>
              </a:rPr>
              <a:t> </a:t>
            </a:r>
            <a:r>
              <a:rPr lang="it-IT" dirty="0" smtClean="0">
                <a:solidFill>
                  <a:schemeClr val="bg2"/>
                </a:solidFill>
              </a:rPr>
              <a:t>and radio </a:t>
            </a:r>
            <a:r>
              <a:rPr lang="it-IT" dirty="0" err="1" smtClean="0">
                <a:solidFill>
                  <a:schemeClr val="bg2"/>
                </a:solidFill>
              </a:rPr>
              <a:t>energy</a:t>
            </a:r>
            <a:r>
              <a:rPr lang="it-IT" dirty="0">
                <a:solidFill>
                  <a:schemeClr val="bg2"/>
                </a:solidFill>
              </a:rPr>
              <a:t> </a:t>
            </a:r>
            <a:r>
              <a:rPr lang="it-IT" dirty="0" err="1" smtClean="0">
                <a:solidFill>
                  <a:schemeClr val="bg2"/>
                </a:solidFill>
              </a:rPr>
              <a:t>bands</a:t>
            </a:r>
            <a:r>
              <a:rPr lang="it-IT" dirty="0" smtClean="0">
                <a:solidFill>
                  <a:schemeClr val="bg2"/>
                </a:solidFill>
              </a:rPr>
              <a:t> </a:t>
            </a:r>
            <a:endParaRPr lang="it-IT" dirty="0">
              <a:solidFill>
                <a:schemeClr val="bg2"/>
              </a:solidFill>
            </a:endParaRP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504" y="5234885"/>
            <a:ext cx="3944342" cy="941767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4"/>
          <a:srcRect l="51237" t="11420" r="4999" b="36390"/>
          <a:stretch/>
        </p:blipFill>
        <p:spPr>
          <a:xfrm>
            <a:off x="4732109" y="2374117"/>
            <a:ext cx="4001725" cy="2706179"/>
          </a:xfrm>
          <a:prstGeom prst="rect">
            <a:avLst/>
          </a:prstGeom>
        </p:spPr>
      </p:pic>
      <p:sp>
        <p:nvSpPr>
          <p:cNvPr id="8" name="CasellaDiTesto 7"/>
          <p:cNvSpPr txBox="1"/>
          <p:nvPr/>
        </p:nvSpPr>
        <p:spPr>
          <a:xfrm>
            <a:off x="1128783" y="3951337"/>
            <a:ext cx="1646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0.3-10 </a:t>
            </a:r>
            <a:r>
              <a:rPr lang="it-IT" dirty="0" err="1" smtClean="0"/>
              <a:t>keV</a:t>
            </a:r>
            <a:endParaRPr lang="it-IT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6219655" y="3951337"/>
            <a:ext cx="1646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1.4 GHz</a:t>
            </a:r>
            <a:endParaRPr lang="it-IT" dirty="0"/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 rotWithShape="1">
          <a:blip r:embed="rId5"/>
          <a:srcRect b="14758"/>
          <a:stretch/>
        </p:blipFill>
        <p:spPr>
          <a:xfrm>
            <a:off x="4746034" y="5247992"/>
            <a:ext cx="3987800" cy="898533"/>
          </a:xfrm>
          <a:prstGeom prst="rect">
            <a:avLst/>
          </a:prstGeom>
        </p:spPr>
      </p:pic>
      <p:sp>
        <p:nvSpPr>
          <p:cNvPr id="11" name="CasellaDiTesto 10"/>
          <p:cNvSpPr txBox="1"/>
          <p:nvPr/>
        </p:nvSpPr>
        <p:spPr>
          <a:xfrm>
            <a:off x="4957155" y="5745833"/>
            <a:ext cx="6210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FF6600"/>
                </a:solidFill>
              </a:rPr>
              <a:t>MDL</a:t>
            </a:r>
            <a:endParaRPr lang="it-IT" dirty="0">
              <a:solidFill>
                <a:srgbClr val="FF6600"/>
              </a:solidFill>
            </a:endParaRPr>
          </a:p>
        </p:txBody>
      </p:sp>
      <p:sp useBgFill="1">
        <p:nvSpPr>
          <p:cNvPr id="12" name="CasellaDiTesto 11"/>
          <p:cNvSpPr txBox="1"/>
          <p:nvPr/>
        </p:nvSpPr>
        <p:spPr>
          <a:xfrm>
            <a:off x="-18539" y="0"/>
            <a:ext cx="2793478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it-IT" b="1" dirty="0" err="1" smtClean="0">
                <a:solidFill>
                  <a:srgbClr val="FAF68A"/>
                </a:solidFill>
              </a:rPr>
              <a:t>Donnarumma</a:t>
            </a:r>
            <a:r>
              <a:rPr lang="it-IT" b="1" dirty="0" smtClean="0">
                <a:solidFill>
                  <a:srgbClr val="FAF68A"/>
                </a:solidFill>
              </a:rPr>
              <a:t> &amp; Rossi 2015</a:t>
            </a:r>
            <a:endParaRPr lang="it-IT" b="1" dirty="0">
              <a:solidFill>
                <a:srgbClr val="FAF6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63218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4068" y="-7602"/>
            <a:ext cx="8686800" cy="1356074"/>
          </a:xfrm>
        </p:spPr>
        <p:txBody>
          <a:bodyPr/>
          <a:lstStyle/>
          <a:p>
            <a:r>
              <a:rPr lang="it-IT" dirty="0" smtClean="0"/>
              <a:t>The </a:t>
            </a:r>
            <a:r>
              <a:rPr lang="it-IT" dirty="0" err="1" smtClean="0"/>
              <a:t>intrinsic</a:t>
            </a:r>
            <a:r>
              <a:rPr lang="it-IT" dirty="0" smtClean="0"/>
              <a:t> rate </a:t>
            </a:r>
            <a:r>
              <a:rPr lang="it-IT" dirty="0" err="1" smtClean="0"/>
              <a:t>R</a:t>
            </a:r>
            <a:r>
              <a:rPr lang="it-IT" dirty="0" smtClean="0"/>
              <a:t>(</a:t>
            </a:r>
            <a:r>
              <a:rPr lang="it-IT" dirty="0" err="1" smtClean="0"/>
              <a:t>z</a:t>
            </a:r>
            <a:r>
              <a:rPr lang="it-IT" dirty="0" smtClean="0"/>
              <a:t>) and the </a:t>
            </a:r>
            <a:r>
              <a:rPr lang="it-IT" dirty="0" err="1" smtClean="0"/>
              <a:t>beaming</a:t>
            </a:r>
            <a:r>
              <a:rPr lang="it-IT" dirty="0" smtClean="0"/>
              <a:t> </a:t>
            </a:r>
            <a:r>
              <a:rPr lang="it-IT" dirty="0" err="1" smtClean="0"/>
              <a:t>reduction</a:t>
            </a:r>
            <a:r>
              <a:rPr lang="it-IT" dirty="0" smtClean="0"/>
              <a:t> </a:t>
            </a:r>
            <a:br>
              <a:rPr lang="it-IT" dirty="0" smtClean="0"/>
            </a:br>
            <a:endParaRPr lang="it-IT" dirty="0"/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 rotWithShape="1">
          <a:blip r:embed="rId2"/>
          <a:srcRect l="57012" t="58839" r="15684" b="33613"/>
          <a:stretch/>
        </p:blipFill>
        <p:spPr>
          <a:xfrm>
            <a:off x="4123189" y="2049916"/>
            <a:ext cx="3574546" cy="544038"/>
          </a:xfrm>
          <a:prstGeom prst="rect">
            <a:avLst/>
          </a:prstGeom>
        </p:spPr>
      </p:pic>
      <p:pic>
        <p:nvPicPr>
          <p:cNvPr id="16" name="Segnaposto contenuto 7"/>
          <p:cNvPicPr>
            <a:picLocks noChangeAspect="1"/>
          </p:cNvPicPr>
          <p:nvPr/>
        </p:nvPicPr>
        <p:blipFill rotWithShape="1">
          <a:blip r:embed="rId3"/>
          <a:srcRect l="52255" t="48757" r="4691" b="8392"/>
          <a:stretch/>
        </p:blipFill>
        <p:spPr>
          <a:xfrm>
            <a:off x="3275530" y="2775335"/>
            <a:ext cx="5104468" cy="3386861"/>
          </a:xfrm>
          <a:prstGeom prst="rect">
            <a:avLst/>
          </a:prstGeom>
        </p:spPr>
      </p:pic>
      <p:sp>
        <p:nvSpPr>
          <p:cNvPr id="15" name="CasellaDiTesto 14"/>
          <p:cNvSpPr txBox="1"/>
          <p:nvPr/>
        </p:nvSpPr>
        <p:spPr>
          <a:xfrm>
            <a:off x="5124466" y="3724276"/>
            <a:ext cx="2573269" cy="138499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it-IT" b="1" dirty="0" err="1" smtClean="0">
                <a:solidFill>
                  <a:srgbClr val="FF6600"/>
                </a:solidFill>
              </a:rPr>
              <a:t>Intrinsic</a:t>
            </a:r>
            <a:r>
              <a:rPr lang="it-IT" b="1" dirty="0" smtClean="0">
                <a:solidFill>
                  <a:srgbClr val="FF6600"/>
                </a:solidFill>
              </a:rPr>
              <a:t> rate</a:t>
            </a:r>
          </a:p>
          <a:p>
            <a:r>
              <a:rPr lang="it-IT" sz="1600" b="1" dirty="0" smtClean="0">
                <a:solidFill>
                  <a:srgbClr val="FF6600"/>
                </a:solidFill>
              </a:rPr>
              <a:t>N</a:t>
            </a:r>
            <a:r>
              <a:rPr lang="it-IT" sz="1600" b="1" baseline="-25000" dirty="0" smtClean="0">
                <a:solidFill>
                  <a:srgbClr val="FF6600"/>
                </a:solidFill>
              </a:rPr>
              <a:t>TDE</a:t>
            </a:r>
            <a:r>
              <a:rPr lang="it-IT" sz="1600" b="1" dirty="0" smtClean="0">
                <a:solidFill>
                  <a:srgbClr val="FF6600"/>
                </a:solidFill>
              </a:rPr>
              <a:t>~ 10</a:t>
            </a:r>
            <a:r>
              <a:rPr lang="it-IT" sz="1600" b="1" baseline="30000" dirty="0" smtClean="0">
                <a:solidFill>
                  <a:srgbClr val="FF6600"/>
                </a:solidFill>
              </a:rPr>
              <a:t>-5</a:t>
            </a:r>
            <a:r>
              <a:rPr lang="it-IT" sz="1600" b="1" dirty="0" smtClean="0">
                <a:solidFill>
                  <a:srgbClr val="FF6600"/>
                </a:solidFill>
              </a:rPr>
              <a:t> per </a:t>
            </a:r>
            <a:r>
              <a:rPr lang="it-IT" sz="1600" b="1" dirty="0" err="1" smtClean="0">
                <a:solidFill>
                  <a:srgbClr val="FF6600"/>
                </a:solidFill>
              </a:rPr>
              <a:t>yr</a:t>
            </a:r>
            <a:r>
              <a:rPr lang="it-IT" sz="1600" b="1" dirty="0" smtClean="0">
                <a:solidFill>
                  <a:srgbClr val="FF6600"/>
                </a:solidFill>
              </a:rPr>
              <a:t> per </a:t>
            </a:r>
            <a:r>
              <a:rPr lang="it-IT" sz="1600" b="1" dirty="0" err="1" smtClean="0">
                <a:solidFill>
                  <a:srgbClr val="FF6600"/>
                </a:solidFill>
              </a:rPr>
              <a:t>galaxy</a:t>
            </a:r>
            <a:endParaRPr lang="it-IT" sz="1600" b="1" baseline="30000" dirty="0" smtClean="0">
              <a:solidFill>
                <a:srgbClr val="FF6600"/>
              </a:solidFill>
            </a:endParaRPr>
          </a:p>
          <a:p>
            <a:r>
              <a:rPr lang="it-IT" sz="1600" b="1" dirty="0" smtClean="0">
                <a:solidFill>
                  <a:srgbClr val="FF6600"/>
                </a:solidFill>
              </a:rPr>
              <a:t>M = [10</a:t>
            </a:r>
            <a:r>
              <a:rPr lang="it-IT" sz="1600" b="1" baseline="30000" dirty="0" smtClean="0">
                <a:solidFill>
                  <a:srgbClr val="FF6600"/>
                </a:solidFill>
              </a:rPr>
              <a:t>6  - </a:t>
            </a:r>
            <a:r>
              <a:rPr lang="it-IT" sz="1600" b="1" dirty="0" smtClean="0">
                <a:solidFill>
                  <a:srgbClr val="FF6600"/>
                </a:solidFill>
              </a:rPr>
              <a:t>10</a:t>
            </a:r>
            <a:r>
              <a:rPr lang="it-IT" sz="1600" b="1" baseline="30000" dirty="0" smtClean="0">
                <a:solidFill>
                  <a:srgbClr val="FF6600"/>
                </a:solidFill>
              </a:rPr>
              <a:t>8 </a:t>
            </a:r>
            <a:r>
              <a:rPr lang="it-IT" sz="1600" b="1" dirty="0" err="1" smtClean="0">
                <a:solidFill>
                  <a:srgbClr val="FF6600"/>
                </a:solidFill>
              </a:rPr>
              <a:t>Msun</a:t>
            </a:r>
            <a:r>
              <a:rPr lang="it-IT" sz="1600" b="1" dirty="0" smtClean="0">
                <a:solidFill>
                  <a:srgbClr val="FF6600"/>
                </a:solidFill>
              </a:rPr>
              <a:t> ]</a:t>
            </a:r>
          </a:p>
          <a:p>
            <a:endParaRPr lang="it-IT" sz="1600" dirty="0" smtClean="0">
              <a:solidFill>
                <a:srgbClr val="FF6600"/>
              </a:solidFill>
            </a:endParaRPr>
          </a:p>
          <a:p>
            <a:endParaRPr lang="it-IT" dirty="0">
              <a:solidFill>
                <a:srgbClr val="FF6600"/>
              </a:solidFill>
            </a:endParaRPr>
          </a:p>
        </p:txBody>
      </p:sp>
      <p:sp>
        <p:nvSpPr>
          <p:cNvPr id="18" name="CasellaDiTesto 17"/>
          <p:cNvSpPr txBox="1"/>
          <p:nvPr/>
        </p:nvSpPr>
        <p:spPr>
          <a:xfrm>
            <a:off x="15662" y="6177883"/>
            <a:ext cx="83933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 smtClean="0">
                <a:solidFill>
                  <a:schemeClr val="bg1"/>
                </a:solidFill>
              </a:rPr>
              <a:t>From </a:t>
            </a:r>
            <a:r>
              <a:rPr lang="it-IT" sz="2400" b="1" dirty="0" err="1" smtClean="0">
                <a:solidFill>
                  <a:schemeClr val="bg1"/>
                </a:solidFill>
              </a:rPr>
              <a:t>intrinsic</a:t>
            </a:r>
            <a:r>
              <a:rPr lang="it-IT" sz="2400" b="1" dirty="0" smtClean="0">
                <a:solidFill>
                  <a:schemeClr val="bg1"/>
                </a:solidFill>
              </a:rPr>
              <a:t> to </a:t>
            </a:r>
            <a:r>
              <a:rPr lang="it-IT" sz="2400" b="1" dirty="0" err="1" smtClean="0">
                <a:solidFill>
                  <a:schemeClr val="bg1"/>
                </a:solidFill>
              </a:rPr>
              <a:t>jetted</a:t>
            </a:r>
            <a:r>
              <a:rPr lang="it-IT" sz="2400" b="1" dirty="0" smtClean="0">
                <a:solidFill>
                  <a:schemeClr val="bg1"/>
                </a:solidFill>
              </a:rPr>
              <a:t> TDE rate: </a:t>
            </a:r>
            <a:r>
              <a:rPr lang="it-IT" sz="2400" b="1" dirty="0" err="1" smtClean="0">
                <a:solidFill>
                  <a:schemeClr val="bg1"/>
                </a:solidFill>
              </a:rPr>
              <a:t>rescaling</a:t>
            </a:r>
            <a:r>
              <a:rPr lang="it-IT" sz="2400" b="1" dirty="0" smtClean="0">
                <a:solidFill>
                  <a:schemeClr val="bg1"/>
                </a:solidFill>
              </a:rPr>
              <a:t> </a:t>
            </a:r>
            <a:r>
              <a:rPr lang="it-IT" sz="2400" b="1" dirty="0" err="1" smtClean="0">
                <a:solidFill>
                  <a:schemeClr val="bg1"/>
                </a:solidFill>
              </a:rPr>
              <a:t>R</a:t>
            </a:r>
            <a:r>
              <a:rPr lang="it-IT" sz="2400" b="1" dirty="0" smtClean="0">
                <a:solidFill>
                  <a:schemeClr val="bg1"/>
                </a:solidFill>
              </a:rPr>
              <a:t>(</a:t>
            </a:r>
            <a:r>
              <a:rPr lang="it-IT" sz="2400" b="1" dirty="0" err="1" smtClean="0">
                <a:solidFill>
                  <a:schemeClr val="bg1"/>
                </a:solidFill>
              </a:rPr>
              <a:t>z</a:t>
            </a:r>
            <a:r>
              <a:rPr lang="it-IT" sz="2400" b="1" dirty="0" smtClean="0">
                <a:solidFill>
                  <a:schemeClr val="bg1"/>
                </a:solidFill>
              </a:rPr>
              <a:t>) </a:t>
            </a:r>
            <a:r>
              <a:rPr lang="it-IT" sz="2400" b="1" dirty="0" smtClean="0">
                <a:solidFill>
                  <a:srgbClr val="FFFF00"/>
                </a:solidFill>
              </a:rPr>
              <a:t>by a </a:t>
            </a:r>
            <a:r>
              <a:rPr lang="it-IT" sz="2400" b="1" dirty="0" err="1" smtClean="0">
                <a:solidFill>
                  <a:srgbClr val="FFFF00"/>
                </a:solidFill>
              </a:rPr>
              <a:t>factor</a:t>
            </a:r>
            <a:r>
              <a:rPr lang="it-IT" sz="2400" b="1" dirty="0" smtClean="0">
                <a:solidFill>
                  <a:srgbClr val="FFFF00"/>
                </a:solidFill>
              </a:rPr>
              <a:t>  (2Γ)</a:t>
            </a:r>
            <a:r>
              <a:rPr lang="it-IT" sz="2400" b="1" baseline="30000" dirty="0" smtClean="0">
                <a:solidFill>
                  <a:srgbClr val="FFFF00"/>
                </a:solidFill>
              </a:rPr>
              <a:t>-2</a:t>
            </a:r>
            <a:endParaRPr lang="it-IT" sz="2400" b="1" baseline="30000" dirty="0">
              <a:solidFill>
                <a:srgbClr val="FFFF00"/>
              </a:solidFill>
            </a:endParaRPr>
          </a:p>
        </p:txBody>
      </p:sp>
      <p:pic>
        <p:nvPicPr>
          <p:cNvPr id="8" name="Segnaposto contenuto 7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52358" t="2449" r="4588" b="50226"/>
          <a:stretch/>
        </p:blipFill>
        <p:spPr>
          <a:xfrm>
            <a:off x="62716" y="1363247"/>
            <a:ext cx="3864613" cy="2831938"/>
          </a:xfrm>
        </p:spPr>
      </p:pic>
      <p:sp>
        <p:nvSpPr>
          <p:cNvPr id="17" name="CasellaDiTesto 16"/>
          <p:cNvSpPr txBox="1"/>
          <p:nvPr/>
        </p:nvSpPr>
        <p:spPr>
          <a:xfrm>
            <a:off x="689803" y="2690413"/>
            <a:ext cx="21321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Shankar</a:t>
            </a:r>
            <a:r>
              <a:rPr lang="it-IT" dirty="0" smtClean="0"/>
              <a:t> et al. 2013 mass </a:t>
            </a:r>
            <a:r>
              <a:rPr lang="it-IT" dirty="0" err="1" smtClean="0"/>
              <a:t>function</a:t>
            </a:r>
            <a:r>
              <a:rPr lang="it-IT" dirty="0" smtClean="0"/>
              <a:t> (G and </a:t>
            </a:r>
            <a:r>
              <a:rPr lang="it-IT" dirty="0" err="1" smtClean="0"/>
              <a:t>Gz</a:t>
            </a:r>
            <a:r>
              <a:rPr lang="it-IT" dirty="0" smtClean="0"/>
              <a:t> </a:t>
            </a:r>
            <a:r>
              <a:rPr lang="it-IT" dirty="0" err="1" smtClean="0"/>
              <a:t>models</a:t>
            </a:r>
            <a:r>
              <a:rPr lang="it-IT" dirty="0" smtClean="0"/>
              <a:t> </a:t>
            </a:r>
            <a:r>
              <a:rPr lang="it-IT" dirty="0" err="1" smtClean="0"/>
              <a:t>adopted</a:t>
            </a:r>
            <a:r>
              <a:rPr lang="it-IT" dirty="0" smtClean="0"/>
              <a:t>)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371327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37708" y="117837"/>
            <a:ext cx="8745596" cy="2061669"/>
          </a:xfrm>
        </p:spPr>
        <p:txBody>
          <a:bodyPr/>
          <a:lstStyle/>
          <a:p>
            <a:r>
              <a:rPr lang="it-IT" dirty="0" smtClean="0"/>
              <a:t>Rate </a:t>
            </a:r>
            <a:r>
              <a:rPr lang="it-IT" dirty="0" err="1" smtClean="0"/>
              <a:t>predictions</a:t>
            </a:r>
            <a:r>
              <a:rPr lang="it-IT" dirty="0" smtClean="0"/>
              <a:t>: </a:t>
            </a:r>
            <a:r>
              <a:rPr lang="it-IT" dirty="0" err="1" smtClean="0"/>
              <a:t>constraints</a:t>
            </a:r>
            <a:r>
              <a:rPr lang="it-IT" dirty="0" smtClean="0"/>
              <a:t> from </a:t>
            </a:r>
            <a:r>
              <a:rPr lang="it-IT" dirty="0" err="1" smtClean="0"/>
              <a:t>current</a:t>
            </a:r>
            <a:r>
              <a:rPr lang="it-IT" dirty="0" smtClean="0"/>
              <a:t> </a:t>
            </a:r>
            <a:r>
              <a:rPr lang="it-IT" dirty="0" err="1" smtClean="0"/>
              <a:t>observations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37708" y="1772680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it-IT" dirty="0" smtClean="0">
                <a:solidFill>
                  <a:srgbClr val="FAF2D5"/>
                </a:solidFill>
              </a:rPr>
              <a:t>A Monte Carlo </a:t>
            </a:r>
            <a:r>
              <a:rPr lang="it-IT" dirty="0" err="1" smtClean="0">
                <a:solidFill>
                  <a:srgbClr val="FAF2D5"/>
                </a:solidFill>
              </a:rPr>
              <a:t>approach</a:t>
            </a:r>
            <a:r>
              <a:rPr lang="it-IT" dirty="0" smtClean="0"/>
              <a:t>:</a:t>
            </a:r>
          </a:p>
          <a:p>
            <a:pPr marL="0" indent="0">
              <a:buNone/>
            </a:pPr>
            <a:r>
              <a:rPr lang="it-IT" dirty="0" err="1">
                <a:solidFill>
                  <a:srgbClr val="F79646"/>
                </a:solidFill>
              </a:rPr>
              <a:t>m</a:t>
            </a:r>
            <a:r>
              <a:rPr lang="it-IT" dirty="0" err="1" smtClean="0">
                <a:solidFill>
                  <a:srgbClr val="F79646"/>
                </a:solidFill>
              </a:rPr>
              <a:t>ain</a:t>
            </a:r>
            <a:r>
              <a:rPr lang="it-IT" dirty="0" smtClean="0">
                <a:solidFill>
                  <a:srgbClr val="F79646"/>
                </a:solidFill>
              </a:rPr>
              <a:t> </a:t>
            </a:r>
            <a:r>
              <a:rPr lang="it-IT" dirty="0" err="1" smtClean="0">
                <a:solidFill>
                  <a:srgbClr val="F79646"/>
                </a:solidFill>
              </a:rPr>
              <a:t>ingredients</a:t>
            </a:r>
            <a:r>
              <a:rPr lang="it-IT" dirty="0" smtClean="0">
                <a:solidFill>
                  <a:srgbClr val="F79646"/>
                </a:solidFill>
              </a:rPr>
              <a:t>, </a:t>
            </a:r>
            <a:r>
              <a:rPr lang="it-IT" dirty="0" err="1" smtClean="0"/>
              <a:t>τ</a:t>
            </a:r>
            <a:r>
              <a:rPr lang="it-IT" dirty="0" smtClean="0"/>
              <a:t> and m</a:t>
            </a:r>
            <a:r>
              <a:rPr lang="it-IT" baseline="-25000" dirty="0" smtClean="0"/>
              <a:t>*</a:t>
            </a:r>
            <a:r>
              <a:rPr lang="it-IT" dirty="0" smtClean="0"/>
              <a:t>    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endParaRPr lang="it-IT" dirty="0"/>
          </a:p>
          <a:p>
            <a:pPr marL="400050" lvl="1" indent="0">
              <a:buNone/>
            </a:pPr>
            <a:r>
              <a:rPr lang="it-IT" dirty="0" err="1" smtClean="0">
                <a:solidFill>
                  <a:schemeClr val="accent6">
                    <a:lumMod val="75000"/>
                  </a:schemeClr>
                </a:solidFill>
              </a:rPr>
              <a:t>τ</a:t>
            </a:r>
            <a:r>
              <a:rPr lang="it-IT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it-IT" sz="2400" dirty="0" smtClean="0"/>
              <a:t>- </a:t>
            </a:r>
            <a:r>
              <a:rPr lang="it-IT" sz="2400" dirty="0" err="1" smtClean="0"/>
              <a:t>randomly</a:t>
            </a:r>
            <a:r>
              <a:rPr lang="it-IT" sz="2400" dirty="0" smtClean="0"/>
              <a:t> </a:t>
            </a:r>
            <a:r>
              <a:rPr lang="it-IT" sz="2400" dirty="0" err="1" smtClean="0"/>
              <a:t>extracted</a:t>
            </a:r>
            <a:r>
              <a:rPr lang="it-IT" sz="2400" dirty="0" smtClean="0"/>
              <a:t> from a </a:t>
            </a:r>
            <a:r>
              <a:rPr lang="it-IT" sz="2400" dirty="0" err="1" smtClean="0"/>
              <a:t>uniform</a:t>
            </a:r>
            <a:r>
              <a:rPr lang="it-IT" sz="2400" dirty="0" smtClean="0"/>
              <a:t> </a:t>
            </a:r>
            <a:r>
              <a:rPr lang="it-IT" sz="2400" dirty="0" err="1" smtClean="0"/>
              <a:t>distribution</a:t>
            </a:r>
            <a:r>
              <a:rPr lang="it-IT" sz="2400" dirty="0" smtClean="0"/>
              <a:t>        </a:t>
            </a:r>
            <a:r>
              <a:rPr lang="it-IT" sz="2400" dirty="0" err="1" smtClean="0"/>
              <a:t>between</a:t>
            </a:r>
            <a:r>
              <a:rPr lang="it-IT" sz="2400" dirty="0" smtClean="0"/>
              <a:t> 0 and 1 </a:t>
            </a:r>
            <a:r>
              <a:rPr lang="it-IT" sz="2400" dirty="0" err="1" smtClean="0"/>
              <a:t>yr</a:t>
            </a:r>
            <a:endParaRPr lang="it-IT" sz="2400" dirty="0"/>
          </a:p>
          <a:p>
            <a:pPr marL="400050" lvl="1" indent="0">
              <a:buNone/>
            </a:pPr>
            <a:r>
              <a:rPr lang="it-IT" dirty="0" smtClean="0">
                <a:solidFill>
                  <a:srgbClr val="E46C0A"/>
                </a:solidFill>
              </a:rPr>
              <a:t>m</a:t>
            </a:r>
            <a:r>
              <a:rPr lang="it-IT" sz="2400" baseline="-25000" dirty="0" smtClean="0">
                <a:solidFill>
                  <a:srgbClr val="E46C0A"/>
                </a:solidFill>
              </a:rPr>
              <a:t>* </a:t>
            </a:r>
            <a:r>
              <a:rPr lang="it-IT" sz="2400" dirty="0" smtClean="0"/>
              <a:t>-</a:t>
            </a:r>
            <a:r>
              <a:rPr lang="it-IT" sz="2400" dirty="0" err="1" smtClean="0"/>
              <a:t>extracted</a:t>
            </a:r>
            <a:r>
              <a:rPr lang="it-IT" sz="2400" dirty="0" smtClean="0"/>
              <a:t> from a </a:t>
            </a:r>
            <a:r>
              <a:rPr lang="it-IT" sz="2400" dirty="0" err="1" smtClean="0"/>
              <a:t>Kroupa</a:t>
            </a:r>
            <a:r>
              <a:rPr lang="it-IT" sz="2400" dirty="0" smtClean="0"/>
              <a:t> IMF</a:t>
            </a:r>
            <a:endParaRPr lang="it-IT" sz="2400" baseline="-25000" dirty="0" smtClean="0"/>
          </a:p>
          <a:p>
            <a:pPr marL="0" indent="0" algn="ctr">
              <a:buNone/>
            </a:pPr>
            <a:endParaRPr lang="it-IT" dirty="0" smtClean="0">
              <a:solidFill>
                <a:srgbClr val="F79646"/>
              </a:solidFill>
            </a:endParaRPr>
          </a:p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endParaRPr lang="it-IT" dirty="0"/>
          </a:p>
        </p:txBody>
      </p:sp>
      <p:grpSp>
        <p:nvGrpSpPr>
          <p:cNvPr id="7" name="Gruppo 6"/>
          <p:cNvGrpSpPr/>
          <p:nvPr/>
        </p:nvGrpSpPr>
        <p:grpSpPr>
          <a:xfrm>
            <a:off x="331776" y="3044225"/>
            <a:ext cx="4858751" cy="1334997"/>
            <a:chOff x="755076" y="4470978"/>
            <a:chExt cx="4858751" cy="1334997"/>
          </a:xfrm>
        </p:grpSpPr>
        <p:pic>
          <p:nvPicPr>
            <p:cNvPr id="4" name="Immagine 3"/>
            <p:cNvPicPr>
              <a:picLocks noChangeAspect="1"/>
            </p:cNvPicPr>
            <p:nvPr/>
          </p:nvPicPr>
          <p:blipFill rotWithShape="1">
            <a:blip r:embed="rId3"/>
            <a:srcRect l="13101"/>
            <a:stretch/>
          </p:blipFill>
          <p:spPr>
            <a:xfrm>
              <a:off x="755076" y="4470978"/>
              <a:ext cx="4858751" cy="1334997"/>
            </a:xfrm>
            <a:prstGeom prst="rect">
              <a:avLst/>
            </a:prstGeom>
          </p:spPr>
        </p:pic>
        <p:sp>
          <p:nvSpPr>
            <p:cNvPr id="5" name="Ovale 4"/>
            <p:cNvSpPr/>
            <p:nvPr/>
          </p:nvSpPr>
          <p:spPr>
            <a:xfrm flipV="1">
              <a:off x="2335974" y="5111645"/>
              <a:ext cx="266520" cy="313602"/>
            </a:xfrm>
            <a:prstGeom prst="ellipse">
              <a:avLst/>
            </a:prstGeom>
            <a:solidFill>
              <a:schemeClr val="accent6">
                <a:alpha val="37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" name="Ovale 5"/>
            <p:cNvSpPr/>
            <p:nvPr/>
          </p:nvSpPr>
          <p:spPr>
            <a:xfrm flipV="1">
              <a:off x="4197275" y="4486654"/>
              <a:ext cx="553058" cy="499556"/>
            </a:xfrm>
            <a:prstGeom prst="ellipse">
              <a:avLst/>
            </a:prstGeom>
            <a:solidFill>
              <a:schemeClr val="accent6">
                <a:alpha val="37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9" name="CasellaDiTesto 8"/>
          <p:cNvSpPr txBox="1"/>
          <p:nvPr/>
        </p:nvSpPr>
        <p:spPr>
          <a:xfrm>
            <a:off x="8983304" y="368489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5221687" y="3019969"/>
            <a:ext cx="3516558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 err="1" smtClean="0">
                <a:solidFill>
                  <a:srgbClr val="FFFFFF"/>
                </a:solidFill>
              </a:rPr>
              <a:t>τ</a:t>
            </a:r>
            <a:r>
              <a:rPr lang="it-IT" sz="2400" b="1" dirty="0" smtClean="0">
                <a:solidFill>
                  <a:srgbClr val="FFFFFF"/>
                </a:solidFill>
              </a:rPr>
              <a:t> </a:t>
            </a:r>
            <a:r>
              <a:rPr lang="it-IT" sz="2400" b="1" dirty="0" smtClean="0">
                <a:solidFill>
                  <a:schemeClr val="bg1"/>
                </a:solidFill>
              </a:rPr>
              <a:t>= X-</a:t>
            </a:r>
            <a:r>
              <a:rPr lang="it-IT" sz="2400" b="1" dirty="0" err="1" smtClean="0">
                <a:solidFill>
                  <a:schemeClr val="bg1"/>
                </a:solidFill>
              </a:rPr>
              <a:t>ray</a:t>
            </a:r>
            <a:r>
              <a:rPr lang="it-IT" sz="2400" b="1" dirty="0">
                <a:solidFill>
                  <a:schemeClr val="bg1"/>
                </a:solidFill>
              </a:rPr>
              <a:t> </a:t>
            </a:r>
            <a:r>
              <a:rPr lang="it-IT" sz="2400" b="1" dirty="0" err="1" smtClean="0">
                <a:solidFill>
                  <a:schemeClr val="bg1"/>
                </a:solidFill>
              </a:rPr>
              <a:t>lag</a:t>
            </a:r>
            <a:r>
              <a:rPr lang="it-IT" sz="2400" b="1" dirty="0" smtClean="0">
                <a:solidFill>
                  <a:schemeClr val="bg1"/>
                </a:solidFill>
              </a:rPr>
              <a:t> time </a:t>
            </a:r>
          </a:p>
          <a:p>
            <a:r>
              <a:rPr lang="it-IT" sz="2400" b="1" dirty="0" smtClean="0">
                <a:solidFill>
                  <a:schemeClr val="bg1"/>
                </a:solidFill>
              </a:rPr>
              <a:t>(the </a:t>
            </a:r>
            <a:r>
              <a:rPr lang="it-IT" sz="2400" b="1" dirty="0" err="1" smtClean="0">
                <a:solidFill>
                  <a:schemeClr val="bg1"/>
                </a:solidFill>
              </a:rPr>
              <a:t>same</a:t>
            </a:r>
            <a:r>
              <a:rPr lang="it-IT" sz="2400" b="1" dirty="0" smtClean="0">
                <a:solidFill>
                  <a:schemeClr val="bg1"/>
                </a:solidFill>
              </a:rPr>
              <a:t> </a:t>
            </a:r>
            <a:r>
              <a:rPr lang="it-IT" sz="2400" b="1" dirty="0" err="1" smtClean="0">
                <a:solidFill>
                  <a:schemeClr val="bg1"/>
                </a:solidFill>
              </a:rPr>
              <a:t>applies</a:t>
            </a:r>
            <a:r>
              <a:rPr lang="it-IT" sz="2400" b="1" dirty="0" smtClean="0">
                <a:solidFill>
                  <a:schemeClr val="bg1"/>
                </a:solidFill>
              </a:rPr>
              <a:t> to radio</a:t>
            </a:r>
          </a:p>
          <a:p>
            <a:r>
              <a:rPr lang="it-IT" sz="2400" b="1" dirty="0" smtClean="0">
                <a:solidFill>
                  <a:schemeClr val="bg1"/>
                </a:solidFill>
              </a:rPr>
              <a:t> light curve)</a:t>
            </a:r>
          </a:p>
          <a:p>
            <a:r>
              <a:rPr lang="it-IT" sz="2400" b="1" dirty="0" smtClean="0">
                <a:solidFill>
                  <a:schemeClr val="bg1"/>
                </a:solidFill>
              </a:rPr>
              <a:t>m</a:t>
            </a:r>
            <a:r>
              <a:rPr lang="it-IT" sz="2400" b="1" baseline="-25000" dirty="0" smtClean="0">
                <a:solidFill>
                  <a:schemeClr val="bg1"/>
                </a:solidFill>
              </a:rPr>
              <a:t>*</a:t>
            </a:r>
            <a:r>
              <a:rPr lang="it-IT" sz="2400" b="1" dirty="0" smtClean="0">
                <a:solidFill>
                  <a:schemeClr val="bg1"/>
                </a:solidFill>
              </a:rPr>
              <a:t> = star mass</a:t>
            </a:r>
            <a:endParaRPr lang="it-IT" sz="2400" b="1" baseline="-25000" dirty="0" smtClean="0">
              <a:solidFill>
                <a:schemeClr val="bg1"/>
              </a:solidFill>
            </a:endParaRPr>
          </a:p>
          <a:p>
            <a:endParaRPr lang="it-IT" dirty="0"/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0039" y="5356562"/>
            <a:ext cx="3450497" cy="1055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22610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798"/>
            <a:ext cx="8229600" cy="1143000"/>
          </a:xfrm>
        </p:spPr>
        <p:txBody>
          <a:bodyPr/>
          <a:lstStyle/>
          <a:p>
            <a:r>
              <a:rPr lang="it-IT" dirty="0" err="1" smtClean="0"/>
              <a:t>Looking</a:t>
            </a:r>
            <a:r>
              <a:rPr lang="it-IT" dirty="0" smtClean="0"/>
              <a:t> </a:t>
            </a:r>
            <a:r>
              <a:rPr lang="it-IT" dirty="0" err="1" smtClean="0"/>
              <a:t>at</a:t>
            </a:r>
            <a:r>
              <a:rPr lang="it-IT" dirty="0" smtClean="0"/>
              <a:t> the </a:t>
            </a:r>
            <a:r>
              <a:rPr lang="it-IT" dirty="0" err="1" smtClean="0"/>
              <a:t>discovery</a:t>
            </a:r>
            <a:r>
              <a:rPr lang="it-IT" dirty="0" smtClean="0"/>
              <a:t> </a:t>
            </a:r>
            <a:r>
              <a:rPr lang="it-IT" dirty="0" err="1" smtClean="0"/>
              <a:t>potential</a:t>
            </a:r>
            <a:r>
              <a:rPr lang="it-IT" dirty="0" smtClean="0"/>
              <a:t> for </a:t>
            </a:r>
            <a:r>
              <a:rPr lang="it-IT" dirty="0" err="1" smtClean="0"/>
              <a:t>current</a:t>
            </a:r>
            <a:r>
              <a:rPr lang="it-IT" dirty="0" smtClean="0"/>
              <a:t> and future </a:t>
            </a:r>
            <a:r>
              <a:rPr lang="it-IT" dirty="0" err="1" smtClean="0"/>
              <a:t>missions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35590" y="1506120"/>
            <a:ext cx="8102807" cy="5257800"/>
          </a:xfrm>
          <a:solidFill>
            <a:schemeClr val="tx1">
              <a:alpha val="80000"/>
            </a:schemeClr>
          </a:solidFill>
        </p:spPr>
        <p:txBody>
          <a:bodyPr/>
          <a:lstStyle/>
          <a:p>
            <a:r>
              <a:rPr lang="it-IT" b="1" dirty="0" smtClean="0"/>
              <a:t>The </a:t>
            </a:r>
            <a:r>
              <a:rPr lang="it-IT" b="1" dirty="0" err="1" smtClean="0"/>
              <a:t>Square</a:t>
            </a:r>
            <a:r>
              <a:rPr lang="it-IT" b="1" dirty="0" smtClean="0"/>
              <a:t> </a:t>
            </a:r>
            <a:r>
              <a:rPr lang="it-IT" b="1" dirty="0" err="1" smtClean="0"/>
              <a:t>Kilometre</a:t>
            </a:r>
            <a:r>
              <a:rPr lang="it-IT" b="1" dirty="0" smtClean="0"/>
              <a:t> Array </a:t>
            </a:r>
            <a:r>
              <a:rPr lang="it-IT" b="1" dirty="0" err="1" smtClean="0"/>
              <a:t>survey</a:t>
            </a:r>
            <a:r>
              <a:rPr lang="it-IT" b="1" dirty="0" smtClean="0"/>
              <a:t>:</a:t>
            </a:r>
          </a:p>
          <a:p>
            <a:pPr marL="0" indent="0">
              <a:buNone/>
            </a:pPr>
            <a:r>
              <a:rPr lang="it-IT" dirty="0" smtClean="0">
                <a:solidFill>
                  <a:srgbClr val="FAF68A"/>
                </a:solidFill>
              </a:rPr>
              <a:t>large </a:t>
            </a:r>
            <a:r>
              <a:rPr lang="it-IT" dirty="0" err="1" smtClean="0">
                <a:solidFill>
                  <a:srgbClr val="FAF68A"/>
                </a:solidFill>
              </a:rPr>
              <a:t>sky</a:t>
            </a:r>
            <a:r>
              <a:rPr lang="it-IT" dirty="0" smtClean="0">
                <a:solidFill>
                  <a:srgbClr val="FAF68A"/>
                </a:solidFill>
              </a:rPr>
              <a:t> </a:t>
            </a:r>
            <a:r>
              <a:rPr lang="it-IT" dirty="0" err="1" smtClean="0">
                <a:solidFill>
                  <a:srgbClr val="FAF68A"/>
                </a:solidFill>
              </a:rPr>
              <a:t>coverage</a:t>
            </a:r>
            <a:r>
              <a:rPr lang="it-IT" dirty="0" smtClean="0">
                <a:solidFill>
                  <a:srgbClr val="FAF68A"/>
                </a:solidFill>
              </a:rPr>
              <a:t> (~ 20,000 deg</a:t>
            </a:r>
            <a:r>
              <a:rPr lang="it-IT" baseline="30000" dirty="0" smtClean="0">
                <a:solidFill>
                  <a:srgbClr val="FAF68A"/>
                </a:solidFill>
              </a:rPr>
              <a:t>2</a:t>
            </a:r>
            <a:r>
              <a:rPr lang="it-IT" dirty="0" smtClean="0">
                <a:solidFill>
                  <a:srgbClr val="FAF68A"/>
                </a:solidFill>
              </a:rPr>
              <a:t>) </a:t>
            </a:r>
            <a:r>
              <a:rPr lang="it-IT" dirty="0" err="1" smtClean="0">
                <a:solidFill>
                  <a:srgbClr val="FAF68A"/>
                </a:solidFill>
              </a:rPr>
              <a:t>performed</a:t>
            </a:r>
            <a:r>
              <a:rPr lang="it-IT" dirty="0" smtClean="0">
                <a:solidFill>
                  <a:srgbClr val="FAF68A"/>
                </a:solidFill>
              </a:rPr>
              <a:t> with multiple </a:t>
            </a:r>
            <a:r>
              <a:rPr lang="it-IT" dirty="0" err="1" smtClean="0">
                <a:solidFill>
                  <a:srgbClr val="FAF68A"/>
                </a:solidFill>
              </a:rPr>
              <a:t>cadence</a:t>
            </a:r>
            <a:r>
              <a:rPr lang="it-IT" dirty="0" smtClean="0">
                <a:solidFill>
                  <a:srgbClr val="FAF68A"/>
                </a:solidFill>
              </a:rPr>
              <a:t> (</a:t>
            </a:r>
            <a:r>
              <a:rPr lang="it-IT" dirty="0" err="1" smtClean="0">
                <a:solidFill>
                  <a:srgbClr val="FAF68A"/>
                </a:solidFill>
              </a:rPr>
              <a:t>daily</a:t>
            </a:r>
            <a:r>
              <a:rPr lang="it-IT" dirty="0" smtClean="0">
                <a:solidFill>
                  <a:srgbClr val="FAF68A"/>
                </a:solidFill>
              </a:rPr>
              <a:t>/</a:t>
            </a:r>
            <a:r>
              <a:rPr lang="it-IT" dirty="0" err="1" smtClean="0">
                <a:solidFill>
                  <a:srgbClr val="FAF68A"/>
                </a:solidFill>
              </a:rPr>
              <a:t>weekly</a:t>
            </a:r>
            <a:r>
              <a:rPr lang="it-IT" dirty="0" smtClean="0">
                <a:solidFill>
                  <a:srgbClr val="FAF68A"/>
                </a:solidFill>
              </a:rPr>
              <a:t>) </a:t>
            </a:r>
            <a:r>
              <a:rPr lang="it-IT" dirty="0" err="1" smtClean="0">
                <a:solidFill>
                  <a:srgbClr val="FAF68A"/>
                </a:solidFill>
              </a:rPr>
              <a:t>at</a:t>
            </a:r>
            <a:r>
              <a:rPr lang="it-IT" dirty="0" smtClean="0">
                <a:solidFill>
                  <a:srgbClr val="FAF68A"/>
                </a:solidFill>
              </a:rPr>
              <a:t> 1.4 GHz with a </a:t>
            </a:r>
            <a:r>
              <a:rPr lang="it-IT" dirty="0" err="1" smtClean="0">
                <a:solidFill>
                  <a:srgbClr val="FAF68A"/>
                </a:solidFill>
              </a:rPr>
              <a:t>flux</a:t>
            </a:r>
            <a:r>
              <a:rPr lang="it-IT" dirty="0" smtClean="0">
                <a:solidFill>
                  <a:srgbClr val="FAF68A"/>
                </a:solidFill>
              </a:rPr>
              <a:t> </a:t>
            </a:r>
            <a:r>
              <a:rPr lang="it-IT" dirty="0" err="1" smtClean="0">
                <a:solidFill>
                  <a:srgbClr val="FAF68A"/>
                </a:solidFill>
              </a:rPr>
              <a:t>limit</a:t>
            </a:r>
            <a:r>
              <a:rPr lang="it-IT" dirty="0" smtClean="0">
                <a:solidFill>
                  <a:srgbClr val="FAF68A"/>
                </a:solidFill>
              </a:rPr>
              <a:t> of 90 </a:t>
            </a:r>
            <a:r>
              <a:rPr lang="it-IT" dirty="0" err="1" smtClean="0">
                <a:solidFill>
                  <a:srgbClr val="FAF68A"/>
                </a:solidFill>
              </a:rPr>
              <a:t>uJy</a:t>
            </a:r>
            <a:endParaRPr lang="it-IT" dirty="0" smtClean="0">
              <a:solidFill>
                <a:srgbClr val="FAF68A"/>
              </a:solidFill>
            </a:endParaRPr>
          </a:p>
          <a:p>
            <a:pPr marL="0" indent="0">
              <a:buNone/>
            </a:pPr>
            <a:r>
              <a:rPr lang="it-IT" sz="2000" dirty="0" smtClean="0">
                <a:solidFill>
                  <a:schemeClr val="bg1"/>
                </a:solidFill>
              </a:rPr>
              <a:t>(</a:t>
            </a:r>
            <a:r>
              <a:rPr lang="it-IT" sz="2000" dirty="0" err="1" smtClean="0">
                <a:solidFill>
                  <a:schemeClr val="bg1"/>
                </a:solidFill>
              </a:rPr>
              <a:t>Donnarumma</a:t>
            </a:r>
            <a:r>
              <a:rPr lang="it-IT" sz="2000" dirty="0" smtClean="0">
                <a:solidFill>
                  <a:schemeClr val="bg1"/>
                </a:solidFill>
              </a:rPr>
              <a:t> et al. 2015, Fender et al. 2015, </a:t>
            </a:r>
            <a:r>
              <a:rPr lang="it-IT" sz="2000" dirty="0" err="1" smtClean="0">
                <a:solidFill>
                  <a:schemeClr val="bg1"/>
                </a:solidFill>
              </a:rPr>
              <a:t>Donnarumma</a:t>
            </a:r>
            <a:r>
              <a:rPr lang="it-IT" sz="2000" dirty="0" smtClean="0">
                <a:solidFill>
                  <a:schemeClr val="bg1"/>
                </a:solidFill>
              </a:rPr>
              <a:t> &amp; Rossi 2015)</a:t>
            </a:r>
          </a:p>
          <a:p>
            <a:r>
              <a:rPr lang="it-IT" dirty="0" err="1" smtClean="0"/>
              <a:t>Current</a:t>
            </a:r>
            <a:r>
              <a:rPr lang="it-IT" dirty="0" smtClean="0"/>
              <a:t> Hard X-</a:t>
            </a:r>
            <a:r>
              <a:rPr lang="it-IT" dirty="0" err="1" smtClean="0"/>
              <a:t>ray</a:t>
            </a:r>
            <a:r>
              <a:rPr lang="it-IT" dirty="0" smtClean="0"/>
              <a:t> </a:t>
            </a:r>
            <a:r>
              <a:rPr lang="it-IT" dirty="0" err="1" smtClean="0"/>
              <a:t>survey</a:t>
            </a:r>
            <a:r>
              <a:rPr lang="it-IT" dirty="0" smtClean="0"/>
              <a:t> </a:t>
            </a:r>
          </a:p>
          <a:p>
            <a:pPr marL="0" indent="0">
              <a:buNone/>
            </a:pPr>
            <a:r>
              <a:rPr lang="it-IT" dirty="0" smtClean="0">
                <a:solidFill>
                  <a:srgbClr val="FAF68A"/>
                </a:solidFill>
              </a:rPr>
              <a:t>BAT</a:t>
            </a:r>
            <a:endParaRPr lang="it-IT" dirty="0">
              <a:solidFill>
                <a:srgbClr val="FAF68A"/>
              </a:solidFill>
            </a:endParaRPr>
          </a:p>
          <a:p>
            <a:r>
              <a:rPr lang="it-IT" dirty="0" smtClean="0"/>
              <a:t>Future X-</a:t>
            </a:r>
            <a:r>
              <a:rPr lang="it-IT" dirty="0" err="1" smtClean="0"/>
              <a:t>ray</a:t>
            </a:r>
            <a:r>
              <a:rPr lang="it-IT" dirty="0" smtClean="0"/>
              <a:t> </a:t>
            </a:r>
            <a:r>
              <a:rPr lang="it-IT" dirty="0" err="1" smtClean="0"/>
              <a:t>surveys</a:t>
            </a:r>
            <a:r>
              <a:rPr lang="it-IT" dirty="0" smtClean="0"/>
              <a:t>: </a:t>
            </a:r>
          </a:p>
          <a:p>
            <a:pPr marL="0" indent="0">
              <a:buNone/>
            </a:pPr>
            <a:r>
              <a:rPr lang="it-IT" dirty="0" err="1" smtClean="0">
                <a:solidFill>
                  <a:srgbClr val="FAF68A"/>
                </a:solidFill>
              </a:rPr>
              <a:t>eRosita</a:t>
            </a:r>
            <a:r>
              <a:rPr lang="it-IT" dirty="0" smtClean="0">
                <a:solidFill>
                  <a:srgbClr val="FAF68A"/>
                </a:solidFill>
              </a:rPr>
              <a:t>, Einstein-Probe, LOFT-</a:t>
            </a:r>
            <a:r>
              <a:rPr lang="it-IT" dirty="0" err="1" smtClean="0">
                <a:solidFill>
                  <a:srgbClr val="FAF68A"/>
                </a:solidFill>
              </a:rPr>
              <a:t>like</a:t>
            </a:r>
            <a:r>
              <a:rPr lang="it-IT" dirty="0" smtClean="0">
                <a:solidFill>
                  <a:srgbClr val="FAF68A"/>
                </a:solidFill>
              </a:rPr>
              <a:t> Wide Field Monitor</a:t>
            </a:r>
          </a:p>
          <a:p>
            <a:pPr marL="0" indent="0">
              <a:buNone/>
            </a:pPr>
            <a:r>
              <a:rPr lang="it-IT" dirty="0" smtClean="0"/>
              <a:t>  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027030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Radio and X-</a:t>
            </a:r>
            <a:r>
              <a:rPr lang="it-IT" dirty="0" err="1" smtClean="0"/>
              <a:t>ray</a:t>
            </a:r>
            <a:r>
              <a:rPr lang="it-IT" dirty="0" smtClean="0"/>
              <a:t> </a:t>
            </a:r>
            <a:r>
              <a:rPr lang="it-IT" dirty="0" err="1" smtClean="0"/>
              <a:t>surveys</a:t>
            </a:r>
            <a:r>
              <a:rPr lang="it-IT" dirty="0" smtClean="0"/>
              <a:t> </a:t>
            </a:r>
            <a:br>
              <a:rPr lang="it-IT" dirty="0" smtClean="0"/>
            </a:br>
            <a:r>
              <a:rPr lang="it-IT" dirty="0" err="1" smtClean="0"/>
              <a:t>predictions</a:t>
            </a:r>
            <a:r>
              <a:rPr lang="it-IT" dirty="0" smtClean="0"/>
              <a:t> </a:t>
            </a:r>
            <a:endParaRPr lang="it-IT" dirty="0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429" t="12495" r="3255" b="23996"/>
          <a:stretch/>
        </p:blipFill>
        <p:spPr>
          <a:xfrm>
            <a:off x="236295" y="1865908"/>
            <a:ext cx="8684310" cy="4139497"/>
          </a:xfrm>
        </p:spPr>
      </p:pic>
      <p:sp>
        <p:nvSpPr>
          <p:cNvPr id="5" name="Rettangolo 4"/>
          <p:cNvSpPr/>
          <p:nvPr/>
        </p:nvSpPr>
        <p:spPr>
          <a:xfrm>
            <a:off x="457200" y="2994863"/>
            <a:ext cx="8229600" cy="344958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solidFill>
              <a:srgbClr val="FF0000">
                <a:alpha val="57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FFFF00"/>
              </a:solidFill>
            </a:endParaRPr>
          </a:p>
        </p:txBody>
      </p:sp>
      <p:sp useBgFill="1">
        <p:nvSpPr>
          <p:cNvPr id="6" name="CasellaDiTesto 5"/>
          <p:cNvSpPr txBox="1"/>
          <p:nvPr/>
        </p:nvSpPr>
        <p:spPr>
          <a:xfrm>
            <a:off x="236295" y="1881588"/>
            <a:ext cx="2793478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it-IT" b="1" dirty="0" err="1" smtClean="0">
                <a:solidFill>
                  <a:schemeClr val="accent6"/>
                </a:solidFill>
              </a:rPr>
              <a:t>Donnarumma</a:t>
            </a:r>
            <a:r>
              <a:rPr lang="it-IT" b="1" dirty="0" smtClean="0">
                <a:solidFill>
                  <a:schemeClr val="accent6"/>
                </a:solidFill>
              </a:rPr>
              <a:t> &amp; Rossi 2015</a:t>
            </a:r>
            <a:endParaRPr lang="it-IT" b="1" dirty="0">
              <a:solidFill>
                <a:schemeClr val="accent6"/>
              </a:solidFill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236295" y="2967337"/>
            <a:ext cx="8684310" cy="2585323"/>
          </a:xfrm>
          <a:prstGeom prst="rect">
            <a:avLst/>
          </a:prstGeom>
          <a:solidFill>
            <a:schemeClr val="accent6">
              <a:lumMod val="60000"/>
              <a:lumOff val="40000"/>
              <a:alpha val="56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5400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These</a:t>
            </a:r>
            <a:r>
              <a:rPr lang="it-IT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r>
              <a:rPr lang="it-IT" sz="5400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rates</a:t>
            </a:r>
            <a:r>
              <a:rPr lang="it-IT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assume a </a:t>
            </a:r>
          </a:p>
          <a:p>
            <a:pPr algn="ctr"/>
            <a:r>
              <a:rPr lang="it-IT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a jet production </a:t>
            </a:r>
            <a:r>
              <a:rPr lang="it-IT" sz="5400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efficiency</a:t>
            </a:r>
            <a:r>
              <a:rPr lang="it-IT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of 100% </a:t>
            </a:r>
            <a:endParaRPr lang="it-IT" sz="5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2304620" y="4264937"/>
            <a:ext cx="1834287" cy="391998"/>
          </a:xfrm>
          <a:prstGeom prst="rect">
            <a:avLst/>
          </a:prstGeom>
          <a:solidFill>
            <a:schemeClr val="accent6">
              <a:alpha val="3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186887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1" animBg="1"/>
      <p:bldP spid="9" grpId="0" animBg="1"/>
      <p:bldP spid="9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err="1" smtClean="0"/>
              <a:t>Main</a:t>
            </a:r>
            <a:r>
              <a:rPr lang="it-IT" b="1" dirty="0" smtClean="0"/>
              <a:t> </a:t>
            </a:r>
            <a:r>
              <a:rPr lang="it-IT" b="1" dirty="0" err="1" smtClean="0"/>
              <a:t>findings</a:t>
            </a:r>
            <a:r>
              <a:rPr lang="it-IT" b="1" dirty="0" smtClean="0"/>
              <a:t>  I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97203"/>
          </a:xfrm>
          <a:solidFill>
            <a:schemeClr val="tx1">
              <a:alpha val="72000"/>
            </a:schemeClr>
          </a:solidFill>
        </p:spPr>
        <p:txBody>
          <a:bodyPr/>
          <a:lstStyle/>
          <a:p>
            <a:pPr marL="0" indent="0" algn="ctr">
              <a:buNone/>
            </a:pPr>
            <a:r>
              <a:rPr lang="it-IT" dirty="0" err="1" smtClean="0">
                <a:solidFill>
                  <a:srgbClr val="FFFF00"/>
                </a:solidFill>
              </a:rPr>
              <a:t>It</a:t>
            </a:r>
            <a:r>
              <a:rPr lang="it-IT" dirty="0" smtClean="0">
                <a:solidFill>
                  <a:srgbClr val="FFFF00"/>
                </a:solidFill>
              </a:rPr>
              <a:t> </a:t>
            </a:r>
            <a:r>
              <a:rPr lang="it-IT" dirty="0" err="1" smtClean="0">
                <a:solidFill>
                  <a:srgbClr val="FFFF00"/>
                </a:solidFill>
              </a:rPr>
              <a:t>is</a:t>
            </a:r>
            <a:r>
              <a:rPr lang="it-IT" dirty="0" smtClean="0">
                <a:solidFill>
                  <a:srgbClr val="FFFF00"/>
                </a:solidFill>
              </a:rPr>
              <a:t> </a:t>
            </a:r>
            <a:r>
              <a:rPr lang="it-IT" dirty="0" err="1" smtClean="0">
                <a:solidFill>
                  <a:srgbClr val="FFFF00"/>
                </a:solidFill>
              </a:rPr>
              <a:t>not</a:t>
            </a:r>
            <a:r>
              <a:rPr lang="it-IT" dirty="0" smtClean="0">
                <a:solidFill>
                  <a:srgbClr val="FFFF00"/>
                </a:solidFill>
              </a:rPr>
              <a:t> </a:t>
            </a:r>
            <a:r>
              <a:rPr lang="it-IT" dirty="0" err="1" smtClean="0">
                <a:solidFill>
                  <a:srgbClr val="FFFF00"/>
                </a:solidFill>
              </a:rPr>
              <a:t>possible</a:t>
            </a:r>
            <a:r>
              <a:rPr lang="it-IT" dirty="0" smtClean="0">
                <a:solidFill>
                  <a:srgbClr val="FFFF00"/>
                </a:solidFill>
              </a:rPr>
              <a:t> to </a:t>
            </a:r>
            <a:r>
              <a:rPr lang="it-IT" dirty="0" err="1" smtClean="0">
                <a:solidFill>
                  <a:srgbClr val="FFFF00"/>
                </a:solidFill>
              </a:rPr>
              <a:t>infer</a:t>
            </a:r>
            <a:r>
              <a:rPr lang="it-IT" dirty="0" smtClean="0">
                <a:solidFill>
                  <a:srgbClr val="FFFF00"/>
                </a:solidFill>
              </a:rPr>
              <a:t> jet production </a:t>
            </a:r>
            <a:r>
              <a:rPr lang="it-IT" dirty="0" err="1" smtClean="0">
                <a:solidFill>
                  <a:srgbClr val="FFFF00"/>
                </a:solidFill>
              </a:rPr>
              <a:t>efficiency</a:t>
            </a:r>
            <a:r>
              <a:rPr lang="it-IT" dirty="0" smtClean="0">
                <a:solidFill>
                  <a:srgbClr val="FFFF00"/>
                </a:solidFill>
              </a:rPr>
              <a:t> from the BAT rate</a:t>
            </a:r>
          </a:p>
          <a:p>
            <a:pPr marL="0" indent="0" algn="just">
              <a:buNone/>
            </a:pPr>
            <a:r>
              <a:rPr lang="it-IT" dirty="0" err="1" smtClean="0"/>
              <a:t>this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due to the </a:t>
            </a:r>
            <a:r>
              <a:rPr lang="it-IT" dirty="0" err="1" smtClean="0"/>
              <a:t>degeneracy</a:t>
            </a:r>
            <a:r>
              <a:rPr lang="it-IT" dirty="0" smtClean="0"/>
              <a:t> </a:t>
            </a:r>
            <a:r>
              <a:rPr lang="it-IT" dirty="0" err="1" smtClean="0"/>
              <a:t>between</a:t>
            </a:r>
            <a:r>
              <a:rPr lang="it-IT" dirty="0" smtClean="0"/>
              <a:t> </a:t>
            </a:r>
            <a:r>
              <a:rPr lang="it-IT" i="1" dirty="0" err="1" smtClean="0"/>
              <a:t>observing</a:t>
            </a:r>
            <a:r>
              <a:rPr lang="it-IT" dirty="0" smtClean="0"/>
              <a:t> </a:t>
            </a:r>
            <a:r>
              <a:rPr lang="it-IT" dirty="0" err="1" smtClean="0"/>
              <a:t>efficiency</a:t>
            </a:r>
            <a:r>
              <a:rPr lang="it-IT" dirty="0" smtClean="0"/>
              <a:t> (</a:t>
            </a:r>
            <a:r>
              <a:rPr lang="it-IT" dirty="0" err="1" smtClean="0"/>
              <a:t>sky</a:t>
            </a:r>
            <a:r>
              <a:rPr lang="it-IT" dirty="0" smtClean="0"/>
              <a:t> </a:t>
            </a:r>
            <a:r>
              <a:rPr lang="it-IT" dirty="0" err="1" smtClean="0"/>
              <a:t>coverage</a:t>
            </a:r>
            <a:r>
              <a:rPr lang="it-IT" dirty="0"/>
              <a:t> </a:t>
            </a:r>
            <a:r>
              <a:rPr lang="it-IT" dirty="0" smtClean="0"/>
              <a:t>vs </a:t>
            </a:r>
            <a:r>
              <a:rPr lang="it-IT" dirty="0" err="1" smtClean="0"/>
              <a:t>flux</a:t>
            </a:r>
            <a:r>
              <a:rPr lang="it-IT" dirty="0" smtClean="0"/>
              <a:t> </a:t>
            </a:r>
            <a:r>
              <a:rPr lang="it-IT" dirty="0" err="1" smtClean="0"/>
              <a:t>limit</a:t>
            </a:r>
            <a:r>
              <a:rPr lang="it-IT" dirty="0" smtClean="0"/>
              <a:t>)  and the </a:t>
            </a:r>
            <a:r>
              <a:rPr lang="it-IT" dirty="0" err="1" smtClean="0"/>
              <a:t>value</a:t>
            </a:r>
            <a:r>
              <a:rPr lang="it-IT" dirty="0" smtClean="0"/>
              <a:t> of the bulk </a:t>
            </a:r>
            <a:r>
              <a:rPr lang="it-IT" dirty="0" err="1" smtClean="0"/>
              <a:t>Lorentz</a:t>
            </a:r>
            <a:r>
              <a:rPr lang="it-IT" dirty="0" smtClean="0"/>
              <a:t> </a:t>
            </a:r>
            <a:r>
              <a:rPr lang="it-IT" dirty="0" err="1" smtClean="0"/>
              <a:t>factor</a:t>
            </a:r>
            <a:r>
              <a:rPr lang="it-IT" dirty="0" smtClean="0"/>
              <a:t> </a:t>
            </a:r>
            <a:r>
              <a:rPr lang="it-IT" dirty="0" err="1" smtClean="0"/>
              <a:t>Γ</a:t>
            </a:r>
            <a:r>
              <a:rPr lang="it-IT" dirty="0" smtClean="0"/>
              <a:t> </a:t>
            </a:r>
          </a:p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r>
              <a:rPr lang="it-IT" dirty="0" smtClean="0"/>
              <a:t>Note </a:t>
            </a:r>
            <a:r>
              <a:rPr lang="it-IT" dirty="0" err="1" smtClean="0"/>
              <a:t>that</a:t>
            </a:r>
            <a:r>
              <a:rPr lang="it-IT" dirty="0" smtClean="0"/>
              <a:t> </a:t>
            </a:r>
            <a:r>
              <a:rPr lang="it-IT" dirty="0" err="1" smtClean="0"/>
              <a:t>even</a:t>
            </a:r>
            <a:r>
              <a:rPr lang="it-IT" dirty="0" smtClean="0"/>
              <a:t> </a:t>
            </a:r>
            <a:r>
              <a:rPr lang="it-IT" dirty="0" err="1" smtClean="0"/>
              <a:t>assuming</a:t>
            </a:r>
            <a:r>
              <a:rPr lang="it-IT" dirty="0" smtClean="0"/>
              <a:t> a jet production </a:t>
            </a:r>
            <a:r>
              <a:rPr lang="it-IT" dirty="0" err="1" smtClean="0"/>
              <a:t>efficiency</a:t>
            </a:r>
            <a:r>
              <a:rPr lang="it-IT" dirty="0" smtClean="0"/>
              <a:t> of 100%, </a:t>
            </a:r>
            <a:r>
              <a:rPr lang="it-IT" dirty="0" err="1" smtClean="0"/>
              <a:t>Γ</a:t>
            </a:r>
            <a:r>
              <a:rPr lang="it-IT" dirty="0" smtClean="0"/>
              <a:t>  in the </a:t>
            </a:r>
            <a:r>
              <a:rPr lang="it-IT" dirty="0" err="1" smtClean="0"/>
              <a:t>range</a:t>
            </a:r>
            <a:r>
              <a:rPr lang="it-IT" dirty="0" smtClean="0"/>
              <a:t> 10 – 20 can </a:t>
            </a:r>
            <a:r>
              <a:rPr lang="it-IT" dirty="0" err="1" smtClean="0"/>
              <a:t>reconcile</a:t>
            </a:r>
            <a:r>
              <a:rPr lang="it-IT" dirty="0" smtClean="0"/>
              <a:t> </a:t>
            </a:r>
            <a:r>
              <a:rPr lang="it-IT" dirty="0" err="1" smtClean="0"/>
              <a:t>observations</a:t>
            </a:r>
            <a:r>
              <a:rPr lang="it-IT" dirty="0" smtClean="0"/>
              <a:t> with </a:t>
            </a:r>
            <a:r>
              <a:rPr lang="it-IT" dirty="0" err="1" smtClean="0"/>
              <a:t>predictions</a:t>
            </a:r>
            <a:r>
              <a:rPr lang="it-IT" dirty="0" smtClean="0"/>
              <a:t> </a:t>
            </a:r>
          </a:p>
          <a:p>
            <a:pPr marL="0" indent="0">
              <a:buNone/>
            </a:pPr>
            <a:r>
              <a:rPr lang="it-IT" dirty="0" smtClean="0"/>
              <a:t> </a:t>
            </a:r>
          </a:p>
          <a:p>
            <a:pPr marL="0" indent="0">
              <a:buNone/>
            </a:pPr>
            <a:endParaRPr lang="it-IT" dirty="0" smtClean="0"/>
          </a:p>
          <a:p>
            <a:endParaRPr lang="it-IT" dirty="0" smtClean="0"/>
          </a:p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4105177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TDE rate </a:t>
            </a:r>
            <a:r>
              <a:rPr lang="it-IT" dirty="0" err="1" smtClean="0"/>
              <a:t>predictions</a:t>
            </a:r>
            <a:r>
              <a:rPr lang="it-IT" dirty="0" smtClean="0"/>
              <a:t> with SKA</a:t>
            </a:r>
            <a:endParaRPr lang="it-IT" dirty="0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6779" t="3021" r="49738" b="50449"/>
          <a:stretch/>
        </p:blipFill>
        <p:spPr>
          <a:xfrm>
            <a:off x="149327" y="2850924"/>
            <a:ext cx="4350166" cy="3103270"/>
          </a:xfrm>
        </p:spPr>
      </p:pic>
      <p:pic>
        <p:nvPicPr>
          <p:cNvPr id="5" name="Segnaposto contenuto 3"/>
          <p:cNvPicPr>
            <a:picLocks noChangeAspect="1"/>
          </p:cNvPicPr>
          <p:nvPr/>
        </p:nvPicPr>
        <p:blipFill rotWithShape="1">
          <a:blip r:embed="rId2"/>
          <a:srcRect l="6614" t="51013" r="49738" b="1523"/>
          <a:stretch/>
        </p:blipFill>
        <p:spPr>
          <a:xfrm>
            <a:off x="4652795" y="2872911"/>
            <a:ext cx="4230416" cy="3066818"/>
          </a:xfrm>
          <a:prstGeom prst="rect">
            <a:avLst/>
          </a:prstGeom>
        </p:spPr>
      </p:pic>
      <p:sp>
        <p:nvSpPr>
          <p:cNvPr id="6" name="CasellaDiTesto 5"/>
          <p:cNvSpPr txBox="1"/>
          <p:nvPr/>
        </p:nvSpPr>
        <p:spPr>
          <a:xfrm>
            <a:off x="1363230" y="3061071"/>
            <a:ext cx="1176637" cy="369332"/>
          </a:xfrm>
          <a:prstGeom prst="rect">
            <a:avLst/>
          </a:prstGeom>
          <a:solidFill>
            <a:schemeClr val="bg1">
              <a:alpha val="27000"/>
            </a:schemeClr>
          </a:solidFill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FF6600"/>
                </a:solidFill>
              </a:rPr>
              <a:t>BM model</a:t>
            </a:r>
            <a:endParaRPr lang="it-IT" b="1" dirty="0">
              <a:solidFill>
                <a:srgbClr val="FF6600"/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5913744" y="3120297"/>
            <a:ext cx="1290362" cy="369332"/>
          </a:xfrm>
          <a:prstGeom prst="rect">
            <a:avLst/>
          </a:prstGeom>
          <a:solidFill>
            <a:schemeClr val="bg1">
              <a:alpha val="27000"/>
            </a:schemeClr>
          </a:solidFill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FF6600"/>
                </a:solidFill>
              </a:rPr>
              <a:t>MDL model</a:t>
            </a:r>
            <a:endParaRPr lang="it-IT" b="1" dirty="0">
              <a:solidFill>
                <a:srgbClr val="FF6600"/>
              </a:solidFill>
            </a:endParaRPr>
          </a:p>
        </p:txBody>
      </p:sp>
      <p:pic>
        <p:nvPicPr>
          <p:cNvPr id="8" name="Segnaposto contenuto 3"/>
          <p:cNvPicPr>
            <a:picLocks noChangeAspect="1"/>
          </p:cNvPicPr>
          <p:nvPr/>
        </p:nvPicPr>
        <p:blipFill rotWithShape="1">
          <a:blip r:embed="rId3">
            <a:biLevel thresh="7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rcRect l="6598" t="18434" r="5762" b="65123"/>
          <a:stretch/>
        </p:blipFill>
        <p:spPr>
          <a:xfrm>
            <a:off x="611429" y="1630711"/>
            <a:ext cx="7885868" cy="1036297"/>
          </a:xfrm>
          <a:prstGeom prst="rect">
            <a:avLst/>
          </a:prstGeom>
        </p:spPr>
      </p:pic>
      <p:sp useBgFill="1">
        <p:nvSpPr>
          <p:cNvPr id="9" name="CasellaDiTesto 8"/>
          <p:cNvSpPr txBox="1"/>
          <p:nvPr/>
        </p:nvSpPr>
        <p:spPr>
          <a:xfrm>
            <a:off x="457200" y="6334683"/>
            <a:ext cx="7155625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it-IT" b="1" dirty="0" err="1" smtClean="0">
                <a:solidFill>
                  <a:srgbClr val="FFFFFF"/>
                </a:solidFill>
              </a:rPr>
              <a:t>Donnarumma</a:t>
            </a:r>
            <a:r>
              <a:rPr lang="it-IT" b="1" dirty="0" smtClean="0">
                <a:solidFill>
                  <a:srgbClr val="FFFFFF"/>
                </a:solidFill>
              </a:rPr>
              <a:t> &amp; Rossi 2015; </a:t>
            </a:r>
            <a:r>
              <a:rPr lang="it-IT" b="1" dirty="0" err="1" smtClean="0">
                <a:solidFill>
                  <a:srgbClr val="FFFFFF"/>
                </a:solidFill>
              </a:rPr>
              <a:t>Donnarumma</a:t>
            </a:r>
            <a:r>
              <a:rPr lang="it-IT" b="1" dirty="0" smtClean="0">
                <a:solidFill>
                  <a:srgbClr val="FFFFFF"/>
                </a:solidFill>
              </a:rPr>
              <a:t> et al. 2015, SKA Science </a:t>
            </a:r>
            <a:r>
              <a:rPr lang="it-IT" b="1" dirty="0" err="1" smtClean="0">
                <a:solidFill>
                  <a:srgbClr val="FFFFFF"/>
                </a:solidFill>
              </a:rPr>
              <a:t>paper</a:t>
            </a:r>
            <a:endParaRPr lang="it-IT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8648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Predictions</a:t>
            </a:r>
            <a:r>
              <a:rPr lang="it-IT" dirty="0" smtClean="0"/>
              <a:t> for future X-</a:t>
            </a:r>
            <a:r>
              <a:rPr lang="it-IT" dirty="0" err="1" smtClean="0"/>
              <a:t>ray</a:t>
            </a:r>
            <a:r>
              <a:rPr lang="it-IT" dirty="0" smtClean="0"/>
              <a:t> </a:t>
            </a:r>
            <a:r>
              <a:rPr lang="it-IT" dirty="0" err="1" smtClean="0"/>
              <a:t>surveys</a:t>
            </a:r>
            <a:endParaRPr lang="it-IT" dirty="0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6446" t="45605" r="48595" b="8668"/>
          <a:stretch/>
        </p:blipFill>
        <p:spPr>
          <a:xfrm>
            <a:off x="3996647" y="2712625"/>
            <a:ext cx="5018026" cy="3402538"/>
          </a:xfrm>
        </p:spPr>
      </p:pic>
      <p:pic>
        <p:nvPicPr>
          <p:cNvPr id="5" name="Segnaposto contenuto 3"/>
          <p:cNvPicPr>
            <a:picLocks noChangeAspect="1"/>
          </p:cNvPicPr>
          <p:nvPr/>
        </p:nvPicPr>
        <p:blipFill rotWithShape="1">
          <a:blip r:embed="rId3"/>
          <a:srcRect l="6437" t="46896" r="5799" b="35568"/>
          <a:stretch/>
        </p:blipFill>
        <p:spPr>
          <a:xfrm>
            <a:off x="327895" y="1152719"/>
            <a:ext cx="8671100" cy="1213455"/>
          </a:xfrm>
          <a:prstGeom prst="rect">
            <a:avLst/>
          </a:prstGeom>
        </p:spPr>
      </p:pic>
      <p:sp useBgFill="1">
        <p:nvSpPr>
          <p:cNvPr id="7" name="Rettangolo 6"/>
          <p:cNvSpPr/>
          <p:nvPr/>
        </p:nvSpPr>
        <p:spPr>
          <a:xfrm>
            <a:off x="1158826" y="3104619"/>
            <a:ext cx="2431371" cy="213246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 err="1" smtClean="0">
                <a:solidFill>
                  <a:srgbClr val="CCFFCC"/>
                </a:solidFill>
              </a:rPr>
              <a:t>Higher</a:t>
            </a:r>
            <a:r>
              <a:rPr lang="it-IT" sz="2400" dirty="0" smtClean="0">
                <a:solidFill>
                  <a:srgbClr val="CCFFCC"/>
                </a:solidFill>
              </a:rPr>
              <a:t> </a:t>
            </a:r>
            <a:r>
              <a:rPr lang="it-IT" sz="2400" dirty="0" err="1" smtClean="0">
                <a:solidFill>
                  <a:srgbClr val="CCFFCC"/>
                </a:solidFill>
              </a:rPr>
              <a:t>discovery</a:t>
            </a:r>
            <a:r>
              <a:rPr lang="it-IT" sz="2400" dirty="0" smtClean="0">
                <a:solidFill>
                  <a:srgbClr val="CCFFCC"/>
                </a:solidFill>
              </a:rPr>
              <a:t> </a:t>
            </a:r>
            <a:r>
              <a:rPr lang="it-IT" sz="2400" dirty="0" err="1" smtClean="0">
                <a:solidFill>
                  <a:srgbClr val="CCFFCC"/>
                </a:solidFill>
              </a:rPr>
              <a:t>potential</a:t>
            </a:r>
            <a:r>
              <a:rPr lang="it-IT" sz="2400" dirty="0" smtClean="0">
                <a:solidFill>
                  <a:srgbClr val="CCFFCC"/>
                </a:solidFill>
              </a:rPr>
              <a:t> with follow-up </a:t>
            </a:r>
            <a:r>
              <a:rPr lang="it-IT" sz="2400" dirty="0" err="1" smtClean="0">
                <a:solidFill>
                  <a:srgbClr val="CCFFCC"/>
                </a:solidFill>
              </a:rPr>
              <a:t>observations</a:t>
            </a:r>
            <a:endParaRPr lang="it-IT" sz="2400" dirty="0">
              <a:solidFill>
                <a:srgbClr val="CCFFCC"/>
              </a:solidFill>
            </a:endParaRPr>
          </a:p>
        </p:txBody>
      </p:sp>
      <p:sp>
        <p:nvSpPr>
          <p:cNvPr id="8" name="Rettangolo 7"/>
          <p:cNvSpPr/>
          <p:nvPr/>
        </p:nvSpPr>
        <p:spPr bwMode="auto">
          <a:xfrm>
            <a:off x="136636" y="5462289"/>
            <a:ext cx="6072230" cy="1285884"/>
          </a:xfrm>
          <a:prstGeom prst="rect">
            <a:avLst/>
          </a:prstGeom>
          <a:solidFill>
            <a:schemeClr val="bg2"/>
          </a:solidFill>
          <a:ln w="12700" cap="flat" cmpd="sng" algn="ctr"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400" b="0" i="0" u="none" strike="noStrike" cap="none" normalizeH="0" baseline="0" dirty="0" smtClean="0">
                <a:ln>
                  <a:noFill/>
                </a:ln>
                <a:effectLst/>
                <a:latin typeface="Bradley Hand ITC TT-Bold" charset="0"/>
                <a:ea typeface="ヒラギノ明朝 ProN W6" charset="0"/>
                <a:cs typeface="ヒラギノ明朝 ProN W6" charset="0"/>
                <a:sym typeface="Bradley Hand ITC TT-Bold" charset="0"/>
              </a:rPr>
              <a:t>ATHENA </a:t>
            </a:r>
            <a:r>
              <a:rPr kumimoji="0" lang="it-IT" sz="2400" b="0" i="0" u="none" strike="noStrike" cap="none" normalizeH="0" baseline="0" dirty="0" err="1" smtClean="0">
                <a:ln>
                  <a:noFill/>
                </a:ln>
                <a:effectLst/>
                <a:latin typeface="Bradley Hand ITC TT-Bold" charset="0"/>
                <a:ea typeface="ヒラギノ明朝 ProN W6" charset="0"/>
                <a:cs typeface="ヒラギノ明朝 ProN W6" charset="0"/>
                <a:sym typeface="Bradley Hand ITC TT-Bold" charset="0"/>
              </a:rPr>
              <a:t>mission</a:t>
            </a:r>
            <a:r>
              <a:rPr kumimoji="0" lang="it-IT" sz="2400" b="0" i="0" u="none" strike="noStrike" cap="none" normalizeH="0" baseline="0" dirty="0" smtClean="0">
                <a:ln>
                  <a:noFill/>
                </a:ln>
                <a:effectLst/>
                <a:latin typeface="Bradley Hand ITC TT-Bold" charset="0"/>
                <a:ea typeface="ヒラギノ明朝 ProN W6" charset="0"/>
                <a:cs typeface="ヒラギノ明朝 ProN W6" charset="0"/>
                <a:sym typeface="Bradley Hand ITC TT-Bold" charset="0"/>
              </a:rPr>
              <a:t> </a:t>
            </a:r>
            <a:r>
              <a:rPr kumimoji="0" lang="it-IT" sz="2400" b="0" i="0" u="none" strike="noStrike" cap="none" normalizeH="0" baseline="0" dirty="0" err="1" smtClean="0">
                <a:ln>
                  <a:noFill/>
                </a:ln>
                <a:effectLst/>
                <a:latin typeface="Bradley Hand ITC TT-Bold" charset="0"/>
                <a:ea typeface="ヒラギノ明朝 ProN W6" charset="0"/>
                <a:cs typeface="ヒラギノ明朝 ProN W6" charset="0"/>
                <a:sym typeface="Bradley Hand ITC TT-Bold" charset="0"/>
              </a:rPr>
              <a:t>will</a:t>
            </a:r>
            <a:r>
              <a:rPr kumimoji="0" lang="it-IT" sz="2400" b="0" i="0" u="none" strike="noStrike" cap="none" normalizeH="0" baseline="0" dirty="0" smtClean="0">
                <a:ln>
                  <a:noFill/>
                </a:ln>
                <a:effectLst/>
                <a:latin typeface="Bradley Hand ITC TT-Bold" charset="0"/>
                <a:ea typeface="ヒラギノ明朝 ProN W6" charset="0"/>
                <a:cs typeface="ヒラギノ明朝 ProN W6" charset="0"/>
                <a:sym typeface="Bradley Hand ITC TT-Bold" charset="0"/>
              </a:rPr>
              <a:t> be </a:t>
            </a:r>
            <a:r>
              <a:rPr kumimoji="0" lang="it-IT" sz="2400" b="0" i="0" u="none" strike="noStrike" cap="none" normalizeH="0" baseline="0" dirty="0" err="1" smtClean="0">
                <a:ln>
                  <a:noFill/>
                </a:ln>
                <a:effectLst/>
                <a:latin typeface="Bradley Hand ITC TT-Bold" charset="0"/>
                <a:ea typeface="ヒラギノ明朝 ProN W6" charset="0"/>
                <a:cs typeface="ヒラギノ明朝 ProN W6" charset="0"/>
                <a:sym typeface="Bradley Hand ITC TT-Bold" charset="0"/>
              </a:rPr>
              <a:t>able</a:t>
            </a:r>
            <a:r>
              <a:rPr kumimoji="0" lang="it-IT" sz="2400" b="0" i="0" u="none" strike="noStrike" cap="none" normalizeH="0" baseline="0" dirty="0" smtClean="0">
                <a:ln>
                  <a:noFill/>
                </a:ln>
                <a:effectLst/>
                <a:latin typeface="Bradley Hand ITC TT-Bold" charset="0"/>
                <a:ea typeface="ヒラギノ明朝 ProN W6" charset="0"/>
                <a:cs typeface="ヒラギノ明朝 ProN W6" charset="0"/>
                <a:sym typeface="Bradley Hand ITC TT-Bold" charset="0"/>
              </a:rPr>
              <a:t> to follow-up “</a:t>
            </a:r>
            <a:r>
              <a:rPr kumimoji="0" lang="it-IT" sz="2400" b="0" i="0" u="none" strike="noStrike" cap="none" normalizeH="0" baseline="0" dirty="0" err="1" smtClean="0">
                <a:ln>
                  <a:noFill/>
                </a:ln>
                <a:effectLst/>
                <a:latin typeface="Bradley Hand ITC TT-Bold" charset="0"/>
                <a:ea typeface="ヒラギノ明朝 ProN W6" charset="0"/>
                <a:cs typeface="ヒラギノ明朝 ProN W6" charset="0"/>
                <a:sym typeface="Bradley Hand ITC TT-Bold" charset="0"/>
              </a:rPr>
              <a:t>almost</a:t>
            </a:r>
            <a:r>
              <a:rPr kumimoji="0" lang="it-IT" sz="2400" b="0" i="0" u="none" strike="noStrike" cap="none" normalizeH="0" baseline="0" dirty="0" smtClean="0">
                <a:ln>
                  <a:noFill/>
                </a:ln>
                <a:effectLst/>
                <a:latin typeface="Bradley Hand ITC TT-Bold" charset="0"/>
                <a:ea typeface="ヒラギノ明朝 ProN W6" charset="0"/>
                <a:cs typeface="ヒラギノ明朝 ProN W6" charset="0"/>
                <a:sym typeface="Bradley Hand ITC TT-Bold" charset="0"/>
              </a:rPr>
              <a:t>”</a:t>
            </a:r>
            <a:r>
              <a:rPr kumimoji="0" lang="it-IT" sz="2400" b="0" i="0" u="none" strike="noStrike" cap="none" normalizeH="0" dirty="0" smtClean="0">
                <a:ln>
                  <a:noFill/>
                </a:ln>
                <a:effectLst/>
                <a:latin typeface="Bradley Hand ITC TT-Bold" charset="0"/>
                <a:ea typeface="ヒラギノ明朝 ProN W6" charset="0"/>
                <a:cs typeface="ヒラギノ明朝 ProN W6" charset="0"/>
                <a:sym typeface="Bradley Hand ITC TT-Bold" charset="0"/>
              </a:rPr>
              <a:t> </a:t>
            </a:r>
            <a:r>
              <a:rPr kumimoji="0" lang="it-IT" sz="2400" b="0" i="0" u="none" strike="noStrike" cap="none" normalizeH="0" dirty="0" err="1" smtClean="0">
                <a:ln>
                  <a:noFill/>
                </a:ln>
                <a:effectLst/>
                <a:latin typeface="Bradley Hand ITC TT-Bold" charset="0"/>
                <a:ea typeface="ヒラギノ明朝 ProN W6" charset="0"/>
                <a:cs typeface="ヒラギノ明朝 ProN W6" charset="0"/>
                <a:sym typeface="Bradley Hand ITC TT-Bold" charset="0"/>
              </a:rPr>
              <a:t>all</a:t>
            </a:r>
            <a:r>
              <a:rPr kumimoji="0" lang="it-IT" sz="2400" b="0" i="0" u="none" strike="noStrike" cap="none" normalizeH="0" dirty="0" smtClean="0">
                <a:ln>
                  <a:noFill/>
                </a:ln>
                <a:effectLst/>
                <a:latin typeface="Bradley Hand ITC TT-Bold" charset="0"/>
                <a:ea typeface="ヒラギノ明朝 ProN W6" charset="0"/>
                <a:cs typeface="ヒラギノ明朝 ProN W6" charset="0"/>
                <a:sym typeface="Bradley Hand ITC TT-Bold" charset="0"/>
              </a:rPr>
              <a:t> radio </a:t>
            </a:r>
            <a:r>
              <a:rPr kumimoji="0" lang="it-IT" sz="2400" b="0" i="0" u="none" strike="noStrike" cap="none" normalizeH="0" dirty="0" err="1" smtClean="0">
                <a:ln>
                  <a:noFill/>
                </a:ln>
                <a:effectLst/>
                <a:latin typeface="Bradley Hand ITC TT-Bold" charset="0"/>
                <a:ea typeface="ヒラギノ明朝 ProN W6" charset="0"/>
                <a:cs typeface="ヒラギノ明朝 ProN W6" charset="0"/>
                <a:sym typeface="Bradley Hand ITC TT-Bold" charset="0"/>
              </a:rPr>
              <a:t>triggered</a:t>
            </a:r>
            <a:r>
              <a:rPr kumimoji="0" lang="it-IT" sz="2400" b="0" i="0" u="none" strike="noStrike" cap="none" normalizeH="0" dirty="0" smtClean="0">
                <a:ln>
                  <a:noFill/>
                </a:ln>
                <a:effectLst/>
                <a:latin typeface="Bradley Hand ITC TT-Bold" charset="0"/>
                <a:ea typeface="ヒラギノ明朝 ProN W6" charset="0"/>
                <a:cs typeface="ヒラギノ明朝 ProN W6" charset="0"/>
                <a:sym typeface="Bradley Hand ITC TT-Bold" charset="0"/>
              </a:rPr>
              <a:t> </a:t>
            </a:r>
            <a:r>
              <a:rPr kumimoji="0" lang="it-IT" sz="2400" b="0" i="0" u="none" strike="noStrike" cap="none" normalizeH="0" dirty="0" err="1" smtClean="0">
                <a:ln>
                  <a:noFill/>
                </a:ln>
                <a:effectLst/>
                <a:latin typeface="Bradley Hand ITC TT-Bold" charset="0"/>
                <a:ea typeface="ヒラギノ明朝 ProN W6" charset="0"/>
                <a:cs typeface="ヒラギノ明朝 ProN W6" charset="0"/>
                <a:sym typeface="Bradley Hand ITC TT-Bold" charset="0"/>
              </a:rPr>
              <a:t>TDEs</a:t>
            </a:r>
            <a:r>
              <a:rPr lang="it-IT" sz="2400" dirty="0" smtClean="0"/>
              <a:t>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it-IT" sz="2400" dirty="0" smtClean="0"/>
              <a:t>(</a:t>
            </a:r>
            <a:r>
              <a:rPr lang="it-IT" sz="2400" dirty="0" err="1" smtClean="0"/>
              <a:t>it</a:t>
            </a:r>
            <a:r>
              <a:rPr lang="it-IT" sz="2400" dirty="0" smtClean="0"/>
              <a:t> </a:t>
            </a:r>
            <a:r>
              <a:rPr lang="it-IT" sz="2400" dirty="0" err="1" smtClean="0"/>
              <a:t>depends</a:t>
            </a:r>
            <a:r>
              <a:rPr lang="it-IT" sz="2400" dirty="0" smtClean="0"/>
              <a:t> on the </a:t>
            </a:r>
            <a:r>
              <a:rPr lang="it-IT" sz="2400" dirty="0" err="1" smtClean="0"/>
              <a:t>sky</a:t>
            </a:r>
            <a:r>
              <a:rPr lang="it-IT" sz="2400" dirty="0" smtClean="0"/>
              <a:t> </a:t>
            </a:r>
            <a:r>
              <a:rPr lang="it-IT" sz="2400" dirty="0" err="1" smtClean="0"/>
              <a:t>accessibility</a:t>
            </a:r>
            <a:r>
              <a:rPr lang="it-IT" sz="2400" dirty="0" smtClean="0"/>
              <a:t>, ~50%) </a:t>
            </a:r>
            <a:endParaRPr kumimoji="0" lang="it-IT" sz="2400" b="0" i="0" u="none" strike="noStrike" cap="none" normalizeH="0" baseline="0" dirty="0" smtClean="0">
              <a:ln>
                <a:noFill/>
              </a:ln>
              <a:effectLst/>
              <a:latin typeface="Bradley Hand ITC TT-Bold" charset="0"/>
              <a:ea typeface="ヒラギノ明朝 ProN W6" charset="0"/>
              <a:cs typeface="ヒラギノ明朝 ProN W6" charset="0"/>
              <a:sym typeface="Bradley Hand ITC TT-Bold" charset="0"/>
            </a:endParaRPr>
          </a:p>
        </p:txBody>
      </p:sp>
      <p:sp>
        <p:nvSpPr>
          <p:cNvPr id="9" name="Rettangolo 8"/>
          <p:cNvSpPr/>
          <p:nvPr/>
        </p:nvSpPr>
        <p:spPr bwMode="auto">
          <a:xfrm>
            <a:off x="4824551" y="3648778"/>
            <a:ext cx="2643206" cy="928694"/>
          </a:xfrm>
          <a:prstGeom prst="rect">
            <a:avLst/>
          </a:prstGeom>
          <a:noFill/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it-IT" sz="2000" b="1" dirty="0" smtClean="0">
                <a:solidFill>
                  <a:srgbClr val="FF0000"/>
                </a:solidFill>
              </a:rPr>
              <a:t>Complete X-</a:t>
            </a:r>
            <a:r>
              <a:rPr lang="it-IT" sz="2000" b="1" dirty="0" err="1" smtClean="0">
                <a:solidFill>
                  <a:srgbClr val="FF0000"/>
                </a:solidFill>
              </a:rPr>
              <a:t>ray</a:t>
            </a:r>
            <a:r>
              <a:rPr lang="it-IT" sz="2000" b="1" dirty="0" smtClean="0">
                <a:solidFill>
                  <a:srgbClr val="FF0000"/>
                </a:solidFill>
              </a:rPr>
              <a:t> radio-</a:t>
            </a:r>
            <a:r>
              <a:rPr lang="it-IT" sz="2000" b="1" dirty="0" err="1" smtClean="0">
                <a:solidFill>
                  <a:srgbClr val="FF0000"/>
                </a:solidFill>
              </a:rPr>
              <a:t>selected</a:t>
            </a:r>
            <a:r>
              <a:rPr lang="it-IT" sz="2000" b="1" dirty="0" smtClean="0">
                <a:solidFill>
                  <a:srgbClr val="FF0000"/>
                </a:solidFill>
              </a:rPr>
              <a:t> sample</a:t>
            </a:r>
            <a:r>
              <a:rPr lang="it-IT" sz="2000" b="1" dirty="0" smtClean="0">
                <a:solidFill>
                  <a:schemeClr val="tx2"/>
                </a:solidFill>
              </a:rPr>
              <a:t> 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it-IT" sz="2000" b="1" dirty="0" smtClean="0">
                <a:solidFill>
                  <a:schemeClr val="tx2"/>
                </a:solidFill>
              </a:rPr>
              <a:t>(</a:t>
            </a:r>
            <a:r>
              <a:rPr lang="it-IT" sz="2000" b="1" dirty="0" err="1" smtClean="0">
                <a:solidFill>
                  <a:schemeClr val="tx2"/>
                </a:solidFill>
              </a:rPr>
              <a:t>s</a:t>
            </a:r>
            <a:r>
              <a:rPr kumimoji="0" lang="it-IT" sz="2000" b="1" i="0" u="none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Bradley Hand ITC TT-Bold" charset="0"/>
                <a:ea typeface="ヒラギノ明朝 ProN W6" charset="0"/>
                <a:cs typeface="ヒラギノ明朝 ProN W6" charset="0"/>
                <a:sym typeface="Bradley Hand ITC TT-Bold" charset="0"/>
              </a:rPr>
              <a:t>ky</a:t>
            </a:r>
            <a:r>
              <a:rPr kumimoji="0" lang="it-IT" sz="20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Bradley Hand ITC TT-Bold" charset="0"/>
                <a:ea typeface="ヒラギノ明朝 ProN W6" charset="0"/>
                <a:cs typeface="ヒラギノ明朝 ProN W6" charset="0"/>
                <a:sym typeface="Bradley Hand ITC TT-Bold" charset="0"/>
              </a:rPr>
              <a:t> </a:t>
            </a:r>
            <a:r>
              <a:rPr kumimoji="0" lang="it-IT" sz="2000" b="1" i="0" u="none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Bradley Hand ITC TT-Bold" charset="0"/>
                <a:ea typeface="ヒラギノ明朝 ProN W6" charset="0"/>
                <a:cs typeface="ヒラギノ明朝 ProN W6" charset="0"/>
                <a:sym typeface="Bradley Hand ITC TT-Bold" charset="0"/>
              </a:rPr>
              <a:t>accessibility</a:t>
            </a:r>
            <a:r>
              <a:rPr kumimoji="0" lang="it-IT" sz="2000" b="1" i="0" u="none" strike="noStrike" cap="none" normalizeH="0" dirty="0" smtClean="0">
                <a:ln>
                  <a:noFill/>
                </a:ln>
                <a:solidFill>
                  <a:schemeClr val="tx2"/>
                </a:solidFill>
                <a:effectLst/>
                <a:latin typeface="Bradley Hand ITC TT-Bold" charset="0"/>
                <a:ea typeface="ヒラギノ明朝 ProN W6" charset="0"/>
                <a:cs typeface="ヒラギノ明朝 ProN W6" charset="0"/>
                <a:sym typeface="Bradley Hand ITC TT-Bold" charset="0"/>
              </a:rPr>
              <a:t> and </a:t>
            </a:r>
            <a:r>
              <a:rPr kumimoji="0" lang="it-IT" sz="2000" b="1" i="0" u="none" strike="noStrike" cap="none" normalizeH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Bradley Hand ITC TT-Bold" charset="0"/>
                <a:ea typeface="ヒラギノ明朝 ProN W6" charset="0"/>
                <a:cs typeface="ヒラギノ明朝 ProN W6" charset="0"/>
                <a:sym typeface="Bradley Hand ITC TT-Bold" charset="0"/>
              </a:rPr>
              <a:t>repointing</a:t>
            </a:r>
            <a:r>
              <a:rPr kumimoji="0" lang="it-IT" sz="2000" b="1" i="0" u="none" strike="noStrike" cap="none" normalizeH="0" dirty="0" smtClean="0">
                <a:ln>
                  <a:noFill/>
                </a:ln>
                <a:solidFill>
                  <a:schemeClr val="tx2"/>
                </a:solidFill>
                <a:effectLst/>
                <a:latin typeface="Bradley Hand ITC TT-Bold" charset="0"/>
                <a:ea typeface="ヒラギノ明朝 ProN W6" charset="0"/>
                <a:cs typeface="ヒラギノ明朝 ProN W6" charset="0"/>
                <a:sym typeface="Bradley Hand ITC TT-Bold" charset="0"/>
              </a:rPr>
              <a:t> </a:t>
            </a:r>
            <a:r>
              <a:rPr kumimoji="0" lang="it-IT" sz="2000" b="1" i="0" u="none" strike="noStrike" cap="none" normalizeH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Bradley Hand ITC TT-Bold" charset="0"/>
                <a:ea typeface="ヒラギノ明朝 ProN W6" charset="0"/>
                <a:cs typeface="ヒラギノ明朝 ProN W6" charset="0"/>
                <a:sym typeface="Bradley Hand ITC TT-Bold" charset="0"/>
              </a:rPr>
              <a:t>efficiency</a:t>
            </a:r>
            <a:r>
              <a:rPr kumimoji="0" lang="it-IT" sz="2000" b="1" i="0" u="none" strike="noStrike" cap="none" normalizeH="0" dirty="0" smtClean="0">
                <a:ln>
                  <a:noFill/>
                </a:ln>
                <a:solidFill>
                  <a:schemeClr val="tx2"/>
                </a:solidFill>
                <a:effectLst/>
                <a:latin typeface="Bradley Hand ITC TT-Bold" charset="0"/>
                <a:ea typeface="ヒラギノ明朝 ProN W6" charset="0"/>
                <a:cs typeface="ヒラギノ明朝 ProN W6" charset="0"/>
                <a:sym typeface="Bradley Hand ITC TT-Bold" charset="0"/>
              </a:rPr>
              <a:t>)</a:t>
            </a:r>
            <a:endParaRPr kumimoji="0" lang="it-IT" sz="20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Bradley Hand ITC TT-Bold" charset="0"/>
              <a:ea typeface="ヒラギノ明朝 ProN W6" charset="0"/>
              <a:cs typeface="ヒラギノ明朝 ProN W6" charset="0"/>
              <a:sym typeface="Bradley Hand ITC TT-Bold" charset="0"/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6835464" y="2979183"/>
            <a:ext cx="125421" cy="2791023"/>
          </a:xfrm>
          <a:prstGeom prst="rect">
            <a:avLst/>
          </a:prstGeom>
          <a:solidFill>
            <a:srgbClr val="FF0000">
              <a:alpha val="39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12414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1" animBg="1"/>
      <p:bldP spid="7" grpId="2" animBg="1"/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-23282"/>
            <a:ext cx="8229600" cy="2406626"/>
          </a:xfrm>
        </p:spPr>
        <p:txBody>
          <a:bodyPr/>
          <a:lstStyle/>
          <a:p>
            <a:r>
              <a:rPr lang="it-IT" dirty="0" smtClean="0"/>
              <a:t>The trigger time:</a:t>
            </a:r>
            <a:br>
              <a:rPr lang="it-IT" dirty="0" smtClean="0"/>
            </a:br>
            <a:r>
              <a:rPr lang="it-IT" dirty="0" smtClean="0"/>
              <a:t>the </a:t>
            </a:r>
            <a:r>
              <a:rPr lang="it-IT" dirty="0" err="1" smtClean="0"/>
              <a:t>complementary</a:t>
            </a:r>
            <a:r>
              <a:rPr lang="it-IT" dirty="0" smtClean="0"/>
              <a:t> </a:t>
            </a:r>
            <a:r>
              <a:rPr lang="it-IT" dirty="0" err="1" smtClean="0"/>
              <a:t>roles</a:t>
            </a:r>
            <a:r>
              <a:rPr lang="it-IT" dirty="0" smtClean="0"/>
              <a:t> of radio and X-</a:t>
            </a:r>
            <a:r>
              <a:rPr lang="it-IT" dirty="0" err="1" smtClean="0"/>
              <a:t>ray</a:t>
            </a:r>
            <a:r>
              <a:rPr lang="it-IT" dirty="0" smtClean="0"/>
              <a:t> </a:t>
            </a:r>
            <a:r>
              <a:rPr lang="it-IT" dirty="0" err="1" smtClean="0"/>
              <a:t>surveys</a:t>
            </a:r>
            <a:r>
              <a:rPr lang="it-IT" dirty="0" smtClean="0"/>
              <a:t>  </a:t>
            </a:r>
            <a:endParaRPr lang="it-IT" dirty="0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6064" t="-979" r="49928" b="55359"/>
          <a:stretch/>
        </p:blipFill>
        <p:spPr>
          <a:xfrm>
            <a:off x="4668838" y="2875304"/>
            <a:ext cx="4143386" cy="2863543"/>
          </a:xfrm>
        </p:spPr>
      </p:pic>
      <p:pic>
        <p:nvPicPr>
          <p:cNvPr id="5" name="Segnaposto contenuto 3"/>
          <p:cNvPicPr>
            <a:picLocks noChangeAspect="1"/>
          </p:cNvPicPr>
          <p:nvPr/>
        </p:nvPicPr>
        <p:blipFill rotWithShape="1">
          <a:blip r:embed="rId2"/>
          <a:srcRect l="6546" t="43319" r="49876" b="11918"/>
          <a:stretch/>
        </p:blipFill>
        <p:spPr>
          <a:xfrm>
            <a:off x="301797" y="2922344"/>
            <a:ext cx="4112902" cy="2816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402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Main</a:t>
            </a:r>
            <a:r>
              <a:rPr lang="it-IT" dirty="0"/>
              <a:t> </a:t>
            </a:r>
            <a:r>
              <a:rPr lang="it-IT" dirty="0" err="1" smtClean="0"/>
              <a:t>findings</a:t>
            </a:r>
            <a:r>
              <a:rPr lang="it-IT" dirty="0" smtClean="0"/>
              <a:t>:  II part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09747" y="1317960"/>
            <a:ext cx="8920592" cy="5126481"/>
          </a:xfrm>
          <a:solidFill>
            <a:schemeClr val="tx1">
              <a:alpha val="74000"/>
            </a:schemeClr>
          </a:solidFill>
        </p:spPr>
        <p:txBody>
          <a:bodyPr/>
          <a:lstStyle/>
          <a:p>
            <a:r>
              <a:rPr lang="it-IT" dirty="0" smtClean="0"/>
              <a:t>SKA </a:t>
            </a:r>
            <a:r>
              <a:rPr lang="it-IT" dirty="0" err="1" smtClean="0"/>
              <a:t>will</a:t>
            </a:r>
            <a:r>
              <a:rPr lang="it-IT" dirty="0" smtClean="0"/>
              <a:t> </a:t>
            </a:r>
            <a:r>
              <a:rPr lang="it-IT" dirty="0" err="1" smtClean="0"/>
              <a:t>have</a:t>
            </a:r>
            <a:r>
              <a:rPr lang="it-IT" dirty="0" smtClean="0"/>
              <a:t> a </a:t>
            </a:r>
            <a:r>
              <a:rPr lang="it-IT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great</a:t>
            </a:r>
            <a:r>
              <a:rPr lang="it-IT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it-IT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discovery</a:t>
            </a:r>
            <a:r>
              <a:rPr lang="it-IT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it-IT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potential</a:t>
            </a:r>
            <a:r>
              <a:rPr lang="it-IT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it-IT" dirty="0" smtClean="0"/>
              <a:t>of </a:t>
            </a:r>
            <a:r>
              <a:rPr lang="it-IT" dirty="0" err="1" smtClean="0">
                <a:solidFill>
                  <a:srgbClr val="FAC090"/>
                </a:solidFill>
              </a:rPr>
              <a:t>relativistic</a:t>
            </a:r>
            <a:r>
              <a:rPr lang="it-IT" dirty="0" smtClean="0">
                <a:solidFill>
                  <a:srgbClr val="FAC090"/>
                </a:solidFill>
              </a:rPr>
              <a:t> </a:t>
            </a:r>
            <a:r>
              <a:rPr lang="it-IT" dirty="0" err="1" smtClean="0">
                <a:solidFill>
                  <a:srgbClr val="FAC090"/>
                </a:solidFill>
              </a:rPr>
              <a:t>TDEs</a:t>
            </a:r>
            <a:r>
              <a:rPr lang="it-IT" dirty="0" smtClean="0">
                <a:solidFill>
                  <a:srgbClr val="FAC090"/>
                </a:solidFill>
              </a:rPr>
              <a:t> </a:t>
            </a:r>
            <a:r>
              <a:rPr lang="it-IT" dirty="0" smtClean="0"/>
              <a:t>in </a:t>
            </a:r>
            <a:r>
              <a:rPr lang="it-IT" dirty="0" err="1" smtClean="0"/>
              <a:t>combination</a:t>
            </a:r>
            <a:r>
              <a:rPr lang="it-IT" dirty="0" smtClean="0"/>
              <a:t> with a </a:t>
            </a:r>
            <a:r>
              <a:rPr lang="it-IT" dirty="0" err="1" smtClean="0"/>
              <a:t>prompt</a:t>
            </a:r>
            <a:r>
              <a:rPr lang="it-IT" dirty="0" smtClean="0"/>
              <a:t> follow-up </a:t>
            </a:r>
            <a:r>
              <a:rPr lang="it-IT" dirty="0" err="1" smtClean="0"/>
              <a:t>at</a:t>
            </a:r>
            <a:r>
              <a:rPr lang="it-IT" dirty="0" smtClean="0"/>
              <a:t> </a:t>
            </a:r>
            <a:r>
              <a:rPr lang="it-IT" dirty="0" err="1" smtClean="0"/>
              <a:t>higher</a:t>
            </a:r>
            <a:r>
              <a:rPr lang="it-IT" dirty="0" smtClean="0"/>
              <a:t> </a:t>
            </a:r>
            <a:r>
              <a:rPr lang="it-IT" dirty="0" err="1" smtClean="0"/>
              <a:t>energies</a:t>
            </a:r>
            <a:r>
              <a:rPr lang="it-IT" dirty="0" smtClean="0"/>
              <a:t> (</a:t>
            </a:r>
            <a:r>
              <a:rPr lang="it-IT" dirty="0" err="1" smtClean="0"/>
              <a:t>mainly</a:t>
            </a:r>
            <a:r>
              <a:rPr lang="it-IT" dirty="0" smtClean="0"/>
              <a:t> in X-</a:t>
            </a:r>
            <a:r>
              <a:rPr lang="it-IT" dirty="0" err="1" smtClean="0"/>
              <a:t>rays</a:t>
            </a:r>
            <a:r>
              <a:rPr lang="it-IT" dirty="0" smtClean="0"/>
              <a:t>, e.g.  </a:t>
            </a:r>
            <a:r>
              <a:rPr lang="it-IT" dirty="0" err="1" smtClean="0"/>
              <a:t>Athena</a:t>
            </a:r>
            <a:r>
              <a:rPr lang="it-IT" dirty="0" smtClean="0"/>
              <a:t>, XIPE). </a:t>
            </a:r>
            <a:r>
              <a:rPr lang="it-IT" dirty="0" err="1" smtClean="0">
                <a:solidFill>
                  <a:srgbClr val="FFFF00"/>
                </a:solidFill>
              </a:rPr>
              <a:t>Several</a:t>
            </a:r>
            <a:r>
              <a:rPr lang="it-IT" dirty="0" smtClean="0">
                <a:solidFill>
                  <a:srgbClr val="FFFF00"/>
                </a:solidFill>
              </a:rPr>
              <a:t> </a:t>
            </a:r>
            <a:r>
              <a:rPr lang="it-IT" dirty="0" err="1" smtClean="0">
                <a:solidFill>
                  <a:srgbClr val="FFFF00"/>
                </a:solidFill>
              </a:rPr>
              <a:t>hundreds</a:t>
            </a:r>
            <a:r>
              <a:rPr lang="it-IT" dirty="0" smtClean="0">
                <a:solidFill>
                  <a:srgbClr val="FFFF00"/>
                </a:solidFill>
              </a:rPr>
              <a:t> </a:t>
            </a:r>
            <a:r>
              <a:rPr lang="it-IT" dirty="0" smtClean="0"/>
              <a:t>of </a:t>
            </a:r>
            <a:r>
              <a:rPr lang="it-IT" dirty="0" err="1" smtClean="0"/>
              <a:t>TDEs</a:t>
            </a:r>
            <a:r>
              <a:rPr lang="it-IT" dirty="0" smtClean="0"/>
              <a:t> </a:t>
            </a:r>
            <a:r>
              <a:rPr lang="it-IT" dirty="0" err="1" smtClean="0"/>
              <a:t>expected</a:t>
            </a:r>
            <a:r>
              <a:rPr lang="it-IT" dirty="0" smtClean="0"/>
              <a:t> to be </a:t>
            </a:r>
            <a:r>
              <a:rPr lang="it-IT" dirty="0" err="1" smtClean="0"/>
              <a:t>detected</a:t>
            </a:r>
            <a:r>
              <a:rPr lang="it-IT" dirty="0" smtClean="0"/>
              <a:t> up to </a:t>
            </a:r>
            <a:r>
              <a:rPr lang="it-IT" dirty="0" err="1" smtClean="0">
                <a:solidFill>
                  <a:srgbClr val="FFFF00"/>
                </a:solidFill>
              </a:rPr>
              <a:t>z</a:t>
            </a:r>
            <a:r>
              <a:rPr lang="it-IT" dirty="0" smtClean="0">
                <a:solidFill>
                  <a:srgbClr val="FFFF00"/>
                </a:solidFill>
              </a:rPr>
              <a:t> ~ 2.5  </a:t>
            </a:r>
            <a:r>
              <a:rPr lang="it-IT" dirty="0" smtClean="0"/>
              <a:t>(</a:t>
            </a:r>
            <a:r>
              <a:rPr lang="it-IT" dirty="0" err="1" smtClean="0"/>
              <a:t>if</a:t>
            </a:r>
            <a:r>
              <a:rPr lang="it-IT" dirty="0" smtClean="0"/>
              <a:t> a jet </a:t>
            </a:r>
            <a:r>
              <a:rPr lang="it-IT" dirty="0" err="1" smtClean="0"/>
              <a:t>efficiency</a:t>
            </a:r>
            <a:r>
              <a:rPr lang="it-IT" dirty="0" smtClean="0"/>
              <a:t> of 100%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assumed</a:t>
            </a:r>
            <a:r>
              <a:rPr lang="it-IT" dirty="0" smtClean="0"/>
              <a:t>) </a:t>
            </a:r>
          </a:p>
          <a:p>
            <a:r>
              <a:rPr lang="it-IT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Future X-</a:t>
            </a:r>
            <a:r>
              <a:rPr lang="it-IT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ray</a:t>
            </a:r>
            <a:r>
              <a:rPr lang="it-IT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it-IT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surveys</a:t>
            </a:r>
            <a:r>
              <a:rPr lang="it-IT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it-IT" dirty="0" err="1" smtClean="0"/>
              <a:t>will</a:t>
            </a:r>
            <a:r>
              <a:rPr lang="it-IT" dirty="0" smtClean="0"/>
              <a:t> be </a:t>
            </a:r>
            <a:r>
              <a:rPr lang="it-IT" dirty="0" err="1" smtClean="0"/>
              <a:t>complementary</a:t>
            </a:r>
            <a:r>
              <a:rPr lang="it-IT" dirty="0" smtClean="0"/>
              <a:t> to the SKA </a:t>
            </a:r>
            <a:r>
              <a:rPr lang="it-IT" dirty="0" err="1" smtClean="0"/>
              <a:t>detections</a:t>
            </a:r>
            <a:r>
              <a:rPr lang="it-IT" dirty="0" smtClean="0"/>
              <a:t>, </a:t>
            </a:r>
            <a:r>
              <a:rPr lang="it-IT" dirty="0" err="1" smtClean="0"/>
              <a:t>because</a:t>
            </a:r>
            <a:r>
              <a:rPr lang="it-IT" dirty="0" smtClean="0"/>
              <a:t> of the chance to </a:t>
            </a:r>
            <a:r>
              <a:rPr lang="it-IT" dirty="0" err="1" smtClean="0"/>
              <a:t>detect</a:t>
            </a:r>
            <a:r>
              <a:rPr lang="it-IT" dirty="0" smtClean="0"/>
              <a:t> </a:t>
            </a:r>
            <a:r>
              <a:rPr lang="it-IT" dirty="0" smtClean="0"/>
              <a:t>the TDE </a:t>
            </a:r>
            <a:r>
              <a:rPr lang="it-IT" dirty="0" err="1" smtClean="0">
                <a:solidFill>
                  <a:srgbClr val="FFFF00"/>
                </a:solidFill>
              </a:rPr>
              <a:t>earlier</a:t>
            </a:r>
            <a:r>
              <a:rPr lang="it-IT" dirty="0" smtClean="0"/>
              <a:t> </a:t>
            </a:r>
            <a:r>
              <a:rPr lang="it-IT" dirty="0" err="1" smtClean="0"/>
              <a:t>than</a:t>
            </a:r>
            <a:r>
              <a:rPr lang="it-IT" dirty="0" smtClean="0"/>
              <a:t> in radio, </a:t>
            </a:r>
            <a:r>
              <a:rPr lang="it-IT" dirty="0" err="1" smtClean="0"/>
              <a:t>enabling</a:t>
            </a:r>
            <a:r>
              <a:rPr lang="it-IT" dirty="0" smtClean="0"/>
              <a:t> the </a:t>
            </a:r>
            <a:r>
              <a:rPr lang="it-IT" dirty="0" err="1" smtClean="0"/>
              <a:t>studyof</a:t>
            </a:r>
            <a:r>
              <a:rPr lang="it-IT" dirty="0" smtClean="0"/>
              <a:t> the </a:t>
            </a:r>
            <a:r>
              <a:rPr lang="it-IT" dirty="0" smtClean="0"/>
              <a:t>first </a:t>
            </a:r>
            <a:r>
              <a:rPr lang="it-IT" dirty="0" err="1" smtClean="0"/>
              <a:t>phases</a:t>
            </a:r>
            <a:r>
              <a:rPr lang="it-IT" dirty="0" smtClean="0"/>
              <a:t> of disc/jet </a:t>
            </a:r>
            <a:r>
              <a:rPr lang="it-IT" dirty="0" err="1" smtClean="0"/>
              <a:t>formation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334391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 lIns="64291" tIns="32146" rIns="64291" bIns="32146"/>
          <a:lstStyle/>
          <a:p>
            <a:r>
              <a:rPr lang="en-US" b="1" dirty="0">
                <a:latin typeface="Gill Sans" charset="0"/>
                <a:ea typeface="Gill Sans" charset="0"/>
                <a:cs typeface="Gill Sans" charset="0"/>
                <a:sym typeface="Gill Sans" charset="0"/>
              </a:rPr>
              <a:t>Outline</a:t>
            </a:r>
            <a:endParaRPr lang="en-US" b="1" dirty="0">
              <a:latin typeface="Gill Sans" charset="0"/>
              <a:ea typeface="ヒラギノ角ゴ ProN W6" charset="0"/>
              <a:cs typeface="ヒラギノ角ゴ ProN W6" charset="0"/>
              <a:sym typeface="Gill Sans" charset="0"/>
            </a:endParaRP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2005" y="1559243"/>
            <a:ext cx="7778874" cy="4524562"/>
          </a:xfrm>
          <a:solidFill>
            <a:schemeClr val="tx1">
              <a:alpha val="68000"/>
            </a:schemeClr>
          </a:solidFill>
          <a:ln/>
        </p:spPr>
        <p:txBody>
          <a:bodyPr lIns="64291" tIns="32146" rIns="64291" bIns="32146"/>
          <a:lstStyle/>
          <a:p>
            <a:r>
              <a:rPr lang="en-US" dirty="0">
                <a:latin typeface="+mj-lt"/>
                <a:ea typeface="Gill Sans" charset="0"/>
                <a:cs typeface="Gill Sans" charset="0"/>
                <a:sym typeface="Gill Sans" charset="0"/>
              </a:rPr>
              <a:t>W</a:t>
            </a:r>
            <a:r>
              <a:rPr lang="en-US" dirty="0" smtClean="0">
                <a:latin typeface="+mj-lt"/>
                <a:ea typeface="Gill Sans" charset="0"/>
                <a:cs typeface="Gill Sans" charset="0"/>
                <a:sym typeface="Gill Sans" charset="0"/>
              </a:rPr>
              <a:t>hat </a:t>
            </a:r>
            <a:r>
              <a:rPr lang="en-US" dirty="0">
                <a:latin typeface="+mj-lt"/>
                <a:ea typeface="Gill Sans" charset="0"/>
                <a:cs typeface="Gill Sans" charset="0"/>
                <a:sym typeface="Gill Sans" charset="0"/>
              </a:rPr>
              <a:t>is a tidal disruption </a:t>
            </a:r>
            <a:r>
              <a:rPr lang="en-US" dirty="0" smtClean="0">
                <a:latin typeface="+mj-lt"/>
                <a:ea typeface="Gill Sans" charset="0"/>
                <a:cs typeface="Gill Sans" charset="0"/>
                <a:sym typeface="Gill Sans" charset="0"/>
              </a:rPr>
              <a:t>event </a:t>
            </a:r>
            <a:r>
              <a:rPr lang="en-US" dirty="0">
                <a:latin typeface="+mj-lt"/>
                <a:ea typeface="Gill Sans" charset="0"/>
                <a:cs typeface="Gill Sans" charset="0"/>
                <a:sym typeface="Gill Sans" charset="0"/>
              </a:rPr>
              <a:t>(TDE</a:t>
            </a:r>
            <a:r>
              <a:rPr lang="en-US" dirty="0" smtClean="0">
                <a:latin typeface="+mj-lt"/>
                <a:ea typeface="Gill Sans" charset="0"/>
                <a:cs typeface="Gill Sans" charset="0"/>
                <a:sym typeface="Gill Sans" charset="0"/>
              </a:rPr>
              <a:t>)?</a:t>
            </a:r>
            <a:endParaRPr lang="en-US" dirty="0">
              <a:latin typeface="+mj-lt"/>
              <a:ea typeface="ヒラギノ角ゴ ProN W3" charset="0"/>
              <a:cs typeface="ヒラギノ角ゴ ProN W3" charset="0"/>
              <a:sym typeface="Gill Sans" charset="0"/>
            </a:endParaRPr>
          </a:p>
          <a:p>
            <a:r>
              <a:rPr lang="en-US" dirty="0">
                <a:latin typeface="+mj-lt"/>
                <a:ea typeface="Gill Sans" charset="0"/>
                <a:cs typeface="Gill Sans" charset="0"/>
                <a:sym typeface="Gill Sans" charset="0"/>
              </a:rPr>
              <a:t>H</a:t>
            </a:r>
            <a:r>
              <a:rPr lang="en-US" dirty="0" smtClean="0">
                <a:latin typeface="+mj-lt"/>
                <a:ea typeface="Gill Sans" charset="0"/>
                <a:cs typeface="Gill Sans" charset="0"/>
                <a:sym typeface="Gill Sans" charset="0"/>
              </a:rPr>
              <a:t>igh potential for delivering physical information</a:t>
            </a:r>
            <a:endParaRPr lang="en-US" dirty="0" smtClean="0">
              <a:latin typeface="+mj-lt"/>
              <a:ea typeface="ヒラギノ角ゴ ProN W3" charset="0"/>
              <a:cs typeface="ヒラギノ角ゴ ProN W3" charset="0"/>
              <a:sym typeface="Gill Sans" charset="0"/>
            </a:endParaRPr>
          </a:p>
          <a:p>
            <a:r>
              <a:rPr lang="en-US" dirty="0" smtClean="0">
                <a:latin typeface="+mj-lt"/>
                <a:ea typeface="Gill Sans" charset="0"/>
                <a:cs typeface="Gill Sans" charset="0"/>
                <a:sym typeface="Gill Sans" charset="0"/>
              </a:rPr>
              <a:t>“jetted  TDE” </a:t>
            </a:r>
            <a:r>
              <a:rPr lang="en-US" dirty="0">
                <a:latin typeface="+mj-lt"/>
                <a:ea typeface="Gill Sans" charset="0"/>
                <a:cs typeface="Gill Sans" charset="0"/>
                <a:sym typeface="Gill Sans" charset="0"/>
              </a:rPr>
              <a:t>observations</a:t>
            </a:r>
            <a:endParaRPr lang="en-US" dirty="0">
              <a:latin typeface="+mj-lt"/>
              <a:ea typeface="ヒラギノ角ゴ ProN W3" charset="0"/>
              <a:cs typeface="ヒラギノ角ゴ ProN W3" charset="0"/>
              <a:sym typeface="Gill Sans" charset="0"/>
            </a:endParaRPr>
          </a:p>
          <a:p>
            <a:r>
              <a:rPr lang="en-US" dirty="0" smtClean="0">
                <a:latin typeface="+mj-lt"/>
                <a:ea typeface="Gill Sans" charset="0"/>
                <a:cs typeface="Gill Sans" charset="0"/>
                <a:sym typeface="Gill Sans" charset="0"/>
              </a:rPr>
              <a:t>Observations </a:t>
            </a:r>
            <a:r>
              <a:rPr lang="en-US" dirty="0" err="1" smtClean="0">
                <a:latin typeface="+mj-lt"/>
                <a:ea typeface="Gill Sans" charset="0"/>
                <a:cs typeface="Gill Sans" charset="0"/>
                <a:sym typeface="Gill Sans" charset="0"/>
              </a:rPr>
              <a:t>vs</a:t>
            </a:r>
            <a:r>
              <a:rPr lang="en-US" dirty="0" smtClean="0">
                <a:latin typeface="+mj-lt"/>
                <a:ea typeface="Gill Sans" charset="0"/>
                <a:cs typeface="Gill Sans" charset="0"/>
                <a:sym typeface="Gill Sans" charset="0"/>
              </a:rPr>
              <a:t> jet production efficiency</a:t>
            </a:r>
            <a:endParaRPr lang="en-US" dirty="0">
              <a:latin typeface="+mj-lt"/>
              <a:ea typeface="ヒラギノ角ゴ ProN W3" charset="0"/>
              <a:cs typeface="ヒラギノ角ゴ ProN W3" charset="0"/>
              <a:sym typeface="Gill Sans" charset="0"/>
            </a:endParaRPr>
          </a:p>
          <a:p>
            <a:r>
              <a:rPr lang="en-US" dirty="0" smtClean="0">
                <a:latin typeface="+mj-lt"/>
                <a:ea typeface="Gill Sans" charset="0"/>
                <a:cs typeface="Gill Sans" charset="0"/>
                <a:sym typeface="Gill Sans" charset="0"/>
              </a:rPr>
              <a:t>Radio and X-ray synergy to discover new jetted TDEs</a:t>
            </a:r>
          </a:p>
          <a:p>
            <a:r>
              <a:rPr lang="en-US" dirty="0" smtClean="0">
                <a:latin typeface="+mj-lt"/>
                <a:ea typeface="Gill Sans" charset="0"/>
                <a:cs typeface="Gill Sans" charset="0"/>
                <a:sym typeface="Gill Sans" charset="0"/>
              </a:rPr>
              <a:t>Future Perspectives</a:t>
            </a:r>
            <a:endParaRPr lang="en-US" dirty="0">
              <a:latin typeface="+mj-lt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5396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-7602"/>
            <a:ext cx="8229600" cy="1143000"/>
          </a:xfrm>
        </p:spPr>
        <p:txBody>
          <a:bodyPr lIns="64291" tIns="32146" rIns="64291" bIns="32146"/>
          <a:lstStyle/>
          <a:p>
            <a:r>
              <a:rPr lang="it-IT" dirty="0" err="1" smtClean="0"/>
              <a:t>Conclusions</a:t>
            </a:r>
            <a:r>
              <a:rPr lang="it-IT" dirty="0" smtClean="0"/>
              <a:t> 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3454" y="884518"/>
            <a:ext cx="8106548" cy="5324723"/>
          </a:xfrm>
          <a:solidFill>
            <a:schemeClr val="tx1">
              <a:alpha val="70000"/>
            </a:schemeClr>
          </a:solidFill>
        </p:spPr>
        <p:txBody>
          <a:bodyPr lIns="64291" tIns="32146" rIns="64291" bIns="32146"/>
          <a:lstStyle/>
          <a:p>
            <a:pPr algn="just"/>
            <a:r>
              <a:rPr lang="it-IT" sz="2400" b="1" dirty="0" smtClean="0">
                <a:solidFill>
                  <a:srgbClr val="FAF68A"/>
                </a:solidFill>
              </a:rPr>
              <a:t>The rate of </a:t>
            </a:r>
            <a:r>
              <a:rPr lang="it-IT" sz="2400" b="1" dirty="0" err="1" smtClean="0">
                <a:solidFill>
                  <a:srgbClr val="FAF68A"/>
                </a:solidFill>
              </a:rPr>
              <a:t>TDEs</a:t>
            </a:r>
            <a:r>
              <a:rPr lang="it-IT" sz="2400" b="1" dirty="0" smtClean="0">
                <a:solidFill>
                  <a:srgbClr val="FAF68A"/>
                </a:solidFill>
              </a:rPr>
              <a:t> </a:t>
            </a:r>
            <a:r>
              <a:rPr lang="it-IT" sz="2400" b="1" dirty="0" err="1" smtClean="0">
                <a:solidFill>
                  <a:srgbClr val="FAF68A"/>
                </a:solidFill>
              </a:rPr>
              <a:t>will</a:t>
            </a:r>
            <a:r>
              <a:rPr lang="it-IT" sz="2400" b="1" dirty="0" smtClean="0">
                <a:solidFill>
                  <a:srgbClr val="FAF68A"/>
                </a:solidFill>
              </a:rPr>
              <a:t> </a:t>
            </a:r>
            <a:r>
              <a:rPr lang="it-IT" sz="2400" b="1" dirty="0" err="1" smtClean="0">
                <a:solidFill>
                  <a:srgbClr val="FAF68A"/>
                </a:solidFill>
              </a:rPr>
              <a:t>strongly</a:t>
            </a:r>
            <a:r>
              <a:rPr lang="it-IT" sz="2400" b="1" dirty="0" smtClean="0">
                <a:solidFill>
                  <a:srgbClr val="FAF68A"/>
                </a:solidFill>
              </a:rPr>
              <a:t> </a:t>
            </a:r>
            <a:r>
              <a:rPr lang="it-IT" sz="2400" b="1" dirty="0" err="1" smtClean="0">
                <a:solidFill>
                  <a:srgbClr val="FAF68A"/>
                </a:solidFill>
              </a:rPr>
              <a:t>depend</a:t>
            </a:r>
            <a:r>
              <a:rPr lang="it-IT" sz="2400" b="1" dirty="0" smtClean="0">
                <a:solidFill>
                  <a:srgbClr val="FAF68A"/>
                </a:solidFill>
              </a:rPr>
              <a:t> on the </a:t>
            </a:r>
            <a:r>
              <a:rPr lang="it-IT" sz="2400" b="1" dirty="0" err="1" smtClean="0">
                <a:solidFill>
                  <a:srgbClr val="FAF68A"/>
                </a:solidFill>
              </a:rPr>
              <a:t>observing</a:t>
            </a:r>
            <a:r>
              <a:rPr lang="it-IT" sz="2400" b="1" dirty="0" smtClean="0">
                <a:solidFill>
                  <a:srgbClr val="FAF68A"/>
                </a:solidFill>
              </a:rPr>
              <a:t> </a:t>
            </a:r>
            <a:r>
              <a:rPr lang="it-IT" sz="2400" b="1" dirty="0" err="1" smtClean="0">
                <a:solidFill>
                  <a:srgbClr val="FAF68A"/>
                </a:solidFill>
              </a:rPr>
              <a:t>strategy</a:t>
            </a:r>
            <a:r>
              <a:rPr lang="it-IT" sz="2400" b="1" dirty="0" smtClean="0">
                <a:solidFill>
                  <a:srgbClr val="FAF68A"/>
                </a:solidFill>
              </a:rPr>
              <a:t> (20000 deg</a:t>
            </a:r>
            <a:r>
              <a:rPr lang="it-IT" sz="2400" b="1" baseline="30000" dirty="0" smtClean="0">
                <a:solidFill>
                  <a:srgbClr val="FAF68A"/>
                </a:solidFill>
              </a:rPr>
              <a:t>2</a:t>
            </a:r>
            <a:r>
              <a:rPr lang="it-IT" sz="2400" b="1" dirty="0" smtClean="0">
                <a:solidFill>
                  <a:srgbClr val="FAF68A"/>
                </a:solidFill>
              </a:rPr>
              <a:t> of the </a:t>
            </a:r>
            <a:r>
              <a:rPr lang="it-IT" sz="2400" b="1" dirty="0" err="1" smtClean="0">
                <a:solidFill>
                  <a:srgbClr val="FAF68A"/>
                </a:solidFill>
              </a:rPr>
              <a:t>sky</a:t>
            </a:r>
            <a:r>
              <a:rPr lang="it-IT" sz="2400" b="1" dirty="0" smtClean="0">
                <a:solidFill>
                  <a:srgbClr val="FAF68A"/>
                </a:solidFill>
              </a:rPr>
              <a:t> </a:t>
            </a:r>
            <a:r>
              <a:rPr lang="it-IT" sz="2400" b="1" dirty="0" err="1" smtClean="0">
                <a:solidFill>
                  <a:srgbClr val="FAF68A"/>
                </a:solidFill>
              </a:rPr>
              <a:t>covered</a:t>
            </a:r>
            <a:r>
              <a:rPr lang="it-IT" sz="2400" b="1" dirty="0" smtClean="0">
                <a:solidFill>
                  <a:srgbClr val="FAF68A"/>
                </a:solidFill>
              </a:rPr>
              <a:t> in </a:t>
            </a:r>
            <a:r>
              <a:rPr lang="it-IT" sz="2400" b="1" dirty="0" err="1" smtClean="0">
                <a:solidFill>
                  <a:srgbClr val="FAF68A"/>
                </a:solidFill>
              </a:rPr>
              <a:t>daily</a:t>
            </a:r>
            <a:r>
              <a:rPr lang="it-IT" sz="2400" b="1" dirty="0" smtClean="0">
                <a:solidFill>
                  <a:srgbClr val="FAF68A"/>
                </a:solidFill>
              </a:rPr>
              <a:t>/</a:t>
            </a:r>
            <a:r>
              <a:rPr lang="it-IT" sz="2400" b="1" dirty="0" err="1" smtClean="0">
                <a:solidFill>
                  <a:srgbClr val="FAF68A"/>
                </a:solidFill>
              </a:rPr>
              <a:t>even</a:t>
            </a:r>
            <a:r>
              <a:rPr lang="it-IT" sz="2400" b="1" dirty="0" smtClean="0">
                <a:solidFill>
                  <a:srgbClr val="FAF68A"/>
                </a:solidFill>
              </a:rPr>
              <a:t> </a:t>
            </a:r>
            <a:r>
              <a:rPr lang="it-IT" sz="2400" b="1" dirty="0" err="1" smtClean="0">
                <a:solidFill>
                  <a:srgbClr val="FAF68A"/>
                </a:solidFill>
              </a:rPr>
              <a:t>weekly</a:t>
            </a:r>
            <a:r>
              <a:rPr lang="it-IT" sz="2400" b="1" dirty="0" smtClean="0">
                <a:solidFill>
                  <a:srgbClr val="FAF68A"/>
                </a:solidFill>
              </a:rPr>
              <a:t>  </a:t>
            </a:r>
            <a:r>
              <a:rPr lang="it-IT" sz="2400" b="1" dirty="0" err="1" smtClean="0">
                <a:solidFill>
                  <a:srgbClr val="FAF68A"/>
                </a:solidFill>
              </a:rPr>
              <a:t>passes</a:t>
            </a:r>
            <a:r>
              <a:rPr lang="it-IT" sz="2400" b="1" dirty="0" smtClean="0">
                <a:solidFill>
                  <a:srgbClr val="FAF68A"/>
                </a:solidFill>
              </a:rPr>
              <a:t> </a:t>
            </a:r>
            <a:r>
              <a:rPr lang="it-IT" sz="2400" b="1" dirty="0" err="1" smtClean="0">
                <a:solidFill>
                  <a:srgbClr val="FAF68A"/>
                </a:solidFill>
              </a:rPr>
              <a:t>looks</a:t>
            </a:r>
            <a:r>
              <a:rPr lang="it-IT" sz="2400" b="1" dirty="0" smtClean="0">
                <a:solidFill>
                  <a:srgbClr val="FAF68A"/>
                </a:solidFill>
              </a:rPr>
              <a:t> </a:t>
            </a:r>
            <a:r>
              <a:rPr lang="it-IT" sz="2400" b="1" dirty="0" err="1" smtClean="0">
                <a:solidFill>
                  <a:srgbClr val="FAF68A"/>
                </a:solidFill>
              </a:rPr>
              <a:t>as</a:t>
            </a:r>
            <a:r>
              <a:rPr lang="it-IT" sz="2400" b="1" dirty="0" smtClean="0">
                <a:solidFill>
                  <a:srgbClr val="FAF68A"/>
                </a:solidFill>
              </a:rPr>
              <a:t> an </a:t>
            </a:r>
            <a:r>
              <a:rPr lang="it-IT" sz="2400" b="1" dirty="0" err="1" smtClean="0">
                <a:solidFill>
                  <a:srgbClr val="FAF68A"/>
                </a:solidFill>
              </a:rPr>
              <a:t>effective</a:t>
            </a:r>
            <a:r>
              <a:rPr lang="it-IT" sz="2400" b="1" dirty="0" smtClean="0">
                <a:solidFill>
                  <a:srgbClr val="FAF68A"/>
                </a:solidFill>
              </a:rPr>
              <a:t> </a:t>
            </a:r>
            <a:r>
              <a:rPr lang="it-IT" sz="2400" b="1" dirty="0" err="1" smtClean="0">
                <a:solidFill>
                  <a:srgbClr val="FAF68A"/>
                </a:solidFill>
              </a:rPr>
              <a:t>strategy</a:t>
            </a:r>
            <a:r>
              <a:rPr lang="it-IT" sz="2400" b="1" dirty="0" smtClean="0">
                <a:solidFill>
                  <a:srgbClr val="FAF68A"/>
                </a:solidFill>
              </a:rPr>
              <a:t>) </a:t>
            </a:r>
          </a:p>
          <a:p>
            <a:pPr algn="just"/>
            <a:endParaRPr lang="it-IT" sz="2400" b="1" dirty="0" smtClean="0">
              <a:solidFill>
                <a:srgbClr val="FAF68A"/>
              </a:solidFill>
            </a:endParaRPr>
          </a:p>
          <a:p>
            <a:pPr algn="just"/>
            <a:r>
              <a:rPr lang="it-IT" sz="2400" b="1" dirty="0" smtClean="0">
                <a:solidFill>
                  <a:srgbClr val="CCFFCC"/>
                </a:solidFill>
              </a:rPr>
              <a:t>A </a:t>
            </a:r>
            <a:r>
              <a:rPr lang="it-IT" sz="2400" b="1" dirty="0" err="1" smtClean="0">
                <a:solidFill>
                  <a:srgbClr val="CCFFCC"/>
                </a:solidFill>
              </a:rPr>
              <a:t>rapid</a:t>
            </a:r>
            <a:r>
              <a:rPr lang="it-IT" sz="2400" b="1" dirty="0" smtClean="0">
                <a:solidFill>
                  <a:srgbClr val="CCFFCC"/>
                </a:solidFill>
              </a:rPr>
              <a:t> </a:t>
            </a:r>
            <a:r>
              <a:rPr lang="it-IT" sz="2400" b="1" dirty="0" err="1" smtClean="0">
                <a:solidFill>
                  <a:srgbClr val="CCFFCC"/>
                </a:solidFill>
              </a:rPr>
              <a:t>quick</a:t>
            </a:r>
            <a:r>
              <a:rPr lang="it-IT" sz="2400" b="1" dirty="0" smtClean="0">
                <a:solidFill>
                  <a:srgbClr val="CCFFCC"/>
                </a:solidFill>
              </a:rPr>
              <a:t> look </a:t>
            </a:r>
            <a:r>
              <a:rPr lang="it-IT" sz="2400" b="1" dirty="0" err="1" smtClean="0">
                <a:solidFill>
                  <a:srgbClr val="CCFFCC"/>
                </a:solidFill>
              </a:rPr>
              <a:t>alert</a:t>
            </a:r>
            <a:r>
              <a:rPr lang="it-IT" sz="2400" b="1" dirty="0" smtClean="0">
                <a:solidFill>
                  <a:srgbClr val="CCFFCC"/>
                </a:solidFill>
              </a:rPr>
              <a:t> system </a:t>
            </a:r>
            <a:r>
              <a:rPr lang="it-IT" sz="2400" b="1" dirty="0" err="1" smtClean="0">
                <a:solidFill>
                  <a:srgbClr val="CCFFCC"/>
                </a:solidFill>
              </a:rPr>
              <a:t>needed</a:t>
            </a:r>
            <a:r>
              <a:rPr lang="it-IT" sz="2400" b="1" dirty="0" smtClean="0">
                <a:solidFill>
                  <a:srgbClr val="CCFFCC"/>
                </a:solidFill>
              </a:rPr>
              <a:t> for a fast </a:t>
            </a:r>
            <a:r>
              <a:rPr lang="it-IT" sz="2400" b="1" dirty="0" err="1" smtClean="0">
                <a:solidFill>
                  <a:srgbClr val="CCFFCC"/>
                </a:solidFill>
              </a:rPr>
              <a:t>repointing</a:t>
            </a:r>
            <a:r>
              <a:rPr lang="it-IT" sz="2400" b="1" dirty="0" smtClean="0">
                <a:solidFill>
                  <a:srgbClr val="CCFFCC"/>
                </a:solidFill>
              </a:rPr>
              <a:t> at </a:t>
            </a:r>
            <a:r>
              <a:rPr lang="it-IT" sz="2400" b="1" dirty="0" err="1" smtClean="0">
                <a:solidFill>
                  <a:srgbClr val="CCFFCC"/>
                </a:solidFill>
              </a:rPr>
              <a:t>higher</a:t>
            </a:r>
            <a:r>
              <a:rPr lang="it-IT" sz="2400" b="1" dirty="0" smtClean="0">
                <a:solidFill>
                  <a:srgbClr val="CCFFCC"/>
                </a:solidFill>
              </a:rPr>
              <a:t> </a:t>
            </a:r>
            <a:r>
              <a:rPr lang="it-IT" sz="2400" b="1" dirty="0" err="1" smtClean="0">
                <a:solidFill>
                  <a:srgbClr val="CCFFCC"/>
                </a:solidFill>
              </a:rPr>
              <a:t>energies</a:t>
            </a:r>
            <a:endParaRPr lang="it-IT" sz="2400" b="1" dirty="0" smtClean="0">
              <a:solidFill>
                <a:srgbClr val="CCFFCC"/>
              </a:solidFill>
            </a:endParaRPr>
          </a:p>
          <a:p>
            <a:pPr algn="just"/>
            <a:endParaRPr lang="it-IT" sz="2400" b="1" dirty="0" smtClean="0">
              <a:solidFill>
                <a:srgbClr val="CCFFCC"/>
              </a:solidFill>
            </a:endParaRPr>
          </a:p>
          <a:p>
            <a:pPr algn="just"/>
            <a:r>
              <a:rPr lang="it-IT" sz="24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Great </a:t>
            </a:r>
            <a:r>
              <a:rPr lang="it-IT" sz="2400" b="1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perspectives</a:t>
            </a:r>
            <a:r>
              <a:rPr lang="it-IT" sz="24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in the future </a:t>
            </a:r>
            <a:r>
              <a:rPr lang="it-IT" sz="2400" b="1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thanks</a:t>
            </a:r>
            <a:r>
              <a:rPr lang="it-IT" sz="24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to the </a:t>
            </a:r>
            <a:r>
              <a:rPr lang="it-IT" sz="2400" b="1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synergy</a:t>
            </a:r>
            <a:r>
              <a:rPr lang="it-IT" sz="24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it-IT" sz="2400" b="1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among</a:t>
            </a:r>
            <a:r>
              <a:rPr lang="it-IT" sz="24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radio (SKA), </a:t>
            </a:r>
            <a:r>
              <a:rPr lang="it-IT" sz="2400" b="1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optical</a:t>
            </a:r>
            <a:r>
              <a:rPr lang="it-IT" sz="24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(LSST) and </a:t>
            </a:r>
            <a:r>
              <a:rPr lang="it-IT" sz="2400" b="1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possibly</a:t>
            </a:r>
            <a:r>
              <a:rPr lang="it-IT" sz="24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X-</a:t>
            </a:r>
            <a:r>
              <a:rPr lang="it-IT" sz="2400" b="1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ray</a:t>
            </a:r>
            <a:r>
              <a:rPr lang="it-IT" sz="24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it-IT" sz="2400" b="1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surveys</a:t>
            </a:r>
            <a:endParaRPr lang="it-IT" sz="24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algn="just"/>
            <a:endParaRPr lang="it-IT" sz="2400" b="1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algn="just"/>
            <a:r>
              <a:rPr lang="it-IT" sz="2400" b="1" dirty="0" err="1">
                <a:solidFill>
                  <a:srgbClr val="4BF6FF"/>
                </a:solidFill>
              </a:rPr>
              <a:t>Jetted</a:t>
            </a:r>
            <a:r>
              <a:rPr lang="it-IT" sz="2400" b="1" dirty="0">
                <a:solidFill>
                  <a:srgbClr val="4BF6FF"/>
                </a:solidFill>
              </a:rPr>
              <a:t> </a:t>
            </a:r>
            <a:r>
              <a:rPr lang="it-IT" sz="2400" b="1" dirty="0" err="1">
                <a:solidFill>
                  <a:srgbClr val="4BF6FF"/>
                </a:solidFill>
              </a:rPr>
              <a:t>TDEs</a:t>
            </a:r>
            <a:r>
              <a:rPr lang="it-IT" sz="2400" b="1" dirty="0">
                <a:solidFill>
                  <a:srgbClr val="4BF6FF"/>
                </a:solidFill>
              </a:rPr>
              <a:t> </a:t>
            </a:r>
            <a:r>
              <a:rPr lang="it-IT" sz="2400" b="1" dirty="0" err="1">
                <a:solidFill>
                  <a:srgbClr val="4BF6FF"/>
                </a:solidFill>
              </a:rPr>
              <a:t>will</a:t>
            </a:r>
            <a:r>
              <a:rPr lang="it-IT" sz="2400" b="1" dirty="0">
                <a:solidFill>
                  <a:srgbClr val="4BF6FF"/>
                </a:solidFill>
              </a:rPr>
              <a:t> </a:t>
            </a:r>
            <a:r>
              <a:rPr lang="it-IT" sz="2400" b="1" dirty="0" err="1">
                <a:solidFill>
                  <a:srgbClr val="4BF6FF"/>
                </a:solidFill>
              </a:rPr>
              <a:t>provide</a:t>
            </a:r>
            <a:r>
              <a:rPr lang="it-IT" sz="2400" b="1" dirty="0">
                <a:solidFill>
                  <a:srgbClr val="4BF6FF"/>
                </a:solidFill>
              </a:rPr>
              <a:t> a </a:t>
            </a:r>
            <a:r>
              <a:rPr lang="it-IT" sz="2400" b="1" dirty="0" err="1">
                <a:solidFill>
                  <a:srgbClr val="4BF6FF"/>
                </a:solidFill>
              </a:rPr>
              <a:t>unique</a:t>
            </a:r>
            <a:r>
              <a:rPr lang="it-IT" sz="2400" b="1" dirty="0">
                <a:solidFill>
                  <a:srgbClr val="4BF6FF"/>
                </a:solidFill>
              </a:rPr>
              <a:t> </a:t>
            </a:r>
            <a:r>
              <a:rPr lang="it-IT" sz="2400" b="1" dirty="0" err="1">
                <a:solidFill>
                  <a:srgbClr val="4BF6FF"/>
                </a:solidFill>
              </a:rPr>
              <a:t>tool</a:t>
            </a:r>
            <a:r>
              <a:rPr lang="it-IT" sz="2400" b="1" dirty="0">
                <a:solidFill>
                  <a:srgbClr val="4BF6FF"/>
                </a:solidFill>
              </a:rPr>
              <a:t> to </a:t>
            </a:r>
            <a:r>
              <a:rPr lang="it-IT" sz="2400" b="1" dirty="0" err="1">
                <a:solidFill>
                  <a:srgbClr val="4BF6FF"/>
                </a:solidFill>
              </a:rPr>
              <a:t>detect</a:t>
            </a:r>
            <a:r>
              <a:rPr lang="it-IT" sz="2400" b="1" dirty="0">
                <a:solidFill>
                  <a:srgbClr val="4BF6FF"/>
                </a:solidFill>
              </a:rPr>
              <a:t> </a:t>
            </a:r>
            <a:r>
              <a:rPr lang="it-IT" sz="2400" b="1" dirty="0" err="1">
                <a:solidFill>
                  <a:srgbClr val="4BF6FF"/>
                </a:solidFill>
              </a:rPr>
              <a:t>quiescent</a:t>
            </a:r>
            <a:r>
              <a:rPr lang="it-IT" sz="2400" b="1" dirty="0">
                <a:solidFill>
                  <a:srgbClr val="4BF6FF"/>
                </a:solidFill>
              </a:rPr>
              <a:t> </a:t>
            </a:r>
            <a:r>
              <a:rPr lang="it-IT" sz="2400" b="1" dirty="0" err="1">
                <a:solidFill>
                  <a:srgbClr val="4BF6FF"/>
                </a:solidFill>
              </a:rPr>
              <a:t>SMBHs</a:t>
            </a:r>
            <a:r>
              <a:rPr lang="it-IT" sz="2400" b="1" dirty="0">
                <a:solidFill>
                  <a:srgbClr val="4BF6FF"/>
                </a:solidFill>
              </a:rPr>
              <a:t> in the far </a:t>
            </a:r>
            <a:r>
              <a:rPr lang="it-IT" sz="2400" b="1" dirty="0" err="1">
                <a:solidFill>
                  <a:srgbClr val="4BF6FF"/>
                </a:solidFill>
              </a:rPr>
              <a:t>Universe</a:t>
            </a:r>
            <a:r>
              <a:rPr lang="it-IT" sz="2400" b="1" dirty="0">
                <a:solidFill>
                  <a:srgbClr val="4BF6FF"/>
                </a:solidFill>
              </a:rPr>
              <a:t>  </a:t>
            </a:r>
            <a:r>
              <a:rPr lang="it-IT" sz="2400" b="1" dirty="0" err="1">
                <a:solidFill>
                  <a:srgbClr val="4BF6FF"/>
                </a:solidFill>
              </a:rPr>
              <a:t>z</a:t>
            </a:r>
            <a:r>
              <a:rPr lang="it-IT" sz="2400" b="1" dirty="0">
                <a:solidFill>
                  <a:srgbClr val="4BF6FF"/>
                </a:solidFill>
              </a:rPr>
              <a:t> ~2 -3, </a:t>
            </a:r>
            <a:r>
              <a:rPr lang="it-IT" sz="2400" b="1" dirty="0" err="1">
                <a:solidFill>
                  <a:srgbClr val="4BF6FF"/>
                </a:solidFill>
              </a:rPr>
              <a:t>mainly</a:t>
            </a:r>
            <a:r>
              <a:rPr lang="it-IT" sz="2400" b="1" dirty="0">
                <a:solidFill>
                  <a:srgbClr val="4BF6FF"/>
                </a:solidFill>
              </a:rPr>
              <a:t> in the </a:t>
            </a:r>
            <a:r>
              <a:rPr lang="it-IT" sz="2400" b="1" dirty="0" err="1">
                <a:solidFill>
                  <a:srgbClr val="4BF6FF"/>
                </a:solidFill>
              </a:rPr>
              <a:t>low</a:t>
            </a:r>
            <a:r>
              <a:rPr lang="it-IT" sz="2400" b="1" dirty="0">
                <a:solidFill>
                  <a:srgbClr val="4BF6FF"/>
                </a:solidFill>
              </a:rPr>
              <a:t>-mass </a:t>
            </a:r>
            <a:r>
              <a:rPr lang="it-IT" sz="2400" b="1" dirty="0" err="1">
                <a:solidFill>
                  <a:srgbClr val="4BF6FF"/>
                </a:solidFill>
              </a:rPr>
              <a:t>tail</a:t>
            </a:r>
            <a:r>
              <a:rPr lang="it-IT" sz="2400" b="1" dirty="0">
                <a:solidFill>
                  <a:srgbClr val="4BF6FF"/>
                </a:solidFill>
              </a:rPr>
              <a:t> of the SMBH mass </a:t>
            </a:r>
            <a:r>
              <a:rPr lang="it-IT" sz="2400" b="1" dirty="0" err="1" smtClean="0">
                <a:solidFill>
                  <a:srgbClr val="4BF6FF"/>
                </a:solidFill>
              </a:rPr>
              <a:t>function</a:t>
            </a:r>
            <a:r>
              <a:rPr lang="it-IT" sz="2400" b="1" dirty="0" smtClean="0">
                <a:solidFill>
                  <a:srgbClr val="4BF6FF"/>
                </a:solidFill>
              </a:rPr>
              <a:t> (L</a:t>
            </a:r>
            <a:r>
              <a:rPr lang="it-IT" sz="2400" b="1" baseline="-25000" dirty="0" smtClean="0">
                <a:solidFill>
                  <a:srgbClr val="4BF6FF"/>
                </a:solidFill>
              </a:rPr>
              <a:t>TDE </a:t>
            </a:r>
            <a:r>
              <a:rPr lang="en-US" sz="2400" b="1" dirty="0" smtClean="0">
                <a:solidFill>
                  <a:srgbClr val="4BF6FF"/>
                </a:solidFill>
                <a:sym typeface="Symbol"/>
              </a:rPr>
              <a:t> M</a:t>
            </a:r>
            <a:r>
              <a:rPr lang="en-US" sz="2400" b="1" baseline="-25000" dirty="0" smtClean="0">
                <a:solidFill>
                  <a:srgbClr val="4BF6FF"/>
                </a:solidFill>
                <a:sym typeface="Symbol"/>
              </a:rPr>
              <a:t>BH</a:t>
            </a:r>
            <a:r>
              <a:rPr lang="en-US" sz="2400" b="1" baseline="30000" dirty="0" smtClean="0">
                <a:solidFill>
                  <a:srgbClr val="4BF6FF"/>
                </a:solidFill>
                <a:sym typeface="Symbol"/>
              </a:rPr>
              <a:t>-1</a:t>
            </a:r>
            <a:r>
              <a:rPr lang="en-US" sz="2400" baseline="30000" dirty="0" smtClean="0">
                <a:solidFill>
                  <a:srgbClr val="4BF6FF"/>
                </a:solidFill>
                <a:sym typeface="Symbol"/>
              </a:rPr>
              <a:t>/2</a:t>
            </a:r>
            <a:r>
              <a:rPr lang="en-US" sz="2400" dirty="0" smtClean="0">
                <a:solidFill>
                  <a:srgbClr val="4BF6FF"/>
                </a:solidFill>
                <a:sym typeface="Symbol"/>
              </a:rPr>
              <a:t>)</a:t>
            </a:r>
            <a:endParaRPr lang="en-US" sz="2400" baseline="30000" dirty="0">
              <a:solidFill>
                <a:srgbClr val="4BF6FF"/>
              </a:solidFill>
            </a:endParaRPr>
          </a:p>
          <a:p>
            <a:endParaRPr lang="it-IT" sz="2400" dirty="0"/>
          </a:p>
          <a:p>
            <a:pPr marL="0" indent="0">
              <a:buNone/>
            </a:pPr>
            <a:endParaRPr lang="it-IT" sz="2400" dirty="0" smtClean="0">
              <a:latin typeface="+mj-lt"/>
              <a:cs typeface="Times New Roman"/>
            </a:endParaRPr>
          </a:p>
          <a:p>
            <a:endParaRPr lang="it-IT" sz="2400" dirty="0" smtClean="0"/>
          </a:p>
        </p:txBody>
      </p:sp>
    </p:spTree>
    <p:extLst>
      <p:ext uri="{BB962C8B-B14F-4D97-AF65-F5344CB8AC3E}">
        <p14:creationId xmlns:p14="http://schemas.microsoft.com/office/powerpoint/2010/main" val="2077078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Future </a:t>
            </a:r>
            <a:r>
              <a:rPr lang="it-IT" dirty="0" err="1" smtClean="0"/>
              <a:t>perspectives</a:t>
            </a:r>
            <a:r>
              <a:rPr lang="it-IT" dirty="0" smtClean="0"/>
              <a:t>:</a:t>
            </a:r>
            <a:br>
              <a:rPr lang="it-IT" dirty="0" smtClean="0"/>
            </a:br>
            <a:r>
              <a:rPr lang="it-IT" dirty="0" smtClean="0"/>
              <a:t>new code for the rate </a:t>
            </a:r>
            <a:r>
              <a:rPr lang="it-IT" dirty="0" err="1" smtClean="0"/>
              <a:t>distribution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2936" y="1860160"/>
            <a:ext cx="8219521" cy="4700494"/>
          </a:xfrm>
          <a:solidFill>
            <a:schemeClr val="tx1"/>
          </a:solidFill>
        </p:spPr>
        <p:txBody>
          <a:bodyPr>
            <a:normAutofit/>
          </a:bodyPr>
          <a:lstStyle/>
          <a:p>
            <a:pPr algn="just"/>
            <a:r>
              <a:rPr lang="it-IT" dirty="0" smtClean="0">
                <a:solidFill>
                  <a:srgbClr val="FFFF00"/>
                </a:solidFill>
              </a:rPr>
              <a:t>Accounting for the spin </a:t>
            </a:r>
            <a:r>
              <a:rPr lang="it-IT" dirty="0" err="1" smtClean="0">
                <a:solidFill>
                  <a:srgbClr val="FFFF00"/>
                </a:solidFill>
              </a:rPr>
              <a:t>distributions</a:t>
            </a:r>
            <a:r>
              <a:rPr lang="it-IT" dirty="0">
                <a:solidFill>
                  <a:srgbClr val="FFFF00"/>
                </a:solidFill>
              </a:rPr>
              <a:t> </a:t>
            </a:r>
            <a:r>
              <a:rPr lang="it-IT" dirty="0" smtClean="0">
                <a:solidFill>
                  <a:srgbClr val="FFFF00"/>
                </a:solidFill>
              </a:rPr>
              <a:t>for </a:t>
            </a:r>
            <a:r>
              <a:rPr lang="it-IT" dirty="0" err="1" smtClean="0">
                <a:solidFill>
                  <a:srgbClr val="FFFF00"/>
                </a:solidFill>
              </a:rPr>
              <a:t>different</a:t>
            </a:r>
            <a:r>
              <a:rPr lang="it-IT" dirty="0" smtClean="0">
                <a:solidFill>
                  <a:srgbClr val="FFFF00"/>
                </a:solidFill>
              </a:rPr>
              <a:t> BH </a:t>
            </a:r>
            <a:r>
              <a:rPr lang="it-IT" dirty="0" err="1" smtClean="0">
                <a:solidFill>
                  <a:srgbClr val="FFFF00"/>
                </a:solidFill>
              </a:rPr>
              <a:t>seed</a:t>
            </a:r>
            <a:r>
              <a:rPr lang="it-IT" dirty="0" smtClean="0">
                <a:solidFill>
                  <a:srgbClr val="FFFF00"/>
                </a:solidFill>
              </a:rPr>
              <a:t> </a:t>
            </a:r>
            <a:r>
              <a:rPr lang="it-IT" dirty="0" err="1" smtClean="0">
                <a:solidFill>
                  <a:srgbClr val="FFFF00"/>
                </a:solidFill>
              </a:rPr>
              <a:t>models</a:t>
            </a:r>
            <a:r>
              <a:rPr lang="it-IT" dirty="0" smtClean="0">
                <a:solidFill>
                  <a:srgbClr val="FFFF00"/>
                </a:solidFill>
              </a:rPr>
              <a:t> (</a:t>
            </a:r>
            <a:r>
              <a:rPr lang="it-IT" dirty="0" err="1" smtClean="0">
                <a:solidFill>
                  <a:srgbClr val="FFFF00"/>
                </a:solidFill>
              </a:rPr>
              <a:t>low</a:t>
            </a:r>
            <a:r>
              <a:rPr lang="it-IT" dirty="0" smtClean="0">
                <a:solidFill>
                  <a:srgbClr val="FFFF00"/>
                </a:solidFill>
              </a:rPr>
              <a:t> vs high mass </a:t>
            </a:r>
            <a:r>
              <a:rPr lang="it-IT" dirty="0" err="1" smtClean="0">
                <a:solidFill>
                  <a:srgbClr val="FFFF00"/>
                </a:solidFill>
              </a:rPr>
              <a:t>seeds</a:t>
            </a:r>
            <a:r>
              <a:rPr lang="it-IT" dirty="0" smtClean="0">
                <a:solidFill>
                  <a:srgbClr val="FFFF00"/>
                </a:solidFill>
              </a:rPr>
              <a:t>)</a:t>
            </a:r>
            <a:endParaRPr lang="it-IT" dirty="0">
              <a:solidFill>
                <a:srgbClr val="FFFF00"/>
              </a:solidFill>
            </a:endParaRPr>
          </a:p>
          <a:p>
            <a:pPr algn="just"/>
            <a:r>
              <a:rPr lang="it-IT" dirty="0" smtClean="0">
                <a:solidFill>
                  <a:srgbClr val="CCFFCC"/>
                </a:solidFill>
              </a:rPr>
              <a:t>TDE rate </a:t>
            </a:r>
            <a:r>
              <a:rPr lang="it-IT" dirty="0" err="1" smtClean="0">
                <a:solidFill>
                  <a:srgbClr val="CCFFCC"/>
                </a:solidFill>
              </a:rPr>
              <a:t>dependence</a:t>
            </a:r>
            <a:r>
              <a:rPr lang="it-IT" dirty="0" smtClean="0">
                <a:solidFill>
                  <a:srgbClr val="CCFFCC"/>
                </a:solidFill>
              </a:rPr>
              <a:t> on BH mass</a:t>
            </a:r>
            <a:endParaRPr lang="it-IT" dirty="0">
              <a:solidFill>
                <a:srgbClr val="CCFFCC"/>
              </a:solidFill>
            </a:endParaRPr>
          </a:p>
          <a:p>
            <a:pPr algn="just"/>
            <a:r>
              <a:rPr lang="it-IT" dirty="0" smtClean="0">
                <a:solidFill>
                  <a:srgbClr val="4BF6FF"/>
                </a:solidFill>
              </a:rPr>
              <a:t>SPIN </a:t>
            </a:r>
            <a:r>
              <a:rPr lang="it-IT" dirty="0" err="1" smtClean="0">
                <a:solidFill>
                  <a:srgbClr val="4BF6FF"/>
                </a:solidFill>
              </a:rPr>
              <a:t>dependence</a:t>
            </a:r>
            <a:r>
              <a:rPr lang="it-IT" dirty="0" smtClean="0">
                <a:solidFill>
                  <a:srgbClr val="4BF6FF"/>
                </a:solidFill>
              </a:rPr>
              <a:t> </a:t>
            </a:r>
            <a:r>
              <a:rPr lang="it-IT" dirty="0" err="1" smtClean="0">
                <a:solidFill>
                  <a:srgbClr val="4BF6FF"/>
                </a:solidFill>
              </a:rPr>
              <a:t>included</a:t>
            </a:r>
            <a:r>
              <a:rPr lang="it-IT" dirty="0" smtClean="0">
                <a:solidFill>
                  <a:srgbClr val="4BF6FF"/>
                </a:solidFill>
              </a:rPr>
              <a:t> in the </a:t>
            </a:r>
            <a:r>
              <a:rPr lang="it-IT" dirty="0" err="1" smtClean="0">
                <a:solidFill>
                  <a:srgbClr val="4BF6FF"/>
                </a:solidFill>
              </a:rPr>
              <a:t>calculation</a:t>
            </a:r>
            <a:r>
              <a:rPr lang="it-IT" dirty="0" smtClean="0">
                <a:solidFill>
                  <a:srgbClr val="4BF6FF"/>
                </a:solidFill>
              </a:rPr>
              <a:t> of the </a:t>
            </a:r>
            <a:r>
              <a:rPr lang="it-IT" dirty="0" err="1" smtClean="0">
                <a:solidFill>
                  <a:srgbClr val="4BF6FF"/>
                </a:solidFill>
              </a:rPr>
              <a:t>peak</a:t>
            </a:r>
            <a:r>
              <a:rPr lang="it-IT" dirty="0" smtClean="0">
                <a:solidFill>
                  <a:srgbClr val="4BF6FF"/>
                </a:solidFill>
              </a:rPr>
              <a:t> </a:t>
            </a:r>
            <a:r>
              <a:rPr lang="it-IT" dirty="0" err="1" smtClean="0">
                <a:solidFill>
                  <a:srgbClr val="4BF6FF"/>
                </a:solidFill>
              </a:rPr>
              <a:t>luminosity</a:t>
            </a:r>
            <a:r>
              <a:rPr lang="it-IT" dirty="0" smtClean="0">
                <a:solidFill>
                  <a:srgbClr val="4BF6FF"/>
                </a:solidFill>
              </a:rPr>
              <a:t> in </a:t>
            </a:r>
            <a:r>
              <a:rPr lang="it-IT" dirty="0" err="1" smtClean="0">
                <a:solidFill>
                  <a:srgbClr val="4BF6FF"/>
                </a:solidFill>
              </a:rPr>
              <a:t>TDEs</a:t>
            </a:r>
            <a:endParaRPr lang="it-IT" dirty="0" smtClean="0">
              <a:solidFill>
                <a:srgbClr val="4BF6FF"/>
              </a:solidFill>
            </a:endParaRPr>
          </a:p>
          <a:p>
            <a:pPr marL="0" indent="0">
              <a:buNone/>
            </a:pPr>
            <a:endParaRPr lang="it-IT" dirty="0" smtClean="0">
              <a:solidFill>
                <a:srgbClr val="FAF68A"/>
              </a:solidFill>
            </a:endParaRPr>
          </a:p>
          <a:p>
            <a:pPr marL="0" indent="0">
              <a:buNone/>
            </a:pPr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 rot="20788389">
            <a:off x="788059" y="3999821"/>
            <a:ext cx="7975035" cy="523220"/>
          </a:xfrm>
          <a:prstGeom prst="rect">
            <a:avLst/>
          </a:prstGeom>
          <a:solidFill>
            <a:schemeClr val="tx1"/>
          </a:solidFill>
          <a:ln w="25400"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it-IT" sz="2800" dirty="0" smtClean="0">
                <a:solidFill>
                  <a:schemeClr val="bg1"/>
                </a:solidFill>
              </a:rPr>
              <a:t>Work in progress with E. Rossi, A. Sesana, E. </a:t>
            </a:r>
            <a:r>
              <a:rPr lang="it-IT" sz="2800" dirty="0" err="1" smtClean="0">
                <a:solidFill>
                  <a:schemeClr val="bg1"/>
                </a:solidFill>
              </a:rPr>
              <a:t>Barausse</a:t>
            </a:r>
            <a:endParaRPr lang="it-IT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5081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 lIns="64291" tIns="32146" rIns="64291" bIns="32146"/>
          <a:lstStyle/>
          <a:p>
            <a:r>
              <a:rPr lang="en-US" dirty="0">
                <a:latin typeface="Gill Sans" charset="0"/>
                <a:ea typeface="Gill Sans" charset="0"/>
                <a:cs typeface="Gill Sans" charset="0"/>
                <a:sym typeface="Gill Sans" charset="0"/>
              </a:rPr>
              <a:t>T</a:t>
            </a:r>
            <a:r>
              <a:rPr lang="en-US" dirty="0" smtClean="0">
                <a:latin typeface="Gill Sans" charset="0"/>
                <a:ea typeface="Gill Sans" charset="0"/>
                <a:cs typeface="Gill Sans" charset="0"/>
                <a:sym typeface="Gill Sans" charset="0"/>
              </a:rPr>
              <a:t>idal </a:t>
            </a:r>
            <a:r>
              <a:rPr lang="en-US" dirty="0">
                <a:latin typeface="Gill Sans" charset="0"/>
                <a:ea typeface="Gill Sans" charset="0"/>
                <a:cs typeface="Gill Sans" charset="0"/>
                <a:sym typeface="Gill Sans" charset="0"/>
              </a:rPr>
              <a:t>disruption events</a:t>
            </a:r>
            <a:endParaRPr lang="en-US" dirty="0">
              <a:latin typeface="Gill Sans" charset="0"/>
              <a:sym typeface="Gill Sans" charset="0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19424" y="2747897"/>
            <a:ext cx="5798716" cy="3865438"/>
          </a:xfrm>
          <a:prstGeom prst="rect">
            <a:avLst/>
          </a:prstGeom>
          <a:noFill/>
          <a:ln w="53975" cap="flat">
            <a:solidFill>
              <a:schemeClr val="accent6"/>
            </a:solidFill>
            <a:miter lim="800000"/>
            <a:headEnd/>
            <a:tailEnd/>
          </a:ln>
        </p:spPr>
      </p:pic>
      <p:sp>
        <p:nvSpPr>
          <p:cNvPr id="16387" name="Rectangle 3"/>
          <p:cNvSpPr>
            <a:spLocks/>
          </p:cNvSpPr>
          <p:nvPr/>
        </p:nvSpPr>
        <p:spPr bwMode="auto">
          <a:xfrm>
            <a:off x="119632" y="3830953"/>
            <a:ext cx="1388752" cy="1169551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2400" dirty="0">
                <a:solidFill>
                  <a:srgbClr val="FFFFFF"/>
                </a:solidFill>
                <a:latin typeface="+mj-lt"/>
                <a:ea typeface="Chalkboard" charset="0"/>
                <a:cs typeface="Chalkboard" charset="0"/>
                <a:sym typeface="Chalkboard" charset="0"/>
              </a:rPr>
              <a:t>Rees 88</a:t>
            </a:r>
          </a:p>
          <a:p>
            <a:r>
              <a:rPr lang="en-US" sz="2400" dirty="0" err="1">
                <a:solidFill>
                  <a:srgbClr val="FFFFFF"/>
                </a:solidFill>
                <a:latin typeface="+mj-lt"/>
                <a:ea typeface="Chalkboard" charset="0"/>
                <a:cs typeface="Chalkboard" charset="0"/>
                <a:sym typeface="Chalkboard" charset="0"/>
              </a:rPr>
              <a:t>Phinney</a:t>
            </a:r>
            <a:r>
              <a:rPr lang="en-US" sz="2400" dirty="0">
                <a:solidFill>
                  <a:srgbClr val="FFFFFF"/>
                </a:solidFill>
                <a:latin typeface="+mj-lt"/>
                <a:ea typeface="Chalkboard" charset="0"/>
                <a:cs typeface="Chalkboard" charset="0"/>
                <a:sym typeface="Chalkboard" charset="0"/>
              </a:rPr>
              <a:t> 89 </a:t>
            </a:r>
          </a:p>
          <a:p>
            <a:endParaRPr lang="en-US" sz="2800" dirty="0">
              <a:solidFill>
                <a:srgbClr val="FFFFFF"/>
              </a:solidFill>
              <a:latin typeface="+mj-lt"/>
              <a:ea typeface="Chalkboard" charset="0"/>
              <a:cs typeface="Chalkboard" charset="0"/>
              <a:sym typeface="Chalkboard" charset="0"/>
            </a:endParaRPr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4473" y="2267208"/>
            <a:ext cx="1473702" cy="316439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800000"/>
            <a:headEnd/>
            <a:tailEnd/>
          </a:ln>
        </p:spPr>
      </p:pic>
      <p:sp>
        <p:nvSpPr>
          <p:cNvPr id="16389" name="Rectangle 5"/>
          <p:cNvSpPr>
            <a:spLocks/>
          </p:cNvSpPr>
          <p:nvPr/>
        </p:nvSpPr>
        <p:spPr bwMode="auto">
          <a:xfrm>
            <a:off x="1856259" y="2171399"/>
            <a:ext cx="4830961" cy="401836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2100" dirty="0">
                <a:solidFill>
                  <a:srgbClr val="FFFFFF"/>
                </a:solidFill>
                <a:latin typeface="+mj-lt"/>
                <a:ea typeface="Chalkboard" charset="0"/>
                <a:cs typeface="Chalkboard" charset="0"/>
                <a:sym typeface="Chalkboard" charset="0"/>
              </a:rPr>
              <a:t>MASS FALLS BACK AT A RATE:</a:t>
            </a:r>
          </a:p>
        </p:txBody>
      </p:sp>
      <p:sp>
        <p:nvSpPr>
          <p:cNvPr id="2" name="Rettangolo 1"/>
          <p:cNvSpPr/>
          <p:nvPr/>
        </p:nvSpPr>
        <p:spPr>
          <a:xfrm>
            <a:off x="119632" y="980906"/>
            <a:ext cx="88461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i="1" dirty="0" err="1">
                <a:solidFill>
                  <a:schemeClr val="bg1"/>
                </a:solidFill>
              </a:rPr>
              <a:t>When</a:t>
            </a:r>
            <a:r>
              <a:rPr lang="it-IT" i="1" dirty="0">
                <a:solidFill>
                  <a:schemeClr val="bg1"/>
                </a:solidFill>
              </a:rPr>
              <a:t> a star </a:t>
            </a:r>
            <a:r>
              <a:rPr lang="it-IT" i="1" dirty="0" err="1">
                <a:solidFill>
                  <a:schemeClr val="bg1"/>
                </a:solidFill>
              </a:rPr>
              <a:t>orbits</a:t>
            </a:r>
            <a:r>
              <a:rPr lang="it-IT" i="1" dirty="0">
                <a:solidFill>
                  <a:schemeClr val="bg1"/>
                </a:solidFill>
              </a:rPr>
              <a:t> </a:t>
            </a:r>
            <a:r>
              <a:rPr lang="it-IT" i="1" dirty="0" err="1">
                <a:solidFill>
                  <a:schemeClr val="bg1"/>
                </a:solidFill>
              </a:rPr>
              <a:t>close</a:t>
            </a:r>
            <a:r>
              <a:rPr lang="it-IT" i="1" dirty="0">
                <a:solidFill>
                  <a:schemeClr val="bg1"/>
                </a:solidFill>
              </a:rPr>
              <a:t> to a massive </a:t>
            </a:r>
            <a:r>
              <a:rPr lang="it-IT" i="1" dirty="0" err="1">
                <a:solidFill>
                  <a:schemeClr val="bg1"/>
                </a:solidFill>
              </a:rPr>
              <a:t>black</a:t>
            </a:r>
            <a:r>
              <a:rPr lang="it-IT" i="1" dirty="0">
                <a:solidFill>
                  <a:schemeClr val="bg1"/>
                </a:solidFill>
              </a:rPr>
              <a:t> </a:t>
            </a:r>
            <a:r>
              <a:rPr lang="it-IT" i="1" dirty="0" err="1">
                <a:solidFill>
                  <a:schemeClr val="bg1"/>
                </a:solidFill>
              </a:rPr>
              <a:t>hole</a:t>
            </a:r>
            <a:r>
              <a:rPr lang="it-IT" i="1" dirty="0">
                <a:solidFill>
                  <a:schemeClr val="bg1"/>
                </a:solidFill>
              </a:rPr>
              <a:t>  </a:t>
            </a:r>
            <a:r>
              <a:rPr lang="it-IT" i="1" dirty="0" smtClean="0">
                <a:solidFill>
                  <a:schemeClr val="bg1"/>
                </a:solidFill>
              </a:rPr>
              <a:t>and </a:t>
            </a:r>
            <a:r>
              <a:rPr lang="it-IT" i="1" dirty="0" err="1" smtClean="0">
                <a:solidFill>
                  <a:schemeClr val="bg1"/>
                </a:solidFill>
              </a:rPr>
              <a:t>its</a:t>
            </a:r>
            <a:r>
              <a:rPr lang="it-IT" i="1" dirty="0" smtClean="0">
                <a:solidFill>
                  <a:schemeClr val="bg1"/>
                </a:solidFill>
              </a:rPr>
              <a:t> </a:t>
            </a:r>
            <a:r>
              <a:rPr lang="it-IT" i="1" dirty="0" err="1" smtClean="0">
                <a:solidFill>
                  <a:schemeClr val="bg1"/>
                </a:solidFill>
              </a:rPr>
              <a:t>periastron</a:t>
            </a:r>
            <a:r>
              <a:rPr lang="it-IT" i="1" dirty="0" smtClean="0">
                <a:solidFill>
                  <a:schemeClr val="bg1"/>
                </a:solidFill>
              </a:rPr>
              <a:t> </a:t>
            </a:r>
            <a:r>
              <a:rPr lang="it-IT" i="1" dirty="0" err="1" smtClean="0">
                <a:solidFill>
                  <a:schemeClr val="bg1"/>
                </a:solidFill>
              </a:rPr>
              <a:t>distance</a:t>
            </a:r>
            <a:r>
              <a:rPr lang="it-IT" i="1" dirty="0" smtClean="0">
                <a:solidFill>
                  <a:schemeClr val="bg1"/>
                </a:solidFill>
              </a:rPr>
              <a:t> </a:t>
            </a:r>
            <a:r>
              <a:rPr lang="it-IT" i="1" dirty="0" err="1" smtClean="0">
                <a:solidFill>
                  <a:schemeClr val="bg1"/>
                </a:solidFill>
              </a:rPr>
              <a:t>reaches</a:t>
            </a:r>
            <a:endParaRPr lang="it-IT" i="1" dirty="0" smtClean="0">
              <a:solidFill>
                <a:schemeClr val="bg1"/>
              </a:solidFill>
            </a:endParaRPr>
          </a:p>
          <a:p>
            <a:pPr algn="ctr"/>
            <a:r>
              <a:rPr lang="it-IT" b="1" i="1" dirty="0" err="1" smtClean="0">
                <a:solidFill>
                  <a:schemeClr val="bg1"/>
                </a:solidFill>
              </a:rPr>
              <a:t>R</a:t>
            </a:r>
            <a:r>
              <a:rPr lang="it-IT" b="1" i="1" dirty="0" smtClean="0">
                <a:solidFill>
                  <a:schemeClr val="bg1"/>
                </a:solidFill>
              </a:rPr>
              <a:t>~ </a:t>
            </a:r>
            <a:r>
              <a:rPr lang="it-IT" b="1" i="1" dirty="0" err="1" smtClean="0">
                <a:solidFill>
                  <a:schemeClr val="bg1"/>
                </a:solidFill>
              </a:rPr>
              <a:t>R</a:t>
            </a:r>
            <a:r>
              <a:rPr lang="it-IT" b="1" i="1" baseline="-25000" dirty="0">
                <a:solidFill>
                  <a:schemeClr val="bg1"/>
                </a:solidFill>
              </a:rPr>
              <a:t>∗</a:t>
            </a:r>
            <a:r>
              <a:rPr lang="it-IT" i="1" dirty="0">
                <a:solidFill>
                  <a:schemeClr val="bg1"/>
                </a:solidFill>
              </a:rPr>
              <a:t>(</a:t>
            </a:r>
            <a:r>
              <a:rPr lang="it-IT" b="1" i="1" dirty="0" smtClean="0">
                <a:solidFill>
                  <a:schemeClr val="bg1"/>
                </a:solidFill>
              </a:rPr>
              <a:t>M</a:t>
            </a:r>
            <a:r>
              <a:rPr lang="it-IT" i="1" baseline="-25000" dirty="0" smtClean="0">
                <a:solidFill>
                  <a:schemeClr val="bg1"/>
                </a:solidFill>
              </a:rPr>
              <a:t>BH </a:t>
            </a:r>
            <a:r>
              <a:rPr lang="it-IT" b="1" i="1" dirty="0" smtClean="0">
                <a:solidFill>
                  <a:schemeClr val="bg1"/>
                </a:solidFill>
              </a:rPr>
              <a:t>/ m</a:t>
            </a:r>
            <a:r>
              <a:rPr lang="it-IT" b="1" i="1" baseline="-25000" dirty="0">
                <a:solidFill>
                  <a:schemeClr val="bg1"/>
                </a:solidFill>
              </a:rPr>
              <a:t>∗</a:t>
            </a:r>
            <a:r>
              <a:rPr lang="it-IT" i="1" dirty="0">
                <a:solidFill>
                  <a:schemeClr val="bg1"/>
                </a:solidFill>
              </a:rPr>
              <a:t>)</a:t>
            </a:r>
            <a:r>
              <a:rPr lang="it-IT" i="1" baseline="30000" dirty="0">
                <a:solidFill>
                  <a:schemeClr val="bg1"/>
                </a:solidFill>
              </a:rPr>
              <a:t>1</a:t>
            </a:r>
            <a:r>
              <a:rPr lang="it-IT" b="1" i="1" baseline="30000" dirty="0" smtClean="0">
                <a:solidFill>
                  <a:schemeClr val="bg1"/>
                </a:solidFill>
              </a:rPr>
              <a:t>/3</a:t>
            </a:r>
            <a:r>
              <a:rPr lang="it-IT" i="1" dirty="0" smtClean="0">
                <a:solidFill>
                  <a:schemeClr val="bg1"/>
                </a:solidFill>
              </a:rPr>
              <a:t>, </a:t>
            </a:r>
            <a:r>
              <a:rPr lang="it-IT" i="1" dirty="0" err="1">
                <a:solidFill>
                  <a:schemeClr val="bg1"/>
                </a:solidFill>
              </a:rPr>
              <a:t>it</a:t>
            </a:r>
            <a:r>
              <a:rPr lang="it-IT" i="1" dirty="0">
                <a:solidFill>
                  <a:schemeClr val="bg1"/>
                </a:solidFill>
              </a:rPr>
              <a:t> </a:t>
            </a:r>
            <a:r>
              <a:rPr lang="it-IT" i="1" dirty="0" err="1">
                <a:solidFill>
                  <a:schemeClr val="bg1"/>
                </a:solidFill>
              </a:rPr>
              <a:t>will</a:t>
            </a:r>
            <a:r>
              <a:rPr lang="it-IT" i="1" dirty="0">
                <a:solidFill>
                  <a:schemeClr val="bg1"/>
                </a:solidFill>
              </a:rPr>
              <a:t> be </a:t>
            </a:r>
            <a:r>
              <a:rPr lang="it-IT" i="1" dirty="0" err="1">
                <a:solidFill>
                  <a:schemeClr val="bg1"/>
                </a:solidFill>
              </a:rPr>
              <a:t>disrupted</a:t>
            </a:r>
            <a:r>
              <a:rPr lang="it-IT" i="1" dirty="0">
                <a:solidFill>
                  <a:schemeClr val="bg1"/>
                </a:solidFill>
              </a:rPr>
              <a:t> and cause </a:t>
            </a:r>
            <a:r>
              <a:rPr lang="it-IT" i="1" dirty="0" err="1">
                <a:solidFill>
                  <a:schemeClr val="bg1"/>
                </a:solidFill>
              </a:rPr>
              <a:t>what</a:t>
            </a:r>
            <a:r>
              <a:rPr lang="it-IT" i="1" dirty="0">
                <a:solidFill>
                  <a:schemeClr val="bg1"/>
                </a:solidFill>
              </a:rPr>
              <a:t> </a:t>
            </a:r>
            <a:r>
              <a:rPr lang="it-IT" i="1" dirty="0" err="1">
                <a:solidFill>
                  <a:schemeClr val="bg1"/>
                </a:solidFill>
              </a:rPr>
              <a:t>is</a:t>
            </a:r>
            <a:r>
              <a:rPr lang="it-IT" i="1" dirty="0">
                <a:solidFill>
                  <a:schemeClr val="bg1"/>
                </a:solidFill>
              </a:rPr>
              <a:t> </a:t>
            </a:r>
            <a:r>
              <a:rPr lang="it-IT" i="1" dirty="0" err="1">
                <a:solidFill>
                  <a:schemeClr val="bg1"/>
                </a:solidFill>
              </a:rPr>
              <a:t>commonly</a:t>
            </a:r>
            <a:r>
              <a:rPr lang="it-IT" i="1" dirty="0">
                <a:solidFill>
                  <a:schemeClr val="bg1"/>
                </a:solidFill>
              </a:rPr>
              <a:t> </a:t>
            </a:r>
            <a:r>
              <a:rPr lang="it-IT" i="1" dirty="0" err="1">
                <a:solidFill>
                  <a:schemeClr val="bg1"/>
                </a:solidFill>
              </a:rPr>
              <a:t>referred</a:t>
            </a:r>
            <a:r>
              <a:rPr lang="it-IT" i="1" dirty="0">
                <a:solidFill>
                  <a:schemeClr val="bg1"/>
                </a:solidFill>
              </a:rPr>
              <a:t> to </a:t>
            </a:r>
            <a:r>
              <a:rPr lang="it-IT" i="1" dirty="0" err="1">
                <a:solidFill>
                  <a:schemeClr val="bg1"/>
                </a:solidFill>
              </a:rPr>
              <a:t>as</a:t>
            </a:r>
            <a:r>
              <a:rPr lang="it-IT" i="1" dirty="0">
                <a:solidFill>
                  <a:schemeClr val="bg1"/>
                </a:solidFill>
              </a:rPr>
              <a:t> a </a:t>
            </a:r>
            <a:r>
              <a:rPr lang="it-IT" i="1" dirty="0" err="1">
                <a:solidFill>
                  <a:schemeClr val="bg1"/>
                </a:solidFill>
              </a:rPr>
              <a:t>tidal</a:t>
            </a:r>
            <a:r>
              <a:rPr lang="it-IT" i="1" dirty="0">
                <a:solidFill>
                  <a:schemeClr val="bg1"/>
                </a:solidFill>
              </a:rPr>
              <a:t> </a:t>
            </a:r>
            <a:r>
              <a:rPr lang="it-IT" i="1" dirty="0" err="1" smtClean="0">
                <a:solidFill>
                  <a:schemeClr val="bg1"/>
                </a:solidFill>
              </a:rPr>
              <a:t>disruption</a:t>
            </a:r>
            <a:r>
              <a:rPr lang="it-IT" i="1" dirty="0" smtClean="0">
                <a:solidFill>
                  <a:schemeClr val="bg1"/>
                </a:solidFill>
              </a:rPr>
              <a:t> </a:t>
            </a:r>
            <a:r>
              <a:rPr lang="en-US" i="1" dirty="0" smtClean="0">
                <a:solidFill>
                  <a:schemeClr val="bg1"/>
                </a:solidFill>
              </a:rPr>
              <a:t>flare.</a:t>
            </a:r>
            <a:endParaRPr lang="it-IT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9213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9010" y="1569234"/>
            <a:ext cx="5290018" cy="3967513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sp>
        <p:nvSpPr>
          <p:cNvPr id="17410" name="Rectangle 2"/>
          <p:cNvSpPr>
            <a:spLocks/>
          </p:cNvSpPr>
          <p:nvPr/>
        </p:nvSpPr>
        <p:spPr bwMode="auto">
          <a:xfrm>
            <a:off x="542479" y="370582"/>
            <a:ext cx="8048997" cy="11430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3700" dirty="0">
                <a:solidFill>
                  <a:srgbClr val="FFFFFF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rPr>
              <a:t>A TRANSIENT DISC, </a:t>
            </a:r>
          </a:p>
          <a:p>
            <a:pPr algn="ctr"/>
            <a:r>
              <a:rPr lang="en-US" sz="3700" dirty="0">
                <a:solidFill>
                  <a:srgbClr val="FFFFFF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rPr>
              <a:t>ACCRETING AT THE FALLBACK RATE   </a:t>
            </a:r>
          </a:p>
        </p:txBody>
      </p:sp>
      <p:sp>
        <p:nvSpPr>
          <p:cNvPr id="17411" name="Rectangle 3"/>
          <p:cNvSpPr>
            <a:spLocks/>
          </p:cNvSpPr>
          <p:nvPr/>
        </p:nvSpPr>
        <p:spPr bwMode="auto">
          <a:xfrm>
            <a:off x="347142" y="5653023"/>
            <a:ext cx="8447484" cy="803672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pPr algn="ctr"/>
            <a:r>
              <a:rPr lang="en-US" sz="3200" dirty="0">
                <a:solidFill>
                  <a:srgbClr val="FFFFFF"/>
                </a:solidFill>
                <a:latin typeface="Gill Sans Light" charset="0"/>
                <a:ea typeface="Gill Sans Light" charset="0"/>
                <a:cs typeface="Gill Sans Light" charset="0"/>
                <a:sym typeface="Gill Sans Light" charset="0"/>
              </a:rPr>
              <a:t>IF SUB-EDDINGTON ONLY THERMAL </a:t>
            </a:r>
          </a:p>
          <a:p>
            <a:pPr algn="ctr"/>
            <a:r>
              <a:rPr lang="en-US" sz="3200" dirty="0">
                <a:solidFill>
                  <a:srgbClr val="FFFFFF"/>
                </a:solidFill>
                <a:latin typeface="Gill Sans Light" charset="0"/>
                <a:ea typeface="Gill Sans Light" charset="0"/>
                <a:cs typeface="Gill Sans Light" charset="0"/>
                <a:sym typeface="Gill Sans Light" charset="0"/>
              </a:rPr>
              <a:t>EMISSION IS FROM DISC </a:t>
            </a:r>
          </a:p>
        </p:txBody>
      </p:sp>
    </p:spTree>
    <p:extLst>
      <p:ext uri="{BB962C8B-B14F-4D97-AF65-F5344CB8AC3E}">
        <p14:creationId xmlns:p14="http://schemas.microsoft.com/office/powerpoint/2010/main" val="1770004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 lIns="64291" tIns="32146" rIns="64291" bIns="32146"/>
          <a:lstStyle/>
          <a:p>
            <a:r>
              <a:rPr lang="en-US" b="1" dirty="0">
                <a:solidFill>
                  <a:srgbClr val="FAF2D5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rPr>
              <a:t>Super </a:t>
            </a:r>
            <a:r>
              <a:rPr lang="en-US" b="1" dirty="0" err="1">
                <a:solidFill>
                  <a:srgbClr val="FAF2D5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rPr>
              <a:t>Eddington</a:t>
            </a:r>
            <a:r>
              <a:rPr lang="en-US" b="1" dirty="0">
                <a:solidFill>
                  <a:srgbClr val="FAF2D5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rPr>
              <a:t> </a:t>
            </a:r>
            <a:r>
              <a:rPr lang="en-US" b="1" u="sng" dirty="0">
                <a:solidFill>
                  <a:srgbClr val="FAF2D5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rPr>
              <a:t>mass loss</a:t>
            </a:r>
            <a:endParaRPr lang="en-US" b="1" u="sng" dirty="0">
              <a:solidFill>
                <a:srgbClr val="FAF2D5"/>
              </a:solidFill>
              <a:latin typeface="Gill Sans" charset="0"/>
              <a:sym typeface="Gill Sans" charset="0"/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7832" y="2165074"/>
            <a:ext cx="5110166" cy="3832406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sp useBgFill="1">
        <p:nvSpPr>
          <p:cNvPr id="18435" name="Rectangle 3"/>
          <p:cNvSpPr>
            <a:spLocks/>
          </p:cNvSpPr>
          <p:nvPr/>
        </p:nvSpPr>
        <p:spPr bwMode="auto">
          <a:xfrm>
            <a:off x="564409" y="5930692"/>
            <a:ext cx="8309150" cy="750094"/>
          </a:xfrm>
          <a:prstGeom prst="rect">
            <a:avLst/>
          </a:prstGeom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2100" dirty="0">
                <a:solidFill>
                  <a:srgbClr val="FAF2D5"/>
                </a:solidFill>
                <a:ea typeface="Bradley Hand ITC TT-Bold" charset="0"/>
                <a:cs typeface="Bradley Hand ITC TT-Bold" charset="0"/>
              </a:rPr>
              <a:t>THE PEAK IS FIRST IN optical AND THEN IT MOVES TO higher FREQUENCIES</a:t>
            </a:r>
          </a:p>
        </p:txBody>
      </p:sp>
      <p:sp>
        <p:nvSpPr>
          <p:cNvPr id="18436" name="Rectangle 4"/>
          <p:cNvSpPr>
            <a:spLocks/>
          </p:cNvSpPr>
          <p:nvPr/>
        </p:nvSpPr>
        <p:spPr bwMode="auto">
          <a:xfrm>
            <a:off x="156780" y="1151930"/>
            <a:ext cx="3598664" cy="928688"/>
          </a:xfrm>
          <a:prstGeom prst="rect">
            <a:avLst/>
          </a:prstGeom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dirty="0">
                <a:solidFill>
                  <a:srgbClr val="FAF2D5"/>
                </a:solidFill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Rossi &amp; BEGELMAN ‘08</a:t>
            </a:r>
          </a:p>
          <a:p>
            <a:r>
              <a:rPr lang="en-US" dirty="0">
                <a:solidFill>
                  <a:srgbClr val="FAF2D5"/>
                </a:solidFill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STRUBBE &amp; QUATAERT ‘09 </a:t>
            </a:r>
          </a:p>
          <a:p>
            <a:r>
              <a:rPr lang="en-US" dirty="0">
                <a:solidFill>
                  <a:srgbClr val="FAF2D5"/>
                </a:solidFill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LODATO &amp; </a:t>
            </a:r>
            <a:r>
              <a:rPr lang="en-US" dirty="0" smtClean="0">
                <a:solidFill>
                  <a:srgbClr val="FAF2D5"/>
                </a:solidFill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Rossi  </a:t>
            </a:r>
            <a:r>
              <a:rPr lang="en-US" dirty="0">
                <a:solidFill>
                  <a:srgbClr val="FAF2D5"/>
                </a:solidFill>
                <a:latin typeface="Chalkboard" charset="0"/>
                <a:ea typeface="Chalkboard" charset="0"/>
                <a:cs typeface="Chalkboard" charset="0"/>
                <a:sym typeface="Chalkboard" charset="0"/>
              </a:rPr>
              <a:t>‘10</a:t>
            </a:r>
          </a:p>
        </p:txBody>
      </p:sp>
    </p:spTree>
    <p:extLst>
      <p:ext uri="{BB962C8B-B14F-4D97-AF65-F5344CB8AC3E}">
        <p14:creationId xmlns:p14="http://schemas.microsoft.com/office/powerpoint/2010/main" val="3229461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 lIns="64291" tIns="32146" rIns="64291" bIns="32146"/>
          <a:lstStyle/>
          <a:p>
            <a:r>
              <a:rPr lang="en-US" b="1" dirty="0">
                <a:solidFill>
                  <a:srgbClr val="FAF2D5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rPr>
              <a:t>...and the </a:t>
            </a:r>
            <a:r>
              <a:rPr lang="en-US" b="1" dirty="0" smtClean="0">
                <a:solidFill>
                  <a:srgbClr val="FAF2D5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rPr>
              <a:t>jet</a:t>
            </a:r>
            <a:endParaRPr lang="en-US" b="1" dirty="0">
              <a:solidFill>
                <a:srgbClr val="FAF2D5"/>
              </a:solidFill>
              <a:latin typeface="Gill Sans" charset="0"/>
              <a:sym typeface="Gill Sans" charset="0"/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60842" y="1647793"/>
            <a:ext cx="5244961" cy="3933721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sp useBgFill="1">
        <p:nvSpPr>
          <p:cNvPr id="19459" name="Rectangle 3"/>
          <p:cNvSpPr>
            <a:spLocks/>
          </p:cNvSpPr>
          <p:nvPr/>
        </p:nvSpPr>
        <p:spPr bwMode="auto">
          <a:xfrm>
            <a:off x="1673201" y="5928243"/>
            <a:ext cx="5787553" cy="875109"/>
          </a:xfrm>
          <a:prstGeom prst="rect">
            <a:avLst/>
          </a:prstGeom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pPr algn="ctr"/>
            <a:r>
              <a:rPr lang="en-US" sz="2400" dirty="0">
                <a:solidFill>
                  <a:srgbClr val="FAF2D5"/>
                </a:solidFill>
                <a:ea typeface="Bradley Hand ITC TT-Bold" charset="0"/>
                <a:cs typeface="Bradley Hand ITC TT-Bold" charset="0"/>
              </a:rPr>
              <a:t>WHAT WE SEE DEPENDS ON THE VIEWING ANGLE</a:t>
            </a:r>
          </a:p>
        </p:txBody>
      </p:sp>
    </p:spTree>
    <p:extLst>
      <p:ext uri="{BB962C8B-B14F-4D97-AF65-F5344CB8AC3E}">
        <p14:creationId xmlns:p14="http://schemas.microsoft.com/office/powerpoint/2010/main" val="55046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body" idx="1"/>
          </p:nvPr>
        </p:nvSpPr>
        <p:spPr>
          <a:xfrm>
            <a:off x="625078" y="1687711"/>
            <a:ext cx="7679531" cy="4631292"/>
          </a:xfrm>
          <a:solidFill>
            <a:schemeClr val="tx1">
              <a:alpha val="64000"/>
            </a:schemeClr>
          </a:solidFill>
          <a:ln/>
        </p:spPr>
        <p:txBody>
          <a:bodyPr lIns="64291" tIns="32146" rIns="64291" bIns="32146"/>
          <a:lstStyle/>
          <a:p>
            <a:r>
              <a:rPr lang="en-US" dirty="0">
                <a:solidFill>
                  <a:srgbClr val="CCFFCC"/>
                </a:solidFill>
                <a:ea typeface="Gill Sans Light" charset="0"/>
                <a:cs typeface="Gill Sans Light" charset="0"/>
                <a:sym typeface="Gill Sans Light" charset="0"/>
              </a:rPr>
              <a:t>Studying </a:t>
            </a:r>
            <a:r>
              <a:rPr lang="en-US" dirty="0">
                <a:solidFill>
                  <a:srgbClr val="CCFFCC"/>
                </a:solidFill>
                <a:ea typeface="Gill Sans" charset="0"/>
                <a:cs typeface="Gill Sans" charset="0"/>
                <a:sym typeface="Gill Sans" charset="0"/>
              </a:rPr>
              <a:t>disc accretion</a:t>
            </a:r>
            <a:r>
              <a:rPr lang="en-US" dirty="0">
                <a:solidFill>
                  <a:srgbClr val="CCFFCC"/>
                </a:solidFill>
                <a:ea typeface="Gill Sans Light" charset="0"/>
                <a:cs typeface="Gill Sans Light" charset="0"/>
                <a:sym typeface="Gill Sans Light" charset="0"/>
              </a:rPr>
              <a:t> in different regimes on month timescale</a:t>
            </a:r>
            <a:endParaRPr lang="en-US" dirty="0">
              <a:solidFill>
                <a:srgbClr val="CCFFCC"/>
              </a:solidFill>
              <a:ea typeface="ヒラギノ角ゴ ProN W3" charset="0"/>
              <a:cs typeface="ヒラギノ角ゴ ProN W3" charset="0"/>
              <a:sym typeface="Gill Sans Light" charset="0"/>
            </a:endParaRPr>
          </a:p>
          <a:p>
            <a:r>
              <a:rPr lang="en-US" dirty="0">
                <a:solidFill>
                  <a:srgbClr val="FFFF00"/>
                </a:solidFill>
                <a:ea typeface="Gill Sans" charset="0"/>
                <a:cs typeface="Gill Sans" charset="0"/>
                <a:sym typeface="Gill Sans" charset="0"/>
              </a:rPr>
              <a:t>Super </a:t>
            </a:r>
            <a:r>
              <a:rPr lang="en-US" dirty="0" err="1">
                <a:solidFill>
                  <a:srgbClr val="FFFF00"/>
                </a:solidFill>
                <a:ea typeface="Gill Sans" charset="0"/>
                <a:cs typeface="Gill Sans" charset="0"/>
                <a:sym typeface="Gill Sans" charset="0"/>
              </a:rPr>
              <a:t>Eddington</a:t>
            </a:r>
            <a:r>
              <a:rPr lang="en-US" dirty="0">
                <a:solidFill>
                  <a:srgbClr val="FFFF00"/>
                </a:solidFill>
                <a:ea typeface="Gill Sans" charset="0"/>
                <a:cs typeface="Gill Sans" charset="0"/>
                <a:sym typeface="Gill Sans" charset="0"/>
              </a:rPr>
              <a:t> </a:t>
            </a:r>
            <a:r>
              <a:rPr lang="en-US" dirty="0">
                <a:solidFill>
                  <a:srgbClr val="FFFF00"/>
                </a:solidFill>
                <a:ea typeface="Gill Sans Light" charset="0"/>
                <a:cs typeface="Gill Sans Light" charset="0"/>
                <a:sym typeface="Gill Sans Light" charset="0"/>
              </a:rPr>
              <a:t>accretion not well understood</a:t>
            </a:r>
            <a:endParaRPr lang="en-US" dirty="0">
              <a:solidFill>
                <a:srgbClr val="FFFF00"/>
              </a:solidFill>
              <a:ea typeface="ヒラギノ角ゴ ProN W3" charset="0"/>
              <a:cs typeface="ヒラギノ角ゴ ProN W3" charset="0"/>
              <a:sym typeface="Gill Sans Light" charset="0"/>
            </a:endParaRPr>
          </a:p>
          <a:p>
            <a:r>
              <a:rPr lang="en-US" dirty="0">
                <a:solidFill>
                  <a:schemeClr val="tx2">
                    <a:lumMod val="40000"/>
                    <a:lumOff val="60000"/>
                  </a:schemeClr>
                </a:solidFill>
                <a:ea typeface="Gill Sans Light" charset="0"/>
                <a:cs typeface="Gill Sans Light" charset="0"/>
                <a:sym typeface="Gill Sans Light" charset="0"/>
              </a:rPr>
              <a:t>constrain </a:t>
            </a:r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  <a:ea typeface="Gill Sans" charset="0"/>
                <a:cs typeface="Gill Sans" charset="0"/>
                <a:sym typeface="Gill Sans" charset="0"/>
              </a:rPr>
              <a:t>jet</a:t>
            </a:r>
            <a:r>
              <a:rPr lang="en-US" dirty="0">
                <a:solidFill>
                  <a:schemeClr val="tx2">
                    <a:lumMod val="40000"/>
                    <a:lumOff val="60000"/>
                  </a:schemeClr>
                </a:solidFill>
                <a:ea typeface="Gill Sans Light" charset="0"/>
                <a:cs typeface="Gill Sans Light" charset="0"/>
                <a:sym typeface="Gill Sans Light" charset="0"/>
              </a:rPr>
              <a:t>/</a:t>
            </a:r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  <a:ea typeface="Gill Sans Light" charset="0"/>
                <a:cs typeface="Gill Sans Light" charset="0"/>
                <a:sym typeface="Gill Sans Light" charset="0"/>
              </a:rPr>
              <a:t>disc </a:t>
            </a:r>
            <a:r>
              <a:rPr lang="en-US" dirty="0">
                <a:solidFill>
                  <a:schemeClr val="tx2">
                    <a:lumMod val="40000"/>
                    <a:lumOff val="60000"/>
                  </a:schemeClr>
                </a:solidFill>
                <a:ea typeface="Gill Sans Light" charset="0"/>
                <a:cs typeface="Gill Sans Light" charset="0"/>
                <a:sym typeface="Gill Sans Light" charset="0"/>
              </a:rPr>
              <a:t>connec</a:t>
            </a:r>
            <a:r>
              <a:rPr lang="en-US" dirty="0">
                <a:solidFill>
                  <a:srgbClr val="95A9FF"/>
                </a:solidFill>
                <a:ea typeface="Gill Sans Light" charset="0"/>
                <a:cs typeface="Gill Sans Light" charset="0"/>
                <a:sym typeface="Gill Sans Light" charset="0"/>
              </a:rPr>
              <a:t>tion</a:t>
            </a:r>
            <a:endParaRPr lang="en-US" dirty="0">
              <a:solidFill>
                <a:srgbClr val="95A9FF"/>
              </a:solidFill>
              <a:ea typeface="ヒラギノ角ゴ ProN W3" charset="0"/>
              <a:cs typeface="ヒラギノ角ゴ ProN W3" charset="0"/>
              <a:sym typeface="Gill Sans Light" charset="0"/>
            </a:endParaRPr>
          </a:p>
          <a:p>
            <a:r>
              <a:rPr lang="en-US" dirty="0">
                <a:solidFill>
                  <a:schemeClr val="accent6">
                    <a:lumMod val="40000"/>
                    <a:lumOff val="60000"/>
                  </a:schemeClr>
                </a:solidFill>
                <a:ea typeface="Gill Sans Light" charset="0"/>
                <a:cs typeface="Gill Sans Light" charset="0"/>
                <a:sym typeface="Gill Sans Light" charset="0"/>
              </a:rPr>
              <a:t>discover </a:t>
            </a:r>
            <a:r>
              <a:rPr lang="en-US" dirty="0">
                <a:solidFill>
                  <a:schemeClr val="accent6">
                    <a:lumMod val="40000"/>
                    <a:lumOff val="60000"/>
                  </a:schemeClr>
                </a:solidFill>
                <a:ea typeface="Gill Sans" charset="0"/>
                <a:cs typeface="Gill Sans" charset="0"/>
                <a:sym typeface="Gill Sans" charset="0"/>
              </a:rPr>
              <a:t>quiescent </a:t>
            </a:r>
            <a:r>
              <a:rPr lang="en-US" dirty="0">
                <a:solidFill>
                  <a:srgbClr val="CCFFCC"/>
                </a:solidFill>
                <a:ea typeface="Gill Sans" charset="0"/>
                <a:cs typeface="Gill Sans" charset="0"/>
                <a:sym typeface="Gill Sans" charset="0"/>
              </a:rPr>
              <a:t>supermassive black holes</a:t>
            </a:r>
            <a:r>
              <a:rPr lang="en-US" dirty="0">
                <a:solidFill>
                  <a:srgbClr val="CCFFCC"/>
                </a:solidFill>
                <a:ea typeface="Gill Sans Light" charset="0"/>
                <a:cs typeface="Gill Sans Light" charset="0"/>
                <a:sym typeface="Gill Sans Light" charset="0"/>
              </a:rPr>
              <a:t>  </a:t>
            </a:r>
            <a:r>
              <a:rPr lang="en-US" dirty="0">
                <a:solidFill>
                  <a:schemeClr val="accent6">
                    <a:lumMod val="40000"/>
                    <a:lumOff val="60000"/>
                  </a:schemeClr>
                </a:solidFill>
                <a:ea typeface="Gill Sans Light" charset="0"/>
                <a:cs typeface="Gill Sans Light" charset="0"/>
                <a:sym typeface="Gill Sans Light" charset="0"/>
              </a:rPr>
              <a:t>(SMBH) and </a:t>
            </a:r>
            <a:r>
              <a:rPr lang="en-US" dirty="0" smtClean="0">
                <a:solidFill>
                  <a:schemeClr val="accent6">
                    <a:lumMod val="40000"/>
                    <a:lumOff val="60000"/>
                  </a:schemeClr>
                </a:solidFill>
                <a:ea typeface="Gill Sans Light" charset="0"/>
                <a:cs typeface="Gill Sans Light" charset="0"/>
                <a:sym typeface="Gill Sans Light" charset="0"/>
              </a:rPr>
              <a:t>measure their </a:t>
            </a:r>
            <a:r>
              <a:rPr lang="en-US" dirty="0">
                <a:solidFill>
                  <a:schemeClr val="accent6">
                    <a:lumMod val="40000"/>
                    <a:lumOff val="60000"/>
                  </a:schemeClr>
                </a:solidFill>
                <a:ea typeface="Gill Sans Light" charset="0"/>
                <a:cs typeface="Gill Sans Light" charset="0"/>
                <a:sym typeface="Gill Sans Light" charset="0"/>
              </a:rPr>
              <a:t>mass</a:t>
            </a:r>
            <a:endParaRPr lang="en-US" dirty="0">
              <a:solidFill>
                <a:schemeClr val="accent6">
                  <a:lumMod val="40000"/>
                  <a:lumOff val="60000"/>
                </a:schemeClr>
              </a:solidFill>
              <a:ea typeface="ヒラギノ角ゴ ProN W3" charset="0"/>
              <a:cs typeface="ヒラギノ角ゴ ProN W3" charset="0"/>
              <a:sym typeface="Gill Sans Light" charset="0"/>
            </a:endParaRPr>
          </a:p>
          <a:p>
            <a:r>
              <a:rPr lang="en-US" dirty="0">
                <a:solidFill>
                  <a:schemeClr val="accent3">
                    <a:lumMod val="60000"/>
                    <a:lumOff val="40000"/>
                  </a:schemeClr>
                </a:solidFill>
                <a:ea typeface="Gill Sans Light" charset="0"/>
                <a:cs typeface="Gill Sans Light" charset="0"/>
                <a:sym typeface="Gill Sans Light" charset="0"/>
              </a:rPr>
              <a:t>constrain </a:t>
            </a:r>
            <a:r>
              <a:rPr lang="en-US" dirty="0">
                <a:solidFill>
                  <a:schemeClr val="accent3">
                    <a:lumMod val="60000"/>
                    <a:lumOff val="40000"/>
                  </a:schemeClr>
                </a:solidFill>
                <a:ea typeface="Gill Sans" charset="0"/>
                <a:cs typeface="Gill Sans" charset="0"/>
                <a:sym typeface="Gill Sans" charset="0"/>
              </a:rPr>
              <a:t>SMBH mass function</a:t>
            </a:r>
            <a:endParaRPr lang="en-US" dirty="0">
              <a:solidFill>
                <a:schemeClr val="accent3">
                  <a:lumMod val="60000"/>
                  <a:lumOff val="40000"/>
                </a:schemeClr>
              </a:solidFill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20482" name="Rectangle 2"/>
          <p:cNvSpPr>
            <a:spLocks/>
          </p:cNvSpPr>
          <p:nvPr/>
        </p:nvSpPr>
        <p:spPr bwMode="auto">
          <a:xfrm>
            <a:off x="571500" y="638473"/>
            <a:ext cx="7992070" cy="607219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pPr algn="ctr">
              <a:spcBef>
                <a:spcPts val="2250"/>
              </a:spcBef>
            </a:pPr>
            <a:r>
              <a:rPr lang="en-US" sz="3700" dirty="0">
                <a:solidFill>
                  <a:srgbClr val="FFFFFF"/>
                </a:solidFill>
                <a:latin typeface="+mj-lt"/>
                <a:ea typeface="Gill Sans" charset="0"/>
                <a:cs typeface="Gill Sans" charset="0"/>
                <a:sym typeface="Gill Sans" charset="0"/>
              </a:rPr>
              <a:t>OBSERVATION OF TDE IS IMPORTANT </a:t>
            </a:r>
          </a:p>
        </p:txBody>
      </p:sp>
    </p:spTree>
    <p:extLst>
      <p:ext uri="{BB962C8B-B14F-4D97-AF65-F5344CB8AC3E}">
        <p14:creationId xmlns:p14="http://schemas.microsoft.com/office/powerpoint/2010/main" val="126723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 lIns="64291" tIns="32146" rIns="64291" bIns="32146"/>
          <a:lstStyle/>
          <a:p>
            <a:r>
              <a:rPr lang="en-US" dirty="0">
                <a:latin typeface="+mn-lt"/>
                <a:ea typeface="Gill Sans" charset="0"/>
                <a:cs typeface="Gill Sans" charset="0"/>
                <a:sym typeface="Gill Sans" charset="0"/>
              </a:rPr>
              <a:t>Jetted TDE: </a:t>
            </a:r>
            <a:r>
              <a:rPr lang="en-US" dirty="0" smtClean="0">
                <a:latin typeface="+mn-lt"/>
                <a:ea typeface="Gill Sans" charset="0"/>
                <a:cs typeface="Gill Sans" charset="0"/>
                <a:sym typeface="Gill Sans" charset="0"/>
              </a:rPr>
              <a:t>3 </a:t>
            </a:r>
            <a:r>
              <a:rPr lang="en-US" dirty="0">
                <a:latin typeface="+mn-lt"/>
                <a:ea typeface="Gill Sans" charset="0"/>
                <a:cs typeface="Gill Sans" charset="0"/>
                <a:sym typeface="Gill Sans" charset="0"/>
              </a:rPr>
              <a:t>SWIFT Events</a:t>
            </a:r>
            <a:endParaRPr lang="en-US" dirty="0">
              <a:latin typeface="+mn-lt"/>
              <a:sym typeface="Gill Sans" charset="0"/>
            </a:endParaRPr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0843" y="1360875"/>
            <a:ext cx="8638395" cy="5287405"/>
          </a:xfrm>
          <a:solidFill>
            <a:schemeClr val="tx1">
              <a:alpha val="67000"/>
            </a:schemeClr>
          </a:solidFill>
          <a:ln w="60325">
            <a:noFill/>
          </a:ln>
        </p:spPr>
        <p:txBody>
          <a:bodyPr lIns="64291" tIns="32146" rIns="64291" bIns="32146"/>
          <a:lstStyle/>
          <a:p>
            <a:r>
              <a:rPr lang="en-US" sz="2800" b="1" dirty="0" err="1" smtClean="0">
                <a:solidFill>
                  <a:srgbClr val="FAF68A"/>
                </a:solidFill>
                <a:latin typeface="+mj-lt"/>
                <a:ea typeface="Gill Sans Light" charset="0"/>
                <a:cs typeface="Gill Sans Light" charset="0"/>
                <a:sym typeface="Gill Sans Light" charset="0"/>
              </a:rPr>
              <a:t>Sw</a:t>
            </a:r>
            <a:r>
              <a:rPr lang="en-US" sz="2800" b="1" dirty="0">
                <a:solidFill>
                  <a:srgbClr val="FAF68A"/>
                </a:solidFill>
                <a:latin typeface="+mj-lt"/>
                <a:ea typeface="Gill Sans Light" charset="0"/>
                <a:cs typeface="Gill Sans Light" charset="0"/>
                <a:sym typeface="Gill Sans Light" charset="0"/>
              </a:rPr>
              <a:t> </a:t>
            </a:r>
            <a:r>
              <a:rPr lang="en-US" sz="2800" b="1" dirty="0" smtClean="0">
                <a:solidFill>
                  <a:srgbClr val="FAF68A"/>
                </a:solidFill>
                <a:latin typeface="+mj-lt"/>
                <a:ea typeface="Gill Sans Light" charset="0"/>
                <a:cs typeface="Gill Sans Light" charset="0"/>
                <a:sym typeface="Gill Sans Light" charset="0"/>
              </a:rPr>
              <a:t>J1644+57 </a:t>
            </a:r>
            <a:r>
              <a:rPr lang="en-US" sz="2800" dirty="0" smtClean="0">
                <a:solidFill>
                  <a:schemeClr val="bg1"/>
                </a:solidFill>
                <a:latin typeface="+mj-lt"/>
                <a:ea typeface="Gill Sans Light" charset="0"/>
                <a:cs typeface="Gill Sans Light" charset="0"/>
                <a:sym typeface="Gill Sans Light" charset="0"/>
              </a:rPr>
              <a:t>(z=0.35; Burrows et al. 2011)</a:t>
            </a:r>
            <a:r>
              <a:rPr lang="en-US" sz="2800" b="1" dirty="0" smtClean="0">
                <a:latin typeface="+mj-lt"/>
                <a:ea typeface="Gill Sans Light" charset="0"/>
                <a:cs typeface="Gill Sans Light" charset="0"/>
                <a:sym typeface="Gill Sans Light" charset="0"/>
              </a:rPr>
              <a:t>,</a:t>
            </a:r>
            <a:r>
              <a:rPr lang="en-US" sz="2800" b="1" dirty="0" smtClean="0">
                <a:solidFill>
                  <a:srgbClr val="FAF68A"/>
                </a:solidFill>
                <a:latin typeface="+mj-lt"/>
                <a:ea typeface="Gill Sans Light" charset="0"/>
                <a:cs typeface="Gill Sans Light" charset="0"/>
                <a:sym typeface="Gill Sans Light" charset="0"/>
              </a:rPr>
              <a:t> </a:t>
            </a:r>
            <a:r>
              <a:rPr lang="en-US" sz="2800" b="1" dirty="0" err="1" smtClean="0">
                <a:solidFill>
                  <a:srgbClr val="FAF68A"/>
                </a:solidFill>
                <a:latin typeface="+mj-lt"/>
                <a:ea typeface="Gill Sans Light" charset="0"/>
                <a:cs typeface="Gill Sans Light" charset="0"/>
                <a:sym typeface="Gill Sans Light" charset="0"/>
              </a:rPr>
              <a:t>Sw</a:t>
            </a:r>
            <a:r>
              <a:rPr lang="en-US" sz="2800" b="1" dirty="0" smtClean="0">
                <a:solidFill>
                  <a:srgbClr val="FAF68A"/>
                </a:solidFill>
                <a:latin typeface="+mj-lt"/>
                <a:ea typeface="Gill Sans Light" charset="0"/>
                <a:cs typeface="Gill Sans Light" charset="0"/>
                <a:sym typeface="Gill Sans Light" charset="0"/>
              </a:rPr>
              <a:t> J2058+05 </a:t>
            </a:r>
            <a:r>
              <a:rPr lang="en-US" sz="2800" dirty="0" smtClean="0">
                <a:latin typeface="+mj-lt"/>
                <a:ea typeface="Gill Sans Light" charset="0"/>
                <a:cs typeface="Gill Sans Light" charset="0"/>
                <a:sym typeface="Gill Sans Light" charset="0"/>
              </a:rPr>
              <a:t>(z=1.18; </a:t>
            </a:r>
            <a:r>
              <a:rPr lang="en-US" sz="2800" dirty="0" err="1" smtClean="0">
                <a:latin typeface="+mj-lt"/>
                <a:ea typeface="Gill Sans Light" charset="0"/>
                <a:cs typeface="Gill Sans Light" charset="0"/>
                <a:sym typeface="Gill Sans Light" charset="0"/>
              </a:rPr>
              <a:t>Cenko</a:t>
            </a:r>
            <a:r>
              <a:rPr lang="en-US" sz="2800" dirty="0" smtClean="0">
                <a:latin typeface="+mj-lt"/>
                <a:ea typeface="Gill Sans Light" charset="0"/>
                <a:cs typeface="Gill Sans Light" charset="0"/>
                <a:sym typeface="Gill Sans Light" charset="0"/>
              </a:rPr>
              <a:t> et al. 2011)</a:t>
            </a:r>
            <a:r>
              <a:rPr lang="en-US" sz="2800" b="1" dirty="0" smtClean="0">
                <a:latin typeface="+mj-lt"/>
                <a:ea typeface="Gill Sans Light" charset="0"/>
                <a:cs typeface="Gill Sans Light" charset="0"/>
                <a:sym typeface="Gill Sans Light" charset="0"/>
              </a:rPr>
              <a:t>,  </a:t>
            </a:r>
            <a:r>
              <a:rPr lang="en-US" sz="2800" b="1" dirty="0" err="1" smtClean="0">
                <a:solidFill>
                  <a:srgbClr val="FAF68A"/>
                </a:solidFill>
                <a:latin typeface="+mj-lt"/>
                <a:ea typeface="Gill Sans Light" charset="0"/>
                <a:cs typeface="Gill Sans Light" charset="0"/>
                <a:sym typeface="Gill Sans Light" charset="0"/>
              </a:rPr>
              <a:t>Sw</a:t>
            </a:r>
            <a:r>
              <a:rPr lang="en-US" sz="2800" b="1" dirty="0" smtClean="0">
                <a:solidFill>
                  <a:srgbClr val="FAF68A"/>
                </a:solidFill>
                <a:latin typeface="+mj-lt"/>
                <a:ea typeface="Gill Sans Light" charset="0"/>
                <a:cs typeface="Gill Sans Light" charset="0"/>
                <a:sym typeface="Gill Sans Light" charset="0"/>
              </a:rPr>
              <a:t> </a:t>
            </a:r>
            <a:r>
              <a:rPr lang="it-IT" sz="2800" b="1" dirty="0">
                <a:solidFill>
                  <a:srgbClr val="FAF68A"/>
                </a:solidFill>
                <a:latin typeface="+mj-lt"/>
              </a:rPr>
              <a:t>J1112.2-</a:t>
            </a:r>
            <a:r>
              <a:rPr lang="it-IT" sz="2800" b="1" dirty="0" smtClean="0">
                <a:solidFill>
                  <a:srgbClr val="FAF68A"/>
                </a:solidFill>
                <a:latin typeface="+mj-lt"/>
              </a:rPr>
              <a:t>8238 </a:t>
            </a:r>
            <a:r>
              <a:rPr lang="it-IT" sz="2800" dirty="0" smtClean="0">
                <a:latin typeface="+mj-lt"/>
              </a:rPr>
              <a:t>(</a:t>
            </a:r>
            <a:r>
              <a:rPr lang="it-IT" sz="2800" dirty="0" err="1" smtClean="0">
                <a:latin typeface="+mj-lt"/>
              </a:rPr>
              <a:t>z</a:t>
            </a:r>
            <a:r>
              <a:rPr lang="it-IT" sz="2800" dirty="0" smtClean="0">
                <a:latin typeface="+mj-lt"/>
              </a:rPr>
              <a:t>=0.89; </a:t>
            </a:r>
            <a:r>
              <a:rPr lang="it-IT" sz="2800" dirty="0" err="1" smtClean="0">
                <a:latin typeface="+mj-lt"/>
              </a:rPr>
              <a:t>Brown</a:t>
            </a:r>
            <a:r>
              <a:rPr lang="it-IT" sz="2800" dirty="0" smtClean="0">
                <a:latin typeface="+mj-lt"/>
              </a:rPr>
              <a:t> et al. 2015)</a:t>
            </a:r>
          </a:p>
          <a:p>
            <a:r>
              <a:rPr lang="en-US" sz="2800" b="1" dirty="0" smtClean="0">
                <a:latin typeface="+mj-lt"/>
                <a:ea typeface="Gill Sans Light" charset="0"/>
                <a:cs typeface="Gill Sans Light" charset="0"/>
                <a:sym typeface="Gill Sans Light" charset="0"/>
              </a:rPr>
              <a:t>exploded </a:t>
            </a:r>
            <a:r>
              <a:rPr lang="en-US" sz="2800" b="1" dirty="0">
                <a:latin typeface="+mj-lt"/>
                <a:ea typeface="Gill Sans Light" charset="0"/>
                <a:cs typeface="Gill Sans Light" charset="0"/>
                <a:sym typeface="Gill Sans Light" charset="0"/>
              </a:rPr>
              <a:t>in </a:t>
            </a:r>
            <a:r>
              <a:rPr lang="en-US" sz="2800" b="1" dirty="0">
                <a:solidFill>
                  <a:srgbClr val="FAF68A"/>
                </a:solidFill>
                <a:latin typeface="+mj-lt"/>
                <a:ea typeface="Gill Sans Light" charset="0"/>
                <a:cs typeface="Gill Sans Light" charset="0"/>
                <a:sym typeface="Gill Sans Light" charset="0"/>
              </a:rPr>
              <a:t>quiescent</a:t>
            </a:r>
            <a:r>
              <a:rPr lang="en-US" sz="2800" b="1" dirty="0">
                <a:latin typeface="+mj-lt"/>
                <a:ea typeface="Gill Sans Light" charset="0"/>
                <a:cs typeface="Gill Sans Light" charset="0"/>
                <a:sym typeface="Gill Sans Light" charset="0"/>
              </a:rPr>
              <a:t> galaxies</a:t>
            </a:r>
            <a:r>
              <a:rPr lang="en-US" sz="2800" b="1" dirty="0" smtClean="0">
                <a:latin typeface="+mj-lt"/>
                <a:ea typeface="Gill Sans Light" charset="0"/>
                <a:cs typeface="Gill Sans Light" charset="0"/>
                <a:sym typeface="Gill Sans Light" charset="0"/>
              </a:rPr>
              <a:t>.</a:t>
            </a:r>
          </a:p>
          <a:p>
            <a:r>
              <a:rPr lang="en-US" sz="2800" b="1" dirty="0" err="1" smtClean="0">
                <a:latin typeface="+mj-lt"/>
                <a:ea typeface="Gill Sans Light" charset="0"/>
                <a:cs typeface="Gill Sans Light" charset="0"/>
                <a:sym typeface="Gill Sans Light" charset="0"/>
              </a:rPr>
              <a:t>Sw</a:t>
            </a:r>
            <a:r>
              <a:rPr lang="en-US" sz="2800" b="1" dirty="0" smtClean="0">
                <a:latin typeface="+mj-lt"/>
                <a:ea typeface="Gill Sans Light" charset="0"/>
                <a:cs typeface="Gill Sans Light" charset="0"/>
                <a:sym typeface="Gill Sans Light" charset="0"/>
              </a:rPr>
              <a:t> J1644 and </a:t>
            </a:r>
            <a:r>
              <a:rPr lang="en-US" sz="2800" b="1" dirty="0" err="1" smtClean="0">
                <a:latin typeface="+mj-lt"/>
                <a:ea typeface="Gill Sans Light" charset="0"/>
                <a:cs typeface="Gill Sans Light" charset="0"/>
                <a:sym typeface="Gill Sans Light" charset="0"/>
              </a:rPr>
              <a:t>Sw</a:t>
            </a:r>
            <a:r>
              <a:rPr lang="en-US" sz="2800" b="1" dirty="0" smtClean="0">
                <a:latin typeface="+mj-lt"/>
                <a:ea typeface="Gill Sans Light" charset="0"/>
                <a:cs typeface="Gill Sans Light" charset="0"/>
                <a:sym typeface="Gill Sans Light" charset="0"/>
              </a:rPr>
              <a:t> J2058 have position </a:t>
            </a:r>
            <a:r>
              <a:rPr lang="en-US" sz="2800" b="1" dirty="0">
                <a:latin typeface="+mj-lt"/>
                <a:ea typeface="Gill Sans Light" charset="0"/>
                <a:cs typeface="Gill Sans Light" charset="0"/>
                <a:sym typeface="Gill Sans Light" charset="0"/>
              </a:rPr>
              <a:t>within </a:t>
            </a:r>
            <a:r>
              <a:rPr lang="en-US" sz="2800" b="1" dirty="0">
                <a:solidFill>
                  <a:srgbClr val="FAF68A"/>
                </a:solidFill>
                <a:latin typeface="+mj-lt"/>
                <a:ea typeface="Gill Sans Light" charset="0"/>
                <a:cs typeface="Gill Sans Light" charset="0"/>
                <a:sym typeface="Gill Sans Light" charset="0"/>
              </a:rPr>
              <a:t>150 </a:t>
            </a:r>
            <a:r>
              <a:rPr lang="en-US" sz="2800" b="1" dirty="0" smtClean="0">
                <a:solidFill>
                  <a:srgbClr val="FAF68A"/>
                </a:solidFill>
                <a:latin typeface="+mj-lt"/>
                <a:ea typeface="Gill Sans Light" charset="0"/>
                <a:cs typeface="Gill Sans Light" charset="0"/>
                <a:sym typeface="Gill Sans Light" charset="0"/>
              </a:rPr>
              <a:t>pc </a:t>
            </a:r>
            <a:r>
              <a:rPr lang="en-US" sz="2800" b="1" dirty="0" smtClean="0">
                <a:latin typeface="+mj-lt"/>
                <a:ea typeface="Gill Sans Light" charset="0"/>
                <a:cs typeface="Gill Sans Light" charset="0"/>
                <a:sym typeface="Gill Sans Light" charset="0"/>
              </a:rPr>
              <a:t>and </a:t>
            </a:r>
            <a:r>
              <a:rPr lang="en-US" sz="2800" b="1" dirty="0" smtClean="0">
                <a:solidFill>
                  <a:srgbClr val="FAF68A"/>
                </a:solidFill>
                <a:latin typeface="+mj-lt"/>
                <a:ea typeface="Gill Sans Light" charset="0"/>
                <a:cs typeface="Gill Sans Light" charset="0"/>
                <a:sym typeface="Gill Sans Light" charset="0"/>
              </a:rPr>
              <a:t>400 pc </a:t>
            </a:r>
            <a:r>
              <a:rPr lang="en-US" sz="2800" b="1" dirty="0">
                <a:latin typeface="+mj-lt"/>
                <a:ea typeface="Gill Sans Light" charset="0"/>
                <a:cs typeface="Gill Sans Light" charset="0"/>
                <a:sym typeface="Gill Sans Light" charset="0"/>
              </a:rPr>
              <a:t>of </a:t>
            </a:r>
            <a:r>
              <a:rPr lang="en-US" sz="2800" b="1" dirty="0" smtClean="0">
                <a:latin typeface="+mj-lt"/>
                <a:ea typeface="Gill Sans Light" charset="0"/>
                <a:cs typeface="Gill Sans Light" charset="0"/>
                <a:sym typeface="Gill Sans Light" charset="0"/>
              </a:rPr>
              <a:t>their </a:t>
            </a:r>
            <a:r>
              <a:rPr lang="en-US" sz="2800" b="1" dirty="0">
                <a:latin typeface="+mj-lt"/>
                <a:ea typeface="Gill Sans Light" charset="0"/>
                <a:cs typeface="Gill Sans Light" charset="0"/>
                <a:sym typeface="Gill Sans Light" charset="0"/>
              </a:rPr>
              <a:t>galactic </a:t>
            </a:r>
            <a:r>
              <a:rPr lang="en-US" sz="2800" b="1" dirty="0" smtClean="0">
                <a:latin typeface="+mj-lt"/>
                <a:ea typeface="Gill Sans Light" charset="0"/>
                <a:cs typeface="Gill Sans Light" charset="0"/>
                <a:sym typeface="Gill Sans Light" charset="0"/>
              </a:rPr>
              <a:t>center, respectively </a:t>
            </a:r>
            <a:r>
              <a:rPr lang="en-US" sz="2800" dirty="0" smtClean="0">
                <a:ea typeface="Gill Sans Light" charset="0"/>
                <a:cs typeface="Gill Sans Light" charset="0"/>
                <a:sym typeface="Gill Sans Light" charset="0"/>
              </a:rPr>
              <a:t>(</a:t>
            </a:r>
            <a:r>
              <a:rPr lang="en-US" sz="2800" dirty="0" err="1" smtClean="0">
                <a:ea typeface="Gill Sans Light" charset="0"/>
                <a:cs typeface="Gill Sans Light" charset="0"/>
                <a:sym typeface="Gill Sans Light" charset="0"/>
              </a:rPr>
              <a:t>Levan</a:t>
            </a:r>
            <a:r>
              <a:rPr lang="en-US" sz="2800" dirty="0" smtClean="0">
                <a:ea typeface="Gill Sans Light" charset="0"/>
                <a:cs typeface="Gill Sans Light" charset="0"/>
                <a:sym typeface="Gill Sans Light" charset="0"/>
              </a:rPr>
              <a:t> et al. 2011, </a:t>
            </a:r>
            <a:r>
              <a:rPr lang="it-IT" sz="2800" dirty="0" err="1" smtClean="0"/>
              <a:t>Pasham</a:t>
            </a:r>
            <a:r>
              <a:rPr lang="it-IT" sz="2800" dirty="0" smtClean="0"/>
              <a:t> et al. 2015)</a:t>
            </a:r>
            <a:endParaRPr lang="en-US" sz="2800" dirty="0" smtClean="0">
              <a:ea typeface="Gill Sans Light" charset="0"/>
              <a:cs typeface="Gill Sans Light" charset="0"/>
              <a:sym typeface="Gill Sans Light" charset="0"/>
            </a:endParaRPr>
          </a:p>
          <a:p>
            <a:r>
              <a:rPr lang="en-US" sz="2800" b="1" dirty="0" smtClean="0">
                <a:latin typeface="+mj-lt"/>
                <a:ea typeface="Gill Sans Light" charset="0"/>
                <a:cs typeface="Gill Sans Light" charset="0"/>
                <a:sym typeface="Gill Sans Light" charset="0"/>
              </a:rPr>
              <a:t>Persistent </a:t>
            </a:r>
            <a:r>
              <a:rPr lang="en-US" sz="2800" b="1" dirty="0">
                <a:latin typeface="+mj-lt"/>
                <a:ea typeface="Gill Sans Light" charset="0"/>
                <a:cs typeface="Gill Sans Light" charset="0"/>
                <a:sym typeface="Gill Sans Light" charset="0"/>
              </a:rPr>
              <a:t>(months), variable and bright X-rays </a:t>
            </a:r>
            <a:r>
              <a:rPr lang="en-US" sz="2800" b="1" dirty="0" err="1">
                <a:latin typeface="+mj-lt"/>
                <a:ea typeface="Gill Sans Light" charset="0"/>
                <a:cs typeface="Gill Sans Light" charset="0"/>
                <a:sym typeface="Gill Sans Light" charset="0"/>
              </a:rPr>
              <a:t>lightcurve</a:t>
            </a:r>
            <a:r>
              <a:rPr lang="en-US" sz="2800" b="1" dirty="0">
                <a:latin typeface="+mj-lt"/>
                <a:ea typeface="Gill Sans Light" charset="0"/>
                <a:cs typeface="Gill Sans Light" charset="0"/>
                <a:sym typeface="Gill Sans Light" charset="0"/>
              </a:rPr>
              <a:t> (L </a:t>
            </a:r>
            <a:r>
              <a:rPr lang="en-US" sz="2800" b="1" baseline="-6000" dirty="0">
                <a:latin typeface="+mj-lt"/>
                <a:ea typeface="Gill Sans Light" charset="0"/>
                <a:cs typeface="Gill Sans Light" charset="0"/>
                <a:sym typeface="Gill Sans Light" charset="0"/>
              </a:rPr>
              <a:t>~</a:t>
            </a:r>
            <a:r>
              <a:rPr lang="en-US" sz="2800" b="1" dirty="0">
                <a:latin typeface="+mj-lt"/>
                <a:ea typeface="Gill Sans Light" charset="0"/>
                <a:cs typeface="Gill Sans Light" charset="0"/>
                <a:sym typeface="Gill Sans Light" charset="0"/>
              </a:rPr>
              <a:t> 10</a:t>
            </a:r>
            <a:r>
              <a:rPr lang="en-US" sz="2800" b="1" baseline="32000" dirty="0">
                <a:latin typeface="+mj-lt"/>
                <a:ea typeface="Gill Sans Light" charset="0"/>
                <a:cs typeface="Gill Sans Light" charset="0"/>
                <a:sym typeface="Gill Sans Light" charset="0"/>
              </a:rPr>
              <a:t>47</a:t>
            </a:r>
            <a:r>
              <a:rPr lang="en-US" sz="2800" b="1" dirty="0">
                <a:latin typeface="+mj-lt"/>
                <a:ea typeface="Gill Sans Light" charset="0"/>
                <a:cs typeface="Gill Sans Light" charset="0"/>
                <a:sym typeface="Gill Sans Light" charset="0"/>
              </a:rPr>
              <a:t> erg/s after 2 weeks) </a:t>
            </a:r>
            <a:endParaRPr lang="en-US" sz="2800" b="1" dirty="0">
              <a:latin typeface="+mj-lt"/>
              <a:ea typeface="ヒラギノ角ゴ ProN W3" charset="0"/>
              <a:cs typeface="ヒラギノ角ゴ ProN W3" charset="0"/>
              <a:sym typeface="Gill Sans Light" charset="0"/>
            </a:endParaRPr>
          </a:p>
          <a:p>
            <a:pPr>
              <a:buSzPct val="99000"/>
            </a:pPr>
            <a:r>
              <a:rPr lang="en-US" sz="2800" b="1" dirty="0">
                <a:solidFill>
                  <a:srgbClr val="FAF68A"/>
                </a:solidFill>
                <a:latin typeface="+mj-lt"/>
                <a:ea typeface="Gill Sans" charset="0"/>
                <a:cs typeface="Gill Sans" charset="0"/>
                <a:sym typeface="Gill Sans" charset="0"/>
              </a:rPr>
              <a:t>b</a:t>
            </a:r>
            <a:r>
              <a:rPr lang="en-US" sz="2800" b="1" dirty="0" smtClean="0">
                <a:solidFill>
                  <a:srgbClr val="FAF68A"/>
                </a:solidFill>
                <a:latin typeface="+mj-lt"/>
                <a:ea typeface="Gill Sans" charset="0"/>
                <a:cs typeface="Gill Sans" charset="0"/>
                <a:sym typeface="Gill Sans" charset="0"/>
              </a:rPr>
              <a:t>right </a:t>
            </a:r>
            <a:r>
              <a:rPr lang="en-US" sz="2800" b="1" dirty="0">
                <a:solidFill>
                  <a:srgbClr val="FAF68A"/>
                </a:solidFill>
                <a:latin typeface="+mj-lt"/>
                <a:ea typeface="Gill Sans" charset="0"/>
                <a:cs typeface="Gill Sans" charset="0"/>
                <a:sym typeface="Gill Sans" charset="0"/>
              </a:rPr>
              <a:t>radio </a:t>
            </a:r>
            <a:r>
              <a:rPr lang="en-US" sz="2800" b="1" dirty="0" smtClean="0">
                <a:solidFill>
                  <a:srgbClr val="FAF68A"/>
                </a:solidFill>
                <a:latin typeface="+mj-lt"/>
                <a:ea typeface="Gill Sans" charset="0"/>
                <a:cs typeface="Gill Sans" charset="0"/>
                <a:sym typeface="Gill Sans" charset="0"/>
              </a:rPr>
              <a:t>counterparts </a:t>
            </a:r>
            <a:r>
              <a:rPr lang="en-US" sz="2800" dirty="0" smtClean="0">
                <a:solidFill>
                  <a:schemeClr val="bg1"/>
                </a:solidFill>
                <a:latin typeface="+mj-lt"/>
                <a:ea typeface="Gill Sans" charset="0"/>
                <a:cs typeface="Gill Sans" charset="0"/>
                <a:sym typeface="Gill Sans" charset="0"/>
              </a:rPr>
              <a:t>(e.g. </a:t>
            </a:r>
            <a:r>
              <a:rPr lang="en-US" sz="2800" dirty="0" err="1" smtClean="0">
                <a:solidFill>
                  <a:schemeClr val="bg1"/>
                </a:solidFill>
                <a:latin typeface="+mj-lt"/>
                <a:ea typeface="Gill Sans" charset="0"/>
                <a:cs typeface="Gill Sans" charset="0"/>
                <a:sym typeface="Gill Sans" charset="0"/>
              </a:rPr>
              <a:t>Zauderer</a:t>
            </a:r>
            <a:r>
              <a:rPr lang="en-US" sz="2800" dirty="0" smtClean="0">
                <a:solidFill>
                  <a:schemeClr val="bg1"/>
                </a:solidFill>
                <a:latin typeface="+mj-lt"/>
                <a:ea typeface="Gill Sans" charset="0"/>
                <a:cs typeface="Gill Sans" charset="0"/>
                <a:sym typeface="Gill Sans" charset="0"/>
              </a:rPr>
              <a:t> et al. 2011, </a:t>
            </a:r>
            <a:r>
              <a:rPr lang="en-US" sz="2800" dirty="0" err="1" smtClean="0">
                <a:solidFill>
                  <a:schemeClr val="bg1"/>
                </a:solidFill>
                <a:latin typeface="+mj-lt"/>
                <a:ea typeface="Gill Sans" charset="0"/>
                <a:cs typeface="Gill Sans" charset="0"/>
                <a:sym typeface="Gill Sans" charset="0"/>
              </a:rPr>
              <a:t>Cenko</a:t>
            </a:r>
            <a:r>
              <a:rPr lang="en-US" sz="2800" dirty="0" smtClean="0">
                <a:solidFill>
                  <a:schemeClr val="bg1"/>
                </a:solidFill>
                <a:latin typeface="+mj-lt"/>
                <a:ea typeface="Gill Sans" charset="0"/>
                <a:cs typeface="Gill Sans" charset="0"/>
                <a:sym typeface="Gill Sans" charset="0"/>
              </a:rPr>
              <a:t> et al. 2011)</a:t>
            </a:r>
            <a:endParaRPr lang="en-US" sz="2800" dirty="0">
              <a:solidFill>
                <a:schemeClr val="bg1"/>
              </a:solidFill>
              <a:latin typeface="+mj-lt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5304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833700"/>
          </a:xfrm>
        </p:spPr>
        <p:txBody>
          <a:bodyPr/>
          <a:lstStyle/>
          <a:p>
            <a:pPr marL="0" indent="0">
              <a:buNone/>
            </a:pPr>
            <a:endParaRPr lang="it-IT" dirty="0" smtClean="0"/>
          </a:p>
          <a:p>
            <a:pPr marL="0" indent="0" algn="ctr">
              <a:buNone/>
            </a:pPr>
            <a:r>
              <a:rPr lang="it-IT" dirty="0" smtClean="0"/>
              <a:t>Three </a:t>
            </a:r>
            <a:r>
              <a:rPr lang="it-IT" dirty="0" err="1" smtClean="0"/>
              <a:t>jetted</a:t>
            </a:r>
            <a:r>
              <a:rPr lang="it-IT" dirty="0" smtClean="0"/>
              <a:t> </a:t>
            </a:r>
            <a:r>
              <a:rPr lang="it-IT" dirty="0" err="1" smtClean="0"/>
              <a:t>TDEs</a:t>
            </a:r>
            <a:r>
              <a:rPr lang="it-IT" dirty="0" smtClean="0"/>
              <a:t> </a:t>
            </a:r>
            <a:r>
              <a:rPr lang="it-IT" dirty="0" err="1" smtClean="0"/>
              <a:t>discovered</a:t>
            </a:r>
            <a:r>
              <a:rPr lang="it-IT" dirty="0" smtClean="0"/>
              <a:t> in hard X-</a:t>
            </a:r>
            <a:r>
              <a:rPr lang="it-IT" dirty="0" err="1" smtClean="0"/>
              <a:t>rays</a:t>
            </a:r>
            <a:r>
              <a:rPr lang="it-IT" dirty="0" smtClean="0"/>
              <a:t>, </a:t>
            </a:r>
            <a:r>
              <a:rPr lang="it-IT" dirty="0" err="1" smtClean="0"/>
              <a:t>inferring</a:t>
            </a:r>
            <a:r>
              <a:rPr lang="it-IT" dirty="0" smtClean="0"/>
              <a:t> a </a:t>
            </a:r>
            <a:r>
              <a:rPr lang="it-IT" dirty="0" err="1" smtClean="0"/>
              <a:t>very</a:t>
            </a:r>
            <a:r>
              <a:rPr lang="it-IT" dirty="0" smtClean="0"/>
              <a:t> </a:t>
            </a:r>
            <a:r>
              <a:rPr lang="it-IT" dirty="0" err="1" smtClean="0"/>
              <a:t>low</a:t>
            </a:r>
            <a:r>
              <a:rPr lang="it-IT" dirty="0" smtClean="0"/>
              <a:t> rate: </a:t>
            </a:r>
          </a:p>
          <a:p>
            <a:pPr marL="0" indent="0">
              <a:buNone/>
            </a:pPr>
            <a:endParaRPr lang="it-IT" dirty="0"/>
          </a:p>
        </p:txBody>
      </p:sp>
      <p:sp useBgFill="1">
        <p:nvSpPr>
          <p:cNvPr id="4" name="CasellaDiTesto 3"/>
          <p:cNvSpPr txBox="1"/>
          <p:nvPr/>
        </p:nvSpPr>
        <p:spPr>
          <a:xfrm>
            <a:off x="266520" y="3575009"/>
            <a:ext cx="8638396" cy="1077218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it-IT" sz="3200" b="1" dirty="0" smtClean="0">
                <a:solidFill>
                  <a:srgbClr val="FFFF00"/>
                </a:solidFill>
              </a:rPr>
              <a:t>can </a:t>
            </a:r>
            <a:r>
              <a:rPr lang="it-IT" sz="3200" b="1" dirty="0" err="1">
                <a:solidFill>
                  <a:srgbClr val="FFFF00"/>
                </a:solidFill>
              </a:rPr>
              <a:t>we</a:t>
            </a:r>
            <a:r>
              <a:rPr lang="it-IT" sz="3200" b="1" dirty="0">
                <a:solidFill>
                  <a:srgbClr val="FFFF00"/>
                </a:solidFill>
              </a:rPr>
              <a:t> </a:t>
            </a:r>
            <a:r>
              <a:rPr lang="it-IT" sz="3200" b="1" dirty="0" err="1">
                <a:solidFill>
                  <a:srgbClr val="FFFF00"/>
                </a:solidFill>
              </a:rPr>
              <a:t>deliver</a:t>
            </a:r>
            <a:r>
              <a:rPr lang="it-IT" sz="3200" b="1" dirty="0">
                <a:solidFill>
                  <a:srgbClr val="FFFF00"/>
                </a:solidFill>
              </a:rPr>
              <a:t> information </a:t>
            </a:r>
            <a:r>
              <a:rPr lang="it-IT" sz="3200" b="1" dirty="0" err="1">
                <a:solidFill>
                  <a:srgbClr val="FFFF00"/>
                </a:solidFill>
              </a:rPr>
              <a:t>about</a:t>
            </a:r>
            <a:r>
              <a:rPr lang="it-IT" sz="3200" b="1" dirty="0">
                <a:solidFill>
                  <a:srgbClr val="FFFF00"/>
                </a:solidFill>
              </a:rPr>
              <a:t> jet production </a:t>
            </a:r>
            <a:r>
              <a:rPr lang="it-IT" sz="3200" b="1" dirty="0" err="1">
                <a:solidFill>
                  <a:srgbClr val="FFFF00"/>
                </a:solidFill>
              </a:rPr>
              <a:t>efficiency</a:t>
            </a:r>
            <a:r>
              <a:rPr lang="it-IT" sz="3200" b="1" dirty="0">
                <a:solidFill>
                  <a:srgbClr val="FFFF00"/>
                </a:solidFill>
              </a:rPr>
              <a:t> from the BAT rate?</a:t>
            </a:r>
          </a:p>
        </p:txBody>
      </p:sp>
    </p:spTree>
    <p:extLst>
      <p:ext uri="{BB962C8B-B14F-4D97-AF65-F5344CB8AC3E}">
        <p14:creationId xmlns:p14="http://schemas.microsoft.com/office/powerpoint/2010/main" val="20286443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6884</TotalTime>
  <Words>1082</Words>
  <Application>Microsoft Macintosh PowerPoint</Application>
  <PresentationFormat>Presentazione su schermo (4:3)</PresentationFormat>
  <Paragraphs>121</Paragraphs>
  <Slides>21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21</vt:i4>
      </vt:variant>
    </vt:vector>
  </HeadingPairs>
  <TitlesOfParts>
    <vt:vector size="22" baseType="lpstr">
      <vt:lpstr>Tema di Office</vt:lpstr>
      <vt:lpstr>Relativistic tidal disruption events: what do we learn from their rate distribution?</vt:lpstr>
      <vt:lpstr>Outline</vt:lpstr>
      <vt:lpstr>Tidal disruption events</vt:lpstr>
      <vt:lpstr>Presentazione di PowerPoint</vt:lpstr>
      <vt:lpstr>Super Eddington mass loss</vt:lpstr>
      <vt:lpstr>...and the jet</vt:lpstr>
      <vt:lpstr>Presentazione di PowerPoint</vt:lpstr>
      <vt:lpstr>Jetted TDE: 3 SWIFT Events</vt:lpstr>
      <vt:lpstr>Presentazione di PowerPoint</vt:lpstr>
      <vt:lpstr>How can we derive the rate of jetted TDEs?</vt:lpstr>
      <vt:lpstr>The intrinsic rate R(z) and the beaming reduction  </vt:lpstr>
      <vt:lpstr>Rate predictions: constraints from current observations</vt:lpstr>
      <vt:lpstr>Looking at the discovery potential for current and future missions</vt:lpstr>
      <vt:lpstr>Radio and X-ray surveys  predictions </vt:lpstr>
      <vt:lpstr>Main findings  I</vt:lpstr>
      <vt:lpstr>TDE rate predictions with SKA</vt:lpstr>
      <vt:lpstr>Predictions for future X-ray surveys</vt:lpstr>
      <vt:lpstr>The trigger time: the complementary roles of radio and X-ray surveys  </vt:lpstr>
      <vt:lpstr>Main findings:  II part</vt:lpstr>
      <vt:lpstr>Conclusions </vt:lpstr>
      <vt:lpstr>Future perspectives: new code for the rate distribution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Relativistic tidal disruption events: what do we learn from their rate distribution?</dc:title>
  <dc:creator>immado</dc:creator>
  <cp:lastModifiedBy>immado</cp:lastModifiedBy>
  <cp:revision>152</cp:revision>
  <dcterms:created xsi:type="dcterms:W3CDTF">2015-12-09T11:55:15Z</dcterms:created>
  <dcterms:modified xsi:type="dcterms:W3CDTF">2015-12-15T08:54:15Z</dcterms:modified>
</cp:coreProperties>
</file>