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3.jpg" ContentType="image/gif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7"/>
  </p:notesMasterIdLst>
  <p:sldIdLst>
    <p:sldId id="256" r:id="rId2"/>
    <p:sldId id="498" r:id="rId3"/>
    <p:sldId id="501" r:id="rId4"/>
    <p:sldId id="502" r:id="rId5"/>
    <p:sldId id="503" r:id="rId6"/>
    <p:sldId id="505" r:id="rId7"/>
    <p:sldId id="504" r:id="rId8"/>
    <p:sldId id="511" r:id="rId9"/>
    <p:sldId id="506" r:id="rId10"/>
    <p:sldId id="507" r:id="rId11"/>
    <p:sldId id="508" r:id="rId12"/>
    <p:sldId id="509" r:id="rId13"/>
    <p:sldId id="510" r:id="rId14"/>
    <p:sldId id="512" r:id="rId15"/>
    <p:sldId id="513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  <a:srgbClr val="CC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4CD5B-46CB-4BDE-BACB-C82EA56749A4}" type="datetimeFigureOut">
              <a:rPr lang="en-US" smtClean="0"/>
              <a:pPr/>
              <a:t>12/17/2015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5E745-6E91-4EF2-86DB-5DA26F1B1F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82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25602" name="Rectangle 2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DB63D1-E6D8-4351-A1E2-93394E2BB4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926F9-8AA8-4A1D-85C6-453131231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4BD68-128B-4DD8-92CF-21906E826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709CE-10AE-4C1F-9F62-F8C69FD1F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E8F2A-7F3C-4C4F-9C24-AAD464EF6B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9B29-4989-4137-ADE7-70F3259AF7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CE04-9455-4193-BAC0-B64C8F46BD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27DB0-E827-4DD1-BED0-476D1D21B9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144ED-2F37-4CAF-AE68-5800F43CF6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AE0CD-84B9-45E3-8552-8F57051853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40B69-FB0B-4DC2-A19D-023A13DEFB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EB65C-3719-4BF0-AD48-55E9884276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04" name="Group 28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24578" name="Rectangle 2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24579" name="Rectangle 3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85D1DAC-2325-4832-803D-53B1010AB2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8001000" cy="2514600"/>
          </a:xfrm>
        </p:spPr>
        <p:txBody>
          <a:bodyPr>
            <a:noAutofit/>
          </a:bodyPr>
          <a:lstStyle/>
          <a:p>
            <a:r>
              <a:rPr lang="en-US" sz="5400" dirty="0" smtClean="0"/>
              <a:t>The Radio Evolution of the Galactic Center </a:t>
            </a:r>
            <a:r>
              <a:rPr lang="en-US" sz="5400" dirty="0" err="1" smtClean="0"/>
              <a:t>Magnetar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48600" cy="1143000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 dirty="0" smtClean="0"/>
              <a:t>Joseph </a:t>
            </a:r>
            <a:r>
              <a:rPr lang="en-US" sz="2400" b="1" dirty="0" err="1" smtClean="0"/>
              <a:t>Gelfand</a:t>
            </a:r>
            <a:r>
              <a:rPr lang="en-US" sz="2400" b="1" dirty="0" smtClean="0"/>
              <a:t> </a:t>
            </a:r>
            <a:r>
              <a:rPr lang="en-US" sz="2400" dirty="0" smtClean="0"/>
              <a:t>(NYUAD / CCPP) </a:t>
            </a:r>
            <a:endParaRPr lang="en-US" sz="2400" dirty="0" smtClean="0"/>
          </a:p>
          <a:p>
            <a:r>
              <a:rPr lang="en-US" sz="2400" dirty="0" smtClean="0"/>
              <a:t>Scott Ransom (NRAO), </a:t>
            </a:r>
            <a:r>
              <a:rPr lang="en-US" sz="2400" dirty="0" err="1" smtClean="0"/>
              <a:t>Chryssa</a:t>
            </a:r>
            <a:r>
              <a:rPr lang="en-US" sz="2400" dirty="0" smtClean="0"/>
              <a:t> </a:t>
            </a:r>
            <a:r>
              <a:rPr lang="en-US" sz="2400" dirty="0" err="1" smtClean="0"/>
              <a:t>Kouveliotou</a:t>
            </a:r>
            <a:r>
              <a:rPr lang="en-US" sz="2400" dirty="0" smtClean="0"/>
              <a:t> (GWU),</a:t>
            </a:r>
            <a:r>
              <a:rPr lang="en-US" sz="2400" dirty="0"/>
              <a:t> </a:t>
            </a:r>
            <a:endParaRPr lang="en-US" sz="2400" dirty="0"/>
          </a:p>
          <a:p>
            <a:r>
              <a:rPr lang="en-US" sz="2400" dirty="0" smtClean="0"/>
              <a:t>Mallory S.E. Roberts (NYUAD), Hind Al Ali (NYUAD), Yoni </a:t>
            </a:r>
            <a:r>
              <a:rPr lang="en-US" sz="2400" dirty="0" err="1" smtClean="0"/>
              <a:t>Granot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1DB63D1-E6D8-4351-A1E2-93394E2BB4B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28th Texas Symposium on Relativistic Astrophysics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" t="68939" r="2766" b="2603"/>
          <a:stretch/>
        </p:blipFill>
        <p:spPr>
          <a:xfrm>
            <a:off x="533400" y="4963812"/>
            <a:ext cx="2585113" cy="9241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487" y="4963812"/>
            <a:ext cx="913113" cy="913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Flux distribution of single pulses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828800"/>
            <a:ext cx="2514600" cy="4191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Log-normal distribution</a:t>
            </a:r>
          </a:p>
          <a:p>
            <a:pPr lvl="1"/>
            <a:r>
              <a:rPr lang="en-US" dirty="0" smtClean="0"/>
              <a:t>Similar distribution as 8.5 GHz</a:t>
            </a:r>
          </a:p>
          <a:p>
            <a:r>
              <a:rPr lang="en-US" dirty="0" smtClean="0"/>
              <a:t>Possible explanations</a:t>
            </a:r>
          </a:p>
          <a:p>
            <a:pPr lvl="1"/>
            <a:r>
              <a:rPr lang="en-US" dirty="0" smtClean="0"/>
              <a:t>Same physical generating mechanism</a:t>
            </a:r>
          </a:p>
          <a:p>
            <a:pPr lvl="1"/>
            <a:r>
              <a:rPr lang="en-US" dirty="0" smtClean="0"/>
              <a:t>Constant across observations?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352800" y="1929635"/>
            <a:ext cx="5400134" cy="4138564"/>
            <a:chOff x="3352800" y="1929635"/>
            <a:chExt cx="5400134" cy="413856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0" y="1929635"/>
              <a:ext cx="5323934" cy="380281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352800" y="5791200"/>
              <a:ext cx="1672253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</a:t>
              </a:r>
              <a:r>
                <a:rPr lang="en-US" sz="1200" dirty="0" err="1" smtClean="0">
                  <a:latin typeface="+mj-lt"/>
                </a:rPr>
                <a:t>Gelfand</a:t>
              </a:r>
              <a:r>
                <a:rPr lang="en-US" sz="1200" dirty="0" smtClean="0">
                  <a:latin typeface="+mj-lt"/>
                </a:rPr>
                <a:t> et al., in prep.)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717800" y="2880499"/>
            <a:ext cx="4445000" cy="3139301"/>
            <a:chOff x="508000" y="1079500"/>
            <a:chExt cx="4445000" cy="3139301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448"/>
            <a:stretch/>
          </p:blipFill>
          <p:spPr bwMode="auto">
            <a:xfrm>
              <a:off x="508000" y="1079500"/>
              <a:ext cx="4445000" cy="3139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3"/>
            <p:cNvSpPr txBox="1">
              <a:spLocks noChangeArrowheads="1"/>
            </p:cNvSpPr>
            <p:nvPr/>
          </p:nvSpPr>
          <p:spPr bwMode="auto">
            <a:xfrm>
              <a:off x="2641600" y="2984500"/>
              <a:ext cx="21590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200" dirty="0" smtClean="0">
                  <a:latin typeface="+mj-lt"/>
                </a:rPr>
                <a:t>(Yan </a:t>
              </a:r>
              <a:r>
                <a:rPr lang="en-US" altLang="en-US" sz="1200" dirty="0">
                  <a:latin typeface="+mj-lt"/>
                </a:rPr>
                <a:t>et al. </a:t>
              </a:r>
              <a:r>
                <a:rPr lang="en-US" altLang="en-US" sz="1200" dirty="0" smtClean="0">
                  <a:latin typeface="+mj-lt"/>
                </a:rPr>
                <a:t>2015, </a:t>
              </a:r>
              <a:r>
                <a:rPr lang="en-US" altLang="en-US" sz="1200" i="1" dirty="0" err="1" smtClean="0">
                  <a:latin typeface="+mj-lt"/>
                </a:rPr>
                <a:t>ApJ</a:t>
              </a:r>
              <a:r>
                <a:rPr lang="en-US" altLang="en-US" sz="1200" dirty="0" smtClean="0">
                  <a:latin typeface="+mj-lt"/>
                </a:rPr>
                <a:t>, 814, 5)</a:t>
              </a:r>
              <a:endParaRPr lang="en-US" altLang="en-US" sz="1200" dirty="0">
                <a:latin typeface="+mj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95800" y="1783150"/>
            <a:ext cx="4254500" cy="2484050"/>
            <a:chOff x="266700" y="1079500"/>
            <a:chExt cx="4445000" cy="2628900"/>
          </a:xfrm>
        </p:grpSpPr>
        <p:grpSp>
          <p:nvGrpSpPr>
            <p:cNvPr id="13" name="Group 12"/>
            <p:cNvGrpSpPr/>
            <p:nvPr/>
          </p:nvGrpSpPr>
          <p:grpSpPr>
            <a:xfrm>
              <a:off x="266700" y="1079500"/>
              <a:ext cx="4445000" cy="2628900"/>
              <a:chOff x="190500" y="1079500"/>
              <a:chExt cx="4445000" cy="2628900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539"/>
              <a:stretch/>
            </p:blipFill>
            <p:spPr bwMode="auto">
              <a:xfrm>
                <a:off x="190500" y="1079500"/>
                <a:ext cx="4445000" cy="2628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2133600" y="1640701"/>
                <a:ext cx="2377534" cy="276999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eaLnBrk="1" hangingPunct="1"/>
                <a:r>
                  <a:rPr lang="en-US" altLang="en-US" sz="1200" dirty="0" smtClean="0">
                    <a:latin typeface="+mj-lt"/>
                  </a:rPr>
                  <a:t>(Lynch </a:t>
                </a:r>
                <a:r>
                  <a:rPr lang="en-US" altLang="en-US" sz="1200" dirty="0">
                    <a:latin typeface="+mj-lt"/>
                  </a:rPr>
                  <a:t>et al. </a:t>
                </a:r>
                <a:r>
                  <a:rPr lang="en-US" altLang="en-US" sz="1200" dirty="0" smtClean="0">
                    <a:latin typeface="+mj-lt"/>
                  </a:rPr>
                  <a:t>2015, </a:t>
                </a:r>
                <a:r>
                  <a:rPr lang="en-US" altLang="en-US" sz="1200" i="1" dirty="0" err="1" smtClean="0">
                    <a:latin typeface="+mj-lt"/>
                  </a:rPr>
                  <a:t>ApJ</a:t>
                </a:r>
                <a:r>
                  <a:rPr lang="en-US" altLang="en-US" sz="1200" dirty="0" smtClean="0">
                    <a:latin typeface="+mj-lt"/>
                  </a:rPr>
                  <a:t>, 806, 266)</a:t>
                </a:r>
                <a:endParaRPr lang="en-US" altLang="en-US" sz="1200" dirty="0">
                  <a:latin typeface="+mj-lt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3182620" y="1219200"/>
              <a:ext cx="1313180" cy="46166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33CC"/>
                  </a:solidFill>
                </a:rPr>
                <a:t>8.5 GHz</a:t>
              </a:r>
              <a:endParaRPr lang="en-US" sz="2400" b="1" dirty="0">
                <a:solidFill>
                  <a:srgbClr val="0033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944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Broadband radio spectrum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828800"/>
            <a:ext cx="31242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JVLA Project Code TOBS0006</a:t>
            </a:r>
          </a:p>
          <a:p>
            <a:pPr lvl="1"/>
            <a:r>
              <a:rPr lang="en-US" dirty="0" smtClean="0"/>
              <a:t>In expectation of G2 encounter with </a:t>
            </a:r>
            <a:r>
              <a:rPr lang="en-US" dirty="0" err="1" smtClean="0"/>
              <a:t>Sgr</a:t>
            </a:r>
            <a:r>
              <a:rPr lang="en-US" dirty="0" smtClean="0"/>
              <a:t> A*</a:t>
            </a:r>
          </a:p>
          <a:p>
            <a:pPr lvl="1"/>
            <a:r>
              <a:rPr lang="en-US" dirty="0" smtClean="0"/>
              <a:t>1.5 – 41 GHz in 8 bands</a:t>
            </a:r>
          </a:p>
          <a:p>
            <a:pPr lvl="1"/>
            <a:r>
              <a:rPr lang="en-US" dirty="0" smtClean="0"/>
              <a:t>A configuration: 2014 Feb 15 – 2014 May 31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3" r="8333"/>
          <a:stretch/>
        </p:blipFill>
        <p:spPr>
          <a:xfrm>
            <a:off x="3657600" y="1905000"/>
            <a:ext cx="5087636" cy="3848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76" t="1932" r="452" b="3676"/>
          <a:stretch/>
        </p:blipFill>
        <p:spPr>
          <a:xfrm>
            <a:off x="4038600" y="1752600"/>
            <a:ext cx="4343400" cy="43545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981200"/>
            <a:ext cx="5067300" cy="37338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96525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 </a:t>
            </a:r>
            <a:r>
              <a:rPr lang="en-US" dirty="0" err="1" smtClean="0"/>
              <a:t>Magnetar</a:t>
            </a:r>
            <a:r>
              <a:rPr lang="en-US" dirty="0" smtClean="0"/>
              <a:t> Flux Density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828800"/>
            <a:ext cx="2819400" cy="41777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Very crowded region</a:t>
            </a:r>
          </a:p>
          <a:p>
            <a:pPr lvl="1"/>
            <a:r>
              <a:rPr lang="en-US" dirty="0" smtClean="0"/>
              <a:t>Significantly contaminates </a:t>
            </a:r>
            <a:r>
              <a:rPr lang="en-US" dirty="0" err="1" smtClean="0"/>
              <a:t>magnetar</a:t>
            </a:r>
            <a:r>
              <a:rPr lang="en-US" dirty="0" smtClean="0"/>
              <a:t> flux</a:t>
            </a:r>
          </a:p>
          <a:p>
            <a:r>
              <a:rPr lang="en-US" dirty="0" err="1" smtClean="0"/>
              <a:t>u,v</a:t>
            </a:r>
            <a:r>
              <a:rPr lang="en-US" dirty="0" smtClean="0"/>
              <a:t> filtering</a:t>
            </a:r>
          </a:p>
          <a:p>
            <a:pPr lvl="1"/>
            <a:r>
              <a:rPr lang="en-US" dirty="0" smtClean="0"/>
              <a:t>2013-10-26     B-configuration</a:t>
            </a:r>
          </a:p>
          <a:p>
            <a:pPr lvl="1"/>
            <a:r>
              <a:rPr lang="en-US" dirty="0" smtClean="0"/>
              <a:t>2014-05-31     A-configuration</a:t>
            </a:r>
          </a:p>
          <a:p>
            <a:pPr lvl="1"/>
            <a:r>
              <a:rPr lang="en-US" dirty="0"/>
              <a:t>Removes diffuse emission</a:t>
            </a:r>
          </a:p>
          <a:p>
            <a:pPr lvl="1"/>
            <a:r>
              <a:rPr lang="en-US" dirty="0" smtClean="0"/>
              <a:t>Give consistent results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810000" y="1816289"/>
            <a:ext cx="4724400" cy="4251910"/>
            <a:chOff x="4114800" y="1816289"/>
            <a:chExt cx="4724400" cy="425191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9" t="20149" r="20368" b="28552"/>
            <a:stretch/>
          </p:blipFill>
          <p:spPr>
            <a:xfrm>
              <a:off x="4114800" y="1816289"/>
              <a:ext cx="4660239" cy="397491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267200" y="5791200"/>
              <a:ext cx="45720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(http</a:t>
              </a:r>
              <a:r>
                <a:rPr lang="en-US" sz="1200" dirty="0">
                  <a:latin typeface="+mj-lt"/>
                </a:rPr>
                <a:t>://www.astro.ucla.edu/~</a:t>
              </a:r>
              <a:r>
                <a:rPr lang="en-US" sz="1200" dirty="0" smtClean="0">
                  <a:latin typeface="+mj-lt"/>
                </a:rPr>
                <a:t>ghezgroup/gc/journey/dynamicGas.shtml)</a:t>
              </a:r>
              <a:endParaRPr lang="en-US" sz="1200" dirty="0">
                <a:latin typeface="+mj-lt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172200" y="2895600"/>
              <a:ext cx="1784463" cy="1752600"/>
              <a:chOff x="6172200" y="2895600"/>
              <a:chExt cx="1784463" cy="1752600"/>
            </a:xfrm>
          </p:grpSpPr>
          <p:cxnSp>
            <p:nvCxnSpPr>
              <p:cNvPr id="11" name="Straight Arrow Connector 10"/>
              <p:cNvCxnSpPr/>
              <p:nvPr/>
            </p:nvCxnSpPr>
            <p:spPr bwMode="auto">
              <a:xfrm flipH="1">
                <a:off x="6172200" y="3429000"/>
                <a:ext cx="609600" cy="1219200"/>
              </a:xfrm>
              <a:prstGeom prst="straightConnector1">
                <a:avLst/>
              </a:prstGeom>
              <a:solidFill>
                <a:schemeClr val="accent1"/>
              </a:solidFill>
              <a:ln w="539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4" name="TextBox 13"/>
              <p:cNvSpPr txBox="1"/>
              <p:nvPr/>
            </p:nvSpPr>
            <p:spPr>
              <a:xfrm>
                <a:off x="6172200" y="2895600"/>
                <a:ext cx="1784463" cy="523220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solidFill>
                      <a:srgbClr val="FF0000"/>
                    </a:solidFill>
                    <a:latin typeface="+mn-lt"/>
                  </a:rPr>
                  <a:t>Magnetar</a:t>
                </a:r>
                <a:endParaRPr lang="en-US" sz="2800" b="1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</p:grp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3492556" cy="42539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2743200" y="5791200"/>
            <a:ext cx="1672253" cy="2769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(</a:t>
            </a:r>
            <a:r>
              <a:rPr lang="en-US" sz="1200" dirty="0" err="1" smtClean="0">
                <a:latin typeface="+mj-lt"/>
              </a:rPr>
              <a:t>Gelfand</a:t>
            </a:r>
            <a:r>
              <a:rPr lang="en-US" sz="1200" dirty="0" smtClean="0">
                <a:latin typeface="+mj-lt"/>
              </a:rPr>
              <a:t> et al., in prep.)</a:t>
            </a:r>
            <a:endParaRPr lang="en-US" sz="1200" dirty="0">
              <a:latin typeface="+mj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752600"/>
            <a:ext cx="5654040" cy="4038600"/>
          </a:xfrm>
          <a:prstGeom prst="rect">
            <a:avLst/>
          </a:prstGeom>
          <a:solidFill>
            <a:schemeClr val="bg1">
              <a:alpha val="90000"/>
            </a:schemeClr>
          </a:solidFill>
        </p:spPr>
      </p:pic>
      <p:grpSp>
        <p:nvGrpSpPr>
          <p:cNvPr id="21" name="Group 20"/>
          <p:cNvGrpSpPr/>
          <p:nvPr/>
        </p:nvGrpSpPr>
        <p:grpSpPr>
          <a:xfrm>
            <a:off x="3124200" y="1752600"/>
            <a:ext cx="5791201" cy="4038600"/>
            <a:chOff x="3124200" y="1752600"/>
            <a:chExt cx="5791201" cy="40386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4200" y="1752600"/>
              <a:ext cx="5654040" cy="403860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</p:spPr>
        </p:pic>
        <p:sp>
          <p:nvSpPr>
            <p:cNvPr id="20" name="Oval 19"/>
            <p:cNvSpPr/>
            <p:nvPr/>
          </p:nvSpPr>
          <p:spPr bwMode="auto">
            <a:xfrm>
              <a:off x="6759631" y="1752600"/>
              <a:ext cx="2155770" cy="2743200"/>
            </a:xfrm>
            <a:prstGeom prst="ellipse">
              <a:avLst/>
            </a:prstGeom>
            <a:noFill/>
            <a:ln w="635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775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 radio spectrum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828800"/>
            <a:ext cx="30480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Not</a:t>
            </a:r>
            <a:r>
              <a:rPr lang="en-US" dirty="0" smtClean="0"/>
              <a:t> Giga-hertz peaked</a:t>
            </a:r>
          </a:p>
          <a:p>
            <a:r>
              <a:rPr lang="en-US" dirty="0" smtClean="0"/>
              <a:t>Power law</a:t>
            </a:r>
          </a:p>
          <a:p>
            <a:pPr lvl="1"/>
            <a:r>
              <a:rPr lang="en-US" dirty="0" smtClean="0"/>
              <a:t>Very good fit for first two epochs</a:t>
            </a:r>
          </a:p>
          <a:p>
            <a:r>
              <a:rPr lang="en-US" dirty="0" smtClean="0"/>
              <a:t>Broken power law</a:t>
            </a:r>
          </a:p>
          <a:p>
            <a:pPr lvl="1"/>
            <a:r>
              <a:rPr lang="en-US" dirty="0" smtClean="0"/>
              <a:t>Works better for last two epochs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352800" y="2085201"/>
            <a:ext cx="5307293" cy="2943999"/>
            <a:chOff x="3505199" y="1828800"/>
            <a:chExt cx="5307293" cy="2943999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617"/>
            <a:stretch/>
          </p:blipFill>
          <p:spPr bwMode="auto">
            <a:xfrm>
              <a:off x="3505199" y="1828800"/>
              <a:ext cx="5307293" cy="2667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4876800" y="4495800"/>
              <a:ext cx="24384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altLang="en-US" sz="1200" dirty="0" smtClean="0">
                  <a:latin typeface="+mj-lt"/>
                </a:rPr>
                <a:t>(</a:t>
              </a:r>
              <a:r>
                <a:rPr lang="en-US" altLang="en-US" sz="1200" dirty="0" err="1" smtClean="0">
                  <a:latin typeface="+mj-lt"/>
                </a:rPr>
                <a:t>Pennucci</a:t>
              </a:r>
              <a:r>
                <a:rPr lang="en-US" altLang="en-US" sz="1200" dirty="0" smtClean="0">
                  <a:latin typeface="+mj-lt"/>
                </a:rPr>
                <a:t> </a:t>
              </a:r>
              <a:r>
                <a:rPr lang="en-US" altLang="en-US" sz="1200" dirty="0">
                  <a:latin typeface="+mj-lt"/>
                </a:rPr>
                <a:t>et al. </a:t>
              </a:r>
              <a:r>
                <a:rPr lang="en-US" altLang="en-US" sz="1200" dirty="0" smtClean="0">
                  <a:latin typeface="+mj-lt"/>
                </a:rPr>
                <a:t>2015, </a:t>
              </a:r>
              <a:r>
                <a:rPr lang="en-US" altLang="en-US" sz="1200" i="1" dirty="0" err="1" smtClean="0">
                  <a:latin typeface="+mj-lt"/>
                </a:rPr>
                <a:t>ApJ</a:t>
              </a:r>
              <a:r>
                <a:rPr lang="en-US" altLang="en-US" sz="1200" dirty="0" smtClean="0">
                  <a:latin typeface="+mj-lt"/>
                </a:rPr>
                <a:t>, 808, 81)</a:t>
              </a:r>
              <a:endParaRPr lang="en-US" altLang="en-US" sz="1200" dirty="0">
                <a:latin typeface="+mj-lt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99" y="1904999"/>
            <a:ext cx="5634579" cy="4024699"/>
          </a:xfrm>
          <a:prstGeom prst="rect">
            <a:avLst/>
          </a:prstGeom>
          <a:solidFill>
            <a:schemeClr val="bg1">
              <a:alpha val="90000"/>
            </a:schemeClr>
          </a:solidFill>
        </p:spPr>
      </p:pic>
      <p:grpSp>
        <p:nvGrpSpPr>
          <p:cNvPr id="15" name="Group 14"/>
          <p:cNvGrpSpPr/>
          <p:nvPr/>
        </p:nvGrpSpPr>
        <p:grpSpPr>
          <a:xfrm>
            <a:off x="3550395" y="2667000"/>
            <a:ext cx="5218361" cy="1604665"/>
            <a:chOff x="3550395" y="2667000"/>
            <a:chExt cx="5218361" cy="1604665"/>
          </a:xfrm>
        </p:grpSpPr>
        <p:sp>
          <p:nvSpPr>
            <p:cNvPr id="13" name="TextBox 12"/>
            <p:cNvSpPr txBox="1"/>
            <p:nvPr/>
          </p:nvSpPr>
          <p:spPr>
            <a:xfrm>
              <a:off x="3550395" y="3810000"/>
              <a:ext cx="2367956" cy="46166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7030A0"/>
                  </a:solidFill>
                  <a:latin typeface="Symbol" panose="05050102010706020507" pitchFamily="18" charset="2"/>
                </a:rPr>
                <a:t>a</a:t>
              </a:r>
              <a:r>
                <a:rPr lang="en-US" sz="2400" b="1" dirty="0" smtClean="0">
                  <a:solidFill>
                    <a:srgbClr val="7030A0"/>
                  </a:solidFill>
                </a:rPr>
                <a:t> = -0.25 ± 0.07</a:t>
              </a:r>
              <a:endParaRPr lang="en-US" sz="2400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00800" y="2667000"/>
              <a:ext cx="2367956" cy="46166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B0F0"/>
                  </a:solidFill>
                  <a:latin typeface="Symbol" panose="05050102010706020507" pitchFamily="18" charset="2"/>
                </a:rPr>
                <a:t>a</a:t>
              </a:r>
              <a:r>
                <a:rPr lang="en-US" sz="2400" b="1" dirty="0" smtClean="0">
                  <a:solidFill>
                    <a:srgbClr val="00B0F0"/>
                  </a:solidFill>
                </a:rPr>
                <a:t> = -0.42 ± 0.06</a:t>
              </a:r>
              <a:endParaRPr lang="en-US" sz="2400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743200" y="5791200"/>
            <a:ext cx="1672253" cy="2769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(</a:t>
            </a:r>
            <a:r>
              <a:rPr lang="en-US" sz="1200" dirty="0" err="1" smtClean="0">
                <a:latin typeface="+mj-lt"/>
              </a:rPr>
              <a:t>Gelfand</a:t>
            </a:r>
            <a:r>
              <a:rPr lang="en-US" sz="1200" dirty="0" smtClean="0">
                <a:latin typeface="+mj-lt"/>
              </a:rPr>
              <a:t> et al., in prep.)</a:t>
            </a:r>
            <a:endParaRPr lang="en-US" sz="1200" dirty="0">
              <a:latin typeface="+mj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0" y="1905000"/>
            <a:ext cx="5654040" cy="40386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</p:pic>
      <p:grpSp>
        <p:nvGrpSpPr>
          <p:cNvPr id="20" name="Group 19"/>
          <p:cNvGrpSpPr/>
          <p:nvPr/>
        </p:nvGrpSpPr>
        <p:grpSpPr>
          <a:xfrm>
            <a:off x="2514600" y="2495490"/>
            <a:ext cx="5094064" cy="2457510"/>
            <a:chOff x="2514600" y="2495490"/>
            <a:chExt cx="5094064" cy="2457510"/>
          </a:xfrm>
        </p:grpSpPr>
        <p:sp>
          <p:nvSpPr>
            <p:cNvPr id="17" name="TextBox 16"/>
            <p:cNvSpPr txBox="1"/>
            <p:nvPr/>
          </p:nvSpPr>
          <p:spPr>
            <a:xfrm>
              <a:off x="2514600" y="2495490"/>
              <a:ext cx="2000869" cy="40011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92D050"/>
                  </a:solidFill>
                  <a:latin typeface="Symbol" panose="05050102010706020507" pitchFamily="18" charset="2"/>
                </a:rPr>
                <a:t>a</a:t>
              </a:r>
              <a:r>
                <a:rPr lang="en-US" sz="2000" b="1" dirty="0" smtClean="0">
                  <a:solidFill>
                    <a:srgbClr val="92D050"/>
                  </a:solidFill>
                </a:rPr>
                <a:t> = -1.36 ± 0.05</a:t>
              </a:r>
              <a:endParaRPr lang="en-US" sz="2000" b="1" dirty="0">
                <a:solidFill>
                  <a:srgbClr val="92D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07795" y="4552890"/>
              <a:ext cx="2000869" cy="40011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92D050"/>
                  </a:solidFill>
                  <a:latin typeface="Symbol" panose="05050102010706020507" pitchFamily="18" charset="2"/>
                </a:rPr>
                <a:t>a</a:t>
              </a:r>
              <a:r>
                <a:rPr lang="en-US" sz="2000" b="1" dirty="0" smtClean="0">
                  <a:solidFill>
                    <a:srgbClr val="92D050"/>
                  </a:solidFill>
                </a:rPr>
                <a:t> = -0.56 ± 0.09</a:t>
              </a:r>
              <a:endParaRPr lang="en-US" sz="2000" b="1" dirty="0">
                <a:solidFill>
                  <a:srgbClr val="92D05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26619" y="3917348"/>
              <a:ext cx="2279791" cy="40011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rgbClr val="92D050"/>
                  </a:solidFill>
                  <a:latin typeface="Symbol" panose="05050102010706020507" pitchFamily="18" charset="2"/>
                </a:rPr>
                <a:t>n</a:t>
              </a:r>
              <a:r>
                <a:rPr lang="en-US" sz="2000" b="1" baseline="-25000" dirty="0" err="1" smtClean="0">
                  <a:solidFill>
                    <a:srgbClr val="92D050"/>
                  </a:solidFill>
                  <a:latin typeface="+mj-lt"/>
                </a:rPr>
                <a:t>b</a:t>
              </a:r>
              <a:r>
                <a:rPr lang="en-US" sz="2000" b="1" dirty="0" smtClean="0">
                  <a:solidFill>
                    <a:srgbClr val="92D050"/>
                  </a:solidFill>
                </a:rPr>
                <a:t> = 5.5 ± 0.3 GHz</a:t>
              </a:r>
              <a:endParaRPr lang="en-US" sz="2000" b="1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09990" y="1915741"/>
            <a:ext cx="4165474" cy="1970459"/>
            <a:chOff x="3747990" y="2887231"/>
            <a:chExt cx="4165474" cy="1970459"/>
          </a:xfrm>
        </p:grpSpPr>
        <p:sp>
          <p:nvSpPr>
            <p:cNvPr id="22" name="TextBox 21"/>
            <p:cNvSpPr txBox="1"/>
            <p:nvPr/>
          </p:nvSpPr>
          <p:spPr>
            <a:xfrm>
              <a:off x="3747990" y="2887231"/>
              <a:ext cx="1859805" cy="40011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C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2000" b="1" dirty="0" smtClean="0">
                  <a:solidFill>
                    <a:srgbClr val="FFC000"/>
                  </a:solidFill>
                </a:rPr>
                <a:t> = -1.16±0.41</a:t>
              </a:r>
              <a:endParaRPr 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12595" y="4457580"/>
              <a:ext cx="2000869" cy="40011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C000"/>
                  </a:solidFill>
                  <a:latin typeface="Symbol" panose="05050102010706020507" pitchFamily="18" charset="2"/>
                </a:rPr>
                <a:t>a</a:t>
              </a:r>
              <a:r>
                <a:rPr lang="en-US" sz="2000" b="1" dirty="0" smtClean="0">
                  <a:solidFill>
                    <a:srgbClr val="FFC000"/>
                  </a:solidFill>
                </a:rPr>
                <a:t> = -0.18 ± 0.09</a:t>
              </a:r>
              <a:endParaRPr 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43400" y="3466980"/>
              <a:ext cx="2279791" cy="40011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rgbClr val="FFC000"/>
                  </a:solidFill>
                  <a:latin typeface="Symbol" panose="05050102010706020507" pitchFamily="18" charset="2"/>
                </a:rPr>
                <a:t>n</a:t>
              </a:r>
              <a:r>
                <a:rPr lang="en-US" sz="2000" b="1" baseline="-25000" dirty="0" err="1" smtClean="0">
                  <a:solidFill>
                    <a:srgbClr val="FFC000"/>
                  </a:solidFill>
                  <a:latin typeface="+mj-lt"/>
                </a:rPr>
                <a:t>b</a:t>
              </a:r>
              <a:r>
                <a:rPr lang="en-US" sz="2000" b="1" dirty="0" smtClean="0">
                  <a:solidFill>
                    <a:srgbClr val="FFC000"/>
                  </a:solidFill>
                </a:rPr>
                <a:t> = 3.7 ± 1.2 GHz</a:t>
              </a:r>
              <a:endParaRPr lang="en-US" sz="2000" b="1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63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interpretation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828800"/>
            <a:ext cx="3200400" cy="4267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Flux increase at low frequencies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ew emission component?</a:t>
            </a:r>
          </a:p>
          <a:p>
            <a:pPr lvl="1"/>
            <a:r>
              <a:rPr lang="en-US" dirty="0" smtClean="0"/>
              <a:t>If so, likely has a steep spectrum</a:t>
            </a:r>
          </a:p>
          <a:p>
            <a:pPr lvl="1"/>
            <a:r>
              <a:rPr lang="en-US" dirty="0" smtClean="0"/>
              <a:t>(Re-) appearance of “normal” radio pulsar emission?</a:t>
            </a:r>
          </a:p>
          <a:p>
            <a:r>
              <a:rPr lang="en-US" dirty="0" smtClean="0"/>
              <a:t>Possibly </a:t>
            </a:r>
            <a:r>
              <a:rPr lang="en-US" dirty="0"/>
              <a:t>s</a:t>
            </a:r>
            <a:r>
              <a:rPr lang="en-US" dirty="0" smtClean="0"/>
              <a:t>een at later epochs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185160" y="1905000"/>
            <a:ext cx="5654040" cy="4038600"/>
            <a:chOff x="3108960" y="1905000"/>
            <a:chExt cx="5654040" cy="40386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8960" y="1905000"/>
              <a:ext cx="5654040" cy="40386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p:cxnSp>
          <p:nvCxnSpPr>
            <p:cNvPr id="11" name="Straight Arrow Connector 10"/>
            <p:cNvCxnSpPr/>
            <p:nvPr/>
          </p:nvCxnSpPr>
          <p:spPr bwMode="auto">
            <a:xfrm flipV="1">
              <a:off x="3886200" y="1981200"/>
              <a:ext cx="0" cy="121920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4572000" y="2590800"/>
              <a:ext cx="0" cy="762000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17"/>
          <p:cNvGrpSpPr/>
          <p:nvPr/>
        </p:nvGrpSpPr>
        <p:grpSpPr>
          <a:xfrm>
            <a:off x="3276600" y="1905000"/>
            <a:ext cx="5646901" cy="3992563"/>
            <a:chOff x="3200400" y="1981200"/>
            <a:chExt cx="5646901" cy="3992563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6638" y="1981200"/>
              <a:ext cx="5610663" cy="3802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3200400" y="5791200"/>
              <a:ext cx="2519362" cy="182563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txBody>
            <a:bodyPr lIns="0" tIns="0" rIns="0" bIns="0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5pPr>
              <a:lvl6pPr marL="15367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6pPr>
              <a:lvl7pPr marL="19939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7pPr>
              <a:lvl8pPr marL="24511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8pPr>
              <a:lvl9pPr marL="29083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9pPr>
            </a:lstStyle>
            <a:p>
              <a:r>
                <a:rPr lang="en-GB" altLang="en-US" sz="1200" dirty="0" smtClean="0">
                  <a:latin typeface="+mj-lt"/>
                </a:rPr>
                <a:t>(Torne </a:t>
              </a:r>
              <a:r>
                <a:rPr lang="en-GB" altLang="en-US" sz="1200" dirty="0">
                  <a:latin typeface="+mj-lt"/>
                </a:rPr>
                <a:t>et al. </a:t>
              </a:r>
              <a:r>
                <a:rPr lang="en-GB" altLang="en-US" sz="1200" dirty="0" smtClean="0">
                  <a:latin typeface="+mj-lt"/>
                </a:rPr>
                <a:t>2015, </a:t>
              </a:r>
              <a:r>
                <a:rPr lang="en-GB" altLang="en-US" sz="1200" i="1" dirty="0" smtClean="0">
                  <a:latin typeface="+mj-lt"/>
                </a:rPr>
                <a:t>MNRAS, </a:t>
              </a:r>
              <a:r>
                <a:rPr lang="en-GB" altLang="en-US" sz="1200" dirty="0" smtClean="0">
                  <a:latin typeface="+mj-lt"/>
                </a:rPr>
                <a:t>451, L50)</a:t>
              </a:r>
              <a:endParaRPr lang="en-GB" altLang="en-US" sz="1200" dirty="0">
                <a:latin typeface="+mj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14800" y="2133600"/>
              <a:ext cx="2891946" cy="46166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33CC"/>
                  </a:solidFill>
                </a:rPr>
                <a:t>2014 July - August</a:t>
              </a:r>
              <a:endParaRPr lang="en-US" sz="2400" b="1" dirty="0">
                <a:solidFill>
                  <a:srgbClr val="0033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41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44 GHz Pulsed Emission</a:t>
            </a:r>
          </a:p>
          <a:p>
            <a:pPr lvl="1"/>
            <a:r>
              <a:rPr lang="en-US" dirty="0" smtClean="0"/>
              <a:t>~70% of rotations produce a bright radio pulses</a:t>
            </a:r>
          </a:p>
          <a:p>
            <a:pPr lvl="1"/>
            <a:r>
              <a:rPr lang="en-US" dirty="0" smtClean="0"/>
              <a:t>Log-Normal Flux distribution</a:t>
            </a:r>
          </a:p>
          <a:p>
            <a:pPr lvl="1"/>
            <a:r>
              <a:rPr lang="en-US" dirty="0" smtClean="0"/>
              <a:t>Same parameters as composite 8.5 GHz observations</a:t>
            </a:r>
          </a:p>
          <a:p>
            <a:r>
              <a:rPr lang="en-US" dirty="0" smtClean="0"/>
              <a:t>1.4 – 44 GHz Radio Continuum Emission</a:t>
            </a:r>
          </a:p>
          <a:p>
            <a:pPr lvl="1"/>
            <a:r>
              <a:rPr lang="en-US" dirty="0" smtClean="0"/>
              <a:t>First two epochs single power-law</a:t>
            </a:r>
          </a:p>
          <a:p>
            <a:pPr lvl="1"/>
            <a:r>
              <a:rPr lang="en-US" dirty="0" smtClean="0"/>
              <a:t>Later two epochs broken power-law (?)</a:t>
            </a:r>
          </a:p>
          <a:p>
            <a:pPr lvl="1"/>
            <a:r>
              <a:rPr lang="en-US" dirty="0" smtClean="0"/>
              <a:t>Increase in low-frequency flux → “normal” pulsar emission mechanism?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00200" y="2895600"/>
            <a:ext cx="5109091" cy="120032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Thank you!</a:t>
            </a:r>
            <a:endParaRPr lang="en-US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419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a </a:t>
            </a:r>
            <a:r>
              <a:rPr lang="en-US" dirty="0" err="1" smtClean="0"/>
              <a:t>magnetar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Why care about a </a:t>
            </a:r>
            <a:r>
              <a:rPr lang="en-US" dirty="0" err="1" smtClean="0"/>
              <a:t>magnetar’s</a:t>
            </a:r>
            <a:r>
              <a:rPr lang="en-US" dirty="0" smtClean="0"/>
              <a:t> </a:t>
            </a:r>
            <a:r>
              <a:rPr lang="en-US" smtClean="0"/>
              <a:t>radio emission?</a:t>
            </a:r>
            <a:endParaRPr lang="en-US" dirty="0" smtClean="0"/>
          </a:p>
          <a:p>
            <a:r>
              <a:rPr lang="en-US" dirty="0" smtClean="0"/>
              <a:t>Galactic Center </a:t>
            </a:r>
            <a:r>
              <a:rPr lang="en-US" dirty="0" err="1"/>
              <a:t>M</a:t>
            </a:r>
            <a:r>
              <a:rPr lang="en-US" dirty="0" err="1" smtClean="0"/>
              <a:t>agnetar</a:t>
            </a:r>
            <a:r>
              <a:rPr lang="en-US" dirty="0" smtClean="0"/>
              <a:t> SGR J1745‒29 </a:t>
            </a:r>
          </a:p>
          <a:p>
            <a:pPr lvl="1"/>
            <a:r>
              <a:rPr lang="en-US" dirty="0" smtClean="0"/>
              <a:t>Located only a few parsecs from </a:t>
            </a:r>
            <a:r>
              <a:rPr lang="en-US" dirty="0" err="1"/>
              <a:t>S</a:t>
            </a:r>
            <a:r>
              <a:rPr lang="en-US" dirty="0" err="1" smtClean="0"/>
              <a:t>gr</a:t>
            </a:r>
            <a:r>
              <a:rPr lang="en-US" dirty="0" smtClean="0"/>
              <a:t> A*</a:t>
            </a:r>
          </a:p>
          <a:p>
            <a:r>
              <a:rPr lang="en-US" dirty="0" smtClean="0"/>
              <a:t>New observations</a:t>
            </a:r>
          </a:p>
          <a:p>
            <a:pPr lvl="1"/>
            <a:r>
              <a:rPr lang="en-US" dirty="0" smtClean="0"/>
              <a:t>44 GHz pulsations: Predominantly bright single pulses</a:t>
            </a:r>
          </a:p>
          <a:p>
            <a:pPr lvl="1"/>
            <a:r>
              <a:rPr lang="en-US" dirty="0" smtClean="0"/>
              <a:t>Broadband continuum radio: Possible change in radio spectrum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 December 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8F2A-7F3C-4C4F-9C24-AAD464EF6B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7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magnetar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799" y="1828800"/>
            <a:ext cx="3494501" cy="4267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Class of isolated neutron star</a:t>
            </a:r>
          </a:p>
          <a:p>
            <a:pPr lvl="1"/>
            <a:r>
              <a:rPr lang="en-US" dirty="0" smtClean="0"/>
              <a:t>≥10</a:t>
            </a:r>
            <a:r>
              <a:rPr lang="en-US" baseline="30000" dirty="0" smtClean="0"/>
              <a:t>14</a:t>
            </a:r>
            <a:r>
              <a:rPr lang="en-US" dirty="0" smtClean="0"/>
              <a:t> G external magnetic fields</a:t>
            </a:r>
          </a:p>
          <a:p>
            <a:pPr lvl="1"/>
            <a:r>
              <a:rPr lang="en-US" dirty="0" smtClean="0"/>
              <a:t>Even stronger internal magnetic fields</a:t>
            </a:r>
          </a:p>
          <a:p>
            <a:pPr lvl="1"/>
            <a:r>
              <a:rPr lang="en-US" dirty="0" smtClean="0"/>
              <a:t>Emission powered by magnetic field decay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799301" y="2009001"/>
            <a:ext cx="4982278" cy="3782199"/>
            <a:chOff x="3799301" y="1828800"/>
            <a:chExt cx="4982278" cy="378219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9" t="2887" r="6567" b="6462"/>
            <a:stretch/>
          </p:blipFill>
          <p:spPr>
            <a:xfrm>
              <a:off x="3799301" y="1828800"/>
              <a:ext cx="4982278" cy="33528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986062" y="5334000"/>
              <a:ext cx="2405338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(Illustration</a:t>
              </a:r>
              <a:r>
                <a:rPr lang="en-US" sz="1200" dirty="0">
                  <a:latin typeface="+mj-lt"/>
                </a:rPr>
                <a:t>: </a:t>
              </a:r>
              <a:r>
                <a:rPr lang="en-US" sz="1200" dirty="0" smtClean="0">
                  <a:latin typeface="+mj-lt"/>
                </a:rPr>
                <a:t>NASA/CXC/</a:t>
              </a:r>
              <a:r>
                <a:rPr lang="en-US" sz="1200" dirty="0" err="1" smtClean="0">
                  <a:latin typeface="+mj-lt"/>
                </a:rPr>
                <a:t>M.Weiss</a:t>
              </a:r>
              <a:r>
                <a:rPr lang="en-US" sz="1200" dirty="0" smtClean="0">
                  <a:latin typeface="+mj-lt"/>
                </a:rPr>
                <a:t>)</a:t>
              </a:r>
              <a:endParaRPr lang="en-US" sz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5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think “</a:t>
            </a:r>
            <a:r>
              <a:rPr lang="en-US" dirty="0" err="1" smtClean="0"/>
              <a:t>magnetars</a:t>
            </a:r>
            <a:r>
              <a:rPr lang="en-US" dirty="0" smtClean="0"/>
              <a:t>” exist?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828800"/>
            <a:ext cx="3200400" cy="42291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Neutron stars with high Ṗ, P</a:t>
            </a:r>
          </a:p>
          <a:p>
            <a:pPr lvl="1"/>
            <a:r>
              <a:rPr lang="en-US" dirty="0" smtClean="0"/>
              <a:t>Dipole Surface B ≥ few×10</a:t>
            </a:r>
            <a:r>
              <a:rPr lang="en-US" baseline="30000" dirty="0" smtClean="0"/>
              <a:t>13</a:t>
            </a:r>
            <a:r>
              <a:rPr lang="en-US" dirty="0" smtClean="0"/>
              <a:t> G</a:t>
            </a:r>
          </a:p>
          <a:p>
            <a:r>
              <a:rPr lang="en-US" dirty="0" smtClean="0"/>
              <a:t>Soft Gamma Repeaters (SGRs)</a:t>
            </a:r>
          </a:p>
          <a:p>
            <a:pPr lvl="1"/>
            <a:r>
              <a:rPr lang="en-US" dirty="0" smtClean="0"/>
              <a:t>Repeated bursts of hard X-rays</a:t>
            </a:r>
          </a:p>
          <a:p>
            <a:pPr lvl="1"/>
            <a:r>
              <a:rPr lang="en-US" dirty="0" smtClean="0"/>
              <a:t>Giant flares</a:t>
            </a:r>
          </a:p>
          <a:p>
            <a:r>
              <a:rPr lang="en-US" dirty="0" smtClean="0"/>
              <a:t>Anomalous X-ray Pulsars</a:t>
            </a:r>
          </a:p>
          <a:p>
            <a:pPr lvl="1"/>
            <a:r>
              <a:rPr lang="en-US" dirty="0" smtClean="0"/>
              <a:t>Blackbody X-ray spectrum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x</a:t>
            </a:r>
            <a:r>
              <a:rPr lang="en-US" dirty="0" smtClean="0"/>
              <a:t> ≥ Ė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724400" y="1814946"/>
            <a:ext cx="3733800" cy="4242954"/>
            <a:chOff x="4648200" y="1814946"/>
            <a:chExt cx="3733800" cy="424295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200" y="1814946"/>
              <a:ext cx="3733800" cy="4242954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 bwMode="auto">
            <a:xfrm>
              <a:off x="7467600" y="1828800"/>
              <a:ext cx="838200" cy="1066800"/>
            </a:xfrm>
            <a:prstGeom prst="ellips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42113" y="1752601"/>
            <a:ext cx="6820887" cy="4315598"/>
            <a:chOff x="1942113" y="1752601"/>
            <a:chExt cx="6820887" cy="431559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129"/>
            <a:stretch/>
          </p:blipFill>
          <p:spPr>
            <a:xfrm>
              <a:off x="3657600" y="1752601"/>
              <a:ext cx="5105400" cy="41148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942113" y="5791200"/>
              <a:ext cx="2629887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</a:t>
              </a:r>
              <a:r>
                <a:rPr lang="en-US" sz="1200" dirty="0" err="1" smtClean="0">
                  <a:latin typeface="+mj-lt"/>
                </a:rPr>
                <a:t>Younes</a:t>
              </a:r>
              <a:r>
                <a:rPr lang="en-US" sz="1200" dirty="0" smtClean="0">
                  <a:latin typeface="+mj-lt"/>
                </a:rPr>
                <a:t> et al. 2015, arXiv:1507.05985)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52800" y="1828800"/>
            <a:ext cx="5438410" cy="4038600"/>
            <a:chOff x="3400790" y="1828800"/>
            <a:chExt cx="5438410" cy="40386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0790" y="1828800"/>
              <a:ext cx="5438410" cy="40386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242207" y="4419600"/>
              <a:ext cx="2596993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(Palmer et al. 2005, </a:t>
              </a:r>
              <a:r>
                <a:rPr lang="en-US" sz="1200" i="1" dirty="0" smtClean="0">
                  <a:latin typeface="+mj-lt"/>
                </a:rPr>
                <a:t>Nature</a:t>
              </a:r>
              <a:r>
                <a:rPr lang="en-US" sz="1200" dirty="0" smtClean="0">
                  <a:latin typeface="+mj-lt"/>
                </a:rPr>
                <a:t>, 434, 1107)</a:t>
              </a:r>
              <a:endParaRPr lang="en-US" sz="1200" dirty="0">
                <a:latin typeface="+mj-lt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5" t="8358" r="10466" b="15556"/>
          <a:stretch/>
        </p:blipFill>
        <p:spPr>
          <a:xfrm>
            <a:off x="3429000" y="1752600"/>
            <a:ext cx="5165797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04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Magnetar</a:t>
            </a:r>
            <a:r>
              <a:rPr lang="en-US" dirty="0" smtClean="0"/>
              <a:t> “activation”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6700" y="1828799"/>
            <a:ext cx="2857500" cy="42393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Rapid increase in X-ray luminosity</a:t>
            </a:r>
          </a:p>
          <a:p>
            <a:pPr lvl="1"/>
            <a:r>
              <a:rPr lang="en-US" dirty="0" smtClean="0"/>
              <a:t>≥1000x quiescent luminosity</a:t>
            </a:r>
          </a:p>
          <a:p>
            <a:pPr lvl="1"/>
            <a:r>
              <a:rPr lang="en-US" dirty="0" smtClean="0"/>
              <a:t>Followed by slow exponential decay to new steady-state level</a:t>
            </a:r>
          </a:p>
          <a:p>
            <a:r>
              <a:rPr lang="en-US" dirty="0" err="1" smtClean="0"/>
              <a:t>Magnetar</a:t>
            </a:r>
            <a:r>
              <a:rPr lang="en-US" dirty="0" smtClean="0"/>
              <a:t> often produces pulsed radio </a:t>
            </a:r>
            <a:r>
              <a:rPr lang="en-US" dirty="0" err="1" smtClean="0"/>
              <a:t>emisson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514600" y="1752600"/>
            <a:ext cx="6248400" cy="4315599"/>
            <a:chOff x="2514600" y="1752600"/>
            <a:chExt cx="6248400" cy="431559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1752600"/>
              <a:ext cx="5562600" cy="425581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514600" y="5791200"/>
              <a:ext cx="241284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(Ibrahim et al. 2004, </a:t>
              </a:r>
              <a:r>
                <a:rPr lang="en-US" sz="1200" i="1" dirty="0" err="1" smtClean="0">
                  <a:latin typeface="+mj-lt"/>
                </a:rPr>
                <a:t>ApJ</a:t>
              </a:r>
              <a:r>
                <a:rPr lang="en-US" sz="1200" dirty="0" smtClean="0">
                  <a:latin typeface="+mj-lt"/>
                </a:rPr>
                <a:t>, 609, L21)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24200" y="1752600"/>
            <a:ext cx="5435124" cy="4267200"/>
            <a:chOff x="3124200" y="1752600"/>
            <a:chExt cx="5435124" cy="4267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789"/>
            <a:stretch/>
          </p:blipFill>
          <p:spPr>
            <a:xfrm>
              <a:off x="3429000" y="1752600"/>
              <a:ext cx="5130324" cy="42558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124200" y="5742801"/>
              <a:ext cx="2543389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(Camilo et al. 2006, </a:t>
              </a:r>
              <a:r>
                <a:rPr lang="en-US" sz="1200" i="1" dirty="0" smtClean="0">
                  <a:latin typeface="+mj-lt"/>
                </a:rPr>
                <a:t>Nature</a:t>
              </a:r>
              <a:r>
                <a:rPr lang="en-US" sz="1200" dirty="0" smtClean="0">
                  <a:latin typeface="+mj-lt"/>
                </a:rPr>
                <a:t>, 442, 892)</a:t>
              </a:r>
              <a:endParaRPr lang="en-US" sz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00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Pulsed radio emission from a </a:t>
            </a:r>
            <a:r>
              <a:rPr lang="en-US" dirty="0" err="1" smtClean="0"/>
              <a:t>magnetar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191000"/>
          </a:xfrm>
        </p:spPr>
        <p:txBody>
          <a:bodyPr/>
          <a:lstStyle/>
          <a:p>
            <a:r>
              <a:rPr lang="en-US" dirty="0" smtClean="0"/>
              <a:t>Radio Pulsars</a:t>
            </a:r>
          </a:p>
          <a:p>
            <a:pPr lvl="1"/>
            <a:r>
              <a:rPr lang="en-US" dirty="0" smtClean="0"/>
              <a:t>Stable pulsar shape</a:t>
            </a:r>
          </a:p>
          <a:p>
            <a:pPr lvl="1"/>
            <a:r>
              <a:rPr lang="en-US" dirty="0" smtClean="0"/>
              <a:t>Constant flux density</a:t>
            </a:r>
          </a:p>
          <a:p>
            <a:pPr lvl="1"/>
            <a:r>
              <a:rPr lang="en-US" dirty="0" smtClean="0"/>
              <a:t>Steep radio spectrum</a:t>
            </a:r>
          </a:p>
          <a:p>
            <a:pPr lvl="1"/>
            <a:r>
              <a:rPr lang="en-US" dirty="0" smtClean="0"/>
              <a:t>Somewhat polarized</a:t>
            </a:r>
          </a:p>
          <a:p>
            <a:pPr lvl="1"/>
            <a:r>
              <a:rPr lang="en-US" dirty="0" smtClean="0"/>
              <a:t>Bright single pulses rare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828800"/>
            <a:ext cx="4267200" cy="4191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Magnetars</a:t>
            </a:r>
            <a:endParaRPr lang="en-US" dirty="0" smtClean="0"/>
          </a:p>
          <a:p>
            <a:pPr lvl="1"/>
            <a:r>
              <a:rPr lang="en-US" dirty="0" smtClean="0"/>
              <a:t>Variable pulse shape</a:t>
            </a:r>
          </a:p>
          <a:p>
            <a:pPr lvl="1"/>
            <a:r>
              <a:rPr lang="en-US" dirty="0" smtClean="0"/>
              <a:t>Variable flux density</a:t>
            </a:r>
          </a:p>
          <a:p>
            <a:pPr lvl="1"/>
            <a:r>
              <a:rPr lang="en-US" dirty="0" smtClean="0"/>
              <a:t>Flat or gigahertz radio spectrum</a:t>
            </a:r>
          </a:p>
          <a:p>
            <a:pPr lvl="1"/>
            <a:r>
              <a:rPr lang="en-US" dirty="0" smtClean="0"/>
              <a:t>~100% linear polarization</a:t>
            </a:r>
          </a:p>
          <a:p>
            <a:pPr lvl="1"/>
            <a:r>
              <a:rPr lang="en-US" dirty="0" smtClean="0"/>
              <a:t>Bright single pulses common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4600" y="2667000"/>
            <a:ext cx="4191000" cy="2123658"/>
          </a:xfrm>
          <a:prstGeom prst="rect">
            <a:avLst/>
          </a:prstGeom>
          <a:solidFill>
            <a:schemeClr val="bg1">
              <a:alpha val="80000"/>
            </a:schemeClr>
          </a:solidFill>
          <a:ln w="4445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33CC"/>
                </a:solidFill>
              </a:rPr>
              <a:t>Different emission mechanism?</a:t>
            </a:r>
            <a:endParaRPr lang="en-US" sz="44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Galactic Center </a:t>
            </a:r>
            <a:r>
              <a:rPr lang="en-US" dirty="0" err="1" smtClean="0"/>
              <a:t>Magnetar</a:t>
            </a:r>
            <a:r>
              <a:rPr lang="en-US" dirty="0" smtClean="0"/>
              <a:t>        SGR J1745-29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828799"/>
            <a:ext cx="3733800" cy="42028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2013 Apr 24: </a:t>
            </a:r>
            <a:r>
              <a:rPr lang="en-US" i="1" dirty="0" smtClean="0"/>
              <a:t>Swift </a:t>
            </a:r>
            <a:r>
              <a:rPr lang="en-US" dirty="0" smtClean="0"/>
              <a:t>XRT detects increase in X-rays from GC region</a:t>
            </a:r>
          </a:p>
          <a:p>
            <a:pPr lvl="1"/>
            <a:r>
              <a:rPr lang="en-US" dirty="0" smtClean="0"/>
              <a:t>2013 Apr 26: </a:t>
            </a:r>
            <a:r>
              <a:rPr lang="en-US" i="1" dirty="0" err="1" smtClean="0"/>
              <a:t>NuSTAR</a:t>
            </a:r>
            <a:r>
              <a:rPr lang="en-US" dirty="0" smtClean="0"/>
              <a:t> detects 3.76 s pulsations</a:t>
            </a:r>
          </a:p>
          <a:p>
            <a:pPr lvl="1"/>
            <a:r>
              <a:rPr lang="en-US" dirty="0" smtClean="0"/>
              <a:t>Subsequent decrease in X-ray flux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371600" y="1764437"/>
            <a:ext cx="7391400" cy="4267200"/>
            <a:chOff x="1371600" y="1752600"/>
            <a:chExt cx="7391400" cy="42672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1752600"/>
              <a:ext cx="4267200" cy="42672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371600" y="5730964"/>
              <a:ext cx="30480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it-IT" sz="1200" dirty="0">
                  <a:latin typeface="+mj-lt"/>
                </a:rPr>
                <a:t>(Credit: NASA/CXC/INAF/F.Coti Zelati et al)</a:t>
              </a:r>
              <a:endParaRPr lang="en-US" sz="1200" dirty="0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38600" y="2330323"/>
            <a:ext cx="4719425" cy="3537077"/>
            <a:chOff x="4038599" y="1769122"/>
            <a:chExt cx="4719425" cy="353707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7119"/>
            <a:stretch/>
          </p:blipFill>
          <p:spPr bwMode="auto">
            <a:xfrm>
              <a:off x="4038599" y="1769122"/>
              <a:ext cx="4719425" cy="3156077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5257799" y="5029200"/>
              <a:ext cx="23876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200" dirty="0" smtClean="0">
                  <a:latin typeface="+mj-lt"/>
                </a:rPr>
                <a:t>(Mori </a:t>
              </a:r>
              <a:r>
                <a:rPr lang="en-US" altLang="en-US" sz="1200" dirty="0">
                  <a:latin typeface="+mj-lt"/>
                </a:rPr>
                <a:t>et al. </a:t>
              </a:r>
              <a:r>
                <a:rPr lang="en-US" altLang="en-US" sz="1200" dirty="0" smtClean="0">
                  <a:latin typeface="+mj-lt"/>
                </a:rPr>
                <a:t>2013, </a:t>
              </a:r>
              <a:r>
                <a:rPr lang="en-US" altLang="en-US" sz="1200" i="1" dirty="0" err="1" smtClean="0">
                  <a:latin typeface="+mj-lt"/>
                </a:rPr>
                <a:t>ApJ</a:t>
              </a:r>
              <a:r>
                <a:rPr lang="en-US" altLang="en-US" sz="1200" dirty="0" smtClean="0">
                  <a:latin typeface="+mj-lt"/>
                </a:rPr>
                <a:t>, 770, L23)</a:t>
              </a:r>
              <a:endParaRPr lang="en-US" altLang="en-US" sz="1200" dirty="0"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52800" y="1765300"/>
            <a:ext cx="5029200" cy="4294664"/>
            <a:chOff x="3479800" y="1460500"/>
            <a:chExt cx="5029200" cy="4294664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9400" y="1460500"/>
              <a:ext cx="4419600" cy="4294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3"/>
            <p:cNvSpPr txBox="1">
              <a:spLocks noChangeArrowheads="1"/>
            </p:cNvSpPr>
            <p:nvPr/>
          </p:nvSpPr>
          <p:spPr bwMode="auto">
            <a:xfrm>
              <a:off x="3479800" y="5458557"/>
              <a:ext cx="22860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200" dirty="0" smtClean="0">
                  <a:latin typeface="+mj-lt"/>
                </a:rPr>
                <a:t>(</a:t>
              </a:r>
              <a:r>
                <a:rPr lang="en-US" altLang="en-US" sz="1200" dirty="0" err="1" smtClean="0">
                  <a:latin typeface="+mj-lt"/>
                </a:rPr>
                <a:t>Kaspi</a:t>
              </a:r>
              <a:r>
                <a:rPr lang="en-US" altLang="en-US" sz="1200" dirty="0" smtClean="0">
                  <a:latin typeface="+mj-lt"/>
                </a:rPr>
                <a:t> </a:t>
              </a:r>
              <a:r>
                <a:rPr lang="en-US" altLang="en-US" sz="1200" dirty="0">
                  <a:latin typeface="+mj-lt"/>
                </a:rPr>
                <a:t>et al. </a:t>
              </a:r>
              <a:r>
                <a:rPr lang="en-US" altLang="en-US" sz="1200" dirty="0" smtClean="0">
                  <a:latin typeface="+mj-lt"/>
                </a:rPr>
                <a:t>2014</a:t>
              </a:r>
              <a:r>
                <a:rPr lang="en-US" altLang="en-US" sz="1200" i="1" dirty="0" smtClean="0">
                  <a:latin typeface="+mj-lt"/>
                </a:rPr>
                <a:t>, </a:t>
              </a:r>
              <a:r>
                <a:rPr lang="en-US" altLang="en-US" sz="1200" i="1" dirty="0" err="1" smtClean="0">
                  <a:latin typeface="+mj-lt"/>
                </a:rPr>
                <a:t>ApJ</a:t>
              </a:r>
              <a:r>
                <a:rPr lang="en-US" altLang="en-US" sz="1200" dirty="0" smtClean="0">
                  <a:latin typeface="+mj-lt"/>
                </a:rPr>
                <a:t>, 786, 84)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066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Radio Observations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743200" y="1793569"/>
            <a:ext cx="5888038" cy="4226231"/>
            <a:chOff x="2743200" y="1793569"/>
            <a:chExt cx="5888038" cy="4226231"/>
          </a:xfrm>
        </p:grpSpPr>
        <p:grpSp>
          <p:nvGrpSpPr>
            <p:cNvPr id="10" name="Group 9"/>
            <p:cNvGrpSpPr/>
            <p:nvPr/>
          </p:nvGrpSpPr>
          <p:grpSpPr>
            <a:xfrm>
              <a:off x="2743200" y="1793569"/>
              <a:ext cx="5888038" cy="4226231"/>
              <a:chOff x="2819400" y="1717369"/>
              <a:chExt cx="5888038" cy="4226231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1717369"/>
                <a:ext cx="4135438" cy="4226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FFFF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2819400" y="5664365"/>
                <a:ext cx="3276600" cy="27923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/>
            </p:spPr>
            <p:txBody>
              <a:bodyPr lIns="0" tIns="0" rIns="0" bIns="0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1pPr>
                <a:lvl2pPr marL="431800" indent="-2159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2pPr>
                <a:lvl3pPr marL="647700" indent="-2159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3pPr>
                <a:lvl4pPr marL="863600" indent="-2159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4pPr>
                <a:lvl5pPr marL="1079500" indent="-215900" algn="l" defTabSz="457200" rtl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charset="2"/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6" charset="0"/>
                    <a:ea typeface="+mn-ea"/>
                    <a:cs typeface="+mn-cs"/>
                  </a:defRPr>
                </a:lvl9pPr>
              </a:lstStyle>
              <a:p>
                <a:r>
                  <a:rPr lang="en-GB" altLang="en-US" sz="1200" dirty="0" smtClean="0">
                    <a:latin typeface="+mj-lt"/>
                  </a:rPr>
                  <a:t>(Shannon </a:t>
                </a:r>
                <a:r>
                  <a:rPr lang="en-GB" altLang="en-US" sz="1200" dirty="0">
                    <a:latin typeface="+mj-lt"/>
                  </a:rPr>
                  <a:t>and </a:t>
                </a:r>
                <a:r>
                  <a:rPr lang="en-GB" altLang="en-US" sz="1200" dirty="0" smtClean="0">
                    <a:latin typeface="+mj-lt"/>
                  </a:rPr>
                  <a:t>Johnston 2013, </a:t>
                </a:r>
                <a:r>
                  <a:rPr lang="en-GB" altLang="en-US" sz="1200" i="1" dirty="0" smtClean="0">
                    <a:latin typeface="+mj-lt"/>
                  </a:rPr>
                  <a:t>MNRAS,</a:t>
                </a:r>
                <a:r>
                  <a:rPr lang="en-GB" altLang="en-US" sz="1200" dirty="0" smtClean="0">
                    <a:latin typeface="+mj-lt"/>
                  </a:rPr>
                  <a:t>  435, L29)</a:t>
                </a:r>
                <a:endParaRPr lang="en-GB" altLang="en-US" sz="1200" dirty="0">
                  <a:latin typeface="+mj-lt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172200" y="1828800"/>
              <a:ext cx="2268914" cy="461665"/>
              <a:chOff x="6324600" y="1828800"/>
              <a:chExt cx="2268914" cy="461665"/>
            </a:xfrm>
          </p:grpSpPr>
          <p:sp>
            <p:nvSpPr>
              <p:cNvPr id="11" name="Oval 10"/>
              <p:cNvSpPr/>
              <p:nvPr/>
            </p:nvSpPr>
            <p:spPr bwMode="auto">
              <a:xfrm>
                <a:off x="6324600" y="1935480"/>
                <a:ext cx="274320" cy="27432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81800" y="1828800"/>
                <a:ext cx="1811714" cy="46166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2013 May 1</a:t>
                </a:r>
                <a:endParaRPr lang="en-US" sz="2400" b="1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6172200" y="2281535"/>
              <a:ext cx="2440435" cy="461665"/>
              <a:chOff x="6172200" y="2281535"/>
              <a:chExt cx="2440435" cy="461665"/>
            </a:xfrm>
          </p:grpSpPr>
          <p:sp>
            <p:nvSpPr>
              <p:cNvPr id="12" name="5-Point Star 11"/>
              <p:cNvSpPr/>
              <p:nvPr/>
            </p:nvSpPr>
            <p:spPr bwMode="auto">
              <a:xfrm>
                <a:off x="6172200" y="2362200"/>
                <a:ext cx="304800" cy="325284"/>
              </a:xfrm>
              <a:prstGeom prst="star5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2281535"/>
                <a:ext cx="1983235" cy="46166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2013 May 31</a:t>
                </a:r>
                <a:endParaRPr lang="en-US" sz="2400" b="1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3358544" y="2072640"/>
            <a:ext cx="5334000" cy="3032760"/>
            <a:chOff x="3358544" y="2072640"/>
            <a:chExt cx="5334000" cy="3032760"/>
          </a:xfrm>
        </p:grpSpPr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8544" y="2072640"/>
              <a:ext cx="5334000" cy="3032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5029200" y="4752201"/>
              <a:ext cx="2908300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altLang="en-US" sz="1200" dirty="0" smtClean="0">
                  <a:latin typeface="+mj-lt"/>
                </a:rPr>
                <a:t>(</a:t>
              </a:r>
              <a:r>
                <a:rPr lang="en-US" altLang="en-US" sz="1200" dirty="0" err="1" smtClean="0">
                  <a:latin typeface="+mj-lt"/>
                </a:rPr>
                <a:t>Pennucci</a:t>
              </a:r>
              <a:r>
                <a:rPr lang="en-US" altLang="en-US" sz="1200" dirty="0" smtClean="0">
                  <a:latin typeface="+mj-lt"/>
                </a:rPr>
                <a:t> </a:t>
              </a:r>
              <a:r>
                <a:rPr lang="en-US" altLang="en-US" sz="1200" dirty="0">
                  <a:latin typeface="+mj-lt"/>
                </a:rPr>
                <a:t>et al. </a:t>
              </a:r>
              <a:r>
                <a:rPr lang="en-US" altLang="en-US" sz="1200" dirty="0" smtClean="0">
                  <a:latin typeface="+mj-lt"/>
                </a:rPr>
                <a:t>2015, </a:t>
              </a:r>
              <a:r>
                <a:rPr lang="en-US" altLang="en-US" sz="1200" i="1" dirty="0" err="1" smtClean="0">
                  <a:latin typeface="+mj-lt"/>
                </a:rPr>
                <a:t>ApJ</a:t>
              </a:r>
              <a:r>
                <a:rPr lang="en-US" altLang="en-US" sz="1200" i="1" dirty="0" smtClean="0">
                  <a:latin typeface="+mj-lt"/>
                </a:rPr>
                <a:t>,</a:t>
              </a:r>
              <a:r>
                <a:rPr lang="en-US" altLang="en-US" sz="1200" dirty="0" smtClean="0">
                  <a:latin typeface="+mj-lt"/>
                </a:rPr>
                <a:t> 808, 81)</a:t>
              </a:r>
              <a:endParaRPr lang="en-US" altLang="en-US" sz="1200" dirty="0">
                <a:latin typeface="+mj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75000" y="2438400"/>
            <a:ext cx="5568462" cy="2924175"/>
            <a:chOff x="3175000" y="2438400"/>
            <a:chExt cx="5568462" cy="2924175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000" y="2438400"/>
              <a:ext cx="5568462" cy="289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4693256" y="5085576"/>
              <a:ext cx="2774344" cy="2769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altLang="en-US" sz="1200" dirty="0" smtClean="0">
                  <a:latin typeface="+mj-lt"/>
                </a:rPr>
                <a:t>(Lynch </a:t>
              </a:r>
              <a:r>
                <a:rPr lang="en-US" altLang="en-US" sz="1200" dirty="0">
                  <a:latin typeface="+mj-lt"/>
                </a:rPr>
                <a:t>et al. </a:t>
              </a:r>
              <a:r>
                <a:rPr lang="en-US" altLang="en-US" sz="1200" dirty="0" smtClean="0">
                  <a:latin typeface="+mj-lt"/>
                </a:rPr>
                <a:t>2015, </a:t>
              </a:r>
              <a:r>
                <a:rPr lang="en-US" altLang="en-US" sz="1200" i="1" dirty="0" err="1">
                  <a:latin typeface="+mj-lt"/>
                </a:rPr>
                <a:t>ApJ</a:t>
              </a:r>
              <a:r>
                <a:rPr lang="en-US" altLang="en-US" sz="1200" i="1" dirty="0">
                  <a:latin typeface="+mj-lt"/>
                </a:rPr>
                <a:t> </a:t>
              </a:r>
              <a:r>
                <a:rPr lang="en-US" altLang="en-US" sz="1200" dirty="0" smtClean="0">
                  <a:latin typeface="+mj-lt"/>
                </a:rPr>
                <a:t>, 806, 266)</a:t>
              </a:r>
              <a:endParaRPr lang="en-US" altLang="en-US" sz="1200" dirty="0">
                <a:latin typeface="+mj-lt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828800"/>
            <a:ext cx="3053744" cy="4191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Radio spectral variability</a:t>
            </a:r>
          </a:p>
          <a:p>
            <a:pPr lvl="1"/>
            <a:r>
              <a:rPr lang="en-US" dirty="0" smtClean="0"/>
              <a:t>Particularly ≤10 GHz</a:t>
            </a:r>
          </a:p>
          <a:p>
            <a:pPr lvl="1"/>
            <a:r>
              <a:rPr lang="en-US" dirty="0" smtClean="0"/>
              <a:t>Flattening of spectrum</a:t>
            </a:r>
          </a:p>
          <a:p>
            <a:r>
              <a:rPr lang="en-US" dirty="0" smtClean="0"/>
              <a:t>Constant flux density</a:t>
            </a:r>
          </a:p>
          <a:p>
            <a:pPr lvl="1"/>
            <a:r>
              <a:rPr lang="en-US" dirty="0" smtClean="0"/>
              <a:t>Until 2014 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9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44 GHz GBT Observation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6700" y="1828800"/>
            <a:ext cx="3265394" cy="4267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2014 April 10 (MJD 53105)</a:t>
            </a:r>
          </a:p>
          <a:p>
            <a:pPr lvl="1"/>
            <a:r>
              <a:rPr lang="en-US" dirty="0" smtClean="0"/>
              <a:t>35 minutes: GUPPI</a:t>
            </a:r>
          </a:p>
          <a:p>
            <a:pPr lvl="1"/>
            <a:r>
              <a:rPr lang="en-US" dirty="0" smtClean="0"/>
              <a:t>30 minutes: VEGAS</a:t>
            </a:r>
          </a:p>
          <a:p>
            <a:r>
              <a:rPr lang="en-US" dirty="0" smtClean="0"/>
              <a:t>Clear detection</a:t>
            </a:r>
          </a:p>
          <a:p>
            <a:pPr lvl="1"/>
            <a:r>
              <a:rPr lang="en-US" dirty="0" smtClean="0"/>
              <a:t>Bright single pulses from ~70% of rotations</a:t>
            </a:r>
          </a:p>
          <a:p>
            <a:pPr lvl="1"/>
            <a:r>
              <a:rPr lang="en-US" dirty="0" smtClean="0"/>
              <a:t>Narrow phase distribution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2015 December 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28th Texas Symposium on Relativistic Astrophysics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709CE-10AE-4C1F-9F62-F8C69FD1FCE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" t="12290" r="13827"/>
          <a:stretch/>
        </p:blipFill>
        <p:spPr>
          <a:xfrm>
            <a:off x="4314708" y="1981200"/>
            <a:ext cx="4490374" cy="3581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094" y="1828800"/>
            <a:ext cx="5248835" cy="4055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" t="3781" r="10327" b="4279"/>
          <a:stretch/>
        </p:blipFill>
        <p:spPr>
          <a:xfrm>
            <a:off x="3505200" y="1764051"/>
            <a:ext cx="5275729" cy="43063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" t="7401" r="7089" b="1390"/>
          <a:stretch/>
        </p:blipFill>
        <p:spPr>
          <a:xfrm>
            <a:off x="3200400" y="1778212"/>
            <a:ext cx="5605273" cy="43177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747" y="5867400"/>
            <a:ext cx="1672253" cy="2769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(</a:t>
            </a:r>
            <a:r>
              <a:rPr lang="en-US" sz="1200" dirty="0" err="1" smtClean="0">
                <a:latin typeface="+mj-lt"/>
              </a:rPr>
              <a:t>Gelfand</a:t>
            </a:r>
            <a:r>
              <a:rPr lang="en-US" sz="1200" dirty="0" smtClean="0">
                <a:latin typeface="+mj-lt"/>
              </a:rPr>
              <a:t> et al., in prep.)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722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Refined design template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CC3300"/>
      </a:accent1>
      <a:accent2>
        <a:srgbClr val="666699"/>
      </a:accent2>
      <a:accent3>
        <a:srgbClr val="FFFFFF"/>
      </a:accent3>
      <a:accent4>
        <a:srgbClr val="000000"/>
      </a:accent4>
      <a:accent5>
        <a:srgbClr val="E2ADAA"/>
      </a:accent5>
      <a:accent6>
        <a:srgbClr val="5C5C8A"/>
      </a:accent6>
      <a:hlink>
        <a:srgbClr val="999900"/>
      </a:hlink>
      <a:folHlink>
        <a:srgbClr val="4D4D4D"/>
      </a:folHlink>
    </a:clrScheme>
    <a:fontScheme name="Office Them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 design template</Template>
  <TotalTime>40034</TotalTime>
  <Words>939</Words>
  <Application>Microsoft Office PowerPoint</Application>
  <PresentationFormat>On-screen Show (4:3)</PresentationFormat>
  <Paragraphs>181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Refined design template</vt:lpstr>
      <vt:lpstr>The Radio Evolution of the Galactic Center Magnetar</vt:lpstr>
      <vt:lpstr>Outline</vt:lpstr>
      <vt:lpstr>What is a magnetar?</vt:lpstr>
      <vt:lpstr>Why do we think “magnetars” exist?</vt:lpstr>
      <vt:lpstr>Magnetar “activation”</vt:lpstr>
      <vt:lpstr>Pulsed radio emission from a magnetar</vt:lpstr>
      <vt:lpstr>Galactic Center Magnetar        SGR J1745-29</vt:lpstr>
      <vt:lpstr>Early Radio Observations</vt:lpstr>
      <vt:lpstr>44 GHz GBT Observation</vt:lpstr>
      <vt:lpstr>Flux distribution of single pulses</vt:lpstr>
      <vt:lpstr>Broadband radio spectrum</vt:lpstr>
      <vt:lpstr>GC Magnetar Flux Density</vt:lpstr>
      <vt:lpstr>Continuum radio spectrum</vt:lpstr>
      <vt:lpstr>POSSIBLE interpretation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a Pulsar Wind Nebulae inside a Supernova Remnant</dc:title>
  <dc:creator>Joseph Gelfand</dc:creator>
  <cp:lastModifiedBy>Joseph Gelfand</cp:lastModifiedBy>
  <cp:revision>1519</cp:revision>
  <cp:lastPrinted>1601-01-01T00:00:00Z</cp:lastPrinted>
  <dcterms:created xsi:type="dcterms:W3CDTF">2012-04-13T05:03:32Z</dcterms:created>
  <dcterms:modified xsi:type="dcterms:W3CDTF">2015-12-17T12:41:32Z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TC102037891033</vt:lpwstr>
  </property>
</Properties>
</file>