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58" r:id="rId5"/>
    <p:sldId id="261" r:id="rId6"/>
    <p:sldId id="264" r:id="rId7"/>
    <p:sldId id="265" r:id="rId8"/>
    <p:sldId id="266" r:id="rId9"/>
    <p:sldId id="262" r:id="rId10"/>
    <p:sldId id="270" r:id="rId11"/>
    <p:sldId id="263" r:id="rId12"/>
    <p:sldId id="268" r:id="rId13"/>
    <p:sldId id="26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598" autoAdjust="0"/>
  </p:normalViewPr>
  <p:slideViewPr>
    <p:cSldViewPr snapToGrid="0">
      <p:cViewPr varScale="1">
        <p:scale>
          <a:sx n="81" d="100"/>
          <a:sy n="81" d="100"/>
        </p:scale>
        <p:origin x="75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pt-PT"/>
              <a:t>Clique para editar o estilo de subtítulo do Modelo Global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D6C32-A4B1-4BB9-91C3-09C63ADB141E}" type="datetimeFigureOut">
              <a:rPr lang="pt-PT" smtClean="0"/>
              <a:t>22/09/2022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B0082-0353-44F2-A4BF-0D538DB23033}" type="slidenum">
              <a:rPr lang="pt-PT" smtClean="0"/>
              <a:t>‹nº›</a:t>
            </a:fld>
            <a:endParaRPr lang="pt-PT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6475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D6C32-A4B1-4BB9-91C3-09C63ADB141E}" type="datetimeFigureOut">
              <a:rPr lang="pt-PT" smtClean="0"/>
              <a:t>22/09/2022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B0082-0353-44F2-A4BF-0D538DB23033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7313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D6C32-A4B1-4BB9-91C3-09C63ADB141E}" type="datetimeFigureOut">
              <a:rPr lang="pt-PT" smtClean="0"/>
              <a:t>22/09/2022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B0082-0353-44F2-A4BF-0D538DB23033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8442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D6C32-A4B1-4BB9-91C3-09C63ADB141E}" type="datetimeFigureOut">
              <a:rPr lang="pt-PT" smtClean="0"/>
              <a:t>22/09/2022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B0082-0353-44F2-A4BF-0D538DB23033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91298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D6C32-A4B1-4BB9-91C3-09C63ADB141E}" type="datetimeFigureOut">
              <a:rPr lang="pt-PT" smtClean="0"/>
              <a:t>22/09/2022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B0082-0353-44F2-A4BF-0D538DB23033}" type="slidenum">
              <a:rPr lang="pt-PT" smtClean="0"/>
              <a:t>‹nº›</a:t>
            </a:fld>
            <a:endParaRPr lang="pt-PT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453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D6C32-A4B1-4BB9-91C3-09C63ADB141E}" type="datetimeFigureOut">
              <a:rPr lang="pt-PT" smtClean="0"/>
              <a:t>22/09/2022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B0082-0353-44F2-A4BF-0D538DB23033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2818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D6C32-A4B1-4BB9-91C3-09C63ADB141E}" type="datetimeFigureOut">
              <a:rPr lang="pt-PT" smtClean="0"/>
              <a:t>22/09/2022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B0082-0353-44F2-A4BF-0D538DB23033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6483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D6C32-A4B1-4BB9-91C3-09C63ADB141E}" type="datetimeFigureOut">
              <a:rPr lang="pt-PT" smtClean="0"/>
              <a:t>22/09/2022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B0082-0353-44F2-A4BF-0D538DB23033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46775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D6C32-A4B1-4BB9-91C3-09C63ADB141E}" type="datetimeFigureOut">
              <a:rPr lang="pt-PT" smtClean="0"/>
              <a:t>22/09/2022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B0082-0353-44F2-A4BF-0D538DB23033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67212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C7D6C32-A4B1-4BB9-91C3-09C63ADB141E}" type="datetimeFigureOut">
              <a:rPr lang="pt-PT" smtClean="0"/>
              <a:t>22/09/2022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14B0082-0353-44F2-A4BF-0D538DB23033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2835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D6C32-A4B1-4BB9-91C3-09C63ADB141E}" type="datetimeFigureOut">
              <a:rPr lang="pt-PT" smtClean="0"/>
              <a:t>22/09/2022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B0082-0353-44F2-A4BF-0D538DB23033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1699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C7D6C32-A4B1-4BB9-91C3-09C63ADB141E}" type="datetimeFigureOut">
              <a:rPr lang="pt-PT" smtClean="0"/>
              <a:t>22/09/2022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14B0082-0353-44F2-A4BF-0D538DB23033}" type="slidenum">
              <a:rPr lang="pt-PT" smtClean="0"/>
              <a:t>‹nº›</a:t>
            </a:fld>
            <a:endParaRPr lang="pt-PT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3618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9C85973-278B-FF04-B9E1-08022F6B63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Self-supervised learning</a:t>
            </a:r>
            <a:br>
              <a:rPr lang="en-US" dirty="0"/>
            </a:br>
            <a:r>
              <a:rPr lang="en-US" dirty="0"/>
              <a:t>for glitch classification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F95065B-922C-2CB3-9A4D-D0ECE1BB734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011925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1C80CC-ABBD-0221-F6D7-5AC9EC6642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Confusion matrices: self-supervised</a:t>
            </a:r>
          </a:p>
        </p:txBody>
      </p:sp>
      <p:sp>
        <p:nvSpPr>
          <p:cNvPr id="9" name="Marcador de Posição de Conteúdo 8">
            <a:extLst>
              <a:ext uri="{FF2B5EF4-FFF2-40B4-BE49-F238E27FC236}">
                <a16:creationId xmlns:a16="http://schemas.microsoft.com/office/drawing/2014/main" id="{B8081A2F-C4F0-A7D2-A9BD-6CEDC12D1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79" y="1845734"/>
            <a:ext cx="6454987" cy="4023360"/>
          </a:xfrm>
        </p:spPr>
        <p:txBody>
          <a:bodyPr vert="horz" lIns="0" tIns="45720" rIns="0" bIns="45720" rtlCol="0">
            <a:normAutofit/>
          </a:bodyPr>
          <a:lstStyle/>
          <a:p>
            <a:pPr>
              <a:spcAft>
                <a:spcPts val="600"/>
              </a:spcAft>
            </a:pPr>
            <a:r>
              <a:rPr lang="en-US" b="1"/>
              <a:t>Test:</a:t>
            </a:r>
          </a:p>
          <a:p>
            <a:pPr marL="285750" indent="-285750">
              <a:spcAft>
                <a:spcPts val="600"/>
              </a:spcAft>
              <a:buFont typeface="Calibri" panose="020F0502020204030204" pitchFamily="34" charset="0"/>
              <a:buChar char="•"/>
            </a:pPr>
            <a:r>
              <a:rPr lang="en-US" b="0" i="0">
                <a:effectLst/>
              </a:rPr>
              <a:t>Accuracy: 96.97%</a:t>
            </a:r>
          </a:p>
          <a:p>
            <a:pPr marL="285750" indent="-285750">
              <a:spcAft>
                <a:spcPts val="600"/>
              </a:spcAft>
              <a:buFont typeface="Calibri" panose="020F0502020204030204" pitchFamily="34" charset="0"/>
              <a:buChar char="•"/>
            </a:pPr>
            <a:r>
              <a:rPr lang="en-US" b="0" i="0">
                <a:effectLst/>
              </a:rPr>
              <a:t>Macro-averaged F1-score: 96.99%</a:t>
            </a:r>
          </a:p>
        </p:txBody>
      </p:sp>
      <p:pic>
        <p:nvPicPr>
          <p:cNvPr id="10" name="Marcador de Posição de Conteúdo 5">
            <a:extLst>
              <a:ext uri="{FF2B5EF4-FFF2-40B4-BE49-F238E27FC236}">
                <a16:creationId xmlns:a16="http://schemas.microsoft.com/office/drawing/2014/main" id="{E67CE9E9-184A-028D-81AC-30AEF12FA5F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16" t="-2" r="-2574" b="7"/>
          <a:stretch/>
        </p:blipFill>
        <p:spPr>
          <a:xfrm>
            <a:off x="6909847" y="2142561"/>
            <a:ext cx="4449451" cy="3989491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146B8080-7BD9-E62A-54C7-BE52C6B9F43C}"/>
              </a:ext>
            </a:extLst>
          </p:cNvPr>
          <p:cNvSpPr txBox="1"/>
          <p:nvPr/>
        </p:nvSpPr>
        <p:spPr>
          <a:xfrm>
            <a:off x="8031815" y="1957895"/>
            <a:ext cx="2644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Test dataset</a:t>
            </a:r>
            <a:r>
              <a:rPr lang="pt-P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916384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C3A366-7980-66FE-6677-DCE975AF3D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730" y="286603"/>
            <a:ext cx="10476950" cy="1450757"/>
          </a:xfrm>
        </p:spPr>
        <p:txBody>
          <a:bodyPr/>
          <a:lstStyle/>
          <a:p>
            <a:r>
              <a:rPr lang="en-US" dirty="0"/>
              <a:t>Confusion matrices: SSL+ transfer learning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8576ABA8-6957-2960-B007-3527612C8CE0}"/>
              </a:ext>
            </a:extLst>
          </p:cNvPr>
          <p:cNvSpPr txBox="1"/>
          <p:nvPr/>
        </p:nvSpPr>
        <p:spPr>
          <a:xfrm>
            <a:off x="1480008" y="1765316"/>
            <a:ext cx="2644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Validation dataset</a:t>
            </a:r>
            <a:r>
              <a:rPr lang="pt-PT" dirty="0"/>
              <a:t> 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78EEC196-258D-4FA7-A803-6F68B6DA9D10}"/>
              </a:ext>
            </a:extLst>
          </p:cNvPr>
          <p:cNvSpPr txBox="1"/>
          <p:nvPr/>
        </p:nvSpPr>
        <p:spPr>
          <a:xfrm>
            <a:off x="4241484" y="1765316"/>
            <a:ext cx="29098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Test dataset</a:t>
            </a:r>
            <a:r>
              <a:rPr lang="pt-PT" dirty="0"/>
              <a:t> </a:t>
            </a:r>
          </a:p>
          <a:p>
            <a:endParaRPr lang="en-US" dirty="0"/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6FAE997A-DB19-2F8B-6020-03B7955D14B8}"/>
              </a:ext>
            </a:extLst>
          </p:cNvPr>
          <p:cNvSpPr txBox="1"/>
          <p:nvPr/>
        </p:nvSpPr>
        <p:spPr>
          <a:xfrm>
            <a:off x="8161630" y="2828872"/>
            <a:ext cx="3329127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Validation: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Accuracy: 96.66%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Macro-averaged F1-score: 92.58%</a:t>
            </a:r>
          </a:p>
          <a:p>
            <a:endParaRPr lang="en-US" sz="1400" b="0" i="0" dirty="0">
              <a:solidFill>
                <a:srgbClr val="21212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Accuracy: 96.27%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Macro-averaged F1-score: 93.27%</a:t>
            </a:r>
          </a:p>
        </p:txBody>
      </p:sp>
      <p:pic>
        <p:nvPicPr>
          <p:cNvPr id="3" name="Imagem 2" descr="Uma imagem com monitor&#10;&#10;Descrição gerada automaticamente">
            <a:extLst>
              <a:ext uri="{FF2B5EF4-FFF2-40B4-BE49-F238E27FC236}">
                <a16:creationId xmlns:a16="http://schemas.microsoft.com/office/drawing/2014/main" id="{FE9B6A89-799B-34FA-800A-936695ED266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73"/>
          <a:stretch/>
        </p:blipFill>
        <p:spPr>
          <a:xfrm>
            <a:off x="4241484" y="1765316"/>
            <a:ext cx="3288265" cy="4022725"/>
          </a:xfrm>
          <a:prstGeom prst="rect">
            <a:avLst/>
          </a:prstGeom>
        </p:spPr>
      </p:pic>
      <p:pic>
        <p:nvPicPr>
          <p:cNvPr id="14" name="Marcador de Posição de Conteúdo 13" descr="Uma imagem com monitor&#10;&#10;Descrição gerada automaticamente">
            <a:extLst>
              <a:ext uri="{FF2B5EF4-FFF2-40B4-BE49-F238E27FC236}">
                <a16:creationId xmlns:a16="http://schemas.microsoft.com/office/drawing/2014/main" id="{513E14C4-8430-6638-95AE-2BE45CBACE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42"/>
          <a:stretch/>
        </p:blipFill>
        <p:spPr>
          <a:xfrm>
            <a:off x="498073" y="1765316"/>
            <a:ext cx="3743411" cy="4022725"/>
          </a:xfrm>
        </p:spPr>
      </p:pic>
    </p:spTree>
    <p:extLst>
      <p:ext uri="{BB962C8B-B14F-4D97-AF65-F5344CB8AC3E}">
        <p14:creationId xmlns:p14="http://schemas.microsoft.com/office/powerpoint/2010/main" val="21582455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Rectangle 4104">
            <a:extLst>
              <a:ext uri="{FF2B5EF4-FFF2-40B4-BE49-F238E27FC236}">
                <a16:creationId xmlns:a16="http://schemas.microsoft.com/office/drawing/2014/main" id="{330A2836-69DF-4CA1-A9D3-57E9810F25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07" name="Rectangle 4106">
            <a:extLst>
              <a:ext uri="{FF2B5EF4-FFF2-40B4-BE49-F238E27FC236}">
                <a16:creationId xmlns:a16="http://schemas.microsoft.com/office/drawing/2014/main" id="{F8B7DEB1-7483-4619-96AC-2F5EE90602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4109" name="Straight Connector 4108">
            <a:extLst>
              <a:ext uri="{FF2B5EF4-FFF2-40B4-BE49-F238E27FC236}">
                <a16:creationId xmlns:a16="http://schemas.microsoft.com/office/drawing/2014/main" id="{7FD4BDA6-D078-4821-B845-EB6CC7CA4D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4111" name="Rectangle 4110">
            <a:extLst>
              <a:ext uri="{FF2B5EF4-FFF2-40B4-BE49-F238E27FC236}">
                <a16:creationId xmlns:a16="http://schemas.microsoft.com/office/drawing/2014/main" id="{6669E6B3-3EC1-4414-9B2C-7EB321BF38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41" y="0"/>
            <a:ext cx="1219045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3" name="Rectangle 4112">
            <a:extLst>
              <a:ext uri="{FF2B5EF4-FFF2-40B4-BE49-F238E27FC236}">
                <a16:creationId xmlns:a16="http://schemas.microsoft.com/office/drawing/2014/main" id="{A47A4BAE-7FF1-4D01-8A9F-40EED1299A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4953000"/>
            <a:ext cx="12188952" cy="1905000"/>
          </a:xfrm>
          <a:prstGeom prst="rect">
            <a:avLst/>
          </a:prstGeom>
          <a:solidFill>
            <a:srgbClr val="4427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6489659-EF40-9345-3F7B-B5498632C5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197" y="5120640"/>
            <a:ext cx="10058400" cy="82296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 dirty="0">
                <a:solidFill>
                  <a:srgbClr val="FFFFFF"/>
                </a:solidFill>
              </a:rPr>
              <a:t>Can it detect as signals?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B84F6594-15D8-8050-3DA6-C8B3F0C62F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5212" y="5943600"/>
            <a:ext cx="10058400" cy="543513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1500" cap="all" spc="200" dirty="0">
                <a:solidFill>
                  <a:srgbClr val="FFFFFF"/>
                </a:solidFill>
                <a:latin typeface="+mj-lt"/>
              </a:rPr>
              <a:t>Since chirps are supposed to emulate a signal, can it be detected by the neural network?</a:t>
            </a:r>
          </a:p>
        </p:txBody>
      </p:sp>
      <p:pic>
        <p:nvPicPr>
          <p:cNvPr id="4100" name="Picture 4" descr="Uma imagem com texto&#10;&#10;Descrição gerada automaticamente">
            <a:extLst>
              <a:ext uri="{FF2B5EF4-FFF2-40B4-BE49-F238E27FC236}">
                <a16:creationId xmlns:a16="http://schemas.microsoft.com/office/drawing/2014/main" id="{E39FD9B4-6ABD-D480-FDFA-C9A4CC3683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1" r="4952" b="-2"/>
          <a:stretch/>
        </p:blipFill>
        <p:spPr bwMode="auto">
          <a:xfrm>
            <a:off x="634275" y="640080"/>
            <a:ext cx="3545243" cy="3931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Uma imagem com texto, monitor, cortina&#10;&#10;Descrição gerada automaticamente">
            <a:extLst>
              <a:ext uri="{FF2B5EF4-FFF2-40B4-BE49-F238E27FC236}">
                <a16:creationId xmlns:a16="http://schemas.microsoft.com/office/drawing/2014/main" id="{8461FBC9-4C7E-3CBA-8DCF-7F7DF0720C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6" r="6783" b="-2"/>
          <a:stretch/>
        </p:blipFill>
        <p:spPr bwMode="auto">
          <a:xfrm>
            <a:off x="4340387" y="640080"/>
            <a:ext cx="3525332" cy="3931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Uma imagem com texto, cortina&#10;&#10;Descrição gerada automaticamente">
            <a:extLst>
              <a:ext uri="{FF2B5EF4-FFF2-40B4-BE49-F238E27FC236}">
                <a16:creationId xmlns:a16="http://schemas.microsoft.com/office/drawing/2014/main" id="{31BE11A5-0E32-0C30-4E55-13A215A627B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8" r="6532" b="-2"/>
          <a:stretch/>
        </p:blipFill>
        <p:spPr bwMode="auto">
          <a:xfrm>
            <a:off x="8026588" y="640081"/>
            <a:ext cx="3525332" cy="3931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15" name="Rectangle 4114">
            <a:extLst>
              <a:ext uri="{FF2B5EF4-FFF2-40B4-BE49-F238E27FC236}">
                <a16:creationId xmlns:a16="http://schemas.microsoft.com/office/drawing/2014/main" id="{B4AEC0C1-7620-4EBE-8AEE-5B59F33A89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4906176"/>
            <a:ext cx="12188952" cy="64008"/>
          </a:xfrm>
          <a:prstGeom prst="rect">
            <a:avLst/>
          </a:prstGeom>
          <a:solidFill>
            <a:srgbClr val="2D5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207E0AF4-9A4F-E7EE-8838-7537B20A5B44}"/>
              </a:ext>
            </a:extLst>
          </p:cNvPr>
          <p:cNvSpPr txBox="1"/>
          <p:nvPr/>
        </p:nvSpPr>
        <p:spPr>
          <a:xfrm>
            <a:off x="633077" y="304958"/>
            <a:ext cx="3435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Signal</a:t>
            </a:r>
            <a:endParaRPr lang="pt-PT" dirty="0"/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2D3AFAC6-F9C7-E8DA-3950-CDF1B370E726}"/>
              </a:ext>
            </a:extLst>
          </p:cNvPr>
          <p:cNvSpPr txBox="1"/>
          <p:nvPr/>
        </p:nvSpPr>
        <p:spPr>
          <a:xfrm>
            <a:off x="4385223" y="269193"/>
            <a:ext cx="3435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Chirp</a:t>
            </a:r>
            <a:endParaRPr lang="pt-PT" dirty="0"/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76EA4F6C-0929-DAE2-CE3F-B2868D3D3D4F}"/>
              </a:ext>
            </a:extLst>
          </p:cNvPr>
          <p:cNvSpPr txBox="1"/>
          <p:nvPr/>
        </p:nvSpPr>
        <p:spPr>
          <a:xfrm>
            <a:off x="8071424" y="287660"/>
            <a:ext cx="3435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Blip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302319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5A0373-0B57-83BC-26CC-45F4FED213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>
                <a:solidFill>
                  <a:schemeClr val="tx1"/>
                </a:solidFill>
              </a:rPr>
              <a:t>Can it detect as signals?</a:t>
            </a:r>
            <a:endParaRPr lang="pt-PT" dirty="0">
              <a:solidFill>
                <a:schemeClr val="tx1"/>
              </a:solidFill>
            </a:endParaRP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F7017C98-7B34-7AC4-BE15-70302974CD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11 images of events and 11 images of just background noise, and it didn't go so well…</a:t>
            </a:r>
          </a:p>
          <a:p>
            <a:r>
              <a:rPr lang="en-US" dirty="0"/>
              <a:t>It classified the events: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54.5% as Blips (6/11)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18.1% as Chirps (2/11)</a:t>
            </a:r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3F016FCB-BC61-4EF5-C9AC-175CBD84E1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320" y="3516419"/>
            <a:ext cx="2200275" cy="220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>
            <a:extLst>
              <a:ext uri="{FF2B5EF4-FFF2-40B4-BE49-F238E27FC236}">
                <a16:creationId xmlns:a16="http://schemas.microsoft.com/office/drawing/2014/main" id="{0406CDEF-0507-427F-9225-BF47A9E8E2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0394" y="3516419"/>
            <a:ext cx="2200275" cy="220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8">
            <a:extLst>
              <a:ext uri="{FF2B5EF4-FFF2-40B4-BE49-F238E27FC236}">
                <a16:creationId xmlns:a16="http://schemas.microsoft.com/office/drawing/2014/main" id="{E5BA370E-73AD-BF22-ECCB-B02BDA2FFD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542" y="3516419"/>
            <a:ext cx="2200275" cy="220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0">
            <a:extLst>
              <a:ext uri="{FF2B5EF4-FFF2-40B4-BE49-F238E27FC236}">
                <a16:creationId xmlns:a16="http://schemas.microsoft.com/office/drawing/2014/main" id="{FFF203B1-0A03-7F17-3C6C-79990173AF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2616" y="3516419"/>
            <a:ext cx="2200275" cy="220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CaixaDeTexto 20">
            <a:extLst>
              <a:ext uri="{FF2B5EF4-FFF2-40B4-BE49-F238E27FC236}">
                <a16:creationId xmlns:a16="http://schemas.microsoft.com/office/drawing/2014/main" id="{0D8C34E8-8592-5C13-D545-71520518A26B}"/>
              </a:ext>
            </a:extLst>
          </p:cNvPr>
          <p:cNvSpPr txBox="1"/>
          <p:nvPr/>
        </p:nvSpPr>
        <p:spPr>
          <a:xfrm>
            <a:off x="142043" y="5654302"/>
            <a:ext cx="11550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Answer:		      Blip 				   Blip				Chirp		</a:t>
            </a:r>
            <a:r>
              <a:rPr lang="en-US" dirty="0" err="1"/>
              <a:t>Low_Frequency_Lines</a:t>
            </a:r>
            <a:r>
              <a:rPr lang="en-US" dirty="0"/>
              <a:t>		Chirp</a:t>
            </a:r>
          </a:p>
          <a:p>
            <a:pPr algn="just"/>
            <a:r>
              <a:rPr lang="en-US" dirty="0"/>
              <a:t>Probability</a:t>
            </a:r>
            <a:r>
              <a:rPr lang="pt-PT" dirty="0"/>
              <a:t>:	      0.794    			   0.440 				0.982 			    0.443 				0.999</a:t>
            </a:r>
          </a:p>
        </p:txBody>
      </p:sp>
      <p:pic>
        <p:nvPicPr>
          <p:cNvPr id="22" name="Picture 2">
            <a:extLst>
              <a:ext uri="{FF2B5EF4-FFF2-40B4-BE49-F238E27FC236}">
                <a16:creationId xmlns:a16="http://schemas.microsoft.com/office/drawing/2014/main" id="{1B93F1C1-6615-10DF-A8BE-DCE71DF45E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4468" y="3516419"/>
            <a:ext cx="2200276" cy="2200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8421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3">
            <a:extLst>
              <a:ext uri="{FF2B5EF4-FFF2-40B4-BE49-F238E27FC236}">
                <a16:creationId xmlns:a16="http://schemas.microsoft.com/office/drawing/2014/main" id="{0AB6E427-3F73-4C06-A5D5-AE52C3883B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15">
            <a:extLst>
              <a:ext uri="{FF2B5EF4-FFF2-40B4-BE49-F238E27FC236}">
                <a16:creationId xmlns:a16="http://schemas.microsoft.com/office/drawing/2014/main" id="{D8C9BDAA-0390-4B39-9B5C-BC95E5120D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rgbClr val="4528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B919E87-FBE3-E724-0EEC-3239C8B698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516835"/>
            <a:ext cx="3084844" cy="2103875"/>
          </a:xfrm>
        </p:spPr>
        <p:txBody>
          <a:bodyPr>
            <a:normAutofit/>
          </a:bodyPr>
          <a:lstStyle/>
          <a:p>
            <a:r>
              <a:rPr lang="pt-PT" sz="3600" dirty="0" err="1">
                <a:solidFill>
                  <a:srgbClr val="FFFFFF"/>
                </a:solidFill>
              </a:rPr>
              <a:t>The</a:t>
            </a:r>
            <a:r>
              <a:rPr lang="pt-PT" sz="3600" dirty="0">
                <a:solidFill>
                  <a:srgbClr val="FFFFFF"/>
                </a:solidFill>
              </a:rPr>
              <a:t> </a:t>
            </a:r>
            <a:r>
              <a:rPr lang="pt-PT" sz="3600" dirty="0" err="1">
                <a:solidFill>
                  <a:srgbClr val="FFFFFF"/>
                </a:solidFill>
              </a:rPr>
              <a:t>dataset</a:t>
            </a:r>
            <a:endParaRPr lang="pt-PT" sz="3600" dirty="0">
              <a:solidFill>
                <a:srgbClr val="FFFFFF"/>
              </a:solidFill>
            </a:endParaRP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46BB0675-8C97-21B0-A6BA-A265EBDCFB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371" y="2653800"/>
            <a:ext cx="3084844" cy="3335519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FFFFFF"/>
                </a:solidFill>
              </a:rPr>
              <a:t> Contains 21 sets of images for glitches and 1 set of images for background noise.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FFFFFF"/>
                </a:solidFill>
              </a:rPr>
              <a:t> There are four versions for each image, the difference being the time window.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FFFFFF"/>
                </a:solidFill>
              </a:rPr>
              <a:t> It is divided between three subsets: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FFFFFF"/>
                </a:solidFill>
              </a:rPr>
              <a:t>Train (6008 images)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FFFFFF"/>
                </a:solidFill>
              </a:rPr>
              <a:t>Validation (1288 images)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FFFFFF"/>
                </a:solidFill>
              </a:rPr>
              <a:t>Test (1287 images)</a:t>
            </a:r>
          </a:p>
        </p:txBody>
      </p:sp>
      <p:sp>
        <p:nvSpPr>
          <p:cNvPr id="22" name="Rectangle 17">
            <a:extLst>
              <a:ext uri="{FF2B5EF4-FFF2-40B4-BE49-F238E27FC236}">
                <a16:creationId xmlns:a16="http://schemas.microsoft.com/office/drawing/2014/main" id="{F9DB1FE5-9D46-433B-99D1-2F1B8DC798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rgbClr val="EFFC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9" name="Imagem 8" descr="Uma imagem com texto, captura de ecrã&#10;&#10;Descrição gerada automaticamente">
            <a:extLst>
              <a:ext uri="{FF2B5EF4-FFF2-40B4-BE49-F238E27FC236}">
                <a16:creationId xmlns:a16="http://schemas.microsoft.com/office/drawing/2014/main" id="{8287522B-E830-823C-AB88-CDF6BBAAEC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017" y="1160140"/>
            <a:ext cx="6798082" cy="4537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2296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D829E218-74FB-4455-98BE-F2C5BA8978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E8D75FD-D4F9-4D11-B70D-82EFCB4CFA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F5DC8C3-BA5F-4EED-BB9A-A14272BD82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548B4202-DCD5-4F8C-B481-743A989A9D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965F7A2B-458B-472F-CFD4-D2F8EABD23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999" y="4550229"/>
            <a:ext cx="10909073" cy="105765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Resnet 18’s architecture</a:t>
            </a:r>
          </a:p>
        </p:txBody>
      </p:sp>
      <p:pic>
        <p:nvPicPr>
          <p:cNvPr id="3" name="Marcador de Posição de Conteúdo 4">
            <a:extLst>
              <a:ext uri="{FF2B5EF4-FFF2-40B4-BE49-F238E27FC236}">
                <a16:creationId xmlns:a16="http://schemas.microsoft.com/office/drawing/2014/main" id="{9B1E4A04-9220-1B7E-9763-414EA001E5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4" r="-879" b="-2"/>
          <a:stretch/>
        </p:blipFill>
        <p:spPr>
          <a:xfrm>
            <a:off x="560568" y="975793"/>
            <a:ext cx="11070863" cy="2951639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7F57F6B-E621-4E40-A34D-2FE12902AA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21086" y="5618770"/>
            <a:ext cx="1051560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7CFB8C0F-4E01-4C10-A861-0C16EB92D2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EE702CF-91CE-4661-ACBF-3C8160D1B4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A306CA7A-F63C-AC3C-CD5E-331ADF062E89}"/>
              </a:ext>
            </a:extLst>
          </p:cNvPr>
          <p:cNvSpPr txBox="1"/>
          <p:nvPr/>
        </p:nvSpPr>
        <p:spPr>
          <a:xfrm>
            <a:off x="1539195" y="6390989"/>
            <a:ext cx="955552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Image taken from: Ramzan, </a:t>
            </a:r>
            <a:r>
              <a:rPr 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Farheen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&amp; Khan, Muhammad Usman &amp; Rehmat, Asim &amp; Iqbal, Sajid &amp; Saba, </a:t>
            </a:r>
            <a:r>
              <a:rPr 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Tanzila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&amp; Rehman, Amjad &amp; Mehmood, Zahid. (2019). A Deep Learning Approach for Automated Diagnosis and Multi-Class Classification of Alzheimer’s Disease Stages Using Resting-State fMRI and Residual Neural Networks. Journal of Medical Systems. 44. 10.1007/s10916-019-1475-2. </a:t>
            </a:r>
            <a:endParaRPr 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7508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C3A366-7980-66FE-6677-DCE975AF3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supervised approach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AD80A184-8C9D-596D-45BD-B92407AAC4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81C8D5E8-3472-D29B-2F83-6D7AE346894F}"/>
              </a:ext>
            </a:extLst>
          </p:cNvPr>
          <p:cNvSpPr/>
          <p:nvPr/>
        </p:nvSpPr>
        <p:spPr>
          <a:xfrm>
            <a:off x="5239228" y="2388155"/>
            <a:ext cx="1742440" cy="243501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/>
              <a:t>Body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33984445-2EEB-AC1A-5BAC-5B3AAFFBD61F}"/>
              </a:ext>
            </a:extLst>
          </p:cNvPr>
          <p:cNvSpPr/>
          <p:nvPr/>
        </p:nvSpPr>
        <p:spPr>
          <a:xfrm>
            <a:off x="6981667" y="2388155"/>
            <a:ext cx="1225872" cy="243501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err="1"/>
              <a:t>Head</a:t>
            </a:r>
            <a:endParaRPr lang="pt-PT" dirty="0"/>
          </a:p>
          <a:p>
            <a:pPr algn="ctr"/>
            <a:r>
              <a:rPr lang="pt-PT" dirty="0"/>
              <a:t>(</a:t>
            </a:r>
            <a:r>
              <a:rPr lang="pt-PT" dirty="0" err="1"/>
              <a:t>last</a:t>
            </a:r>
            <a:r>
              <a:rPr lang="pt-PT" dirty="0"/>
              <a:t> </a:t>
            </a:r>
            <a:r>
              <a:rPr lang="pt-PT" dirty="0" err="1"/>
              <a:t>layer</a:t>
            </a:r>
            <a:r>
              <a:rPr lang="pt-PT" dirty="0"/>
              <a:t>)</a:t>
            </a:r>
          </a:p>
        </p:txBody>
      </p:sp>
      <p:pic>
        <p:nvPicPr>
          <p:cNvPr id="10" name="Marcador de Posição de Conteúdo 4">
            <a:extLst>
              <a:ext uri="{FF2B5EF4-FFF2-40B4-BE49-F238E27FC236}">
                <a16:creationId xmlns:a16="http://schemas.microsoft.com/office/drawing/2014/main" id="{C341B476-9761-1070-A5D3-AD47057622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981" y="3197163"/>
            <a:ext cx="1745932" cy="1450757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id="{C907A04D-DBB7-289E-4F7A-5118FC241FA2}"/>
              </a:ext>
            </a:extLst>
          </p:cNvPr>
          <p:cNvSpPr/>
          <p:nvPr/>
        </p:nvSpPr>
        <p:spPr>
          <a:xfrm>
            <a:off x="2882107" y="2630427"/>
            <a:ext cx="1742440" cy="5754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Augmentation</a:t>
            </a:r>
          </a:p>
        </p:txBody>
      </p:sp>
      <p:cxnSp>
        <p:nvCxnSpPr>
          <p:cNvPr id="20" name="Conexão: Ângulo Reto 19">
            <a:extLst>
              <a:ext uri="{FF2B5EF4-FFF2-40B4-BE49-F238E27FC236}">
                <a16:creationId xmlns:a16="http://schemas.microsoft.com/office/drawing/2014/main" id="{876678E7-14A0-5A41-5697-3F066C67AEDD}"/>
              </a:ext>
            </a:extLst>
          </p:cNvPr>
          <p:cNvCxnSpPr>
            <a:cxnSpLocks/>
            <a:stCxn id="22" idx="3"/>
            <a:endCxn id="4" idx="1"/>
          </p:cNvCxnSpPr>
          <p:nvPr/>
        </p:nvCxnSpPr>
        <p:spPr>
          <a:xfrm flipV="1">
            <a:off x="4624547" y="3605662"/>
            <a:ext cx="614681" cy="32562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Marcador de Posição de Conteúdo 8">
            <a:extLst>
              <a:ext uri="{FF2B5EF4-FFF2-40B4-BE49-F238E27FC236}">
                <a16:creationId xmlns:a16="http://schemas.microsoft.com/office/drawing/2014/main" id="{C536C8AA-2FA3-ED73-8E22-C1CA505761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8615" y="3205911"/>
            <a:ext cx="1745932" cy="1450757"/>
          </a:xfrm>
          <a:prstGeom prst="rect">
            <a:avLst/>
          </a:prstGeom>
        </p:spPr>
      </p:pic>
      <p:sp>
        <p:nvSpPr>
          <p:cNvPr id="43" name="Retângulo 42">
            <a:extLst>
              <a:ext uri="{FF2B5EF4-FFF2-40B4-BE49-F238E27FC236}">
                <a16:creationId xmlns:a16="http://schemas.microsoft.com/office/drawing/2014/main" id="{1935AFC4-8F54-660C-6665-721EE3542EE9}"/>
              </a:ext>
            </a:extLst>
          </p:cNvPr>
          <p:cNvSpPr/>
          <p:nvPr/>
        </p:nvSpPr>
        <p:spPr>
          <a:xfrm>
            <a:off x="692473" y="2630427"/>
            <a:ext cx="1742440" cy="57548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Labeled dataset</a:t>
            </a:r>
          </a:p>
        </p:txBody>
      </p:sp>
      <p:sp>
        <p:nvSpPr>
          <p:cNvPr id="47" name="Chaveta à direita 46">
            <a:extLst>
              <a:ext uri="{FF2B5EF4-FFF2-40B4-BE49-F238E27FC236}">
                <a16:creationId xmlns:a16="http://schemas.microsoft.com/office/drawing/2014/main" id="{67588DE1-447D-41E6-C268-5C3FEF11D08E}"/>
              </a:ext>
            </a:extLst>
          </p:cNvPr>
          <p:cNvSpPr/>
          <p:nvPr/>
        </p:nvSpPr>
        <p:spPr>
          <a:xfrm rot="5400000">
            <a:off x="6538717" y="3523679"/>
            <a:ext cx="369332" cy="2968312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48" name="CaixaDeTexto 47">
            <a:extLst>
              <a:ext uri="{FF2B5EF4-FFF2-40B4-BE49-F238E27FC236}">
                <a16:creationId xmlns:a16="http://schemas.microsoft.com/office/drawing/2014/main" id="{9B1D76E8-EEFD-9A32-4A6A-E6D38EF7A209}"/>
              </a:ext>
            </a:extLst>
          </p:cNvPr>
          <p:cNvSpPr txBox="1"/>
          <p:nvPr/>
        </p:nvSpPr>
        <p:spPr>
          <a:xfrm>
            <a:off x="5239226" y="5271810"/>
            <a:ext cx="3132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Resnet18</a:t>
            </a:r>
          </a:p>
        </p:txBody>
      </p:sp>
      <p:sp>
        <p:nvSpPr>
          <p:cNvPr id="52" name="CaixaDeTexto 51">
            <a:extLst>
              <a:ext uri="{FF2B5EF4-FFF2-40B4-BE49-F238E27FC236}">
                <a16:creationId xmlns:a16="http://schemas.microsoft.com/office/drawing/2014/main" id="{0ED4B06D-062C-A7A1-B45F-775C0533D93A}"/>
              </a:ext>
            </a:extLst>
          </p:cNvPr>
          <p:cNvSpPr txBox="1"/>
          <p:nvPr/>
        </p:nvSpPr>
        <p:spPr>
          <a:xfrm>
            <a:off x="8651241" y="3005497"/>
            <a:ext cx="2504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Loss</a:t>
            </a: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Accuracy</a:t>
            </a: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F1-score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Confusion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matrix</a:t>
            </a: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4" name="Conexão reta unidirecional 53">
            <a:extLst>
              <a:ext uri="{FF2B5EF4-FFF2-40B4-BE49-F238E27FC236}">
                <a16:creationId xmlns:a16="http://schemas.microsoft.com/office/drawing/2014/main" id="{CD5C8E7E-135B-4B74-D5C6-42B2C17FC5D7}"/>
              </a:ext>
            </a:extLst>
          </p:cNvPr>
          <p:cNvCxnSpPr>
            <a:cxnSpLocks/>
            <a:stCxn id="5" idx="3"/>
            <a:endCxn id="52" idx="1"/>
          </p:cNvCxnSpPr>
          <p:nvPr/>
        </p:nvCxnSpPr>
        <p:spPr>
          <a:xfrm>
            <a:off x="8207539" y="3605662"/>
            <a:ext cx="44370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exão reta unidirecional 69">
            <a:extLst>
              <a:ext uri="{FF2B5EF4-FFF2-40B4-BE49-F238E27FC236}">
                <a16:creationId xmlns:a16="http://schemas.microsoft.com/office/drawing/2014/main" id="{03E14AB7-F97C-4AED-849E-4A02545D6463}"/>
              </a:ext>
            </a:extLst>
          </p:cNvPr>
          <p:cNvCxnSpPr>
            <a:endCxn id="22" idx="1"/>
          </p:cNvCxnSpPr>
          <p:nvPr/>
        </p:nvCxnSpPr>
        <p:spPr>
          <a:xfrm>
            <a:off x="2434913" y="3931290"/>
            <a:ext cx="44370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951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C3A366-7980-66FE-6677-DCE975AF3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Self-supervised + transfer learning</a:t>
            </a:r>
            <a:endParaRPr lang="pt-PT" dirty="0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81C8D5E8-3472-D29B-2F83-6D7AE346894F}"/>
              </a:ext>
            </a:extLst>
          </p:cNvPr>
          <p:cNvSpPr/>
          <p:nvPr/>
        </p:nvSpPr>
        <p:spPr>
          <a:xfrm>
            <a:off x="6113497" y="1816669"/>
            <a:ext cx="1742440" cy="12719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/>
              <a:t>Body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33984445-2EEB-AC1A-5BAC-5B3AAFFBD61F}"/>
              </a:ext>
            </a:extLst>
          </p:cNvPr>
          <p:cNvSpPr/>
          <p:nvPr/>
        </p:nvSpPr>
        <p:spPr>
          <a:xfrm>
            <a:off x="7855936" y="1816669"/>
            <a:ext cx="1225872" cy="127197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dirty="0" err="1"/>
              <a:t>Head</a:t>
            </a:r>
            <a:endParaRPr lang="pt-PT" dirty="0"/>
          </a:p>
        </p:txBody>
      </p:sp>
      <p:sp>
        <p:nvSpPr>
          <p:cNvPr id="47" name="Chaveta à direita 46">
            <a:extLst>
              <a:ext uri="{FF2B5EF4-FFF2-40B4-BE49-F238E27FC236}">
                <a16:creationId xmlns:a16="http://schemas.microsoft.com/office/drawing/2014/main" id="{67588DE1-447D-41E6-C268-5C3FEF11D08E}"/>
              </a:ext>
            </a:extLst>
          </p:cNvPr>
          <p:cNvSpPr/>
          <p:nvPr/>
        </p:nvSpPr>
        <p:spPr>
          <a:xfrm rot="5400000">
            <a:off x="7412988" y="1789150"/>
            <a:ext cx="369332" cy="2968312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48" name="CaixaDeTexto 47">
            <a:extLst>
              <a:ext uri="{FF2B5EF4-FFF2-40B4-BE49-F238E27FC236}">
                <a16:creationId xmlns:a16="http://schemas.microsoft.com/office/drawing/2014/main" id="{9B1D76E8-EEFD-9A32-4A6A-E6D38EF7A209}"/>
              </a:ext>
            </a:extLst>
          </p:cNvPr>
          <p:cNvSpPr txBox="1"/>
          <p:nvPr/>
        </p:nvSpPr>
        <p:spPr>
          <a:xfrm>
            <a:off x="6113497" y="3537281"/>
            <a:ext cx="3132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Resnet18</a:t>
            </a:r>
          </a:p>
        </p:txBody>
      </p:sp>
      <p:sp>
        <p:nvSpPr>
          <p:cNvPr id="52" name="CaixaDeTexto 51">
            <a:extLst>
              <a:ext uri="{FF2B5EF4-FFF2-40B4-BE49-F238E27FC236}">
                <a16:creationId xmlns:a16="http://schemas.microsoft.com/office/drawing/2014/main" id="{0ED4B06D-062C-A7A1-B45F-775C0533D93A}"/>
              </a:ext>
            </a:extLst>
          </p:cNvPr>
          <p:cNvSpPr txBox="1"/>
          <p:nvPr/>
        </p:nvSpPr>
        <p:spPr>
          <a:xfrm>
            <a:off x="9687560" y="3121782"/>
            <a:ext cx="2504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Loss</a:t>
            </a: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Accuracy</a:t>
            </a: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F1-score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Confusion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matrix</a:t>
            </a: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tângulo 26">
            <a:extLst>
              <a:ext uri="{FF2B5EF4-FFF2-40B4-BE49-F238E27FC236}">
                <a16:creationId xmlns:a16="http://schemas.microsoft.com/office/drawing/2014/main" id="{EF2C5E8E-78E2-43F7-AB95-AF9DA8EBFA93}"/>
              </a:ext>
            </a:extLst>
          </p:cNvPr>
          <p:cNvSpPr/>
          <p:nvPr/>
        </p:nvSpPr>
        <p:spPr>
          <a:xfrm>
            <a:off x="6113497" y="4355254"/>
            <a:ext cx="1742440" cy="12719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/>
              <a:t>Body</a:t>
            </a:r>
          </a:p>
        </p:txBody>
      </p:sp>
      <p:sp>
        <p:nvSpPr>
          <p:cNvPr id="29" name="Retângulo 28">
            <a:extLst>
              <a:ext uri="{FF2B5EF4-FFF2-40B4-BE49-F238E27FC236}">
                <a16:creationId xmlns:a16="http://schemas.microsoft.com/office/drawing/2014/main" id="{AFA323E6-6B0A-A980-9130-7A68476ECD70}"/>
              </a:ext>
            </a:extLst>
          </p:cNvPr>
          <p:cNvSpPr/>
          <p:nvPr/>
        </p:nvSpPr>
        <p:spPr>
          <a:xfrm>
            <a:off x="7855936" y="4355254"/>
            <a:ext cx="1225872" cy="127197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/>
              <a:t>New </a:t>
            </a:r>
            <a:r>
              <a:rPr lang="pt-PT" dirty="0" err="1"/>
              <a:t>Head</a:t>
            </a:r>
            <a:endParaRPr lang="pt-PT" dirty="0"/>
          </a:p>
        </p:txBody>
      </p:sp>
      <p:sp>
        <p:nvSpPr>
          <p:cNvPr id="31" name="Chaveta à direita 30">
            <a:extLst>
              <a:ext uri="{FF2B5EF4-FFF2-40B4-BE49-F238E27FC236}">
                <a16:creationId xmlns:a16="http://schemas.microsoft.com/office/drawing/2014/main" id="{D5C1D430-35E0-9336-E71B-63F0ACC0A9F4}"/>
              </a:ext>
            </a:extLst>
          </p:cNvPr>
          <p:cNvSpPr/>
          <p:nvPr/>
        </p:nvSpPr>
        <p:spPr>
          <a:xfrm rot="16200000">
            <a:off x="7402901" y="2692253"/>
            <a:ext cx="369332" cy="2968312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cxnSp>
        <p:nvCxnSpPr>
          <p:cNvPr id="33" name="Conexão: Curva 32">
            <a:extLst>
              <a:ext uri="{FF2B5EF4-FFF2-40B4-BE49-F238E27FC236}">
                <a16:creationId xmlns:a16="http://schemas.microsoft.com/office/drawing/2014/main" id="{2A2EA17B-88F6-4226-49AC-DC8F897E7FDA}"/>
              </a:ext>
            </a:extLst>
          </p:cNvPr>
          <p:cNvCxnSpPr>
            <a:cxnSpLocks/>
            <a:stCxn id="4" idx="2"/>
            <a:endCxn id="27" idx="0"/>
          </p:cNvCxnSpPr>
          <p:nvPr/>
        </p:nvCxnSpPr>
        <p:spPr>
          <a:xfrm rot="5400000">
            <a:off x="6351410" y="3721947"/>
            <a:ext cx="1266614" cy="12700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Marcador de Posição de Conteúdo 4">
            <a:extLst>
              <a:ext uri="{FF2B5EF4-FFF2-40B4-BE49-F238E27FC236}">
                <a16:creationId xmlns:a16="http://schemas.microsoft.com/office/drawing/2014/main" id="{2125DDAB-1D0E-9B0E-D221-4713452747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4526711"/>
            <a:ext cx="1745932" cy="1450757"/>
          </a:xfrm>
          <a:prstGeom prst="rect">
            <a:avLst/>
          </a:prstGeom>
        </p:spPr>
      </p:pic>
      <p:sp>
        <p:nvSpPr>
          <p:cNvPr id="41" name="Retângulo 40">
            <a:extLst>
              <a:ext uri="{FF2B5EF4-FFF2-40B4-BE49-F238E27FC236}">
                <a16:creationId xmlns:a16="http://schemas.microsoft.com/office/drawing/2014/main" id="{A5B99DAD-89D9-7CEE-C086-F2348CB2AA0D}"/>
              </a:ext>
            </a:extLst>
          </p:cNvPr>
          <p:cNvSpPr/>
          <p:nvPr/>
        </p:nvSpPr>
        <p:spPr>
          <a:xfrm>
            <a:off x="3219212" y="3941473"/>
            <a:ext cx="1742440" cy="5754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Augmentation</a:t>
            </a:r>
          </a:p>
        </p:txBody>
      </p:sp>
      <p:pic>
        <p:nvPicPr>
          <p:cNvPr id="44" name="Marcador de Posição de Conteúdo 8">
            <a:extLst>
              <a:ext uri="{FF2B5EF4-FFF2-40B4-BE49-F238E27FC236}">
                <a16:creationId xmlns:a16="http://schemas.microsoft.com/office/drawing/2014/main" id="{186F8D3E-6586-8227-F68C-97D466C329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0678" y="4526711"/>
            <a:ext cx="1745932" cy="1450757"/>
          </a:xfrm>
          <a:prstGeom prst="rect">
            <a:avLst/>
          </a:prstGeom>
        </p:spPr>
      </p:pic>
      <p:sp>
        <p:nvSpPr>
          <p:cNvPr id="46" name="Retângulo 45">
            <a:extLst>
              <a:ext uri="{FF2B5EF4-FFF2-40B4-BE49-F238E27FC236}">
                <a16:creationId xmlns:a16="http://schemas.microsoft.com/office/drawing/2014/main" id="{E1C9A30B-E3C8-3CE9-67E6-5944663BA1CF}"/>
              </a:ext>
            </a:extLst>
          </p:cNvPr>
          <p:cNvSpPr/>
          <p:nvPr/>
        </p:nvSpPr>
        <p:spPr>
          <a:xfrm>
            <a:off x="1100772" y="3951227"/>
            <a:ext cx="1742440" cy="57548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Labeled dataset</a:t>
            </a:r>
          </a:p>
        </p:txBody>
      </p:sp>
      <p:cxnSp>
        <p:nvCxnSpPr>
          <p:cNvPr id="53" name="Conexão reta unidirecional 52">
            <a:extLst>
              <a:ext uri="{FF2B5EF4-FFF2-40B4-BE49-F238E27FC236}">
                <a16:creationId xmlns:a16="http://schemas.microsoft.com/office/drawing/2014/main" id="{0B32325B-861E-4D21-ED87-B32BC0C42C0E}"/>
              </a:ext>
            </a:extLst>
          </p:cNvPr>
          <p:cNvCxnSpPr>
            <a:stCxn id="39" idx="3"/>
            <a:endCxn id="44" idx="1"/>
          </p:cNvCxnSpPr>
          <p:nvPr/>
        </p:nvCxnSpPr>
        <p:spPr>
          <a:xfrm>
            <a:off x="2843212" y="5252090"/>
            <a:ext cx="3674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exão: Ângulo Reto 56">
            <a:extLst>
              <a:ext uri="{FF2B5EF4-FFF2-40B4-BE49-F238E27FC236}">
                <a16:creationId xmlns:a16="http://schemas.microsoft.com/office/drawing/2014/main" id="{A015586F-5E54-0059-7BD6-4ECF69C9E68F}"/>
              </a:ext>
            </a:extLst>
          </p:cNvPr>
          <p:cNvCxnSpPr>
            <a:stCxn id="44" idx="3"/>
            <a:endCxn id="27" idx="1"/>
          </p:cNvCxnSpPr>
          <p:nvPr/>
        </p:nvCxnSpPr>
        <p:spPr>
          <a:xfrm flipV="1">
            <a:off x="4956610" y="4991240"/>
            <a:ext cx="1156887" cy="26085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Marcador de Posição de Conteúdo 4">
            <a:extLst>
              <a:ext uri="{FF2B5EF4-FFF2-40B4-BE49-F238E27FC236}">
                <a16:creationId xmlns:a16="http://schemas.microsoft.com/office/drawing/2014/main" id="{DAEA8A26-557B-1E58-E414-8816B4385C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14" y="2383258"/>
            <a:ext cx="1745932" cy="1450757"/>
          </a:xfrm>
          <a:prstGeom prst="rect">
            <a:avLst/>
          </a:prstGeom>
        </p:spPr>
      </p:pic>
      <p:sp>
        <p:nvSpPr>
          <p:cNvPr id="75" name="Retângulo 74">
            <a:extLst>
              <a:ext uri="{FF2B5EF4-FFF2-40B4-BE49-F238E27FC236}">
                <a16:creationId xmlns:a16="http://schemas.microsoft.com/office/drawing/2014/main" id="{03D08C19-ACBB-9D2C-AB60-3E9C0B9E4018}"/>
              </a:ext>
            </a:extLst>
          </p:cNvPr>
          <p:cNvSpPr/>
          <p:nvPr/>
        </p:nvSpPr>
        <p:spPr>
          <a:xfrm>
            <a:off x="227806" y="1807774"/>
            <a:ext cx="1742440" cy="57548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Unlabeled dataset</a:t>
            </a:r>
          </a:p>
        </p:txBody>
      </p:sp>
      <p:pic>
        <p:nvPicPr>
          <p:cNvPr id="83" name="Marcador de Posição de Conteúdo 8">
            <a:extLst>
              <a:ext uri="{FF2B5EF4-FFF2-40B4-BE49-F238E27FC236}">
                <a16:creationId xmlns:a16="http://schemas.microsoft.com/office/drawing/2014/main" id="{37353CDE-6C44-2066-D3ED-E1A605A068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5760" y="2438871"/>
            <a:ext cx="776104" cy="644892"/>
          </a:xfrm>
          <a:prstGeom prst="rect">
            <a:avLst/>
          </a:prstGeom>
        </p:spPr>
      </p:pic>
      <p:pic>
        <p:nvPicPr>
          <p:cNvPr id="85" name="Marcador de Posição de Conteúdo 4">
            <a:extLst>
              <a:ext uri="{FF2B5EF4-FFF2-40B4-BE49-F238E27FC236}">
                <a16:creationId xmlns:a16="http://schemas.microsoft.com/office/drawing/2014/main" id="{5EC326E2-5EB2-8431-E07C-57228C7805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710805" y="3083763"/>
            <a:ext cx="786186" cy="644892"/>
          </a:xfrm>
          <a:prstGeom prst="rect">
            <a:avLst/>
          </a:prstGeom>
        </p:spPr>
      </p:pic>
      <p:pic>
        <p:nvPicPr>
          <p:cNvPr id="89" name="Marcador de Posição de Conteúdo 4">
            <a:extLst>
              <a:ext uri="{FF2B5EF4-FFF2-40B4-BE49-F238E27FC236}">
                <a16:creationId xmlns:a16="http://schemas.microsoft.com/office/drawing/2014/main" id="{DFD34738-1900-CA5F-6E8A-E7B22697FE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700724" y="1793979"/>
            <a:ext cx="776103" cy="644892"/>
          </a:xfrm>
          <a:prstGeom prst="rect">
            <a:avLst/>
          </a:prstGeom>
        </p:spPr>
      </p:pic>
      <p:cxnSp>
        <p:nvCxnSpPr>
          <p:cNvPr id="91" name="Conexão: Ângulo Reto 90">
            <a:extLst>
              <a:ext uri="{FF2B5EF4-FFF2-40B4-BE49-F238E27FC236}">
                <a16:creationId xmlns:a16="http://schemas.microsoft.com/office/drawing/2014/main" id="{FDFA9489-BF6A-4364-A8A4-A4C40F4076E9}"/>
              </a:ext>
            </a:extLst>
          </p:cNvPr>
          <p:cNvCxnSpPr>
            <a:stCxn id="89" idx="3"/>
            <a:endCxn id="4" idx="1"/>
          </p:cNvCxnSpPr>
          <p:nvPr/>
        </p:nvCxnSpPr>
        <p:spPr>
          <a:xfrm>
            <a:off x="4476827" y="2116425"/>
            <a:ext cx="1636670" cy="33623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exão: Ângulo Reto 92">
            <a:extLst>
              <a:ext uri="{FF2B5EF4-FFF2-40B4-BE49-F238E27FC236}">
                <a16:creationId xmlns:a16="http://schemas.microsoft.com/office/drawing/2014/main" id="{63A5972F-BED9-1E40-4531-23FFC9A5888E}"/>
              </a:ext>
            </a:extLst>
          </p:cNvPr>
          <p:cNvCxnSpPr>
            <a:stCxn id="85" idx="1"/>
            <a:endCxn id="4" idx="1"/>
          </p:cNvCxnSpPr>
          <p:nvPr/>
        </p:nvCxnSpPr>
        <p:spPr>
          <a:xfrm flipV="1">
            <a:off x="4496991" y="2452655"/>
            <a:ext cx="1616506" cy="953554"/>
          </a:xfrm>
          <a:prstGeom prst="bentConnector3">
            <a:avLst>
              <a:gd name="adj1" fmla="val 4937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onexão: Ângulo Reto 94">
            <a:extLst>
              <a:ext uri="{FF2B5EF4-FFF2-40B4-BE49-F238E27FC236}">
                <a16:creationId xmlns:a16="http://schemas.microsoft.com/office/drawing/2014/main" id="{39818068-3B49-91B3-DD50-BF6C7E690846}"/>
              </a:ext>
            </a:extLst>
          </p:cNvPr>
          <p:cNvCxnSpPr>
            <a:stCxn id="83" idx="3"/>
            <a:endCxn id="4" idx="1"/>
          </p:cNvCxnSpPr>
          <p:nvPr/>
        </p:nvCxnSpPr>
        <p:spPr>
          <a:xfrm flipV="1">
            <a:off x="4481864" y="2452655"/>
            <a:ext cx="1631633" cy="30866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Retângulo 97">
            <a:extLst>
              <a:ext uri="{FF2B5EF4-FFF2-40B4-BE49-F238E27FC236}">
                <a16:creationId xmlns:a16="http://schemas.microsoft.com/office/drawing/2014/main" id="{5D6C1F6A-724D-2B87-F30C-1196554B139E}"/>
              </a:ext>
            </a:extLst>
          </p:cNvPr>
          <p:cNvSpPr/>
          <p:nvPr/>
        </p:nvSpPr>
        <p:spPr>
          <a:xfrm>
            <a:off x="2151813" y="1816669"/>
            <a:ext cx="1533784" cy="19119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Labels accordingly with the Augmentation</a:t>
            </a:r>
          </a:p>
        </p:txBody>
      </p:sp>
      <p:cxnSp>
        <p:nvCxnSpPr>
          <p:cNvPr id="102" name="Conexão: Ângulo Reto 101">
            <a:extLst>
              <a:ext uri="{FF2B5EF4-FFF2-40B4-BE49-F238E27FC236}">
                <a16:creationId xmlns:a16="http://schemas.microsoft.com/office/drawing/2014/main" id="{363FB36A-DC09-BC99-738C-F4749D3E23CA}"/>
              </a:ext>
            </a:extLst>
          </p:cNvPr>
          <p:cNvCxnSpPr>
            <a:stCxn id="73" idx="3"/>
            <a:endCxn id="98" idx="1"/>
          </p:cNvCxnSpPr>
          <p:nvPr/>
        </p:nvCxnSpPr>
        <p:spPr>
          <a:xfrm flipV="1">
            <a:off x="1970246" y="2772662"/>
            <a:ext cx="181567" cy="33597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Conexão: Ângulo Reto 103">
            <a:extLst>
              <a:ext uri="{FF2B5EF4-FFF2-40B4-BE49-F238E27FC236}">
                <a16:creationId xmlns:a16="http://schemas.microsoft.com/office/drawing/2014/main" id="{48E9F493-1ADA-49EE-1C0A-5D2615971000}"/>
              </a:ext>
            </a:extLst>
          </p:cNvPr>
          <p:cNvCxnSpPr>
            <a:stCxn id="5" idx="3"/>
            <a:endCxn id="52" idx="0"/>
          </p:cNvCxnSpPr>
          <p:nvPr/>
        </p:nvCxnSpPr>
        <p:spPr>
          <a:xfrm>
            <a:off x="9081808" y="2452655"/>
            <a:ext cx="1857972" cy="66912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Conexão: Ângulo Reto 105">
            <a:extLst>
              <a:ext uri="{FF2B5EF4-FFF2-40B4-BE49-F238E27FC236}">
                <a16:creationId xmlns:a16="http://schemas.microsoft.com/office/drawing/2014/main" id="{0C5CB8A6-F1F5-33D3-7E83-F9C36617A5CC}"/>
              </a:ext>
            </a:extLst>
          </p:cNvPr>
          <p:cNvCxnSpPr>
            <a:stCxn id="29" idx="3"/>
            <a:endCxn id="52" idx="2"/>
          </p:cNvCxnSpPr>
          <p:nvPr/>
        </p:nvCxnSpPr>
        <p:spPr>
          <a:xfrm flipV="1">
            <a:off x="9081808" y="4322111"/>
            <a:ext cx="1857972" cy="66912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CaixaDeTexto 107">
            <a:extLst>
              <a:ext uri="{FF2B5EF4-FFF2-40B4-BE49-F238E27FC236}">
                <a16:creationId xmlns:a16="http://schemas.microsoft.com/office/drawing/2014/main" id="{747E36FF-8970-22D9-8787-E612228E1BBD}"/>
              </a:ext>
            </a:extLst>
          </p:cNvPr>
          <p:cNvSpPr txBox="1"/>
          <p:nvPr/>
        </p:nvSpPr>
        <p:spPr>
          <a:xfrm>
            <a:off x="6096000" y="5792802"/>
            <a:ext cx="3132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(fine-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tunning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98565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D3F00AEE-431D-494F-88C1-EC58DFF529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DAB6AAC-029F-41DE-BE2F-A9D439D2C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8CAA1E7-B772-4FC1-9062-39237998D9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40" name="Rectangle 39">
            <a:extLst>
              <a:ext uri="{FF2B5EF4-FFF2-40B4-BE49-F238E27FC236}">
                <a16:creationId xmlns:a16="http://schemas.microsoft.com/office/drawing/2014/main" id="{50306D92-064B-46F2-8CB4-0D4372D995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045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19715F9-A71A-494D-A04D-C796CBEE58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07" y="4953000"/>
            <a:ext cx="12188952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7CAEDE3-E1BC-FF61-A456-C3B80E6B8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197" y="5120640"/>
            <a:ext cx="10058400" cy="82296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600" dirty="0">
                <a:solidFill>
                  <a:srgbClr val="FFFFFF"/>
                </a:solidFill>
              </a:rPr>
              <a:t>Finding the learning-rate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ED2B483-234C-4150-B8F6-A25DF2EA99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58553" y="886968"/>
            <a:ext cx="64008" cy="3108960"/>
          </a:xfrm>
          <a:prstGeom prst="rect">
            <a:avLst/>
          </a:prstGeom>
          <a:solidFill>
            <a:srgbClr val="FF81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C8BDED2-97F7-44E3-B726-617EADE2EE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55969" y="886968"/>
            <a:ext cx="64008" cy="3108960"/>
          </a:xfrm>
          <a:prstGeom prst="rect">
            <a:avLst/>
          </a:prstGeom>
          <a:solidFill>
            <a:srgbClr val="FF81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5DF00D81-F08A-499F-AA1E-89EC9E81F1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07" y="4906176"/>
            <a:ext cx="12188952" cy="64008"/>
          </a:xfrm>
          <a:prstGeom prst="rect">
            <a:avLst/>
          </a:prstGeom>
          <a:solidFill>
            <a:srgbClr val="FF81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" name="CaixaDeTexto 49">
            <a:extLst>
              <a:ext uri="{FF2B5EF4-FFF2-40B4-BE49-F238E27FC236}">
                <a16:creationId xmlns:a16="http://schemas.microsoft.com/office/drawing/2014/main" id="{0C0A795D-A6B2-D4CA-7A53-12F0EC5EC48E}"/>
              </a:ext>
            </a:extLst>
          </p:cNvPr>
          <p:cNvSpPr txBox="1"/>
          <p:nvPr/>
        </p:nvSpPr>
        <p:spPr>
          <a:xfrm>
            <a:off x="635458" y="872639"/>
            <a:ext cx="3435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Supervised</a:t>
            </a:r>
            <a:endParaRPr lang="pt-PT" dirty="0"/>
          </a:p>
        </p:txBody>
      </p:sp>
      <p:sp>
        <p:nvSpPr>
          <p:cNvPr id="53" name="CaixaDeTexto 52">
            <a:extLst>
              <a:ext uri="{FF2B5EF4-FFF2-40B4-BE49-F238E27FC236}">
                <a16:creationId xmlns:a16="http://schemas.microsoft.com/office/drawing/2014/main" id="{34814C3F-CE8D-ACCC-FE30-FDB8B7D95D8D}"/>
              </a:ext>
            </a:extLst>
          </p:cNvPr>
          <p:cNvSpPr txBox="1"/>
          <p:nvPr/>
        </p:nvSpPr>
        <p:spPr>
          <a:xfrm>
            <a:off x="4415154" y="872639"/>
            <a:ext cx="3435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Self-supervised</a:t>
            </a:r>
            <a:endParaRPr lang="pt-PT" dirty="0"/>
          </a:p>
        </p:txBody>
      </p:sp>
      <p:sp>
        <p:nvSpPr>
          <p:cNvPr id="55" name="CaixaDeTexto 54">
            <a:extLst>
              <a:ext uri="{FF2B5EF4-FFF2-40B4-BE49-F238E27FC236}">
                <a16:creationId xmlns:a16="http://schemas.microsoft.com/office/drawing/2014/main" id="{1DAF6078-C731-1614-ABD9-B418D4CF6084}"/>
              </a:ext>
            </a:extLst>
          </p:cNvPr>
          <p:cNvSpPr txBox="1"/>
          <p:nvPr/>
        </p:nvSpPr>
        <p:spPr>
          <a:xfrm>
            <a:off x="8304853" y="872896"/>
            <a:ext cx="3435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Self-supervised + transfer learning </a:t>
            </a:r>
            <a:endParaRPr lang="pt-PT" dirty="0"/>
          </a:p>
        </p:txBody>
      </p:sp>
      <p:sp>
        <p:nvSpPr>
          <p:cNvPr id="1030" name="Marcador de Posição de Conteúdo 1029">
            <a:extLst>
              <a:ext uri="{FF2B5EF4-FFF2-40B4-BE49-F238E27FC236}">
                <a16:creationId xmlns:a16="http://schemas.microsoft.com/office/drawing/2014/main" id="{E6E0C6F0-528D-E2FC-F742-CD0EF5238D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dirty="0"/>
          </a:p>
        </p:txBody>
      </p:sp>
      <p:pic>
        <p:nvPicPr>
          <p:cNvPr id="1035" name="Imagem 1034">
            <a:extLst>
              <a:ext uri="{FF2B5EF4-FFF2-40B4-BE49-F238E27FC236}">
                <a16:creationId xmlns:a16="http://schemas.microsoft.com/office/drawing/2014/main" id="{B7B82FA5-67FA-E433-05B2-336337B259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864" y="1319503"/>
            <a:ext cx="3664004" cy="25379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6" name="Marcador de Posição de Conteúdo 1023">
            <a:extLst>
              <a:ext uri="{FF2B5EF4-FFF2-40B4-BE49-F238E27FC236}">
                <a16:creationId xmlns:a16="http://schemas.microsoft.com/office/drawing/2014/main" id="{2D07EBE4-A0F6-0CBC-7234-D208BF017A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2561" y="1276863"/>
            <a:ext cx="3661103" cy="25403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7" name="Imagem 1036">
            <a:extLst>
              <a:ext uri="{FF2B5EF4-FFF2-40B4-BE49-F238E27FC236}">
                <a16:creationId xmlns:a16="http://schemas.microsoft.com/office/drawing/2014/main" id="{1A27637D-14DF-D484-921C-F789BE9928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6238" y="1240092"/>
            <a:ext cx="3664004" cy="25771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340800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F240A2FC-E2C3-458D-96B4-5DF9028D93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F097929-F3D6-4D1F-8AFC-CF348171A9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3074C91-9045-414B-B5F9-567DAE3EED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39" name="Rectangle 38">
            <a:extLst>
              <a:ext uri="{FF2B5EF4-FFF2-40B4-BE49-F238E27FC236}">
                <a16:creationId xmlns:a16="http://schemas.microsoft.com/office/drawing/2014/main" id="{990BAFCD-EA0A-47F4-8B00-AAB1E67A90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49041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621D8EC4-8163-48C9-89D6-8555E98AB9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07" y="4953000"/>
            <a:ext cx="12188952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3FE08AD-CEFE-541F-576A-2EB1A1FAD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197" y="5120640"/>
            <a:ext cx="10058400" cy="82296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600" dirty="0">
                <a:solidFill>
                  <a:srgbClr val="002060"/>
                </a:solidFill>
                <a:cs typeface="Arial" panose="020B0604020202020204" pitchFamily="34" charset="0"/>
              </a:rPr>
              <a:t>Train</a:t>
            </a:r>
            <a:r>
              <a:rPr lang="en-US" sz="3600" dirty="0">
                <a:solidFill>
                  <a:srgbClr val="FFFFFF"/>
                </a:solidFill>
                <a:cs typeface="Arial" panose="020B0604020202020204" pitchFamily="34" charset="0"/>
              </a:rPr>
              <a:t> and </a:t>
            </a:r>
            <a:r>
              <a:rPr lang="en-US" sz="3600" dirty="0">
                <a:solidFill>
                  <a:srgbClr val="FFC000"/>
                </a:solidFill>
                <a:cs typeface="Arial" panose="020B0604020202020204" pitchFamily="34" charset="0"/>
              </a:rPr>
              <a:t>valid</a:t>
            </a:r>
            <a:r>
              <a:rPr lang="en-US" sz="3600" dirty="0">
                <a:solidFill>
                  <a:srgbClr val="FFFFFF"/>
                </a:solidFill>
                <a:cs typeface="Arial" panose="020B0604020202020204" pitchFamily="34" charset="0"/>
              </a:rPr>
              <a:t> loss across the epochs</a:t>
            </a:r>
          </a:p>
        </p:txBody>
      </p:sp>
      <p:pic>
        <p:nvPicPr>
          <p:cNvPr id="16" name="Marcador de Posição de Conteúdo 15">
            <a:extLst>
              <a:ext uri="{FF2B5EF4-FFF2-40B4-BE49-F238E27FC236}">
                <a16:creationId xmlns:a16="http://schemas.microsoft.com/office/drawing/2014/main" id="{9ED096F4-42AB-C676-A6EC-0832252A04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1846" y="1127427"/>
            <a:ext cx="10925102" cy="2649336"/>
          </a:xfrm>
          <a:prstGeom prst="rect">
            <a:avLst/>
          </a:pr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7B7C6C2A-33C4-4D5D-8EB1-A8803DCB75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07" y="4906176"/>
            <a:ext cx="12188952" cy="64008"/>
          </a:xfrm>
          <a:prstGeom prst="rect">
            <a:avLst/>
          </a:prstGeom>
          <a:solidFill>
            <a:srgbClr val="F5C1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74202733-D318-591F-DB00-51471B1B63F5}"/>
              </a:ext>
            </a:extLst>
          </p:cNvPr>
          <p:cNvSpPr txBox="1"/>
          <p:nvPr/>
        </p:nvSpPr>
        <p:spPr>
          <a:xfrm>
            <a:off x="8123442" y="706298"/>
            <a:ext cx="3435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Self-supervised + transfer learning</a:t>
            </a:r>
            <a:endParaRPr lang="pt-PT" dirty="0"/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51A9CAF9-F28D-994E-90D9-44E24B977BC7}"/>
              </a:ext>
            </a:extLst>
          </p:cNvPr>
          <p:cNvSpPr txBox="1"/>
          <p:nvPr/>
        </p:nvSpPr>
        <p:spPr>
          <a:xfrm>
            <a:off x="632900" y="706474"/>
            <a:ext cx="3435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Supervised</a:t>
            </a:r>
            <a:endParaRPr lang="pt-PT" dirty="0"/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24024628-3A0D-547A-2E0D-5BE99CA01FDA}"/>
              </a:ext>
            </a:extLst>
          </p:cNvPr>
          <p:cNvSpPr txBox="1"/>
          <p:nvPr/>
        </p:nvSpPr>
        <p:spPr>
          <a:xfrm>
            <a:off x="4378171" y="702904"/>
            <a:ext cx="3435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Self-supervised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7038610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F240A2FC-E2C3-458D-96B4-5DF9028D93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F097929-F3D6-4D1F-8AFC-CF348171A9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43074C91-9045-414B-B5F9-567DAE3EED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990BAFCD-EA0A-47F4-8B00-AAB1E67A90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49041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21D8EC4-8163-48C9-89D6-8555E98AB9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07" y="4953000"/>
            <a:ext cx="12188952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086924D-7F9A-72E6-C9D3-2D62C35FB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197" y="5120640"/>
            <a:ext cx="10058400" cy="82296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600" dirty="0">
                <a:solidFill>
                  <a:srgbClr val="002060"/>
                </a:solidFill>
                <a:cs typeface="Arial" panose="020B0604020202020204" pitchFamily="34" charset="0"/>
              </a:rPr>
              <a:t>Accuracy</a:t>
            </a:r>
            <a:r>
              <a:rPr lang="en-US" sz="3600" dirty="0">
                <a:solidFill>
                  <a:srgbClr val="FFFFFF"/>
                </a:solidFill>
                <a:cs typeface="Arial" panose="020B0604020202020204" pitchFamily="34" charset="0"/>
              </a:rPr>
              <a:t> and </a:t>
            </a:r>
            <a:r>
              <a:rPr lang="en-US" sz="3600" dirty="0">
                <a:solidFill>
                  <a:srgbClr val="FFC000"/>
                </a:solidFill>
                <a:cs typeface="Arial" panose="020B0604020202020204" pitchFamily="34" charset="0"/>
              </a:rPr>
              <a:t>m</a:t>
            </a:r>
            <a:r>
              <a:rPr lang="en-US" sz="3600" b="0" i="0" dirty="0">
                <a:solidFill>
                  <a:srgbClr val="FFC000"/>
                </a:solidFill>
                <a:effectLst/>
                <a:cs typeface="Arial" panose="020B0604020202020204" pitchFamily="34" charset="0"/>
              </a:rPr>
              <a:t>acro-averaged F1-score</a:t>
            </a:r>
            <a:endParaRPr lang="en-US" sz="3600" dirty="0">
              <a:solidFill>
                <a:srgbClr val="FFC000"/>
              </a:solidFill>
              <a:cs typeface="Arial" panose="020B0604020202020204" pitchFamily="34" charset="0"/>
            </a:endParaRPr>
          </a:p>
        </p:txBody>
      </p:sp>
      <p:pic>
        <p:nvPicPr>
          <p:cNvPr id="15" name="Marcador de Posição de Conteúdo 14">
            <a:extLst>
              <a:ext uri="{FF2B5EF4-FFF2-40B4-BE49-F238E27FC236}">
                <a16:creationId xmlns:a16="http://schemas.microsoft.com/office/drawing/2014/main" id="{9A17408E-B7EC-3371-2113-C45C85C7B8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3999" y="1128163"/>
            <a:ext cx="10925102" cy="2649336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7B7C6C2A-33C4-4D5D-8EB1-A8803DCB75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07" y="4906176"/>
            <a:ext cx="12188952" cy="64008"/>
          </a:xfrm>
          <a:prstGeom prst="rect">
            <a:avLst/>
          </a:prstGeom>
          <a:solidFill>
            <a:srgbClr val="EE8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9529C9B7-1B87-6D25-E3E2-4F36DDA8B0BB}"/>
              </a:ext>
            </a:extLst>
          </p:cNvPr>
          <p:cNvSpPr txBox="1"/>
          <p:nvPr/>
        </p:nvSpPr>
        <p:spPr>
          <a:xfrm>
            <a:off x="8123442" y="706298"/>
            <a:ext cx="3435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Self-supervised + transfer learning</a:t>
            </a:r>
            <a:endParaRPr lang="pt-PT" dirty="0"/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357D5819-B21D-B3F1-72B9-06D6D08D907B}"/>
              </a:ext>
            </a:extLst>
          </p:cNvPr>
          <p:cNvSpPr txBox="1"/>
          <p:nvPr/>
        </p:nvSpPr>
        <p:spPr>
          <a:xfrm>
            <a:off x="632900" y="706474"/>
            <a:ext cx="3435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Supervised</a:t>
            </a:r>
            <a:endParaRPr lang="pt-PT" dirty="0"/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E5F931B3-D5F4-32C7-9CCA-182932227C8C}"/>
              </a:ext>
            </a:extLst>
          </p:cNvPr>
          <p:cNvSpPr txBox="1"/>
          <p:nvPr/>
        </p:nvSpPr>
        <p:spPr>
          <a:xfrm>
            <a:off x="4378171" y="702904"/>
            <a:ext cx="3435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Self-supervised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555673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C3A366-7980-66FE-6677-DCE975AF3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Confusion matrices: supervised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8576ABA8-6957-2960-B007-3527612C8CE0}"/>
              </a:ext>
            </a:extLst>
          </p:cNvPr>
          <p:cNvSpPr txBox="1"/>
          <p:nvPr/>
        </p:nvSpPr>
        <p:spPr>
          <a:xfrm>
            <a:off x="1489434" y="1765316"/>
            <a:ext cx="2634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Validation dataset</a:t>
            </a:r>
            <a:endParaRPr lang="pt-PT" dirty="0"/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78EEC196-258D-4FA7-A803-6F68B6DA9D10}"/>
              </a:ext>
            </a:extLst>
          </p:cNvPr>
          <p:cNvSpPr txBox="1"/>
          <p:nvPr/>
        </p:nvSpPr>
        <p:spPr>
          <a:xfrm>
            <a:off x="4241484" y="1765316"/>
            <a:ext cx="29098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Test dataset</a:t>
            </a:r>
            <a:r>
              <a:rPr lang="pt-PT" dirty="0"/>
              <a:t> </a:t>
            </a:r>
          </a:p>
          <a:p>
            <a:endParaRPr lang="en-US" dirty="0"/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6FAE997A-DB19-2F8B-6020-03B7955D14B8}"/>
              </a:ext>
            </a:extLst>
          </p:cNvPr>
          <p:cNvSpPr txBox="1"/>
          <p:nvPr/>
        </p:nvSpPr>
        <p:spPr>
          <a:xfrm>
            <a:off x="8161630" y="2828872"/>
            <a:ext cx="3329127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Validation: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Accuracy: 97.36%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Macro-averaged F1-score: 93.88%</a:t>
            </a:r>
          </a:p>
          <a:p>
            <a:endParaRPr lang="en-US" sz="1400" b="0" i="0" dirty="0">
              <a:solidFill>
                <a:srgbClr val="21212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Accuracy: 96.97%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Macro-averaged F1-score: 95.19%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dirty="0"/>
          </a:p>
        </p:txBody>
      </p:sp>
      <p:pic>
        <p:nvPicPr>
          <p:cNvPr id="3" name="Imagem 2" descr="Uma imagem com monitor, apresentação&#10;&#10;Descrição gerada automaticamente">
            <a:extLst>
              <a:ext uri="{FF2B5EF4-FFF2-40B4-BE49-F238E27FC236}">
                <a16:creationId xmlns:a16="http://schemas.microsoft.com/office/drawing/2014/main" id="{E166B959-2B7B-02A9-0FC6-68593C7FF6E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71"/>
          <a:stretch/>
        </p:blipFill>
        <p:spPr>
          <a:xfrm>
            <a:off x="4241484" y="1765316"/>
            <a:ext cx="3275646" cy="4022725"/>
          </a:xfrm>
          <a:prstGeom prst="rect">
            <a:avLst/>
          </a:prstGeom>
        </p:spPr>
      </p:pic>
      <p:pic>
        <p:nvPicPr>
          <p:cNvPr id="11" name="Marcador de Posição de Conteúdo 9" descr="Uma imagem com monitor, apresentação">
            <a:extLst>
              <a:ext uri="{FF2B5EF4-FFF2-40B4-BE49-F238E27FC236}">
                <a16:creationId xmlns:a16="http://schemas.microsoft.com/office/drawing/2014/main" id="{6565C1B3-9AE6-BF50-F5FF-C0C411A771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554"/>
          <a:stretch/>
        </p:blipFill>
        <p:spPr>
          <a:xfrm>
            <a:off x="490059" y="1765316"/>
            <a:ext cx="3751425" cy="4022725"/>
          </a:xfrm>
        </p:spPr>
      </p:pic>
    </p:spTree>
    <p:extLst>
      <p:ext uri="{BB962C8B-B14F-4D97-AF65-F5344CB8AC3E}">
        <p14:creationId xmlns:p14="http://schemas.microsoft.com/office/powerpoint/2010/main" val="21268380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tiva">
  <a:themeElements>
    <a:clrScheme name="Retrospetiva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tiv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iv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TM03457475[[fn=Moldura]]</Template>
  <TotalTime>430</TotalTime>
  <Words>421</Words>
  <Application>Microsoft Office PowerPoint</Application>
  <PresentationFormat>Ecrã Panorâmico</PresentationFormat>
  <Paragraphs>85</Paragraphs>
  <Slides>13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Wingdings</vt:lpstr>
      <vt:lpstr>Retrospetiva</vt:lpstr>
      <vt:lpstr>Self-supervised learning for glitch classification</vt:lpstr>
      <vt:lpstr>The dataset</vt:lpstr>
      <vt:lpstr>Resnet 18’s architecture</vt:lpstr>
      <vt:lpstr>The supervised approach</vt:lpstr>
      <vt:lpstr>Self-supervised + transfer learning</vt:lpstr>
      <vt:lpstr>Finding the learning-rate</vt:lpstr>
      <vt:lpstr>Train and valid loss across the epochs</vt:lpstr>
      <vt:lpstr>Accuracy and macro-averaged F1-score</vt:lpstr>
      <vt:lpstr>Confusion matrices: supervised</vt:lpstr>
      <vt:lpstr>Confusion matrices: self-supervised</vt:lpstr>
      <vt:lpstr>Confusion matrices: SSL+ transfer learning</vt:lpstr>
      <vt:lpstr>Can it detect as signals?</vt:lpstr>
      <vt:lpstr>Can it detect as signals?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Self-supervised learning for glitch classification</dc:title>
  <dc:creator>Samuel Vieira</dc:creator>
  <cp:lastModifiedBy>Samuel Vieira</cp:lastModifiedBy>
  <cp:revision>11</cp:revision>
  <dcterms:created xsi:type="dcterms:W3CDTF">2022-09-04T15:51:17Z</dcterms:created>
  <dcterms:modified xsi:type="dcterms:W3CDTF">2022-09-22T21:13:26Z</dcterms:modified>
</cp:coreProperties>
</file>