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791" r:id="rId2"/>
    <p:sldId id="1907" r:id="rId3"/>
    <p:sldId id="2032" r:id="rId4"/>
    <p:sldId id="1743" r:id="rId5"/>
    <p:sldId id="1747" r:id="rId6"/>
    <p:sldId id="2077" r:id="rId7"/>
    <p:sldId id="2092" r:id="rId8"/>
    <p:sldId id="2038" r:id="rId9"/>
    <p:sldId id="2073" r:id="rId10"/>
    <p:sldId id="2103" r:id="rId11"/>
    <p:sldId id="1839" r:id="rId12"/>
    <p:sldId id="1994" r:id="rId13"/>
    <p:sldId id="1998" r:id="rId14"/>
    <p:sldId id="1993" r:id="rId15"/>
    <p:sldId id="2120" r:id="rId16"/>
    <p:sldId id="2074" r:id="rId17"/>
    <p:sldId id="1798" r:id="rId18"/>
    <p:sldId id="2062" r:id="rId19"/>
    <p:sldId id="2063" r:id="rId20"/>
    <p:sldId id="1886" r:id="rId21"/>
    <p:sldId id="2111" r:id="rId22"/>
    <p:sldId id="2047" r:id="rId23"/>
    <p:sldId id="2053" r:id="rId24"/>
    <p:sldId id="2080" r:id="rId25"/>
    <p:sldId id="2054" r:id="rId26"/>
    <p:sldId id="2094" r:id="rId27"/>
    <p:sldId id="2086" r:id="rId28"/>
    <p:sldId id="2084" r:id="rId29"/>
    <p:sldId id="2085" r:id="rId30"/>
    <p:sldId id="2083" r:id="rId31"/>
    <p:sldId id="2099" r:id="rId32"/>
    <p:sldId id="2100" r:id="rId33"/>
    <p:sldId id="2098" r:id="rId34"/>
    <p:sldId id="2106" r:id="rId35"/>
    <p:sldId id="284" r:id="rId36"/>
    <p:sldId id="285" r:id="rId37"/>
    <p:sldId id="286" r:id="rId38"/>
    <p:sldId id="287" r:id="rId39"/>
    <p:sldId id="288" r:id="rId40"/>
    <p:sldId id="283" r:id="rId41"/>
    <p:sldId id="2107" r:id="rId42"/>
    <p:sldId id="2078" r:id="rId43"/>
    <p:sldId id="289" r:id="rId44"/>
    <p:sldId id="290" r:id="rId45"/>
    <p:sldId id="291" r:id="rId46"/>
    <p:sldId id="2091" r:id="rId47"/>
    <p:sldId id="2110" r:id="rId48"/>
    <p:sldId id="2090" r:id="rId49"/>
    <p:sldId id="2095" r:id="rId50"/>
    <p:sldId id="2129" r:id="rId51"/>
    <p:sldId id="2130" r:id="rId52"/>
    <p:sldId id="2128" r:id="rId53"/>
    <p:sldId id="2124" r:id="rId54"/>
    <p:sldId id="2079" r:id="rId55"/>
    <p:sldId id="1823" r:id="rId56"/>
    <p:sldId id="1850" r:id="rId57"/>
    <p:sldId id="1912" r:id="rId58"/>
    <p:sldId id="2119" r:id="rId59"/>
    <p:sldId id="2076" r:id="rId60"/>
    <p:sldId id="2033" r:id="rId61"/>
    <p:sldId id="345" r:id="rId62"/>
    <p:sldId id="617" r:id="rId63"/>
    <p:sldId id="2122" r:id="rId64"/>
    <p:sldId id="2121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rgbClr val="FFCC00"/>
        </a:solidFill>
        <a:latin typeface="Copperplate Gothic Bold" panose="020E0705020206020404" pitchFamily="34" charset="77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7"/>
    <p:restoredTop sz="97170"/>
  </p:normalViewPr>
  <p:slideViewPr>
    <p:cSldViewPr>
      <p:cViewPr varScale="1">
        <p:scale>
          <a:sx n="128" d="100"/>
          <a:sy n="128" d="100"/>
        </p:scale>
        <p:origin x="8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>
            <a:extLst>
              <a:ext uri="{FF2B5EF4-FFF2-40B4-BE49-F238E27FC236}">
                <a16:creationId xmlns:a16="http://schemas.microsoft.com/office/drawing/2014/main" id="{013BF8A3-70D5-DD81-C271-8F0DC47EDCB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97635" name="Rectangle 3">
            <a:extLst>
              <a:ext uri="{FF2B5EF4-FFF2-40B4-BE49-F238E27FC236}">
                <a16:creationId xmlns:a16="http://schemas.microsoft.com/office/drawing/2014/main" id="{33D33869-7154-8995-B588-FE5EF3F076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97636" name="Rectangle 4">
            <a:extLst>
              <a:ext uri="{FF2B5EF4-FFF2-40B4-BE49-F238E27FC236}">
                <a16:creationId xmlns:a16="http://schemas.microsoft.com/office/drawing/2014/main" id="{057F3728-DF82-4C9B-CC51-6FBB19CB244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97637" name="Rectangle 5">
            <a:extLst>
              <a:ext uri="{FF2B5EF4-FFF2-40B4-BE49-F238E27FC236}">
                <a16:creationId xmlns:a16="http://schemas.microsoft.com/office/drawing/2014/main" id="{6F54B3DD-35DB-08FC-724F-AF1C43BA8D9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F3548C-971A-7B43-9F86-71036DA4C4EB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>
            <a:extLst>
              <a:ext uri="{FF2B5EF4-FFF2-40B4-BE49-F238E27FC236}">
                <a16:creationId xmlns:a16="http://schemas.microsoft.com/office/drawing/2014/main" id="{205A41A1-33F7-CD2B-3AC0-0AF89A138FC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95299" name="Rectangle 3">
            <a:extLst>
              <a:ext uri="{FF2B5EF4-FFF2-40B4-BE49-F238E27FC236}">
                <a16:creationId xmlns:a16="http://schemas.microsoft.com/office/drawing/2014/main" id="{00B32EC5-379E-3BA0-78C1-40E0730A725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40EEF5B-BBC3-F2AC-A28E-08146E7B595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5301" name="Rectangle 5">
            <a:extLst>
              <a:ext uri="{FF2B5EF4-FFF2-40B4-BE49-F238E27FC236}">
                <a16:creationId xmlns:a16="http://schemas.microsoft.com/office/drawing/2014/main" id="{0F06F5DF-96FD-06EB-65DC-F46F94BB75C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 noProof="0"/>
              <a:t>Click to edit Master text styles</a:t>
            </a:r>
          </a:p>
          <a:p>
            <a:pPr lvl="1"/>
            <a:r>
              <a:rPr lang="en-US" altLang="es-ES" noProof="0"/>
              <a:t>Second level</a:t>
            </a:r>
          </a:p>
          <a:p>
            <a:pPr lvl="2"/>
            <a:r>
              <a:rPr lang="en-US" altLang="es-ES" noProof="0"/>
              <a:t>Third level</a:t>
            </a:r>
          </a:p>
          <a:p>
            <a:pPr lvl="3"/>
            <a:r>
              <a:rPr lang="en-US" altLang="es-ES" noProof="0"/>
              <a:t>Fourth level</a:t>
            </a:r>
          </a:p>
          <a:p>
            <a:pPr lvl="4"/>
            <a:r>
              <a:rPr lang="en-US" altLang="es-ES" noProof="0"/>
              <a:t>Fifth level</a:t>
            </a:r>
          </a:p>
        </p:txBody>
      </p:sp>
      <p:sp>
        <p:nvSpPr>
          <p:cNvPr id="695302" name="Rectangle 6">
            <a:extLst>
              <a:ext uri="{FF2B5EF4-FFF2-40B4-BE49-F238E27FC236}">
                <a16:creationId xmlns:a16="http://schemas.microsoft.com/office/drawing/2014/main" id="{29F41BD4-EE93-63B3-4E64-1E7BA3506E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pperplate Gothic Bold" panose="020E0705020206020404" pitchFamily="34" charset="77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95303" name="Rectangle 7">
            <a:extLst>
              <a:ext uri="{FF2B5EF4-FFF2-40B4-BE49-F238E27FC236}">
                <a16:creationId xmlns:a16="http://schemas.microsoft.com/office/drawing/2014/main" id="{2A676938-72F8-73B8-B560-ED1BF9F2AE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21BC0DB-E906-2F45-9F51-6A327400B2B2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4AE96C2A-F5EB-786E-3457-D3C14C3E5B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66DD21B1-9D6A-CFB3-0CDB-7124067A0A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61C5C1D2-6DC3-62E1-488B-97866F9D73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fld id="{877BAF46-EDF9-DD48-B4DE-53F5C9BC3A4A}" type="slidenum">
              <a:rPr lang="en-US" altLang="es-ES" sz="1200" smtClean="0"/>
              <a:pPr/>
              <a:t>18</a:t>
            </a:fld>
            <a:endParaRPr lang="en-US" altLang="es-E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>
            <a:extLst>
              <a:ext uri="{FF2B5EF4-FFF2-40B4-BE49-F238E27FC236}">
                <a16:creationId xmlns:a16="http://schemas.microsoft.com/office/drawing/2014/main" id="{9C201343-823D-DBE8-7C98-C613BADD2A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Notes Placeholder 2">
            <a:extLst>
              <a:ext uri="{FF2B5EF4-FFF2-40B4-BE49-F238E27FC236}">
                <a16:creationId xmlns:a16="http://schemas.microsoft.com/office/drawing/2014/main" id="{F6AA2104-CB85-DE84-0A6F-03E24E92BA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1987" name="Slide Number Placeholder 3">
            <a:extLst>
              <a:ext uri="{FF2B5EF4-FFF2-40B4-BE49-F238E27FC236}">
                <a16:creationId xmlns:a16="http://schemas.microsoft.com/office/drawing/2014/main" id="{529A0347-5251-D47F-E37A-14431F5D1E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fld id="{6345FE87-903B-764C-8C5B-B9B715FA44DF}" type="slidenum">
              <a:rPr lang="en-US" altLang="es-ES" sz="1200" smtClean="0"/>
              <a:pPr/>
              <a:t>19</a:t>
            </a:fld>
            <a:endParaRPr lang="en-US" altLang="es-E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>
            <a:extLst>
              <a:ext uri="{FF2B5EF4-FFF2-40B4-BE49-F238E27FC236}">
                <a16:creationId xmlns:a16="http://schemas.microsoft.com/office/drawing/2014/main" id="{2238C319-103A-D630-85A5-19B43615E0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Notes Placeholder 2">
            <a:extLst>
              <a:ext uri="{FF2B5EF4-FFF2-40B4-BE49-F238E27FC236}">
                <a16:creationId xmlns:a16="http://schemas.microsoft.com/office/drawing/2014/main" id="{6DB43C2B-BF98-840D-1778-EE186EA7AE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ES" altLang="en-E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FB61E14F-F2BA-9A2A-B4CA-3BBC7CB8EC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fld id="{0A2E28B8-3145-654B-803D-DD5A88FC7C6B}" type="slidenum">
              <a:rPr lang="en-US" altLang="es-ES" sz="1200" smtClean="0"/>
              <a:pPr/>
              <a:t>26</a:t>
            </a:fld>
            <a:endParaRPr lang="en-US" altLang="es-E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Slide Image Placeholder 1">
            <a:extLst>
              <a:ext uri="{FF2B5EF4-FFF2-40B4-BE49-F238E27FC236}">
                <a16:creationId xmlns:a16="http://schemas.microsoft.com/office/drawing/2014/main" id="{CCB45D94-A119-1369-D377-68FEC7729F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2106E7-9BD2-CC27-C589-C4C47E63E8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 marL="171450" indent="-171450">
              <a:buFontTx/>
              <a:buChar char="-"/>
              <a:defRPr/>
            </a:pPr>
            <a:r>
              <a:rPr lang="en-US" dirty="0"/>
              <a:t>So my work is to investigate the origin of the CIB excess fluctuations by measuring its auto power with the n</a:t>
            </a:r>
            <a:r>
              <a:rPr lang="pl-PL" dirty="0" err="1"/>
              <a:t>ew</a:t>
            </a:r>
            <a:r>
              <a:rPr lang="pl-PL" dirty="0"/>
              <a:t> </a:t>
            </a:r>
            <a:r>
              <a:rPr lang="pl-PL" dirty="0" err="1"/>
              <a:t>spitzer</a:t>
            </a:r>
            <a:r>
              <a:rPr lang="pl-PL" dirty="0"/>
              <a:t> data in the COSMOS field, 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A</a:t>
            </a:r>
            <a:r>
              <a:rPr lang="pl-PL" dirty="0"/>
              <a:t>s </a:t>
            </a:r>
            <a:r>
              <a:rPr lang="pl-PL" dirty="0" err="1"/>
              <a:t>well</a:t>
            </a:r>
            <a:r>
              <a:rPr lang="pl-PL" dirty="0"/>
              <a:t> as to </a:t>
            </a:r>
            <a:r>
              <a:rPr lang="pl-PL" dirty="0" err="1"/>
              <a:t>improve</a:t>
            </a:r>
            <a:r>
              <a:rPr lang="pl-PL" dirty="0"/>
              <a:t> the CIB CXB cross-</a:t>
            </a:r>
            <a:r>
              <a:rPr lang="pl-PL" dirty="0" err="1"/>
              <a:t>correlation</a:t>
            </a:r>
            <a:r>
              <a:rPr lang="pl-PL" dirty="0"/>
              <a:t>, </a:t>
            </a:r>
            <a:r>
              <a:rPr lang="pl-PL" dirty="0" err="1"/>
              <a:t>especially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larger</a:t>
            </a:r>
            <a:r>
              <a:rPr lang="pl-PL" dirty="0"/>
              <a:t> </a:t>
            </a:r>
            <a:r>
              <a:rPr lang="pl-PL" dirty="0" err="1"/>
              <a:t>angular</a:t>
            </a:r>
            <a:r>
              <a:rPr lang="pl-PL" dirty="0"/>
              <a:t> </a:t>
            </a:r>
            <a:r>
              <a:rPr lang="pl-PL" dirty="0" err="1"/>
              <a:t>scales</a:t>
            </a:r>
            <a:r>
              <a:rPr lang="pl-PL" dirty="0"/>
              <a:t>. </a:t>
            </a:r>
            <a:endParaRPr lang="en-US" dirty="0"/>
          </a:p>
        </p:txBody>
      </p:sp>
      <p:sp>
        <p:nvSpPr>
          <p:cNvPr id="131075" name="Slide Number Placeholder 3">
            <a:extLst>
              <a:ext uri="{FF2B5EF4-FFF2-40B4-BE49-F238E27FC236}">
                <a16:creationId xmlns:a16="http://schemas.microsoft.com/office/drawing/2014/main" id="{0FD297FF-7FC8-7C4C-4A8B-5AC6359A9D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fld id="{31E97560-9B39-D243-95A2-F8B0F9907638}" type="slidenum">
              <a:rPr lang="en-US" altLang="en-ES" sz="1200" smtClean="0"/>
              <a:pPr/>
              <a:t>61</a:t>
            </a:fld>
            <a:endParaRPr lang="en-US" altLang="en-E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70DD77-320E-D52D-6D81-7F47A163D0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F13E3C-FD70-C205-3376-3439270F81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8C7DDB-327F-03B0-1657-0CD82BE8D3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E9752-FC19-B749-B1AA-466D10C4BB6E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01924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6D61FB-E601-5D1F-3C25-6812DBAB64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A45044-4D23-7EAC-93DD-2B39BC814E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086298-2E23-D803-650D-1C21E74A01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09CBE-4549-4641-A0D9-23FABCE85A4D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700855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5560DD-0575-26F4-6B19-A50443813F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4772A6-C8D5-30CF-3CC0-E5F93EE2BD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7DC094-018F-EA9F-9D34-898F0CCE38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3D9F2-39BE-DF4D-B2C9-567B17E48DBB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56529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6CAE6F-9A5D-1E3B-E2C5-32B854BC6A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BE71BD-A751-4663-6769-ECA939B12D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305A6F-B2A8-C840-36FE-730C15128E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420C7-A2B5-6B4B-A63F-6A0EA653654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34667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A6C4E0C-8B7E-53E7-392F-609D9ED9D2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1FEAEC-96CF-352D-70AF-788C5DB323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068DE66-1917-5ACC-959F-51BB0A386F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EC276-50B9-5D43-BD20-55C92DCDE03D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33510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8C2AB5-8E28-3A59-6B58-B4D4542B14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414BF0-31E0-F0ED-52DE-E7024FE1E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AD9A6B-737C-3061-FB80-B2F3EB42DA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750BB-ABF7-7249-B24D-C1F9CD3F13D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7487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AD4DE11-C6D5-F509-62FC-176AA64645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82499E1-1103-6A32-A073-19B4336C17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8947CFE-0580-CD9C-2A8F-239516241E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31609-8ECD-1041-8253-E7F4FDCB2278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10392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4CFADFC-F413-0F5F-D0C3-8DD7F26AB2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9E071B1-A56D-F226-E193-D283C38B2B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2E97CE8-E181-6074-2FE7-62AB7D7FF5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1413A-A525-2B42-9B8F-AAAC6A4AFBCC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851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4F186AD-159D-BFF7-C806-8A5D4EBBAD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16C1231-3869-EBA1-286A-C291AE45AD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A4FD033-44D7-480C-A983-8BD25CDA89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1212F-87C5-5942-8EBC-0D14898EA192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94258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C1B36A-CE5A-0A39-FEE9-2EADAA1B62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24F889-E5B8-7A21-76EE-B8F799EA9A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1EB9B6-49A7-DDB8-E0B2-6FF2C6580C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A7108-6B6D-EC44-AE12-9E85E5AA1634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72744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C4ED37-97E9-C92F-3429-E9729E1FAC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101AA1-CE6F-5CE6-C073-576460FB4B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094537-687D-DC12-8D58-E087E25CB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18E13-09B8-6F4D-B4A5-C4933049D4B1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3967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rgbClr val="80ABE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4B39AAF-7C4D-0CA6-52BD-929F229ACA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BE9A44E-0932-FDCB-8256-AD5212D8BB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FD0E51E-1CE4-E9A4-3394-3B3E0DFB82E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F280642-70D1-5220-50A1-6782200DFAF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F513F92-1991-D2B0-2A80-85C98092F21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7C7BD61-588B-7A4A-B39F-372FC1FCA294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google.es/imgres?imgurl=https%3A%2F%2Fwww.freeiconspng.com%2Fthumbs%2Fcheck-tick-icon%2Ftick-mark-icon-png-7.png&amp;imgrefurl=https%3A%2F%2Fwww.freeiconspng.com%2Fimages%2Fcheck-tick-icon&amp;tbnid=yRjKV3sz7wuWdM&amp;vet=12ahUKEwjF6ruOhfrrAhXq7uAKHdSWB_QQMyhgegUIARC4AQ..i&amp;docid=b03F_3HU-xohfM&amp;w=200&amp;h=200&amp;q=tick%20symbol&amp;ved=2ahUKEwjF6ruOhfrrAhXq7uAKHdSWB_QQMyhgegUIARC4AQ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hyperlink" Target="https://www.google.es/url?sa=i&amp;url=https%3A%2F%2Fwww.stockunlimited.com%2Fsimilar%2F1634506.html&amp;psig=AOvVaw01rqreowLRVaUvkbgymvOw&amp;ust=1600770690646000&amp;source=images&amp;cd=vfe&amp;ved=0CAIQjRxqFwoTCJip1dCF-usCFQAAAAAdAAAAABAE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emf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emf"/><Relationship Id="rId9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file:////Users/bellido/Tex/manuel/PBHs_nbody_clusters/%5bPhD-YX%5d%20PBHs%20Globular%20cluster%20dynamics/ESs%20data%20(time-run%204).mov" TargetMode="External"/><Relationship Id="rId7" Type="http://schemas.openxmlformats.org/officeDocument/2006/relationships/image" Target="../media/image68.png"/><Relationship Id="rId2" Type="http://schemas.openxmlformats.org/officeDocument/2006/relationships/video" Target="file:////Users/bellido/Tex/manuel/PBHs_nbody_clusters/%5bPhD-YX%5d%20PBHs%20Globular%20cluster%20dynamics/ESs%20data%20(time-run%203).mov" TargetMode="External"/><Relationship Id="rId1" Type="http://schemas.microsoft.com/office/2007/relationships/media" Target="file:////Users/bellido/Tex/manuel/PBHs_nbody_clusters/%5bPhD-YX%5d%20PBHs%20Globular%20cluster%20dynamics/ESs%20data%20(time-run%203).mov" TargetMode="External"/><Relationship Id="rId6" Type="http://schemas.openxmlformats.org/officeDocument/2006/relationships/image" Target="../media/image67.png"/><Relationship Id="rId5" Type="http://schemas.openxmlformats.org/officeDocument/2006/relationships/slideLayout" Target="../slideLayouts/slideLayout7.xml"/><Relationship Id="rId4" Type="http://schemas.openxmlformats.org/officeDocument/2006/relationships/video" Target="file:////Users/bellido/Tex/manuel/PBHs_nbody_clusters/%5bPhD-YX%5d%20PBHs%20Globular%20cluster%20dynamics/ESs%20data%20(time-run%204).mov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tiff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Relationship Id="rId9" Type="http://schemas.openxmlformats.org/officeDocument/2006/relationships/image" Target="../media/image1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image" Target="../media/image15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9.png"/><Relationship Id="rId5" Type="http://schemas.openxmlformats.org/officeDocument/2006/relationships/image" Target="../media/image188.png"/><Relationship Id="rId4" Type="http://schemas.openxmlformats.org/officeDocument/2006/relationships/image" Target="../media/image18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50 Imagen">
            <a:extLst>
              <a:ext uri="{FF2B5EF4-FFF2-40B4-BE49-F238E27FC236}">
                <a16:creationId xmlns:a16="http://schemas.microsoft.com/office/drawing/2014/main" id="{BEBA3360-8BA9-F78F-A562-63DC5A639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225"/>
            <a:ext cx="9144000" cy="644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8">
            <a:extLst>
              <a:ext uri="{FF2B5EF4-FFF2-40B4-BE49-F238E27FC236}">
                <a16:creationId xmlns:a16="http://schemas.microsoft.com/office/drawing/2014/main" id="{0FE372D1-38D2-15BF-6400-CD54A48C6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5056188"/>
            <a:ext cx="7704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ES" sz="2400" dirty="0">
                <a:solidFill>
                  <a:schemeClr val="bg1"/>
                </a:solidFill>
                <a:latin typeface="Comic Sans MS" panose="030F0902030302020204" pitchFamily="66" charset="0"/>
              </a:rPr>
              <a:t>Iberian GW Meeting, Braga, 8</a:t>
            </a:r>
            <a:r>
              <a:rPr lang="en-US" altLang="es-ES" sz="2400" baseline="30000" dirty="0">
                <a:solidFill>
                  <a:schemeClr val="bg1"/>
                </a:solidFill>
                <a:latin typeface="Comic Sans MS" panose="030F0902030302020204" pitchFamily="66" charset="0"/>
              </a:rPr>
              <a:t>th</a:t>
            </a:r>
            <a:r>
              <a:rPr lang="en-US" altLang="es-ES" sz="2400" dirty="0">
                <a:solidFill>
                  <a:schemeClr val="bg1"/>
                </a:solidFill>
                <a:latin typeface="Comic Sans MS" panose="030F0902030302020204" pitchFamily="66" charset="0"/>
              </a:rPr>
              <a:t> June 2022</a:t>
            </a:r>
          </a:p>
        </p:txBody>
      </p:sp>
      <p:sp>
        <p:nvSpPr>
          <p:cNvPr id="15364" name="CustomShape 2">
            <a:extLst>
              <a:ext uri="{FF2B5EF4-FFF2-40B4-BE49-F238E27FC236}">
                <a16:creationId xmlns:a16="http://schemas.microsoft.com/office/drawing/2014/main" id="{1823B03B-60B0-4099-3454-9D334C3C7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5518150"/>
            <a:ext cx="44656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FFFF99"/>
                </a:solidFill>
                <a:latin typeface="Calibri" panose="020F0502020204030204" pitchFamily="34" charset="0"/>
              </a:rPr>
              <a:t>Juan García-Bellido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FFFF99"/>
                </a:solidFill>
                <a:latin typeface="Calibri" panose="020F0502020204030204" pitchFamily="34" charset="0"/>
              </a:rPr>
              <a:t>         IFT-UAM/CSIC Madrid </a:t>
            </a:r>
            <a:endParaRPr lang="en-US" altLang="es-ES" sz="28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5365" name="Text Box 71">
            <a:extLst>
              <a:ext uri="{FF2B5EF4-FFF2-40B4-BE49-F238E27FC236}">
                <a16:creationId xmlns:a16="http://schemas.microsoft.com/office/drawing/2014/main" id="{9129B6AE-78B7-8C23-30CC-1E9F91F8E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" y="332656"/>
            <a:ext cx="8640763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6600" dirty="0">
                <a:solidFill>
                  <a:srgbClr val="FFC000"/>
                </a:solidFill>
                <a:latin typeface="Arial" panose="020B0604020202020204" pitchFamily="34" charset="0"/>
              </a:rPr>
              <a:t>Searching for Primordial Black Holes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6600" dirty="0">
                <a:solidFill>
                  <a:srgbClr val="FFC000"/>
                </a:solidFill>
                <a:latin typeface="Arial" panose="020B0604020202020204" pitchFamily="34" charset="0"/>
              </a:rPr>
              <a:t>with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6600" dirty="0">
                <a:solidFill>
                  <a:srgbClr val="FFC000"/>
                </a:solidFill>
                <a:latin typeface="Arial" panose="020B0604020202020204" pitchFamily="34" charset="0"/>
              </a:rPr>
              <a:t>Gravitational Waves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71">
            <a:extLst>
              <a:ext uri="{FF2B5EF4-FFF2-40B4-BE49-F238E27FC236}">
                <a16:creationId xmlns:a16="http://schemas.microsoft.com/office/drawing/2014/main" id="{561EBD26-9A48-CA24-2EC0-AF4850E8C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6038"/>
            <a:ext cx="87487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Quantum Diffusion @ CMB &amp; LSS</a:t>
            </a:r>
          </a:p>
        </p:txBody>
      </p:sp>
      <p:sp>
        <p:nvSpPr>
          <p:cNvPr id="25603" name="Text Box 74">
            <a:extLst>
              <a:ext uri="{FF2B5EF4-FFF2-40B4-BE49-F238E27FC236}">
                <a16:creationId xmlns:a16="http://schemas.microsoft.com/office/drawing/2014/main" id="{7CCBBAB6-CEED-F7B1-32D0-84CBF88C5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7850" y="908050"/>
            <a:ext cx="330676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>
                <a:solidFill>
                  <a:srgbClr val="595959"/>
                </a:solidFill>
                <a:latin typeface="Arial Bold"/>
              </a:rPr>
              <a:t>Ezquiaga, JGB, Vennin (2022)</a:t>
            </a:r>
          </a:p>
        </p:txBody>
      </p:sp>
      <p:pic>
        <p:nvPicPr>
          <p:cNvPr id="25604" name="Picture 7">
            <a:extLst>
              <a:ext uri="{FF2B5EF4-FFF2-40B4-BE49-F238E27FC236}">
                <a16:creationId xmlns:a16="http://schemas.microsoft.com/office/drawing/2014/main" id="{2A8F4270-7E76-1AFC-06CF-E60A08692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052513"/>
            <a:ext cx="4902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9" descr="Text&#10;&#10;Description automatically generated">
            <a:extLst>
              <a:ext uri="{FF2B5EF4-FFF2-40B4-BE49-F238E27FC236}">
                <a16:creationId xmlns:a16="http://schemas.microsoft.com/office/drawing/2014/main" id="{24658F98-67D3-9ADD-0FFE-F44BA5639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381125"/>
            <a:ext cx="3306763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83C5779F-3533-5AAA-032B-2570ECA96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479925"/>
            <a:ext cx="444500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3" descr="A picture containing text, watch, gauge&#10;&#10;Description automatically generated">
            <a:extLst>
              <a:ext uri="{FF2B5EF4-FFF2-40B4-BE49-F238E27FC236}">
                <a16:creationId xmlns:a16="http://schemas.microsoft.com/office/drawing/2014/main" id="{80F4DE89-37E4-10F0-4E02-B2D99366F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863" y="3527425"/>
            <a:ext cx="33115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1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3A62288-CEB0-A0E8-2E4D-269913296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84700"/>
            <a:ext cx="38163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1">
            <a:extLst>
              <a:ext uri="{FF2B5EF4-FFF2-40B4-BE49-F238E27FC236}">
                <a16:creationId xmlns:a16="http://schemas.microsoft.com/office/drawing/2014/main" id="{C00990A4-F604-5B4F-58C4-906AD4955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76200"/>
            <a:ext cx="62087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Distribution PBH</a:t>
            </a:r>
          </a:p>
        </p:txBody>
      </p:sp>
      <p:grpSp>
        <p:nvGrpSpPr>
          <p:cNvPr id="27651" name="Group 2">
            <a:extLst>
              <a:ext uri="{FF2B5EF4-FFF2-40B4-BE49-F238E27FC236}">
                <a16:creationId xmlns:a16="http://schemas.microsoft.com/office/drawing/2014/main" id="{0BE7C8BD-7215-BC55-52F9-C5FC8106E4F3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052513"/>
            <a:ext cx="7899400" cy="5641975"/>
            <a:chOff x="704850" y="1196752"/>
            <a:chExt cx="7899400" cy="5642398"/>
          </a:xfrm>
        </p:grpSpPr>
        <p:grpSp>
          <p:nvGrpSpPr>
            <p:cNvPr id="27653" name="Group 1">
              <a:extLst>
                <a:ext uri="{FF2B5EF4-FFF2-40B4-BE49-F238E27FC236}">
                  <a16:creationId xmlns:a16="http://schemas.microsoft.com/office/drawing/2014/main" id="{10A55A8D-E255-F166-93BC-58F997B6F5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850" y="1196752"/>
              <a:ext cx="7899400" cy="3382963"/>
              <a:chOff x="704850" y="1364456"/>
              <a:chExt cx="7899400" cy="3382963"/>
            </a:xfrm>
          </p:grpSpPr>
          <p:sp>
            <p:nvSpPr>
              <p:cNvPr id="27658" name="Rectangle 6">
                <a:extLst>
                  <a:ext uri="{FF2B5EF4-FFF2-40B4-BE49-F238E27FC236}">
                    <a16:creationId xmlns:a16="http://schemas.microsoft.com/office/drawing/2014/main" id="{17F6C8CD-CA7D-DB71-D2C4-9DED38BBA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50" y="1364456"/>
                <a:ext cx="3579813" cy="3382963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" altLang="es-ES" sz="2000">
                  <a:solidFill>
                    <a:srgbClr val="FFCC00"/>
                  </a:solidFill>
                  <a:latin typeface="Copperplate Gothic Bold" panose="020E0705020206020404" pitchFamily="34" charset="77"/>
                </a:endParaRPr>
              </a:p>
            </p:txBody>
          </p:sp>
          <p:grpSp>
            <p:nvGrpSpPr>
              <p:cNvPr id="27659" name="Group 4">
                <a:extLst>
                  <a:ext uri="{FF2B5EF4-FFF2-40B4-BE49-F238E27FC236}">
                    <a16:creationId xmlns:a16="http://schemas.microsoft.com/office/drawing/2014/main" id="{693C64D1-98F5-9FFA-AE67-BD41486989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6025" y="1364456"/>
                <a:ext cx="3578225" cy="3382963"/>
                <a:chOff x="5025578" y="2348880"/>
                <a:chExt cx="3578870" cy="3384376"/>
              </a:xfrm>
            </p:grpSpPr>
            <p:sp>
              <p:nvSpPr>
                <p:cNvPr id="27688" name="Rectangle 7">
                  <a:extLst>
                    <a:ext uri="{FF2B5EF4-FFF2-40B4-BE49-F238E27FC236}">
                      <a16:creationId xmlns:a16="http://schemas.microsoft.com/office/drawing/2014/main" id="{5CE8837B-D0E3-4E5D-2062-1973AA1AB6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5578" y="2348880"/>
                  <a:ext cx="3578870" cy="338437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ES" altLang="es-ES" sz="2000">
                    <a:solidFill>
                      <a:srgbClr val="FFCC00"/>
                    </a:solidFill>
                    <a:latin typeface="Copperplate Gothic Bold" panose="020E0705020206020404" pitchFamily="34" charset="77"/>
                  </a:endParaRPr>
                </a:p>
              </p:txBody>
            </p:sp>
            <p:grpSp>
              <p:nvGrpSpPr>
                <p:cNvPr id="27689" name="Group 5">
                  <a:extLst>
                    <a:ext uri="{FF2B5EF4-FFF2-40B4-BE49-F238E27FC236}">
                      <a16:creationId xmlns:a16="http://schemas.microsoft.com/office/drawing/2014/main" id="{530E9086-40F9-1C3D-79D8-D198FA162A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725695">
                  <a:off x="5382981" y="4413525"/>
                  <a:ext cx="894785" cy="992535"/>
                  <a:chOff x="2404858" y="1391750"/>
                  <a:chExt cx="1948659" cy="2143128"/>
                </a:xfrm>
              </p:grpSpPr>
              <p:sp>
                <p:nvSpPr>
                  <p:cNvPr id="10" name="Oval 32">
                    <a:extLst>
                      <a:ext uri="{FF2B5EF4-FFF2-40B4-BE49-F238E27FC236}">
                        <a16:creationId xmlns:a16="http://schemas.microsoft.com/office/drawing/2014/main" id="{5C31B3EB-BD62-202C-1F11-B95896C0D5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62071" y="1921617"/>
                    <a:ext cx="1026989" cy="973976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1" name="Oval 33">
                    <a:extLst>
                      <a:ext uri="{FF2B5EF4-FFF2-40B4-BE49-F238E27FC236}">
                        <a16:creationId xmlns:a16="http://schemas.microsoft.com/office/drawing/2014/main" id="{D0D640B5-850D-18AB-A182-3D5B973718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58915" y="2852865"/>
                    <a:ext cx="421861" cy="404680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2" name="Oval 34">
                    <a:extLst>
                      <a:ext uri="{FF2B5EF4-FFF2-40B4-BE49-F238E27FC236}">
                        <a16:creationId xmlns:a16="http://schemas.microsoft.com/office/drawing/2014/main" id="{91D47FFA-4A17-6FF9-D1AC-BB075ED5E5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4057" y="3188722"/>
                    <a:ext cx="335415" cy="325801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5" name="Oval 37">
                    <a:extLst>
                      <a:ext uri="{FF2B5EF4-FFF2-40B4-BE49-F238E27FC236}">
                        <a16:creationId xmlns:a16="http://schemas.microsoft.com/office/drawing/2014/main" id="{A27EBD6F-5F9E-290E-3EBD-257D798564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1820" y="1957784"/>
                    <a:ext cx="165978" cy="164616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6" name="Oval 38">
                    <a:extLst>
                      <a:ext uri="{FF2B5EF4-FFF2-40B4-BE49-F238E27FC236}">
                        <a16:creationId xmlns:a16="http://schemas.microsoft.com/office/drawing/2014/main" id="{5D44F7D7-97C3-2756-6405-5C37F3507A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72424" y="1662100"/>
                    <a:ext cx="331956" cy="325803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7" name="Oval 39">
                    <a:extLst>
                      <a:ext uri="{FF2B5EF4-FFF2-40B4-BE49-F238E27FC236}">
                        <a16:creationId xmlns:a16="http://schemas.microsoft.com/office/drawing/2014/main" id="{3C60E25D-E25D-1EC1-F6BD-CE696F916B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43363" y="1573026"/>
                    <a:ext cx="169435" cy="161187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8" name="Oval 40">
                    <a:extLst>
                      <a:ext uri="{FF2B5EF4-FFF2-40B4-BE49-F238E27FC236}">
                        <a16:creationId xmlns:a16="http://schemas.microsoft.com/office/drawing/2014/main" id="{03D9A7A5-7FF4-438A-5C4F-CB4E5C40E5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2877" y="2374005"/>
                    <a:ext cx="273173" cy="246924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19" name="Oval 41">
                    <a:extLst>
                      <a:ext uri="{FF2B5EF4-FFF2-40B4-BE49-F238E27FC236}">
                        <a16:creationId xmlns:a16="http://schemas.microsoft.com/office/drawing/2014/main" id="{12A20FEE-4F97-18CF-CC0C-59B4D826D0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7312" y="3072819"/>
                    <a:ext cx="186725" cy="161187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20" name="Oval 42">
                    <a:extLst>
                      <a:ext uri="{FF2B5EF4-FFF2-40B4-BE49-F238E27FC236}">
                        <a16:creationId xmlns:a16="http://schemas.microsoft.com/office/drawing/2014/main" id="{B440152E-8FDE-D8FA-5307-0662A56F81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24119" y="2832298"/>
                    <a:ext cx="165978" cy="164616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21" name="Oval 43">
                    <a:extLst>
                      <a:ext uri="{FF2B5EF4-FFF2-40B4-BE49-F238E27FC236}">
                        <a16:creationId xmlns:a16="http://schemas.microsoft.com/office/drawing/2014/main" id="{1B086F5A-2D4B-B78C-BC7C-0E706FA0C1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67907" y="1350638"/>
                    <a:ext cx="432235" cy="408109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23" name="Oval 45">
                    <a:extLst>
                      <a:ext uri="{FF2B5EF4-FFF2-40B4-BE49-F238E27FC236}">
                        <a16:creationId xmlns:a16="http://schemas.microsoft.com/office/drawing/2014/main" id="{2E277A60-66A0-ABF7-B784-098F28FA4B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90905" y="2155557"/>
                    <a:ext cx="162521" cy="161185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</p:grpSp>
            <p:grpSp>
              <p:nvGrpSpPr>
                <p:cNvPr id="27690" name="Group 5">
                  <a:extLst>
                    <a:ext uri="{FF2B5EF4-FFF2-40B4-BE49-F238E27FC236}">
                      <a16:creationId xmlns:a16="http://schemas.microsoft.com/office/drawing/2014/main" id="{E98E82EB-F1DC-677C-EE08-3F0B16FB3D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301264">
                  <a:off x="7440531" y="2740994"/>
                  <a:ext cx="964595" cy="995876"/>
                  <a:chOff x="2429576" y="1424710"/>
                  <a:chExt cx="2100693" cy="2108358"/>
                </a:xfrm>
              </p:grpSpPr>
              <p:sp>
                <p:nvSpPr>
                  <p:cNvPr id="27" name="Oval 32">
                    <a:extLst>
                      <a:ext uri="{FF2B5EF4-FFF2-40B4-BE49-F238E27FC236}">
                        <a16:creationId xmlns:a16="http://schemas.microsoft.com/office/drawing/2014/main" id="{449430B1-7442-CB11-7668-31074B6C04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33959" y="1998453"/>
                    <a:ext cx="999640" cy="961384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28" name="Oval 33">
                    <a:extLst>
                      <a:ext uri="{FF2B5EF4-FFF2-40B4-BE49-F238E27FC236}">
                        <a16:creationId xmlns:a16="http://schemas.microsoft.com/office/drawing/2014/main" id="{5A9AC06E-ACA6-3470-8F3C-60D2E8DA5C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82002" y="2876042"/>
                    <a:ext cx="418533" cy="396655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29" name="Oval 34">
                    <a:extLst>
                      <a:ext uri="{FF2B5EF4-FFF2-40B4-BE49-F238E27FC236}">
                        <a16:creationId xmlns:a16="http://schemas.microsoft.com/office/drawing/2014/main" id="{4C4AC271-4142-7EB6-59A0-5DF5CC1001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57900" y="3196137"/>
                    <a:ext cx="335520" cy="32270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0" name="Oval 35">
                    <a:extLst>
                      <a:ext uri="{FF2B5EF4-FFF2-40B4-BE49-F238E27FC236}">
                        <a16:creationId xmlns:a16="http://schemas.microsoft.com/office/drawing/2014/main" id="{F8D82E9B-19A7-AEA4-315D-56DAC53CB9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23011" y="2494960"/>
                    <a:ext cx="249045" cy="238666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2" name="Oval 37">
                    <a:extLst>
                      <a:ext uri="{FF2B5EF4-FFF2-40B4-BE49-F238E27FC236}">
                        <a16:creationId xmlns:a16="http://schemas.microsoft.com/office/drawing/2014/main" id="{8531CA41-793C-AAED-3ABB-4DB3DB89B4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7702" y="2014647"/>
                    <a:ext cx="166030" cy="157989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3" name="Oval 38">
                    <a:extLst>
                      <a:ext uri="{FF2B5EF4-FFF2-40B4-BE49-F238E27FC236}">
                        <a16:creationId xmlns:a16="http://schemas.microsoft.com/office/drawing/2014/main" id="{1764BCC6-9798-660F-5082-B74CA21DC0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78228" y="1676176"/>
                    <a:ext cx="332060" cy="32270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4" name="Oval 39">
                    <a:extLst>
                      <a:ext uri="{FF2B5EF4-FFF2-40B4-BE49-F238E27FC236}">
                        <a16:creationId xmlns:a16="http://schemas.microsoft.com/office/drawing/2014/main" id="{D506D4E5-92B5-D09E-36BD-636D8AAB9D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32155" y="1585246"/>
                    <a:ext cx="169488" cy="161351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5" name="Oval 40">
                    <a:extLst>
                      <a:ext uri="{FF2B5EF4-FFF2-40B4-BE49-F238E27FC236}">
                        <a16:creationId xmlns:a16="http://schemas.microsoft.com/office/drawing/2014/main" id="{0D7ABF26-2479-917D-9A0E-799F9AD039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24765" y="2420539"/>
                    <a:ext cx="245587" cy="245389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6" name="Oval 41">
                    <a:extLst>
                      <a:ext uri="{FF2B5EF4-FFF2-40B4-BE49-F238E27FC236}">
                        <a16:creationId xmlns:a16="http://schemas.microsoft.com/office/drawing/2014/main" id="{78B87EC9-8BA7-206F-BC85-7D9501A984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62414" y="3140952"/>
                    <a:ext cx="162572" cy="157991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7" name="Oval 42">
                    <a:extLst>
                      <a:ext uri="{FF2B5EF4-FFF2-40B4-BE49-F238E27FC236}">
                        <a16:creationId xmlns:a16="http://schemas.microsoft.com/office/drawing/2014/main" id="{29AAB326-4A62-0F26-59F1-790BFBFA2C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37478" y="2870074"/>
                    <a:ext cx="162572" cy="161351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38" name="Oval 43">
                    <a:extLst>
                      <a:ext uri="{FF2B5EF4-FFF2-40B4-BE49-F238E27FC236}">
                        <a16:creationId xmlns:a16="http://schemas.microsoft.com/office/drawing/2014/main" id="{EF744E3D-B5B8-A983-8725-3C70CB6F05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7079" y="1445464"/>
                    <a:ext cx="411617" cy="400015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  <p:sp>
                <p:nvSpPr>
                  <p:cNvPr id="40" name="Oval 45">
                    <a:extLst>
                      <a:ext uri="{FF2B5EF4-FFF2-40B4-BE49-F238E27FC236}">
                        <a16:creationId xmlns:a16="http://schemas.microsoft.com/office/drawing/2014/main" id="{4E3432C0-0E51-167E-66B0-3B0FAD765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89762" y="2156635"/>
                    <a:ext cx="166030" cy="161351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91429" tIns="45714" rIns="91429" bIns="45714"/>
                  <a:lstStyle>
                    <a:lvl1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1pPr>
                    <a:lvl2pPr marL="37931725" indent="-37474525"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2pPr>
                    <a:lvl3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3pPr>
                    <a:lvl4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4pPr>
                    <a:lvl5pPr eaLnBrk="0"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5pPr>
                    <a:lvl6pPr marL="4572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6pPr>
                    <a:lvl7pPr marL="9144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7pPr>
                    <a:lvl8pPr marL="13716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8pPr>
                    <a:lvl9pPr marL="1828800" eaLnBrk="0" fontAlgn="base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Droid Sans" charset="0"/>
                        <a:cs typeface="Droid Sans" charset="0"/>
                      </a:defRPr>
                    </a:lvl9pPr>
                  </a:lstStyle>
                  <a:p>
                    <a:pPr eaLnBrk="1">
                      <a:defRPr/>
                    </a:pPr>
                    <a:endParaRPr lang="en-US" altLang="es-ES" sz="1633"/>
                  </a:p>
                </p:txBody>
              </p:sp>
            </p:grpSp>
          </p:grpSp>
          <p:sp>
            <p:nvSpPr>
              <p:cNvPr id="45" name="Oval 33">
                <a:extLst>
                  <a:ext uri="{FF2B5EF4-FFF2-40B4-BE49-F238E27FC236}">
                    <a16:creationId xmlns:a16="http://schemas.microsoft.com/office/drawing/2014/main" id="{454BDB91-D8DF-4938-BBE3-469767921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74305">
                <a:off x="1266825" y="3761761"/>
                <a:ext cx="192088" cy="1857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55" name="Oval 43">
                <a:extLst>
                  <a:ext uri="{FF2B5EF4-FFF2-40B4-BE49-F238E27FC236}">
                    <a16:creationId xmlns:a16="http://schemas.microsoft.com/office/drawing/2014/main" id="{8744CEE1-A6B3-C191-5245-A0A22989E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74305">
                <a:off x="1493838" y="2029668"/>
                <a:ext cx="192087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1" name="Oval 33">
                <a:extLst>
                  <a:ext uri="{FF2B5EF4-FFF2-40B4-BE49-F238E27FC236}">
                    <a16:creationId xmlns:a16="http://schemas.microsoft.com/office/drawing/2014/main" id="{C01190C9-08E8-9429-517D-EAE05189C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2500313" y="4255510"/>
                <a:ext cx="192087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3" name="Oval 33">
                <a:extLst>
                  <a:ext uri="{FF2B5EF4-FFF2-40B4-BE49-F238E27FC236}">
                    <a16:creationId xmlns:a16="http://schemas.microsoft.com/office/drawing/2014/main" id="{DFD64C77-F07A-6926-7E82-B36D80794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3149600" y="3758586"/>
                <a:ext cx="192088" cy="1857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4" name="Oval 33">
                <a:extLst>
                  <a:ext uri="{FF2B5EF4-FFF2-40B4-BE49-F238E27FC236}">
                    <a16:creationId xmlns:a16="http://schemas.microsoft.com/office/drawing/2014/main" id="{031E6D4B-49A7-3916-FF0C-D111CA9F0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3508375" y="4184068"/>
                <a:ext cx="193675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5" name="Oval 33">
                <a:extLst>
                  <a:ext uri="{FF2B5EF4-FFF2-40B4-BE49-F238E27FC236}">
                    <a16:creationId xmlns:a16="http://schemas.microsoft.com/office/drawing/2014/main" id="{0BA12989-FECC-3173-B844-211629906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3660775" y="2677417"/>
                <a:ext cx="193675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6" name="Oval 33">
                <a:extLst>
                  <a:ext uri="{FF2B5EF4-FFF2-40B4-BE49-F238E27FC236}">
                    <a16:creationId xmlns:a16="http://schemas.microsoft.com/office/drawing/2014/main" id="{E6E953C2-E205-C91D-7C8F-68F841858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2789238" y="2829828"/>
                <a:ext cx="192087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7" name="Oval 33">
                <a:extLst>
                  <a:ext uri="{FF2B5EF4-FFF2-40B4-BE49-F238E27FC236}">
                    <a16:creationId xmlns:a16="http://schemas.microsoft.com/office/drawing/2014/main" id="{DCF5CF18-7E14-8691-6C3C-A148F990F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2941638" y="1597836"/>
                <a:ext cx="192087" cy="185752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8" name="Oval 33">
                <a:extLst>
                  <a:ext uri="{FF2B5EF4-FFF2-40B4-BE49-F238E27FC236}">
                    <a16:creationId xmlns:a16="http://schemas.microsoft.com/office/drawing/2014/main" id="{D7A89971-6405-7A84-303A-5F982F809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2500313" y="1951875"/>
                <a:ext cx="192087" cy="1857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9" name="Oval 33">
                <a:extLst>
                  <a:ext uri="{FF2B5EF4-FFF2-40B4-BE49-F238E27FC236}">
                    <a16:creationId xmlns:a16="http://schemas.microsoft.com/office/drawing/2014/main" id="{361D1DDF-0D95-70BA-BD70-378D8E0EC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989013" y="2528180"/>
                <a:ext cx="192087" cy="185752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0" name="Oval 33">
                <a:extLst>
                  <a:ext uri="{FF2B5EF4-FFF2-40B4-BE49-F238E27FC236}">
                    <a16:creationId xmlns:a16="http://schemas.microsoft.com/office/drawing/2014/main" id="{C7E59633-8EA1-9415-63F1-07AB31244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2201863" y="3104487"/>
                <a:ext cx="193675" cy="1857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1" name="Oval 33">
                <a:extLst>
                  <a:ext uri="{FF2B5EF4-FFF2-40B4-BE49-F238E27FC236}">
                    <a16:creationId xmlns:a16="http://schemas.microsoft.com/office/drawing/2014/main" id="{155E6399-E453-4D83-F70D-8360FF504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844550" y="4471426"/>
                <a:ext cx="192088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2" name="Oval 33">
                <a:extLst>
                  <a:ext uri="{FF2B5EF4-FFF2-40B4-BE49-F238E27FC236}">
                    <a16:creationId xmlns:a16="http://schemas.microsoft.com/office/drawing/2014/main" id="{5D7C215C-5D47-CCA8-B2FE-ACB35B966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1050925" y="1453363"/>
                <a:ext cx="192088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3" name="Oval 33">
                <a:extLst>
                  <a:ext uri="{FF2B5EF4-FFF2-40B4-BE49-F238E27FC236}">
                    <a16:creationId xmlns:a16="http://schemas.microsoft.com/office/drawing/2014/main" id="{3F4C1F88-05DD-EE55-FE44-596E72294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3930650" y="1605774"/>
                <a:ext cx="192088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58" name="Oval 33">
                <a:extLst>
                  <a:ext uri="{FF2B5EF4-FFF2-40B4-BE49-F238E27FC236}">
                    <a16:creationId xmlns:a16="http://schemas.microsoft.com/office/drawing/2014/main" id="{13E99C46-F09A-F199-81BF-557EA0543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5548">
                <a:off x="3797300" y="3102899"/>
                <a:ext cx="193675" cy="18733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60" name="Oval 46">
                <a:extLst>
                  <a:ext uri="{FF2B5EF4-FFF2-40B4-BE49-F238E27FC236}">
                    <a16:creationId xmlns:a16="http://schemas.microsoft.com/office/drawing/2014/main" id="{F87AC271-33AC-E62C-4125-F9D014127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6819103" y="2394030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5" name="Oval 46">
                <a:extLst>
                  <a:ext uri="{FF2B5EF4-FFF2-40B4-BE49-F238E27FC236}">
                    <a16:creationId xmlns:a16="http://schemas.microsoft.com/office/drawing/2014/main" id="{373C5E31-7842-EB04-561B-9BF0CE0BD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6971503" y="3073531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6" name="Oval 46">
                <a:extLst>
                  <a:ext uri="{FF2B5EF4-FFF2-40B4-BE49-F238E27FC236}">
                    <a16:creationId xmlns:a16="http://schemas.microsoft.com/office/drawing/2014/main" id="{7EED6FAB-822F-6BA0-AC44-7CE3B09A6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7123903" y="3225943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39BA8F1E-9AF8-2553-C7F4-BF50954D2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7035003" y="3794310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8" name="Oval 46">
                <a:extLst>
                  <a:ext uri="{FF2B5EF4-FFF2-40B4-BE49-F238E27FC236}">
                    <a16:creationId xmlns:a16="http://schemas.microsoft.com/office/drawing/2014/main" id="{0DB5008C-2EB2-E980-C0AD-192D4D3B6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7290591" y="4297585"/>
                <a:ext cx="74618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79" name="Oval 46">
                <a:extLst>
                  <a:ext uri="{FF2B5EF4-FFF2-40B4-BE49-F238E27FC236}">
                    <a16:creationId xmlns:a16="http://schemas.microsoft.com/office/drawing/2014/main" id="{43DFAF47-6019-E20F-C852-DAC8911D0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8298654" y="4449997"/>
                <a:ext cx="74618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0" name="Oval 46">
                <a:extLst>
                  <a:ext uri="{FF2B5EF4-FFF2-40B4-BE49-F238E27FC236}">
                    <a16:creationId xmlns:a16="http://schemas.microsoft.com/office/drawing/2014/main" id="{2C3574D0-C849-720C-4625-1B3408A0B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8187529" y="3249756"/>
                <a:ext cx="74618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1" name="Oval 46">
                <a:extLst>
                  <a:ext uri="{FF2B5EF4-FFF2-40B4-BE49-F238E27FC236}">
                    <a16:creationId xmlns:a16="http://schemas.microsoft.com/office/drawing/2014/main" id="{736FA0BC-3299-8552-6DB2-6B5EA6B8F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5450678" y="2746482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2" name="Oval 46">
                <a:extLst>
                  <a:ext uri="{FF2B5EF4-FFF2-40B4-BE49-F238E27FC236}">
                    <a16:creationId xmlns:a16="http://schemas.microsoft.com/office/drawing/2014/main" id="{B5FA7148-4145-E4F7-9C69-A9333A173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5307804" y="1522427"/>
                <a:ext cx="74618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3" name="Oval 46">
                <a:extLst>
                  <a:ext uri="{FF2B5EF4-FFF2-40B4-BE49-F238E27FC236}">
                    <a16:creationId xmlns:a16="http://schemas.microsoft.com/office/drawing/2014/main" id="{CCA14F45-D464-8CB4-F2BE-9CC2E3515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5706266" y="1849476"/>
                <a:ext cx="74618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4" name="Oval 46">
                <a:extLst>
                  <a:ext uri="{FF2B5EF4-FFF2-40B4-BE49-F238E27FC236}">
                    <a16:creationId xmlns:a16="http://schemas.microsoft.com/office/drawing/2014/main" id="{8DAD265E-89E8-194C-1300-05E2E55B0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6858790" y="1666901"/>
                <a:ext cx="74619" cy="762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r>
                  <a:rPr lang="en-US" altLang="es-ES" sz="1633" dirty="0"/>
                  <a:t>v</a:t>
                </a:r>
              </a:p>
            </p:txBody>
          </p:sp>
          <p:sp>
            <p:nvSpPr>
              <p:cNvPr id="85" name="Oval 40">
                <a:extLst>
                  <a:ext uri="{FF2B5EF4-FFF2-40B4-BE49-F238E27FC236}">
                    <a16:creationId xmlns:a16="http://schemas.microsoft.com/office/drawing/2014/main" id="{B9CFF98C-AA27-52CB-DFF0-6C4B77FD3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5962646" y="2394825"/>
                <a:ext cx="115897" cy="11588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  <p:sp>
            <p:nvSpPr>
              <p:cNvPr id="86" name="Oval 40">
                <a:extLst>
                  <a:ext uri="{FF2B5EF4-FFF2-40B4-BE49-F238E27FC236}">
                    <a16:creationId xmlns:a16="http://schemas.microsoft.com/office/drawing/2014/main" id="{7337D2AE-E2BE-3499-E22C-F9995CF37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301264">
                <a:off x="7673971" y="3672859"/>
                <a:ext cx="115896" cy="11588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1429" tIns="45714" rIns="91429" bIns="45714"/>
              <a:lstStyle>
                <a:lvl1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1pPr>
                <a:lvl2pPr marL="37931725" indent="-37474525"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2pPr>
                <a:lvl3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3pPr>
                <a:lvl4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4pPr>
                <a:lvl5pPr eaLnBrk="0"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anose="020B0604020202020204" pitchFamily="34" charset="0"/>
                    <a:ea typeface="Droid Sans" charset="0"/>
                    <a:cs typeface="Droid Sans" charset="0"/>
                  </a:defRPr>
                </a:lvl9pPr>
              </a:lstStyle>
              <a:p>
                <a:pPr eaLnBrk="1">
                  <a:defRPr/>
                </a:pPr>
                <a:endParaRPr lang="en-US" altLang="es-ES" sz="1633"/>
              </a:p>
            </p:txBody>
          </p:sp>
        </p:grpSp>
        <p:sp>
          <p:nvSpPr>
            <p:cNvPr id="27654" name="Rectangle 2">
              <a:extLst>
                <a:ext uri="{FF2B5EF4-FFF2-40B4-BE49-F238E27FC236}">
                  <a16:creationId xmlns:a16="http://schemas.microsoft.com/office/drawing/2014/main" id="{5968793C-2966-F4FC-A953-A7BF74097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963" y="4713288"/>
              <a:ext cx="333937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s-ES" altLang="es-ES" sz="2400">
                  <a:latin typeface="Arial" panose="020B0604020202020204" pitchFamily="34" charset="0"/>
                  <a:cs typeface="Arial" panose="020B0604020202020204" pitchFamily="34" charset="0"/>
                </a:rPr>
                <a:t>Monochromatic</a:t>
              </a:r>
            </a:p>
            <a:p>
              <a:pPr>
                <a:spcBef>
                  <a:spcPct val="0"/>
                </a:spcBef>
              </a:pPr>
              <a:r>
                <a:rPr lang="es-ES" altLang="es-ES" sz="2400">
                  <a:latin typeface="Arial" panose="020B0604020202020204" pitchFamily="34" charset="0"/>
                  <a:cs typeface="Arial" panose="020B0604020202020204" pitchFamily="34" charset="0"/>
                </a:rPr>
                <a:t>Uniformly distributed</a:t>
              </a:r>
            </a:p>
          </p:txBody>
        </p:sp>
        <p:sp>
          <p:nvSpPr>
            <p:cNvPr id="27655" name="Rectangle 73">
              <a:extLst>
                <a:ext uri="{FF2B5EF4-FFF2-40B4-BE49-F238E27FC236}">
                  <a16:creationId xmlns:a16="http://schemas.microsoft.com/office/drawing/2014/main" id="{92F495F6-9DD1-A121-5421-301543D06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724400"/>
              <a:ext cx="337303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s-ES" altLang="es-ES" sz="2400">
                  <a:latin typeface="Arial" panose="020B0604020202020204" pitchFamily="34" charset="0"/>
                  <a:cs typeface="Arial" panose="020B0604020202020204" pitchFamily="34" charset="0"/>
                </a:rPr>
                <a:t>Broad range masses</a:t>
              </a:r>
            </a:p>
            <a:p>
              <a:pPr>
                <a:spcBef>
                  <a:spcPct val="0"/>
                </a:spcBef>
              </a:pPr>
              <a:r>
                <a:rPr lang="es-ES" altLang="es-ES" sz="2400">
                  <a:latin typeface="Arial" panose="020B0604020202020204" pitchFamily="34" charset="0"/>
                  <a:cs typeface="Arial" panose="020B0604020202020204" pitchFamily="34" charset="0"/>
                </a:rPr>
                <a:t>PBH clusters</a:t>
              </a:r>
            </a:p>
          </p:txBody>
        </p:sp>
        <p:pic>
          <p:nvPicPr>
            <p:cNvPr id="27656" name="Picture 67">
              <a:hlinkClick r:id="rId2"/>
              <a:extLst>
                <a:ext uri="{FF2B5EF4-FFF2-40B4-BE49-F238E27FC236}">
                  <a16:creationId xmlns:a16="http://schemas.microsoft.com/office/drawing/2014/main" id="{DB5EBF65-85A9-C8A5-48DA-17B1E0C78E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5940" y="5246836"/>
              <a:ext cx="1206500" cy="120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7" name="Picture 69" descr="Shape Shapes Visualization Visualize Symbol Symbols 3D Cross Mark Cross  Mark Marks Wrong Incorrect Mistake Mistakes No Remove Close 3 Dimensional  Shadow Shadows Free Vector Graphics, Clip Art, Icons, Photos and Images |">
              <a:hlinkClick r:id="rId4"/>
              <a:extLst>
                <a:ext uri="{FF2B5EF4-FFF2-40B4-BE49-F238E27FC236}">
                  <a16:creationId xmlns:a16="http://schemas.microsoft.com/office/drawing/2014/main" id="{83C93853-1810-7DB8-ECAC-14534BF52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8810" y="5497712"/>
              <a:ext cx="1341438" cy="134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2" name="Text Box 3">
            <a:extLst>
              <a:ext uri="{FF2B5EF4-FFF2-40B4-BE49-F238E27FC236}">
                <a16:creationId xmlns:a16="http://schemas.microsoft.com/office/drawing/2014/main" id="{7FABA160-4172-562C-4F45-2D8D5C779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6413" y="5705475"/>
            <a:ext cx="1758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(2017)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">
            <a:extLst>
              <a:ext uri="{FF2B5EF4-FFF2-40B4-BE49-F238E27FC236}">
                <a16:creationId xmlns:a16="http://schemas.microsoft.com/office/drawing/2014/main" id="{5E684707-7630-72E8-5793-7C1D05733189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908050"/>
            <a:ext cx="3532187" cy="2881313"/>
            <a:chOff x="176213" y="476250"/>
            <a:chExt cx="8643937" cy="6254750"/>
          </a:xfrm>
        </p:grpSpPr>
        <p:pic>
          <p:nvPicPr>
            <p:cNvPr id="28694" name="Picture 2">
              <a:extLst>
                <a:ext uri="{FF2B5EF4-FFF2-40B4-BE49-F238E27FC236}">
                  <a16:creationId xmlns:a16="http://schemas.microsoft.com/office/drawing/2014/main" id="{7BCCC4BA-1B90-D59F-C154-0BC60D280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13" y="476250"/>
              <a:ext cx="8643937" cy="625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455F052-E964-75AE-BE7C-E78363E868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26474" y="979387"/>
              <a:ext cx="0" cy="47522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696" name="Text Box 71">
              <a:extLst>
                <a:ext uri="{FF2B5EF4-FFF2-40B4-BE49-F238E27FC236}">
                  <a16:creationId xmlns:a16="http://schemas.microsoft.com/office/drawing/2014/main" id="{BDF40C58-A3F5-131F-F653-FFC63ADD5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079294" y="3687106"/>
              <a:ext cx="1035887" cy="406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100" i="1">
                  <a:latin typeface="Arial" panose="020B0604020202020204" pitchFamily="34" charset="0"/>
                </a:rPr>
                <a:t>m</a:t>
              </a:r>
              <a:r>
                <a:rPr lang="en-US" altLang="es-ES" sz="1100" i="1" baseline="-25000">
                  <a:latin typeface="Arial" panose="020B0604020202020204" pitchFamily="34" charset="0"/>
                </a:rPr>
                <a:t>H</a:t>
              </a:r>
              <a:endParaRPr lang="en-US" altLang="es-ES" sz="1100" i="1">
                <a:latin typeface="Arial" panose="020B0604020202020204" pitchFamily="34" charset="0"/>
              </a:endParaRPr>
            </a:p>
          </p:txBody>
        </p:sp>
      </p:grpSp>
      <p:sp>
        <p:nvSpPr>
          <p:cNvPr id="28675" name="Text Box 71">
            <a:extLst>
              <a:ext uri="{FF2B5EF4-FFF2-40B4-BE49-F238E27FC236}">
                <a16:creationId xmlns:a16="http://schemas.microsoft.com/office/drawing/2014/main" id="{7FDD31C7-5ED3-8D86-972F-90DBCBF9F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15888"/>
            <a:ext cx="79359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Thermal history of the universe</a:t>
            </a:r>
          </a:p>
        </p:txBody>
      </p:sp>
      <p:sp>
        <p:nvSpPr>
          <p:cNvPr id="28676" name="Text Box 74">
            <a:extLst>
              <a:ext uri="{FF2B5EF4-FFF2-40B4-BE49-F238E27FC236}">
                <a16:creationId xmlns:a16="http://schemas.microsoft.com/office/drawing/2014/main" id="{519C44F1-3C76-C5FE-A264-31CC39E78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2638" y="836613"/>
            <a:ext cx="451643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Carr, Clesse, JGB, Kühnel (2019)</a:t>
            </a:r>
          </a:p>
        </p:txBody>
      </p:sp>
      <p:grpSp>
        <p:nvGrpSpPr>
          <p:cNvPr id="28677" name="Group 9">
            <a:extLst>
              <a:ext uri="{FF2B5EF4-FFF2-40B4-BE49-F238E27FC236}">
                <a16:creationId xmlns:a16="http://schemas.microsoft.com/office/drawing/2014/main" id="{735256F5-D8C2-18A2-8EA6-4A272239B9EB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3508375"/>
            <a:ext cx="3532187" cy="3376613"/>
            <a:chOff x="66577" y="349115"/>
            <a:chExt cx="9124640" cy="6601489"/>
          </a:xfrm>
        </p:grpSpPr>
        <p:pic>
          <p:nvPicPr>
            <p:cNvPr id="28691" name="Picture 3">
              <a:extLst>
                <a:ext uri="{FF2B5EF4-FFF2-40B4-BE49-F238E27FC236}">
                  <a16:creationId xmlns:a16="http://schemas.microsoft.com/office/drawing/2014/main" id="{ED18CDF3-83B4-69A1-67E0-23F9F3CE4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77" y="349115"/>
              <a:ext cx="9124640" cy="6601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A94E109-7F31-5B8A-C9B3-ED63C369D9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25598" y="898464"/>
              <a:ext cx="0" cy="506827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693" name="Text Box 71">
              <a:extLst>
                <a:ext uri="{FF2B5EF4-FFF2-40B4-BE49-F238E27FC236}">
                  <a16:creationId xmlns:a16="http://schemas.microsoft.com/office/drawing/2014/main" id="{EF357264-57C2-5E53-8B93-23ECE11BE5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321155" y="4058596"/>
              <a:ext cx="1296608" cy="54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200" i="1">
                  <a:latin typeface="Arial" panose="020B0604020202020204" pitchFamily="34" charset="0"/>
                </a:rPr>
                <a:t>m</a:t>
              </a:r>
              <a:r>
                <a:rPr lang="en-US" altLang="es-ES" sz="1200" i="1" baseline="-25000">
                  <a:latin typeface="Arial" panose="020B0604020202020204" pitchFamily="34" charset="0"/>
                </a:rPr>
                <a:t>H</a:t>
              </a:r>
              <a:endParaRPr lang="en-US" altLang="es-ES" sz="1200" i="1">
                <a:latin typeface="Arial" panose="020B0604020202020204" pitchFamily="34" charset="0"/>
              </a:endParaRPr>
            </a:p>
          </p:txBody>
        </p:sp>
      </p:grpSp>
      <p:grpSp>
        <p:nvGrpSpPr>
          <p:cNvPr id="28678" name="Group 13">
            <a:extLst>
              <a:ext uri="{FF2B5EF4-FFF2-40B4-BE49-F238E27FC236}">
                <a16:creationId xmlns:a16="http://schemas.microsoft.com/office/drawing/2014/main" id="{BEA91E03-E622-F223-E4E5-BE2FB675C8A8}"/>
              </a:ext>
            </a:extLst>
          </p:cNvPr>
          <p:cNvGrpSpPr>
            <a:grpSpLocks/>
          </p:cNvGrpSpPr>
          <p:nvPr/>
        </p:nvGrpSpPr>
        <p:grpSpPr bwMode="auto">
          <a:xfrm>
            <a:off x="3851275" y="1600200"/>
            <a:ext cx="5359400" cy="4781550"/>
            <a:chOff x="39688" y="692150"/>
            <a:chExt cx="9104312" cy="6078538"/>
          </a:xfrm>
        </p:grpSpPr>
        <p:grpSp>
          <p:nvGrpSpPr>
            <p:cNvPr id="28680" name="Group 11">
              <a:extLst>
                <a:ext uri="{FF2B5EF4-FFF2-40B4-BE49-F238E27FC236}">
                  <a16:creationId xmlns:a16="http://schemas.microsoft.com/office/drawing/2014/main" id="{2961EF64-8134-15BD-03DD-AC568AA54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88" y="692150"/>
              <a:ext cx="9104312" cy="6078538"/>
              <a:chOff x="40225" y="591252"/>
              <a:chExt cx="9103775" cy="6078108"/>
            </a:xfrm>
          </p:grpSpPr>
          <p:pic>
            <p:nvPicPr>
              <p:cNvPr id="28686" name="Picture 3">
                <a:extLst>
                  <a:ext uri="{FF2B5EF4-FFF2-40B4-BE49-F238E27FC236}">
                    <a16:creationId xmlns:a16="http://schemas.microsoft.com/office/drawing/2014/main" id="{77838830-B1A4-828E-5792-A59A812AF0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25" y="591252"/>
                <a:ext cx="9103775" cy="6078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687" name="Picture 5">
                <a:extLst>
                  <a:ext uri="{FF2B5EF4-FFF2-40B4-BE49-F238E27FC236}">
                    <a16:creationId xmlns:a16="http://schemas.microsoft.com/office/drawing/2014/main" id="{767CDB47-02EB-3F12-4741-32268F7C2B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766" y="1340768"/>
                <a:ext cx="1049500" cy="4623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688" name="Picture 8">
                <a:extLst>
                  <a:ext uri="{FF2B5EF4-FFF2-40B4-BE49-F238E27FC236}">
                    <a16:creationId xmlns:a16="http://schemas.microsoft.com/office/drawing/2014/main" id="{D7C7D59F-23E4-B734-1061-692BFEB3EF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5828" y="1350790"/>
                <a:ext cx="660524" cy="4623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689" name="Picture 9">
                <a:extLst>
                  <a:ext uri="{FF2B5EF4-FFF2-40B4-BE49-F238E27FC236}">
                    <a16:creationId xmlns:a16="http://schemas.microsoft.com/office/drawing/2014/main" id="{78B9E90B-3AC4-D756-4697-0FFF7DE9B5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0152" y="2339878"/>
                <a:ext cx="936104" cy="441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690" name="Picture 10">
                <a:extLst>
                  <a:ext uri="{FF2B5EF4-FFF2-40B4-BE49-F238E27FC236}">
                    <a16:creationId xmlns:a16="http://schemas.microsoft.com/office/drawing/2014/main" id="{84F2E769-44D0-6043-2291-7869B0B80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651027"/>
                <a:ext cx="936104" cy="441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681" name="Picture 15">
              <a:extLst>
                <a:ext uri="{FF2B5EF4-FFF2-40B4-BE49-F238E27FC236}">
                  <a16:creationId xmlns:a16="http://schemas.microsoft.com/office/drawing/2014/main" id="{66072943-6E31-2ED4-AB6B-6B1B4B701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00" y="2190898"/>
              <a:ext cx="10080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2" name="Picture 16">
              <a:extLst>
                <a:ext uri="{FF2B5EF4-FFF2-40B4-BE49-F238E27FC236}">
                  <a16:creationId xmlns:a16="http://schemas.microsoft.com/office/drawing/2014/main" id="{02FA8AF7-E46A-084A-7BB1-CFAB251457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862" y="3471196"/>
              <a:ext cx="104933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3" name="Picture 17">
              <a:extLst>
                <a:ext uri="{FF2B5EF4-FFF2-40B4-BE49-F238E27FC236}">
                  <a16:creationId xmlns:a16="http://schemas.microsoft.com/office/drawing/2014/main" id="{5D9FF6D4-D0AF-2E38-00DE-E969E3523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2804418"/>
              <a:ext cx="104933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B3872B9-F575-89EF-FC06-A6AA8CDE2B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48632" y="1267311"/>
              <a:ext cx="0" cy="432076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8685" name="Picture 19">
              <a:extLst>
                <a:ext uri="{FF2B5EF4-FFF2-40B4-BE49-F238E27FC236}">
                  <a16:creationId xmlns:a16="http://schemas.microsoft.com/office/drawing/2014/main" id="{CC2E615A-D20A-F13E-E118-53609DF70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1508273"/>
              <a:ext cx="709683" cy="336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79" name="Text Box 71">
            <a:extLst>
              <a:ext uri="{FF2B5EF4-FFF2-40B4-BE49-F238E27FC236}">
                <a16:creationId xmlns:a16="http://schemas.microsoft.com/office/drawing/2014/main" id="{A7D0C72C-2E52-5DAC-B9B5-68976B60B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5100" y="1441450"/>
            <a:ext cx="3459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latin typeface="Arial" panose="020B0604020202020204" pitchFamily="34" charset="0"/>
              </a:rPr>
              <a:t>PBH mass spectrum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71">
            <a:extLst>
              <a:ext uri="{FF2B5EF4-FFF2-40B4-BE49-F238E27FC236}">
                <a16:creationId xmlns:a16="http://schemas.microsoft.com/office/drawing/2014/main" id="{469E9E15-6D00-8F6C-D3A8-DC9A72B52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-4763"/>
            <a:ext cx="89138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Electroweak baryogenesis @ QCD</a:t>
            </a:r>
          </a:p>
        </p:txBody>
      </p:sp>
      <p:pic>
        <p:nvPicPr>
          <p:cNvPr id="29699" name="Picture 3">
            <a:extLst>
              <a:ext uri="{FF2B5EF4-FFF2-40B4-BE49-F238E27FC236}">
                <a16:creationId xmlns:a16="http://schemas.microsoft.com/office/drawing/2014/main" id="{DB963323-922F-4B77-8BC6-59D459D2F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1075"/>
            <a:ext cx="9144000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71">
            <a:extLst>
              <a:ext uri="{FF2B5EF4-FFF2-40B4-BE49-F238E27FC236}">
                <a16:creationId xmlns:a16="http://schemas.microsoft.com/office/drawing/2014/main" id="{F243217F-B588-1585-BEAA-88E6DFE22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981075"/>
            <a:ext cx="481012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3500">
                <a:latin typeface="Arial" panose="020B0604020202020204" pitchFamily="34" charset="0"/>
              </a:rPr>
              <a:t>“Primordial supernova”</a:t>
            </a:r>
          </a:p>
        </p:txBody>
      </p:sp>
      <p:sp>
        <p:nvSpPr>
          <p:cNvPr id="29701" name="Text Box 74">
            <a:extLst>
              <a:ext uri="{FF2B5EF4-FFF2-40B4-BE49-F238E27FC236}">
                <a16:creationId xmlns:a16="http://schemas.microsoft.com/office/drawing/2014/main" id="{A91DFB06-C3AE-6C9B-0202-E3418A95A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608138"/>
            <a:ext cx="33401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Carr, Clesse (2019)</a:t>
            </a:r>
          </a:p>
        </p:txBody>
      </p:sp>
      <p:sp>
        <p:nvSpPr>
          <p:cNvPr id="29702" name="Text Box 71">
            <a:extLst>
              <a:ext uri="{FF2B5EF4-FFF2-40B4-BE49-F238E27FC236}">
                <a16:creationId xmlns:a16="http://schemas.microsoft.com/office/drawing/2014/main" id="{0460EBDF-2FB9-ABB2-2755-FBC996DDF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0950" y="1611313"/>
            <a:ext cx="3975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Sakharov conditions:</a:t>
            </a:r>
          </a:p>
        </p:txBody>
      </p:sp>
      <p:sp>
        <p:nvSpPr>
          <p:cNvPr id="29703" name="Text Box 71">
            <a:extLst>
              <a:ext uri="{FF2B5EF4-FFF2-40B4-BE49-F238E27FC236}">
                <a16:creationId xmlns:a16="http://schemas.microsoft.com/office/drawing/2014/main" id="{1DE1AB45-56F0-F1D9-6441-D7B82761A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2275" y="2268538"/>
            <a:ext cx="36068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CP, C, B violation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Out of equilibrium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>
            <a:extLst>
              <a:ext uri="{FF2B5EF4-FFF2-40B4-BE49-F238E27FC236}">
                <a16:creationId xmlns:a16="http://schemas.microsoft.com/office/drawing/2014/main" id="{2CEE03F1-4AF3-B4C4-C770-6BD47186C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>
            <a:extLst>
              <a:ext uri="{FF2B5EF4-FFF2-40B4-BE49-F238E27FC236}">
                <a16:creationId xmlns:a16="http://schemas.microsoft.com/office/drawing/2014/main" id="{7EAE61F2-B39F-ADB9-EA23-7864E9670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4049713"/>
            <a:ext cx="7912100" cy="2592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cxnSp>
        <p:nvCxnSpPr>
          <p:cNvPr id="30724" name="Straight Connector 11">
            <a:extLst>
              <a:ext uri="{FF2B5EF4-FFF2-40B4-BE49-F238E27FC236}">
                <a16:creationId xmlns:a16="http://schemas.microsoft.com/office/drawing/2014/main" id="{12A12687-A0A6-1500-89F4-F90AAF01EB99}"/>
              </a:ext>
            </a:extLst>
          </p:cNvPr>
          <p:cNvCxnSpPr>
            <a:cxnSpLocks/>
          </p:cNvCxnSpPr>
          <p:nvPr/>
        </p:nvCxnSpPr>
        <p:spPr bwMode="auto">
          <a:xfrm flipV="1">
            <a:off x="611188" y="2205038"/>
            <a:ext cx="2160587" cy="1871662"/>
          </a:xfrm>
          <a:prstGeom prst="line">
            <a:avLst/>
          </a:prstGeom>
          <a:noFill/>
          <a:ln w="285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5" name="Straight Connector 15">
            <a:extLst>
              <a:ext uri="{FF2B5EF4-FFF2-40B4-BE49-F238E27FC236}">
                <a16:creationId xmlns:a16="http://schemas.microsoft.com/office/drawing/2014/main" id="{07783425-5727-71E8-440A-F05058AA793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97463" y="2205038"/>
            <a:ext cx="3425825" cy="1844675"/>
          </a:xfrm>
          <a:prstGeom prst="line">
            <a:avLst/>
          </a:prstGeom>
          <a:noFill/>
          <a:ln w="285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6" name="Straight Connector 27">
            <a:extLst>
              <a:ext uri="{FF2B5EF4-FFF2-40B4-BE49-F238E27FC236}">
                <a16:creationId xmlns:a16="http://schemas.microsoft.com/office/drawing/2014/main" id="{5412403F-EDAA-4DF7-E3E2-F1E80C09CE37}"/>
              </a:ext>
            </a:extLst>
          </p:cNvPr>
          <p:cNvCxnSpPr>
            <a:cxnSpLocks/>
          </p:cNvCxnSpPr>
          <p:nvPr/>
        </p:nvCxnSpPr>
        <p:spPr bwMode="auto">
          <a:xfrm>
            <a:off x="2771775" y="2205038"/>
            <a:ext cx="2325688" cy="0"/>
          </a:xfrm>
          <a:prstGeom prst="line">
            <a:avLst/>
          </a:prstGeom>
          <a:noFill/>
          <a:ln w="285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7" name="Straight Connector 34">
            <a:extLst>
              <a:ext uri="{FF2B5EF4-FFF2-40B4-BE49-F238E27FC236}">
                <a16:creationId xmlns:a16="http://schemas.microsoft.com/office/drawing/2014/main" id="{99932984-1CD0-EF3E-A37D-EFDC92DF43C5}"/>
              </a:ext>
            </a:extLst>
          </p:cNvPr>
          <p:cNvCxnSpPr>
            <a:cxnSpLocks/>
          </p:cNvCxnSpPr>
          <p:nvPr/>
        </p:nvCxnSpPr>
        <p:spPr bwMode="auto">
          <a:xfrm>
            <a:off x="2051050" y="4581525"/>
            <a:ext cx="0" cy="1368425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8" name="Straight Connector 36">
            <a:extLst>
              <a:ext uri="{FF2B5EF4-FFF2-40B4-BE49-F238E27FC236}">
                <a16:creationId xmlns:a16="http://schemas.microsoft.com/office/drawing/2014/main" id="{60B4F4E3-47B9-56A4-FFC2-9E04336EDCE0}"/>
              </a:ext>
            </a:extLst>
          </p:cNvPr>
          <p:cNvCxnSpPr>
            <a:cxnSpLocks/>
          </p:cNvCxnSpPr>
          <p:nvPr/>
        </p:nvCxnSpPr>
        <p:spPr bwMode="auto">
          <a:xfrm flipH="1">
            <a:off x="827088" y="5265738"/>
            <a:ext cx="75612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9" name="Straight Connector 39">
            <a:extLst>
              <a:ext uri="{FF2B5EF4-FFF2-40B4-BE49-F238E27FC236}">
                <a16:creationId xmlns:a16="http://schemas.microsoft.com/office/drawing/2014/main" id="{7DB77163-81C1-0FF4-1496-DC8359FEAD8F}"/>
              </a:ext>
            </a:extLst>
          </p:cNvPr>
          <p:cNvCxnSpPr>
            <a:cxnSpLocks/>
          </p:cNvCxnSpPr>
          <p:nvPr/>
        </p:nvCxnSpPr>
        <p:spPr bwMode="auto">
          <a:xfrm>
            <a:off x="8101013" y="4581525"/>
            <a:ext cx="0" cy="1368425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0" name="Straight Connector 40">
            <a:extLst>
              <a:ext uri="{FF2B5EF4-FFF2-40B4-BE49-F238E27FC236}">
                <a16:creationId xmlns:a16="http://schemas.microsoft.com/office/drawing/2014/main" id="{0CE46AE5-39CD-61AC-DDB3-56D54F0024EE}"/>
              </a:ext>
            </a:extLst>
          </p:cNvPr>
          <p:cNvCxnSpPr>
            <a:cxnSpLocks/>
          </p:cNvCxnSpPr>
          <p:nvPr/>
        </p:nvCxnSpPr>
        <p:spPr bwMode="auto">
          <a:xfrm>
            <a:off x="6011863" y="4581525"/>
            <a:ext cx="0" cy="1368425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1" name="Straight Connector 41">
            <a:extLst>
              <a:ext uri="{FF2B5EF4-FFF2-40B4-BE49-F238E27FC236}">
                <a16:creationId xmlns:a16="http://schemas.microsoft.com/office/drawing/2014/main" id="{8703C37F-E597-38B1-3374-6F7E16C2209F}"/>
              </a:ext>
            </a:extLst>
          </p:cNvPr>
          <p:cNvCxnSpPr>
            <a:cxnSpLocks/>
          </p:cNvCxnSpPr>
          <p:nvPr/>
        </p:nvCxnSpPr>
        <p:spPr bwMode="auto">
          <a:xfrm>
            <a:off x="2411413" y="4572000"/>
            <a:ext cx="0" cy="1368425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2" name="Straight Connector 42">
            <a:extLst>
              <a:ext uri="{FF2B5EF4-FFF2-40B4-BE49-F238E27FC236}">
                <a16:creationId xmlns:a16="http://schemas.microsoft.com/office/drawing/2014/main" id="{3A9F8C05-E406-DBBF-138F-E562883868B6}"/>
              </a:ext>
            </a:extLst>
          </p:cNvPr>
          <p:cNvCxnSpPr>
            <a:cxnSpLocks/>
          </p:cNvCxnSpPr>
          <p:nvPr/>
        </p:nvCxnSpPr>
        <p:spPr bwMode="auto">
          <a:xfrm>
            <a:off x="3635375" y="4581525"/>
            <a:ext cx="0" cy="1368425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3" name="Text Box 71">
            <a:extLst>
              <a:ext uri="{FF2B5EF4-FFF2-40B4-BE49-F238E27FC236}">
                <a16:creationId xmlns:a16="http://schemas.microsoft.com/office/drawing/2014/main" id="{684A26E6-767D-1F22-F2B7-6DDCC22DF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738" y="4200525"/>
            <a:ext cx="1476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PBH=DM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collapse</a:t>
            </a:r>
          </a:p>
        </p:txBody>
      </p:sp>
      <p:sp>
        <p:nvSpPr>
          <p:cNvPr id="30734" name="Text Box 71">
            <a:extLst>
              <a:ext uri="{FF2B5EF4-FFF2-40B4-BE49-F238E27FC236}">
                <a16:creationId xmlns:a16="http://schemas.microsoft.com/office/drawing/2014/main" id="{778BF664-BF87-4659-DF0B-04A2426AF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6064250"/>
            <a:ext cx="1417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200 MeV</a:t>
            </a:r>
          </a:p>
        </p:txBody>
      </p:sp>
      <p:sp>
        <p:nvSpPr>
          <p:cNvPr id="30735" name="Text Box 71">
            <a:extLst>
              <a:ext uri="{FF2B5EF4-FFF2-40B4-BE49-F238E27FC236}">
                <a16:creationId xmlns:a16="http://schemas.microsoft.com/office/drawing/2014/main" id="{5539EFCE-5A42-4A85-AEBE-A6A2A5D35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5262563"/>
            <a:ext cx="20193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quark-hadron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transition</a:t>
            </a:r>
          </a:p>
        </p:txBody>
      </p:sp>
      <p:sp>
        <p:nvSpPr>
          <p:cNvPr id="30736" name="Text Box 71">
            <a:extLst>
              <a:ext uri="{FF2B5EF4-FFF2-40B4-BE49-F238E27FC236}">
                <a16:creationId xmlns:a16="http://schemas.microsoft.com/office/drawing/2014/main" id="{040A46C9-6834-4AE5-B785-F3B1F5044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4229100"/>
            <a:ext cx="2052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Baryogenesis</a:t>
            </a:r>
          </a:p>
        </p:txBody>
      </p:sp>
      <p:sp>
        <p:nvSpPr>
          <p:cNvPr id="30737" name="Text Box 71">
            <a:extLst>
              <a:ext uri="{FF2B5EF4-FFF2-40B4-BE49-F238E27FC236}">
                <a16:creationId xmlns:a16="http://schemas.microsoft.com/office/drawing/2014/main" id="{7F25671F-6B18-590D-5627-C61DC9B7C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013" y="5262563"/>
            <a:ext cx="12969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hot-spot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EWB</a:t>
            </a:r>
          </a:p>
        </p:txBody>
      </p:sp>
      <p:sp>
        <p:nvSpPr>
          <p:cNvPr id="30738" name="Text Box 71">
            <a:extLst>
              <a:ext uri="{FF2B5EF4-FFF2-40B4-BE49-F238E27FC236}">
                <a16:creationId xmlns:a16="http://schemas.microsoft.com/office/drawing/2014/main" id="{AEE61EF7-6C5E-F9A6-DB46-C5C63BBE1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363" y="6064250"/>
            <a:ext cx="14176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100 MeV</a:t>
            </a:r>
          </a:p>
        </p:txBody>
      </p:sp>
      <p:sp>
        <p:nvSpPr>
          <p:cNvPr id="30739" name="Text Box 71">
            <a:extLst>
              <a:ext uri="{FF2B5EF4-FFF2-40B4-BE49-F238E27FC236}">
                <a16:creationId xmlns:a16="http://schemas.microsoft.com/office/drawing/2014/main" id="{35172EE4-B9D1-0723-8DFF-BFB4AC9BA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013" y="5262563"/>
            <a:ext cx="1162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baryon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dilution</a:t>
            </a:r>
          </a:p>
        </p:txBody>
      </p:sp>
      <p:sp>
        <p:nvSpPr>
          <p:cNvPr id="30740" name="Text Box 71">
            <a:extLst>
              <a:ext uri="{FF2B5EF4-FFF2-40B4-BE49-F238E27FC236}">
                <a16:creationId xmlns:a16="http://schemas.microsoft.com/office/drawing/2014/main" id="{3EE8C650-67EE-E706-156C-D30C250C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0688" y="5262563"/>
            <a:ext cx="1435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light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FF0000"/>
                </a:solidFill>
                <a:latin typeface="Arial" panose="020B0604020202020204" pitchFamily="34" charset="0"/>
              </a:rPr>
              <a:t>elements</a:t>
            </a:r>
          </a:p>
        </p:txBody>
      </p:sp>
      <p:sp>
        <p:nvSpPr>
          <p:cNvPr id="30741" name="Text Box 71">
            <a:extLst>
              <a:ext uri="{FF2B5EF4-FFF2-40B4-BE49-F238E27FC236}">
                <a16:creationId xmlns:a16="http://schemas.microsoft.com/office/drawing/2014/main" id="{C642ECAD-5759-9959-BCFE-97E50F752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6064250"/>
            <a:ext cx="1246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10 MeV</a:t>
            </a:r>
          </a:p>
        </p:txBody>
      </p:sp>
      <p:sp>
        <p:nvSpPr>
          <p:cNvPr id="30742" name="Text Box 71">
            <a:extLst>
              <a:ext uri="{FF2B5EF4-FFF2-40B4-BE49-F238E27FC236}">
                <a16:creationId xmlns:a16="http://schemas.microsoft.com/office/drawing/2014/main" id="{260B2494-AB6D-6693-FB56-E502F2FC1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6064250"/>
            <a:ext cx="1074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1 MeV</a:t>
            </a:r>
          </a:p>
        </p:txBody>
      </p:sp>
      <p:sp>
        <p:nvSpPr>
          <p:cNvPr id="30743" name="Text Box 71">
            <a:extLst>
              <a:ext uri="{FF2B5EF4-FFF2-40B4-BE49-F238E27FC236}">
                <a16:creationId xmlns:a16="http://schemas.microsoft.com/office/drawing/2014/main" id="{3897DE49-C0AF-08BC-DCC4-A85F5AC91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4221163"/>
            <a:ext cx="2428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Nucleosynthesis</a:t>
            </a:r>
          </a:p>
        </p:txBody>
      </p:sp>
      <p:sp>
        <p:nvSpPr>
          <p:cNvPr id="30744" name="Text Box 3">
            <a:extLst>
              <a:ext uri="{FF2B5EF4-FFF2-40B4-BE49-F238E27FC236}">
                <a16:creationId xmlns:a16="http://schemas.microsoft.com/office/drawing/2014/main" id="{80F03E2F-F052-B378-6EAB-7B5C675A7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4254500"/>
            <a:ext cx="1076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(2019)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8EBE7495-7DA1-DDC6-0F66-7389FE04B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>
            <a:extLst>
              <a:ext uri="{FF2B5EF4-FFF2-40B4-BE49-F238E27FC236}">
                <a16:creationId xmlns:a16="http://schemas.microsoft.com/office/drawing/2014/main" id="{8689FCA7-9535-798D-5168-91CD94C65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404813"/>
            <a:ext cx="2105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Clesse (2021)</a:t>
            </a:r>
          </a:p>
        </p:txBody>
      </p:sp>
      <p:sp>
        <p:nvSpPr>
          <p:cNvPr id="31748" name="Rectangle 10">
            <a:extLst>
              <a:ext uri="{FF2B5EF4-FFF2-40B4-BE49-F238E27FC236}">
                <a16:creationId xmlns:a16="http://schemas.microsoft.com/office/drawing/2014/main" id="{1B1FBEC2-4CAE-716A-58C7-59695D7C3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052513"/>
            <a:ext cx="360362" cy="658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s data (time-run 3).mov" descr="ESs data (time-run 3)">
            <a:hlinkClick r:id="" action="ppaction://media"/>
            <a:extLst>
              <a:ext uri="{FF2B5EF4-FFF2-40B4-BE49-F238E27FC236}">
                <a16:creationId xmlns:a16="http://schemas.microsoft.com/office/drawing/2014/main" id="{D900AA10-E1F4-6EE3-5910-745DF6563F0F}"/>
              </a:ext>
            </a:extLst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75" y="404813"/>
            <a:ext cx="6642100" cy="41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71">
            <a:extLst>
              <a:ext uri="{FF2B5EF4-FFF2-40B4-BE49-F238E27FC236}">
                <a16:creationId xmlns:a16="http://schemas.microsoft.com/office/drawing/2014/main" id="{E1B96AE2-6A07-3BA4-0FB4-E88E18DC4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4725" y="36513"/>
            <a:ext cx="41862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5400">
                <a:latin typeface="Arial" panose="020B0604020202020204" pitchFamily="34" charset="0"/>
              </a:rPr>
              <a:t>PBH clusters</a:t>
            </a:r>
          </a:p>
        </p:txBody>
      </p:sp>
      <p:sp>
        <p:nvSpPr>
          <p:cNvPr id="32772" name="Text Box 74">
            <a:extLst>
              <a:ext uri="{FF2B5EF4-FFF2-40B4-BE49-F238E27FC236}">
                <a16:creationId xmlns:a16="http://schemas.microsoft.com/office/drawing/2014/main" id="{5E2ED5D4-58FC-E7AC-01DB-0EF2DAF74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1127125"/>
            <a:ext cx="45545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Trashorras , JGB, Nesseris (2020)</a:t>
            </a:r>
          </a:p>
        </p:txBody>
      </p:sp>
      <p:grpSp>
        <p:nvGrpSpPr>
          <p:cNvPr id="32773" name="Group 121">
            <a:extLst>
              <a:ext uri="{FF2B5EF4-FFF2-40B4-BE49-F238E27FC236}">
                <a16:creationId xmlns:a16="http://schemas.microsoft.com/office/drawing/2014/main" id="{98C312B7-7ACF-2878-CE73-BB4811A9E7FF}"/>
              </a:ext>
            </a:extLst>
          </p:cNvPr>
          <p:cNvGrpSpPr>
            <a:grpSpLocks/>
          </p:cNvGrpSpPr>
          <p:nvPr/>
        </p:nvGrpSpPr>
        <p:grpSpPr bwMode="auto">
          <a:xfrm>
            <a:off x="-50800" y="3459163"/>
            <a:ext cx="4976813" cy="3209925"/>
            <a:chOff x="6350" y="1196752"/>
            <a:chExt cx="9144000" cy="5237162"/>
          </a:xfrm>
        </p:grpSpPr>
        <p:pic>
          <p:nvPicPr>
            <p:cNvPr id="123" name="ESs data (time-run 4).mov" descr="ESs data (time-run 4)">
              <a:hlinkClick r:id="" action="ppaction://media"/>
              <a:extLst>
                <a:ext uri="{FF2B5EF4-FFF2-40B4-BE49-F238E27FC236}">
                  <a16:creationId xmlns:a16="http://schemas.microsoft.com/office/drawing/2014/main" id="{908CE333-16D3-7D7B-BF93-9AEE2CE588D5}"/>
                </a:ext>
              </a:extLst>
            </p:cNvPr>
            <p:cNvPicPr>
              <a:picLocks noChangeAspect="1" noChangeArrowheads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link="rId3"/>
                </p:ext>
              </p:ext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" y="1196752"/>
              <a:ext cx="9144000" cy="523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892" name="Straight Arrow Connector 123">
              <a:extLst>
                <a:ext uri="{FF2B5EF4-FFF2-40B4-BE49-F238E27FC236}">
                  <a16:creationId xmlns:a16="http://schemas.microsoft.com/office/drawing/2014/main" id="{2ADD2B44-C649-1A59-9076-2B7CA2F7DF5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10247" y="1759942"/>
              <a:ext cx="1060047" cy="1244673"/>
            </a:xfrm>
            <a:prstGeom prst="straightConnector1">
              <a:avLst/>
            </a:prstGeom>
            <a:noFill/>
            <a:ln w="44450" algn="ctr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2774" name="Group 154">
            <a:extLst>
              <a:ext uri="{FF2B5EF4-FFF2-40B4-BE49-F238E27FC236}">
                <a16:creationId xmlns:a16="http://schemas.microsoft.com/office/drawing/2014/main" id="{71755C47-34B0-002A-4130-3E676CC95CE1}"/>
              </a:ext>
            </a:extLst>
          </p:cNvPr>
          <p:cNvGrpSpPr>
            <a:grpSpLocks/>
          </p:cNvGrpSpPr>
          <p:nvPr/>
        </p:nvGrpSpPr>
        <p:grpSpPr bwMode="auto">
          <a:xfrm>
            <a:off x="4173538" y="1989138"/>
            <a:ext cx="4646612" cy="3554412"/>
            <a:chOff x="213214" y="517588"/>
            <a:chExt cx="8463242" cy="6034213"/>
          </a:xfrm>
        </p:grpSpPr>
        <p:sp>
          <p:nvSpPr>
            <p:cNvPr id="126" name="Oval 32">
              <a:extLst>
                <a:ext uri="{FF2B5EF4-FFF2-40B4-BE49-F238E27FC236}">
                  <a16:creationId xmlns:a16="http://schemas.microsoft.com/office/drawing/2014/main" id="{1092DEEF-4567-4A98-6118-BD783EC1D9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289267" y="3403984"/>
              <a:ext cx="607202" cy="60638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28" name="Oval 33">
              <a:extLst>
                <a:ext uri="{FF2B5EF4-FFF2-40B4-BE49-F238E27FC236}">
                  <a16:creationId xmlns:a16="http://schemas.microsoft.com/office/drawing/2014/main" id="{14F0C5A2-94F3-F649-A760-76C5DEC1C7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193411" y="4414628"/>
              <a:ext cx="254447" cy="2506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29" name="Oval 34">
              <a:extLst>
                <a:ext uri="{FF2B5EF4-FFF2-40B4-BE49-F238E27FC236}">
                  <a16:creationId xmlns:a16="http://schemas.microsoft.com/office/drawing/2014/main" id="{FE1F882F-0CF6-73D1-0803-C0E81E249A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09455" y="3107529"/>
              <a:ext cx="202401" cy="20482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0" name="Oval 37">
              <a:extLst>
                <a:ext uri="{FF2B5EF4-FFF2-40B4-BE49-F238E27FC236}">
                  <a16:creationId xmlns:a16="http://schemas.microsoft.com/office/drawing/2014/main" id="{64F6548F-9E05-B837-FCDB-36128740B3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081084" y="3527956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2" name="Oval 38">
              <a:extLst>
                <a:ext uri="{FF2B5EF4-FFF2-40B4-BE49-F238E27FC236}">
                  <a16:creationId xmlns:a16="http://schemas.microsoft.com/office/drawing/2014/main" id="{A422890D-00F1-D59B-3C40-66A4194BD2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740332" y="3172210"/>
              <a:ext cx="199508" cy="20212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3" name="Oval 39">
              <a:extLst>
                <a:ext uri="{FF2B5EF4-FFF2-40B4-BE49-F238E27FC236}">
                  <a16:creationId xmlns:a16="http://schemas.microsoft.com/office/drawing/2014/main" id="{16E3083D-6315-58DD-0595-675FA2B1F1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23473" y="3172210"/>
              <a:ext cx="104092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4" name="Oval 40">
              <a:extLst>
                <a:ext uri="{FF2B5EF4-FFF2-40B4-BE49-F238E27FC236}">
                  <a16:creationId xmlns:a16="http://schemas.microsoft.com/office/drawing/2014/main" id="{42626B46-559F-6A50-FF9A-64EEE87B2E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034821" y="3792071"/>
              <a:ext cx="159028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6" name="Oval 41">
              <a:extLst>
                <a:ext uri="{FF2B5EF4-FFF2-40B4-BE49-F238E27FC236}">
                  <a16:creationId xmlns:a16="http://schemas.microsoft.com/office/drawing/2014/main" id="{02A7FBA3-2F7C-FA6D-DFC2-AC70BF00FB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84194" y="4120867"/>
              <a:ext cx="101199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7" name="Oval 42">
              <a:extLst>
                <a:ext uri="{FF2B5EF4-FFF2-40B4-BE49-F238E27FC236}">
                  <a16:creationId xmlns:a16="http://schemas.microsoft.com/office/drawing/2014/main" id="{79423F86-3840-3692-26FC-08A0EA9550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977430" y="3886399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8" name="Oval 43">
              <a:extLst>
                <a:ext uri="{FF2B5EF4-FFF2-40B4-BE49-F238E27FC236}">
                  <a16:creationId xmlns:a16="http://schemas.microsoft.com/office/drawing/2014/main" id="{E282948F-D1E3-45E8-A05C-1CE59D54B0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893139" y="3164126"/>
              <a:ext cx="251556" cy="25333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39" name="Oval 45">
              <a:extLst>
                <a:ext uri="{FF2B5EF4-FFF2-40B4-BE49-F238E27FC236}">
                  <a16:creationId xmlns:a16="http://schemas.microsoft.com/office/drawing/2014/main" id="{F9EC1A71-EAA0-24AE-5B63-A2E46D018A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038149" y="3428241"/>
              <a:ext cx="9830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40" name="Oval 43">
              <a:extLst>
                <a:ext uri="{FF2B5EF4-FFF2-40B4-BE49-F238E27FC236}">
                  <a16:creationId xmlns:a16="http://schemas.microsoft.com/office/drawing/2014/main" id="{4CEB72E6-079A-F94C-7DD6-9EB4271314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55280" y="2630506"/>
              <a:ext cx="251554" cy="25333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42" name="Oval 39">
              <a:extLst>
                <a:ext uri="{FF2B5EF4-FFF2-40B4-BE49-F238E27FC236}">
                  <a16:creationId xmlns:a16="http://schemas.microsoft.com/office/drawing/2014/main" id="{1F351F21-0B34-5191-2548-A927EAB534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095978" y="2908095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43" name="Oval 39">
              <a:extLst>
                <a:ext uri="{FF2B5EF4-FFF2-40B4-BE49-F238E27FC236}">
                  <a16:creationId xmlns:a16="http://schemas.microsoft.com/office/drawing/2014/main" id="{64BE15E6-AE30-BA23-BE1D-0E02380D86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295488" y="3077884"/>
              <a:ext cx="10119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44" name="Oval 39">
              <a:extLst>
                <a:ext uri="{FF2B5EF4-FFF2-40B4-BE49-F238E27FC236}">
                  <a16:creationId xmlns:a16="http://schemas.microsoft.com/office/drawing/2014/main" id="{9035323A-BBE0-16C4-CCF2-AA67F20780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494997" y="3657319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55" name="Oval 34">
              <a:extLst>
                <a:ext uri="{FF2B5EF4-FFF2-40B4-BE49-F238E27FC236}">
                  <a16:creationId xmlns:a16="http://schemas.microsoft.com/office/drawing/2014/main" id="{43DD8121-E435-225D-C826-9964B926D0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364883" y="4026541"/>
              <a:ext cx="202401" cy="2021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56" name="Oval 33">
              <a:extLst>
                <a:ext uri="{FF2B5EF4-FFF2-40B4-BE49-F238E27FC236}">
                  <a16:creationId xmlns:a16="http://schemas.microsoft.com/office/drawing/2014/main" id="{78358E58-2429-29C8-76C1-535F1204BC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728766" y="4541295"/>
              <a:ext cx="341190" cy="3503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57" name="Oval 42">
              <a:extLst>
                <a:ext uri="{FF2B5EF4-FFF2-40B4-BE49-F238E27FC236}">
                  <a16:creationId xmlns:a16="http://schemas.microsoft.com/office/drawing/2014/main" id="{B67F5D03-CF83-A3E2-8BB1-672495FBA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179831" y="4234059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58" name="Oval 42">
              <a:extLst>
                <a:ext uri="{FF2B5EF4-FFF2-40B4-BE49-F238E27FC236}">
                  <a16:creationId xmlns:a16="http://schemas.microsoft.com/office/drawing/2014/main" id="{0D789859-7D7A-9FCB-A1B7-ADAC6E917A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309945" y="4438883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59" name="Oval 42">
              <a:extLst>
                <a:ext uri="{FF2B5EF4-FFF2-40B4-BE49-F238E27FC236}">
                  <a16:creationId xmlns:a16="http://schemas.microsoft.com/office/drawing/2014/main" id="{C900E026-24DD-04FB-5DD9-BA777A0DC9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217419" y="5007539"/>
              <a:ext cx="95418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0" name="Oval 42">
              <a:extLst>
                <a:ext uri="{FF2B5EF4-FFF2-40B4-BE49-F238E27FC236}">
                  <a16:creationId xmlns:a16="http://schemas.microsoft.com/office/drawing/2014/main" id="{06A51B72-797C-F7C2-A5D5-4AAE64FA74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55280" y="4549381"/>
              <a:ext cx="9830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1" name="Oval 42">
              <a:extLst>
                <a:ext uri="{FF2B5EF4-FFF2-40B4-BE49-F238E27FC236}">
                  <a16:creationId xmlns:a16="http://schemas.microsoft.com/office/drawing/2014/main" id="{3FAFD0F2-6B9C-E67E-B3FB-AAF2708F2A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754788" y="5104561"/>
              <a:ext cx="9830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2" name="Oval 33">
              <a:extLst>
                <a:ext uri="{FF2B5EF4-FFF2-40B4-BE49-F238E27FC236}">
                  <a16:creationId xmlns:a16="http://schemas.microsoft.com/office/drawing/2014/main" id="{DE52CBF9-8B88-B12B-538F-AE50072F8E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248349" y="3403984"/>
              <a:ext cx="254447" cy="25333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3" name="Oval 40">
              <a:extLst>
                <a:ext uri="{FF2B5EF4-FFF2-40B4-BE49-F238E27FC236}">
                  <a16:creationId xmlns:a16="http://schemas.microsoft.com/office/drawing/2014/main" id="{58D4E1D6-EBCD-646B-E882-5926CE9676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710980" y="3996895"/>
              <a:ext cx="159028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4" name="Oval 40">
              <a:extLst>
                <a:ext uri="{FF2B5EF4-FFF2-40B4-BE49-F238E27FC236}">
                  <a16:creationId xmlns:a16="http://schemas.microsoft.com/office/drawing/2014/main" id="{E8AA11EB-2AD1-0CDD-5B55-70C0E03190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373118" y="4659877"/>
              <a:ext cx="159030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5" name="Oval 40">
              <a:extLst>
                <a:ext uri="{FF2B5EF4-FFF2-40B4-BE49-F238E27FC236}">
                  <a16:creationId xmlns:a16="http://schemas.microsoft.com/office/drawing/2014/main" id="{DFF7B640-9BA3-C212-29CF-6559A2B50D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220311" y="3684269"/>
              <a:ext cx="161921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6" name="Oval 40">
              <a:extLst>
                <a:ext uri="{FF2B5EF4-FFF2-40B4-BE49-F238E27FC236}">
                  <a16:creationId xmlns:a16="http://schemas.microsoft.com/office/drawing/2014/main" id="{E44C1FFC-7958-D85A-E22F-638B4B337A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974976" y="3684269"/>
              <a:ext cx="161921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7" name="Oval 33">
              <a:extLst>
                <a:ext uri="{FF2B5EF4-FFF2-40B4-BE49-F238E27FC236}">
                  <a16:creationId xmlns:a16="http://schemas.microsoft.com/office/drawing/2014/main" id="{0D287081-98BB-94C9-BEEF-820B55D68C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775029" y="2371781"/>
              <a:ext cx="338297" cy="35305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8" name="Oval 39">
              <a:extLst>
                <a:ext uri="{FF2B5EF4-FFF2-40B4-BE49-F238E27FC236}">
                  <a16:creationId xmlns:a16="http://schemas.microsoft.com/office/drawing/2014/main" id="{419381C6-0BA2-B26D-1DB0-B401FB19BB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725874" y="2908095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69" name="Oval 39">
              <a:extLst>
                <a:ext uri="{FF2B5EF4-FFF2-40B4-BE49-F238E27FC236}">
                  <a16:creationId xmlns:a16="http://schemas.microsoft.com/office/drawing/2014/main" id="{29BDB21F-B306-6872-2FF7-E392679DF2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245895" y="3110225"/>
              <a:ext cx="101201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0" name="Oval 39">
              <a:extLst>
                <a:ext uri="{FF2B5EF4-FFF2-40B4-BE49-F238E27FC236}">
                  <a16:creationId xmlns:a16="http://schemas.microsoft.com/office/drawing/2014/main" id="{F835D35F-411D-3834-5F2D-B28774CE7E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800613" y="2110361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171" name="Oval 39">
              <a:extLst>
                <a:ext uri="{FF2B5EF4-FFF2-40B4-BE49-F238E27FC236}">
                  <a16:creationId xmlns:a16="http://schemas.microsoft.com/office/drawing/2014/main" id="{15A829FD-D262-BE51-C53A-6AA73D7A3B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376011" y="2325965"/>
              <a:ext cx="104092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2" name="Oval 38">
              <a:extLst>
                <a:ext uri="{FF2B5EF4-FFF2-40B4-BE49-F238E27FC236}">
                  <a16:creationId xmlns:a16="http://schemas.microsoft.com/office/drawing/2014/main" id="{92496027-AB41-01AB-6677-EACB43B2B5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073285" y="3398594"/>
              <a:ext cx="199510" cy="20212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3" name="Oval 38">
              <a:extLst>
                <a:ext uri="{FF2B5EF4-FFF2-40B4-BE49-F238E27FC236}">
                  <a16:creationId xmlns:a16="http://schemas.microsoft.com/office/drawing/2014/main" id="{BB05142E-6F14-9249-DF90-06FC3E99C3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931605" y="4123563"/>
              <a:ext cx="199508" cy="2021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4" name="Oval 37">
              <a:extLst>
                <a:ext uri="{FF2B5EF4-FFF2-40B4-BE49-F238E27FC236}">
                  <a16:creationId xmlns:a16="http://schemas.microsoft.com/office/drawing/2014/main" id="{8111FBA7-2573-2EAF-55EA-805CCA5953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800613" y="3730086"/>
              <a:ext cx="101201" cy="10510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5" name="Oval 37">
              <a:extLst>
                <a:ext uri="{FF2B5EF4-FFF2-40B4-BE49-F238E27FC236}">
                  <a16:creationId xmlns:a16="http://schemas.microsoft.com/office/drawing/2014/main" id="{08F5D3D6-64DF-5BD0-7049-A3CF196368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965426" y="2811074"/>
              <a:ext cx="98309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6" name="Oval 33">
              <a:extLst>
                <a:ext uri="{FF2B5EF4-FFF2-40B4-BE49-F238E27FC236}">
                  <a16:creationId xmlns:a16="http://schemas.microsoft.com/office/drawing/2014/main" id="{9BF9B2A6-B6D1-F6F4-73CF-C1FF8E33C0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081084" y="3991505"/>
              <a:ext cx="338297" cy="35305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7" name="Oval 37">
              <a:extLst>
                <a:ext uri="{FF2B5EF4-FFF2-40B4-BE49-F238E27FC236}">
                  <a16:creationId xmlns:a16="http://schemas.microsoft.com/office/drawing/2014/main" id="{F31CDBA7-B0E8-0830-98EE-31847902FA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421836" y="2905401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8" name="Oval 37">
              <a:extLst>
                <a:ext uri="{FF2B5EF4-FFF2-40B4-BE49-F238E27FC236}">
                  <a16:creationId xmlns:a16="http://schemas.microsoft.com/office/drawing/2014/main" id="{7028CBFB-B06F-EC7A-AE8B-F184E0E9FD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624236" y="3110225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79" name="Oval 37">
              <a:extLst>
                <a:ext uri="{FF2B5EF4-FFF2-40B4-BE49-F238E27FC236}">
                  <a16:creationId xmlns:a16="http://schemas.microsoft.com/office/drawing/2014/main" id="{FAA8D978-ED54-74A9-51B5-37D5964945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612671" y="3460581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0" name="Oval 40">
              <a:extLst>
                <a:ext uri="{FF2B5EF4-FFF2-40B4-BE49-F238E27FC236}">
                  <a16:creationId xmlns:a16="http://schemas.microsoft.com/office/drawing/2014/main" id="{10C4419D-1E53-2FED-BA15-168D65805F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239674" y="3781291"/>
              <a:ext cx="159030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181" name="Oval 34">
              <a:extLst>
                <a:ext uri="{FF2B5EF4-FFF2-40B4-BE49-F238E27FC236}">
                  <a16:creationId xmlns:a16="http://schemas.microsoft.com/office/drawing/2014/main" id="{7C74F44E-5DF3-B81C-1B06-329E03E76F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907597" y="2484973"/>
              <a:ext cx="202401" cy="2021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2" name="Oval 34">
              <a:extLst>
                <a:ext uri="{FF2B5EF4-FFF2-40B4-BE49-F238E27FC236}">
                  <a16:creationId xmlns:a16="http://schemas.microsoft.com/office/drawing/2014/main" id="{E15DFEB9-F556-A0CC-5789-74E6E67766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974100" y="4665267"/>
              <a:ext cx="202401" cy="19943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3" name="Oval 41">
              <a:extLst>
                <a:ext uri="{FF2B5EF4-FFF2-40B4-BE49-F238E27FC236}">
                  <a16:creationId xmlns:a16="http://schemas.microsoft.com/office/drawing/2014/main" id="{A44ADCEB-AC47-080F-ECCD-20F29C7F91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755226" y="4325691"/>
              <a:ext cx="104092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4" name="Oval 41">
              <a:extLst>
                <a:ext uri="{FF2B5EF4-FFF2-40B4-BE49-F238E27FC236}">
                  <a16:creationId xmlns:a16="http://schemas.microsoft.com/office/drawing/2014/main" id="{72C40A46-056C-639B-7457-1C337BBDCC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957627" y="4530515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5" name="Oval 42">
              <a:extLst>
                <a:ext uri="{FF2B5EF4-FFF2-40B4-BE49-F238E27FC236}">
                  <a16:creationId xmlns:a16="http://schemas.microsoft.com/office/drawing/2014/main" id="{CA09D42D-48A4-1E74-2698-36827F3254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665593" y="4716474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6" name="Oval 42">
              <a:extLst>
                <a:ext uri="{FF2B5EF4-FFF2-40B4-BE49-F238E27FC236}">
                  <a16:creationId xmlns:a16="http://schemas.microsoft.com/office/drawing/2014/main" id="{C4A23B2E-E4BB-14DD-0700-FD7B16D913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309945" y="4837750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7" name="Oval 42">
              <a:extLst>
                <a:ext uri="{FF2B5EF4-FFF2-40B4-BE49-F238E27FC236}">
                  <a16:creationId xmlns:a16="http://schemas.microsoft.com/office/drawing/2014/main" id="{FD05EFED-8FEA-03D0-8BDE-3AE5EBD8EF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271919" y="4934772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8" name="Oval 38">
              <a:extLst>
                <a:ext uri="{FF2B5EF4-FFF2-40B4-BE49-F238E27FC236}">
                  <a16:creationId xmlns:a16="http://schemas.microsoft.com/office/drawing/2014/main" id="{22624F6E-E1EE-DDFC-9C6E-D8EDB2B564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847314" y="4026541"/>
              <a:ext cx="199510" cy="2021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89" name="Oval 37">
              <a:extLst>
                <a:ext uri="{FF2B5EF4-FFF2-40B4-BE49-F238E27FC236}">
                  <a16:creationId xmlns:a16="http://schemas.microsoft.com/office/drawing/2014/main" id="{28CC6096-76DE-328B-B4AF-E73C6F8BEC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612671" y="4331081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0" name="Oval 37">
              <a:extLst>
                <a:ext uri="{FF2B5EF4-FFF2-40B4-BE49-F238E27FC236}">
                  <a16:creationId xmlns:a16="http://schemas.microsoft.com/office/drawing/2014/main" id="{50B3AC52-C095-B3D9-92FB-5C26C1BFA7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870008" y="4535905"/>
              <a:ext cx="101201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1" name="Oval 40">
              <a:extLst>
                <a:ext uri="{FF2B5EF4-FFF2-40B4-BE49-F238E27FC236}">
                  <a16:creationId xmlns:a16="http://schemas.microsoft.com/office/drawing/2014/main" id="{8A8117E9-6322-4B7D-6C00-E3071D26EC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523035" y="4659877"/>
              <a:ext cx="159030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2" name="Oval 39">
              <a:extLst>
                <a:ext uri="{FF2B5EF4-FFF2-40B4-BE49-F238E27FC236}">
                  <a16:creationId xmlns:a16="http://schemas.microsoft.com/office/drawing/2014/main" id="{08AFBA6F-586D-2ED2-400F-B80CCCA7DB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471865" y="2786819"/>
              <a:ext cx="104092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 dirty="0"/>
            </a:p>
          </p:txBody>
        </p:sp>
        <p:sp>
          <p:nvSpPr>
            <p:cNvPr id="193" name="Oval 39">
              <a:extLst>
                <a:ext uri="{FF2B5EF4-FFF2-40B4-BE49-F238E27FC236}">
                  <a16:creationId xmlns:a16="http://schemas.microsoft.com/office/drawing/2014/main" id="{4C4C54B7-6336-5B90-9023-8E8F808DB1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134006" y="3172210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4" name="Oval 40">
              <a:extLst>
                <a:ext uri="{FF2B5EF4-FFF2-40B4-BE49-F238E27FC236}">
                  <a16:creationId xmlns:a16="http://schemas.microsoft.com/office/drawing/2014/main" id="{3C52D9AC-5A64-4726-A49F-E718B59153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898922" y="5047964"/>
              <a:ext cx="161921" cy="15092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5" name="Oval 37">
              <a:extLst>
                <a:ext uri="{FF2B5EF4-FFF2-40B4-BE49-F238E27FC236}">
                  <a16:creationId xmlns:a16="http://schemas.microsoft.com/office/drawing/2014/main" id="{47A15F2C-CC53-6505-7BE8-D522E84E18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210760" y="4040016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6" name="Oval 40">
              <a:extLst>
                <a:ext uri="{FF2B5EF4-FFF2-40B4-BE49-F238E27FC236}">
                  <a16:creationId xmlns:a16="http://schemas.microsoft.com/office/drawing/2014/main" id="{C6105336-F5BD-61A8-9960-39178AD6B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99089" y="3395900"/>
              <a:ext cx="159030" cy="15361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7" name="Oval 40">
              <a:extLst>
                <a:ext uri="{FF2B5EF4-FFF2-40B4-BE49-F238E27FC236}">
                  <a16:creationId xmlns:a16="http://schemas.microsoft.com/office/drawing/2014/main" id="{D1DD0994-C6E6-AB88-E745-74E043156E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99089" y="3983421"/>
              <a:ext cx="159030" cy="15361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8" name="Oval 37">
              <a:extLst>
                <a:ext uri="{FF2B5EF4-FFF2-40B4-BE49-F238E27FC236}">
                  <a16:creationId xmlns:a16="http://schemas.microsoft.com/office/drawing/2014/main" id="{5824E70E-3077-FFAC-DA51-D9D8FD1223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410270" y="4244839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199" name="Oval 40">
              <a:extLst>
                <a:ext uri="{FF2B5EF4-FFF2-40B4-BE49-F238E27FC236}">
                  <a16:creationId xmlns:a16="http://schemas.microsoft.com/office/drawing/2014/main" id="{DA291907-B8F1-FF43-0AE6-3CFF434F06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439184" y="2622420"/>
              <a:ext cx="159028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0" name="Oval 40">
              <a:extLst>
                <a:ext uri="{FF2B5EF4-FFF2-40B4-BE49-F238E27FC236}">
                  <a16:creationId xmlns:a16="http://schemas.microsoft.com/office/drawing/2014/main" id="{95B19486-D165-DB21-5D69-5CD089E36A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144257" y="3115615"/>
              <a:ext cx="161921" cy="15092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1" name="Oval 37">
              <a:extLst>
                <a:ext uri="{FF2B5EF4-FFF2-40B4-BE49-F238E27FC236}">
                  <a16:creationId xmlns:a16="http://schemas.microsoft.com/office/drawing/2014/main" id="{5879ACA1-2C08-3F18-A9C8-7317AC75E7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517252" y="4910517"/>
              <a:ext cx="101201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02" name="Oval 37">
              <a:extLst>
                <a:ext uri="{FF2B5EF4-FFF2-40B4-BE49-F238E27FC236}">
                  <a16:creationId xmlns:a16="http://schemas.microsoft.com/office/drawing/2014/main" id="{DA8B5BEC-1D4B-95CB-9D64-746635A08D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777482" y="5201582"/>
              <a:ext cx="9830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3" name="Oval 37">
              <a:extLst>
                <a:ext uri="{FF2B5EF4-FFF2-40B4-BE49-F238E27FC236}">
                  <a16:creationId xmlns:a16="http://schemas.microsoft.com/office/drawing/2014/main" id="{B4A238A1-F3C3-E449-BA97-8B939A2956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341313" y="5225837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4" name="Oval 37">
              <a:extLst>
                <a:ext uri="{FF2B5EF4-FFF2-40B4-BE49-F238E27FC236}">
                  <a16:creationId xmlns:a16="http://schemas.microsoft.com/office/drawing/2014/main" id="{3817A81C-C509-AA44-35A5-F9C277A1E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003452" y="5225837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5" name="Oval 37">
              <a:extLst>
                <a:ext uri="{FF2B5EF4-FFF2-40B4-BE49-F238E27FC236}">
                  <a16:creationId xmlns:a16="http://schemas.microsoft.com/office/drawing/2014/main" id="{8CE775DD-B612-E6EF-3945-BAB687081C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70174" y="5225837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6" name="Oval 37">
              <a:extLst>
                <a:ext uri="{FF2B5EF4-FFF2-40B4-BE49-F238E27FC236}">
                  <a16:creationId xmlns:a16="http://schemas.microsoft.com/office/drawing/2014/main" id="{A61357A9-A969-20B3-0FD8-5A122E209E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876667" y="5031794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7" name="Oval 39">
              <a:extLst>
                <a:ext uri="{FF2B5EF4-FFF2-40B4-BE49-F238E27FC236}">
                  <a16:creationId xmlns:a16="http://schemas.microsoft.com/office/drawing/2014/main" id="{29D4F2C3-A334-89EB-504E-CAC58880AA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850645" y="3077884"/>
              <a:ext cx="10119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08" name="Oval 39">
              <a:extLst>
                <a:ext uri="{FF2B5EF4-FFF2-40B4-BE49-F238E27FC236}">
                  <a16:creationId xmlns:a16="http://schemas.microsoft.com/office/drawing/2014/main" id="{B1E64B36-2BE8-2B05-8142-4F463C71D5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972085" y="2811074"/>
              <a:ext cx="101199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09" name="Oval 37">
              <a:extLst>
                <a:ext uri="{FF2B5EF4-FFF2-40B4-BE49-F238E27FC236}">
                  <a16:creationId xmlns:a16="http://schemas.microsoft.com/office/drawing/2014/main" id="{6BBE2A89-41B2-6415-F3DE-BDEA14FD69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329310" y="5031794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0" name="Oval 37">
              <a:extLst>
                <a:ext uri="{FF2B5EF4-FFF2-40B4-BE49-F238E27FC236}">
                  <a16:creationId xmlns:a16="http://schemas.microsoft.com/office/drawing/2014/main" id="{1DF88C99-F3D3-46F3-08E5-9248C66DE8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950530" y="3557603"/>
              <a:ext cx="101201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1" name="Oval 39">
              <a:extLst>
                <a:ext uri="{FF2B5EF4-FFF2-40B4-BE49-F238E27FC236}">
                  <a16:creationId xmlns:a16="http://schemas.microsoft.com/office/drawing/2014/main" id="{FFDD9CB9-92CF-6FCD-C5B5-8D7505280A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671375" y="2520008"/>
              <a:ext cx="104092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2" name="Oval 39">
              <a:extLst>
                <a:ext uri="{FF2B5EF4-FFF2-40B4-BE49-F238E27FC236}">
                  <a16:creationId xmlns:a16="http://schemas.microsoft.com/office/drawing/2014/main" id="{B07568E2-4912-0F33-54C1-2650E6F29D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00780" y="2422987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3" name="Oval 39">
              <a:extLst>
                <a:ext uri="{FF2B5EF4-FFF2-40B4-BE49-F238E27FC236}">
                  <a16:creationId xmlns:a16="http://schemas.microsoft.com/office/drawing/2014/main" id="{B95A30BE-67F1-2A83-5BFF-7E390E5C38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122002" y="2037595"/>
              <a:ext cx="101199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4" name="Oval 40">
              <a:extLst>
                <a:ext uri="{FF2B5EF4-FFF2-40B4-BE49-F238E27FC236}">
                  <a16:creationId xmlns:a16="http://schemas.microsoft.com/office/drawing/2014/main" id="{11B03333-3C72-864C-FCE5-E4EEAB074F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61063" y="2148092"/>
              <a:ext cx="161921" cy="15361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15" name="Oval 39">
              <a:extLst>
                <a:ext uri="{FF2B5EF4-FFF2-40B4-BE49-F238E27FC236}">
                  <a16:creationId xmlns:a16="http://schemas.microsoft.com/office/drawing/2014/main" id="{35216E0A-D286-4F5D-26DA-C38FE577D0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245895" y="2689797"/>
              <a:ext cx="101201" cy="99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16" name="Oval 39">
              <a:extLst>
                <a:ext uri="{FF2B5EF4-FFF2-40B4-BE49-F238E27FC236}">
                  <a16:creationId xmlns:a16="http://schemas.microsoft.com/office/drawing/2014/main" id="{9A8F8946-3881-1EF5-4AE1-AC073D066E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083974" y="2207383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17" name="Oval 39">
              <a:extLst>
                <a:ext uri="{FF2B5EF4-FFF2-40B4-BE49-F238E27FC236}">
                  <a16:creationId xmlns:a16="http://schemas.microsoft.com/office/drawing/2014/main" id="{07180DC4-437B-24FA-921D-9EF52034F0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555280" y="1916317"/>
              <a:ext cx="104092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 dirty="0"/>
            </a:p>
          </p:txBody>
        </p:sp>
        <p:sp>
          <p:nvSpPr>
            <p:cNvPr id="218" name="Oval 39">
              <a:extLst>
                <a:ext uri="{FF2B5EF4-FFF2-40B4-BE49-F238E27FC236}">
                  <a16:creationId xmlns:a16="http://schemas.microsoft.com/office/drawing/2014/main" id="{E9AFB5E7-8E5E-ECB6-A843-58450C6342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214528" y="2592775"/>
              <a:ext cx="104092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19" name="Oval 37">
              <a:extLst>
                <a:ext uri="{FF2B5EF4-FFF2-40B4-BE49-F238E27FC236}">
                  <a16:creationId xmlns:a16="http://schemas.microsoft.com/office/drawing/2014/main" id="{96CC0804-4A0C-F486-71D4-6B5EBFFC32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858004" y="4040016"/>
              <a:ext cx="9830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 dirty="0"/>
            </a:p>
          </p:txBody>
        </p:sp>
        <p:sp>
          <p:nvSpPr>
            <p:cNvPr id="220" name="Oval 37">
              <a:extLst>
                <a:ext uri="{FF2B5EF4-FFF2-40B4-BE49-F238E27FC236}">
                  <a16:creationId xmlns:a16="http://schemas.microsoft.com/office/drawing/2014/main" id="{8D970953-2B8E-3282-085D-30E1C11B88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831982" y="4234059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r>
                <a:rPr lang="en-US" altLang="es-ES" sz="1633" dirty="0"/>
                <a:t>v</a:t>
              </a:r>
            </a:p>
          </p:txBody>
        </p:sp>
        <p:sp>
          <p:nvSpPr>
            <p:cNvPr id="221" name="Oval 37">
              <a:extLst>
                <a:ext uri="{FF2B5EF4-FFF2-40B4-BE49-F238E27FC236}">
                  <a16:creationId xmlns:a16="http://schemas.microsoft.com/office/drawing/2014/main" id="{B82023BA-E1DA-9BBA-F0B1-6BD68E922E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762587" y="2714052"/>
              <a:ext cx="101199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22" name="Oval 37">
              <a:extLst>
                <a:ext uri="{FF2B5EF4-FFF2-40B4-BE49-F238E27FC236}">
                  <a16:creationId xmlns:a16="http://schemas.microsoft.com/office/drawing/2014/main" id="{11ACBE51-3C1B-8E95-C451-58FB40F265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962096" y="2714052"/>
              <a:ext cx="101201" cy="9971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23" name="Oval 37">
              <a:extLst>
                <a:ext uri="{FF2B5EF4-FFF2-40B4-BE49-F238E27FC236}">
                  <a16:creationId xmlns:a16="http://schemas.microsoft.com/office/drawing/2014/main" id="{E6379484-911A-5408-ED28-39E90206F1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398704" y="2325965"/>
              <a:ext cx="101199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24" name="Oval 37">
              <a:extLst>
                <a:ext uri="{FF2B5EF4-FFF2-40B4-BE49-F238E27FC236}">
                  <a16:creationId xmlns:a16="http://schemas.microsoft.com/office/drawing/2014/main" id="{09A267D0-81DB-C169-1AD8-39E4B73A3D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831982" y="3266538"/>
              <a:ext cx="101199" cy="10510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 dirty="0"/>
            </a:p>
          </p:txBody>
        </p:sp>
        <p:sp>
          <p:nvSpPr>
            <p:cNvPr id="225" name="Oval 37">
              <a:extLst>
                <a:ext uri="{FF2B5EF4-FFF2-40B4-BE49-F238E27FC236}">
                  <a16:creationId xmlns:a16="http://schemas.microsoft.com/office/drawing/2014/main" id="{0FD32BDB-1515-29AC-5010-F5FCF1A1EE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031490" y="4716474"/>
              <a:ext cx="101201" cy="10241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grpSp>
          <p:nvGrpSpPr>
            <p:cNvPr id="32861" name="Group 112">
              <a:extLst>
                <a:ext uri="{FF2B5EF4-FFF2-40B4-BE49-F238E27FC236}">
                  <a16:creationId xmlns:a16="http://schemas.microsoft.com/office/drawing/2014/main" id="{8E13843D-27E2-5925-7105-5583F1C49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124" y="3172413"/>
              <a:ext cx="4482757" cy="786891"/>
              <a:chOff x="4823585" y="2626568"/>
              <a:chExt cx="2268695" cy="586408"/>
            </a:xfrm>
          </p:grpSpPr>
          <p:sp>
            <p:nvSpPr>
              <p:cNvPr id="32889" name="Freeform 110">
                <a:extLst>
                  <a:ext uri="{FF2B5EF4-FFF2-40B4-BE49-F238E27FC236}">
                    <a16:creationId xmlns:a16="http://schemas.microsoft.com/office/drawing/2014/main" id="{5051FFAA-3FD4-73F1-F9A3-5796A7EB6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3585" y="2626568"/>
                <a:ext cx="2196687" cy="586408"/>
              </a:xfrm>
              <a:custGeom>
                <a:avLst/>
                <a:gdLst>
                  <a:gd name="T0" fmla="*/ 0 w 2196687"/>
                  <a:gd name="T1" fmla="*/ 258417 h 586408"/>
                  <a:gd name="T2" fmla="*/ 39757 w 2196687"/>
                  <a:gd name="T3" fmla="*/ 357808 h 586408"/>
                  <a:gd name="T4" fmla="*/ 129209 w 2196687"/>
                  <a:gd name="T5" fmla="*/ 457200 h 586408"/>
                  <a:gd name="T6" fmla="*/ 248478 w 2196687"/>
                  <a:gd name="T7" fmla="*/ 536713 h 586408"/>
                  <a:gd name="T8" fmla="*/ 367748 w 2196687"/>
                  <a:gd name="T9" fmla="*/ 576469 h 586408"/>
                  <a:gd name="T10" fmla="*/ 566531 w 2196687"/>
                  <a:gd name="T11" fmla="*/ 566530 h 586408"/>
                  <a:gd name="T12" fmla="*/ 646044 w 2196687"/>
                  <a:gd name="T13" fmla="*/ 496956 h 586408"/>
                  <a:gd name="T14" fmla="*/ 705678 w 2196687"/>
                  <a:gd name="T15" fmla="*/ 377687 h 586408"/>
                  <a:gd name="T16" fmla="*/ 675861 w 2196687"/>
                  <a:gd name="T17" fmla="*/ 129208 h 586408"/>
                  <a:gd name="T18" fmla="*/ 546652 w 2196687"/>
                  <a:gd name="T19" fmla="*/ 139147 h 586408"/>
                  <a:gd name="T20" fmla="*/ 516835 w 2196687"/>
                  <a:gd name="T21" fmla="*/ 228600 h 586408"/>
                  <a:gd name="T22" fmla="*/ 556591 w 2196687"/>
                  <a:gd name="T23" fmla="*/ 387626 h 586408"/>
                  <a:gd name="T24" fmla="*/ 596348 w 2196687"/>
                  <a:gd name="T25" fmla="*/ 427382 h 586408"/>
                  <a:gd name="T26" fmla="*/ 685800 w 2196687"/>
                  <a:gd name="T27" fmla="*/ 467139 h 586408"/>
                  <a:gd name="T28" fmla="*/ 775252 w 2196687"/>
                  <a:gd name="T29" fmla="*/ 496956 h 586408"/>
                  <a:gd name="T30" fmla="*/ 1003852 w 2196687"/>
                  <a:gd name="T31" fmla="*/ 516834 h 586408"/>
                  <a:gd name="T32" fmla="*/ 1133061 w 2196687"/>
                  <a:gd name="T33" fmla="*/ 437321 h 586408"/>
                  <a:gd name="T34" fmla="*/ 1192696 w 2196687"/>
                  <a:gd name="T35" fmla="*/ 318052 h 586408"/>
                  <a:gd name="T36" fmla="*/ 1192696 w 2196687"/>
                  <a:gd name="T37" fmla="*/ 69573 h 586408"/>
                  <a:gd name="T38" fmla="*/ 1113183 w 2196687"/>
                  <a:gd name="T39" fmla="*/ 49695 h 586408"/>
                  <a:gd name="T40" fmla="*/ 1013791 w 2196687"/>
                  <a:gd name="T41" fmla="*/ 119269 h 586408"/>
                  <a:gd name="T42" fmla="*/ 1003852 w 2196687"/>
                  <a:gd name="T43" fmla="*/ 298173 h 586408"/>
                  <a:gd name="T44" fmla="*/ 1133061 w 2196687"/>
                  <a:gd name="T45" fmla="*/ 387626 h 586408"/>
                  <a:gd name="T46" fmla="*/ 1222513 w 2196687"/>
                  <a:gd name="T47" fmla="*/ 437321 h 586408"/>
                  <a:gd name="T48" fmla="*/ 1490870 w 2196687"/>
                  <a:gd name="T49" fmla="*/ 457200 h 586408"/>
                  <a:gd name="T50" fmla="*/ 1580322 w 2196687"/>
                  <a:gd name="T51" fmla="*/ 427382 h 586408"/>
                  <a:gd name="T52" fmla="*/ 1689652 w 2196687"/>
                  <a:gd name="T53" fmla="*/ 308113 h 586408"/>
                  <a:gd name="T54" fmla="*/ 1729409 w 2196687"/>
                  <a:gd name="T55" fmla="*/ 9939 h 586408"/>
                  <a:gd name="T56" fmla="*/ 1610139 w 2196687"/>
                  <a:gd name="T57" fmla="*/ 29817 h 586408"/>
                  <a:gd name="T58" fmla="*/ 1580322 w 2196687"/>
                  <a:gd name="T59" fmla="*/ 119269 h 586408"/>
                  <a:gd name="T60" fmla="*/ 1630018 w 2196687"/>
                  <a:gd name="T61" fmla="*/ 327991 h 586408"/>
                  <a:gd name="T62" fmla="*/ 1689652 w 2196687"/>
                  <a:gd name="T63" fmla="*/ 357808 h 586408"/>
                  <a:gd name="T64" fmla="*/ 1928191 w 2196687"/>
                  <a:gd name="T65" fmla="*/ 367747 h 586408"/>
                  <a:gd name="T66" fmla="*/ 2017644 w 2196687"/>
                  <a:gd name="T67" fmla="*/ 337930 h 586408"/>
                  <a:gd name="T68" fmla="*/ 2117035 w 2196687"/>
                  <a:gd name="T69" fmla="*/ 248478 h 586408"/>
                  <a:gd name="T70" fmla="*/ 2176670 w 2196687"/>
                  <a:gd name="T71" fmla="*/ 89452 h 586408"/>
                  <a:gd name="T72" fmla="*/ 2196548 w 2196687"/>
                  <a:gd name="T73" fmla="*/ 0 h 5864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196687" h="586408">
                    <a:moveTo>
                      <a:pt x="9939" y="188843"/>
                    </a:moveTo>
                    <a:cubicBezTo>
                      <a:pt x="6626" y="212034"/>
                      <a:pt x="0" y="234990"/>
                      <a:pt x="0" y="258417"/>
                    </a:cubicBezTo>
                    <a:cubicBezTo>
                      <a:pt x="0" y="265542"/>
                      <a:pt x="12035" y="324858"/>
                      <a:pt x="19878" y="337930"/>
                    </a:cubicBezTo>
                    <a:cubicBezTo>
                      <a:pt x="24699" y="345965"/>
                      <a:pt x="33903" y="350491"/>
                      <a:pt x="39757" y="357808"/>
                    </a:cubicBezTo>
                    <a:cubicBezTo>
                      <a:pt x="105513" y="440002"/>
                      <a:pt x="-13300" y="314690"/>
                      <a:pt x="109331" y="437321"/>
                    </a:cubicBezTo>
                    <a:cubicBezTo>
                      <a:pt x="115957" y="443947"/>
                      <a:pt x="121412" y="452002"/>
                      <a:pt x="129209" y="457200"/>
                    </a:cubicBezTo>
                    <a:lnTo>
                      <a:pt x="218661" y="516834"/>
                    </a:lnTo>
                    <a:cubicBezTo>
                      <a:pt x="228600" y="523460"/>
                      <a:pt x="237146" y="532936"/>
                      <a:pt x="248478" y="536713"/>
                    </a:cubicBezTo>
                    <a:lnTo>
                      <a:pt x="337931" y="566530"/>
                    </a:lnTo>
                    <a:lnTo>
                      <a:pt x="367748" y="576469"/>
                    </a:lnTo>
                    <a:lnTo>
                      <a:pt x="397565" y="586408"/>
                    </a:lnTo>
                    <a:cubicBezTo>
                      <a:pt x="419548" y="584838"/>
                      <a:pt x="521351" y="589120"/>
                      <a:pt x="566531" y="566530"/>
                    </a:cubicBezTo>
                    <a:cubicBezTo>
                      <a:pt x="577215" y="561188"/>
                      <a:pt x="587358" y="554518"/>
                      <a:pt x="596348" y="546652"/>
                    </a:cubicBezTo>
                    <a:cubicBezTo>
                      <a:pt x="613979" y="531225"/>
                      <a:pt x="646044" y="496956"/>
                      <a:pt x="646044" y="496956"/>
                    </a:cubicBezTo>
                    <a:cubicBezTo>
                      <a:pt x="671026" y="422011"/>
                      <a:pt x="637327" y="514390"/>
                      <a:pt x="675861" y="437321"/>
                    </a:cubicBezTo>
                    <a:cubicBezTo>
                      <a:pt x="717007" y="355027"/>
                      <a:pt x="648714" y="463134"/>
                      <a:pt x="705678" y="377687"/>
                    </a:cubicBezTo>
                    <a:cubicBezTo>
                      <a:pt x="702365" y="301487"/>
                      <a:pt x="704826" y="224816"/>
                      <a:pt x="695739" y="149087"/>
                    </a:cubicBezTo>
                    <a:cubicBezTo>
                      <a:pt x="694623" y="139783"/>
                      <a:pt x="684242" y="133399"/>
                      <a:pt x="675861" y="129208"/>
                    </a:cubicBezTo>
                    <a:cubicBezTo>
                      <a:pt x="657120" y="119837"/>
                      <a:pt x="616226" y="109330"/>
                      <a:pt x="616226" y="109330"/>
                    </a:cubicBezTo>
                    <a:cubicBezTo>
                      <a:pt x="589216" y="114732"/>
                      <a:pt x="560796" y="110860"/>
                      <a:pt x="546652" y="139147"/>
                    </a:cubicBezTo>
                    <a:cubicBezTo>
                      <a:pt x="537281" y="157888"/>
                      <a:pt x="533400" y="178904"/>
                      <a:pt x="526774" y="198782"/>
                    </a:cubicBezTo>
                    <a:lnTo>
                      <a:pt x="516835" y="228600"/>
                    </a:lnTo>
                    <a:cubicBezTo>
                      <a:pt x="516989" y="230297"/>
                      <a:pt x="518275" y="337016"/>
                      <a:pt x="536713" y="367747"/>
                    </a:cubicBezTo>
                    <a:cubicBezTo>
                      <a:pt x="541534" y="375782"/>
                      <a:pt x="549965" y="381000"/>
                      <a:pt x="556591" y="387626"/>
                    </a:cubicBezTo>
                    <a:cubicBezTo>
                      <a:pt x="559904" y="397565"/>
                      <a:pt x="559123" y="410035"/>
                      <a:pt x="566531" y="417443"/>
                    </a:cubicBezTo>
                    <a:cubicBezTo>
                      <a:pt x="573939" y="424851"/>
                      <a:pt x="586977" y="422697"/>
                      <a:pt x="596348" y="427382"/>
                    </a:cubicBezTo>
                    <a:cubicBezTo>
                      <a:pt x="607032" y="432724"/>
                      <a:pt x="615249" y="442409"/>
                      <a:pt x="626165" y="447260"/>
                    </a:cubicBezTo>
                    <a:cubicBezTo>
                      <a:pt x="645313" y="455770"/>
                      <a:pt x="665922" y="460513"/>
                      <a:pt x="685800" y="467139"/>
                    </a:cubicBezTo>
                    <a:lnTo>
                      <a:pt x="745435" y="487017"/>
                    </a:lnTo>
                    <a:cubicBezTo>
                      <a:pt x="755374" y="490330"/>
                      <a:pt x="766535" y="491145"/>
                      <a:pt x="775252" y="496956"/>
                    </a:cubicBezTo>
                    <a:cubicBezTo>
                      <a:pt x="821838" y="528012"/>
                      <a:pt x="793287" y="514870"/>
                      <a:pt x="864704" y="526773"/>
                    </a:cubicBezTo>
                    <a:cubicBezTo>
                      <a:pt x="911087" y="523460"/>
                      <a:pt x="957866" y="523732"/>
                      <a:pt x="1003852" y="516834"/>
                    </a:cubicBezTo>
                    <a:cubicBezTo>
                      <a:pt x="1034095" y="512298"/>
                      <a:pt x="1069269" y="497680"/>
                      <a:pt x="1093304" y="477078"/>
                    </a:cubicBezTo>
                    <a:cubicBezTo>
                      <a:pt x="1107534" y="464881"/>
                      <a:pt x="1122665" y="452915"/>
                      <a:pt x="1133061" y="437321"/>
                    </a:cubicBezTo>
                    <a:cubicBezTo>
                      <a:pt x="1139687" y="427382"/>
                      <a:pt x="1148088" y="418420"/>
                      <a:pt x="1152939" y="407504"/>
                    </a:cubicBezTo>
                    <a:cubicBezTo>
                      <a:pt x="1200251" y="301054"/>
                      <a:pt x="1147710" y="385532"/>
                      <a:pt x="1192696" y="318052"/>
                    </a:cubicBezTo>
                    <a:cubicBezTo>
                      <a:pt x="1199322" y="298174"/>
                      <a:pt x="1213968" y="279324"/>
                      <a:pt x="1212574" y="258417"/>
                    </a:cubicBezTo>
                    <a:cubicBezTo>
                      <a:pt x="1212290" y="254155"/>
                      <a:pt x="1211817" y="114190"/>
                      <a:pt x="1192696" y="69573"/>
                    </a:cubicBezTo>
                    <a:cubicBezTo>
                      <a:pt x="1187991" y="58594"/>
                      <a:pt x="1179444" y="49695"/>
                      <a:pt x="1172818" y="39756"/>
                    </a:cubicBezTo>
                    <a:cubicBezTo>
                      <a:pt x="1152940" y="43069"/>
                      <a:pt x="1132944" y="45743"/>
                      <a:pt x="1113183" y="49695"/>
                    </a:cubicBezTo>
                    <a:cubicBezTo>
                      <a:pt x="1081981" y="55935"/>
                      <a:pt x="1072029" y="60100"/>
                      <a:pt x="1043609" y="69573"/>
                    </a:cubicBezTo>
                    <a:cubicBezTo>
                      <a:pt x="1004784" y="108400"/>
                      <a:pt x="1039596" y="67660"/>
                      <a:pt x="1013791" y="119269"/>
                    </a:cubicBezTo>
                    <a:cubicBezTo>
                      <a:pt x="975260" y="196330"/>
                      <a:pt x="1008953" y="103966"/>
                      <a:pt x="983974" y="178904"/>
                    </a:cubicBezTo>
                    <a:cubicBezTo>
                      <a:pt x="984956" y="187739"/>
                      <a:pt x="987958" y="271683"/>
                      <a:pt x="1003852" y="298173"/>
                    </a:cubicBezTo>
                    <a:cubicBezTo>
                      <a:pt x="1017077" y="320215"/>
                      <a:pt x="1075963" y="350406"/>
                      <a:pt x="1083365" y="357808"/>
                    </a:cubicBezTo>
                    <a:cubicBezTo>
                      <a:pt x="1122193" y="396636"/>
                      <a:pt x="1081451" y="361821"/>
                      <a:pt x="1133061" y="387626"/>
                    </a:cubicBezTo>
                    <a:cubicBezTo>
                      <a:pt x="1210127" y="426159"/>
                      <a:pt x="1117750" y="392462"/>
                      <a:pt x="1192696" y="417443"/>
                    </a:cubicBezTo>
                    <a:cubicBezTo>
                      <a:pt x="1202635" y="424069"/>
                      <a:pt x="1211597" y="432470"/>
                      <a:pt x="1222513" y="437321"/>
                    </a:cubicBezTo>
                    <a:cubicBezTo>
                      <a:pt x="1263786" y="455665"/>
                      <a:pt x="1289326" y="458636"/>
                      <a:pt x="1331844" y="467139"/>
                    </a:cubicBezTo>
                    <a:cubicBezTo>
                      <a:pt x="1384853" y="463826"/>
                      <a:pt x="1438245" y="464376"/>
                      <a:pt x="1490870" y="457200"/>
                    </a:cubicBezTo>
                    <a:cubicBezTo>
                      <a:pt x="1511631" y="454369"/>
                      <a:pt x="1530626" y="443947"/>
                      <a:pt x="1550504" y="437321"/>
                    </a:cubicBezTo>
                    <a:lnTo>
                      <a:pt x="1580322" y="427382"/>
                    </a:lnTo>
                    <a:cubicBezTo>
                      <a:pt x="1647754" y="382428"/>
                      <a:pt x="1623064" y="404520"/>
                      <a:pt x="1659835" y="367747"/>
                    </a:cubicBezTo>
                    <a:cubicBezTo>
                      <a:pt x="1684818" y="292798"/>
                      <a:pt x="1651117" y="385185"/>
                      <a:pt x="1689652" y="308113"/>
                    </a:cubicBezTo>
                    <a:cubicBezTo>
                      <a:pt x="1715456" y="256504"/>
                      <a:pt x="1680643" y="297242"/>
                      <a:pt x="1719470" y="258417"/>
                    </a:cubicBezTo>
                    <a:cubicBezTo>
                      <a:pt x="1752859" y="158250"/>
                      <a:pt x="1759770" y="161743"/>
                      <a:pt x="1729409" y="9939"/>
                    </a:cubicBezTo>
                    <a:cubicBezTo>
                      <a:pt x="1727354" y="-334"/>
                      <a:pt x="1709530" y="3313"/>
                      <a:pt x="1699591" y="0"/>
                    </a:cubicBezTo>
                    <a:cubicBezTo>
                      <a:pt x="1669802" y="4256"/>
                      <a:pt x="1626959" y="-3822"/>
                      <a:pt x="1610139" y="29817"/>
                    </a:cubicBezTo>
                    <a:cubicBezTo>
                      <a:pt x="1600768" y="48558"/>
                      <a:pt x="1596887" y="69574"/>
                      <a:pt x="1590261" y="89452"/>
                    </a:cubicBezTo>
                    <a:lnTo>
                      <a:pt x="1580322" y="119269"/>
                    </a:lnTo>
                    <a:cubicBezTo>
                      <a:pt x="1583635" y="172278"/>
                      <a:pt x="1581978" y="225833"/>
                      <a:pt x="1590261" y="278295"/>
                    </a:cubicBezTo>
                    <a:cubicBezTo>
                      <a:pt x="1591679" y="287273"/>
                      <a:pt x="1620251" y="322131"/>
                      <a:pt x="1630018" y="327991"/>
                    </a:cubicBezTo>
                    <a:cubicBezTo>
                      <a:pt x="1639002" y="333381"/>
                      <a:pt x="1650464" y="333245"/>
                      <a:pt x="1659835" y="337930"/>
                    </a:cubicBezTo>
                    <a:cubicBezTo>
                      <a:pt x="1670519" y="343272"/>
                      <a:pt x="1678968" y="352466"/>
                      <a:pt x="1689652" y="357808"/>
                    </a:cubicBezTo>
                    <a:cubicBezTo>
                      <a:pt x="1710024" y="367994"/>
                      <a:pt x="1750268" y="373907"/>
                      <a:pt x="1769165" y="377687"/>
                    </a:cubicBezTo>
                    <a:cubicBezTo>
                      <a:pt x="1822174" y="374374"/>
                      <a:pt x="1875566" y="374923"/>
                      <a:pt x="1928191" y="367747"/>
                    </a:cubicBezTo>
                    <a:cubicBezTo>
                      <a:pt x="1948952" y="364916"/>
                      <a:pt x="1967948" y="354495"/>
                      <a:pt x="1987826" y="347869"/>
                    </a:cubicBezTo>
                    <a:lnTo>
                      <a:pt x="2017644" y="337930"/>
                    </a:lnTo>
                    <a:cubicBezTo>
                      <a:pt x="2044890" y="319766"/>
                      <a:pt x="2076147" y="304557"/>
                      <a:pt x="2097157" y="278295"/>
                    </a:cubicBezTo>
                    <a:cubicBezTo>
                      <a:pt x="2104619" y="268967"/>
                      <a:pt x="2110409" y="258417"/>
                      <a:pt x="2117035" y="248478"/>
                    </a:cubicBezTo>
                    <a:cubicBezTo>
                      <a:pt x="2140690" y="177511"/>
                      <a:pt x="2125290" y="206277"/>
                      <a:pt x="2156791" y="159026"/>
                    </a:cubicBezTo>
                    <a:cubicBezTo>
                      <a:pt x="2187879" y="34684"/>
                      <a:pt x="2148141" y="189305"/>
                      <a:pt x="2176670" y="89452"/>
                    </a:cubicBezTo>
                    <a:cubicBezTo>
                      <a:pt x="2180423" y="76317"/>
                      <a:pt x="2182856" y="62830"/>
                      <a:pt x="2186609" y="49695"/>
                    </a:cubicBezTo>
                    <a:cubicBezTo>
                      <a:pt x="2198643" y="7574"/>
                      <a:pt x="2196548" y="34161"/>
                      <a:pt x="2196548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  <p:sp>
            <p:nvSpPr>
              <p:cNvPr id="32890" name="Freeform 111">
                <a:extLst>
                  <a:ext uri="{FF2B5EF4-FFF2-40B4-BE49-F238E27FC236}">
                    <a16:creationId xmlns:a16="http://schemas.microsoft.com/office/drawing/2014/main" id="{7AC327B4-77FA-5388-7033-D549C3C09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593" y="2626568"/>
                <a:ext cx="2196687" cy="586408"/>
              </a:xfrm>
              <a:custGeom>
                <a:avLst/>
                <a:gdLst>
                  <a:gd name="T0" fmla="*/ 0 w 2196687"/>
                  <a:gd name="T1" fmla="*/ 258417 h 586408"/>
                  <a:gd name="T2" fmla="*/ 39757 w 2196687"/>
                  <a:gd name="T3" fmla="*/ 357808 h 586408"/>
                  <a:gd name="T4" fmla="*/ 129209 w 2196687"/>
                  <a:gd name="T5" fmla="*/ 457200 h 586408"/>
                  <a:gd name="T6" fmla="*/ 248478 w 2196687"/>
                  <a:gd name="T7" fmla="*/ 536713 h 586408"/>
                  <a:gd name="T8" fmla="*/ 367748 w 2196687"/>
                  <a:gd name="T9" fmla="*/ 576469 h 586408"/>
                  <a:gd name="T10" fmla="*/ 566531 w 2196687"/>
                  <a:gd name="T11" fmla="*/ 566530 h 586408"/>
                  <a:gd name="T12" fmla="*/ 646044 w 2196687"/>
                  <a:gd name="T13" fmla="*/ 496956 h 586408"/>
                  <a:gd name="T14" fmla="*/ 705678 w 2196687"/>
                  <a:gd name="T15" fmla="*/ 377687 h 586408"/>
                  <a:gd name="T16" fmla="*/ 675861 w 2196687"/>
                  <a:gd name="T17" fmla="*/ 129208 h 586408"/>
                  <a:gd name="T18" fmla="*/ 546652 w 2196687"/>
                  <a:gd name="T19" fmla="*/ 139147 h 586408"/>
                  <a:gd name="T20" fmla="*/ 516835 w 2196687"/>
                  <a:gd name="T21" fmla="*/ 228600 h 586408"/>
                  <a:gd name="T22" fmla="*/ 556591 w 2196687"/>
                  <a:gd name="T23" fmla="*/ 387626 h 586408"/>
                  <a:gd name="T24" fmla="*/ 596348 w 2196687"/>
                  <a:gd name="T25" fmla="*/ 427382 h 586408"/>
                  <a:gd name="T26" fmla="*/ 685800 w 2196687"/>
                  <a:gd name="T27" fmla="*/ 467139 h 586408"/>
                  <a:gd name="T28" fmla="*/ 775252 w 2196687"/>
                  <a:gd name="T29" fmla="*/ 496956 h 586408"/>
                  <a:gd name="T30" fmla="*/ 1003852 w 2196687"/>
                  <a:gd name="T31" fmla="*/ 516834 h 586408"/>
                  <a:gd name="T32" fmla="*/ 1133061 w 2196687"/>
                  <a:gd name="T33" fmla="*/ 437321 h 586408"/>
                  <a:gd name="T34" fmla="*/ 1192696 w 2196687"/>
                  <a:gd name="T35" fmla="*/ 318052 h 586408"/>
                  <a:gd name="T36" fmla="*/ 1192696 w 2196687"/>
                  <a:gd name="T37" fmla="*/ 69573 h 586408"/>
                  <a:gd name="T38" fmla="*/ 1113183 w 2196687"/>
                  <a:gd name="T39" fmla="*/ 49695 h 586408"/>
                  <a:gd name="T40" fmla="*/ 1013791 w 2196687"/>
                  <a:gd name="T41" fmla="*/ 119269 h 586408"/>
                  <a:gd name="T42" fmla="*/ 1003852 w 2196687"/>
                  <a:gd name="T43" fmla="*/ 298173 h 586408"/>
                  <a:gd name="T44" fmla="*/ 1133061 w 2196687"/>
                  <a:gd name="T45" fmla="*/ 387626 h 586408"/>
                  <a:gd name="T46" fmla="*/ 1222513 w 2196687"/>
                  <a:gd name="T47" fmla="*/ 437321 h 586408"/>
                  <a:gd name="T48" fmla="*/ 1490870 w 2196687"/>
                  <a:gd name="T49" fmla="*/ 457200 h 586408"/>
                  <a:gd name="T50" fmla="*/ 1580322 w 2196687"/>
                  <a:gd name="T51" fmla="*/ 427382 h 586408"/>
                  <a:gd name="T52" fmla="*/ 1689652 w 2196687"/>
                  <a:gd name="T53" fmla="*/ 308113 h 586408"/>
                  <a:gd name="T54" fmla="*/ 1729409 w 2196687"/>
                  <a:gd name="T55" fmla="*/ 9939 h 586408"/>
                  <a:gd name="T56" fmla="*/ 1610139 w 2196687"/>
                  <a:gd name="T57" fmla="*/ 29817 h 586408"/>
                  <a:gd name="T58" fmla="*/ 1580322 w 2196687"/>
                  <a:gd name="T59" fmla="*/ 119269 h 586408"/>
                  <a:gd name="T60" fmla="*/ 1630018 w 2196687"/>
                  <a:gd name="T61" fmla="*/ 327991 h 586408"/>
                  <a:gd name="T62" fmla="*/ 1689652 w 2196687"/>
                  <a:gd name="T63" fmla="*/ 357808 h 586408"/>
                  <a:gd name="T64" fmla="*/ 1928191 w 2196687"/>
                  <a:gd name="T65" fmla="*/ 367747 h 586408"/>
                  <a:gd name="T66" fmla="*/ 2017644 w 2196687"/>
                  <a:gd name="T67" fmla="*/ 337930 h 586408"/>
                  <a:gd name="T68" fmla="*/ 2117035 w 2196687"/>
                  <a:gd name="T69" fmla="*/ 248478 h 586408"/>
                  <a:gd name="T70" fmla="*/ 2176670 w 2196687"/>
                  <a:gd name="T71" fmla="*/ 89452 h 586408"/>
                  <a:gd name="T72" fmla="*/ 2196548 w 2196687"/>
                  <a:gd name="T73" fmla="*/ 0 h 5864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196687" h="586408">
                    <a:moveTo>
                      <a:pt x="9939" y="188843"/>
                    </a:moveTo>
                    <a:cubicBezTo>
                      <a:pt x="6626" y="212034"/>
                      <a:pt x="0" y="234990"/>
                      <a:pt x="0" y="258417"/>
                    </a:cubicBezTo>
                    <a:cubicBezTo>
                      <a:pt x="0" y="265542"/>
                      <a:pt x="12035" y="324858"/>
                      <a:pt x="19878" y="337930"/>
                    </a:cubicBezTo>
                    <a:cubicBezTo>
                      <a:pt x="24699" y="345965"/>
                      <a:pt x="33903" y="350491"/>
                      <a:pt x="39757" y="357808"/>
                    </a:cubicBezTo>
                    <a:cubicBezTo>
                      <a:pt x="105513" y="440002"/>
                      <a:pt x="-13300" y="314690"/>
                      <a:pt x="109331" y="437321"/>
                    </a:cubicBezTo>
                    <a:cubicBezTo>
                      <a:pt x="115957" y="443947"/>
                      <a:pt x="121412" y="452002"/>
                      <a:pt x="129209" y="457200"/>
                    </a:cubicBezTo>
                    <a:lnTo>
                      <a:pt x="218661" y="516834"/>
                    </a:lnTo>
                    <a:cubicBezTo>
                      <a:pt x="228600" y="523460"/>
                      <a:pt x="237146" y="532936"/>
                      <a:pt x="248478" y="536713"/>
                    </a:cubicBezTo>
                    <a:lnTo>
                      <a:pt x="337931" y="566530"/>
                    </a:lnTo>
                    <a:lnTo>
                      <a:pt x="367748" y="576469"/>
                    </a:lnTo>
                    <a:lnTo>
                      <a:pt x="397565" y="586408"/>
                    </a:lnTo>
                    <a:cubicBezTo>
                      <a:pt x="419548" y="584838"/>
                      <a:pt x="521351" y="589120"/>
                      <a:pt x="566531" y="566530"/>
                    </a:cubicBezTo>
                    <a:cubicBezTo>
                      <a:pt x="577215" y="561188"/>
                      <a:pt x="587358" y="554518"/>
                      <a:pt x="596348" y="546652"/>
                    </a:cubicBezTo>
                    <a:cubicBezTo>
                      <a:pt x="613979" y="531225"/>
                      <a:pt x="646044" y="496956"/>
                      <a:pt x="646044" y="496956"/>
                    </a:cubicBezTo>
                    <a:cubicBezTo>
                      <a:pt x="671026" y="422011"/>
                      <a:pt x="637327" y="514390"/>
                      <a:pt x="675861" y="437321"/>
                    </a:cubicBezTo>
                    <a:cubicBezTo>
                      <a:pt x="717007" y="355027"/>
                      <a:pt x="648714" y="463134"/>
                      <a:pt x="705678" y="377687"/>
                    </a:cubicBezTo>
                    <a:cubicBezTo>
                      <a:pt x="702365" y="301487"/>
                      <a:pt x="704826" y="224816"/>
                      <a:pt x="695739" y="149087"/>
                    </a:cubicBezTo>
                    <a:cubicBezTo>
                      <a:pt x="694623" y="139783"/>
                      <a:pt x="684242" y="133399"/>
                      <a:pt x="675861" y="129208"/>
                    </a:cubicBezTo>
                    <a:cubicBezTo>
                      <a:pt x="657120" y="119837"/>
                      <a:pt x="616226" y="109330"/>
                      <a:pt x="616226" y="109330"/>
                    </a:cubicBezTo>
                    <a:cubicBezTo>
                      <a:pt x="589216" y="114732"/>
                      <a:pt x="560796" y="110860"/>
                      <a:pt x="546652" y="139147"/>
                    </a:cubicBezTo>
                    <a:cubicBezTo>
                      <a:pt x="537281" y="157888"/>
                      <a:pt x="533400" y="178904"/>
                      <a:pt x="526774" y="198782"/>
                    </a:cubicBezTo>
                    <a:lnTo>
                      <a:pt x="516835" y="228600"/>
                    </a:lnTo>
                    <a:cubicBezTo>
                      <a:pt x="516989" y="230297"/>
                      <a:pt x="518275" y="337016"/>
                      <a:pt x="536713" y="367747"/>
                    </a:cubicBezTo>
                    <a:cubicBezTo>
                      <a:pt x="541534" y="375782"/>
                      <a:pt x="549965" y="381000"/>
                      <a:pt x="556591" y="387626"/>
                    </a:cubicBezTo>
                    <a:cubicBezTo>
                      <a:pt x="559904" y="397565"/>
                      <a:pt x="559123" y="410035"/>
                      <a:pt x="566531" y="417443"/>
                    </a:cubicBezTo>
                    <a:cubicBezTo>
                      <a:pt x="573939" y="424851"/>
                      <a:pt x="586977" y="422697"/>
                      <a:pt x="596348" y="427382"/>
                    </a:cubicBezTo>
                    <a:cubicBezTo>
                      <a:pt x="607032" y="432724"/>
                      <a:pt x="615249" y="442409"/>
                      <a:pt x="626165" y="447260"/>
                    </a:cubicBezTo>
                    <a:cubicBezTo>
                      <a:pt x="645313" y="455770"/>
                      <a:pt x="665922" y="460513"/>
                      <a:pt x="685800" y="467139"/>
                    </a:cubicBezTo>
                    <a:lnTo>
                      <a:pt x="745435" y="487017"/>
                    </a:lnTo>
                    <a:cubicBezTo>
                      <a:pt x="755374" y="490330"/>
                      <a:pt x="766535" y="491145"/>
                      <a:pt x="775252" y="496956"/>
                    </a:cubicBezTo>
                    <a:cubicBezTo>
                      <a:pt x="821838" y="528012"/>
                      <a:pt x="793287" y="514870"/>
                      <a:pt x="864704" y="526773"/>
                    </a:cubicBezTo>
                    <a:cubicBezTo>
                      <a:pt x="911087" y="523460"/>
                      <a:pt x="957866" y="523732"/>
                      <a:pt x="1003852" y="516834"/>
                    </a:cubicBezTo>
                    <a:cubicBezTo>
                      <a:pt x="1034095" y="512298"/>
                      <a:pt x="1069269" y="497680"/>
                      <a:pt x="1093304" y="477078"/>
                    </a:cubicBezTo>
                    <a:cubicBezTo>
                      <a:pt x="1107534" y="464881"/>
                      <a:pt x="1122665" y="452915"/>
                      <a:pt x="1133061" y="437321"/>
                    </a:cubicBezTo>
                    <a:cubicBezTo>
                      <a:pt x="1139687" y="427382"/>
                      <a:pt x="1148088" y="418420"/>
                      <a:pt x="1152939" y="407504"/>
                    </a:cubicBezTo>
                    <a:cubicBezTo>
                      <a:pt x="1200251" y="301054"/>
                      <a:pt x="1147710" y="385532"/>
                      <a:pt x="1192696" y="318052"/>
                    </a:cubicBezTo>
                    <a:cubicBezTo>
                      <a:pt x="1199322" y="298174"/>
                      <a:pt x="1213968" y="279324"/>
                      <a:pt x="1212574" y="258417"/>
                    </a:cubicBezTo>
                    <a:cubicBezTo>
                      <a:pt x="1212290" y="254155"/>
                      <a:pt x="1211817" y="114190"/>
                      <a:pt x="1192696" y="69573"/>
                    </a:cubicBezTo>
                    <a:cubicBezTo>
                      <a:pt x="1187991" y="58594"/>
                      <a:pt x="1179444" y="49695"/>
                      <a:pt x="1172818" y="39756"/>
                    </a:cubicBezTo>
                    <a:cubicBezTo>
                      <a:pt x="1152940" y="43069"/>
                      <a:pt x="1132944" y="45743"/>
                      <a:pt x="1113183" y="49695"/>
                    </a:cubicBezTo>
                    <a:cubicBezTo>
                      <a:pt x="1081981" y="55935"/>
                      <a:pt x="1072029" y="60100"/>
                      <a:pt x="1043609" y="69573"/>
                    </a:cubicBezTo>
                    <a:cubicBezTo>
                      <a:pt x="1004784" y="108400"/>
                      <a:pt x="1039596" y="67660"/>
                      <a:pt x="1013791" y="119269"/>
                    </a:cubicBezTo>
                    <a:cubicBezTo>
                      <a:pt x="975260" y="196330"/>
                      <a:pt x="1008953" y="103966"/>
                      <a:pt x="983974" y="178904"/>
                    </a:cubicBezTo>
                    <a:cubicBezTo>
                      <a:pt x="984956" y="187739"/>
                      <a:pt x="987958" y="271683"/>
                      <a:pt x="1003852" y="298173"/>
                    </a:cubicBezTo>
                    <a:cubicBezTo>
                      <a:pt x="1017077" y="320215"/>
                      <a:pt x="1075963" y="350406"/>
                      <a:pt x="1083365" y="357808"/>
                    </a:cubicBezTo>
                    <a:cubicBezTo>
                      <a:pt x="1122193" y="396636"/>
                      <a:pt x="1081451" y="361821"/>
                      <a:pt x="1133061" y="387626"/>
                    </a:cubicBezTo>
                    <a:cubicBezTo>
                      <a:pt x="1210127" y="426159"/>
                      <a:pt x="1117750" y="392462"/>
                      <a:pt x="1192696" y="417443"/>
                    </a:cubicBezTo>
                    <a:cubicBezTo>
                      <a:pt x="1202635" y="424069"/>
                      <a:pt x="1211597" y="432470"/>
                      <a:pt x="1222513" y="437321"/>
                    </a:cubicBezTo>
                    <a:cubicBezTo>
                      <a:pt x="1263786" y="455665"/>
                      <a:pt x="1289326" y="458636"/>
                      <a:pt x="1331844" y="467139"/>
                    </a:cubicBezTo>
                    <a:cubicBezTo>
                      <a:pt x="1384853" y="463826"/>
                      <a:pt x="1438245" y="464376"/>
                      <a:pt x="1490870" y="457200"/>
                    </a:cubicBezTo>
                    <a:cubicBezTo>
                      <a:pt x="1511631" y="454369"/>
                      <a:pt x="1530626" y="443947"/>
                      <a:pt x="1550504" y="437321"/>
                    </a:cubicBezTo>
                    <a:lnTo>
                      <a:pt x="1580322" y="427382"/>
                    </a:lnTo>
                    <a:cubicBezTo>
                      <a:pt x="1647754" y="382428"/>
                      <a:pt x="1623064" y="404520"/>
                      <a:pt x="1659835" y="367747"/>
                    </a:cubicBezTo>
                    <a:cubicBezTo>
                      <a:pt x="1684818" y="292798"/>
                      <a:pt x="1651117" y="385185"/>
                      <a:pt x="1689652" y="308113"/>
                    </a:cubicBezTo>
                    <a:cubicBezTo>
                      <a:pt x="1715456" y="256504"/>
                      <a:pt x="1680643" y="297242"/>
                      <a:pt x="1719470" y="258417"/>
                    </a:cubicBezTo>
                    <a:cubicBezTo>
                      <a:pt x="1752859" y="158250"/>
                      <a:pt x="1759770" y="161743"/>
                      <a:pt x="1729409" y="9939"/>
                    </a:cubicBezTo>
                    <a:cubicBezTo>
                      <a:pt x="1727354" y="-334"/>
                      <a:pt x="1709530" y="3313"/>
                      <a:pt x="1699591" y="0"/>
                    </a:cubicBezTo>
                    <a:cubicBezTo>
                      <a:pt x="1669802" y="4256"/>
                      <a:pt x="1626959" y="-3822"/>
                      <a:pt x="1610139" y="29817"/>
                    </a:cubicBezTo>
                    <a:cubicBezTo>
                      <a:pt x="1600768" y="48558"/>
                      <a:pt x="1596887" y="69574"/>
                      <a:pt x="1590261" y="89452"/>
                    </a:cubicBezTo>
                    <a:lnTo>
                      <a:pt x="1580322" y="119269"/>
                    </a:lnTo>
                    <a:cubicBezTo>
                      <a:pt x="1583635" y="172278"/>
                      <a:pt x="1581978" y="225833"/>
                      <a:pt x="1590261" y="278295"/>
                    </a:cubicBezTo>
                    <a:cubicBezTo>
                      <a:pt x="1591679" y="287273"/>
                      <a:pt x="1620251" y="322131"/>
                      <a:pt x="1630018" y="327991"/>
                    </a:cubicBezTo>
                    <a:cubicBezTo>
                      <a:pt x="1639002" y="333381"/>
                      <a:pt x="1650464" y="333245"/>
                      <a:pt x="1659835" y="337930"/>
                    </a:cubicBezTo>
                    <a:cubicBezTo>
                      <a:pt x="1670519" y="343272"/>
                      <a:pt x="1678968" y="352466"/>
                      <a:pt x="1689652" y="357808"/>
                    </a:cubicBezTo>
                    <a:cubicBezTo>
                      <a:pt x="1710024" y="367994"/>
                      <a:pt x="1750268" y="373907"/>
                      <a:pt x="1769165" y="377687"/>
                    </a:cubicBezTo>
                    <a:cubicBezTo>
                      <a:pt x="1822174" y="374374"/>
                      <a:pt x="1875566" y="374923"/>
                      <a:pt x="1928191" y="367747"/>
                    </a:cubicBezTo>
                    <a:cubicBezTo>
                      <a:pt x="1948952" y="364916"/>
                      <a:pt x="1967948" y="354495"/>
                      <a:pt x="1987826" y="347869"/>
                    </a:cubicBezTo>
                    <a:lnTo>
                      <a:pt x="2017644" y="337930"/>
                    </a:lnTo>
                    <a:cubicBezTo>
                      <a:pt x="2044890" y="319766"/>
                      <a:pt x="2076147" y="304557"/>
                      <a:pt x="2097157" y="278295"/>
                    </a:cubicBezTo>
                    <a:cubicBezTo>
                      <a:pt x="2104619" y="268967"/>
                      <a:pt x="2110409" y="258417"/>
                      <a:pt x="2117035" y="248478"/>
                    </a:cubicBezTo>
                    <a:cubicBezTo>
                      <a:pt x="2140690" y="177511"/>
                      <a:pt x="2125290" y="206277"/>
                      <a:pt x="2156791" y="159026"/>
                    </a:cubicBezTo>
                    <a:cubicBezTo>
                      <a:pt x="2187879" y="34684"/>
                      <a:pt x="2148141" y="189305"/>
                      <a:pt x="2176670" y="89452"/>
                    </a:cubicBezTo>
                    <a:cubicBezTo>
                      <a:pt x="2180423" y="76317"/>
                      <a:pt x="2182856" y="62830"/>
                      <a:pt x="2186609" y="49695"/>
                    </a:cubicBezTo>
                    <a:cubicBezTo>
                      <a:pt x="2198643" y="7574"/>
                      <a:pt x="2196548" y="34161"/>
                      <a:pt x="2196548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  <p:sp>
          <p:nvSpPr>
            <p:cNvPr id="227" name="Oval 40">
              <a:extLst>
                <a:ext uri="{FF2B5EF4-FFF2-40B4-BE49-F238E27FC236}">
                  <a16:creationId xmlns:a16="http://schemas.microsoft.com/office/drawing/2014/main" id="{CBCD1206-A466-E187-8632-AA2ADB52A0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7563253" y="3104835"/>
              <a:ext cx="159028" cy="15361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28" name="Oval 34">
              <a:extLst>
                <a:ext uri="{FF2B5EF4-FFF2-40B4-BE49-F238E27FC236}">
                  <a16:creationId xmlns:a16="http://schemas.microsoft.com/office/drawing/2014/main" id="{78BEE157-3438-CD3D-248F-FF1AC6D058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7754088" y="3013203"/>
              <a:ext cx="202401" cy="2021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32864" name="Freeform 115">
              <a:extLst>
                <a:ext uri="{FF2B5EF4-FFF2-40B4-BE49-F238E27FC236}">
                  <a16:creationId xmlns:a16="http://schemas.microsoft.com/office/drawing/2014/main" id="{84B4DD0B-C417-8F61-2600-D88D58813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681" y="3579058"/>
              <a:ext cx="1558442" cy="920263"/>
            </a:xfrm>
            <a:custGeom>
              <a:avLst/>
              <a:gdLst>
                <a:gd name="T0" fmla="*/ 0 w 1189258"/>
                <a:gd name="T1" fmla="*/ 0 h 685800"/>
                <a:gd name="T2" fmla="*/ 86424 w 1189258"/>
                <a:gd name="T3" fmla="*/ 2821166 h 685800"/>
                <a:gd name="T4" fmla="*/ 259286 w 1189258"/>
                <a:gd name="T5" fmla="*/ 3239110 h 685800"/>
                <a:gd name="T6" fmla="*/ 605013 w 1189258"/>
                <a:gd name="T7" fmla="*/ 3761557 h 685800"/>
                <a:gd name="T8" fmla="*/ 777867 w 1189258"/>
                <a:gd name="T9" fmla="*/ 4075015 h 685800"/>
                <a:gd name="T10" fmla="*/ 1210019 w 1189258"/>
                <a:gd name="T11" fmla="*/ 4597457 h 685800"/>
                <a:gd name="T12" fmla="*/ 1382881 w 1189258"/>
                <a:gd name="T13" fmla="*/ 4910918 h 685800"/>
                <a:gd name="T14" fmla="*/ 1642164 w 1189258"/>
                <a:gd name="T15" fmla="*/ 5119891 h 685800"/>
                <a:gd name="T16" fmla="*/ 1815031 w 1189258"/>
                <a:gd name="T17" fmla="*/ 5328865 h 685800"/>
                <a:gd name="T18" fmla="*/ 2074317 w 1189258"/>
                <a:gd name="T19" fmla="*/ 5537838 h 685800"/>
                <a:gd name="T20" fmla="*/ 2247179 w 1189258"/>
                <a:gd name="T21" fmla="*/ 5746818 h 685800"/>
                <a:gd name="T22" fmla="*/ 2506468 w 1189258"/>
                <a:gd name="T23" fmla="*/ 5851308 h 685800"/>
                <a:gd name="T24" fmla="*/ 2765767 w 1189258"/>
                <a:gd name="T25" fmla="*/ 6060279 h 685800"/>
                <a:gd name="T26" fmla="*/ 3025049 w 1189258"/>
                <a:gd name="T27" fmla="*/ 6164766 h 685800"/>
                <a:gd name="T28" fmla="*/ 3457205 w 1189258"/>
                <a:gd name="T29" fmla="*/ 6478223 h 685800"/>
                <a:gd name="T30" fmla="*/ 4235072 w 1189258"/>
                <a:gd name="T31" fmla="*/ 6896180 h 685800"/>
                <a:gd name="T32" fmla="*/ 4494367 w 1189258"/>
                <a:gd name="T33" fmla="*/ 7000659 h 685800"/>
                <a:gd name="T34" fmla="*/ 4753648 w 1189258"/>
                <a:gd name="T35" fmla="*/ 7105148 h 685800"/>
                <a:gd name="T36" fmla="*/ 5272234 w 1189258"/>
                <a:gd name="T37" fmla="*/ 7209641 h 685800"/>
                <a:gd name="T38" fmla="*/ 7865138 w 1189258"/>
                <a:gd name="T39" fmla="*/ 6896180 h 685800"/>
                <a:gd name="T40" fmla="*/ 8643011 w 1189258"/>
                <a:gd name="T41" fmla="*/ 6373739 h 685800"/>
                <a:gd name="T42" fmla="*/ 8902297 w 1189258"/>
                <a:gd name="T43" fmla="*/ 6164766 h 685800"/>
                <a:gd name="T44" fmla="*/ 9161589 w 1189258"/>
                <a:gd name="T45" fmla="*/ 5955791 h 685800"/>
                <a:gd name="T46" fmla="*/ 9507305 w 1189258"/>
                <a:gd name="T47" fmla="*/ 5328865 h 685800"/>
                <a:gd name="T48" fmla="*/ 9766599 w 1189258"/>
                <a:gd name="T49" fmla="*/ 4806424 h 685800"/>
                <a:gd name="T50" fmla="*/ 9939455 w 1189258"/>
                <a:gd name="T51" fmla="*/ 4179509 h 685800"/>
                <a:gd name="T52" fmla="*/ 10025889 w 1189258"/>
                <a:gd name="T53" fmla="*/ 3866037 h 685800"/>
                <a:gd name="T54" fmla="*/ 10198743 w 1189258"/>
                <a:gd name="T55" fmla="*/ 3552583 h 685800"/>
                <a:gd name="T56" fmla="*/ 10285178 w 1189258"/>
                <a:gd name="T57" fmla="*/ 1253852 h 6858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89258" h="685800">
                  <a:moveTo>
                    <a:pt x="0" y="0"/>
                  </a:moveTo>
                  <a:cubicBezTo>
                    <a:pt x="3313" y="89452"/>
                    <a:pt x="1317" y="179260"/>
                    <a:pt x="9939" y="268357"/>
                  </a:cubicBezTo>
                  <a:cubicBezTo>
                    <a:pt x="11366" y="283104"/>
                    <a:pt x="22466" y="295249"/>
                    <a:pt x="29817" y="308113"/>
                  </a:cubicBezTo>
                  <a:cubicBezTo>
                    <a:pt x="60411" y="361654"/>
                    <a:pt x="36919" y="316991"/>
                    <a:pt x="69574" y="357809"/>
                  </a:cubicBezTo>
                  <a:cubicBezTo>
                    <a:pt x="77036" y="367137"/>
                    <a:pt x="81586" y="378636"/>
                    <a:pt x="89452" y="387626"/>
                  </a:cubicBezTo>
                  <a:cubicBezTo>
                    <a:pt x="104879" y="405257"/>
                    <a:pt x="126153" y="417829"/>
                    <a:pt x="139148" y="437322"/>
                  </a:cubicBezTo>
                  <a:cubicBezTo>
                    <a:pt x="145774" y="447261"/>
                    <a:pt x="150579" y="458693"/>
                    <a:pt x="159026" y="467140"/>
                  </a:cubicBezTo>
                  <a:cubicBezTo>
                    <a:pt x="167472" y="475587"/>
                    <a:pt x="179515" y="479556"/>
                    <a:pt x="188843" y="487018"/>
                  </a:cubicBezTo>
                  <a:cubicBezTo>
                    <a:pt x="196160" y="492872"/>
                    <a:pt x="201405" y="501042"/>
                    <a:pt x="208722" y="506896"/>
                  </a:cubicBezTo>
                  <a:cubicBezTo>
                    <a:pt x="218050" y="514358"/>
                    <a:pt x="229211" y="519312"/>
                    <a:pt x="238539" y="526774"/>
                  </a:cubicBezTo>
                  <a:cubicBezTo>
                    <a:pt x="245856" y="532628"/>
                    <a:pt x="250382" y="541832"/>
                    <a:pt x="258417" y="546653"/>
                  </a:cubicBezTo>
                  <a:cubicBezTo>
                    <a:pt x="267401" y="552043"/>
                    <a:pt x="278296" y="553279"/>
                    <a:pt x="288235" y="556592"/>
                  </a:cubicBezTo>
                  <a:cubicBezTo>
                    <a:pt x="298174" y="563218"/>
                    <a:pt x="307368" y="571128"/>
                    <a:pt x="318052" y="576470"/>
                  </a:cubicBezTo>
                  <a:cubicBezTo>
                    <a:pt x="327423" y="581155"/>
                    <a:pt x="338885" y="581019"/>
                    <a:pt x="347869" y="586409"/>
                  </a:cubicBezTo>
                  <a:cubicBezTo>
                    <a:pt x="416085" y="627338"/>
                    <a:pt x="313099" y="588071"/>
                    <a:pt x="397565" y="616226"/>
                  </a:cubicBezTo>
                  <a:cubicBezTo>
                    <a:pt x="444816" y="647728"/>
                    <a:pt x="416050" y="632328"/>
                    <a:pt x="487017" y="655983"/>
                  </a:cubicBezTo>
                  <a:lnTo>
                    <a:pt x="516835" y="665922"/>
                  </a:lnTo>
                  <a:cubicBezTo>
                    <a:pt x="526774" y="669235"/>
                    <a:pt x="536318" y="674139"/>
                    <a:pt x="546652" y="675861"/>
                  </a:cubicBezTo>
                  <a:lnTo>
                    <a:pt x="606287" y="685800"/>
                  </a:lnTo>
                  <a:cubicBezTo>
                    <a:pt x="865758" y="674989"/>
                    <a:pt x="769329" y="701027"/>
                    <a:pt x="904461" y="655983"/>
                  </a:cubicBezTo>
                  <a:cubicBezTo>
                    <a:pt x="956942" y="638489"/>
                    <a:pt x="925562" y="651855"/>
                    <a:pt x="993913" y="606287"/>
                  </a:cubicBezTo>
                  <a:lnTo>
                    <a:pt x="1023730" y="586409"/>
                  </a:lnTo>
                  <a:lnTo>
                    <a:pt x="1053548" y="566531"/>
                  </a:lnTo>
                  <a:cubicBezTo>
                    <a:pt x="1077180" y="495632"/>
                    <a:pt x="1043671" y="581345"/>
                    <a:pt x="1093304" y="506896"/>
                  </a:cubicBezTo>
                  <a:cubicBezTo>
                    <a:pt x="1144914" y="429482"/>
                    <a:pt x="1061212" y="519110"/>
                    <a:pt x="1123122" y="457200"/>
                  </a:cubicBezTo>
                  <a:lnTo>
                    <a:pt x="1143000" y="397566"/>
                  </a:lnTo>
                  <a:cubicBezTo>
                    <a:pt x="1146313" y="387627"/>
                    <a:pt x="1147127" y="376465"/>
                    <a:pt x="1152939" y="367748"/>
                  </a:cubicBezTo>
                  <a:lnTo>
                    <a:pt x="1172817" y="337931"/>
                  </a:lnTo>
                  <a:cubicBezTo>
                    <a:pt x="1202661" y="248395"/>
                    <a:pt x="1182756" y="318590"/>
                    <a:pt x="1182756" y="1192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32865" name="Freeform 116">
              <a:extLst>
                <a:ext uri="{FF2B5EF4-FFF2-40B4-BE49-F238E27FC236}">
                  <a16:creationId xmlns:a16="http://schemas.microsoft.com/office/drawing/2014/main" id="{576BA757-6CEA-3E99-3C85-E1C5DE69DE98}"/>
                </a:ext>
              </a:extLst>
            </p:cNvPr>
            <p:cNvSpPr>
              <a:spLocks/>
            </p:cNvSpPr>
            <p:nvPr/>
          </p:nvSpPr>
          <p:spPr bwMode="auto">
            <a:xfrm rot="-8431924">
              <a:off x="2088011" y="3023268"/>
              <a:ext cx="1558442" cy="920263"/>
            </a:xfrm>
            <a:custGeom>
              <a:avLst/>
              <a:gdLst>
                <a:gd name="T0" fmla="*/ 0 w 1189258"/>
                <a:gd name="T1" fmla="*/ 0 h 685800"/>
                <a:gd name="T2" fmla="*/ 86424 w 1189258"/>
                <a:gd name="T3" fmla="*/ 2821166 h 685800"/>
                <a:gd name="T4" fmla="*/ 259286 w 1189258"/>
                <a:gd name="T5" fmla="*/ 3239110 h 685800"/>
                <a:gd name="T6" fmla="*/ 605013 w 1189258"/>
                <a:gd name="T7" fmla="*/ 3761557 h 685800"/>
                <a:gd name="T8" fmla="*/ 777867 w 1189258"/>
                <a:gd name="T9" fmla="*/ 4075015 h 685800"/>
                <a:gd name="T10" fmla="*/ 1210019 w 1189258"/>
                <a:gd name="T11" fmla="*/ 4597457 h 685800"/>
                <a:gd name="T12" fmla="*/ 1382881 w 1189258"/>
                <a:gd name="T13" fmla="*/ 4910918 h 685800"/>
                <a:gd name="T14" fmla="*/ 1642164 w 1189258"/>
                <a:gd name="T15" fmla="*/ 5119891 h 685800"/>
                <a:gd name="T16" fmla="*/ 1815031 w 1189258"/>
                <a:gd name="T17" fmla="*/ 5328865 h 685800"/>
                <a:gd name="T18" fmla="*/ 2074317 w 1189258"/>
                <a:gd name="T19" fmla="*/ 5537838 h 685800"/>
                <a:gd name="T20" fmla="*/ 2247179 w 1189258"/>
                <a:gd name="T21" fmla="*/ 5746818 h 685800"/>
                <a:gd name="T22" fmla="*/ 2506468 w 1189258"/>
                <a:gd name="T23" fmla="*/ 5851308 h 685800"/>
                <a:gd name="T24" fmla="*/ 2765767 w 1189258"/>
                <a:gd name="T25" fmla="*/ 6060279 h 685800"/>
                <a:gd name="T26" fmla="*/ 3025049 w 1189258"/>
                <a:gd name="T27" fmla="*/ 6164766 h 685800"/>
                <a:gd name="T28" fmla="*/ 3457205 w 1189258"/>
                <a:gd name="T29" fmla="*/ 6478223 h 685800"/>
                <a:gd name="T30" fmla="*/ 4235072 w 1189258"/>
                <a:gd name="T31" fmla="*/ 6896180 h 685800"/>
                <a:gd name="T32" fmla="*/ 4494367 w 1189258"/>
                <a:gd name="T33" fmla="*/ 7000659 h 685800"/>
                <a:gd name="T34" fmla="*/ 4753648 w 1189258"/>
                <a:gd name="T35" fmla="*/ 7105148 h 685800"/>
                <a:gd name="T36" fmla="*/ 5272234 w 1189258"/>
                <a:gd name="T37" fmla="*/ 7209641 h 685800"/>
                <a:gd name="T38" fmla="*/ 7865138 w 1189258"/>
                <a:gd name="T39" fmla="*/ 6896180 h 685800"/>
                <a:gd name="T40" fmla="*/ 8643011 w 1189258"/>
                <a:gd name="T41" fmla="*/ 6373739 h 685800"/>
                <a:gd name="T42" fmla="*/ 8902297 w 1189258"/>
                <a:gd name="T43" fmla="*/ 6164766 h 685800"/>
                <a:gd name="T44" fmla="*/ 9161589 w 1189258"/>
                <a:gd name="T45" fmla="*/ 5955791 h 685800"/>
                <a:gd name="T46" fmla="*/ 9507305 w 1189258"/>
                <a:gd name="T47" fmla="*/ 5328865 h 685800"/>
                <a:gd name="T48" fmla="*/ 9766599 w 1189258"/>
                <a:gd name="T49" fmla="*/ 4806424 h 685800"/>
                <a:gd name="T50" fmla="*/ 9939455 w 1189258"/>
                <a:gd name="T51" fmla="*/ 4179509 h 685800"/>
                <a:gd name="T52" fmla="*/ 10025889 w 1189258"/>
                <a:gd name="T53" fmla="*/ 3866037 h 685800"/>
                <a:gd name="T54" fmla="*/ 10198743 w 1189258"/>
                <a:gd name="T55" fmla="*/ 3552583 h 685800"/>
                <a:gd name="T56" fmla="*/ 10285178 w 1189258"/>
                <a:gd name="T57" fmla="*/ 1253852 h 6858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89258" h="685800">
                  <a:moveTo>
                    <a:pt x="0" y="0"/>
                  </a:moveTo>
                  <a:cubicBezTo>
                    <a:pt x="3313" y="89452"/>
                    <a:pt x="1317" y="179260"/>
                    <a:pt x="9939" y="268357"/>
                  </a:cubicBezTo>
                  <a:cubicBezTo>
                    <a:pt x="11366" y="283104"/>
                    <a:pt x="22466" y="295249"/>
                    <a:pt x="29817" y="308113"/>
                  </a:cubicBezTo>
                  <a:cubicBezTo>
                    <a:pt x="60411" y="361654"/>
                    <a:pt x="36919" y="316991"/>
                    <a:pt x="69574" y="357809"/>
                  </a:cubicBezTo>
                  <a:cubicBezTo>
                    <a:pt x="77036" y="367137"/>
                    <a:pt x="81586" y="378636"/>
                    <a:pt x="89452" y="387626"/>
                  </a:cubicBezTo>
                  <a:cubicBezTo>
                    <a:pt x="104879" y="405257"/>
                    <a:pt x="126153" y="417829"/>
                    <a:pt x="139148" y="437322"/>
                  </a:cubicBezTo>
                  <a:cubicBezTo>
                    <a:pt x="145774" y="447261"/>
                    <a:pt x="150579" y="458693"/>
                    <a:pt x="159026" y="467140"/>
                  </a:cubicBezTo>
                  <a:cubicBezTo>
                    <a:pt x="167472" y="475587"/>
                    <a:pt x="179515" y="479556"/>
                    <a:pt x="188843" y="487018"/>
                  </a:cubicBezTo>
                  <a:cubicBezTo>
                    <a:pt x="196160" y="492872"/>
                    <a:pt x="201405" y="501042"/>
                    <a:pt x="208722" y="506896"/>
                  </a:cubicBezTo>
                  <a:cubicBezTo>
                    <a:pt x="218050" y="514358"/>
                    <a:pt x="229211" y="519312"/>
                    <a:pt x="238539" y="526774"/>
                  </a:cubicBezTo>
                  <a:cubicBezTo>
                    <a:pt x="245856" y="532628"/>
                    <a:pt x="250382" y="541832"/>
                    <a:pt x="258417" y="546653"/>
                  </a:cubicBezTo>
                  <a:cubicBezTo>
                    <a:pt x="267401" y="552043"/>
                    <a:pt x="278296" y="553279"/>
                    <a:pt x="288235" y="556592"/>
                  </a:cubicBezTo>
                  <a:cubicBezTo>
                    <a:pt x="298174" y="563218"/>
                    <a:pt x="307368" y="571128"/>
                    <a:pt x="318052" y="576470"/>
                  </a:cubicBezTo>
                  <a:cubicBezTo>
                    <a:pt x="327423" y="581155"/>
                    <a:pt x="338885" y="581019"/>
                    <a:pt x="347869" y="586409"/>
                  </a:cubicBezTo>
                  <a:cubicBezTo>
                    <a:pt x="416085" y="627338"/>
                    <a:pt x="313099" y="588071"/>
                    <a:pt x="397565" y="616226"/>
                  </a:cubicBezTo>
                  <a:cubicBezTo>
                    <a:pt x="444816" y="647728"/>
                    <a:pt x="416050" y="632328"/>
                    <a:pt x="487017" y="655983"/>
                  </a:cubicBezTo>
                  <a:lnTo>
                    <a:pt x="516835" y="665922"/>
                  </a:lnTo>
                  <a:cubicBezTo>
                    <a:pt x="526774" y="669235"/>
                    <a:pt x="536318" y="674139"/>
                    <a:pt x="546652" y="675861"/>
                  </a:cubicBezTo>
                  <a:lnTo>
                    <a:pt x="606287" y="685800"/>
                  </a:lnTo>
                  <a:cubicBezTo>
                    <a:pt x="865758" y="674989"/>
                    <a:pt x="769329" y="701027"/>
                    <a:pt x="904461" y="655983"/>
                  </a:cubicBezTo>
                  <a:cubicBezTo>
                    <a:pt x="956942" y="638489"/>
                    <a:pt x="925562" y="651855"/>
                    <a:pt x="993913" y="606287"/>
                  </a:cubicBezTo>
                  <a:lnTo>
                    <a:pt x="1023730" y="586409"/>
                  </a:lnTo>
                  <a:lnTo>
                    <a:pt x="1053548" y="566531"/>
                  </a:lnTo>
                  <a:cubicBezTo>
                    <a:pt x="1077180" y="495632"/>
                    <a:pt x="1043671" y="581345"/>
                    <a:pt x="1093304" y="506896"/>
                  </a:cubicBezTo>
                  <a:cubicBezTo>
                    <a:pt x="1144914" y="429482"/>
                    <a:pt x="1061212" y="519110"/>
                    <a:pt x="1123122" y="457200"/>
                  </a:cubicBezTo>
                  <a:lnTo>
                    <a:pt x="1143000" y="397566"/>
                  </a:lnTo>
                  <a:cubicBezTo>
                    <a:pt x="1146313" y="387627"/>
                    <a:pt x="1147127" y="376465"/>
                    <a:pt x="1152939" y="367748"/>
                  </a:cubicBezTo>
                  <a:lnTo>
                    <a:pt x="1172817" y="337931"/>
                  </a:lnTo>
                  <a:cubicBezTo>
                    <a:pt x="1202661" y="248395"/>
                    <a:pt x="1182756" y="318590"/>
                    <a:pt x="1182756" y="1192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32866" name="Freeform 117">
              <a:extLst>
                <a:ext uri="{FF2B5EF4-FFF2-40B4-BE49-F238E27FC236}">
                  <a16:creationId xmlns:a16="http://schemas.microsoft.com/office/drawing/2014/main" id="{34D6889F-A96D-C627-DF0D-16BAA139C4F3}"/>
                </a:ext>
              </a:extLst>
            </p:cNvPr>
            <p:cNvSpPr>
              <a:spLocks/>
            </p:cNvSpPr>
            <p:nvPr/>
          </p:nvSpPr>
          <p:spPr bwMode="auto">
            <a:xfrm rot="2287853" flipV="1">
              <a:off x="2855197" y="4393943"/>
              <a:ext cx="636993" cy="530638"/>
            </a:xfrm>
            <a:custGeom>
              <a:avLst/>
              <a:gdLst>
                <a:gd name="T0" fmla="*/ 0 w 1189258"/>
                <a:gd name="T1" fmla="*/ 0 h 685800"/>
                <a:gd name="T2" fmla="*/ 67 w 1189258"/>
                <a:gd name="T3" fmla="*/ 34476 h 685800"/>
                <a:gd name="T4" fmla="*/ 202 w 1189258"/>
                <a:gd name="T5" fmla="*/ 39584 h 685800"/>
                <a:gd name="T6" fmla="*/ 471 w 1189258"/>
                <a:gd name="T7" fmla="*/ 45969 h 685800"/>
                <a:gd name="T8" fmla="*/ 606 w 1189258"/>
                <a:gd name="T9" fmla="*/ 49799 h 685800"/>
                <a:gd name="T10" fmla="*/ 943 w 1189258"/>
                <a:gd name="T11" fmla="*/ 56184 h 685800"/>
                <a:gd name="T12" fmla="*/ 1077 w 1189258"/>
                <a:gd name="T13" fmla="*/ 60014 h 685800"/>
                <a:gd name="T14" fmla="*/ 1279 w 1189258"/>
                <a:gd name="T15" fmla="*/ 62568 h 685800"/>
                <a:gd name="T16" fmla="*/ 1414 w 1189258"/>
                <a:gd name="T17" fmla="*/ 65122 h 685800"/>
                <a:gd name="T18" fmla="*/ 1616 w 1189258"/>
                <a:gd name="T19" fmla="*/ 67676 h 685800"/>
                <a:gd name="T20" fmla="*/ 1750 w 1189258"/>
                <a:gd name="T21" fmla="*/ 70229 h 685800"/>
                <a:gd name="T22" fmla="*/ 1952 w 1189258"/>
                <a:gd name="T23" fmla="*/ 71506 h 685800"/>
                <a:gd name="T24" fmla="*/ 2155 w 1189258"/>
                <a:gd name="T25" fmla="*/ 74060 h 685800"/>
                <a:gd name="T26" fmla="*/ 2357 w 1189258"/>
                <a:gd name="T27" fmla="*/ 75337 h 685800"/>
                <a:gd name="T28" fmla="*/ 2693 w 1189258"/>
                <a:gd name="T29" fmla="*/ 79168 h 685800"/>
                <a:gd name="T30" fmla="*/ 3299 w 1189258"/>
                <a:gd name="T31" fmla="*/ 84275 h 685800"/>
                <a:gd name="T32" fmla="*/ 3501 w 1189258"/>
                <a:gd name="T33" fmla="*/ 85552 h 685800"/>
                <a:gd name="T34" fmla="*/ 3703 w 1189258"/>
                <a:gd name="T35" fmla="*/ 86829 h 685800"/>
                <a:gd name="T36" fmla="*/ 4107 w 1189258"/>
                <a:gd name="T37" fmla="*/ 88105 h 685800"/>
                <a:gd name="T38" fmla="*/ 6127 w 1189258"/>
                <a:gd name="T39" fmla="*/ 84275 h 685800"/>
                <a:gd name="T40" fmla="*/ 6733 w 1189258"/>
                <a:gd name="T41" fmla="*/ 77890 h 685800"/>
                <a:gd name="T42" fmla="*/ 6935 w 1189258"/>
                <a:gd name="T43" fmla="*/ 75337 h 685800"/>
                <a:gd name="T44" fmla="*/ 7137 w 1189258"/>
                <a:gd name="T45" fmla="*/ 72784 h 685800"/>
                <a:gd name="T46" fmla="*/ 7407 w 1189258"/>
                <a:gd name="T47" fmla="*/ 65122 h 685800"/>
                <a:gd name="T48" fmla="*/ 7609 w 1189258"/>
                <a:gd name="T49" fmla="*/ 58738 h 685800"/>
                <a:gd name="T50" fmla="*/ 7743 w 1189258"/>
                <a:gd name="T51" fmla="*/ 51076 h 685800"/>
                <a:gd name="T52" fmla="*/ 7810 w 1189258"/>
                <a:gd name="T53" fmla="*/ 47245 h 685800"/>
                <a:gd name="T54" fmla="*/ 7945 w 1189258"/>
                <a:gd name="T55" fmla="*/ 43414 h 685800"/>
                <a:gd name="T56" fmla="*/ 8012 w 1189258"/>
                <a:gd name="T57" fmla="*/ 15323 h 6858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89258" h="685800">
                  <a:moveTo>
                    <a:pt x="0" y="0"/>
                  </a:moveTo>
                  <a:cubicBezTo>
                    <a:pt x="3313" y="89452"/>
                    <a:pt x="1317" y="179260"/>
                    <a:pt x="9939" y="268357"/>
                  </a:cubicBezTo>
                  <a:cubicBezTo>
                    <a:pt x="11366" y="283104"/>
                    <a:pt x="22466" y="295249"/>
                    <a:pt x="29817" y="308113"/>
                  </a:cubicBezTo>
                  <a:cubicBezTo>
                    <a:pt x="60411" y="361654"/>
                    <a:pt x="36919" y="316991"/>
                    <a:pt x="69574" y="357809"/>
                  </a:cubicBezTo>
                  <a:cubicBezTo>
                    <a:pt x="77036" y="367137"/>
                    <a:pt x="81586" y="378636"/>
                    <a:pt x="89452" y="387626"/>
                  </a:cubicBezTo>
                  <a:cubicBezTo>
                    <a:pt x="104879" y="405257"/>
                    <a:pt x="126153" y="417829"/>
                    <a:pt x="139148" y="437322"/>
                  </a:cubicBezTo>
                  <a:cubicBezTo>
                    <a:pt x="145774" y="447261"/>
                    <a:pt x="150579" y="458693"/>
                    <a:pt x="159026" y="467140"/>
                  </a:cubicBezTo>
                  <a:cubicBezTo>
                    <a:pt x="167472" y="475587"/>
                    <a:pt x="179515" y="479556"/>
                    <a:pt x="188843" y="487018"/>
                  </a:cubicBezTo>
                  <a:cubicBezTo>
                    <a:pt x="196160" y="492872"/>
                    <a:pt x="201405" y="501042"/>
                    <a:pt x="208722" y="506896"/>
                  </a:cubicBezTo>
                  <a:cubicBezTo>
                    <a:pt x="218050" y="514358"/>
                    <a:pt x="229211" y="519312"/>
                    <a:pt x="238539" y="526774"/>
                  </a:cubicBezTo>
                  <a:cubicBezTo>
                    <a:pt x="245856" y="532628"/>
                    <a:pt x="250382" y="541832"/>
                    <a:pt x="258417" y="546653"/>
                  </a:cubicBezTo>
                  <a:cubicBezTo>
                    <a:pt x="267401" y="552043"/>
                    <a:pt x="278296" y="553279"/>
                    <a:pt x="288235" y="556592"/>
                  </a:cubicBezTo>
                  <a:cubicBezTo>
                    <a:pt x="298174" y="563218"/>
                    <a:pt x="307368" y="571128"/>
                    <a:pt x="318052" y="576470"/>
                  </a:cubicBezTo>
                  <a:cubicBezTo>
                    <a:pt x="327423" y="581155"/>
                    <a:pt x="338885" y="581019"/>
                    <a:pt x="347869" y="586409"/>
                  </a:cubicBezTo>
                  <a:cubicBezTo>
                    <a:pt x="416085" y="627338"/>
                    <a:pt x="313099" y="588071"/>
                    <a:pt x="397565" y="616226"/>
                  </a:cubicBezTo>
                  <a:cubicBezTo>
                    <a:pt x="444816" y="647728"/>
                    <a:pt x="416050" y="632328"/>
                    <a:pt x="487017" y="655983"/>
                  </a:cubicBezTo>
                  <a:lnTo>
                    <a:pt x="516835" y="665922"/>
                  </a:lnTo>
                  <a:cubicBezTo>
                    <a:pt x="526774" y="669235"/>
                    <a:pt x="536318" y="674139"/>
                    <a:pt x="546652" y="675861"/>
                  </a:cubicBezTo>
                  <a:lnTo>
                    <a:pt x="606287" y="685800"/>
                  </a:lnTo>
                  <a:cubicBezTo>
                    <a:pt x="865758" y="674989"/>
                    <a:pt x="769329" y="701027"/>
                    <a:pt x="904461" y="655983"/>
                  </a:cubicBezTo>
                  <a:cubicBezTo>
                    <a:pt x="956942" y="638489"/>
                    <a:pt x="925562" y="651855"/>
                    <a:pt x="993913" y="606287"/>
                  </a:cubicBezTo>
                  <a:lnTo>
                    <a:pt x="1023730" y="586409"/>
                  </a:lnTo>
                  <a:lnTo>
                    <a:pt x="1053548" y="566531"/>
                  </a:lnTo>
                  <a:cubicBezTo>
                    <a:pt x="1077180" y="495632"/>
                    <a:pt x="1043671" y="581345"/>
                    <a:pt x="1093304" y="506896"/>
                  </a:cubicBezTo>
                  <a:cubicBezTo>
                    <a:pt x="1144914" y="429482"/>
                    <a:pt x="1061212" y="519110"/>
                    <a:pt x="1123122" y="457200"/>
                  </a:cubicBezTo>
                  <a:lnTo>
                    <a:pt x="1143000" y="397566"/>
                  </a:lnTo>
                  <a:cubicBezTo>
                    <a:pt x="1146313" y="387627"/>
                    <a:pt x="1147127" y="376465"/>
                    <a:pt x="1152939" y="367748"/>
                  </a:cubicBezTo>
                  <a:lnTo>
                    <a:pt x="1172817" y="337931"/>
                  </a:lnTo>
                  <a:cubicBezTo>
                    <a:pt x="1202661" y="248395"/>
                    <a:pt x="1182756" y="318590"/>
                    <a:pt x="1182756" y="1192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32867" name="Freeform 118">
              <a:extLst>
                <a:ext uri="{FF2B5EF4-FFF2-40B4-BE49-F238E27FC236}">
                  <a16:creationId xmlns:a16="http://schemas.microsoft.com/office/drawing/2014/main" id="{3A05E487-AA13-01D3-E5DE-45239223CA57}"/>
                </a:ext>
              </a:extLst>
            </p:cNvPr>
            <p:cNvSpPr>
              <a:spLocks/>
            </p:cNvSpPr>
            <p:nvPr/>
          </p:nvSpPr>
          <p:spPr bwMode="auto">
            <a:xfrm rot="17655471" flipV="1">
              <a:off x="1077381" y="2327590"/>
              <a:ext cx="652281" cy="518201"/>
            </a:xfrm>
            <a:custGeom>
              <a:avLst/>
              <a:gdLst>
                <a:gd name="T0" fmla="*/ 0 w 1189258"/>
                <a:gd name="T1" fmla="*/ 0 h 685800"/>
                <a:gd name="T2" fmla="*/ 82 w 1189258"/>
                <a:gd name="T3" fmla="*/ 28518 h 685800"/>
                <a:gd name="T4" fmla="*/ 244 w 1189258"/>
                <a:gd name="T5" fmla="*/ 32743 h 685800"/>
                <a:gd name="T6" fmla="*/ 570 w 1189258"/>
                <a:gd name="T7" fmla="*/ 38024 h 685800"/>
                <a:gd name="T8" fmla="*/ 733 w 1189258"/>
                <a:gd name="T9" fmla="*/ 41192 h 685800"/>
                <a:gd name="T10" fmla="*/ 1140 w 1189258"/>
                <a:gd name="T11" fmla="*/ 46473 h 685800"/>
                <a:gd name="T12" fmla="*/ 1302 w 1189258"/>
                <a:gd name="T13" fmla="*/ 49642 h 685800"/>
                <a:gd name="T14" fmla="*/ 1547 w 1189258"/>
                <a:gd name="T15" fmla="*/ 51755 h 685800"/>
                <a:gd name="T16" fmla="*/ 1709 w 1189258"/>
                <a:gd name="T17" fmla="*/ 53867 h 685800"/>
                <a:gd name="T18" fmla="*/ 1954 w 1189258"/>
                <a:gd name="T19" fmla="*/ 55980 h 685800"/>
                <a:gd name="T20" fmla="*/ 2117 w 1189258"/>
                <a:gd name="T21" fmla="*/ 58092 h 685800"/>
                <a:gd name="T22" fmla="*/ 2361 w 1189258"/>
                <a:gd name="T23" fmla="*/ 59148 h 685800"/>
                <a:gd name="T24" fmla="*/ 2605 w 1189258"/>
                <a:gd name="T25" fmla="*/ 61262 h 685800"/>
                <a:gd name="T26" fmla="*/ 2849 w 1189258"/>
                <a:gd name="T27" fmla="*/ 62317 h 685800"/>
                <a:gd name="T28" fmla="*/ 3256 w 1189258"/>
                <a:gd name="T29" fmla="*/ 65485 h 685800"/>
                <a:gd name="T30" fmla="*/ 3989 w 1189258"/>
                <a:gd name="T31" fmla="*/ 69711 h 685800"/>
                <a:gd name="T32" fmla="*/ 4233 w 1189258"/>
                <a:gd name="T33" fmla="*/ 70766 h 685800"/>
                <a:gd name="T34" fmla="*/ 4477 w 1189258"/>
                <a:gd name="T35" fmla="*/ 71823 h 685800"/>
                <a:gd name="T36" fmla="*/ 4965 w 1189258"/>
                <a:gd name="T37" fmla="*/ 72880 h 685800"/>
                <a:gd name="T38" fmla="*/ 7407 w 1189258"/>
                <a:gd name="T39" fmla="*/ 69711 h 685800"/>
                <a:gd name="T40" fmla="*/ 8140 w 1189258"/>
                <a:gd name="T41" fmla="*/ 64429 h 685800"/>
                <a:gd name="T42" fmla="*/ 8384 w 1189258"/>
                <a:gd name="T43" fmla="*/ 62317 h 685800"/>
                <a:gd name="T44" fmla="*/ 8628 w 1189258"/>
                <a:gd name="T45" fmla="*/ 60204 h 685800"/>
                <a:gd name="T46" fmla="*/ 8954 w 1189258"/>
                <a:gd name="T47" fmla="*/ 53867 h 685800"/>
                <a:gd name="T48" fmla="*/ 9198 w 1189258"/>
                <a:gd name="T49" fmla="*/ 48586 h 685800"/>
                <a:gd name="T50" fmla="*/ 9361 w 1189258"/>
                <a:gd name="T51" fmla="*/ 42249 h 685800"/>
                <a:gd name="T52" fmla="*/ 9443 w 1189258"/>
                <a:gd name="T53" fmla="*/ 39080 h 685800"/>
                <a:gd name="T54" fmla="*/ 9605 w 1189258"/>
                <a:gd name="T55" fmla="*/ 35911 h 685800"/>
                <a:gd name="T56" fmla="*/ 9686 w 1189258"/>
                <a:gd name="T57" fmla="*/ 12675 h 6858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89258" h="685800">
                  <a:moveTo>
                    <a:pt x="0" y="0"/>
                  </a:moveTo>
                  <a:cubicBezTo>
                    <a:pt x="3313" y="89452"/>
                    <a:pt x="1317" y="179260"/>
                    <a:pt x="9939" y="268357"/>
                  </a:cubicBezTo>
                  <a:cubicBezTo>
                    <a:pt x="11366" y="283104"/>
                    <a:pt x="22466" y="295249"/>
                    <a:pt x="29817" y="308113"/>
                  </a:cubicBezTo>
                  <a:cubicBezTo>
                    <a:pt x="60411" y="361654"/>
                    <a:pt x="36919" y="316991"/>
                    <a:pt x="69574" y="357809"/>
                  </a:cubicBezTo>
                  <a:cubicBezTo>
                    <a:pt x="77036" y="367137"/>
                    <a:pt x="81586" y="378636"/>
                    <a:pt x="89452" y="387626"/>
                  </a:cubicBezTo>
                  <a:cubicBezTo>
                    <a:pt x="104879" y="405257"/>
                    <a:pt x="126153" y="417829"/>
                    <a:pt x="139148" y="437322"/>
                  </a:cubicBezTo>
                  <a:cubicBezTo>
                    <a:pt x="145774" y="447261"/>
                    <a:pt x="150579" y="458693"/>
                    <a:pt x="159026" y="467140"/>
                  </a:cubicBezTo>
                  <a:cubicBezTo>
                    <a:pt x="167472" y="475587"/>
                    <a:pt x="179515" y="479556"/>
                    <a:pt x="188843" y="487018"/>
                  </a:cubicBezTo>
                  <a:cubicBezTo>
                    <a:pt x="196160" y="492872"/>
                    <a:pt x="201405" y="501042"/>
                    <a:pt x="208722" y="506896"/>
                  </a:cubicBezTo>
                  <a:cubicBezTo>
                    <a:pt x="218050" y="514358"/>
                    <a:pt x="229211" y="519312"/>
                    <a:pt x="238539" y="526774"/>
                  </a:cubicBezTo>
                  <a:cubicBezTo>
                    <a:pt x="245856" y="532628"/>
                    <a:pt x="250382" y="541832"/>
                    <a:pt x="258417" y="546653"/>
                  </a:cubicBezTo>
                  <a:cubicBezTo>
                    <a:pt x="267401" y="552043"/>
                    <a:pt x="278296" y="553279"/>
                    <a:pt x="288235" y="556592"/>
                  </a:cubicBezTo>
                  <a:cubicBezTo>
                    <a:pt x="298174" y="563218"/>
                    <a:pt x="307368" y="571128"/>
                    <a:pt x="318052" y="576470"/>
                  </a:cubicBezTo>
                  <a:cubicBezTo>
                    <a:pt x="327423" y="581155"/>
                    <a:pt x="338885" y="581019"/>
                    <a:pt x="347869" y="586409"/>
                  </a:cubicBezTo>
                  <a:cubicBezTo>
                    <a:pt x="416085" y="627338"/>
                    <a:pt x="313099" y="588071"/>
                    <a:pt x="397565" y="616226"/>
                  </a:cubicBezTo>
                  <a:cubicBezTo>
                    <a:pt x="444816" y="647728"/>
                    <a:pt x="416050" y="632328"/>
                    <a:pt x="487017" y="655983"/>
                  </a:cubicBezTo>
                  <a:lnTo>
                    <a:pt x="516835" y="665922"/>
                  </a:lnTo>
                  <a:cubicBezTo>
                    <a:pt x="526774" y="669235"/>
                    <a:pt x="536318" y="674139"/>
                    <a:pt x="546652" y="675861"/>
                  </a:cubicBezTo>
                  <a:lnTo>
                    <a:pt x="606287" y="685800"/>
                  </a:lnTo>
                  <a:cubicBezTo>
                    <a:pt x="865758" y="674989"/>
                    <a:pt x="769329" y="701027"/>
                    <a:pt x="904461" y="655983"/>
                  </a:cubicBezTo>
                  <a:cubicBezTo>
                    <a:pt x="956942" y="638489"/>
                    <a:pt x="925562" y="651855"/>
                    <a:pt x="993913" y="606287"/>
                  </a:cubicBezTo>
                  <a:lnTo>
                    <a:pt x="1023730" y="586409"/>
                  </a:lnTo>
                  <a:lnTo>
                    <a:pt x="1053548" y="566531"/>
                  </a:lnTo>
                  <a:cubicBezTo>
                    <a:pt x="1077180" y="495632"/>
                    <a:pt x="1043671" y="581345"/>
                    <a:pt x="1093304" y="506896"/>
                  </a:cubicBezTo>
                  <a:cubicBezTo>
                    <a:pt x="1144914" y="429482"/>
                    <a:pt x="1061212" y="519110"/>
                    <a:pt x="1123122" y="457200"/>
                  </a:cubicBezTo>
                  <a:lnTo>
                    <a:pt x="1143000" y="397566"/>
                  </a:lnTo>
                  <a:cubicBezTo>
                    <a:pt x="1146313" y="387627"/>
                    <a:pt x="1147127" y="376465"/>
                    <a:pt x="1152939" y="367748"/>
                  </a:cubicBezTo>
                  <a:lnTo>
                    <a:pt x="1172817" y="337931"/>
                  </a:lnTo>
                  <a:cubicBezTo>
                    <a:pt x="1202661" y="248395"/>
                    <a:pt x="1182756" y="318590"/>
                    <a:pt x="1182756" y="1192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233" name="Oval 39">
              <a:extLst>
                <a:ext uri="{FF2B5EF4-FFF2-40B4-BE49-F238E27FC236}">
                  <a16:creationId xmlns:a16="http://schemas.microsoft.com/office/drawing/2014/main" id="{0F147AEF-9D4D-BC30-7817-21C918856F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5252992" y="1924403"/>
              <a:ext cx="101201" cy="1104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cxnSp>
          <p:nvCxnSpPr>
            <p:cNvPr id="32869" name="Straight Arrow Connector 122">
              <a:extLst>
                <a:ext uri="{FF2B5EF4-FFF2-40B4-BE49-F238E27FC236}">
                  <a16:creationId xmlns:a16="http://schemas.microsoft.com/office/drawing/2014/main" id="{A0A84440-E28A-4667-BCD2-56A5EFBE04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652120" y="1340768"/>
              <a:ext cx="576064" cy="412642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70" name="Straight Arrow Connector 123">
              <a:extLst>
                <a:ext uri="{FF2B5EF4-FFF2-40B4-BE49-F238E27FC236}">
                  <a16:creationId xmlns:a16="http://schemas.microsoft.com/office/drawing/2014/main" id="{0CE475B8-44AE-11FB-E169-CEC8C1C95B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15667" y="3183069"/>
              <a:ext cx="560789" cy="51721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6" name="Oval 40">
              <a:extLst>
                <a:ext uri="{FF2B5EF4-FFF2-40B4-BE49-F238E27FC236}">
                  <a16:creationId xmlns:a16="http://schemas.microsoft.com/office/drawing/2014/main" id="{4E58FF57-B7FB-593C-352D-4A6936799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6051029" y="4762289"/>
              <a:ext cx="161921" cy="16439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cxnSp>
          <p:nvCxnSpPr>
            <p:cNvPr id="32872" name="Straight Arrow Connector 127">
              <a:extLst>
                <a:ext uri="{FF2B5EF4-FFF2-40B4-BE49-F238E27FC236}">
                  <a16:creationId xmlns:a16="http://schemas.microsoft.com/office/drawing/2014/main" id="{245667A1-4B00-2F87-631A-77F11E1F43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50845" y="4951363"/>
              <a:ext cx="916458" cy="267703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8" name="Oval 37">
              <a:extLst>
                <a:ext uri="{FF2B5EF4-FFF2-40B4-BE49-F238E27FC236}">
                  <a16:creationId xmlns:a16="http://schemas.microsoft.com/office/drawing/2014/main" id="{B68F94A0-9FA0-8396-0ED0-D5FAFF996D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460737" y="5756763"/>
              <a:ext cx="101201" cy="1104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cxnSp>
          <p:nvCxnSpPr>
            <p:cNvPr id="32874" name="Straight Arrow Connector 131">
              <a:extLst>
                <a:ext uri="{FF2B5EF4-FFF2-40B4-BE49-F238E27FC236}">
                  <a16:creationId xmlns:a16="http://schemas.microsoft.com/office/drawing/2014/main" id="{66DFEAAA-7A91-A99B-B36C-3AB3BBBCD7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3363" y="6021288"/>
              <a:ext cx="528400" cy="530513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0" name="Oval 37">
              <a:extLst>
                <a:ext uri="{FF2B5EF4-FFF2-40B4-BE49-F238E27FC236}">
                  <a16:creationId xmlns:a16="http://schemas.microsoft.com/office/drawing/2014/main" id="{AEE21616-0AF1-7ACC-F92C-D7C1706E23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1340875" y="1277592"/>
              <a:ext cx="101199" cy="1104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cxnSp>
          <p:nvCxnSpPr>
            <p:cNvPr id="32876" name="Straight Arrow Connector 135">
              <a:extLst>
                <a:ext uri="{FF2B5EF4-FFF2-40B4-BE49-F238E27FC236}">
                  <a16:creationId xmlns:a16="http://schemas.microsoft.com/office/drawing/2014/main" id="{074458A9-79BE-BE66-85B4-E56C47B8F31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22218" y="517588"/>
              <a:ext cx="317062" cy="55436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2" name="Oval 37">
              <a:extLst>
                <a:ext uri="{FF2B5EF4-FFF2-40B4-BE49-F238E27FC236}">
                  <a16:creationId xmlns:a16="http://schemas.microsoft.com/office/drawing/2014/main" id="{69977E7B-2DA5-F7CA-505B-651D18FE0B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982337" y="5743286"/>
              <a:ext cx="98309" cy="11049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cxnSp>
          <p:nvCxnSpPr>
            <p:cNvPr id="32878" name="Straight Arrow Connector 141">
              <a:extLst>
                <a:ext uri="{FF2B5EF4-FFF2-40B4-BE49-F238E27FC236}">
                  <a16:creationId xmlns:a16="http://schemas.microsoft.com/office/drawing/2014/main" id="{49B64360-0705-721A-CA29-D1BDC5AD350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9625" y="6021288"/>
              <a:ext cx="337959" cy="36004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4" name="Oval 39">
              <a:extLst>
                <a:ext uri="{FF2B5EF4-FFF2-40B4-BE49-F238E27FC236}">
                  <a16:creationId xmlns:a16="http://schemas.microsoft.com/office/drawing/2014/main" id="{0944621B-8F49-2401-A508-85A493B163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954736" y="2215469"/>
              <a:ext cx="104092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45" name="Oval 37">
              <a:extLst>
                <a:ext uri="{FF2B5EF4-FFF2-40B4-BE49-F238E27FC236}">
                  <a16:creationId xmlns:a16="http://schemas.microsoft.com/office/drawing/2014/main" id="{A4E5DB39-0FAC-BE8D-EFEA-4FABBE22DA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04049" y="4940162"/>
              <a:ext cx="101199" cy="11049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46" name="Oval 37">
              <a:extLst>
                <a:ext uri="{FF2B5EF4-FFF2-40B4-BE49-F238E27FC236}">
                  <a16:creationId xmlns:a16="http://schemas.microsoft.com/office/drawing/2014/main" id="{C86286E1-9E1B-C1B4-EC8E-26F91EEC97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416491" y="5756763"/>
              <a:ext cx="98309" cy="1104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47" name="Oval 37">
              <a:extLst>
                <a:ext uri="{FF2B5EF4-FFF2-40B4-BE49-F238E27FC236}">
                  <a16:creationId xmlns:a16="http://schemas.microsoft.com/office/drawing/2014/main" id="{610CF4FC-0B51-812F-50C0-6A8E12DD6F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213214" y="3021287"/>
              <a:ext cx="101199" cy="11049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48" name="Oval 37">
              <a:extLst>
                <a:ext uri="{FF2B5EF4-FFF2-40B4-BE49-F238E27FC236}">
                  <a16:creationId xmlns:a16="http://schemas.microsoft.com/office/drawing/2014/main" id="{6CBCF9FA-9BFF-EE51-0DA0-A3C5092BD4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834873" y="1999865"/>
              <a:ext cx="101201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49" name="Oval 37">
              <a:extLst>
                <a:ext uri="{FF2B5EF4-FFF2-40B4-BE49-F238E27FC236}">
                  <a16:creationId xmlns:a16="http://schemas.microsoft.com/office/drawing/2014/main" id="{CB1CD0D2-71B3-6A83-CD3C-8FCCDCF941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66459" y="3740866"/>
              <a:ext cx="98309" cy="1104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50" name="Oval 41">
              <a:extLst>
                <a:ext uri="{FF2B5EF4-FFF2-40B4-BE49-F238E27FC236}">
                  <a16:creationId xmlns:a16="http://schemas.microsoft.com/office/drawing/2014/main" id="{F0BE045B-0893-FB08-A31D-C6589B8EA1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530132" y="4738034"/>
              <a:ext cx="104092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51" name="Oval 41">
              <a:extLst>
                <a:ext uri="{FF2B5EF4-FFF2-40B4-BE49-F238E27FC236}">
                  <a16:creationId xmlns:a16="http://schemas.microsoft.com/office/drawing/2014/main" id="{B4BC2046-558E-FC1D-0409-38D5C4D16A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683379" y="4085832"/>
              <a:ext cx="104092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52" name="Oval 41">
              <a:extLst>
                <a:ext uri="{FF2B5EF4-FFF2-40B4-BE49-F238E27FC236}">
                  <a16:creationId xmlns:a16="http://schemas.microsoft.com/office/drawing/2014/main" id="{2DB388DD-5C2B-56FB-5F6D-0146C4DCEF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4654465" y="3007813"/>
              <a:ext cx="101199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253" name="Oval 39">
              <a:extLst>
                <a:ext uri="{FF2B5EF4-FFF2-40B4-BE49-F238E27FC236}">
                  <a16:creationId xmlns:a16="http://schemas.microsoft.com/office/drawing/2014/main" id="{76F23E41-EDAD-AEE6-CA30-38AB2B4D5A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74305">
              <a:off x="3523911" y="1493196"/>
              <a:ext cx="101201" cy="10780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2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>
            <a:extLst>
              <a:ext uri="{FF2B5EF4-FFF2-40B4-BE49-F238E27FC236}">
                <a16:creationId xmlns:a16="http://schemas.microsoft.com/office/drawing/2014/main" id="{C3F344ED-F992-3427-5C7F-C2D095512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0"/>
            <a:ext cx="79200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6600" b="1">
                <a:latin typeface="Arial" panose="020B0604020202020204" pitchFamily="34" charset="0"/>
                <a:cs typeface="Arial" panose="020B0604020202020204" pitchFamily="34" charset="0"/>
              </a:rPr>
              <a:t>LVC BBH events</a:t>
            </a:r>
          </a:p>
        </p:txBody>
      </p:sp>
      <p:grpSp>
        <p:nvGrpSpPr>
          <p:cNvPr id="37891" name="Group 17">
            <a:extLst>
              <a:ext uri="{FF2B5EF4-FFF2-40B4-BE49-F238E27FC236}">
                <a16:creationId xmlns:a16="http://schemas.microsoft.com/office/drawing/2014/main" id="{AE4FCD39-5B74-D120-D84E-E284C9D1476B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838200"/>
            <a:ext cx="7902575" cy="6046788"/>
            <a:chOff x="827584" y="766588"/>
            <a:chExt cx="7902872" cy="6046788"/>
          </a:xfrm>
        </p:grpSpPr>
        <p:pic>
          <p:nvPicPr>
            <p:cNvPr id="37892" name="Picture 18" descr="LIGO_allevents1.pdf">
              <a:extLst>
                <a:ext uri="{FF2B5EF4-FFF2-40B4-BE49-F238E27FC236}">
                  <a16:creationId xmlns:a16="http://schemas.microsoft.com/office/drawing/2014/main" id="{FCD9D446-A0C2-08BA-3ECC-B552198F4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766588"/>
              <a:ext cx="7632700" cy="6046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3" name="Picture 3" descr="A picture containing table&#10;&#10;Description automatically generated">
              <a:extLst>
                <a:ext uri="{FF2B5EF4-FFF2-40B4-BE49-F238E27FC236}">
                  <a16:creationId xmlns:a16="http://schemas.microsoft.com/office/drawing/2014/main" id="{C9A3A53B-33E3-6D90-19EE-2670D6E515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300" y="1268760"/>
              <a:ext cx="3213100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894" name="Straight Arrow Connector 6">
              <a:extLst>
                <a:ext uri="{FF2B5EF4-FFF2-40B4-BE49-F238E27FC236}">
                  <a16:creationId xmlns:a16="http://schemas.microsoft.com/office/drawing/2014/main" id="{7CC84EBE-B884-7AB8-D203-5CF1BFA39E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5116927" y="2378790"/>
              <a:ext cx="925143" cy="1227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5" name="Straight Arrow Connector 6">
              <a:extLst>
                <a:ext uri="{FF2B5EF4-FFF2-40B4-BE49-F238E27FC236}">
                  <a16:creationId xmlns:a16="http://schemas.microsoft.com/office/drawing/2014/main" id="{E0AA743E-537E-9425-F57E-834502BCB8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452320" y="3933056"/>
              <a:ext cx="0" cy="1193049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37896" name="Picture 11" descr="A close up of a mans face&#10;&#10;Description automatically generated">
              <a:extLst>
                <a:ext uri="{FF2B5EF4-FFF2-40B4-BE49-F238E27FC236}">
                  <a16:creationId xmlns:a16="http://schemas.microsoft.com/office/drawing/2014/main" id="{D1771B5A-C5BC-5675-5B04-B5423DF29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333" y="4987027"/>
              <a:ext cx="2222431" cy="67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897" name="Straight Arrow Connector 6">
              <a:extLst>
                <a:ext uri="{FF2B5EF4-FFF2-40B4-BE49-F238E27FC236}">
                  <a16:creationId xmlns:a16="http://schemas.microsoft.com/office/drawing/2014/main" id="{17E92C74-FEFF-F6B7-99A3-C2DE6BCF7E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779912" y="3892135"/>
              <a:ext cx="0" cy="1193049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37898" name="Picture 14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532B03EC-68CF-1FB1-DFA4-43AC071A4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5013176"/>
              <a:ext cx="1854200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08F96671-CA71-E34F-C6F3-DE32E3649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225"/>
            <a:ext cx="9144000" cy="658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>
            <a:extLst>
              <a:ext uri="{FF2B5EF4-FFF2-40B4-BE49-F238E27FC236}">
                <a16:creationId xmlns:a16="http://schemas.microsoft.com/office/drawing/2014/main" id="{EE519331-FDDB-A166-242B-1323B30FB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76250"/>
            <a:ext cx="4968875" cy="5048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38916" name="Text Box 1026">
            <a:extLst>
              <a:ext uri="{FF2B5EF4-FFF2-40B4-BE49-F238E27FC236}">
                <a16:creationId xmlns:a16="http://schemas.microsoft.com/office/drawing/2014/main" id="{AB762DA0-DFB5-846A-AB63-9357BB2F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8923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3600" b="1">
                <a:solidFill>
                  <a:schemeClr val="bg1"/>
                </a:solidFill>
                <a:latin typeface="Arial" panose="020B0604020202020204" pitchFamily="34" charset="0"/>
              </a:rPr>
              <a:t>Black Holes and Neutron Stars</a:t>
            </a:r>
          </a:p>
        </p:txBody>
      </p:sp>
      <p:cxnSp>
        <p:nvCxnSpPr>
          <p:cNvPr id="38917" name="Straight Connector 5">
            <a:extLst>
              <a:ext uri="{FF2B5EF4-FFF2-40B4-BE49-F238E27FC236}">
                <a16:creationId xmlns:a16="http://schemas.microsoft.com/office/drawing/2014/main" id="{F83C31DF-A8F1-5657-B7D9-CD6D5BC4CD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7450" y="2420938"/>
            <a:ext cx="7815263" cy="0"/>
          </a:xfrm>
          <a:prstGeom prst="line">
            <a:avLst/>
          </a:prstGeom>
          <a:noFill/>
          <a:ln w="57150" algn="ctr">
            <a:solidFill>
              <a:srgbClr val="C5E8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8" name="Straight Connector 5">
            <a:extLst>
              <a:ext uri="{FF2B5EF4-FFF2-40B4-BE49-F238E27FC236}">
                <a16:creationId xmlns:a16="http://schemas.microsoft.com/office/drawing/2014/main" id="{C0E589F7-229F-CAE5-3B65-F7AA2AB7521C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7450" y="1484313"/>
            <a:ext cx="7815263" cy="0"/>
          </a:xfrm>
          <a:prstGeom prst="line">
            <a:avLst/>
          </a:prstGeom>
          <a:noFill/>
          <a:ln w="57150" algn="ctr">
            <a:solidFill>
              <a:srgbClr val="C5E8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 Box 1026">
            <a:extLst>
              <a:ext uri="{FF2B5EF4-FFF2-40B4-BE49-F238E27FC236}">
                <a16:creationId xmlns:a16="http://schemas.microsoft.com/office/drawing/2014/main" id="{2B8BE407-7EDF-453D-EED1-AB455DB7E01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095500" y="3111500"/>
            <a:ext cx="496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s-ES" sz="4000" b="1" dirty="0">
                <a:solidFill>
                  <a:schemeClr val="accent3">
                    <a:lumMod val="65000"/>
                  </a:schemeClr>
                </a:solidFill>
                <a:latin typeface="Arial" panose="020B0604020202020204" pitchFamily="34" charset="0"/>
              </a:rPr>
              <a:t>Solar  Mass</a:t>
            </a:r>
            <a:endParaRPr lang="en-US" altLang="es-ES" sz="4000" b="1" baseline="-25000" dirty="0">
              <a:solidFill>
                <a:schemeClr val="accent3">
                  <a:lumMod val="6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38920" name="Straight Connector 9">
            <a:extLst>
              <a:ext uri="{FF2B5EF4-FFF2-40B4-BE49-F238E27FC236}">
                <a16:creationId xmlns:a16="http://schemas.microsoft.com/office/drawing/2014/main" id="{2144CAC0-0388-5F63-C6A8-2BC672E3B68A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7450" y="4292600"/>
            <a:ext cx="7815263" cy="1588"/>
          </a:xfrm>
          <a:prstGeom prst="line">
            <a:avLst/>
          </a:prstGeom>
          <a:noFill/>
          <a:ln w="57150" algn="ctr">
            <a:solidFill>
              <a:srgbClr val="C5E8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1" name="Straight Connector 15">
            <a:extLst>
              <a:ext uri="{FF2B5EF4-FFF2-40B4-BE49-F238E27FC236}">
                <a16:creationId xmlns:a16="http://schemas.microsoft.com/office/drawing/2014/main" id="{59615CD4-D67A-8E27-CBDD-019B479B926E}"/>
              </a:ext>
            </a:extLst>
          </p:cNvPr>
          <p:cNvCxnSpPr>
            <a:cxnSpLocks/>
          </p:cNvCxnSpPr>
          <p:nvPr/>
        </p:nvCxnSpPr>
        <p:spPr bwMode="auto">
          <a:xfrm>
            <a:off x="1187450" y="5272088"/>
            <a:ext cx="7815263" cy="0"/>
          </a:xfrm>
          <a:prstGeom prst="line">
            <a:avLst/>
          </a:prstGeom>
          <a:noFill/>
          <a:ln w="57150" algn="ctr">
            <a:solidFill>
              <a:srgbClr val="C5E8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2" name="Straight Arrow Connector 8">
            <a:extLst>
              <a:ext uri="{FF2B5EF4-FFF2-40B4-BE49-F238E27FC236}">
                <a16:creationId xmlns:a16="http://schemas.microsoft.com/office/drawing/2014/main" id="{164B6470-D3C9-B634-AF7A-7991C2FAFB63}"/>
              </a:ext>
            </a:extLst>
          </p:cNvPr>
          <p:cNvCxnSpPr>
            <a:cxnSpLocks/>
          </p:cNvCxnSpPr>
          <p:nvPr/>
        </p:nvCxnSpPr>
        <p:spPr bwMode="auto">
          <a:xfrm>
            <a:off x="1873250" y="4335463"/>
            <a:ext cx="0" cy="936625"/>
          </a:xfrm>
          <a:prstGeom prst="straightConnector1">
            <a:avLst/>
          </a:prstGeom>
          <a:noFill/>
          <a:ln w="50800" algn="ctr">
            <a:solidFill>
              <a:srgbClr val="C5E87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3" name="Straight Arrow Connector 8">
            <a:extLst>
              <a:ext uri="{FF2B5EF4-FFF2-40B4-BE49-F238E27FC236}">
                <a16:creationId xmlns:a16="http://schemas.microsoft.com/office/drawing/2014/main" id="{0BC52816-FF06-E2B9-6300-B19F25C3A480}"/>
              </a:ext>
            </a:extLst>
          </p:cNvPr>
          <p:cNvCxnSpPr>
            <a:cxnSpLocks/>
          </p:cNvCxnSpPr>
          <p:nvPr/>
        </p:nvCxnSpPr>
        <p:spPr bwMode="auto">
          <a:xfrm>
            <a:off x="1908175" y="1484313"/>
            <a:ext cx="0" cy="936625"/>
          </a:xfrm>
          <a:prstGeom prst="straightConnector1">
            <a:avLst/>
          </a:prstGeom>
          <a:noFill/>
          <a:ln w="50800" algn="ctr">
            <a:solidFill>
              <a:srgbClr val="C5E87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4" name="Text Box 1026">
            <a:extLst>
              <a:ext uri="{FF2B5EF4-FFF2-40B4-BE49-F238E27FC236}">
                <a16:creationId xmlns:a16="http://schemas.microsoft.com/office/drawing/2014/main" id="{3F13235C-03E0-8872-FA4F-AE36A829D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408488"/>
            <a:ext cx="7180263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C5E876"/>
                </a:solidFill>
                <a:latin typeface="Arial" panose="020B0604020202020204" pitchFamily="34" charset="0"/>
              </a:rPr>
              <a:t>Astrophysical BH Mass Gap</a:t>
            </a:r>
          </a:p>
        </p:txBody>
      </p:sp>
      <p:sp>
        <p:nvSpPr>
          <p:cNvPr id="38925" name="Text Box 1026">
            <a:extLst>
              <a:ext uri="{FF2B5EF4-FFF2-40B4-BE49-F238E27FC236}">
                <a16:creationId xmlns:a16="http://schemas.microsoft.com/office/drawing/2014/main" id="{14093D7F-3B4F-175A-B62D-4200A175A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1568450"/>
            <a:ext cx="7180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C5E876"/>
                </a:solidFill>
                <a:latin typeface="Arial" panose="020B0604020202020204" pitchFamily="34" charset="0"/>
              </a:rPr>
              <a:t>Astrophysical BH Mass Gap</a:t>
            </a:r>
          </a:p>
        </p:txBody>
      </p:sp>
      <p:cxnSp>
        <p:nvCxnSpPr>
          <p:cNvPr id="38926" name="Straight Connector 11">
            <a:extLst>
              <a:ext uri="{FF2B5EF4-FFF2-40B4-BE49-F238E27FC236}">
                <a16:creationId xmlns:a16="http://schemas.microsoft.com/office/drawing/2014/main" id="{A7807CE3-90D6-AC86-F078-A94AA8F30612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7450" y="5949950"/>
            <a:ext cx="7815263" cy="14288"/>
          </a:xfrm>
          <a:prstGeom prst="line">
            <a:avLst/>
          </a:prstGeom>
          <a:noFill/>
          <a:ln w="57150" algn="ctr">
            <a:solidFill>
              <a:srgbClr val="C5E8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7" name="Straight Arrow Connector 12">
            <a:extLst>
              <a:ext uri="{FF2B5EF4-FFF2-40B4-BE49-F238E27FC236}">
                <a16:creationId xmlns:a16="http://schemas.microsoft.com/office/drawing/2014/main" id="{8A50A4F1-F084-9195-5F28-D2CE37CCE662}"/>
              </a:ext>
            </a:extLst>
          </p:cNvPr>
          <p:cNvCxnSpPr>
            <a:cxnSpLocks/>
          </p:cNvCxnSpPr>
          <p:nvPr/>
        </p:nvCxnSpPr>
        <p:spPr bwMode="auto">
          <a:xfrm>
            <a:off x="1873250" y="5949950"/>
            <a:ext cx="0" cy="719138"/>
          </a:xfrm>
          <a:prstGeom prst="straightConnector1">
            <a:avLst/>
          </a:prstGeom>
          <a:noFill/>
          <a:ln w="57150" algn="ctr">
            <a:solidFill>
              <a:srgbClr val="C5E87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8" name="Text Box 1026">
            <a:extLst>
              <a:ext uri="{FF2B5EF4-FFF2-40B4-BE49-F238E27FC236}">
                <a16:creationId xmlns:a16="http://schemas.microsoft.com/office/drawing/2014/main" id="{413B9C4D-C095-FDF3-C670-D82A4A2F7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175" y="6021388"/>
            <a:ext cx="6337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C5E876"/>
                </a:solidFill>
                <a:latin typeface="Arial" panose="020B0604020202020204" pitchFamily="34" charset="0"/>
              </a:rPr>
              <a:t>M &lt; Chandrasekhar mass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5">
            <a:extLst>
              <a:ext uri="{FF2B5EF4-FFF2-40B4-BE49-F238E27FC236}">
                <a16:creationId xmlns:a16="http://schemas.microsoft.com/office/drawing/2014/main" id="{47536C9A-B392-3AAA-3D2E-EBF6855B8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42888"/>
            <a:ext cx="9359901" cy="770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1026">
            <a:extLst>
              <a:ext uri="{FF2B5EF4-FFF2-40B4-BE49-F238E27FC236}">
                <a16:creationId xmlns:a16="http://schemas.microsoft.com/office/drawing/2014/main" id="{8B14BF69-5988-E7B6-ADB6-F3E6C875B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213" y="1196975"/>
            <a:ext cx="2505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FFFF00"/>
                </a:solidFill>
                <a:latin typeface="Arial" panose="020B0604020202020204" pitchFamily="34" charset="0"/>
              </a:rPr>
              <a:t>GW</a:t>
            </a:r>
          </a:p>
        </p:txBody>
      </p:sp>
      <p:sp>
        <p:nvSpPr>
          <p:cNvPr id="40964" name="Text Box 1026">
            <a:extLst>
              <a:ext uri="{FF2B5EF4-FFF2-40B4-BE49-F238E27FC236}">
                <a16:creationId xmlns:a16="http://schemas.microsoft.com/office/drawing/2014/main" id="{20BD4140-F627-3294-8F4F-BF900AE6B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3152775"/>
            <a:ext cx="2506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FFFF00"/>
                </a:solidFill>
                <a:latin typeface="Arial" panose="020B0604020202020204" pitchFamily="34" charset="0"/>
              </a:rPr>
              <a:t>X-rays</a:t>
            </a:r>
          </a:p>
        </p:txBody>
      </p:sp>
      <p:sp>
        <p:nvSpPr>
          <p:cNvPr id="40965" name="Text Box 1026">
            <a:extLst>
              <a:ext uri="{FF2B5EF4-FFF2-40B4-BE49-F238E27FC236}">
                <a16:creationId xmlns:a16="http://schemas.microsoft.com/office/drawing/2014/main" id="{EDA0A23B-B595-319C-B8D5-1361DA7A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5384800"/>
            <a:ext cx="2506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FFFF00"/>
                </a:solidFill>
                <a:latin typeface="Arial" panose="020B0604020202020204" pitchFamily="34" charset="0"/>
              </a:rPr>
              <a:t>Radio</a:t>
            </a:r>
          </a:p>
        </p:txBody>
      </p:sp>
      <p:cxnSp>
        <p:nvCxnSpPr>
          <p:cNvPr id="40966" name="Straight Arrow Connector 8">
            <a:extLst>
              <a:ext uri="{FF2B5EF4-FFF2-40B4-BE49-F238E27FC236}">
                <a16:creationId xmlns:a16="http://schemas.microsoft.com/office/drawing/2014/main" id="{A57D194A-30FE-3238-6FEB-9435034FB90F}"/>
              </a:ext>
            </a:extLst>
          </p:cNvPr>
          <p:cNvCxnSpPr>
            <a:cxnSpLocks/>
          </p:cNvCxnSpPr>
          <p:nvPr/>
        </p:nvCxnSpPr>
        <p:spPr bwMode="auto">
          <a:xfrm>
            <a:off x="8027988" y="1052513"/>
            <a:ext cx="0" cy="5803900"/>
          </a:xfrm>
          <a:prstGeom prst="straightConnector1">
            <a:avLst/>
          </a:prstGeom>
          <a:noFill/>
          <a:ln w="50800" algn="ctr">
            <a:solidFill>
              <a:srgbClr val="F1D1C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7" name="Text Box 1026">
            <a:extLst>
              <a:ext uri="{FF2B5EF4-FFF2-40B4-BE49-F238E27FC236}">
                <a16:creationId xmlns:a16="http://schemas.microsoft.com/office/drawing/2014/main" id="{C5018F38-917A-654A-F22F-81E4742A431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334920" y="3186906"/>
            <a:ext cx="4240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4000" b="1">
                <a:solidFill>
                  <a:srgbClr val="F1D1C6"/>
                </a:solidFill>
                <a:latin typeface="Arial" panose="020B0604020202020204" pitchFamily="34" charset="0"/>
              </a:rPr>
              <a:t>Microlensing</a:t>
            </a:r>
          </a:p>
        </p:txBody>
      </p:sp>
      <p:sp>
        <p:nvSpPr>
          <p:cNvPr id="40968" name="Rectangle 22">
            <a:extLst>
              <a:ext uri="{FF2B5EF4-FFF2-40B4-BE49-F238E27FC236}">
                <a16:creationId xmlns:a16="http://schemas.microsoft.com/office/drawing/2014/main" id="{A0164687-8E43-6268-607E-6D1B8594C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115888"/>
            <a:ext cx="4968875" cy="7080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40969" name="Text Box 1026">
            <a:extLst>
              <a:ext uri="{FF2B5EF4-FFF2-40B4-BE49-F238E27FC236}">
                <a16:creationId xmlns:a16="http://schemas.microsoft.com/office/drawing/2014/main" id="{9054900A-05F3-4D75-C610-5FDFD8995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8923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 sz="3600" b="1">
                <a:solidFill>
                  <a:schemeClr val="bg1"/>
                </a:solidFill>
                <a:latin typeface="Arial" panose="020B0604020202020204" pitchFamily="34" charset="0"/>
              </a:rPr>
              <a:t>Black Holes and Neutron Stars</a:t>
            </a:r>
          </a:p>
        </p:txBody>
      </p:sp>
      <p:sp>
        <p:nvSpPr>
          <p:cNvPr id="10" name="Text Box 1026">
            <a:extLst>
              <a:ext uri="{FF2B5EF4-FFF2-40B4-BE49-F238E27FC236}">
                <a16:creationId xmlns:a16="http://schemas.microsoft.com/office/drawing/2014/main" id="{B3351012-7B59-6A5F-D359-5FB3C956D82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095500" y="3111500"/>
            <a:ext cx="496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s-ES" sz="4000" b="1" dirty="0">
                <a:solidFill>
                  <a:schemeClr val="accent3">
                    <a:lumMod val="65000"/>
                  </a:schemeClr>
                </a:solidFill>
                <a:latin typeface="Arial" panose="020B0604020202020204" pitchFamily="34" charset="0"/>
              </a:rPr>
              <a:t>Solar  Mass</a:t>
            </a:r>
            <a:endParaRPr lang="en-US" altLang="es-ES" sz="4000" b="1" baseline="-25000" dirty="0">
              <a:solidFill>
                <a:schemeClr val="accent3">
                  <a:lumMod val="6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0971" name="Text Box 1026">
            <a:extLst>
              <a:ext uri="{FF2B5EF4-FFF2-40B4-BE49-F238E27FC236}">
                <a16:creationId xmlns:a16="http://schemas.microsoft.com/office/drawing/2014/main" id="{A5864081-8F85-C122-384B-91585017B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3563938"/>
            <a:ext cx="1873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s-ES">
                <a:solidFill>
                  <a:srgbClr val="0070C0"/>
                </a:solidFill>
                <a:latin typeface="Arial" panose="020B0604020202020204" pitchFamily="34" charset="0"/>
              </a:rPr>
              <a:t>GWTC-1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99B13E44-E403-7969-D38A-B376B1097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6175"/>
            <a:ext cx="91440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11">
            <a:extLst>
              <a:ext uri="{FF2B5EF4-FFF2-40B4-BE49-F238E27FC236}">
                <a16:creationId xmlns:a16="http://schemas.microsoft.com/office/drawing/2014/main" id="{FACF7B2C-95BB-8D61-BCA9-3CE280032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2463800"/>
            <a:ext cx="7779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orders of </a:t>
            </a:r>
            <a:r>
              <a:rPr lang="en-US" altLang="es-ES" sz="4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</a:t>
            </a: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mass</a:t>
            </a:r>
          </a:p>
        </p:txBody>
      </p:sp>
      <p:sp>
        <p:nvSpPr>
          <p:cNvPr id="20484" name="TextBox 11">
            <a:extLst>
              <a:ext uri="{FF2B5EF4-FFF2-40B4-BE49-F238E27FC236}">
                <a16:creationId xmlns:a16="http://schemas.microsoft.com/office/drawing/2014/main" id="{A14B3EC6-2461-7FE3-F702-3EC664AEF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899" y="3965575"/>
            <a:ext cx="3292889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orders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es-ES" sz="4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</a:t>
            </a: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strength</a:t>
            </a:r>
          </a:p>
        </p:txBody>
      </p:sp>
      <p:pic>
        <p:nvPicPr>
          <p:cNvPr id="20485" name="Picture 4">
            <a:extLst>
              <a:ext uri="{FF2B5EF4-FFF2-40B4-BE49-F238E27FC236}">
                <a16:creationId xmlns:a16="http://schemas.microsoft.com/office/drawing/2014/main" id="{F417DABC-4944-55F9-6A92-9C212A63F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3236913"/>
            <a:ext cx="3538537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71">
            <a:extLst>
              <a:ext uri="{FF2B5EF4-FFF2-40B4-BE49-F238E27FC236}">
                <a16:creationId xmlns:a16="http://schemas.microsoft.com/office/drawing/2014/main" id="{35E51DB3-F25A-8D79-9384-8CC8BF896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4499" y="66675"/>
            <a:ext cx="548579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4400" dirty="0">
                <a:latin typeface="Arial" panose="020B0604020202020204" pitchFamily="34" charset="0"/>
              </a:rPr>
              <a:t>What is Dark Matter?</a:t>
            </a:r>
          </a:p>
        </p:txBody>
      </p:sp>
      <p:sp>
        <p:nvSpPr>
          <p:cNvPr id="7" name="Donut 14">
            <a:extLst>
              <a:ext uri="{FF2B5EF4-FFF2-40B4-BE49-F238E27FC236}">
                <a16:creationId xmlns:a16="http://schemas.microsoft.com/office/drawing/2014/main" id="{0EA97C40-5837-6CD5-9330-FE9AD001DA02}"/>
              </a:ext>
            </a:extLst>
          </p:cNvPr>
          <p:cNvSpPr/>
          <p:nvPr/>
        </p:nvSpPr>
        <p:spPr bwMode="auto">
          <a:xfrm>
            <a:off x="5940152" y="764704"/>
            <a:ext cx="3672408" cy="1867669"/>
          </a:xfrm>
          <a:prstGeom prst="donut">
            <a:avLst>
              <a:gd name="adj" fmla="val 3828"/>
            </a:avLst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>
            <a:extLst>
              <a:ext uri="{FF2B5EF4-FFF2-40B4-BE49-F238E27FC236}">
                <a16:creationId xmlns:a16="http://schemas.microsoft.com/office/drawing/2014/main" id="{7B7BC4AC-4E71-D3D9-90A0-67BD8C3F3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11">
            <a:extLst>
              <a:ext uri="{FF2B5EF4-FFF2-40B4-BE49-F238E27FC236}">
                <a16:creationId xmlns:a16="http://schemas.microsoft.com/office/drawing/2014/main" id="{B1498B86-19ED-6A49-018F-F15526260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963" y="88900"/>
            <a:ext cx="339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Wyrzykowski (2016)</a:t>
            </a:r>
          </a:p>
        </p:txBody>
      </p:sp>
      <p:sp>
        <p:nvSpPr>
          <p:cNvPr id="44036" name="Rectangle 13">
            <a:extLst>
              <a:ext uri="{FF2B5EF4-FFF2-40B4-BE49-F238E27FC236}">
                <a16:creationId xmlns:a16="http://schemas.microsoft.com/office/drawing/2014/main" id="{CF616EC5-E783-9E7A-7C4C-B6A82B2CA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700" y="1408113"/>
            <a:ext cx="43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Copperplate Gothic Bold" panose="020E0705020206020404" pitchFamily="34" charset="77"/>
              </a:rPr>
              <a:t>⊙</a:t>
            </a:r>
          </a:p>
        </p:txBody>
      </p:sp>
      <p:sp>
        <p:nvSpPr>
          <p:cNvPr id="44037" name="Rectangle 2">
            <a:extLst>
              <a:ext uri="{FF2B5EF4-FFF2-40B4-BE49-F238E27FC236}">
                <a16:creationId xmlns:a16="http://schemas.microsoft.com/office/drawing/2014/main" id="{4A1DB8FA-1BA2-B2A5-9B75-AF4E67C2E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73050"/>
            <a:ext cx="5256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solidFill>
                  <a:srgbClr val="FFFFFF"/>
                </a:solidFill>
                <a:latin typeface="Helvetica" pitchFamily="2" charset="0"/>
              </a:rPr>
              <a:t>OGLE3-UL-PAR-02 - candidate BH</a:t>
            </a:r>
          </a:p>
        </p:txBody>
      </p:sp>
      <p:pic>
        <p:nvPicPr>
          <p:cNvPr id="44038" name="Picture 8">
            <a:extLst>
              <a:ext uri="{FF2B5EF4-FFF2-40B4-BE49-F238E27FC236}">
                <a16:creationId xmlns:a16="http://schemas.microsoft.com/office/drawing/2014/main" id="{3CCEDAE1-76E4-A27C-D2C1-7BFDDC803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673100"/>
            <a:ext cx="41036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39" name="Straight Connector 16">
            <a:extLst>
              <a:ext uri="{FF2B5EF4-FFF2-40B4-BE49-F238E27FC236}">
                <a16:creationId xmlns:a16="http://schemas.microsoft.com/office/drawing/2014/main" id="{35E42D2C-9927-483A-FDE9-9215993EFA27}"/>
              </a:ext>
            </a:extLst>
          </p:cNvPr>
          <p:cNvCxnSpPr>
            <a:cxnSpLocks/>
          </p:cNvCxnSpPr>
          <p:nvPr/>
        </p:nvCxnSpPr>
        <p:spPr bwMode="auto">
          <a:xfrm>
            <a:off x="5580063" y="1412875"/>
            <a:ext cx="2808287" cy="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0" name="TextBox 11">
            <a:extLst>
              <a:ext uri="{FF2B5EF4-FFF2-40B4-BE49-F238E27FC236}">
                <a16:creationId xmlns:a16="http://schemas.microsoft.com/office/drawing/2014/main" id="{47E0731A-2D76-2D4A-53DC-E0A3DC880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889000"/>
            <a:ext cx="1763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  <a:cs typeface="Arial" panose="020B0604020202020204" pitchFamily="34" charset="0"/>
              </a:rPr>
              <a:t>M = 9.8 M</a:t>
            </a:r>
            <a:r>
              <a:rPr lang="es-ES" altLang="es-ES" sz="2400" baseline="-25000">
                <a:cs typeface="Arial" panose="020B0604020202020204" pitchFamily="34" charset="0"/>
              </a:rPr>
              <a:t>⊙</a:t>
            </a:r>
          </a:p>
        </p:txBody>
      </p:sp>
      <p:pic>
        <p:nvPicPr>
          <p:cNvPr id="44041" name="Picture 19">
            <a:extLst>
              <a:ext uri="{FF2B5EF4-FFF2-40B4-BE49-F238E27FC236}">
                <a16:creationId xmlns:a16="http://schemas.microsoft.com/office/drawing/2014/main" id="{260C90C1-9190-A82A-761D-0E8654AB0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670425"/>
            <a:ext cx="604837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Picture 5">
            <a:extLst>
              <a:ext uri="{FF2B5EF4-FFF2-40B4-BE49-F238E27FC236}">
                <a16:creationId xmlns:a16="http://schemas.microsoft.com/office/drawing/2014/main" id="{A06D7D11-1C55-72B2-C90E-A4141534A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73100"/>
            <a:ext cx="4824413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3" name="Rectangle 21">
            <a:extLst>
              <a:ext uri="{FF2B5EF4-FFF2-40B4-BE49-F238E27FC236}">
                <a16:creationId xmlns:a16="http://schemas.microsoft.com/office/drawing/2014/main" id="{6668196F-1BA9-94F6-3752-822FFD24C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5005388"/>
            <a:ext cx="28797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solidFill>
                  <a:srgbClr val="F0F0F0"/>
                </a:solidFill>
                <a:latin typeface="Helvetica" pitchFamily="2" charset="0"/>
              </a:rPr>
              <a:t>OGLE photometry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solidFill>
                  <a:srgbClr val="F0F0F0"/>
                </a:solidFill>
                <a:latin typeface="Helvetica" pitchFamily="2" charset="0"/>
              </a:rPr>
              <a:t>from 2001-2008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solidFill>
                  <a:srgbClr val="F0F0F0"/>
                </a:solidFill>
                <a:latin typeface="Helvetica" pitchFamily="2" charset="0"/>
              </a:rPr>
              <a:t>and microlensing model</a:t>
            </a:r>
          </a:p>
        </p:txBody>
      </p:sp>
      <p:cxnSp>
        <p:nvCxnSpPr>
          <p:cNvPr id="44044" name="Straight Connector 16">
            <a:extLst>
              <a:ext uri="{FF2B5EF4-FFF2-40B4-BE49-F238E27FC236}">
                <a16:creationId xmlns:a16="http://schemas.microsoft.com/office/drawing/2014/main" id="{E0D82106-C620-B6DE-5F7F-8E2A7CDF4D80}"/>
              </a:ext>
            </a:extLst>
          </p:cNvPr>
          <p:cNvCxnSpPr>
            <a:cxnSpLocks/>
          </p:cNvCxnSpPr>
          <p:nvPr/>
        </p:nvCxnSpPr>
        <p:spPr bwMode="auto">
          <a:xfrm flipV="1">
            <a:off x="6156325" y="728663"/>
            <a:ext cx="0" cy="269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5" name="TextBox 11">
            <a:extLst>
              <a:ext uri="{FF2B5EF4-FFF2-40B4-BE49-F238E27FC236}">
                <a16:creationId xmlns:a16="http://schemas.microsoft.com/office/drawing/2014/main" id="{DD156A77-DF82-109E-F45A-A0CE3B992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463800"/>
            <a:ext cx="1176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  <a:cs typeface="Arial" panose="020B0604020202020204" pitchFamily="34" charset="0"/>
              </a:rPr>
              <a:t>1.8 kpc</a:t>
            </a:r>
            <a:endParaRPr lang="es-ES" altLang="es-ES" sz="2400" baseline="-25000">
              <a:cs typeface="Arial" panose="020B0604020202020204" pitchFamily="34" charset="0"/>
            </a:endParaRPr>
          </a:p>
        </p:txBody>
      </p:sp>
      <p:pic>
        <p:nvPicPr>
          <p:cNvPr id="44046" name="Picture 1">
            <a:extLst>
              <a:ext uri="{FF2B5EF4-FFF2-40B4-BE49-F238E27FC236}">
                <a16:creationId xmlns:a16="http://schemas.microsoft.com/office/drawing/2014/main" id="{AD526131-A878-A47A-0FA5-E787BBDCF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914775"/>
            <a:ext cx="37211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D5AF57A-5454-6F5B-5171-B4BBE5EF1700}"/>
              </a:ext>
            </a:extLst>
          </p:cNvPr>
          <p:cNvCxnSpPr>
            <a:cxnSpLocks/>
          </p:cNvCxnSpPr>
          <p:nvPr/>
        </p:nvCxnSpPr>
        <p:spPr bwMode="auto">
          <a:xfrm>
            <a:off x="1979712" y="2463800"/>
            <a:ext cx="100796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2EF2F0B-63F3-FD77-5426-FCA0CDD65C9A}"/>
              </a:ext>
            </a:extLst>
          </p:cNvPr>
          <p:cNvSpPr txBox="1"/>
          <p:nvPr/>
        </p:nvSpPr>
        <p:spPr>
          <a:xfrm>
            <a:off x="2155224" y="2033083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ES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>
            <a:extLst>
              <a:ext uri="{FF2B5EF4-FFF2-40B4-BE49-F238E27FC236}">
                <a16:creationId xmlns:a16="http://schemas.microsoft.com/office/drawing/2014/main" id="{32D6A7B5-D5F1-8B25-47AC-41C533542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185863"/>
            <a:ext cx="8969375" cy="555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74">
            <a:extLst>
              <a:ext uri="{FF2B5EF4-FFF2-40B4-BE49-F238E27FC236}">
                <a16:creationId xmlns:a16="http://schemas.microsoft.com/office/drawing/2014/main" id="{630A3D1D-8F07-9775-AEBD-1875D722D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838200"/>
            <a:ext cx="16287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 (2019)</a:t>
            </a:r>
          </a:p>
        </p:txBody>
      </p:sp>
      <p:sp>
        <p:nvSpPr>
          <p:cNvPr id="47108" name="TextBox 11">
            <a:extLst>
              <a:ext uri="{FF2B5EF4-FFF2-40B4-BE49-F238E27FC236}">
                <a16:creationId xmlns:a16="http://schemas.microsoft.com/office/drawing/2014/main" id="{546A6FE1-185A-A512-3D42-5EC3E3512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88" y="44450"/>
            <a:ext cx="81200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Primordial Black Holes &amp; OGLE</a:t>
            </a:r>
          </a:p>
        </p:txBody>
      </p:sp>
      <p:sp>
        <p:nvSpPr>
          <p:cNvPr id="47109" name="Text Box 74">
            <a:extLst>
              <a:ext uri="{FF2B5EF4-FFF2-40B4-BE49-F238E27FC236}">
                <a16:creationId xmlns:a16="http://schemas.microsoft.com/office/drawing/2014/main" id="{667FB524-3AFE-F4D2-BF10-9B50E31B2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38" y="838200"/>
            <a:ext cx="3979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Wyrzykowski &amp; Mandel (2018)</a:t>
            </a:r>
          </a:p>
        </p:txBody>
      </p:sp>
      <p:sp>
        <p:nvSpPr>
          <p:cNvPr id="47110" name="Text Box 74">
            <a:extLst>
              <a:ext uri="{FF2B5EF4-FFF2-40B4-BE49-F238E27FC236}">
                <a16:creationId xmlns:a16="http://schemas.microsoft.com/office/drawing/2014/main" id="{F93BE98E-1B92-D8A9-1E66-F38BE8138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1484313"/>
            <a:ext cx="17065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latin typeface="Arial" panose="020B0604020202020204" pitchFamily="34" charset="0"/>
                <a:cs typeface="Arial" panose="020B0604020202020204" pitchFamily="34" charset="0"/>
              </a:rPr>
              <a:t>Proton peak</a:t>
            </a:r>
          </a:p>
        </p:txBody>
      </p:sp>
      <p:sp>
        <p:nvSpPr>
          <p:cNvPr id="47111" name="Text Box 74">
            <a:extLst>
              <a:ext uri="{FF2B5EF4-FFF2-40B4-BE49-F238E27FC236}">
                <a16:creationId xmlns:a16="http://schemas.microsoft.com/office/drawing/2014/main" id="{BE328C7F-7946-875A-D078-4D1204729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3717925"/>
            <a:ext cx="1754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latin typeface="Arial" panose="020B0604020202020204" pitchFamily="34" charset="0"/>
                <a:cs typeface="Arial" panose="020B0604020202020204" pitchFamily="34" charset="0"/>
              </a:rPr>
              <a:t>Pion plateau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71">
            <a:extLst>
              <a:ext uri="{FF2B5EF4-FFF2-40B4-BE49-F238E27FC236}">
                <a16:creationId xmlns:a16="http://schemas.microsoft.com/office/drawing/2014/main" id="{47F45278-9095-CCDC-C915-EB09D4C5B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4450"/>
            <a:ext cx="84661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Model prediction: mass spectrum</a:t>
            </a:r>
          </a:p>
        </p:txBody>
      </p:sp>
      <p:pic>
        <p:nvPicPr>
          <p:cNvPr id="48131" name="Picture 4">
            <a:extLst>
              <a:ext uri="{FF2B5EF4-FFF2-40B4-BE49-F238E27FC236}">
                <a16:creationId xmlns:a16="http://schemas.microsoft.com/office/drawing/2014/main" id="{74E3EE0D-AF23-AA02-491B-E5B093717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152525"/>
            <a:ext cx="86995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74">
            <a:extLst>
              <a:ext uri="{FF2B5EF4-FFF2-40B4-BE49-F238E27FC236}">
                <a16:creationId xmlns:a16="http://schemas.microsoft.com/office/drawing/2014/main" id="{B33CC068-304E-4A7B-27FA-1AE4845E3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6150" y="838200"/>
            <a:ext cx="26495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Clesse (2020)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>
            <a:extLst>
              <a:ext uri="{FF2B5EF4-FFF2-40B4-BE49-F238E27FC236}">
                <a16:creationId xmlns:a16="http://schemas.microsoft.com/office/drawing/2014/main" id="{842574B5-9193-EFBD-9009-3AA9D5069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354013"/>
            <a:ext cx="8115300" cy="650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71">
            <a:extLst>
              <a:ext uri="{FF2B5EF4-FFF2-40B4-BE49-F238E27FC236}">
                <a16:creationId xmlns:a16="http://schemas.microsoft.com/office/drawing/2014/main" id="{AA05F9AA-F58E-EF3E-C099-E5CDDC786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00" y="-4763"/>
            <a:ext cx="5927725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Rate of merger events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@ LIGO-Virgo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GWTC-2</a:t>
            </a:r>
          </a:p>
        </p:txBody>
      </p:sp>
      <p:sp>
        <p:nvSpPr>
          <p:cNvPr id="50180" name="Text Box 74">
            <a:extLst>
              <a:ext uri="{FF2B5EF4-FFF2-40B4-BE49-F238E27FC236}">
                <a16:creationId xmlns:a16="http://schemas.microsoft.com/office/drawing/2014/main" id="{D2AFA7E7-9D6A-11A5-91E4-F69247F287B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984875" y="3024188"/>
            <a:ext cx="43751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Carr, Clesse, JGB, Kühnel (2019)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hart&#10;&#10;Description automatically generated">
            <a:extLst>
              <a:ext uri="{FF2B5EF4-FFF2-40B4-BE49-F238E27FC236}">
                <a16:creationId xmlns:a16="http://schemas.microsoft.com/office/drawing/2014/main" id="{E20340F7-52E7-07A9-8FD9-2DA63BEA9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92150"/>
            <a:ext cx="10872787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8">
            <a:extLst>
              <a:ext uri="{FF2B5EF4-FFF2-40B4-BE49-F238E27FC236}">
                <a16:creationId xmlns:a16="http://schemas.microsoft.com/office/drawing/2014/main" id="{8E2CEC06-51A4-227F-FAA0-0411F5300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692150"/>
            <a:ext cx="3097212" cy="433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1204" name="Text Box 71">
            <a:extLst>
              <a:ext uri="{FF2B5EF4-FFF2-40B4-BE49-F238E27FC236}">
                <a16:creationId xmlns:a16="http://schemas.microsoft.com/office/drawing/2014/main" id="{D75A2C38-6D2C-5C1B-ACC1-8DA99B501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44450"/>
            <a:ext cx="80899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Primary and secondary masses</a:t>
            </a:r>
          </a:p>
        </p:txBody>
      </p:sp>
      <p:sp>
        <p:nvSpPr>
          <p:cNvPr id="51205" name="Rectangle 9">
            <a:extLst>
              <a:ext uri="{FF2B5EF4-FFF2-40B4-BE49-F238E27FC236}">
                <a16:creationId xmlns:a16="http://schemas.microsoft.com/office/drawing/2014/main" id="{13A93BCE-5B7F-57BE-9823-26418FDC3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114425"/>
            <a:ext cx="431800" cy="658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1206" name="Text Box 74">
            <a:extLst>
              <a:ext uri="{FF2B5EF4-FFF2-40B4-BE49-F238E27FC236}">
                <a16:creationId xmlns:a16="http://schemas.microsoft.com/office/drawing/2014/main" id="{BCA3CD17-5D4B-7013-DAF7-BE427F0DF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130300"/>
            <a:ext cx="2930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13" name="Donut 14">
            <a:extLst>
              <a:ext uri="{FF2B5EF4-FFF2-40B4-BE49-F238E27FC236}">
                <a16:creationId xmlns:a16="http://schemas.microsoft.com/office/drawing/2014/main" id="{BD3A72CA-893D-0B3D-099E-756798109D00}"/>
              </a:ext>
            </a:extLst>
          </p:cNvPr>
          <p:cNvSpPr/>
          <p:nvPr/>
        </p:nvSpPr>
        <p:spPr bwMode="auto">
          <a:xfrm rot="20003850">
            <a:off x="4662488" y="3159125"/>
            <a:ext cx="3313112" cy="1022350"/>
          </a:xfrm>
          <a:prstGeom prst="donut">
            <a:avLst>
              <a:gd name="adj" fmla="val 9722"/>
            </a:avLst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14" name="Donut 14">
            <a:extLst>
              <a:ext uri="{FF2B5EF4-FFF2-40B4-BE49-F238E27FC236}">
                <a16:creationId xmlns:a16="http://schemas.microsoft.com/office/drawing/2014/main" id="{CBBBE11B-4766-5676-6432-E43FFFA91560}"/>
              </a:ext>
            </a:extLst>
          </p:cNvPr>
          <p:cNvSpPr/>
          <p:nvPr/>
        </p:nvSpPr>
        <p:spPr bwMode="auto">
          <a:xfrm>
            <a:off x="4643438" y="5300663"/>
            <a:ext cx="1873250" cy="1022350"/>
          </a:xfrm>
          <a:prstGeom prst="donut">
            <a:avLst>
              <a:gd name="adj" fmla="val 9722"/>
            </a:avLst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15" name="Donut 14">
            <a:extLst>
              <a:ext uri="{FF2B5EF4-FFF2-40B4-BE49-F238E27FC236}">
                <a16:creationId xmlns:a16="http://schemas.microsoft.com/office/drawing/2014/main" id="{C5F9C877-EEF6-304F-46DB-7A4818E76A34}"/>
              </a:ext>
            </a:extLst>
          </p:cNvPr>
          <p:cNvSpPr/>
          <p:nvPr/>
        </p:nvSpPr>
        <p:spPr bwMode="auto">
          <a:xfrm>
            <a:off x="755650" y="5516563"/>
            <a:ext cx="1584325" cy="1022350"/>
          </a:xfrm>
          <a:prstGeom prst="donut">
            <a:avLst>
              <a:gd name="adj" fmla="val 9722"/>
            </a:avLst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71">
            <a:extLst>
              <a:ext uri="{FF2B5EF4-FFF2-40B4-BE49-F238E27FC236}">
                <a16:creationId xmlns:a16="http://schemas.microsoft.com/office/drawing/2014/main" id="{A4F68A27-A4E2-3E22-CBCB-6D0CB2651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9725" y="44450"/>
            <a:ext cx="56991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Effective &amp; Final Spin</a:t>
            </a:r>
          </a:p>
        </p:txBody>
      </p:sp>
      <p:grpSp>
        <p:nvGrpSpPr>
          <p:cNvPr id="52227" name="Group 25">
            <a:extLst>
              <a:ext uri="{FF2B5EF4-FFF2-40B4-BE49-F238E27FC236}">
                <a16:creationId xmlns:a16="http://schemas.microsoft.com/office/drawing/2014/main" id="{CB5414E0-00F0-B608-D9C5-82C9F1A0547D}"/>
              </a:ext>
            </a:extLst>
          </p:cNvPr>
          <p:cNvGrpSpPr>
            <a:grpSpLocks/>
          </p:cNvGrpSpPr>
          <p:nvPr/>
        </p:nvGrpSpPr>
        <p:grpSpPr bwMode="auto">
          <a:xfrm>
            <a:off x="5508625" y="5033963"/>
            <a:ext cx="1074738" cy="1419225"/>
            <a:chOff x="6162052" y="5013176"/>
            <a:chExt cx="1074244" cy="1418456"/>
          </a:xfrm>
        </p:grpSpPr>
        <p:sp>
          <p:nvSpPr>
            <p:cNvPr id="52240" name="Oval 1">
              <a:extLst>
                <a:ext uri="{FF2B5EF4-FFF2-40B4-BE49-F238E27FC236}">
                  <a16:creationId xmlns:a16="http://schemas.microsoft.com/office/drawing/2014/main" id="{5A7C2DC6-9F28-BA29-85F1-A17945500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1896" y="5517232"/>
              <a:ext cx="914400" cy="914400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ES" altLang="en-ES" sz="2000">
                <a:solidFill>
                  <a:srgbClr val="FFCC00"/>
                </a:solidFill>
                <a:latin typeface="Copperplate Gothic Bold" panose="020E0705020206020404" pitchFamily="34" charset="77"/>
              </a:endParaRPr>
            </a:p>
          </p:txBody>
        </p:sp>
        <p:cxnSp>
          <p:nvCxnSpPr>
            <p:cNvPr id="52241" name="Straight Arrow Connector 3">
              <a:extLst>
                <a:ext uri="{FF2B5EF4-FFF2-40B4-BE49-F238E27FC236}">
                  <a16:creationId xmlns:a16="http://schemas.microsoft.com/office/drawing/2014/main" id="{A7AF3690-5CC7-F573-4180-E507569412F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162052" y="5013176"/>
              <a:ext cx="642196" cy="936104"/>
            </a:xfrm>
            <a:prstGeom prst="straightConnector1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242" name="Freeform 26">
              <a:extLst>
                <a:ext uri="{FF2B5EF4-FFF2-40B4-BE49-F238E27FC236}">
                  <a16:creationId xmlns:a16="http://schemas.microsoft.com/office/drawing/2014/main" id="{9DAFBCAD-E340-0E1B-FE63-74DE108F17B5}"/>
                </a:ext>
              </a:extLst>
            </p:cNvPr>
            <p:cNvSpPr>
              <a:spLocks/>
            </p:cNvSpPr>
            <p:nvPr/>
          </p:nvSpPr>
          <p:spPr bwMode="auto">
            <a:xfrm rot="19809548" flipH="1">
              <a:off x="6188753" y="5283364"/>
              <a:ext cx="449262" cy="227012"/>
            </a:xfrm>
            <a:custGeom>
              <a:avLst/>
              <a:gdLst>
                <a:gd name="T0" fmla="*/ 646 w 557378"/>
                <a:gd name="T1" fmla="*/ 0 h 222621"/>
                <a:gd name="T2" fmla="*/ 220 w 557378"/>
                <a:gd name="T3" fmla="*/ 52309 h 222621"/>
                <a:gd name="T4" fmla="*/ 6 w 557378"/>
                <a:gd name="T5" fmla="*/ 209240 h 222621"/>
                <a:gd name="T6" fmla="*/ 463 w 557378"/>
                <a:gd name="T7" fmla="*/ 366164 h 222621"/>
                <a:gd name="T8" fmla="*/ 1345 w 557378"/>
                <a:gd name="T9" fmla="*/ 348724 h 222621"/>
                <a:gd name="T10" fmla="*/ 1650 w 557378"/>
                <a:gd name="T11" fmla="*/ 209240 h 222621"/>
                <a:gd name="T12" fmla="*/ 1438 w 557378"/>
                <a:gd name="T13" fmla="*/ 52309 h 222621"/>
                <a:gd name="T14" fmla="*/ 1254 w 557378"/>
                <a:gd name="T15" fmla="*/ 34873 h 2226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7378" h="222621">
                  <a:moveTo>
                    <a:pt x="218086" y="0"/>
                  </a:moveTo>
                  <a:cubicBezTo>
                    <a:pt x="164147" y="5137"/>
                    <a:pt x="110208" y="10275"/>
                    <a:pt x="74248" y="30823"/>
                  </a:cubicBezTo>
                  <a:cubicBezTo>
                    <a:pt x="38288" y="51371"/>
                    <a:pt x="-11370" y="92468"/>
                    <a:pt x="2329" y="123290"/>
                  </a:cubicBezTo>
                  <a:cubicBezTo>
                    <a:pt x="16028" y="154112"/>
                    <a:pt x="81097" y="202059"/>
                    <a:pt x="156441" y="215758"/>
                  </a:cubicBezTo>
                  <a:cubicBezTo>
                    <a:pt x="231785" y="229457"/>
                    <a:pt x="387610" y="220894"/>
                    <a:pt x="454392" y="205483"/>
                  </a:cubicBezTo>
                  <a:cubicBezTo>
                    <a:pt x="521174" y="190072"/>
                    <a:pt x="551996" y="152400"/>
                    <a:pt x="557133" y="123290"/>
                  </a:cubicBezTo>
                  <a:cubicBezTo>
                    <a:pt x="562270" y="94180"/>
                    <a:pt x="485214" y="30823"/>
                    <a:pt x="485214" y="30823"/>
                  </a:cubicBezTo>
                  <a:cubicBezTo>
                    <a:pt x="462953" y="13700"/>
                    <a:pt x="443261" y="17124"/>
                    <a:pt x="423569" y="20549"/>
                  </a:cubicBezTo>
                </a:path>
              </a:pathLst>
            </a:cu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</p:grpSp>
      <p:pic>
        <p:nvPicPr>
          <p:cNvPr id="52228" name="Picture 11" descr="spinBHB-LIGO.jpg">
            <a:extLst>
              <a:ext uri="{FF2B5EF4-FFF2-40B4-BE49-F238E27FC236}">
                <a16:creationId xmlns:a16="http://schemas.microsoft.com/office/drawing/2014/main" id="{9BE1F61E-9416-00D3-0158-5085CA1B1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581525"/>
            <a:ext cx="2303462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D985B7-787C-03ED-789B-96BBB731F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4724400"/>
            <a:ext cx="2616200" cy="444500"/>
          </a:xfrm>
          <a:prstGeom prst="rect">
            <a:avLst/>
          </a:prstGeom>
          <a:ln w="34925">
            <a:solidFill>
              <a:schemeClr val="accent4"/>
            </a:solidFill>
          </a:ln>
        </p:spPr>
      </p:pic>
      <p:cxnSp>
        <p:nvCxnSpPr>
          <p:cNvPr id="52230" name="Straight Arrow Connector 3">
            <a:extLst>
              <a:ext uri="{FF2B5EF4-FFF2-40B4-BE49-F238E27FC236}">
                <a16:creationId xmlns:a16="http://schemas.microsoft.com/office/drawing/2014/main" id="{FDA1C2AA-6CA6-BE2D-F7A6-6E66BEDB6B9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40650" y="4140200"/>
            <a:ext cx="0" cy="584200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1" name="Straight Arrow Connector 3">
            <a:extLst>
              <a:ext uri="{FF2B5EF4-FFF2-40B4-BE49-F238E27FC236}">
                <a16:creationId xmlns:a16="http://schemas.microsoft.com/office/drawing/2014/main" id="{535BEA6B-18D0-C559-D205-077DCB364A01}"/>
              </a:ext>
            </a:extLst>
          </p:cNvPr>
          <p:cNvCxnSpPr>
            <a:cxnSpLocks/>
            <a:stCxn id="3" idx="0"/>
          </p:cNvCxnSpPr>
          <p:nvPr/>
        </p:nvCxnSpPr>
        <p:spPr bwMode="auto">
          <a:xfrm flipV="1">
            <a:off x="1565275" y="4140200"/>
            <a:ext cx="828675" cy="584200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2232" name="Picture 13" descr="A picture containing clock&#10;&#10;Description automatically generated">
            <a:extLst>
              <a:ext uri="{FF2B5EF4-FFF2-40B4-BE49-F238E27FC236}">
                <a16:creationId xmlns:a16="http://schemas.microsoft.com/office/drawing/2014/main" id="{A6E0FBD2-CB25-60D2-A684-05CFA17018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0" y="4741863"/>
            <a:ext cx="2908300" cy="444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3" name="Freeform 24">
            <a:extLst>
              <a:ext uri="{FF2B5EF4-FFF2-40B4-BE49-F238E27FC236}">
                <a16:creationId xmlns:a16="http://schemas.microsoft.com/office/drawing/2014/main" id="{4DA74DE1-88F2-4E81-78DF-319D5C5CF6E8}"/>
              </a:ext>
            </a:extLst>
          </p:cNvPr>
          <p:cNvSpPr>
            <a:spLocks/>
          </p:cNvSpPr>
          <p:nvPr/>
        </p:nvSpPr>
        <p:spPr bwMode="auto">
          <a:xfrm>
            <a:off x="4284663" y="6280150"/>
            <a:ext cx="1311275" cy="330200"/>
          </a:xfrm>
          <a:custGeom>
            <a:avLst/>
            <a:gdLst>
              <a:gd name="T0" fmla="*/ 0 w 1046603"/>
              <a:gd name="T1" fmla="*/ 0 h 220562"/>
              <a:gd name="T2" fmla="*/ 4362210 w 1046603"/>
              <a:gd name="T3" fmla="*/ 8316216 h 220562"/>
              <a:gd name="T4" fmla="*/ 7969426 w 1046603"/>
              <a:gd name="T5" fmla="*/ 1247441 h 2205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6603" h="220562">
                <a:moveTo>
                  <a:pt x="0" y="0"/>
                </a:moveTo>
                <a:cubicBezTo>
                  <a:pt x="199221" y="107414"/>
                  <a:pt x="398443" y="214829"/>
                  <a:pt x="572877" y="220337"/>
                </a:cubicBezTo>
                <a:cubicBezTo>
                  <a:pt x="747311" y="225845"/>
                  <a:pt x="896957" y="129448"/>
                  <a:pt x="1046603" y="33051"/>
                </a:cubicBezTo>
              </a:path>
            </a:pathLst>
          </a:cu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52234" name="Text Box 74">
            <a:extLst>
              <a:ext uri="{FF2B5EF4-FFF2-40B4-BE49-F238E27FC236}">
                <a16:creationId xmlns:a16="http://schemas.microsoft.com/office/drawing/2014/main" id="{3269D337-FBEC-DDC7-FADF-90FBD1A4A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275" y="838200"/>
            <a:ext cx="16287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 (2019)</a:t>
            </a:r>
          </a:p>
        </p:txBody>
      </p:sp>
      <p:grpSp>
        <p:nvGrpSpPr>
          <p:cNvPr id="52235" name="Group 6">
            <a:extLst>
              <a:ext uri="{FF2B5EF4-FFF2-40B4-BE49-F238E27FC236}">
                <a16:creationId xmlns:a16="http://schemas.microsoft.com/office/drawing/2014/main" id="{1912F7A3-5568-8A94-6990-41F9AA687C10}"/>
              </a:ext>
            </a:extLst>
          </p:cNvPr>
          <p:cNvGrpSpPr>
            <a:grpSpLocks/>
          </p:cNvGrpSpPr>
          <p:nvPr/>
        </p:nvGrpSpPr>
        <p:grpSpPr bwMode="auto">
          <a:xfrm>
            <a:off x="7938" y="1228725"/>
            <a:ext cx="9101137" cy="3313113"/>
            <a:chOff x="7201" y="1228874"/>
            <a:chExt cx="9101303" cy="3312765"/>
          </a:xfrm>
        </p:grpSpPr>
        <p:pic>
          <p:nvPicPr>
            <p:cNvPr id="52236" name="Picture 3">
              <a:extLst>
                <a:ext uri="{FF2B5EF4-FFF2-40B4-BE49-F238E27FC236}">
                  <a16:creationId xmlns:a16="http://schemas.microsoft.com/office/drawing/2014/main" id="{CA9D6B9C-0977-AAEE-25F8-25B07F01CB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348" y="1268760"/>
              <a:ext cx="4618156" cy="3272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AE8E0A0-7F3B-F8D8-D754-331677C4BAF3}"/>
                </a:ext>
              </a:extLst>
            </p:cNvPr>
            <p:cNvCxnSpPr/>
            <p:nvPr/>
          </p:nvCxnSpPr>
          <p:spPr bwMode="auto">
            <a:xfrm>
              <a:off x="7744817" y="1268558"/>
              <a:ext cx="0" cy="28000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pic>
          <p:nvPicPr>
            <p:cNvPr id="52238" name="Picture 5">
              <a:extLst>
                <a:ext uri="{FF2B5EF4-FFF2-40B4-BE49-F238E27FC236}">
                  <a16:creationId xmlns:a16="http://schemas.microsoft.com/office/drawing/2014/main" id="{F7C193F7-4B0B-5B68-1405-E1D526DA98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1" y="1228874"/>
              <a:ext cx="4572000" cy="3312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9C994A0-7B3E-AF98-8997-847E4AA5E7BA}"/>
                </a:ext>
              </a:extLst>
            </p:cNvPr>
            <p:cNvCxnSpPr/>
            <p:nvPr/>
          </p:nvCxnSpPr>
          <p:spPr bwMode="auto">
            <a:xfrm>
              <a:off x="2483746" y="1268558"/>
              <a:ext cx="0" cy="2800056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BBF9FFEF-70F4-528D-4108-3AA6F489E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8163"/>
            <a:ext cx="20891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10" descr="Logo&#10;&#10;Description automatically generated with medium confidence">
            <a:extLst>
              <a:ext uri="{FF2B5EF4-FFF2-40B4-BE49-F238E27FC236}">
                <a16:creationId xmlns:a16="http://schemas.microsoft.com/office/drawing/2014/main" id="{A3F515E6-98A5-21BC-C790-3130398E1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14363"/>
            <a:ext cx="19431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E0A2425-9D96-0F17-F71F-550406905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638175"/>
            <a:ext cx="264001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 Box 74">
            <a:extLst>
              <a:ext uri="{FF2B5EF4-FFF2-40B4-BE49-F238E27FC236}">
                <a16:creationId xmlns:a16="http://schemas.microsoft.com/office/drawing/2014/main" id="{2A9B6B4C-21A6-3BFC-B753-EAAB315CFAB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82006" y="3677444"/>
            <a:ext cx="49545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Nuño Siles, Ruiz Morales (2020)</a:t>
            </a:r>
          </a:p>
        </p:txBody>
      </p:sp>
      <p:pic>
        <p:nvPicPr>
          <p:cNvPr id="53254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2C7EC925-B440-25D2-02E2-EEB309B5F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98538"/>
            <a:ext cx="8532812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9">
            <a:extLst>
              <a:ext uri="{FF2B5EF4-FFF2-40B4-BE49-F238E27FC236}">
                <a16:creationId xmlns:a16="http://schemas.microsoft.com/office/drawing/2014/main" id="{F82B12DC-2AD5-E8F6-5838-4270A3398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6656388"/>
            <a:ext cx="3960812" cy="157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3256" name="Text Box 71">
            <a:extLst>
              <a:ext uri="{FF2B5EF4-FFF2-40B4-BE49-F238E27FC236}">
                <a16:creationId xmlns:a16="http://schemas.microsoft.com/office/drawing/2014/main" id="{601C9E1E-3B35-555D-8361-6391140E8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0"/>
            <a:ext cx="8558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000">
                <a:latin typeface="Arial" panose="020B0604020202020204" pitchFamily="34" charset="0"/>
              </a:rPr>
              <a:t>M-ratio, Effective &amp; Final Spin: Priors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71">
            <a:extLst>
              <a:ext uri="{FF2B5EF4-FFF2-40B4-BE49-F238E27FC236}">
                <a16:creationId xmlns:a16="http://schemas.microsoft.com/office/drawing/2014/main" id="{5A220166-6144-C2F9-9D7B-D9291C225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44450"/>
            <a:ext cx="73294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Mass ratio and effective spin</a:t>
            </a:r>
          </a:p>
        </p:txBody>
      </p:sp>
      <p:pic>
        <p:nvPicPr>
          <p:cNvPr id="126979" name="Picture 2" descr="Chart&#10;&#10;Description automatically generated">
            <a:extLst>
              <a:ext uri="{FF2B5EF4-FFF2-40B4-BE49-F238E27FC236}">
                <a16:creationId xmlns:a16="http://schemas.microsoft.com/office/drawing/2014/main" id="{837F4048-A317-77C8-A1CE-564277804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0" name="Rectangle 5">
            <a:extLst>
              <a:ext uri="{FF2B5EF4-FFF2-40B4-BE49-F238E27FC236}">
                <a16:creationId xmlns:a16="http://schemas.microsoft.com/office/drawing/2014/main" id="{19CF0464-A991-105C-263B-05EDD78A4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319213"/>
            <a:ext cx="3095625" cy="309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26981" name="Rectangle 6">
            <a:extLst>
              <a:ext uri="{FF2B5EF4-FFF2-40B4-BE49-F238E27FC236}">
                <a16:creationId xmlns:a16="http://schemas.microsoft.com/office/drawing/2014/main" id="{9857007D-8550-DB0E-7BDD-9F59835C9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1258888"/>
            <a:ext cx="338138" cy="657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26982" name="Rectangle 7">
            <a:extLst>
              <a:ext uri="{FF2B5EF4-FFF2-40B4-BE49-F238E27FC236}">
                <a16:creationId xmlns:a16="http://schemas.microsoft.com/office/drawing/2014/main" id="{13F92EDD-6F05-0328-4D84-D3F47CCE6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6308725"/>
            <a:ext cx="8016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26983" name="Text Box 74">
            <a:extLst>
              <a:ext uri="{FF2B5EF4-FFF2-40B4-BE49-F238E27FC236}">
                <a16:creationId xmlns:a16="http://schemas.microsoft.com/office/drawing/2014/main" id="{2A6AA985-F645-9BC9-A337-AD96CF19A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130300"/>
            <a:ext cx="2930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cxnSp>
        <p:nvCxnSpPr>
          <p:cNvPr id="126984" name="Straight Connector 11">
            <a:extLst>
              <a:ext uri="{FF2B5EF4-FFF2-40B4-BE49-F238E27FC236}">
                <a16:creationId xmlns:a16="http://schemas.microsoft.com/office/drawing/2014/main" id="{54C488B8-62CB-E3E9-703F-D25A4CAD49CF}"/>
              </a:ext>
            </a:extLst>
          </p:cNvPr>
          <p:cNvCxnSpPr>
            <a:cxnSpLocks/>
          </p:cNvCxnSpPr>
          <p:nvPr/>
        </p:nvCxnSpPr>
        <p:spPr bwMode="auto">
          <a:xfrm>
            <a:off x="539750" y="4292600"/>
            <a:ext cx="84963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6985" name="Text Box 74">
            <a:extLst>
              <a:ext uri="{FF2B5EF4-FFF2-40B4-BE49-F238E27FC236}">
                <a16:creationId xmlns:a16="http://schemas.microsoft.com/office/drawing/2014/main" id="{0A0B3AFA-8FC9-E24D-A903-1548E5D98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318000"/>
            <a:ext cx="1681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71">
            <a:extLst>
              <a:ext uri="{FF2B5EF4-FFF2-40B4-BE49-F238E27FC236}">
                <a16:creationId xmlns:a16="http://schemas.microsoft.com/office/drawing/2014/main" id="{5EE2FB04-7132-CFE2-20BA-32905BBA4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44450"/>
            <a:ext cx="72993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Final spin and effective spin </a:t>
            </a:r>
          </a:p>
        </p:txBody>
      </p:sp>
      <p:pic>
        <p:nvPicPr>
          <p:cNvPr id="60419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29EB1916-E888-CA0C-2131-49A040237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308100"/>
            <a:ext cx="914400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Rectangle 6">
            <a:extLst>
              <a:ext uri="{FF2B5EF4-FFF2-40B4-BE49-F238E27FC236}">
                <a16:creationId xmlns:a16="http://schemas.microsoft.com/office/drawing/2014/main" id="{93083297-F771-1CD8-EBB7-43A7B4629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463675"/>
            <a:ext cx="3095625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0421" name="Rectangle 7">
            <a:extLst>
              <a:ext uri="{FF2B5EF4-FFF2-40B4-BE49-F238E27FC236}">
                <a16:creationId xmlns:a16="http://schemas.microsoft.com/office/drawing/2014/main" id="{6B3202C4-BF4F-E1F1-8659-6E929A06D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1401763"/>
            <a:ext cx="338138" cy="658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0422" name="Rectangle 8">
            <a:extLst>
              <a:ext uri="{FF2B5EF4-FFF2-40B4-BE49-F238E27FC236}">
                <a16:creationId xmlns:a16="http://schemas.microsoft.com/office/drawing/2014/main" id="{80C72AB7-C6DD-2675-8A23-3D52A74C9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7388" y="6432550"/>
            <a:ext cx="8016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0423" name="Text Box 74">
            <a:extLst>
              <a:ext uri="{FF2B5EF4-FFF2-40B4-BE49-F238E27FC236}">
                <a16:creationId xmlns:a16="http://schemas.microsoft.com/office/drawing/2014/main" id="{4789E62A-755B-2D87-DC39-4D4880CBA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130300"/>
            <a:ext cx="2930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60424" name="Freeform 4">
            <a:extLst>
              <a:ext uri="{FF2B5EF4-FFF2-40B4-BE49-F238E27FC236}">
                <a16:creationId xmlns:a16="http://schemas.microsoft.com/office/drawing/2014/main" id="{774A0062-1EB3-25BA-A32D-7049DF232F7E}"/>
              </a:ext>
            </a:extLst>
          </p:cNvPr>
          <p:cNvSpPr>
            <a:spLocks/>
          </p:cNvSpPr>
          <p:nvPr/>
        </p:nvSpPr>
        <p:spPr bwMode="auto">
          <a:xfrm>
            <a:off x="584200" y="1700213"/>
            <a:ext cx="8370888" cy="2420937"/>
          </a:xfrm>
          <a:custGeom>
            <a:avLst/>
            <a:gdLst>
              <a:gd name="T0" fmla="*/ 0 w 8369644"/>
              <a:gd name="T1" fmla="*/ 2420937 h 2421924"/>
              <a:gd name="T2" fmla="*/ 3526319 w 8369644"/>
              <a:gd name="T3" fmla="*/ 1226938 h 2421924"/>
              <a:gd name="T4" fmla="*/ 8370888 w 8369644"/>
              <a:gd name="T5" fmla="*/ 0 h 24219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369644" h="2421924">
                <a:moveTo>
                  <a:pt x="0" y="2421924"/>
                </a:moveTo>
                <a:cubicBezTo>
                  <a:pt x="1065427" y="2026508"/>
                  <a:pt x="2130854" y="1631092"/>
                  <a:pt x="3525795" y="1227438"/>
                </a:cubicBezTo>
                <a:cubicBezTo>
                  <a:pt x="4920736" y="823784"/>
                  <a:pt x="6645190" y="411892"/>
                  <a:pt x="8369644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60425" name="Text Box 74">
            <a:extLst>
              <a:ext uri="{FF2B5EF4-FFF2-40B4-BE49-F238E27FC236}">
                <a16:creationId xmlns:a16="http://schemas.microsoft.com/office/drawing/2014/main" id="{9F17DC3C-963B-F5BC-0691-2B0372B23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350" y="3775075"/>
            <a:ext cx="131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q=1</a:t>
            </a:r>
          </a:p>
        </p:txBody>
      </p:sp>
      <p:sp>
        <p:nvSpPr>
          <p:cNvPr id="60426" name="Text Box 74">
            <a:extLst>
              <a:ext uri="{FF2B5EF4-FFF2-40B4-BE49-F238E27FC236}">
                <a16:creationId xmlns:a16="http://schemas.microsoft.com/office/drawing/2014/main" id="{41B1A6F0-1E2B-D375-C10A-18BF7D2E3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6" y="5205412"/>
            <a:ext cx="182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s-ES" sz="2800" baseline="-250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=s</a:t>
            </a:r>
            <a:r>
              <a:rPr lang="en-US" altLang="es-ES" sz="2800" baseline="-250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  <p:sp>
        <p:nvSpPr>
          <p:cNvPr id="60427" name="Freeform 4">
            <a:extLst>
              <a:ext uri="{FF2B5EF4-FFF2-40B4-BE49-F238E27FC236}">
                <a16:creationId xmlns:a16="http://schemas.microsoft.com/office/drawing/2014/main" id="{3652ED8A-1061-9075-090A-469C0D1DF89F}"/>
              </a:ext>
            </a:extLst>
          </p:cNvPr>
          <p:cNvSpPr>
            <a:spLocks/>
          </p:cNvSpPr>
          <p:nvPr/>
        </p:nvSpPr>
        <p:spPr bwMode="auto">
          <a:xfrm>
            <a:off x="2809875" y="1125538"/>
            <a:ext cx="6154738" cy="5114925"/>
          </a:xfrm>
          <a:custGeom>
            <a:avLst/>
            <a:gdLst>
              <a:gd name="T0" fmla="*/ 0 w 8369644"/>
              <a:gd name="T1" fmla="*/ 5115148 h 2421924"/>
              <a:gd name="T2" fmla="*/ 2592451 w 8369644"/>
              <a:gd name="T3" fmla="*/ 2592372 h 2421924"/>
              <a:gd name="T4" fmla="*/ 6154042 w 8369644"/>
              <a:gd name="T5" fmla="*/ 0 h 24219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369644" h="2421924">
                <a:moveTo>
                  <a:pt x="0" y="2421924"/>
                </a:moveTo>
                <a:cubicBezTo>
                  <a:pt x="1065427" y="2026508"/>
                  <a:pt x="2130854" y="1631092"/>
                  <a:pt x="3525795" y="1227438"/>
                </a:cubicBezTo>
                <a:cubicBezTo>
                  <a:pt x="4920736" y="823784"/>
                  <a:pt x="6645190" y="411892"/>
                  <a:pt x="8369644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60428" name="Text Box 74">
            <a:extLst>
              <a:ext uri="{FF2B5EF4-FFF2-40B4-BE49-F238E27FC236}">
                <a16:creationId xmlns:a16="http://schemas.microsoft.com/office/drawing/2014/main" id="{78F82E9F-6EFF-F924-89D7-34820198D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25" y="4445365"/>
            <a:ext cx="131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q=0.11</a:t>
            </a:r>
          </a:p>
        </p:txBody>
      </p:sp>
      <p:sp>
        <p:nvSpPr>
          <p:cNvPr id="13" name="Text Box 74">
            <a:extLst>
              <a:ext uri="{FF2B5EF4-FFF2-40B4-BE49-F238E27FC236}">
                <a16:creationId xmlns:a16="http://schemas.microsoft.com/office/drawing/2014/main" id="{2DC501E3-C40C-5AE2-A728-CE6A90979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00" y="2905125"/>
            <a:ext cx="182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s-ES" sz="2800" baseline="-250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=s</a:t>
            </a:r>
            <a:r>
              <a:rPr lang="en-US" altLang="es-ES" sz="2800" baseline="-250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  <p:sp>
        <p:nvSpPr>
          <p:cNvPr id="14" name="Freeform 4">
            <a:extLst>
              <a:ext uri="{FF2B5EF4-FFF2-40B4-BE49-F238E27FC236}">
                <a16:creationId xmlns:a16="http://schemas.microsoft.com/office/drawing/2014/main" id="{09AE777C-D6D7-A9D6-66B5-F9A3D8E2BD54}"/>
              </a:ext>
            </a:extLst>
          </p:cNvPr>
          <p:cNvSpPr>
            <a:spLocks/>
          </p:cNvSpPr>
          <p:nvPr/>
        </p:nvSpPr>
        <p:spPr bwMode="auto">
          <a:xfrm>
            <a:off x="3525838" y="1006476"/>
            <a:ext cx="5033962" cy="5233988"/>
          </a:xfrm>
          <a:custGeom>
            <a:avLst/>
            <a:gdLst>
              <a:gd name="T0" fmla="*/ 0 w 8369644"/>
              <a:gd name="T1" fmla="*/ 5115148 h 2421924"/>
              <a:gd name="T2" fmla="*/ 2592451 w 8369644"/>
              <a:gd name="T3" fmla="*/ 2592372 h 2421924"/>
              <a:gd name="T4" fmla="*/ 6154042 w 8369644"/>
              <a:gd name="T5" fmla="*/ 0 h 24219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369644" h="2421924">
                <a:moveTo>
                  <a:pt x="0" y="2421924"/>
                </a:moveTo>
                <a:cubicBezTo>
                  <a:pt x="1065427" y="2026508"/>
                  <a:pt x="2130854" y="1631092"/>
                  <a:pt x="3525795" y="1227438"/>
                </a:cubicBezTo>
                <a:cubicBezTo>
                  <a:pt x="4920736" y="823784"/>
                  <a:pt x="6645190" y="411892"/>
                  <a:pt x="8369644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7" name="Text Box 74">
            <a:extLst>
              <a:ext uri="{FF2B5EF4-FFF2-40B4-BE49-F238E27FC236}">
                <a16:creationId xmlns:a16="http://schemas.microsoft.com/office/drawing/2014/main" id="{37B52A8A-0C5A-8417-668B-884D6B9A3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7" y="5287962"/>
            <a:ext cx="131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q=0.07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71">
            <a:extLst>
              <a:ext uri="{FF2B5EF4-FFF2-40B4-BE49-F238E27FC236}">
                <a16:creationId xmlns:a16="http://schemas.microsoft.com/office/drawing/2014/main" id="{A3A46502-955D-2164-6660-A758DCEDD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71438"/>
            <a:ext cx="6272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Mass ratio and final spin</a:t>
            </a:r>
          </a:p>
        </p:txBody>
      </p:sp>
      <p:pic>
        <p:nvPicPr>
          <p:cNvPr id="61443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EC10D3D9-83D5-9DF9-2640-5572C2479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7775"/>
            <a:ext cx="9144000" cy="548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Rectangle 6">
            <a:extLst>
              <a:ext uri="{FF2B5EF4-FFF2-40B4-BE49-F238E27FC236}">
                <a16:creationId xmlns:a16="http://schemas.microsoft.com/office/drawing/2014/main" id="{9AE04FEF-AFF3-3CF2-E9FF-AE8915F53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341438"/>
            <a:ext cx="309562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1445" name="Rectangle 7">
            <a:extLst>
              <a:ext uri="{FF2B5EF4-FFF2-40B4-BE49-F238E27FC236}">
                <a16:creationId xmlns:a16="http://schemas.microsoft.com/office/drawing/2014/main" id="{2BF9B44E-6E41-852B-F4D0-D60DC27BD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1268413"/>
            <a:ext cx="338138" cy="658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1446" name="Rectangle 9">
            <a:extLst>
              <a:ext uri="{FF2B5EF4-FFF2-40B4-BE49-F238E27FC236}">
                <a16:creationId xmlns:a16="http://schemas.microsoft.com/office/drawing/2014/main" id="{FE6ECAA7-BDF0-759C-11CB-DF9C3B740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6359525"/>
            <a:ext cx="8016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1447" name="Text Box 74">
            <a:extLst>
              <a:ext uri="{FF2B5EF4-FFF2-40B4-BE49-F238E27FC236}">
                <a16:creationId xmlns:a16="http://schemas.microsoft.com/office/drawing/2014/main" id="{C71AA8B0-FF10-BC13-C127-2425CFF08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130300"/>
            <a:ext cx="2930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61448" name="Text Box 74">
            <a:extLst>
              <a:ext uri="{FF2B5EF4-FFF2-40B4-BE49-F238E27FC236}">
                <a16:creationId xmlns:a16="http://schemas.microsoft.com/office/drawing/2014/main" id="{4774CA59-1FC6-71F8-E7E8-B133D824C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13" y="4076700"/>
            <a:ext cx="293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  <p:sp>
        <p:nvSpPr>
          <p:cNvPr id="61449" name="Freeform 5">
            <a:extLst>
              <a:ext uri="{FF2B5EF4-FFF2-40B4-BE49-F238E27FC236}">
                <a16:creationId xmlns:a16="http://schemas.microsoft.com/office/drawing/2014/main" id="{24E8982A-9379-9CE8-09AF-1921393EC4ED}"/>
              </a:ext>
            </a:extLst>
          </p:cNvPr>
          <p:cNvSpPr>
            <a:spLocks/>
          </p:cNvSpPr>
          <p:nvPr/>
        </p:nvSpPr>
        <p:spPr bwMode="auto">
          <a:xfrm>
            <a:off x="539750" y="3068638"/>
            <a:ext cx="6178550" cy="3109912"/>
          </a:xfrm>
          <a:custGeom>
            <a:avLst/>
            <a:gdLst>
              <a:gd name="T0" fmla="*/ 0 w 8443784"/>
              <a:gd name="T1" fmla="*/ 3100288 h 3119070"/>
              <a:gd name="T2" fmla="*/ 423490 w 8443784"/>
              <a:gd name="T3" fmla="*/ 1519960 h 3119070"/>
              <a:gd name="T4" fmla="*/ 1261648 w 8443784"/>
              <a:gd name="T5" fmla="*/ 619254 h 3119070"/>
              <a:gd name="T6" fmla="*/ 2585056 w 8443784"/>
              <a:gd name="T7" fmla="*/ 218030 h 3119070"/>
              <a:gd name="T8" fmla="*/ 4027570 w 8443784"/>
              <a:gd name="T9" fmla="*/ 21513 h 3119070"/>
              <a:gd name="T10" fmla="*/ 4521642 w 8443784"/>
              <a:gd name="T11" fmla="*/ 5137 h 3119070"/>
              <a:gd name="T12" fmla="*/ 4521642 w 8443784"/>
              <a:gd name="T13" fmla="*/ 5137 h 31190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443784" h="3119070">
                <a:moveTo>
                  <a:pt x="0" y="3119070"/>
                </a:moveTo>
                <a:cubicBezTo>
                  <a:pt x="199081" y="2532124"/>
                  <a:pt x="398162" y="1945179"/>
                  <a:pt x="790832" y="1529168"/>
                </a:cubicBezTo>
                <a:cubicBezTo>
                  <a:pt x="1183502" y="1113157"/>
                  <a:pt x="1683264" y="841309"/>
                  <a:pt x="2356021" y="623006"/>
                </a:cubicBezTo>
                <a:cubicBezTo>
                  <a:pt x="3028778" y="404703"/>
                  <a:pt x="3966519" y="319578"/>
                  <a:pt x="4827373" y="219351"/>
                </a:cubicBezTo>
                <a:cubicBezTo>
                  <a:pt x="5688227" y="119124"/>
                  <a:pt x="6918411" y="57340"/>
                  <a:pt x="7521146" y="21643"/>
                </a:cubicBezTo>
                <a:cubicBezTo>
                  <a:pt x="8123881" y="-14054"/>
                  <a:pt x="8443784" y="5168"/>
                  <a:pt x="8443784" y="5168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ES"/>
          </a:p>
        </p:txBody>
      </p:sp>
      <p:cxnSp>
        <p:nvCxnSpPr>
          <p:cNvPr id="61450" name="Straight Connector 13">
            <a:extLst>
              <a:ext uri="{FF2B5EF4-FFF2-40B4-BE49-F238E27FC236}">
                <a16:creationId xmlns:a16="http://schemas.microsoft.com/office/drawing/2014/main" id="{77A51756-073C-3509-E027-3A2631A32B60}"/>
              </a:ext>
            </a:extLst>
          </p:cNvPr>
          <p:cNvCxnSpPr>
            <a:cxnSpLocks/>
          </p:cNvCxnSpPr>
          <p:nvPr/>
        </p:nvCxnSpPr>
        <p:spPr bwMode="auto">
          <a:xfrm flipV="1">
            <a:off x="6588125" y="2997200"/>
            <a:ext cx="2305050" cy="7143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1">
            <a:extLst>
              <a:ext uri="{FF2B5EF4-FFF2-40B4-BE49-F238E27FC236}">
                <a16:creationId xmlns:a16="http://schemas.microsoft.com/office/drawing/2014/main" id="{E130900F-7936-AE31-0FAD-C05DC7525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863" y="139700"/>
            <a:ext cx="21637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Inflation</a:t>
            </a:r>
          </a:p>
        </p:txBody>
      </p:sp>
      <p:grpSp>
        <p:nvGrpSpPr>
          <p:cNvPr id="17411" name="Group 122">
            <a:extLst>
              <a:ext uri="{FF2B5EF4-FFF2-40B4-BE49-F238E27FC236}">
                <a16:creationId xmlns:a16="http://schemas.microsoft.com/office/drawing/2014/main" id="{D0549966-16BF-1112-77B2-E410DF5F5B5E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981075"/>
            <a:ext cx="8512175" cy="5688013"/>
            <a:chOff x="307376" y="980728"/>
            <a:chExt cx="8513096" cy="5688632"/>
          </a:xfrm>
        </p:grpSpPr>
        <p:grpSp>
          <p:nvGrpSpPr>
            <p:cNvPr id="17418" name="Group 16">
              <a:extLst>
                <a:ext uri="{FF2B5EF4-FFF2-40B4-BE49-F238E27FC236}">
                  <a16:creationId xmlns:a16="http://schemas.microsoft.com/office/drawing/2014/main" id="{C7321702-1F4D-04D2-D1D4-12E0FD30E1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08" y="1243012"/>
              <a:ext cx="8208912" cy="4399472"/>
              <a:chOff x="539552" y="1412776"/>
              <a:chExt cx="8208912" cy="3960440"/>
            </a:xfrm>
          </p:grpSpPr>
          <p:cxnSp>
            <p:nvCxnSpPr>
              <p:cNvPr id="17466" name="Straight Connector 2">
                <a:extLst>
                  <a:ext uri="{FF2B5EF4-FFF2-40B4-BE49-F238E27FC236}">
                    <a16:creationId xmlns:a16="http://schemas.microsoft.com/office/drawing/2014/main" id="{967DCE7B-B9AB-2555-F96D-AD832A40C1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427984" y="1412776"/>
                <a:ext cx="0" cy="396044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7" name="Straight Connector 5">
                <a:extLst>
                  <a:ext uri="{FF2B5EF4-FFF2-40B4-BE49-F238E27FC236}">
                    <a16:creationId xmlns:a16="http://schemas.microsoft.com/office/drawing/2014/main" id="{5A97718F-FF35-16DE-8424-00DFDD2393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5085184"/>
                <a:ext cx="8208912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8" name="Straight Connector 11">
                <a:extLst>
                  <a:ext uri="{FF2B5EF4-FFF2-40B4-BE49-F238E27FC236}">
                    <a16:creationId xmlns:a16="http://schemas.microsoft.com/office/drawing/2014/main" id="{D5494CE7-3736-CA0E-8AF3-972093E8DA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1772816"/>
                <a:ext cx="3888432" cy="3312368"/>
              </a:xfrm>
              <a:prstGeom prst="line">
                <a:avLst/>
              </a:prstGeom>
              <a:noFill/>
              <a:ln w="571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9" name="Straight Connector 14">
                <a:extLst>
                  <a:ext uri="{FF2B5EF4-FFF2-40B4-BE49-F238E27FC236}">
                    <a16:creationId xmlns:a16="http://schemas.microsoft.com/office/drawing/2014/main" id="{2C601AF8-1147-457C-7615-4C2B6B8CFF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27984" y="1772816"/>
                <a:ext cx="4032448" cy="3312368"/>
              </a:xfrm>
              <a:prstGeom prst="line">
                <a:avLst/>
              </a:prstGeom>
              <a:noFill/>
              <a:ln w="571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7419" name="Straight Connector 21">
              <a:extLst>
                <a:ext uri="{FF2B5EF4-FFF2-40B4-BE49-F238E27FC236}">
                  <a16:creationId xmlns:a16="http://schemas.microsoft.com/office/drawing/2014/main" id="{F34A5032-DA92-E053-61EC-1591926503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7376" y="1882935"/>
              <a:ext cx="835292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0" name="Straight Connector 24">
              <a:extLst>
                <a:ext uri="{FF2B5EF4-FFF2-40B4-BE49-F238E27FC236}">
                  <a16:creationId xmlns:a16="http://schemas.microsoft.com/office/drawing/2014/main" id="{B40484AF-6EC6-47F0-490C-33EAEF4A46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3440" y="1882935"/>
              <a:ext cx="0" cy="3439587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1" name="Straight Connector 27">
              <a:extLst>
                <a:ext uri="{FF2B5EF4-FFF2-40B4-BE49-F238E27FC236}">
                  <a16:creationId xmlns:a16="http://schemas.microsoft.com/office/drawing/2014/main" id="{F90FA0C4-F04B-CA1C-AD9E-7D3604BBC9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228256" y="1882935"/>
              <a:ext cx="0" cy="3439587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22" name="TextBox 25">
              <a:extLst>
                <a:ext uri="{FF2B5EF4-FFF2-40B4-BE49-F238E27FC236}">
                  <a16:creationId xmlns:a16="http://schemas.microsoft.com/office/drawing/2014/main" id="{13B3DD93-7809-0EC9-85BC-F60727AFF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368" y="5815631"/>
              <a:ext cx="143020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N=ln a/a</a:t>
              </a:r>
              <a:r>
                <a:rPr lang="es-ES" altLang="es-ES" sz="2000" baseline="-25000"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s-ES" altLang="es-E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3" name="TextBox 29">
              <a:extLst>
                <a:ext uri="{FF2B5EF4-FFF2-40B4-BE49-F238E27FC236}">
                  <a16:creationId xmlns:a16="http://schemas.microsoft.com/office/drawing/2014/main" id="{710AA791-3BB4-4332-848C-37FCDC95C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5808" y="5966298"/>
              <a:ext cx="662361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N=0</a:t>
              </a:r>
            </a:p>
          </p:txBody>
        </p:sp>
        <p:sp>
          <p:nvSpPr>
            <p:cNvPr id="17424" name="TextBox 30">
              <a:extLst>
                <a:ext uri="{FF2B5EF4-FFF2-40B4-BE49-F238E27FC236}">
                  <a16:creationId xmlns:a16="http://schemas.microsoft.com/office/drawing/2014/main" id="{DE206F40-BA4D-2CFD-42FB-568C419BE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5688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-20</a:t>
              </a:r>
            </a:p>
          </p:txBody>
        </p:sp>
        <p:sp>
          <p:nvSpPr>
            <p:cNvPr id="17425" name="TextBox 31">
              <a:extLst>
                <a:ext uri="{FF2B5EF4-FFF2-40B4-BE49-F238E27FC236}">
                  <a16:creationId xmlns:a16="http://schemas.microsoft.com/office/drawing/2014/main" id="{3A7C88A7-587B-639D-3218-915DDF8FEE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408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-60</a:t>
              </a:r>
            </a:p>
          </p:txBody>
        </p:sp>
        <p:sp>
          <p:nvSpPr>
            <p:cNvPr id="17426" name="TextBox 32">
              <a:extLst>
                <a:ext uri="{FF2B5EF4-FFF2-40B4-BE49-F238E27FC236}">
                  <a16:creationId xmlns:a16="http://schemas.microsoft.com/office/drawing/2014/main" id="{C4A21451-3313-33EB-691A-477D38FB0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4584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</a:p>
          </p:txBody>
        </p:sp>
        <p:sp>
          <p:nvSpPr>
            <p:cNvPr id="17427" name="TextBox 33">
              <a:extLst>
                <a:ext uri="{FF2B5EF4-FFF2-40B4-BE49-F238E27FC236}">
                  <a16:creationId xmlns:a16="http://schemas.microsoft.com/office/drawing/2014/main" id="{898CDD33-3888-84EC-F750-57DFEF7A6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800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-40</a:t>
              </a:r>
            </a:p>
          </p:txBody>
        </p:sp>
        <p:sp>
          <p:nvSpPr>
            <p:cNvPr id="17428" name="TextBox 34">
              <a:extLst>
                <a:ext uri="{FF2B5EF4-FFF2-40B4-BE49-F238E27FC236}">
                  <a16:creationId xmlns:a16="http://schemas.microsoft.com/office/drawing/2014/main" id="{D8C32C25-6C22-8833-B973-8D330B21A2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8720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-30</a:t>
              </a:r>
            </a:p>
          </p:txBody>
        </p:sp>
        <p:sp>
          <p:nvSpPr>
            <p:cNvPr id="17429" name="TextBox 35">
              <a:extLst>
                <a:ext uri="{FF2B5EF4-FFF2-40B4-BE49-F238E27FC236}">
                  <a16:creationId xmlns:a16="http://schemas.microsoft.com/office/drawing/2014/main" id="{7C4E30A5-CE5D-D33E-25D6-95EB3F7E9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2856" y="5402513"/>
              <a:ext cx="55496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cxnSp>
          <p:nvCxnSpPr>
            <p:cNvPr id="17430" name="Straight Connector 36">
              <a:extLst>
                <a:ext uri="{FF2B5EF4-FFF2-40B4-BE49-F238E27FC236}">
                  <a16:creationId xmlns:a16="http://schemas.microsoft.com/office/drawing/2014/main" id="{C00D7569-621D-A2AC-E538-E6AAA93FC0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43480" y="2260574"/>
              <a:ext cx="0" cy="3061948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1" name="Straight Connector 38">
              <a:extLst>
                <a:ext uri="{FF2B5EF4-FFF2-40B4-BE49-F238E27FC236}">
                  <a16:creationId xmlns:a16="http://schemas.microsoft.com/office/drawing/2014/main" id="{E0D7F8C7-B8AB-2CC1-81CF-42AA809F7A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96208" y="2260574"/>
              <a:ext cx="0" cy="3061948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2" name="TextBox 39">
              <a:extLst>
                <a:ext uri="{FF2B5EF4-FFF2-40B4-BE49-F238E27FC236}">
                  <a16:creationId xmlns:a16="http://schemas.microsoft.com/office/drawing/2014/main" id="{61E0EDBC-878E-2CA9-4217-88BCE90816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392" y="1140709"/>
              <a:ext cx="896399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1/(aH)</a:t>
              </a:r>
            </a:p>
          </p:txBody>
        </p:sp>
        <p:cxnSp>
          <p:nvCxnSpPr>
            <p:cNvPr id="17433" name="Straight Connector 40">
              <a:extLst>
                <a:ext uri="{FF2B5EF4-FFF2-40B4-BE49-F238E27FC236}">
                  <a16:creationId xmlns:a16="http://schemas.microsoft.com/office/drawing/2014/main" id="{76D5F4B1-18B4-554F-E86F-23A678E4E0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5368" y="2260574"/>
              <a:ext cx="7766904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4" name="Straight Connector 43">
              <a:extLst>
                <a:ext uri="{FF2B5EF4-FFF2-40B4-BE49-F238E27FC236}">
                  <a16:creationId xmlns:a16="http://schemas.microsoft.com/office/drawing/2014/main" id="{78DC219C-2435-0BD6-A399-7CA2B634CF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07576" y="3572951"/>
              <a:ext cx="4918721" cy="0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5" name="Straight Connector 45">
              <a:extLst>
                <a:ext uri="{FF2B5EF4-FFF2-40B4-BE49-F238E27FC236}">
                  <a16:creationId xmlns:a16="http://schemas.microsoft.com/office/drawing/2014/main" id="{460AA379-9D9F-73F8-AF26-12DD9BBE9B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27436" y="3572951"/>
              <a:ext cx="0" cy="1749571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6" name="Straight Connector 47">
              <a:extLst>
                <a:ext uri="{FF2B5EF4-FFF2-40B4-BE49-F238E27FC236}">
                  <a16:creationId xmlns:a16="http://schemas.microsoft.com/office/drawing/2014/main" id="{A24E7D87-9B62-2EB7-5EF7-A3E8102100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572951"/>
              <a:ext cx="65" cy="1749571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7" name="TextBox 48">
              <a:extLst>
                <a:ext uri="{FF2B5EF4-FFF2-40B4-BE49-F238E27FC236}">
                  <a16:creationId xmlns:a16="http://schemas.microsoft.com/office/drawing/2014/main" id="{848978D6-CF38-AEE9-9063-91045E94A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4378" y="5335688"/>
              <a:ext cx="42191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s-ES" altLang="es-ES" sz="2000" baseline="-2500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s-ES" altLang="es-E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38" name="TextBox 49">
              <a:extLst>
                <a:ext uri="{FF2B5EF4-FFF2-40B4-BE49-F238E27FC236}">
                  <a16:creationId xmlns:a16="http://schemas.microsoft.com/office/drawing/2014/main" id="{C1886555-E8FE-AA07-C919-CBAA3EE63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9859" y="5322522"/>
              <a:ext cx="540533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rec</a:t>
              </a:r>
            </a:p>
          </p:txBody>
        </p:sp>
        <p:sp>
          <p:nvSpPr>
            <p:cNvPr id="17439" name="TextBox 50">
              <a:extLst>
                <a:ext uri="{FF2B5EF4-FFF2-40B4-BE49-F238E27FC236}">
                  <a16:creationId xmlns:a16="http://schemas.microsoft.com/office/drawing/2014/main" id="{5BD8000D-78A9-AD08-60D3-3D538526BA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8216" y="5661248"/>
              <a:ext cx="470000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eq</a:t>
              </a:r>
            </a:p>
          </p:txBody>
        </p:sp>
        <p:cxnSp>
          <p:nvCxnSpPr>
            <p:cNvPr id="17440" name="Straight Connector 51">
              <a:extLst>
                <a:ext uri="{FF2B5EF4-FFF2-40B4-BE49-F238E27FC236}">
                  <a16:creationId xmlns:a16="http://schemas.microsoft.com/office/drawing/2014/main" id="{67393550-B996-F226-12E1-271300AA54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52192" y="2420555"/>
              <a:ext cx="0" cy="3039635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41" name="TextBox 54">
              <a:extLst>
                <a:ext uri="{FF2B5EF4-FFF2-40B4-BE49-F238E27FC236}">
                  <a16:creationId xmlns:a16="http://schemas.microsoft.com/office/drawing/2014/main" id="{C6EF0A4C-7EDD-D81C-BFA5-135A384B7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32240" y="5322522"/>
              <a:ext cx="713657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BBN</a:t>
              </a:r>
            </a:p>
          </p:txBody>
        </p:sp>
        <p:sp>
          <p:nvSpPr>
            <p:cNvPr id="17442" name="TextBox 55">
              <a:extLst>
                <a:ext uri="{FF2B5EF4-FFF2-40B4-BE49-F238E27FC236}">
                  <a16:creationId xmlns:a16="http://schemas.microsoft.com/office/drawing/2014/main" id="{A92A686D-2ECF-F319-5C6C-544D3BDAA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945" y="5700162"/>
              <a:ext cx="7553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QCD</a:t>
              </a:r>
            </a:p>
          </p:txBody>
        </p:sp>
        <p:sp>
          <p:nvSpPr>
            <p:cNvPr id="17443" name="TextBox 56">
              <a:extLst>
                <a:ext uri="{FF2B5EF4-FFF2-40B4-BE49-F238E27FC236}">
                  <a16:creationId xmlns:a16="http://schemas.microsoft.com/office/drawing/2014/main" id="{34BC9D36-8F4B-F73C-234E-5BE3F8EE1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4000" y="5335688"/>
              <a:ext cx="713657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PBH</a:t>
              </a:r>
            </a:p>
          </p:txBody>
        </p:sp>
        <p:cxnSp>
          <p:nvCxnSpPr>
            <p:cNvPr id="17444" name="Straight Connector 57">
              <a:extLst>
                <a:ext uri="{FF2B5EF4-FFF2-40B4-BE49-F238E27FC236}">
                  <a16:creationId xmlns:a16="http://schemas.microsoft.com/office/drawing/2014/main" id="{BB77AD70-72B3-1CC8-4788-11F6494E0D8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020272" y="2996952"/>
              <a:ext cx="6025" cy="232557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5" name="Straight Connector 59">
              <a:extLst>
                <a:ext uri="{FF2B5EF4-FFF2-40B4-BE49-F238E27FC236}">
                  <a16:creationId xmlns:a16="http://schemas.microsoft.com/office/drawing/2014/main" id="{2C93271A-4E63-F0E2-8C4F-183CD0C302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51720" y="2996952"/>
              <a:ext cx="0" cy="2322336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6" name="Straight Connector 60">
              <a:extLst>
                <a:ext uri="{FF2B5EF4-FFF2-40B4-BE49-F238E27FC236}">
                  <a16:creationId xmlns:a16="http://schemas.microsoft.com/office/drawing/2014/main" id="{9979E183-4EE7-DEEC-7ACE-F0029B4DC2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64584" y="2996952"/>
              <a:ext cx="638760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47" name="TextBox 62">
              <a:extLst>
                <a:ext uri="{FF2B5EF4-FFF2-40B4-BE49-F238E27FC236}">
                  <a16:creationId xmlns:a16="http://schemas.microsoft.com/office/drawing/2014/main" id="{EA52B9D9-3FA5-A953-2897-D23EAF752A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4073" y="1140709"/>
              <a:ext cx="896399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1/(aH)</a:t>
              </a:r>
            </a:p>
          </p:txBody>
        </p:sp>
        <p:sp>
          <p:nvSpPr>
            <p:cNvPr id="17448" name="TextBox 63">
              <a:extLst>
                <a:ext uri="{FF2B5EF4-FFF2-40B4-BE49-F238E27FC236}">
                  <a16:creationId xmlns:a16="http://schemas.microsoft.com/office/drawing/2014/main" id="{711114FC-3BD7-6F48-D2D1-F2809DC19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7576" y="6224896"/>
              <a:ext cx="1082348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Inflation</a:t>
              </a:r>
            </a:p>
          </p:txBody>
        </p:sp>
        <p:sp>
          <p:nvSpPr>
            <p:cNvPr id="17449" name="TextBox 64">
              <a:extLst>
                <a:ext uri="{FF2B5EF4-FFF2-40B4-BE49-F238E27FC236}">
                  <a16:creationId xmlns:a16="http://schemas.microsoft.com/office/drawing/2014/main" id="{45B33C01-5C70-F485-79B2-8AB9B24DD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58157" y="6215582"/>
              <a:ext cx="1269899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Radiation</a:t>
              </a:r>
            </a:p>
          </p:txBody>
        </p:sp>
        <p:sp>
          <p:nvSpPr>
            <p:cNvPr id="17450" name="TextBox 65">
              <a:extLst>
                <a:ext uri="{FF2B5EF4-FFF2-40B4-BE49-F238E27FC236}">
                  <a16:creationId xmlns:a16="http://schemas.microsoft.com/office/drawing/2014/main" id="{AB311931-D252-8602-3804-9DB01F5490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4160" y="6224896"/>
              <a:ext cx="909223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Matter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6407E93-5EF3-90A1-C5C4-93CDFC439DD1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8327145" y="6224896"/>
              <a:ext cx="410689" cy="444464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s-ES">
                  <a:noFill/>
                </a:rPr>
                <a:t> </a:t>
              </a:r>
            </a:p>
          </p:txBody>
        </p:sp>
        <p:cxnSp>
          <p:nvCxnSpPr>
            <p:cNvPr id="17452" name="Straight Connector 67">
              <a:extLst>
                <a:ext uri="{FF2B5EF4-FFF2-40B4-BE49-F238E27FC236}">
                  <a16:creationId xmlns:a16="http://schemas.microsoft.com/office/drawing/2014/main" id="{9C957B5E-5F68-4900-2A51-5B27828184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27456" y="2420555"/>
              <a:ext cx="6984776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53" name="Straight Connector 69">
              <a:extLst>
                <a:ext uri="{FF2B5EF4-FFF2-40B4-BE49-F238E27FC236}">
                  <a16:creationId xmlns:a16="http://schemas.microsoft.com/office/drawing/2014/main" id="{4647D713-F638-B291-A252-3FEFF6AB62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7496" y="2420555"/>
              <a:ext cx="0" cy="287307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54" name="Straight Connector 72">
              <a:extLst>
                <a:ext uri="{FF2B5EF4-FFF2-40B4-BE49-F238E27FC236}">
                  <a16:creationId xmlns:a16="http://schemas.microsoft.com/office/drawing/2014/main" id="{4934299C-8EF0-1279-468E-D45824F598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60320" y="3300450"/>
              <a:ext cx="0" cy="239971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55" name="Straight Connector 75">
              <a:extLst>
                <a:ext uri="{FF2B5EF4-FFF2-40B4-BE49-F238E27FC236}">
                  <a16:creationId xmlns:a16="http://schemas.microsoft.com/office/drawing/2014/main" id="{3D7DFFCD-37E5-5ACB-D882-014C61EA3C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4355" y="3300450"/>
              <a:ext cx="1605176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56" name="Straight Connector 77">
              <a:extLst>
                <a:ext uri="{FF2B5EF4-FFF2-40B4-BE49-F238E27FC236}">
                  <a16:creationId xmlns:a16="http://schemas.microsoft.com/office/drawing/2014/main" id="{63293AA6-6016-77A9-EA6A-CB8AE753F7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81069" y="3255167"/>
              <a:ext cx="30319" cy="2045043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57" name="TextBox 78">
              <a:extLst>
                <a:ext uri="{FF2B5EF4-FFF2-40B4-BE49-F238E27FC236}">
                  <a16:creationId xmlns:a16="http://schemas.microsoft.com/office/drawing/2014/main" id="{CDD3DA6B-BC0A-C507-7BCD-EBB350BA27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4379" y="980728"/>
              <a:ext cx="2095445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Horizon crossing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B53118D-616B-6B47-E369-0CD1B6369C05}"/>
                </a:ext>
              </a:extLst>
            </p:cNvPr>
            <p:cNvSpPr txBox="1"/>
            <p:nvPr/>
          </p:nvSpPr>
          <p:spPr>
            <a:xfrm>
              <a:off x="2987366" y="2924039"/>
              <a:ext cx="1376512" cy="770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" sz="44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PBH</a:t>
              </a:r>
            </a:p>
          </p:txBody>
        </p:sp>
        <p:sp>
          <p:nvSpPr>
            <p:cNvPr id="17459" name="TextBox 109">
              <a:extLst>
                <a:ext uri="{FF2B5EF4-FFF2-40B4-BE49-F238E27FC236}">
                  <a16:creationId xmlns:a16="http://schemas.microsoft.com/office/drawing/2014/main" id="{E3E18A8C-8C12-3963-2E71-D16582E571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0613" y="1458443"/>
              <a:ext cx="2365006" cy="400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comoving scale 1/k</a:t>
              </a:r>
            </a:p>
          </p:txBody>
        </p:sp>
        <p:sp>
          <p:nvSpPr>
            <p:cNvPr id="17460" name="Freeform 107">
              <a:extLst>
                <a:ext uri="{FF2B5EF4-FFF2-40B4-BE49-F238E27FC236}">
                  <a16:creationId xmlns:a16="http://schemas.microsoft.com/office/drawing/2014/main" id="{A057FD6D-36CD-9C5E-AA9E-0FC64DDD5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27" y="1239160"/>
              <a:ext cx="1355766" cy="598285"/>
            </a:xfrm>
            <a:custGeom>
              <a:avLst/>
              <a:gdLst>
                <a:gd name="T0" fmla="*/ 2147483646 w 871870"/>
                <a:gd name="T1" fmla="*/ 0 h 255181"/>
                <a:gd name="T2" fmla="*/ 2147483646 w 871870"/>
                <a:gd name="T3" fmla="*/ 2147483646 h 255181"/>
                <a:gd name="T4" fmla="*/ 0 w 871870"/>
                <a:gd name="T5" fmla="*/ 2147483646 h 255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1870" h="255181">
                  <a:moveTo>
                    <a:pt x="871870" y="0"/>
                  </a:moveTo>
                  <a:cubicBezTo>
                    <a:pt x="684028" y="21265"/>
                    <a:pt x="496187" y="42530"/>
                    <a:pt x="350875" y="85060"/>
                  </a:cubicBezTo>
                  <a:cubicBezTo>
                    <a:pt x="205563" y="127590"/>
                    <a:pt x="102781" y="191385"/>
                    <a:pt x="0" y="255181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17461" name="Freeform 112">
              <a:extLst>
                <a:ext uri="{FF2B5EF4-FFF2-40B4-BE49-F238E27FC236}">
                  <a16:creationId xmlns:a16="http://schemas.microsoft.com/office/drawing/2014/main" id="{0AA54DF5-283E-813C-AE03-EC0D8D60D3D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279205" y="1233864"/>
              <a:ext cx="3949050" cy="626758"/>
            </a:xfrm>
            <a:custGeom>
              <a:avLst/>
              <a:gdLst>
                <a:gd name="T0" fmla="*/ 2147483646 w 871870"/>
                <a:gd name="T1" fmla="*/ 0 h 255181"/>
                <a:gd name="T2" fmla="*/ 2147483646 w 871870"/>
                <a:gd name="T3" fmla="*/ 2147483646 h 255181"/>
                <a:gd name="T4" fmla="*/ 0 w 871870"/>
                <a:gd name="T5" fmla="*/ 2147483646 h 255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1870" h="255181">
                  <a:moveTo>
                    <a:pt x="871870" y="0"/>
                  </a:moveTo>
                  <a:cubicBezTo>
                    <a:pt x="684028" y="21265"/>
                    <a:pt x="496187" y="42530"/>
                    <a:pt x="350875" y="85060"/>
                  </a:cubicBezTo>
                  <a:cubicBezTo>
                    <a:pt x="205563" y="127590"/>
                    <a:pt x="102781" y="191385"/>
                    <a:pt x="0" y="255181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17462" name="TextBox 116">
              <a:extLst>
                <a:ext uri="{FF2B5EF4-FFF2-40B4-BE49-F238E27FC236}">
                  <a16:creationId xmlns:a16="http://schemas.microsoft.com/office/drawing/2014/main" id="{524A3D07-DDBB-80BF-0ECD-F92EAB971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0112" y="5720840"/>
              <a:ext cx="598241" cy="4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ES" sz="2000">
                  <a:latin typeface="Arial" panose="020B0604020202020204" pitchFamily="34" charset="0"/>
                  <a:cs typeface="Arial" panose="020B0604020202020204" pitchFamily="34" charset="0"/>
                </a:rPr>
                <a:t>EW</a:t>
              </a:r>
            </a:p>
          </p:txBody>
        </p:sp>
        <p:cxnSp>
          <p:nvCxnSpPr>
            <p:cNvPr id="17463" name="Straight Connector 117">
              <a:extLst>
                <a:ext uri="{FF2B5EF4-FFF2-40B4-BE49-F238E27FC236}">
                  <a16:creationId xmlns:a16="http://schemas.microsoft.com/office/drawing/2014/main" id="{8255BDE0-63FC-2A9C-8A7F-593CB21832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005064"/>
              <a:ext cx="0" cy="167963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64" name="Straight Connector 119">
              <a:extLst>
                <a:ext uri="{FF2B5EF4-FFF2-40B4-BE49-F238E27FC236}">
                  <a16:creationId xmlns:a16="http://schemas.microsoft.com/office/drawing/2014/main" id="{525227AD-2516-2AE5-9581-3627A04FDF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005064"/>
              <a:ext cx="0" cy="1324963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65" name="Straight Connector 120">
              <a:extLst>
                <a:ext uri="{FF2B5EF4-FFF2-40B4-BE49-F238E27FC236}">
                  <a16:creationId xmlns:a16="http://schemas.microsoft.com/office/drawing/2014/main" id="{F6FFCB6B-CBE4-1CE7-CFBF-5F1DDB0878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20984" y="4077072"/>
              <a:ext cx="3707072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7412" name="Straight Arrow Connector 124">
            <a:extLst>
              <a:ext uri="{FF2B5EF4-FFF2-40B4-BE49-F238E27FC236}">
                <a16:creationId xmlns:a16="http://schemas.microsoft.com/office/drawing/2014/main" id="{098D0473-F1AB-AABA-93B9-C3BB5DB67039}"/>
              </a:ext>
            </a:extLst>
          </p:cNvPr>
          <p:cNvCxnSpPr>
            <a:cxnSpLocks/>
          </p:cNvCxnSpPr>
          <p:nvPr/>
        </p:nvCxnSpPr>
        <p:spPr bwMode="auto">
          <a:xfrm>
            <a:off x="5878513" y="4667250"/>
            <a:ext cx="1112837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3" name="Straight Arrow Connector 130">
            <a:extLst>
              <a:ext uri="{FF2B5EF4-FFF2-40B4-BE49-F238E27FC236}">
                <a16:creationId xmlns:a16="http://schemas.microsoft.com/office/drawing/2014/main" id="{1C21459D-1D72-4BA0-0576-5A501A490A98}"/>
              </a:ext>
            </a:extLst>
          </p:cNvPr>
          <p:cNvCxnSpPr>
            <a:cxnSpLocks/>
          </p:cNvCxnSpPr>
          <p:nvPr/>
        </p:nvCxnSpPr>
        <p:spPr bwMode="auto">
          <a:xfrm flipV="1">
            <a:off x="5435600" y="2997200"/>
            <a:ext cx="0" cy="10795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4" name="TextBox 55">
            <a:extLst>
              <a:ext uri="{FF2B5EF4-FFF2-40B4-BE49-F238E27FC236}">
                <a16:creationId xmlns:a16="http://schemas.microsoft.com/office/drawing/2014/main" id="{32A43A4A-1D60-FD14-1A1A-CAE2CE606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1866900"/>
            <a:ext cx="754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CMB</a:t>
            </a:r>
          </a:p>
        </p:txBody>
      </p:sp>
      <p:sp>
        <p:nvSpPr>
          <p:cNvPr id="17415" name="TextBox 55">
            <a:extLst>
              <a:ext uri="{FF2B5EF4-FFF2-40B4-BE49-F238E27FC236}">
                <a16:creationId xmlns:a16="http://schemas.microsoft.com/office/drawing/2014/main" id="{54D010D4-44A5-1D31-570B-6D9B9E865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2489200"/>
            <a:ext cx="669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LSS</a:t>
            </a:r>
          </a:p>
        </p:txBody>
      </p:sp>
      <p:cxnSp>
        <p:nvCxnSpPr>
          <p:cNvPr id="17416" name="Straight Connector 75">
            <a:extLst>
              <a:ext uri="{FF2B5EF4-FFF2-40B4-BE49-F238E27FC236}">
                <a16:creationId xmlns:a16="http://schemas.microsoft.com/office/drawing/2014/main" id="{788B38B9-AE9E-7B66-840D-83ABAFA5B15B}"/>
              </a:ext>
            </a:extLst>
          </p:cNvPr>
          <p:cNvCxnSpPr>
            <a:cxnSpLocks/>
          </p:cNvCxnSpPr>
          <p:nvPr/>
        </p:nvCxnSpPr>
        <p:spPr bwMode="auto">
          <a:xfrm>
            <a:off x="4313238" y="3284538"/>
            <a:ext cx="3138487" cy="11112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7" name="Text Box 3">
            <a:extLst>
              <a:ext uri="{FF2B5EF4-FFF2-40B4-BE49-F238E27FC236}">
                <a16:creationId xmlns:a16="http://schemas.microsoft.com/office/drawing/2014/main" id="{247F7695-428D-51FD-4A1D-D7DD4F7E5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0450" y="730250"/>
            <a:ext cx="175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(2017)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71">
            <a:extLst>
              <a:ext uri="{FF2B5EF4-FFF2-40B4-BE49-F238E27FC236}">
                <a16:creationId xmlns:a16="http://schemas.microsoft.com/office/drawing/2014/main" id="{C2E57A08-B979-D6B4-CF60-EC993C2CE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3188" y="52388"/>
            <a:ext cx="63976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Final mass and final spin</a:t>
            </a:r>
          </a:p>
        </p:txBody>
      </p:sp>
      <p:pic>
        <p:nvPicPr>
          <p:cNvPr id="59395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id="{899A6A1D-FD68-14CB-03C0-C6E0E389A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3338"/>
            <a:ext cx="9144000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Rectangle 6">
            <a:extLst>
              <a:ext uri="{FF2B5EF4-FFF2-40B4-BE49-F238E27FC236}">
                <a16:creationId xmlns:a16="http://schemas.microsoft.com/office/drawing/2014/main" id="{FD859B89-1D5A-5CA9-619C-93DF660F7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390650"/>
            <a:ext cx="3095625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9397" name="Rectangle 7">
            <a:extLst>
              <a:ext uri="{FF2B5EF4-FFF2-40B4-BE49-F238E27FC236}">
                <a16:creationId xmlns:a16="http://schemas.microsoft.com/office/drawing/2014/main" id="{D7FF501A-45F2-44C6-70BD-073F26C1E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1330325"/>
            <a:ext cx="338138" cy="658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9398" name="Rectangle 8">
            <a:extLst>
              <a:ext uri="{FF2B5EF4-FFF2-40B4-BE49-F238E27FC236}">
                <a16:creationId xmlns:a16="http://schemas.microsoft.com/office/drawing/2014/main" id="{AA86AC96-F57D-CAB6-6A26-8587E22A7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6381750"/>
            <a:ext cx="8016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59399" name="Text Box 74">
            <a:extLst>
              <a:ext uri="{FF2B5EF4-FFF2-40B4-BE49-F238E27FC236}">
                <a16:creationId xmlns:a16="http://schemas.microsoft.com/office/drawing/2014/main" id="{16D15231-7CE9-D6E8-3BF6-055EB73D1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130300"/>
            <a:ext cx="2930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cxnSp>
        <p:nvCxnSpPr>
          <p:cNvPr id="59400" name="Straight Connector 5">
            <a:extLst>
              <a:ext uri="{FF2B5EF4-FFF2-40B4-BE49-F238E27FC236}">
                <a16:creationId xmlns:a16="http://schemas.microsoft.com/office/drawing/2014/main" id="{E58BA1E0-64B7-6CFF-A0B7-FD148490F410}"/>
              </a:ext>
            </a:extLst>
          </p:cNvPr>
          <p:cNvCxnSpPr>
            <a:cxnSpLocks/>
          </p:cNvCxnSpPr>
          <p:nvPr/>
        </p:nvCxnSpPr>
        <p:spPr bwMode="auto">
          <a:xfrm>
            <a:off x="539750" y="3068638"/>
            <a:ext cx="84963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1" name="Text Box 74">
            <a:extLst>
              <a:ext uri="{FF2B5EF4-FFF2-40B4-BE49-F238E27FC236}">
                <a16:creationId xmlns:a16="http://schemas.microsoft.com/office/drawing/2014/main" id="{82EA3077-F15E-72E0-E806-64C9F0F1F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121025"/>
            <a:ext cx="182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=s</a:t>
            </a:r>
            <a:r>
              <a:rPr lang="en-US" altLang="es-ES" sz="2800" baseline="-250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  <p:sp>
        <p:nvSpPr>
          <p:cNvPr id="10" name="Donut 14">
            <a:extLst>
              <a:ext uri="{FF2B5EF4-FFF2-40B4-BE49-F238E27FC236}">
                <a16:creationId xmlns:a16="http://schemas.microsoft.com/office/drawing/2014/main" id="{C7E97D77-5BD1-5BE8-A25E-0DD8659851A4}"/>
              </a:ext>
            </a:extLst>
          </p:cNvPr>
          <p:cNvSpPr/>
          <p:nvPr/>
        </p:nvSpPr>
        <p:spPr bwMode="auto">
          <a:xfrm>
            <a:off x="3479801" y="2413139"/>
            <a:ext cx="1091591" cy="1231885"/>
          </a:xfrm>
          <a:prstGeom prst="donut">
            <a:avLst>
              <a:gd name="adj" fmla="val 5169"/>
            </a:avLst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hart&#10;&#10;Description automatically generated">
            <a:extLst>
              <a:ext uri="{FF2B5EF4-FFF2-40B4-BE49-F238E27FC236}">
                <a16:creationId xmlns:a16="http://schemas.microsoft.com/office/drawing/2014/main" id="{F34B05B5-1E82-0E7B-BB6F-06D52D49134D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07488" cy="592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 Box 71">
            <a:extLst>
              <a:ext uri="{FF2B5EF4-FFF2-40B4-BE49-F238E27FC236}">
                <a16:creationId xmlns:a16="http://schemas.microsoft.com/office/drawing/2014/main" id="{1BD2B6E6-58D2-9192-AEE1-CE1A3E153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0"/>
            <a:ext cx="8064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Are LIGO/Virgo BH Primordial?</a:t>
            </a:r>
          </a:p>
        </p:txBody>
      </p:sp>
      <p:sp>
        <p:nvSpPr>
          <p:cNvPr id="62468" name="Text Box 74">
            <a:extLst>
              <a:ext uri="{FF2B5EF4-FFF2-40B4-BE49-F238E27FC236}">
                <a16:creationId xmlns:a16="http://schemas.microsoft.com/office/drawing/2014/main" id="{DF54430A-C4C8-8376-B27F-512BD5BE7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1125538"/>
            <a:ext cx="2930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62469" name="Rounded Rectangle 5">
            <a:extLst>
              <a:ext uri="{FF2B5EF4-FFF2-40B4-BE49-F238E27FC236}">
                <a16:creationId xmlns:a16="http://schemas.microsoft.com/office/drawing/2014/main" id="{A1EB929B-7673-D444-0537-4474DFBE3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89138"/>
            <a:ext cx="3744912" cy="2232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39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 progenitors in the low mass gap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(2.5 to 5 M</a:t>
            </a:r>
            <a:r>
              <a:rPr lang="en-ES" altLang="en-ES" sz="1600" baseline="-25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Mass uncertainties?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BH vs Neutron Star?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Mass gap hypothesis from XRB, no fundamental limitation?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PBH: Transition form proton peak to pion bump</a:t>
            </a:r>
          </a:p>
        </p:txBody>
      </p:sp>
      <p:sp>
        <p:nvSpPr>
          <p:cNvPr id="62470" name="Oval 7">
            <a:extLst>
              <a:ext uri="{FF2B5EF4-FFF2-40B4-BE49-F238E27FC236}">
                <a16:creationId xmlns:a16="http://schemas.microsoft.com/office/drawing/2014/main" id="{D61000EF-E592-C380-527C-C33343BC3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175" y="4625975"/>
            <a:ext cx="215900" cy="2159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2471" name="Oval 8">
            <a:extLst>
              <a:ext uri="{FF2B5EF4-FFF2-40B4-BE49-F238E27FC236}">
                <a16:creationId xmlns:a16="http://schemas.microsoft.com/office/drawing/2014/main" id="{49086412-7A6B-B59E-A843-78D7614BA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963" y="5111750"/>
            <a:ext cx="215900" cy="2159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2472" name="Oval 9">
            <a:extLst>
              <a:ext uri="{FF2B5EF4-FFF2-40B4-BE49-F238E27FC236}">
                <a16:creationId xmlns:a16="http://schemas.microsoft.com/office/drawing/2014/main" id="{B9765E8F-49EE-EA69-1F81-C86DBAE0D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0" y="5373688"/>
            <a:ext cx="217488" cy="215900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2473" name="Oval 10">
            <a:extLst>
              <a:ext uri="{FF2B5EF4-FFF2-40B4-BE49-F238E27FC236}">
                <a16:creationId xmlns:a16="http://schemas.microsoft.com/office/drawing/2014/main" id="{A6849DE1-6320-089F-7E6F-8A7D70D9F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113" y="5732463"/>
            <a:ext cx="215900" cy="217487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2474" name="Oval 11">
            <a:extLst>
              <a:ext uri="{FF2B5EF4-FFF2-40B4-BE49-F238E27FC236}">
                <a16:creationId xmlns:a16="http://schemas.microsoft.com/office/drawing/2014/main" id="{49FE6920-CCCA-F86B-5BC9-1DB7332FF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5705475"/>
            <a:ext cx="215900" cy="2159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2475" name="Oval 12">
            <a:extLst>
              <a:ext uri="{FF2B5EF4-FFF2-40B4-BE49-F238E27FC236}">
                <a16:creationId xmlns:a16="http://schemas.microsoft.com/office/drawing/2014/main" id="{3882AFB2-4375-B806-4833-A5B63BBEA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9188" y="5876925"/>
            <a:ext cx="215900" cy="2159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cxnSp>
        <p:nvCxnSpPr>
          <p:cNvPr id="62476" name="Straight Connector 13">
            <a:extLst>
              <a:ext uri="{FF2B5EF4-FFF2-40B4-BE49-F238E27FC236}">
                <a16:creationId xmlns:a16="http://schemas.microsoft.com/office/drawing/2014/main" id="{DC228B9B-F044-2F4B-3A1C-7682E3A7A98D}"/>
              </a:ext>
            </a:extLst>
          </p:cNvPr>
          <p:cNvCxnSpPr>
            <a:cxnSpLocks/>
          </p:cNvCxnSpPr>
          <p:nvPr/>
        </p:nvCxnSpPr>
        <p:spPr bwMode="auto">
          <a:xfrm>
            <a:off x="755650" y="4697413"/>
            <a:ext cx="8351838" cy="0"/>
          </a:xfrm>
          <a:prstGeom prst="line">
            <a:avLst/>
          </a:prstGeom>
          <a:noFill/>
          <a:ln w="31750" algn="ctr">
            <a:solidFill>
              <a:srgbClr val="C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hart&#10;&#10;Description automatically generated">
            <a:extLst>
              <a:ext uri="{FF2B5EF4-FFF2-40B4-BE49-F238E27FC236}">
                <a16:creationId xmlns:a16="http://schemas.microsoft.com/office/drawing/2014/main" id="{898C13FC-8E58-81E6-A796-DC700D527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09075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71">
            <a:extLst>
              <a:ext uri="{FF2B5EF4-FFF2-40B4-BE49-F238E27FC236}">
                <a16:creationId xmlns:a16="http://schemas.microsoft.com/office/drawing/2014/main" id="{2CDBCEC4-EB96-FA93-E803-085021364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0"/>
            <a:ext cx="8064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Are LIGO/Virgo BH Primordial?</a:t>
            </a:r>
          </a:p>
        </p:txBody>
      </p:sp>
      <p:sp>
        <p:nvSpPr>
          <p:cNvPr id="63492" name="Text Box 74">
            <a:extLst>
              <a:ext uri="{FF2B5EF4-FFF2-40B4-BE49-F238E27FC236}">
                <a16:creationId xmlns:a16="http://schemas.microsoft.com/office/drawing/2014/main" id="{52A7102C-8102-231A-C68B-D6CA446A1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1125538"/>
            <a:ext cx="2930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63493" name="Rounded Rectangle 5">
            <a:extLst>
              <a:ext uri="{FF2B5EF4-FFF2-40B4-BE49-F238E27FC236}">
                <a16:creationId xmlns:a16="http://schemas.microsoft.com/office/drawing/2014/main" id="{E2F49357-B455-08DF-46CE-0D3840716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844675"/>
            <a:ext cx="4105275" cy="2232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3975" algn="ctr">
            <a:solidFill>
              <a:srgbClr val="12481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 progenitors in the PISN mass gap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(~60 to 130 M</a:t>
            </a:r>
            <a:r>
              <a:rPr lang="en-ES" altLang="en-ES" sz="1600" baseline="-250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Mass uncertainties?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Secondary mergers?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Dense environments (AGN disks, GC)?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Velocity kicks &gt; v</a:t>
            </a:r>
            <a:r>
              <a:rPr lang="en-ES" altLang="en-ES" sz="1600" baseline="-250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escape</a:t>
            </a: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a problem!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Why isn’t there a transition?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ES" altLang="en-ES" sz="1600">
                <a:solidFill>
                  <a:srgbClr val="1248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PBH: pion bump naturally</a:t>
            </a:r>
          </a:p>
        </p:txBody>
      </p:sp>
      <p:sp>
        <p:nvSpPr>
          <p:cNvPr id="63494" name="Oval 6">
            <a:extLst>
              <a:ext uri="{FF2B5EF4-FFF2-40B4-BE49-F238E27FC236}">
                <a16:creationId xmlns:a16="http://schemas.microsoft.com/office/drawing/2014/main" id="{71BA077A-415D-4271-B75A-9A294EF8F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3563" y="228917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495" name="Oval 7">
            <a:extLst>
              <a:ext uri="{FF2B5EF4-FFF2-40B4-BE49-F238E27FC236}">
                <a16:creationId xmlns:a16="http://schemas.microsoft.com/office/drawing/2014/main" id="{4BC3A450-6AEA-C556-8A42-EF439C53A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3" y="239077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496" name="Oval 8">
            <a:extLst>
              <a:ext uri="{FF2B5EF4-FFF2-40B4-BE49-F238E27FC236}">
                <a16:creationId xmlns:a16="http://schemas.microsoft.com/office/drawing/2014/main" id="{36658900-86DE-7078-E6F7-9AB67A92F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249237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497" name="Oval 9">
            <a:extLst>
              <a:ext uri="{FF2B5EF4-FFF2-40B4-BE49-F238E27FC236}">
                <a16:creationId xmlns:a16="http://schemas.microsoft.com/office/drawing/2014/main" id="{71C511D0-1413-76F6-3A93-AC04A2904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8238" y="269557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498" name="Oval 10">
            <a:extLst>
              <a:ext uri="{FF2B5EF4-FFF2-40B4-BE49-F238E27FC236}">
                <a16:creationId xmlns:a16="http://schemas.microsoft.com/office/drawing/2014/main" id="{3B84376C-E51F-47E9-F8CD-84ABB6C80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5113" y="3357563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499" name="Oval 11">
            <a:extLst>
              <a:ext uri="{FF2B5EF4-FFF2-40B4-BE49-F238E27FC236}">
                <a16:creationId xmlns:a16="http://schemas.microsoft.com/office/drawing/2014/main" id="{5704603A-66BE-7E6E-E5E2-500BF270C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3284538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500" name="Oval 12">
            <a:extLst>
              <a:ext uri="{FF2B5EF4-FFF2-40B4-BE49-F238E27FC236}">
                <a16:creationId xmlns:a16="http://schemas.microsoft.com/office/drawing/2014/main" id="{3083FBD3-E427-162C-F907-592241A6D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1725" y="287972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501" name="Oval 13">
            <a:extLst>
              <a:ext uri="{FF2B5EF4-FFF2-40B4-BE49-F238E27FC236}">
                <a16:creationId xmlns:a16="http://schemas.microsoft.com/office/drawing/2014/main" id="{C3685B8B-78EA-3F03-99A3-9B1290CDB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7750" y="2843213"/>
            <a:ext cx="215900" cy="217487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3502" name="Oval 14">
            <a:extLst>
              <a:ext uri="{FF2B5EF4-FFF2-40B4-BE49-F238E27FC236}">
                <a16:creationId xmlns:a16="http://schemas.microsoft.com/office/drawing/2014/main" id="{08C72D84-A44A-275E-C523-11C9F671A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2708275"/>
            <a:ext cx="215900" cy="215900"/>
          </a:xfrm>
          <a:prstGeom prst="ellipse">
            <a:avLst/>
          </a:prstGeom>
          <a:noFill/>
          <a:ln w="44450" algn="ctr">
            <a:solidFill>
              <a:srgbClr val="1248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cxnSp>
        <p:nvCxnSpPr>
          <p:cNvPr id="63503" name="Straight Connector 16">
            <a:extLst>
              <a:ext uri="{FF2B5EF4-FFF2-40B4-BE49-F238E27FC236}">
                <a16:creationId xmlns:a16="http://schemas.microsoft.com/office/drawing/2014/main" id="{FDCF2C43-25E4-74E3-D288-D4FD7EA60616}"/>
              </a:ext>
            </a:extLst>
          </p:cNvPr>
          <p:cNvCxnSpPr>
            <a:cxnSpLocks/>
          </p:cNvCxnSpPr>
          <p:nvPr/>
        </p:nvCxnSpPr>
        <p:spPr bwMode="auto">
          <a:xfrm>
            <a:off x="7380288" y="908050"/>
            <a:ext cx="0" cy="5257800"/>
          </a:xfrm>
          <a:prstGeom prst="line">
            <a:avLst/>
          </a:prstGeom>
          <a:noFill/>
          <a:ln w="31750" algn="ctr">
            <a:solidFill>
              <a:srgbClr val="12481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 descr="Chart&#10;&#10;Description automatically generated">
            <a:extLst>
              <a:ext uri="{FF2B5EF4-FFF2-40B4-BE49-F238E27FC236}">
                <a16:creationId xmlns:a16="http://schemas.microsoft.com/office/drawing/2014/main" id="{FA93F264-1C21-28ED-5BC0-41B45F8CE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1863"/>
            <a:ext cx="9109075" cy="588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Text Box 71">
            <a:extLst>
              <a:ext uri="{FF2B5EF4-FFF2-40B4-BE49-F238E27FC236}">
                <a16:creationId xmlns:a16="http://schemas.microsoft.com/office/drawing/2014/main" id="{074EFE87-9ECE-48ED-7A56-DC4DD3755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0"/>
            <a:ext cx="8064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Are LIGO/Virgo BH Primordial?</a:t>
            </a:r>
          </a:p>
        </p:txBody>
      </p:sp>
      <p:sp>
        <p:nvSpPr>
          <p:cNvPr id="64516" name="Text Box 74">
            <a:extLst>
              <a:ext uri="{FF2B5EF4-FFF2-40B4-BE49-F238E27FC236}">
                <a16:creationId xmlns:a16="http://schemas.microsoft.com/office/drawing/2014/main" id="{223447D6-4F3F-D783-3680-C0663B11A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1125538"/>
            <a:ext cx="2930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A99396F-BEB2-39A9-3A9B-485E2589502C}"/>
              </a:ext>
            </a:extLst>
          </p:cNvPr>
          <p:cNvSpPr/>
          <p:nvPr/>
        </p:nvSpPr>
        <p:spPr bwMode="auto">
          <a:xfrm>
            <a:off x="827088" y="1844675"/>
            <a:ext cx="4824412" cy="2232025"/>
          </a:xfrm>
          <a:prstGeom prst="roundRect">
            <a:avLst/>
          </a:prstGeom>
          <a:solidFill>
            <a:schemeClr val="bg1"/>
          </a:solidFill>
          <a:ln w="539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E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Asymmetric BH progenitors ( q &lt; 0.25 )</a:t>
            </a:r>
          </a:p>
          <a:p>
            <a:pPr algn="ctr" eaLnBrk="1" hangingPunct="1">
              <a:defRPr/>
            </a:pPr>
            <a:endParaRPr lang="en-E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E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E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mparable merger rates</a:t>
            </a:r>
          </a:p>
          <a:p>
            <a:pPr eaLnBrk="1" hangingPunct="1">
              <a:defRPr/>
            </a:pPr>
            <a:r>
              <a:rPr lang="en-E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Spin primary component very low ( s &lt; 0.07 )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en-E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Tx/>
              <a:buChar char="-"/>
              <a:defRPr/>
            </a:pPr>
            <a:endParaRPr lang="en-E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Tx/>
              <a:buChar char="-"/>
              <a:defRPr/>
            </a:pPr>
            <a:endParaRPr lang="en-E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E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PBH: q&lt;&lt;1 appear naturally in dense clusters</a:t>
            </a:r>
          </a:p>
        </p:txBody>
      </p:sp>
      <p:pic>
        <p:nvPicPr>
          <p:cNvPr id="64518" name="Picture 9" descr="Text, letter&#10;&#10;Description automatically generated">
            <a:extLst>
              <a:ext uri="{FF2B5EF4-FFF2-40B4-BE49-F238E27FC236}">
                <a16:creationId xmlns:a16="http://schemas.microsoft.com/office/drawing/2014/main" id="{A4CD8156-A0D0-95E5-6642-CFADF511C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044825"/>
            <a:ext cx="4572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Oval 10">
            <a:extLst>
              <a:ext uri="{FF2B5EF4-FFF2-40B4-BE49-F238E27FC236}">
                <a16:creationId xmlns:a16="http://schemas.microsoft.com/office/drawing/2014/main" id="{2E264ECC-8678-F263-C20F-28DBAEAE0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0300" y="5907088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0" name="Oval 11">
            <a:extLst>
              <a:ext uri="{FF2B5EF4-FFF2-40B4-BE49-F238E27FC236}">
                <a16:creationId xmlns:a16="http://schemas.microsoft.com/office/drawing/2014/main" id="{617B17C7-6C5F-64BF-2196-361241CBA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963" y="5157788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1" name="Oval 12">
            <a:extLst>
              <a:ext uri="{FF2B5EF4-FFF2-40B4-BE49-F238E27FC236}">
                <a16:creationId xmlns:a16="http://schemas.microsoft.com/office/drawing/2014/main" id="{3C6574CD-1AB9-740D-5174-993AAE473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5229225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2" name="Oval 13">
            <a:extLst>
              <a:ext uri="{FF2B5EF4-FFF2-40B4-BE49-F238E27FC236}">
                <a16:creationId xmlns:a16="http://schemas.microsoft.com/office/drawing/2014/main" id="{ACD01800-401C-A3E9-FB54-62BFCFF07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4508500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3" name="Oval 14">
            <a:extLst>
              <a:ext uri="{FF2B5EF4-FFF2-40B4-BE49-F238E27FC236}">
                <a16:creationId xmlns:a16="http://schemas.microsoft.com/office/drawing/2014/main" id="{F989192A-13A0-3D50-13FC-7ACC9B5AF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263" y="5392738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4" name="Oval 15">
            <a:extLst>
              <a:ext uri="{FF2B5EF4-FFF2-40B4-BE49-F238E27FC236}">
                <a16:creationId xmlns:a16="http://schemas.microsoft.com/office/drawing/2014/main" id="{5C921CEA-62EF-703E-617C-F0186453D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5732463"/>
            <a:ext cx="215900" cy="217487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cxnSp>
        <p:nvCxnSpPr>
          <p:cNvPr id="64525" name="Straight Connector 20">
            <a:extLst>
              <a:ext uri="{FF2B5EF4-FFF2-40B4-BE49-F238E27FC236}">
                <a16:creationId xmlns:a16="http://schemas.microsoft.com/office/drawing/2014/main" id="{533E6967-954C-5CB3-C2F4-532925F05796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875" y="2636838"/>
            <a:ext cx="6553200" cy="3529012"/>
          </a:xfrm>
          <a:prstGeom prst="line">
            <a:avLst/>
          </a:prstGeom>
          <a:noFill/>
          <a:ln w="31750" algn="ctr">
            <a:solidFill>
              <a:srgbClr val="00206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26" name="Oval 24">
            <a:extLst>
              <a:ext uri="{FF2B5EF4-FFF2-40B4-BE49-F238E27FC236}">
                <a16:creationId xmlns:a16="http://schemas.microsoft.com/office/drawing/2014/main" id="{A71EF3F8-A690-C23B-D86C-40ACB1B2A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2463" y="3870325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7" name="Oval 25">
            <a:extLst>
              <a:ext uri="{FF2B5EF4-FFF2-40B4-BE49-F238E27FC236}">
                <a16:creationId xmlns:a16="http://schemas.microsoft.com/office/drawing/2014/main" id="{ABCD7E16-2B81-7CB7-A894-E099BB212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4221163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8" name="Oval 26">
            <a:extLst>
              <a:ext uri="{FF2B5EF4-FFF2-40B4-BE49-F238E27FC236}">
                <a16:creationId xmlns:a16="http://schemas.microsoft.com/office/drawing/2014/main" id="{4C184B03-BE7A-54FB-A071-6E5AB56F0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3284538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64529" name="Oval 27">
            <a:extLst>
              <a:ext uri="{FF2B5EF4-FFF2-40B4-BE49-F238E27FC236}">
                <a16:creationId xmlns:a16="http://schemas.microsoft.com/office/drawing/2014/main" id="{973F902C-2149-7366-9C96-505665AE4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5113" y="3357563"/>
            <a:ext cx="215900" cy="215900"/>
          </a:xfrm>
          <a:prstGeom prst="ellipse">
            <a:avLst/>
          </a:prstGeom>
          <a:noFill/>
          <a:ln w="4445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hart&#10;&#10;Description automatically generated">
            <a:extLst>
              <a:ext uri="{FF2B5EF4-FFF2-40B4-BE49-F238E27FC236}">
                <a16:creationId xmlns:a16="http://schemas.microsoft.com/office/drawing/2014/main" id="{908CE837-F0E0-C542-5655-C0C50587A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09075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 Box 71">
            <a:extLst>
              <a:ext uri="{FF2B5EF4-FFF2-40B4-BE49-F238E27FC236}">
                <a16:creationId xmlns:a16="http://schemas.microsoft.com/office/drawing/2014/main" id="{AC21C07E-AC70-5432-F601-4277FFDD7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0"/>
            <a:ext cx="8064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Are LIGO/Virgo BH Primordial?</a:t>
            </a:r>
          </a:p>
        </p:txBody>
      </p:sp>
      <p:sp>
        <p:nvSpPr>
          <p:cNvPr id="65540" name="Text Box 74">
            <a:extLst>
              <a:ext uri="{FF2B5EF4-FFF2-40B4-BE49-F238E27FC236}">
                <a16:creationId xmlns:a16="http://schemas.microsoft.com/office/drawing/2014/main" id="{123B293C-916E-2314-CB6F-904761CE1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1125538"/>
            <a:ext cx="2930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GWTC-3 (2021)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0F74544-F29B-DF0C-0FCA-EEBB7DFC0DA0}"/>
              </a:ext>
            </a:extLst>
          </p:cNvPr>
          <p:cNvSpPr/>
          <p:nvPr/>
        </p:nvSpPr>
        <p:spPr bwMode="auto">
          <a:xfrm>
            <a:off x="827088" y="1844675"/>
            <a:ext cx="3648075" cy="2232025"/>
          </a:xfrm>
          <a:prstGeom prst="roundRect">
            <a:avLst/>
          </a:prstGeom>
          <a:solidFill>
            <a:schemeClr val="bg1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 defined isolated population</a:t>
            </a:r>
          </a:p>
          <a:p>
            <a:pPr algn="ctr"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 to 15 M</a:t>
            </a:r>
            <a:r>
              <a:rPr lang="en-ES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eaLnBrk="1" hangingPunct="1">
              <a:defRPr/>
            </a:pPr>
            <a:endParaRPr lang="en-E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merger rates</a:t>
            </a:r>
          </a:p>
          <a:p>
            <a:pPr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ligned spins</a:t>
            </a:r>
          </a:p>
          <a:p>
            <a:pPr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Very likely Stellar BH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en-E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PBH: there is trough in TH model</a:t>
            </a:r>
          </a:p>
        </p:txBody>
      </p:sp>
      <p:sp>
        <p:nvSpPr>
          <p:cNvPr id="65542" name="Oval 11">
            <a:extLst>
              <a:ext uri="{FF2B5EF4-FFF2-40B4-BE49-F238E27FC236}">
                <a16:creationId xmlns:a16="http://schemas.microsoft.com/office/drawing/2014/main" id="{590727BA-B6D1-A2E7-CB8A-5B5732298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3986213"/>
            <a:ext cx="1216025" cy="955675"/>
          </a:xfrm>
          <a:prstGeom prst="ellipse">
            <a:avLst/>
          </a:prstGeom>
          <a:noFill/>
          <a:ln w="4445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 b="1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BB0EF6B-675B-21EF-7CDD-ECC54F80B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4450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67587" name="Text Box 2">
            <a:extLst>
              <a:ext uri="{FF2B5EF4-FFF2-40B4-BE49-F238E27FC236}">
                <a16:creationId xmlns:a16="http://schemas.microsoft.com/office/drawing/2014/main" id="{9B467958-F146-BF0F-504A-B8DA2D2D6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1196975"/>
            <a:ext cx="85979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Primordial Black Holes in dense clusters scatter off each other  </a:t>
            </a:r>
          </a:p>
        </p:txBody>
      </p:sp>
      <p:pic>
        <p:nvPicPr>
          <p:cNvPr id="67588" name="Picture 4" descr="A picture containing text, antenna, device&#10;&#10;Description automatically generated">
            <a:extLst>
              <a:ext uri="{FF2B5EF4-FFF2-40B4-BE49-F238E27FC236}">
                <a16:creationId xmlns:a16="http://schemas.microsoft.com/office/drawing/2014/main" id="{596D489D-4425-AEB3-A9B7-CC709F3B0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2182813"/>
            <a:ext cx="38195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4D0918DD-8FD9-7F19-A301-2D12C2B9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388" y="2276475"/>
            <a:ext cx="47815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10" descr="A picture containing logo&#10;&#10;Description automatically generated">
            <a:extLst>
              <a:ext uri="{FF2B5EF4-FFF2-40B4-BE49-F238E27FC236}">
                <a16:creationId xmlns:a16="http://schemas.microsoft.com/office/drawing/2014/main" id="{436BD7C5-16ED-37D6-8CD1-5226FC281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5035550"/>
            <a:ext cx="18478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1" name="Picture 12" descr="A picture containing clock, watch, gauge&#10;&#10;Description automatically generated">
            <a:extLst>
              <a:ext uri="{FF2B5EF4-FFF2-40B4-BE49-F238E27FC236}">
                <a16:creationId xmlns:a16="http://schemas.microsoft.com/office/drawing/2014/main" id="{119C1217-9862-E9EA-2C2E-E98F7270A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063" y="3213100"/>
            <a:ext cx="42386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Picture 14" descr="A picture containing text, clock, watch, gauge&#10;&#10;Description automatically generated">
            <a:extLst>
              <a:ext uri="{FF2B5EF4-FFF2-40B4-BE49-F238E27FC236}">
                <a16:creationId xmlns:a16="http://schemas.microsoft.com/office/drawing/2014/main" id="{EF028959-AA7E-17AA-C6E2-8986F179B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5100638"/>
            <a:ext cx="18097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16" descr="A picture containing logo&#10;&#10;Description automatically generated">
            <a:extLst>
              <a:ext uri="{FF2B5EF4-FFF2-40B4-BE49-F238E27FC236}">
                <a16:creationId xmlns:a16="http://schemas.microsoft.com/office/drawing/2014/main" id="{7EDA972A-F085-404D-4820-F908898D3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4319588"/>
            <a:ext cx="838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18" descr="A picture containing logo&#10;&#10;Description automatically generated">
            <a:extLst>
              <a:ext uri="{FF2B5EF4-FFF2-40B4-BE49-F238E27FC236}">
                <a16:creationId xmlns:a16="http://schemas.microsoft.com/office/drawing/2014/main" id="{DBF15DCF-E300-2A54-50FF-85E54B72B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435610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5" name="Picture 20" descr="A picture containing shape&#10;&#10;Description automatically generated">
            <a:extLst>
              <a:ext uri="{FF2B5EF4-FFF2-40B4-BE49-F238E27FC236}">
                <a16:creationId xmlns:a16="http://schemas.microsoft.com/office/drawing/2014/main" id="{EC3608E1-AB49-AB91-486A-2FF89E884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4327525"/>
            <a:ext cx="9239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6" name="Picture 22" descr="A picture containing text, clock, gauge&#10;&#10;Description automatically generated">
            <a:extLst>
              <a:ext uri="{FF2B5EF4-FFF2-40B4-BE49-F238E27FC236}">
                <a16:creationId xmlns:a16="http://schemas.microsoft.com/office/drawing/2014/main" id="{45487AFD-7B25-A79D-D88E-7F0024E0A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5100638"/>
            <a:ext cx="18478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7" name="Text Box 74">
            <a:extLst>
              <a:ext uri="{FF2B5EF4-FFF2-40B4-BE49-F238E27FC236}">
                <a16:creationId xmlns:a16="http://schemas.microsoft.com/office/drawing/2014/main" id="{6C9185EF-BFFE-E322-9E34-CFD5A1FFF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821363"/>
            <a:ext cx="28844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Nesseris (2018)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8977453-A0FA-B5AA-3615-D33BA6E31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55563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68611" name="Text Box 2">
            <a:extLst>
              <a:ext uri="{FF2B5EF4-FFF2-40B4-BE49-F238E27FC236}">
                <a16:creationId xmlns:a16="http://schemas.microsoft.com/office/drawing/2014/main" id="{EFF5C25E-1A1E-14BA-45D6-F4B933B11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1052513"/>
            <a:ext cx="4976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Amplitude and Power emitted in GW</a:t>
            </a:r>
          </a:p>
        </p:txBody>
      </p:sp>
      <p:pic>
        <p:nvPicPr>
          <p:cNvPr id="68612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5A1116D2-E8E5-3773-F730-22EC38AF5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1282700"/>
            <a:ext cx="33988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6" descr="Text&#10;&#10;Description automatically generated">
            <a:extLst>
              <a:ext uri="{FF2B5EF4-FFF2-40B4-BE49-F238E27FC236}">
                <a16:creationId xmlns:a16="http://schemas.microsoft.com/office/drawing/2014/main" id="{7C30F7B7-95DE-347C-2549-218DB134A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4019550"/>
            <a:ext cx="452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Picture 8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A95D557B-152C-7DAB-2F7A-EA89FD35B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916113"/>
            <a:ext cx="40957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5" name="Picture 10" descr="Chart, diagram, histogram&#10;&#10;Description automatically generated">
            <a:extLst>
              <a:ext uri="{FF2B5EF4-FFF2-40B4-BE49-F238E27FC236}">
                <a16:creationId xmlns:a16="http://schemas.microsoft.com/office/drawing/2014/main" id="{3EBFC21F-865D-CADF-51A0-9A9A04E43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50" y="2243138"/>
            <a:ext cx="37973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Picture 12" descr="Text&#10;&#10;Description automatically generated">
            <a:extLst>
              <a:ext uri="{FF2B5EF4-FFF2-40B4-BE49-F238E27FC236}">
                <a16:creationId xmlns:a16="http://schemas.microsoft.com/office/drawing/2014/main" id="{DA3E8814-B74A-B638-4D42-DBF2833FF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4910138"/>
            <a:ext cx="2865438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8617" name="Group 24">
            <a:extLst>
              <a:ext uri="{FF2B5EF4-FFF2-40B4-BE49-F238E27FC236}">
                <a16:creationId xmlns:a16="http://schemas.microsoft.com/office/drawing/2014/main" id="{96DCC1FB-F176-2F99-1B57-DF0DC0EFC8C1}"/>
              </a:ext>
            </a:extLst>
          </p:cNvPr>
          <p:cNvGrpSpPr>
            <a:grpSpLocks/>
          </p:cNvGrpSpPr>
          <p:nvPr/>
        </p:nvGrpSpPr>
        <p:grpSpPr bwMode="auto">
          <a:xfrm>
            <a:off x="752475" y="2586038"/>
            <a:ext cx="3176588" cy="1081087"/>
            <a:chOff x="919023" y="5120296"/>
            <a:chExt cx="4235575" cy="1442551"/>
          </a:xfrm>
        </p:grpSpPr>
        <p:pic>
          <p:nvPicPr>
            <p:cNvPr id="68625" name="Picture 14" descr="Text, letter&#10;&#10;Description automatically generated">
              <a:extLst>
                <a:ext uri="{FF2B5EF4-FFF2-40B4-BE49-F238E27FC236}">
                  <a16:creationId xmlns:a16="http://schemas.microsoft.com/office/drawing/2014/main" id="{A1F95186-02F0-FB05-66CE-5FA5D6093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023" y="5120296"/>
              <a:ext cx="4235575" cy="144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B609AC6-425E-48C1-B830-52378C4FF98F}"/>
                </a:ext>
              </a:extLst>
            </p:cNvPr>
            <p:cNvSpPr/>
            <p:nvPr/>
          </p:nvSpPr>
          <p:spPr>
            <a:xfrm>
              <a:off x="4841322" y="5713416"/>
              <a:ext cx="302692" cy="290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ES" sz="1500" dirty="0"/>
            </a:p>
          </p:txBody>
        </p:sp>
      </p:grpSp>
      <p:pic>
        <p:nvPicPr>
          <p:cNvPr id="68618" name="Picture 19">
            <a:extLst>
              <a:ext uri="{FF2B5EF4-FFF2-40B4-BE49-F238E27FC236}">
                <a16:creationId xmlns:a16="http://schemas.microsoft.com/office/drawing/2014/main" id="{CB5A9E46-1A21-59B6-A371-DD231983E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8" y="5689600"/>
            <a:ext cx="442436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1B9340-E4A4-C9B9-4D86-CB8653AC9036}"/>
              </a:ext>
            </a:extLst>
          </p:cNvPr>
          <p:cNvCxnSpPr/>
          <p:nvPr/>
        </p:nvCxnSpPr>
        <p:spPr>
          <a:xfrm>
            <a:off x="7046913" y="3716338"/>
            <a:ext cx="233362" cy="0"/>
          </a:xfrm>
          <a:prstGeom prst="straightConnector1">
            <a:avLst/>
          </a:prstGeom>
          <a:ln w="22225">
            <a:solidFill>
              <a:srgbClr val="16652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>
            <a:extLst>
              <a:ext uri="{FF2B5EF4-FFF2-40B4-BE49-F238E27FC236}">
                <a16:creationId xmlns:a16="http://schemas.microsoft.com/office/drawing/2014/main" id="{3CA673AA-F087-D055-CA4F-7287BBFB9071}"/>
              </a:ext>
            </a:extLst>
          </p:cNvPr>
          <p:cNvSpPr/>
          <p:nvPr/>
        </p:nvSpPr>
        <p:spPr>
          <a:xfrm rot="21214683" flipV="1">
            <a:off x="3425825" y="4657725"/>
            <a:ext cx="3476625" cy="312738"/>
          </a:xfrm>
          <a:custGeom>
            <a:avLst/>
            <a:gdLst>
              <a:gd name="connsiteX0" fmla="*/ 0 w 4433103"/>
              <a:gd name="connsiteY0" fmla="*/ 0 h 767843"/>
              <a:gd name="connsiteX1" fmla="*/ 3125164 w 4433103"/>
              <a:gd name="connsiteY1" fmla="*/ 729205 h 767843"/>
              <a:gd name="connsiteX2" fmla="*/ 4433103 w 4433103"/>
              <a:gd name="connsiteY2" fmla="*/ 601883 h 76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3103" h="767843">
                <a:moveTo>
                  <a:pt x="0" y="0"/>
                </a:moveTo>
                <a:cubicBezTo>
                  <a:pt x="1193157" y="314445"/>
                  <a:pt x="2386314" y="628891"/>
                  <a:pt x="3125164" y="729205"/>
                </a:cubicBezTo>
                <a:cubicBezTo>
                  <a:pt x="3864014" y="829519"/>
                  <a:pt x="4148558" y="715701"/>
                  <a:pt x="4433103" y="601883"/>
                </a:cubicBezTo>
              </a:path>
            </a:pathLst>
          </a:custGeom>
          <a:noFill/>
          <a:ln w="31750">
            <a:solidFill>
              <a:srgbClr val="002060"/>
            </a:solidFill>
            <a:prstDash val="dashDot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68DDF6-EC4F-4431-AF8B-C4376933EAC9}"/>
              </a:ext>
            </a:extLst>
          </p:cNvPr>
          <p:cNvSpPr/>
          <p:nvPr/>
        </p:nvSpPr>
        <p:spPr>
          <a:xfrm rot="1505760" flipV="1">
            <a:off x="3108325" y="3057525"/>
            <a:ext cx="3560763" cy="684213"/>
          </a:xfrm>
          <a:custGeom>
            <a:avLst/>
            <a:gdLst>
              <a:gd name="connsiteX0" fmla="*/ 0 w 4433103"/>
              <a:gd name="connsiteY0" fmla="*/ 0 h 767843"/>
              <a:gd name="connsiteX1" fmla="*/ 3125164 w 4433103"/>
              <a:gd name="connsiteY1" fmla="*/ 729205 h 767843"/>
              <a:gd name="connsiteX2" fmla="*/ 4433103 w 4433103"/>
              <a:gd name="connsiteY2" fmla="*/ 601883 h 76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3103" h="767843">
                <a:moveTo>
                  <a:pt x="0" y="0"/>
                </a:moveTo>
                <a:cubicBezTo>
                  <a:pt x="1193157" y="314445"/>
                  <a:pt x="2386314" y="628891"/>
                  <a:pt x="3125164" y="729205"/>
                </a:cubicBezTo>
                <a:cubicBezTo>
                  <a:pt x="3864014" y="829519"/>
                  <a:pt x="4148558" y="715701"/>
                  <a:pt x="4433103" y="601883"/>
                </a:cubicBezTo>
              </a:path>
            </a:pathLst>
          </a:custGeom>
          <a:noFill/>
          <a:ln w="31750">
            <a:solidFill>
              <a:srgbClr val="C0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7039AF3C-A522-F03F-3C56-D7429F841E48}"/>
              </a:ext>
            </a:extLst>
          </p:cNvPr>
          <p:cNvSpPr/>
          <p:nvPr/>
        </p:nvSpPr>
        <p:spPr>
          <a:xfrm rot="16425750">
            <a:off x="5938044" y="4545807"/>
            <a:ext cx="2047875" cy="414337"/>
          </a:xfrm>
          <a:custGeom>
            <a:avLst/>
            <a:gdLst>
              <a:gd name="connsiteX0" fmla="*/ 0 w 4433103"/>
              <a:gd name="connsiteY0" fmla="*/ 0 h 767843"/>
              <a:gd name="connsiteX1" fmla="*/ 3125164 w 4433103"/>
              <a:gd name="connsiteY1" fmla="*/ 729205 h 767843"/>
              <a:gd name="connsiteX2" fmla="*/ 4433103 w 4433103"/>
              <a:gd name="connsiteY2" fmla="*/ 601883 h 76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3103" h="767843">
                <a:moveTo>
                  <a:pt x="0" y="0"/>
                </a:moveTo>
                <a:cubicBezTo>
                  <a:pt x="1193157" y="314445"/>
                  <a:pt x="2386314" y="628891"/>
                  <a:pt x="3125164" y="729205"/>
                </a:cubicBezTo>
                <a:cubicBezTo>
                  <a:pt x="3864014" y="829519"/>
                  <a:pt x="4148558" y="715701"/>
                  <a:pt x="4433103" y="601883"/>
                </a:cubicBezTo>
              </a:path>
            </a:pathLst>
          </a:custGeom>
          <a:noFill/>
          <a:ln w="31750">
            <a:solidFill>
              <a:srgbClr val="166520"/>
            </a:solidFill>
            <a:prstDash val="sysDot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68623" name="TextBox 28">
            <a:extLst>
              <a:ext uri="{FF2B5EF4-FFF2-40B4-BE49-F238E27FC236}">
                <a16:creationId xmlns:a16="http://schemas.microsoft.com/office/drawing/2014/main" id="{1F7B732A-F743-C6D6-094D-F3CA51378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1938" y="5265738"/>
            <a:ext cx="230028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ES" sz="1500">
                <a:latin typeface="Ink Free" panose="03080402000500000000" pitchFamily="66" charset="0"/>
              </a:rPr>
              <a:t>Time duration of Burst:</a:t>
            </a:r>
          </a:p>
        </p:txBody>
      </p:sp>
      <p:sp>
        <p:nvSpPr>
          <p:cNvPr id="68624" name="Text Box 74">
            <a:extLst>
              <a:ext uri="{FF2B5EF4-FFF2-40B4-BE49-F238E27FC236}">
                <a16:creationId xmlns:a16="http://schemas.microsoft.com/office/drawing/2014/main" id="{4C887862-B8F0-5F45-E59A-D437AC57F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6022975"/>
            <a:ext cx="2884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Nesseris (2018)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29AFD1C-F4B0-11EB-6C99-E7E11B4C2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44450"/>
            <a:ext cx="9037638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69635" name="Text Box 2">
            <a:extLst>
              <a:ext uri="{FF2B5EF4-FFF2-40B4-BE49-F238E27FC236}">
                <a16:creationId xmlns:a16="http://schemas.microsoft.com/office/drawing/2014/main" id="{EB3C4C9B-5DF2-A683-5125-6FD6036D5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1125538"/>
            <a:ext cx="4976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Power spectrum (frequency domain)</a:t>
            </a:r>
          </a:p>
        </p:txBody>
      </p:sp>
      <p:pic>
        <p:nvPicPr>
          <p:cNvPr id="69636" name="Picture 4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6DF47222-DA5B-04DA-D057-43C9AF70B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8" y="1941513"/>
            <a:ext cx="3514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6">
            <a:extLst>
              <a:ext uri="{FF2B5EF4-FFF2-40B4-BE49-F238E27FC236}">
                <a16:creationId xmlns:a16="http://schemas.microsoft.com/office/drawing/2014/main" id="{BCE43B58-8DD3-D0D2-6D14-2FE77678F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1916113"/>
            <a:ext cx="27336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638" name="Group 10">
            <a:extLst>
              <a:ext uri="{FF2B5EF4-FFF2-40B4-BE49-F238E27FC236}">
                <a16:creationId xmlns:a16="http://schemas.microsoft.com/office/drawing/2014/main" id="{B35510D1-A6A5-4E81-6995-9A43DCF7D440}"/>
              </a:ext>
            </a:extLst>
          </p:cNvPr>
          <p:cNvGrpSpPr>
            <a:grpSpLocks/>
          </p:cNvGrpSpPr>
          <p:nvPr/>
        </p:nvGrpSpPr>
        <p:grpSpPr bwMode="auto">
          <a:xfrm>
            <a:off x="925513" y="2725738"/>
            <a:ext cx="3268662" cy="723900"/>
            <a:chOff x="2297334" y="3034045"/>
            <a:chExt cx="4358110" cy="965201"/>
          </a:xfrm>
        </p:grpSpPr>
        <p:pic>
          <p:nvPicPr>
            <p:cNvPr id="69645" name="Picture 8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14CBBDB7-3FC9-6DBE-45FA-048A2219D5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7334" y="3034045"/>
              <a:ext cx="4239163" cy="965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58ACBD-7038-482C-19CF-B315767B5496}"/>
                </a:ext>
              </a:extLst>
            </p:cNvPr>
            <p:cNvSpPr/>
            <p:nvPr/>
          </p:nvSpPr>
          <p:spPr>
            <a:xfrm>
              <a:off x="6261754" y="3586495"/>
              <a:ext cx="393690" cy="289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ES" sz="150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BA6AE43-6FC6-82F9-AEF2-7AC8368441C9}"/>
              </a:ext>
            </a:extLst>
          </p:cNvPr>
          <p:cNvSpPr/>
          <p:nvPr/>
        </p:nvSpPr>
        <p:spPr>
          <a:xfrm>
            <a:off x="3119438" y="3144838"/>
            <a:ext cx="293687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69640" name="Text Box 2">
            <a:extLst>
              <a:ext uri="{FF2B5EF4-FFF2-40B4-BE49-F238E27FC236}">
                <a16:creationId xmlns:a16="http://schemas.microsoft.com/office/drawing/2014/main" id="{0A7A24B7-9B17-F2BB-3658-783E91B80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0" y="3716338"/>
            <a:ext cx="49784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Quadrupole tensor</a:t>
            </a:r>
          </a:p>
        </p:txBody>
      </p:sp>
      <p:pic>
        <p:nvPicPr>
          <p:cNvPr id="69641" name="Picture 14">
            <a:extLst>
              <a:ext uri="{FF2B5EF4-FFF2-40B4-BE49-F238E27FC236}">
                <a16:creationId xmlns:a16="http://schemas.microsoft.com/office/drawing/2014/main" id="{1CC6FA68-F60D-F24C-7BCA-1B708C11A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598988"/>
            <a:ext cx="8847137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2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2188692C-7F20-7D2B-F849-807130180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5764213"/>
            <a:ext cx="22669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3" name="Picture 18">
            <a:extLst>
              <a:ext uri="{FF2B5EF4-FFF2-40B4-BE49-F238E27FC236}">
                <a16:creationId xmlns:a16="http://schemas.microsoft.com/office/drawing/2014/main" id="{B058B075-6C2C-680B-5F05-B0167FE1B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5764213"/>
            <a:ext cx="22288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4" name="Picture 20" descr="Shape&#10;&#10;Description automatically generated">
            <a:extLst>
              <a:ext uri="{FF2B5EF4-FFF2-40B4-BE49-F238E27FC236}">
                <a16:creationId xmlns:a16="http://schemas.microsoft.com/office/drawing/2014/main" id="{16B2F94E-BF95-02B2-7036-FACEB85D2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3" y="5745163"/>
            <a:ext cx="14573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E578AF9C-39D8-CBAE-55A0-655F57329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7625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0659" name="Text Box 2">
            <a:extLst>
              <a:ext uri="{FF2B5EF4-FFF2-40B4-BE49-F238E27FC236}">
                <a16:creationId xmlns:a16="http://schemas.microsoft.com/office/drawing/2014/main" id="{699C4A4D-C576-D4DA-6996-355DD6193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949325"/>
            <a:ext cx="4976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Power spectrum (frequency domain)</a:t>
            </a:r>
          </a:p>
        </p:txBody>
      </p:sp>
      <p:grpSp>
        <p:nvGrpSpPr>
          <p:cNvPr id="70660" name="Group 13">
            <a:extLst>
              <a:ext uri="{FF2B5EF4-FFF2-40B4-BE49-F238E27FC236}">
                <a16:creationId xmlns:a16="http://schemas.microsoft.com/office/drawing/2014/main" id="{46ECAEFE-9A03-F746-5D2E-F111C42C28C7}"/>
              </a:ext>
            </a:extLst>
          </p:cNvPr>
          <p:cNvGrpSpPr>
            <a:grpSpLocks/>
          </p:cNvGrpSpPr>
          <p:nvPr/>
        </p:nvGrpSpPr>
        <p:grpSpPr bwMode="auto">
          <a:xfrm>
            <a:off x="693738" y="1773238"/>
            <a:ext cx="3289300" cy="1751012"/>
            <a:chOff x="924065" y="1945976"/>
            <a:chExt cx="4387107" cy="2335774"/>
          </a:xfrm>
        </p:grpSpPr>
        <p:pic>
          <p:nvPicPr>
            <p:cNvPr id="70670" name="Picture 4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23EA2D04-016C-9288-BEB3-66B77379A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065" y="1945976"/>
              <a:ext cx="2768600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71" name="Picture 6" descr="A picture containing text, sign&#10;&#10;Description automatically generated">
              <a:extLst>
                <a:ext uri="{FF2B5EF4-FFF2-40B4-BE49-F238E27FC236}">
                  <a16:creationId xmlns:a16="http://schemas.microsoft.com/office/drawing/2014/main" id="{326EEA53-0FB2-78B7-E827-C741998FE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2772" y="2668850"/>
              <a:ext cx="3708400" cy="161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661" name="Text Box 2">
            <a:extLst>
              <a:ext uri="{FF2B5EF4-FFF2-40B4-BE49-F238E27FC236}">
                <a16:creationId xmlns:a16="http://schemas.microsoft.com/office/drawing/2014/main" id="{36DF63D3-3135-9EE4-B377-1C5C268B3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3860800"/>
            <a:ext cx="4976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Total energy emitted:</a:t>
            </a:r>
          </a:p>
        </p:txBody>
      </p:sp>
      <p:pic>
        <p:nvPicPr>
          <p:cNvPr id="70662" name="Picture 12" descr="Text&#10;&#10;Description automatically generated">
            <a:extLst>
              <a:ext uri="{FF2B5EF4-FFF2-40B4-BE49-F238E27FC236}">
                <a16:creationId xmlns:a16="http://schemas.microsoft.com/office/drawing/2014/main" id="{307A9AC8-EE78-967A-0649-DE46FD600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4700588"/>
            <a:ext cx="3771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0663" name="Group 22">
            <a:extLst>
              <a:ext uri="{FF2B5EF4-FFF2-40B4-BE49-F238E27FC236}">
                <a16:creationId xmlns:a16="http://schemas.microsoft.com/office/drawing/2014/main" id="{D740B377-1CD5-DC98-DF87-93A1CDDC180F}"/>
              </a:ext>
            </a:extLst>
          </p:cNvPr>
          <p:cNvGrpSpPr>
            <a:grpSpLocks/>
          </p:cNvGrpSpPr>
          <p:nvPr/>
        </p:nvGrpSpPr>
        <p:grpSpPr bwMode="auto">
          <a:xfrm>
            <a:off x="4618038" y="4702175"/>
            <a:ext cx="4240212" cy="1174750"/>
            <a:chOff x="5995647" y="4725835"/>
            <a:chExt cx="5652825" cy="1567231"/>
          </a:xfrm>
        </p:grpSpPr>
        <p:pic>
          <p:nvPicPr>
            <p:cNvPr id="70667" name="Picture 15" descr="A picture containing text, clock, watch, orange&#10;&#10;Description automatically generated">
              <a:extLst>
                <a:ext uri="{FF2B5EF4-FFF2-40B4-BE49-F238E27FC236}">
                  <a16:creationId xmlns:a16="http://schemas.microsoft.com/office/drawing/2014/main" id="{F37B8EAA-8DB7-1841-D155-6FC76F9C87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5647" y="4725835"/>
              <a:ext cx="3683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8" name="Picture 19">
              <a:extLst>
                <a:ext uri="{FF2B5EF4-FFF2-40B4-BE49-F238E27FC236}">
                  <a16:creationId xmlns:a16="http://schemas.microsoft.com/office/drawing/2014/main" id="{C65B011A-C67D-F64A-E879-B081305A20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8534" y="5912066"/>
              <a:ext cx="42037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9" name="Picture 21">
              <a:extLst>
                <a:ext uri="{FF2B5EF4-FFF2-40B4-BE49-F238E27FC236}">
                  <a16:creationId xmlns:a16="http://schemas.microsoft.com/office/drawing/2014/main" id="{31796754-D09A-8B4A-67CB-B4464CA2C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8272" y="5379710"/>
              <a:ext cx="5410200" cy="4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0664" name="Group 24">
            <a:extLst>
              <a:ext uri="{FF2B5EF4-FFF2-40B4-BE49-F238E27FC236}">
                <a16:creationId xmlns:a16="http://schemas.microsoft.com/office/drawing/2014/main" id="{66438619-A5E3-E716-9927-2F65D31A4644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1700213"/>
            <a:ext cx="3741738" cy="1838325"/>
            <a:chOff x="6400322" y="1748924"/>
            <a:chExt cx="4988708" cy="2450947"/>
          </a:xfrm>
        </p:grpSpPr>
        <p:pic>
          <p:nvPicPr>
            <p:cNvPr id="70665" name="Picture 8" descr="Text, letter&#10;&#10;Description automatically generated">
              <a:extLst>
                <a:ext uri="{FF2B5EF4-FFF2-40B4-BE49-F238E27FC236}">
                  <a16:creationId xmlns:a16="http://schemas.microsoft.com/office/drawing/2014/main" id="{44F3466F-04A8-9061-E591-9D7C20688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322" y="1748924"/>
              <a:ext cx="4754405" cy="240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35DDC0-F465-50DD-C7C3-C2C8CF8C31A9}"/>
                </a:ext>
              </a:extLst>
            </p:cNvPr>
            <p:cNvSpPr/>
            <p:nvPr/>
          </p:nvSpPr>
          <p:spPr>
            <a:xfrm>
              <a:off x="10404834" y="3755399"/>
              <a:ext cx="984196" cy="4444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ES" sz="1500" dirty="0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BF29184-0B4D-1267-F17B-EB9BD8513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53975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1683" name="Text Box 2">
            <a:extLst>
              <a:ext uri="{FF2B5EF4-FFF2-40B4-BE49-F238E27FC236}">
                <a16:creationId xmlns:a16="http://schemas.microsoft.com/office/drawing/2014/main" id="{45739264-79F1-A24D-A55B-26F0F38E7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1196975"/>
            <a:ext cx="4976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Peak frequency:</a:t>
            </a:r>
          </a:p>
        </p:txBody>
      </p:sp>
      <p:pic>
        <p:nvPicPr>
          <p:cNvPr id="71684" name="Picture 4" descr="Chart&#10;&#10;Description automatically generated">
            <a:extLst>
              <a:ext uri="{FF2B5EF4-FFF2-40B4-BE49-F238E27FC236}">
                <a16:creationId xmlns:a16="http://schemas.microsoft.com/office/drawing/2014/main" id="{BB1E212C-64FA-8950-350D-FB59BBABF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35175"/>
            <a:ext cx="4292600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94F4FB86-2E44-FBDE-80EB-2871013C5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63" y="2019300"/>
            <a:ext cx="3629025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6" name="Text Box 2">
            <a:extLst>
              <a:ext uri="{FF2B5EF4-FFF2-40B4-BE49-F238E27FC236}">
                <a16:creationId xmlns:a16="http://schemas.microsoft.com/office/drawing/2014/main" id="{8D4FFE0C-1BA4-8751-6BDA-9D48350A7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4508500"/>
            <a:ext cx="85296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GW memory effect (after scattering, s.t. remembers the event)</a:t>
            </a:r>
          </a:p>
        </p:txBody>
      </p:sp>
      <p:pic>
        <p:nvPicPr>
          <p:cNvPr id="71687" name="Picture 9" descr="Text&#10;&#10;Description automatically generated">
            <a:extLst>
              <a:ext uri="{FF2B5EF4-FFF2-40B4-BE49-F238E27FC236}">
                <a16:creationId xmlns:a16="http://schemas.microsoft.com/office/drawing/2014/main" id="{559CBE10-7D22-2EEB-0CCD-16F07DC51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5464175"/>
            <a:ext cx="33988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11">
            <a:extLst>
              <a:ext uri="{FF2B5EF4-FFF2-40B4-BE49-F238E27FC236}">
                <a16:creationId xmlns:a16="http://schemas.microsoft.com/office/drawing/2014/main" id="{4D9AF7A7-18A9-58AD-CC93-3A9969128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5664200"/>
            <a:ext cx="14287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9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E2149492-57E2-6912-AC1C-4303E0B94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0" y="5664200"/>
            <a:ext cx="10001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0" name="Picture 14" descr="A close-up of a calculator&#10;&#10;Description automatically generated with low confidence">
            <a:extLst>
              <a:ext uri="{FF2B5EF4-FFF2-40B4-BE49-F238E27FC236}">
                <a16:creationId xmlns:a16="http://schemas.microsoft.com/office/drawing/2014/main" id="{4F46EC63-525F-443F-E18F-08569DE48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323975"/>
            <a:ext cx="25812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1" name="Picture 15">
            <a:extLst>
              <a:ext uri="{FF2B5EF4-FFF2-40B4-BE49-F238E27FC236}">
                <a16:creationId xmlns:a16="http://schemas.microsoft.com/office/drawing/2014/main" id="{1ED31505-F838-5632-C46B-967E6C3F9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38263"/>
            <a:ext cx="36290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2" name="Picture 16">
            <a:extLst>
              <a:ext uri="{FF2B5EF4-FFF2-40B4-BE49-F238E27FC236}">
                <a16:creationId xmlns:a16="http://schemas.microsoft.com/office/drawing/2014/main" id="{8C0ACB91-9BF4-F700-AFEA-3BCB690C7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1616075"/>
            <a:ext cx="14859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53C3205-5E6E-7822-904C-7D87C6D1E412}"/>
              </a:ext>
            </a:extLst>
          </p:cNvPr>
          <p:cNvSpPr/>
          <p:nvPr/>
        </p:nvSpPr>
        <p:spPr>
          <a:xfrm>
            <a:off x="885825" y="3644900"/>
            <a:ext cx="234950" cy="228600"/>
          </a:xfrm>
          <a:prstGeom prst="ellipse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6EDAEE2-CFDF-B72C-EDEA-F61DE5989435}"/>
              </a:ext>
            </a:extLst>
          </p:cNvPr>
          <p:cNvCxnSpPr>
            <a:cxnSpLocks/>
          </p:cNvCxnSpPr>
          <p:nvPr/>
        </p:nvCxnSpPr>
        <p:spPr>
          <a:xfrm flipH="1" flipV="1">
            <a:off x="1016000" y="3884613"/>
            <a:ext cx="242888" cy="159861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5" name="Text Box 74">
            <a:extLst>
              <a:ext uri="{FF2B5EF4-FFF2-40B4-BE49-F238E27FC236}">
                <a16:creationId xmlns:a16="http://schemas.microsoft.com/office/drawing/2014/main" id="{9DFFAE62-E908-4801-6AF2-72AC46448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6165850"/>
            <a:ext cx="28844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Nesseris (2018)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lotPotential_DN=31.pdf">
            <a:extLst>
              <a:ext uri="{FF2B5EF4-FFF2-40B4-BE49-F238E27FC236}">
                <a16:creationId xmlns:a16="http://schemas.microsoft.com/office/drawing/2014/main" id="{0B6FC50F-5BDB-8170-625B-4A0683A7C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76250"/>
            <a:ext cx="8077200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nut 3">
            <a:extLst>
              <a:ext uri="{FF2B5EF4-FFF2-40B4-BE49-F238E27FC236}">
                <a16:creationId xmlns:a16="http://schemas.microsoft.com/office/drawing/2014/main" id="{C5E7F4F1-9780-EA6B-20BE-4F45A7705C2E}"/>
              </a:ext>
            </a:extLst>
          </p:cNvPr>
          <p:cNvSpPr/>
          <p:nvPr/>
        </p:nvSpPr>
        <p:spPr bwMode="auto">
          <a:xfrm>
            <a:off x="1517650" y="4684713"/>
            <a:ext cx="893763" cy="831850"/>
          </a:xfrm>
          <a:prstGeom prst="donut">
            <a:avLst>
              <a:gd name="adj" fmla="val 7965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27" name="Donut 3">
            <a:extLst>
              <a:ext uri="{FF2B5EF4-FFF2-40B4-BE49-F238E27FC236}">
                <a16:creationId xmlns:a16="http://schemas.microsoft.com/office/drawing/2014/main" id="{403484C9-0AAC-6D95-273D-6A53E8AD1D88}"/>
              </a:ext>
            </a:extLst>
          </p:cNvPr>
          <p:cNvSpPr/>
          <p:nvPr/>
        </p:nvSpPr>
        <p:spPr bwMode="auto">
          <a:xfrm>
            <a:off x="7164388" y="188913"/>
            <a:ext cx="1223962" cy="1152525"/>
          </a:xfrm>
          <a:prstGeom prst="donut">
            <a:avLst>
              <a:gd name="adj" fmla="val 7965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eaLnBrk="0" hangingPunct="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cxnSp>
        <p:nvCxnSpPr>
          <p:cNvPr id="19461" name="Straight Arrow Connector 28">
            <a:extLst>
              <a:ext uri="{FF2B5EF4-FFF2-40B4-BE49-F238E27FC236}">
                <a16:creationId xmlns:a16="http://schemas.microsoft.com/office/drawing/2014/main" id="{3BCE04B3-E46B-9314-2878-0E87769029C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051050" y="4941888"/>
            <a:ext cx="1368425" cy="203200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62" name="Picture 58">
            <a:extLst>
              <a:ext uri="{FF2B5EF4-FFF2-40B4-BE49-F238E27FC236}">
                <a16:creationId xmlns:a16="http://schemas.microsoft.com/office/drawing/2014/main" id="{C8C594E4-1F5E-5035-EDDD-66043B282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1628775"/>
            <a:ext cx="2620962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63" name="Straight Arrow Connector 28">
            <a:extLst>
              <a:ext uri="{FF2B5EF4-FFF2-40B4-BE49-F238E27FC236}">
                <a16:creationId xmlns:a16="http://schemas.microsoft.com/office/drawing/2014/main" id="{61F9DD4A-7D96-811E-AC74-D984900D02D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932613" y="765175"/>
            <a:ext cx="808037" cy="1150938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464" name="Group 5">
            <a:extLst>
              <a:ext uri="{FF2B5EF4-FFF2-40B4-BE49-F238E27FC236}">
                <a16:creationId xmlns:a16="http://schemas.microsoft.com/office/drawing/2014/main" id="{EE906FAC-115F-B769-96D5-A878253F6CF0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3573463"/>
            <a:ext cx="1930400" cy="2166937"/>
            <a:chOff x="2404858" y="1391750"/>
            <a:chExt cx="1948659" cy="2143128"/>
          </a:xfrm>
        </p:grpSpPr>
        <p:sp>
          <p:nvSpPr>
            <p:cNvPr id="44" name="Oval 32">
              <a:extLst>
                <a:ext uri="{FF2B5EF4-FFF2-40B4-BE49-F238E27FC236}">
                  <a16:creationId xmlns:a16="http://schemas.microsoft.com/office/drawing/2014/main" id="{5D454D2F-2581-7372-24EF-074000E32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831" y="1953831"/>
              <a:ext cx="1006380" cy="97500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45" name="Oval 33">
              <a:extLst>
                <a:ext uri="{FF2B5EF4-FFF2-40B4-BE49-F238E27FC236}">
                  <a16:creationId xmlns:a16="http://schemas.microsoft.com/office/drawing/2014/main" id="{15AE5D52-228B-BE6C-D456-D26137298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914" y="2884874"/>
              <a:ext cx="421461" cy="40507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46" name="Oval 34">
              <a:extLst>
                <a:ext uri="{FF2B5EF4-FFF2-40B4-BE49-F238E27FC236}">
                  <a16:creationId xmlns:a16="http://schemas.microsoft.com/office/drawing/2014/main" id="{3986EE98-830A-3C18-B076-9F16E4C6A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365" y="3202026"/>
              <a:ext cx="334925" cy="3265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47" name="Oval 37">
              <a:extLst>
                <a:ext uri="{FF2B5EF4-FFF2-40B4-BE49-F238E27FC236}">
                  <a16:creationId xmlns:a16="http://schemas.microsoft.com/office/drawing/2014/main" id="{F78A3564-7C31-1BE9-2007-B9078C518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185" y="1996222"/>
              <a:ext cx="165060" cy="16328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48" name="Oval 38">
              <a:extLst>
                <a:ext uri="{FF2B5EF4-FFF2-40B4-BE49-F238E27FC236}">
                  <a16:creationId xmlns:a16="http://schemas.microsoft.com/office/drawing/2014/main" id="{377A7160-8C4A-9E60-BC07-3CA18DCE0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804" y="1661800"/>
              <a:ext cx="333323" cy="32500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49" name="Oval 39">
              <a:extLst>
                <a:ext uri="{FF2B5EF4-FFF2-40B4-BE49-F238E27FC236}">
                  <a16:creationId xmlns:a16="http://schemas.microsoft.com/office/drawing/2014/main" id="{26927B26-88A3-9385-F406-6A3B0AA4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9698" y="1594287"/>
              <a:ext cx="168265" cy="16171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50" name="Oval 40">
              <a:extLst>
                <a:ext uri="{FF2B5EF4-FFF2-40B4-BE49-F238E27FC236}">
                  <a16:creationId xmlns:a16="http://schemas.microsoft.com/office/drawing/2014/main" id="{56E20AA3-473B-CD24-2596-BCA869094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3318" y="2401296"/>
              <a:ext cx="251595" cy="2465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51" name="Oval 41">
              <a:extLst>
                <a:ext uri="{FF2B5EF4-FFF2-40B4-BE49-F238E27FC236}">
                  <a16:creationId xmlns:a16="http://schemas.microsoft.com/office/drawing/2014/main" id="{9A1E5EF4-EF9F-A4EA-AD28-6E6F3C4A0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2141" y="3103113"/>
              <a:ext cx="166662" cy="16171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52" name="Oval 42">
              <a:extLst>
                <a:ext uri="{FF2B5EF4-FFF2-40B4-BE49-F238E27FC236}">
                  <a16:creationId xmlns:a16="http://schemas.microsoft.com/office/drawing/2014/main" id="{09A99091-DCFC-3797-59BB-FC94D80D3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8466" y="2877024"/>
              <a:ext cx="163457" cy="1648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53" name="Oval 43">
              <a:extLst>
                <a:ext uri="{FF2B5EF4-FFF2-40B4-BE49-F238E27FC236}">
                  <a16:creationId xmlns:a16="http://schemas.microsoft.com/office/drawing/2014/main" id="{6B950873-4736-58D9-DBD2-90B463474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448" y="1387039"/>
              <a:ext cx="418257" cy="40821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  <p:sp>
          <p:nvSpPr>
            <p:cNvPr id="54" name="Oval 45">
              <a:extLst>
                <a:ext uri="{FF2B5EF4-FFF2-40B4-BE49-F238E27FC236}">
                  <a16:creationId xmlns:a16="http://schemas.microsoft.com/office/drawing/2014/main" id="{70D3DB86-D6F2-A0A7-D9E8-8ABE81A12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663" y="2154798"/>
              <a:ext cx="161854" cy="16171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429" tIns="45714" rIns="91429" bIns="45714"/>
            <a:lstStyle>
              <a:lvl1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 marL="37931725" indent="-37474525"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 eaLnBrk="0"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eaLnBrk="1">
                <a:defRPr/>
              </a:pPr>
              <a:endParaRPr lang="en-US" altLang="es-ES" sz="1633"/>
            </a:p>
          </p:txBody>
        </p:sp>
      </p:grpSp>
      <p:sp>
        <p:nvSpPr>
          <p:cNvPr id="19465" name="Text Box 74">
            <a:extLst>
              <a:ext uri="{FF2B5EF4-FFF2-40B4-BE49-F238E27FC236}">
                <a16:creationId xmlns:a16="http://schemas.microsoft.com/office/drawing/2014/main" id="{22C0F1D0-6D8B-368D-A042-B25804ED0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128588"/>
            <a:ext cx="4364037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595959"/>
                </a:solidFill>
                <a:latin typeface="Arial Bold"/>
              </a:rPr>
              <a:t>Ezquiaga, JGB, Ruiz Morales (2017)</a:t>
            </a:r>
          </a:p>
        </p:txBody>
      </p:sp>
      <p:pic>
        <p:nvPicPr>
          <p:cNvPr id="19466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3BB83ED3-7EEC-9BDD-9F73-B5158E72E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6262688"/>
            <a:ext cx="1571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>
            <a:extLst>
              <a:ext uri="{FF2B5EF4-FFF2-40B4-BE49-F238E27FC236}">
                <a16:creationId xmlns:a16="http://schemas.microsoft.com/office/drawing/2014/main" id="{267AD6BB-EDF8-3EE1-1085-6AD0EA2A9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4450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2707" name="Text Box 2">
            <a:extLst>
              <a:ext uri="{FF2B5EF4-FFF2-40B4-BE49-F238E27FC236}">
                <a16:creationId xmlns:a16="http://schemas.microsoft.com/office/drawing/2014/main" id="{A57A4A27-E7CB-5E90-3618-216750E54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1190625"/>
            <a:ext cx="64119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Detection at LIGO/Virgo/KAGRA and LISA</a:t>
            </a:r>
          </a:p>
        </p:txBody>
      </p:sp>
      <p:pic>
        <p:nvPicPr>
          <p:cNvPr id="72708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B2F22CA2-12AE-848A-3C1C-E0EBE4515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2133600"/>
            <a:ext cx="488632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Picture 15" descr="Chart&#10;&#10;Description automatically generated">
            <a:extLst>
              <a:ext uri="{FF2B5EF4-FFF2-40B4-BE49-F238E27FC236}">
                <a16:creationId xmlns:a16="http://schemas.microsoft.com/office/drawing/2014/main" id="{32D1C508-DDA8-02A8-5FB4-4DEDC5E71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2133600"/>
            <a:ext cx="3576638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0" name="Text Box 74">
            <a:extLst>
              <a:ext uri="{FF2B5EF4-FFF2-40B4-BE49-F238E27FC236}">
                <a16:creationId xmlns:a16="http://schemas.microsoft.com/office/drawing/2014/main" id="{EC667E4D-A8E8-F2CA-33F4-A6CB05C51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5981700"/>
            <a:ext cx="28844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Nesseris (2018)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3">
            <a:extLst>
              <a:ext uri="{FF2B5EF4-FFF2-40B4-BE49-F238E27FC236}">
                <a16:creationId xmlns:a16="http://schemas.microsoft.com/office/drawing/2014/main" id="{649B1CFB-3E88-2A15-1C7D-FFFDB379C962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981075"/>
            <a:ext cx="4005262" cy="5808663"/>
            <a:chOff x="4751388" y="981075"/>
            <a:chExt cx="4005262" cy="5807981"/>
          </a:xfrm>
        </p:grpSpPr>
        <p:pic>
          <p:nvPicPr>
            <p:cNvPr id="73736" name="Picture 4" descr="Chart, line chart, histogram&#10;&#10;Description automatically generated">
              <a:extLst>
                <a:ext uri="{FF2B5EF4-FFF2-40B4-BE49-F238E27FC236}">
                  <a16:creationId xmlns:a16="http://schemas.microsoft.com/office/drawing/2014/main" id="{8F288343-55B5-A274-4A83-FECAFEB27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363" y="981075"/>
              <a:ext cx="3779837" cy="286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7" name="Picture 8" descr="Chart, line chart, histogram&#10;&#10;Description automatically generated">
              <a:extLst>
                <a:ext uri="{FF2B5EF4-FFF2-40B4-BE49-F238E27FC236}">
                  <a16:creationId xmlns:a16="http://schemas.microsoft.com/office/drawing/2014/main" id="{3C937530-C742-0A14-6323-F5F5DCD9F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1388" y="3822700"/>
              <a:ext cx="4005262" cy="2966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8" name="Picture 10" descr="A picture containing tool&#10;&#10;Description automatically generated">
              <a:extLst>
                <a:ext uri="{FF2B5EF4-FFF2-40B4-BE49-F238E27FC236}">
                  <a16:creationId xmlns:a16="http://schemas.microsoft.com/office/drawing/2014/main" id="{9BC9F683-2474-A664-9724-4051E766D6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513" y="4005263"/>
              <a:ext cx="8763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9" name="Picture 12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FE9CAEA8-61FE-1AC4-6D15-A707DD9E8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2389188"/>
              <a:ext cx="72390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3731" name="Text Box 2">
            <a:extLst>
              <a:ext uri="{FF2B5EF4-FFF2-40B4-BE49-F238E27FC236}">
                <a16:creationId xmlns:a16="http://schemas.microsoft.com/office/drawing/2014/main" id="{E3C94438-A4C9-957F-1D02-884E38DBB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3" y="44450"/>
            <a:ext cx="7750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6000" b="1">
                <a:latin typeface="Arial" panose="020B0604020202020204" pitchFamily="34" charset="0"/>
              </a:rPr>
              <a:t>PBH spin-up by CHE</a:t>
            </a:r>
          </a:p>
        </p:txBody>
      </p:sp>
      <p:sp>
        <p:nvSpPr>
          <p:cNvPr id="73732" name="Text Box 74">
            <a:extLst>
              <a:ext uri="{FF2B5EF4-FFF2-40B4-BE49-F238E27FC236}">
                <a16:creationId xmlns:a16="http://schemas.microsoft.com/office/drawing/2014/main" id="{71C61CCB-B72A-15C7-4A09-46D5F4358BA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929481" y="3458369"/>
            <a:ext cx="26495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Jaraba, JGB (2021)</a:t>
            </a:r>
          </a:p>
        </p:txBody>
      </p:sp>
      <p:grpSp>
        <p:nvGrpSpPr>
          <p:cNvPr id="73733" name="Group 4">
            <a:extLst>
              <a:ext uri="{FF2B5EF4-FFF2-40B4-BE49-F238E27FC236}">
                <a16:creationId xmlns:a16="http://schemas.microsoft.com/office/drawing/2014/main" id="{03AD820A-8037-48A3-2120-391AC38DAC0D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982663"/>
            <a:ext cx="3787775" cy="5807075"/>
            <a:chOff x="784418" y="950058"/>
            <a:chExt cx="3787582" cy="5806019"/>
          </a:xfrm>
        </p:grpSpPr>
        <p:pic>
          <p:nvPicPr>
            <p:cNvPr id="73734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20C0A2F7-3C6A-AFB1-6F72-F2B4FDDE9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418" y="950058"/>
              <a:ext cx="3781425" cy="286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5" name="Picture 2" descr="Chart, line chart&#10;&#10;Description automatically generated">
              <a:extLst>
                <a:ext uri="{FF2B5EF4-FFF2-40B4-BE49-F238E27FC236}">
                  <a16:creationId xmlns:a16="http://schemas.microsoft.com/office/drawing/2014/main" id="{348FFCF6-C406-5784-67C6-510ECF8E89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844" y="3789040"/>
              <a:ext cx="3687156" cy="296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CB883B09-EA1D-3867-9FA0-096C016CF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2863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4755" name="Text Box 2">
            <a:extLst>
              <a:ext uri="{FF2B5EF4-FFF2-40B4-BE49-F238E27FC236}">
                <a16:creationId xmlns:a16="http://schemas.microsoft.com/office/drawing/2014/main" id="{D9170192-2025-4505-DC00-0B57AAF65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884238"/>
            <a:ext cx="77057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How do they look like?      Simulated injections</a:t>
            </a:r>
          </a:p>
        </p:txBody>
      </p:sp>
      <p:pic>
        <p:nvPicPr>
          <p:cNvPr id="74756" name="Picture 5" descr="A picture containing table&#10;&#10;Description automatically generated">
            <a:extLst>
              <a:ext uri="{FF2B5EF4-FFF2-40B4-BE49-F238E27FC236}">
                <a16:creationId xmlns:a16="http://schemas.microsoft.com/office/drawing/2014/main" id="{029C73C5-2529-4EAD-DA84-D575B4D9F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71638"/>
            <a:ext cx="7921625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4">
            <a:extLst>
              <a:ext uri="{FF2B5EF4-FFF2-40B4-BE49-F238E27FC236}">
                <a16:creationId xmlns:a16="http://schemas.microsoft.com/office/drawing/2014/main" id="{7A0F92B4-3075-55C6-F605-056E8BA16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408113"/>
            <a:ext cx="3236913" cy="369887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Morras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Nesseris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(2021)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81E4E468-F2D2-EA6A-C509-1E7EB8779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53975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5779" name="Text Box 2">
            <a:extLst>
              <a:ext uri="{FF2B5EF4-FFF2-40B4-BE49-F238E27FC236}">
                <a16:creationId xmlns:a16="http://schemas.microsoft.com/office/drawing/2014/main" id="{8E59585E-1117-C9FE-E349-CD40B2BFC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884238"/>
            <a:ext cx="77057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How do they look like?      Strain amplitude  h(t)</a:t>
            </a:r>
          </a:p>
        </p:txBody>
      </p:sp>
      <p:pic>
        <p:nvPicPr>
          <p:cNvPr id="75780" name="Picture 4" descr="Timeline&#10;&#10;Description automatically generated">
            <a:extLst>
              <a:ext uri="{FF2B5EF4-FFF2-40B4-BE49-F238E27FC236}">
                <a16:creationId xmlns:a16="http://schemas.microsoft.com/office/drawing/2014/main" id="{778586C5-77EE-5910-CA9D-134B57A8B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557338"/>
            <a:ext cx="8467725" cy="524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4">
            <a:extLst>
              <a:ext uri="{FF2B5EF4-FFF2-40B4-BE49-F238E27FC236}">
                <a16:creationId xmlns:a16="http://schemas.microsoft.com/office/drawing/2014/main" id="{78FAE7F7-C9D0-0A3B-AE4B-B34E51A09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408113"/>
            <a:ext cx="3236913" cy="369887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Morras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Nesseris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(2021)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788C3F42-2E82-B41F-739C-903CF01DB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4450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6803" name="Text Box 2">
            <a:extLst>
              <a:ext uri="{FF2B5EF4-FFF2-40B4-BE49-F238E27FC236}">
                <a16:creationId xmlns:a16="http://schemas.microsoft.com/office/drawing/2014/main" id="{7D5C7BD1-84A7-53AC-B08A-6E4703F60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884238"/>
            <a:ext cx="77057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How do they look like?      Spectrogram  f(t)</a:t>
            </a:r>
          </a:p>
        </p:txBody>
      </p:sp>
      <p:pic>
        <p:nvPicPr>
          <p:cNvPr id="76804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7BD1CA5A-6812-D1D3-2E22-F5FC9466B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04950"/>
            <a:ext cx="79914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4">
            <a:extLst>
              <a:ext uri="{FF2B5EF4-FFF2-40B4-BE49-F238E27FC236}">
                <a16:creationId xmlns:a16="http://schemas.microsoft.com/office/drawing/2014/main" id="{47E02923-223A-EA51-D975-34907433A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300163"/>
            <a:ext cx="3236913" cy="369887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Morras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Nesseris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(2021)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C0DCF138-050C-EC91-0326-F3A1883A3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44450"/>
            <a:ext cx="9036050" cy="8540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ES" sz="4950" b="1" dirty="0">
                <a:latin typeface="Arial" panose="020B0604020202020204" pitchFamily="34" charset="0"/>
              </a:rPr>
              <a:t>Close Hyperbolic Encounters</a:t>
            </a:r>
          </a:p>
        </p:txBody>
      </p:sp>
      <p:sp>
        <p:nvSpPr>
          <p:cNvPr id="77827" name="Text Box 2">
            <a:extLst>
              <a:ext uri="{FF2B5EF4-FFF2-40B4-BE49-F238E27FC236}">
                <a16:creationId xmlns:a16="http://schemas.microsoft.com/office/drawing/2014/main" id="{1497FEBE-A453-305C-FFA5-DD59DDBFF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884238"/>
            <a:ext cx="86344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How do they look like?       Can they be confused with glitches?</a:t>
            </a:r>
          </a:p>
        </p:txBody>
      </p:sp>
      <p:pic>
        <p:nvPicPr>
          <p:cNvPr id="77828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E8EB6BCA-A3A7-E278-8781-209DDD50B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144000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2153ECD-CDAD-D2A3-0060-76BD1C9C1FA0}"/>
              </a:ext>
            </a:extLst>
          </p:cNvPr>
          <p:cNvSpPr/>
          <p:nvPr/>
        </p:nvSpPr>
        <p:spPr>
          <a:xfrm>
            <a:off x="3505200" y="1773238"/>
            <a:ext cx="2074863" cy="1536700"/>
          </a:xfrm>
          <a:prstGeom prst="ellipse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64277E0-E94D-5AD1-9ADF-83D957AC71AC}"/>
              </a:ext>
            </a:extLst>
          </p:cNvPr>
          <p:cNvSpPr/>
          <p:nvPr/>
        </p:nvSpPr>
        <p:spPr>
          <a:xfrm>
            <a:off x="3563938" y="4845050"/>
            <a:ext cx="2074862" cy="1536700"/>
          </a:xfrm>
          <a:prstGeom prst="ellipse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F4B5B5-5945-53D2-1E1F-10D714080D2F}"/>
              </a:ext>
            </a:extLst>
          </p:cNvPr>
          <p:cNvSpPr/>
          <p:nvPr/>
        </p:nvSpPr>
        <p:spPr>
          <a:xfrm>
            <a:off x="-382588" y="4916488"/>
            <a:ext cx="2074863" cy="1536700"/>
          </a:xfrm>
          <a:prstGeom prst="ellipse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ES" sz="1500"/>
          </a:p>
        </p:txBody>
      </p:sp>
      <p:sp>
        <p:nvSpPr>
          <p:cNvPr id="9" name="Text Box 74">
            <a:extLst>
              <a:ext uri="{FF2B5EF4-FFF2-40B4-BE49-F238E27FC236}">
                <a16:creationId xmlns:a16="http://schemas.microsoft.com/office/drawing/2014/main" id="{2E5BA487-45DF-8A5A-48A6-167738C6D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113" y="6402388"/>
            <a:ext cx="3236912" cy="368300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Morras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Nesseris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(2021)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71">
            <a:extLst>
              <a:ext uri="{FF2B5EF4-FFF2-40B4-BE49-F238E27FC236}">
                <a16:creationId xmlns:a16="http://schemas.microsoft.com/office/drawing/2014/main" id="{0B0066B7-ED76-CF5F-A6CE-6B10AFD97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66675"/>
            <a:ext cx="64087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SGWB from BBH &amp; CHE</a:t>
            </a:r>
          </a:p>
        </p:txBody>
      </p:sp>
      <p:sp>
        <p:nvSpPr>
          <p:cNvPr id="33" name="Text Box 74">
            <a:extLst>
              <a:ext uri="{FF2B5EF4-FFF2-40B4-BE49-F238E27FC236}">
                <a16:creationId xmlns:a16="http://schemas.microsoft.com/office/drawing/2014/main" id="{649B2066-8439-349B-7079-92ABFE89F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1950" y="836613"/>
            <a:ext cx="3494088" cy="369887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Jaraba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Kuroyanagi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</a:p>
        </p:txBody>
      </p:sp>
      <p:pic>
        <p:nvPicPr>
          <p:cNvPr id="79876" name="Picture 3">
            <a:extLst>
              <a:ext uri="{FF2B5EF4-FFF2-40B4-BE49-F238E27FC236}">
                <a16:creationId xmlns:a16="http://schemas.microsoft.com/office/drawing/2014/main" id="{B935FBBF-A560-0AA7-BF39-62A0D0572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1376363"/>
            <a:ext cx="4533900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F0D3C813-860E-86A2-87F3-C429CD750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4652963"/>
            <a:ext cx="41814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16" descr="Text&#10;&#10;Description automatically generated">
            <a:extLst>
              <a:ext uri="{FF2B5EF4-FFF2-40B4-BE49-F238E27FC236}">
                <a16:creationId xmlns:a16="http://schemas.microsoft.com/office/drawing/2014/main" id="{D916B62F-7E51-1A2A-7B31-7031C400F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1700213"/>
            <a:ext cx="4006850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9" name="Text Box 2">
            <a:extLst>
              <a:ext uri="{FF2B5EF4-FFF2-40B4-BE49-F238E27FC236}">
                <a16:creationId xmlns:a16="http://schemas.microsoft.com/office/drawing/2014/main" id="{EFA6A662-B090-4156-16B7-E28473BDE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884238"/>
            <a:ext cx="42910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SGWB form Black Hole Binaries</a:t>
            </a:r>
          </a:p>
        </p:txBody>
      </p:sp>
      <p:sp>
        <p:nvSpPr>
          <p:cNvPr id="79880" name="Text Box 2">
            <a:extLst>
              <a:ext uri="{FF2B5EF4-FFF2-40B4-BE49-F238E27FC236}">
                <a16:creationId xmlns:a16="http://schemas.microsoft.com/office/drawing/2014/main" id="{D2B53150-F47C-080C-5BE9-4219E7E27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3908425"/>
            <a:ext cx="42910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ts val="450"/>
              </a:spcBef>
              <a:buFontTx/>
              <a:buNone/>
            </a:pPr>
            <a:r>
              <a:rPr lang="en-US" altLang="es-ES" sz="2400">
                <a:latin typeface="Ink Free" panose="03080402000500000000" pitchFamily="66" charset="0"/>
              </a:rPr>
              <a:t>Close Hyperbolic Encounters</a:t>
            </a:r>
          </a:p>
        </p:txBody>
      </p:sp>
      <p:grpSp>
        <p:nvGrpSpPr>
          <p:cNvPr id="79881" name="Group 46">
            <a:extLst>
              <a:ext uri="{FF2B5EF4-FFF2-40B4-BE49-F238E27FC236}">
                <a16:creationId xmlns:a16="http://schemas.microsoft.com/office/drawing/2014/main" id="{96788D8F-DA6F-6178-B2DD-DBFD4E7BEB1D}"/>
              </a:ext>
            </a:extLst>
          </p:cNvPr>
          <p:cNvGrpSpPr>
            <a:grpSpLocks/>
          </p:cNvGrpSpPr>
          <p:nvPr/>
        </p:nvGrpSpPr>
        <p:grpSpPr bwMode="auto">
          <a:xfrm>
            <a:off x="1214438" y="3429000"/>
            <a:ext cx="1917700" cy="360363"/>
            <a:chOff x="4094812" y="6140152"/>
            <a:chExt cx="2565420" cy="457200"/>
          </a:xfrm>
        </p:grpSpPr>
        <p:pic>
          <p:nvPicPr>
            <p:cNvPr id="79882" name="Picture 18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E0E57B38-DD4F-FFB8-6EAF-DA92EEB78F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2132" y="6140152"/>
              <a:ext cx="13081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883" name="Picture 20">
              <a:extLst>
                <a:ext uri="{FF2B5EF4-FFF2-40B4-BE49-F238E27FC236}">
                  <a16:creationId xmlns:a16="http://schemas.microsoft.com/office/drawing/2014/main" id="{DE53EC95-D10A-F9D5-9E4A-35F1C7116A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5996" y="6192077"/>
              <a:ext cx="3048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884" name="Picture 33">
              <a:extLst>
                <a:ext uri="{FF2B5EF4-FFF2-40B4-BE49-F238E27FC236}">
                  <a16:creationId xmlns:a16="http://schemas.microsoft.com/office/drawing/2014/main" id="{E35FEA47-34D8-8C73-A958-6CDD5A6F72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647" y="6165304"/>
              <a:ext cx="1651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885" name="Picture 35">
              <a:extLst>
                <a:ext uri="{FF2B5EF4-FFF2-40B4-BE49-F238E27FC236}">
                  <a16:creationId xmlns:a16="http://schemas.microsoft.com/office/drawing/2014/main" id="{B05DD38D-6116-1F15-4DA0-5152D9A7A9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961" y="6244052"/>
              <a:ext cx="342900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886" name="Picture 44">
              <a:extLst>
                <a:ext uri="{FF2B5EF4-FFF2-40B4-BE49-F238E27FC236}">
                  <a16:creationId xmlns:a16="http://schemas.microsoft.com/office/drawing/2014/main" id="{D26918D8-ED47-8196-4102-D08566FC7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812" y="6198889"/>
              <a:ext cx="261164" cy="326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71">
            <a:extLst>
              <a:ext uri="{FF2B5EF4-FFF2-40B4-BE49-F238E27FC236}">
                <a16:creationId xmlns:a16="http://schemas.microsoft.com/office/drawing/2014/main" id="{CD871419-E2B0-043C-6768-6CD05089D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" y="61913"/>
            <a:ext cx="8045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SGWB: second order perturb.</a:t>
            </a:r>
          </a:p>
        </p:txBody>
      </p:sp>
      <p:sp>
        <p:nvSpPr>
          <p:cNvPr id="2" name="Text Box 74">
            <a:extLst>
              <a:ext uri="{FF2B5EF4-FFF2-40B4-BE49-F238E27FC236}">
                <a16:creationId xmlns:a16="http://schemas.microsoft.com/office/drawing/2014/main" id="{A92FC712-13E0-F0D8-3AE5-FF2A15A54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765175"/>
            <a:ext cx="2801937" cy="646113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Peloso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Unal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(2018)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Bartolo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(2019)</a:t>
            </a:r>
          </a:p>
        </p:txBody>
      </p:sp>
      <p:pic>
        <p:nvPicPr>
          <p:cNvPr id="78852" name="Picture 3" descr="Chart&#10;&#10;Description automatically generated">
            <a:extLst>
              <a:ext uri="{FF2B5EF4-FFF2-40B4-BE49-F238E27FC236}">
                <a16:creationId xmlns:a16="http://schemas.microsoft.com/office/drawing/2014/main" id="{13FCE4F1-2879-A66F-E9FA-2CA8D2964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836613"/>
            <a:ext cx="5792787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9">
            <a:extLst>
              <a:ext uri="{FF2B5EF4-FFF2-40B4-BE49-F238E27FC236}">
                <a16:creationId xmlns:a16="http://schemas.microsoft.com/office/drawing/2014/main" id="{425A2F79-4E6E-B585-D491-B43FC48CD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5157788"/>
            <a:ext cx="84899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11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08262F97-85A2-FE4A-DBAA-1B89183F0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891213"/>
            <a:ext cx="36417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13">
            <a:extLst>
              <a:ext uri="{FF2B5EF4-FFF2-40B4-BE49-F238E27FC236}">
                <a16:creationId xmlns:a16="http://schemas.microsoft.com/office/drawing/2014/main" id="{6BB1E21D-D927-BD7E-C835-5ED80A7B2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5945188"/>
            <a:ext cx="50038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8856" name="Group 17">
            <a:extLst>
              <a:ext uri="{FF2B5EF4-FFF2-40B4-BE49-F238E27FC236}">
                <a16:creationId xmlns:a16="http://schemas.microsoft.com/office/drawing/2014/main" id="{96C032AB-1CE0-B2BD-5AE8-952B077511EF}"/>
              </a:ext>
            </a:extLst>
          </p:cNvPr>
          <p:cNvGrpSpPr>
            <a:grpSpLocks/>
          </p:cNvGrpSpPr>
          <p:nvPr/>
        </p:nvGrpSpPr>
        <p:grpSpPr bwMode="auto">
          <a:xfrm>
            <a:off x="6227763" y="3802063"/>
            <a:ext cx="2589212" cy="995362"/>
            <a:chOff x="6228184" y="1900272"/>
            <a:chExt cx="2589359" cy="995817"/>
          </a:xfrm>
        </p:grpSpPr>
        <p:pic>
          <p:nvPicPr>
            <p:cNvPr id="78861" name="Picture 5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E5913074-3F2B-6C45-C38F-667B6CDE86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2420888"/>
              <a:ext cx="2589359" cy="475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862" name="Text Box 71">
              <a:extLst>
                <a:ext uri="{FF2B5EF4-FFF2-40B4-BE49-F238E27FC236}">
                  <a16:creationId xmlns:a16="http://schemas.microsoft.com/office/drawing/2014/main" id="{643B8183-B0A9-AE66-8A89-745E2E741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6935" y="1900272"/>
              <a:ext cx="23518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2400">
                  <a:solidFill>
                    <a:srgbClr val="C00000"/>
                  </a:solidFill>
                  <a:latin typeface="Arial" panose="020B0604020202020204" pitchFamily="34" charset="0"/>
                </a:rPr>
                <a:t>Monochromatic</a:t>
              </a:r>
            </a:p>
          </p:txBody>
        </p:sp>
      </p:grpSp>
      <p:grpSp>
        <p:nvGrpSpPr>
          <p:cNvPr id="78857" name="Group 14">
            <a:extLst>
              <a:ext uri="{FF2B5EF4-FFF2-40B4-BE49-F238E27FC236}">
                <a16:creationId xmlns:a16="http://schemas.microsoft.com/office/drawing/2014/main" id="{05FB7D43-C588-BA77-DC91-8F607B4C137C}"/>
              </a:ext>
            </a:extLst>
          </p:cNvPr>
          <p:cNvGrpSpPr>
            <a:grpSpLocks/>
          </p:cNvGrpSpPr>
          <p:nvPr/>
        </p:nvGrpSpPr>
        <p:grpSpPr bwMode="auto">
          <a:xfrm>
            <a:off x="6088063" y="2319338"/>
            <a:ext cx="3043237" cy="1254125"/>
            <a:chOff x="6065226" y="3183359"/>
            <a:chExt cx="3043278" cy="1253753"/>
          </a:xfrm>
        </p:grpSpPr>
        <p:pic>
          <p:nvPicPr>
            <p:cNvPr id="78859" name="Picture 7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50F67196-2E9B-CA89-3007-077B0CEF3C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5226" y="3712522"/>
              <a:ext cx="3043278" cy="724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860" name="Text Box 71">
              <a:extLst>
                <a:ext uri="{FF2B5EF4-FFF2-40B4-BE49-F238E27FC236}">
                  <a16:creationId xmlns:a16="http://schemas.microsoft.com/office/drawing/2014/main" id="{BFD95716-6C38-9288-2BD3-A4F0C1E04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0232" y="3183359"/>
              <a:ext cx="17757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2400">
                  <a:latin typeface="Arial" panose="020B0604020202020204" pitchFamily="34" charset="0"/>
                </a:rPr>
                <a:t>Lognormal</a:t>
              </a:r>
            </a:p>
          </p:txBody>
        </p:sp>
      </p:grpSp>
      <p:sp>
        <p:nvSpPr>
          <p:cNvPr id="78858" name="Text Box 71">
            <a:extLst>
              <a:ext uri="{FF2B5EF4-FFF2-40B4-BE49-F238E27FC236}">
                <a16:creationId xmlns:a16="http://schemas.microsoft.com/office/drawing/2014/main" id="{6EEAD724-0386-8C57-A4F2-98783D19D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538" y="1550988"/>
            <a:ext cx="2343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Gaussian  P(k)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4" descr="Chart&#10;&#10;Description automatically generated">
            <a:extLst>
              <a:ext uri="{FF2B5EF4-FFF2-40B4-BE49-F238E27FC236}">
                <a16:creationId xmlns:a16="http://schemas.microsoft.com/office/drawing/2014/main" id="{E9F1FF06-C971-8FE5-3A2B-3DC012187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1125538"/>
            <a:ext cx="78073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74">
            <a:extLst>
              <a:ext uri="{FF2B5EF4-FFF2-40B4-BE49-F238E27FC236}">
                <a16:creationId xmlns:a16="http://schemas.microsoft.com/office/drawing/2014/main" id="{D0475EFA-828C-E6FB-004D-607EBB1CB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836613"/>
            <a:ext cx="3506788" cy="369887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Braglia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Kuroyanagi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</a:p>
        </p:txBody>
      </p:sp>
      <p:pic>
        <p:nvPicPr>
          <p:cNvPr id="80900" name="Picture 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F7E5454-87D4-AD07-4720-01EF4A477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56326" y="2997200"/>
            <a:ext cx="44259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ext Box 71">
            <a:extLst>
              <a:ext uri="{FF2B5EF4-FFF2-40B4-BE49-F238E27FC236}">
                <a16:creationId xmlns:a16="http://schemas.microsoft.com/office/drawing/2014/main" id="{1C815CCB-3D18-2E8A-908C-8628DEE6E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50" y="152400"/>
            <a:ext cx="8280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SGWB: Thermal History Model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1" descr="Chart&#10;&#10;Description automatically generated">
            <a:extLst>
              <a:ext uri="{FF2B5EF4-FFF2-40B4-BE49-F238E27FC236}">
                <a16:creationId xmlns:a16="http://schemas.microsoft.com/office/drawing/2014/main" id="{1A520B6D-1CEA-5CF6-B669-1408E7C9C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933825"/>
            <a:ext cx="3846512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FD469F21-0C4C-E51E-7864-FBD1645BD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5" y="977900"/>
            <a:ext cx="4090988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4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F787B7B-7879-D505-D593-1B2A54CEA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98538"/>
            <a:ext cx="3887788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74">
            <a:extLst>
              <a:ext uri="{FF2B5EF4-FFF2-40B4-BE49-F238E27FC236}">
                <a16:creationId xmlns:a16="http://schemas.microsoft.com/office/drawing/2014/main" id="{2F91BD0B-AD20-89D3-B2C8-CC655D3EA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755650"/>
            <a:ext cx="3505200" cy="369888"/>
          </a:xfrm>
          <a:prstGeom prst="rect">
            <a:avLst/>
          </a:prstGeom>
          <a:noFill/>
          <a:ln>
            <a:noFill/>
          </a:ln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Braglia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JGB, </a:t>
            </a:r>
            <a:r>
              <a:rPr lang="en-US" altLang="es-E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Kuroyanagi</a:t>
            </a:r>
            <a:r>
              <a:rPr lang="en-US" alt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</a:p>
        </p:txBody>
      </p:sp>
      <p:sp>
        <p:nvSpPr>
          <p:cNvPr id="81926" name="Text Box 71">
            <a:extLst>
              <a:ext uri="{FF2B5EF4-FFF2-40B4-BE49-F238E27FC236}">
                <a16:creationId xmlns:a16="http://schemas.microsoft.com/office/drawing/2014/main" id="{4E4F54A6-2EAA-E78D-3369-13A5D4D92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61913"/>
            <a:ext cx="73025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SGWB: TH  vs  LN  vs  ABH</a:t>
            </a:r>
          </a:p>
        </p:txBody>
      </p:sp>
      <p:pic>
        <p:nvPicPr>
          <p:cNvPr id="81927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EC7C54B2-4C9F-7D96-C671-1E9204ECA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86188"/>
            <a:ext cx="3887788" cy="302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1">
            <a:extLst>
              <a:ext uri="{FF2B5EF4-FFF2-40B4-BE49-F238E27FC236}">
                <a16:creationId xmlns:a16="http://schemas.microsoft.com/office/drawing/2014/main" id="{D64D752D-F270-FF2D-9856-02FCCFE6C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115888"/>
            <a:ext cx="66151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chemeClr val="tx2"/>
                </a:solidFill>
                <a:latin typeface="Arial Bold"/>
              </a:rPr>
              <a:t>Primordial Spectrum PBH</a:t>
            </a:r>
          </a:p>
        </p:txBody>
      </p:sp>
      <p:sp>
        <p:nvSpPr>
          <p:cNvPr id="18435" name="Text Box 74">
            <a:extLst>
              <a:ext uri="{FF2B5EF4-FFF2-40B4-BE49-F238E27FC236}">
                <a16:creationId xmlns:a16="http://schemas.microsoft.com/office/drawing/2014/main" id="{ABA44EC3-A9B8-034A-4B90-89075D971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838" y="914400"/>
            <a:ext cx="31511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595959"/>
                </a:solidFill>
                <a:latin typeface="Arial Bold"/>
              </a:rPr>
              <a:t>JGB, Ruiz Morales (2017)</a:t>
            </a:r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id="{5C9A5A2E-6B53-83C5-9EC0-DD9701498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22375"/>
            <a:ext cx="8515350" cy="54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1">
            <a:extLst>
              <a:ext uri="{FF2B5EF4-FFF2-40B4-BE49-F238E27FC236}">
                <a16:creationId xmlns:a16="http://schemas.microsoft.com/office/drawing/2014/main" id="{B3A6A23E-2CF0-8F01-2417-F9034D8E6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1916113"/>
            <a:ext cx="2447925" cy="3816350"/>
          </a:xfrm>
          <a:prstGeom prst="rect">
            <a:avLst/>
          </a:prstGeom>
          <a:solidFill>
            <a:srgbClr val="0070C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8438" name="Freeform 2">
            <a:extLst>
              <a:ext uri="{FF2B5EF4-FFF2-40B4-BE49-F238E27FC236}">
                <a16:creationId xmlns:a16="http://schemas.microsoft.com/office/drawing/2014/main" id="{9AFF70EF-D202-2114-8D61-9B4E4162840B}"/>
              </a:ext>
            </a:extLst>
          </p:cNvPr>
          <p:cNvSpPr>
            <a:spLocks/>
          </p:cNvSpPr>
          <p:nvPr/>
        </p:nvSpPr>
        <p:spPr bwMode="auto">
          <a:xfrm>
            <a:off x="2124075" y="1319213"/>
            <a:ext cx="1925638" cy="1749425"/>
          </a:xfrm>
          <a:custGeom>
            <a:avLst/>
            <a:gdLst>
              <a:gd name="T0" fmla="*/ 0 w 1926236"/>
              <a:gd name="T1" fmla="*/ 0 h 1881267"/>
              <a:gd name="T2" fmla="*/ 951580 w 1926236"/>
              <a:gd name="T3" fmla="*/ 1627195 h 1881267"/>
              <a:gd name="T4" fmla="*/ 1925638 w 1926236"/>
              <a:gd name="T5" fmla="*/ 6483 h 188126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26236" h="1881267">
                <a:moveTo>
                  <a:pt x="0" y="0"/>
                </a:moveTo>
                <a:cubicBezTo>
                  <a:pt x="315418" y="940008"/>
                  <a:pt x="630837" y="1880017"/>
                  <a:pt x="951876" y="1881266"/>
                </a:cubicBezTo>
                <a:cubicBezTo>
                  <a:pt x="1272915" y="1882515"/>
                  <a:pt x="1599575" y="945005"/>
                  <a:pt x="1926236" y="7496"/>
                </a:cubicBezTo>
              </a:path>
            </a:pathLst>
          </a:custGeom>
          <a:solidFill>
            <a:srgbClr val="FFC000">
              <a:alpha val="41960"/>
            </a:srgbClr>
          </a:solidFill>
          <a:ln w="41275" cap="flat" cmpd="sng" algn="ctr">
            <a:solidFill>
              <a:srgbClr val="EDAA2D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ES"/>
          </a:p>
        </p:txBody>
      </p:sp>
      <p:sp>
        <p:nvSpPr>
          <p:cNvPr id="18439" name="Text Box 74">
            <a:extLst>
              <a:ext uri="{FF2B5EF4-FFF2-40B4-BE49-F238E27FC236}">
                <a16:creationId xmlns:a16="http://schemas.microsoft.com/office/drawing/2014/main" id="{36BB510B-D642-8A82-7659-BE7A62002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3788" y="1323975"/>
            <a:ext cx="14160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EDAA2D"/>
                </a:solidFill>
                <a:latin typeface="Arial Bold"/>
              </a:rPr>
              <a:t>CMB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EDAA2D"/>
                </a:solidFill>
                <a:latin typeface="Arial Bold"/>
              </a:rPr>
              <a:t>Spectral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EDAA2D"/>
                </a:solidFill>
                <a:latin typeface="Arial Bold"/>
              </a:rPr>
              <a:t>Distortions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A screenshot of a cell phone screen with text&#10;&#10;Description automatically generated">
            <a:extLst>
              <a:ext uri="{FF2B5EF4-FFF2-40B4-BE49-F238E27FC236}">
                <a16:creationId xmlns:a16="http://schemas.microsoft.com/office/drawing/2014/main" id="{7181F207-B830-506A-7418-CC7A7B70F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Text Box 71">
            <a:extLst>
              <a:ext uri="{FF2B5EF4-FFF2-40B4-BE49-F238E27FC236}">
                <a16:creationId xmlns:a16="http://schemas.microsoft.com/office/drawing/2014/main" id="{18518DF7-CC81-5130-A6FB-E7FA23101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850" y="115888"/>
            <a:ext cx="70707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5400">
                <a:solidFill>
                  <a:schemeClr val="bg1"/>
                </a:solidFill>
                <a:latin typeface="Arial" panose="020B0604020202020204" pitchFamily="34" charset="0"/>
              </a:rPr>
              <a:t>The future of GW (G3)</a:t>
            </a:r>
          </a:p>
        </p:txBody>
      </p:sp>
    </p:spTree>
    <p:extLst>
      <p:ext uri="{BB962C8B-B14F-4D97-AF65-F5344CB8AC3E}">
        <p14:creationId xmlns:p14="http://schemas.microsoft.com/office/powerpoint/2010/main" val="41361452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Chart&#10;&#10;Description automatically generated">
            <a:extLst>
              <a:ext uri="{FF2B5EF4-FFF2-40B4-BE49-F238E27FC236}">
                <a16:creationId xmlns:a16="http://schemas.microsoft.com/office/drawing/2014/main" id="{86AD51A2-9117-9FB3-8171-E04DE98ED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008063"/>
            <a:ext cx="9078913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Text Box 71">
            <a:extLst>
              <a:ext uri="{FF2B5EF4-FFF2-40B4-BE49-F238E27FC236}">
                <a16:creationId xmlns:a16="http://schemas.microsoft.com/office/drawing/2014/main" id="{D1A2F50C-CB90-34B5-129C-6E5095F59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104775"/>
            <a:ext cx="83423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BBH sensitivity in future G3 GW </a:t>
            </a:r>
          </a:p>
        </p:txBody>
      </p:sp>
    </p:spTree>
    <p:extLst>
      <p:ext uri="{BB962C8B-B14F-4D97-AF65-F5344CB8AC3E}">
        <p14:creationId xmlns:p14="http://schemas.microsoft.com/office/powerpoint/2010/main" val="29219760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71">
            <a:extLst>
              <a:ext uri="{FF2B5EF4-FFF2-40B4-BE49-F238E27FC236}">
                <a16:creationId xmlns:a16="http://schemas.microsoft.com/office/drawing/2014/main" id="{D2B2ED32-F876-A9B0-CCC1-40AE4E3E1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44450"/>
            <a:ext cx="35290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Conclusions</a:t>
            </a:r>
          </a:p>
        </p:txBody>
      </p:sp>
      <p:sp>
        <p:nvSpPr>
          <p:cNvPr id="116739" name="Text Box 71">
            <a:extLst>
              <a:ext uri="{FF2B5EF4-FFF2-40B4-BE49-F238E27FC236}">
                <a16:creationId xmlns:a16="http://schemas.microsoft.com/office/drawing/2014/main" id="{6D00536B-7461-E289-B270-FB204C57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" y="908050"/>
            <a:ext cx="89789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Quantum diffusion inevitably generates PBH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Thermal history predicts PBH have multimodal mass distribution ~ 1E-5, 1, 100, 1E5 Msun (1E-10 also?)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The predicted PBH spin and mass distribution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s-ES" sz="2800">
                <a:latin typeface="Arial" panose="020B0604020202020204" pitchFamily="34" charset="0"/>
              </a:rPr>
              <a:t>     has been measured by  LIGO/Virgo + OGLE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s-ES" sz="2800">
                <a:latin typeface="Arial" panose="020B0604020202020204" pitchFamily="34" charset="0"/>
              </a:rPr>
              <a:t>     around 1-100 Msun (features: peak+plateau)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Other peaks could be explored with microlensing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PBH scenario can explain various cosmic conundra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Paradigm shift in Structure Formation of Universe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s-ES" sz="2800">
                <a:latin typeface="Arial" panose="020B0604020202020204" pitchFamily="34" charset="0"/>
              </a:rPr>
              <a:t>Very rich phenomenology: multiscale, multiepoch, multiprobe =&gt; Future G3 detectors (ET, LISA, GAIA) </a:t>
            </a:r>
          </a:p>
        </p:txBody>
      </p:sp>
    </p:spTree>
    <p:extLst>
      <p:ext uri="{BB962C8B-B14F-4D97-AF65-F5344CB8AC3E}">
        <p14:creationId xmlns:p14="http://schemas.microsoft.com/office/powerpoint/2010/main" val="13863190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71">
            <a:extLst>
              <a:ext uri="{FF2B5EF4-FFF2-40B4-BE49-F238E27FC236}">
                <a16:creationId xmlns:a16="http://schemas.microsoft.com/office/drawing/2014/main" id="{A804F53E-6BAD-BE72-95BF-09CDDE40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2420938"/>
            <a:ext cx="71278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8000" b="1">
                <a:latin typeface="Arial" panose="020B0604020202020204" pitchFamily="34" charset="0"/>
              </a:rPr>
              <a:t>Backup slides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1">
            <a:extLst>
              <a:ext uri="{FF2B5EF4-FFF2-40B4-BE49-F238E27FC236}">
                <a16:creationId xmlns:a16="http://schemas.microsoft.com/office/drawing/2014/main" id="{9300C917-7A7B-DCF6-06D7-37BE5C9E6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738" y="66675"/>
            <a:ext cx="7026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 PBH scenario (1996-2022)</a:t>
            </a:r>
          </a:p>
        </p:txBody>
      </p:sp>
      <p:sp>
        <p:nvSpPr>
          <p:cNvPr id="16387" name="TextBox 2">
            <a:extLst>
              <a:ext uri="{FF2B5EF4-FFF2-40B4-BE49-F238E27FC236}">
                <a16:creationId xmlns:a16="http://schemas.microsoft.com/office/drawing/2014/main" id="{F91F7977-9678-5F2A-996A-BC27B3FFB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63" y="981075"/>
            <a:ext cx="9185276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Quantum Fluctuations during inflation to PBH as all of DM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 diffusion → NG tails → PBH inevitable @ small scales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collapse during radiation era: Thermal History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 of matter (baryons) and DM at QCD transition: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Multimodal mass distribution PBH: 10</a:t>
            </a:r>
            <a:r>
              <a:rPr lang="en-US" altLang="es-ES" sz="2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1, 50, 10</a:t>
            </a:r>
            <a:r>
              <a:rPr lang="en-US" altLang="es-ES" sz="2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E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Msun</a:t>
            </a:r>
            <a:endParaRPr lang="en-US" altLang="es-E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PNG → Clustered PBH: 10</a:t>
            </a:r>
            <a:r>
              <a:rPr lang="en-US" altLang="es-ES" sz="2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E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Msun</a:t>
            </a: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evades all “monochromatic”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Seeds for Large Scale Structure: IMBH and SMBH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Resolve Small Scale Structure CDM crisis: UFDG, core-cusp…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rich phenomenology: wealth of observational signatures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Lensing probes: strong, weak, micro, etc.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Waves probe: mass, spin, merger rate, clustering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CMB spectral distortions: mass range, clustering prop. PBH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Galactic structures: UFDG, rot. curves, MBH(</a:t>
            </a:r>
            <a:r>
              <a:rPr lang="en-US" altLang="es-E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Mhalo</a:t>
            </a: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HVS-GAIA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future: G3 GWO ET &amp; LISA, LSST, Pixie, Theia, </a:t>
            </a:r>
          </a:p>
        </p:txBody>
      </p:sp>
      <p:pic>
        <p:nvPicPr>
          <p:cNvPr id="16388" name="Picture 2" descr="A picture containing square&#10;&#10;Description automatically generated">
            <a:extLst>
              <a:ext uri="{FF2B5EF4-FFF2-40B4-BE49-F238E27FC236}">
                <a16:creationId xmlns:a16="http://schemas.microsoft.com/office/drawing/2014/main" id="{6994FF3B-C539-6B77-0BFD-29FE9A348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184400"/>
            <a:ext cx="1431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71">
            <a:extLst>
              <a:ext uri="{FF2B5EF4-FFF2-40B4-BE49-F238E27FC236}">
                <a16:creationId xmlns:a16="http://schemas.microsoft.com/office/drawing/2014/main" id="{D7E9DB39-1A72-B77E-B5D1-B9BADAE0B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850" y="44450"/>
            <a:ext cx="4232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PBH constraints</a:t>
            </a:r>
          </a:p>
        </p:txBody>
      </p:sp>
      <p:pic>
        <p:nvPicPr>
          <p:cNvPr id="101379" name="Picture 3">
            <a:extLst>
              <a:ext uri="{FF2B5EF4-FFF2-40B4-BE49-F238E27FC236}">
                <a16:creationId xmlns:a16="http://schemas.microsoft.com/office/drawing/2014/main" id="{56752C0E-2DA7-C42B-8E1B-CB5C98311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85863"/>
            <a:ext cx="7991475" cy="519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0" name="Text Box 3">
            <a:extLst>
              <a:ext uri="{FF2B5EF4-FFF2-40B4-BE49-F238E27FC236}">
                <a16:creationId xmlns:a16="http://schemas.microsoft.com/office/drawing/2014/main" id="{759B1A75-15E5-DA38-9298-F7590A037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7638" y="806450"/>
            <a:ext cx="3160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&amp; Clesse (2017)</a:t>
            </a:r>
          </a:p>
        </p:txBody>
      </p:sp>
      <p:sp>
        <p:nvSpPr>
          <p:cNvPr id="101381" name="Text Box 71">
            <a:extLst>
              <a:ext uri="{FF2B5EF4-FFF2-40B4-BE49-F238E27FC236}">
                <a16:creationId xmlns:a16="http://schemas.microsoft.com/office/drawing/2014/main" id="{969F6896-E607-2EAA-4087-B9E2C3872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257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“monochromatic”</a:t>
            </a:r>
          </a:p>
        </p:txBody>
      </p:sp>
      <p:sp>
        <p:nvSpPr>
          <p:cNvPr id="101382" name="Rectangle 5">
            <a:extLst>
              <a:ext uri="{FF2B5EF4-FFF2-40B4-BE49-F238E27FC236}">
                <a16:creationId xmlns:a16="http://schemas.microsoft.com/office/drawing/2014/main" id="{3D871A5A-76E0-123A-9EB0-77210C967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1688" y="1781175"/>
            <a:ext cx="1057275" cy="360363"/>
          </a:xfrm>
          <a:prstGeom prst="rect">
            <a:avLst/>
          </a:prstGeom>
          <a:solidFill>
            <a:srgbClr val="199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01383" name="Text Box 71">
            <a:extLst>
              <a:ext uri="{FF2B5EF4-FFF2-40B4-BE49-F238E27FC236}">
                <a16:creationId xmlns:a16="http://schemas.microsoft.com/office/drawing/2014/main" id="{8DC7DD10-BD57-63F9-E066-9EFD2FC41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4713" y="1760538"/>
            <a:ext cx="911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rgbClr val="002372"/>
                </a:solidFill>
                <a:latin typeface="Arial" panose="020B0604020202020204" pitchFamily="34" charset="0"/>
              </a:rPr>
              <a:t>EROS</a:t>
            </a:r>
          </a:p>
        </p:txBody>
      </p:sp>
      <p:sp>
        <p:nvSpPr>
          <p:cNvPr id="101384" name="Rectangle 8">
            <a:extLst>
              <a:ext uri="{FF2B5EF4-FFF2-40B4-BE49-F238E27FC236}">
                <a16:creationId xmlns:a16="http://schemas.microsoft.com/office/drawing/2014/main" id="{D5D17B63-60BF-F449-F3E1-227839EB1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1484313"/>
            <a:ext cx="896938" cy="360362"/>
          </a:xfrm>
          <a:prstGeom prst="rect">
            <a:avLst/>
          </a:prstGeom>
          <a:solidFill>
            <a:srgbClr val="13A9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01385" name="Freeform 1">
            <a:extLst>
              <a:ext uri="{FF2B5EF4-FFF2-40B4-BE49-F238E27FC236}">
                <a16:creationId xmlns:a16="http://schemas.microsoft.com/office/drawing/2014/main" id="{F79D6861-6F2C-038E-8A73-C75AB8AC50EF}"/>
              </a:ext>
            </a:extLst>
          </p:cNvPr>
          <p:cNvSpPr>
            <a:spLocks/>
          </p:cNvSpPr>
          <p:nvPr/>
        </p:nvSpPr>
        <p:spPr bwMode="auto">
          <a:xfrm>
            <a:off x="5891213" y="1319213"/>
            <a:ext cx="912812" cy="822325"/>
          </a:xfrm>
          <a:custGeom>
            <a:avLst/>
            <a:gdLst>
              <a:gd name="T0" fmla="*/ 0 w 721895"/>
              <a:gd name="T1" fmla="*/ 0 h 686427"/>
              <a:gd name="T2" fmla="*/ 4882989 w 721895"/>
              <a:gd name="T3" fmla="*/ 7002443 h 686427"/>
              <a:gd name="T4" fmla="*/ 9251995 w 721895"/>
              <a:gd name="T5" fmla="*/ 8451222 h 686427"/>
              <a:gd name="T6" fmla="*/ 15419956 w 721895"/>
              <a:gd name="T7" fmla="*/ 4346351 h 686427"/>
              <a:gd name="T8" fmla="*/ 19274965 w 721895"/>
              <a:gd name="T9" fmla="*/ 120725 h 686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1895" h="686427">
                <a:moveTo>
                  <a:pt x="0" y="0"/>
                </a:moveTo>
                <a:cubicBezTo>
                  <a:pt x="62564" y="222985"/>
                  <a:pt x="125128" y="445970"/>
                  <a:pt x="182880" y="558265"/>
                </a:cubicBezTo>
                <a:cubicBezTo>
                  <a:pt x="240632" y="670560"/>
                  <a:pt x="280737" y="709060"/>
                  <a:pt x="346510" y="673768"/>
                </a:cubicBezTo>
                <a:cubicBezTo>
                  <a:pt x="412283" y="638476"/>
                  <a:pt x="514952" y="457200"/>
                  <a:pt x="577516" y="346510"/>
                </a:cubicBezTo>
                <a:cubicBezTo>
                  <a:pt x="640080" y="235820"/>
                  <a:pt x="680987" y="122722"/>
                  <a:pt x="721895" y="9625"/>
                </a:cubicBezTo>
              </a:path>
            </a:pathLst>
          </a:custGeom>
          <a:solidFill>
            <a:srgbClr val="C00000">
              <a:alpha val="65097"/>
            </a:srgbClr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ES"/>
          </a:p>
        </p:txBody>
      </p:sp>
      <p:sp>
        <p:nvSpPr>
          <p:cNvPr id="101386" name="Text Box 71">
            <a:extLst>
              <a:ext uri="{FF2B5EF4-FFF2-40B4-BE49-F238E27FC236}">
                <a16:creationId xmlns:a16="http://schemas.microsoft.com/office/drawing/2014/main" id="{58FC63C2-DB65-A5CF-5F03-18D9391B0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1443038"/>
            <a:ext cx="896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chemeClr val="tx2"/>
                </a:solidFill>
                <a:latin typeface="Arial" panose="020B0604020202020204" pitchFamily="34" charset="0"/>
              </a:rPr>
              <a:t>OGLE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71">
            <a:extLst>
              <a:ext uri="{FF2B5EF4-FFF2-40B4-BE49-F238E27FC236}">
                <a16:creationId xmlns:a16="http://schemas.microsoft.com/office/drawing/2014/main" id="{DC54A1AF-6D24-7693-76C5-6CE4F19F2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850" y="44450"/>
            <a:ext cx="4232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PBH constraints</a:t>
            </a:r>
          </a:p>
        </p:txBody>
      </p:sp>
      <p:pic>
        <p:nvPicPr>
          <p:cNvPr id="102403" name="Picture 7">
            <a:extLst>
              <a:ext uri="{FF2B5EF4-FFF2-40B4-BE49-F238E27FC236}">
                <a16:creationId xmlns:a16="http://schemas.microsoft.com/office/drawing/2014/main" id="{13400E51-A788-9EFE-A189-1B0FACA7B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-1982788"/>
            <a:ext cx="8115300" cy="1150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Text Box 3">
            <a:extLst>
              <a:ext uri="{FF2B5EF4-FFF2-40B4-BE49-F238E27FC236}">
                <a16:creationId xmlns:a16="http://schemas.microsoft.com/office/drawing/2014/main" id="{E7C78E59-909A-878A-9B5F-8A1DACB48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7638" y="806450"/>
            <a:ext cx="3160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&amp; Clesse (2017)</a:t>
            </a:r>
          </a:p>
        </p:txBody>
      </p:sp>
      <p:sp>
        <p:nvSpPr>
          <p:cNvPr id="102405" name="Text Box 71">
            <a:extLst>
              <a:ext uri="{FF2B5EF4-FFF2-40B4-BE49-F238E27FC236}">
                <a16:creationId xmlns:a16="http://schemas.microsoft.com/office/drawing/2014/main" id="{B65E9A3A-4FCA-CE45-33EF-EDBD21E09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581525"/>
            <a:ext cx="2416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“wide-mass”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FCC2C5-94CA-CCA1-9419-8E8F8260281D}"/>
              </a:ext>
            </a:extLst>
          </p:cNvPr>
          <p:cNvSpPr/>
          <p:nvPr/>
        </p:nvSpPr>
        <p:spPr bwMode="auto">
          <a:xfrm>
            <a:off x="4211638" y="2565400"/>
            <a:ext cx="1368425" cy="584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s-ES" dirty="0">
              <a:latin typeface="Copperplate Gothic Bold" charset="0"/>
            </a:endParaRPr>
          </a:p>
        </p:txBody>
      </p:sp>
      <p:sp>
        <p:nvSpPr>
          <p:cNvPr id="102407" name="Text Box 71">
            <a:extLst>
              <a:ext uri="{FF2B5EF4-FFF2-40B4-BE49-F238E27FC236}">
                <a16:creationId xmlns:a16="http://schemas.microsoft.com/office/drawing/2014/main" id="{F390D5C4-71EA-6DB9-1457-82A697012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0950" y="1311275"/>
            <a:ext cx="1038225" cy="461963"/>
          </a:xfrm>
          <a:prstGeom prst="rect">
            <a:avLst/>
          </a:prstGeom>
          <a:solidFill>
            <a:srgbClr val="F1D1C6">
              <a:alpha val="9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OGLE</a:t>
            </a:r>
          </a:p>
        </p:txBody>
      </p:sp>
      <p:sp>
        <p:nvSpPr>
          <p:cNvPr id="102408" name="Text Box 71">
            <a:extLst>
              <a:ext uri="{FF2B5EF4-FFF2-40B4-BE49-F238E27FC236}">
                <a16:creationId xmlns:a16="http://schemas.microsoft.com/office/drawing/2014/main" id="{9A3F4BEA-4929-CEB8-70AA-98D613FF6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1814513"/>
            <a:ext cx="1057275" cy="461962"/>
          </a:xfrm>
          <a:prstGeom prst="rect">
            <a:avLst/>
          </a:prstGeom>
          <a:solidFill>
            <a:srgbClr val="F1D1C6">
              <a:alpha val="9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latin typeface="Arial" panose="020B0604020202020204" pitchFamily="34" charset="0"/>
              </a:rPr>
              <a:t>EROS</a:t>
            </a:r>
          </a:p>
        </p:txBody>
      </p:sp>
      <p:cxnSp>
        <p:nvCxnSpPr>
          <p:cNvPr id="102409" name="Straight Connector 3">
            <a:extLst>
              <a:ext uri="{FF2B5EF4-FFF2-40B4-BE49-F238E27FC236}">
                <a16:creationId xmlns:a16="http://schemas.microsoft.com/office/drawing/2014/main" id="{861AA7DD-9C57-A09F-198A-3C5144A33C19}"/>
              </a:ext>
            </a:extLst>
          </p:cNvPr>
          <p:cNvCxnSpPr>
            <a:cxnSpLocks/>
          </p:cNvCxnSpPr>
          <p:nvPr/>
        </p:nvCxnSpPr>
        <p:spPr bwMode="auto">
          <a:xfrm flipV="1">
            <a:off x="5003800" y="2133600"/>
            <a:ext cx="144463" cy="142875"/>
          </a:xfrm>
          <a:prstGeom prst="line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10" name="Straight Connector 13">
            <a:extLst>
              <a:ext uri="{FF2B5EF4-FFF2-40B4-BE49-F238E27FC236}">
                <a16:creationId xmlns:a16="http://schemas.microsoft.com/office/drawing/2014/main" id="{4373BC86-D59B-A7E4-FE26-1821A07C9970}"/>
              </a:ext>
            </a:extLst>
          </p:cNvPr>
          <p:cNvCxnSpPr>
            <a:cxnSpLocks/>
          </p:cNvCxnSpPr>
          <p:nvPr/>
        </p:nvCxnSpPr>
        <p:spPr bwMode="auto">
          <a:xfrm flipV="1">
            <a:off x="6011863" y="1628775"/>
            <a:ext cx="144462" cy="144463"/>
          </a:xfrm>
          <a:prstGeom prst="line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11" name="Rectangle 18">
            <a:extLst>
              <a:ext uri="{FF2B5EF4-FFF2-40B4-BE49-F238E27FC236}">
                <a16:creationId xmlns:a16="http://schemas.microsoft.com/office/drawing/2014/main" id="{11CAF987-9E3D-1D21-815F-3E5F1565A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25" y="1268413"/>
            <a:ext cx="257175" cy="4248150"/>
          </a:xfrm>
          <a:prstGeom prst="rect">
            <a:avLst/>
          </a:prstGeom>
          <a:solidFill>
            <a:srgbClr val="000000">
              <a:alpha val="9019"/>
            </a:srgbClr>
          </a:solidFill>
          <a:ln w="9525" algn="ctr">
            <a:solidFill>
              <a:srgbClr val="000000">
                <a:alpha val="25882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02412" name="Text Box 71">
            <a:extLst>
              <a:ext uri="{FF2B5EF4-FFF2-40B4-BE49-F238E27FC236}">
                <a16:creationId xmlns:a16="http://schemas.microsoft.com/office/drawing/2014/main" id="{10214AC0-D6D5-11BF-5EC6-4FC21EF79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9563" y="2595563"/>
            <a:ext cx="1552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>
                <a:latin typeface="Arial" panose="020B0604020202020204" pitchFamily="34" charset="0"/>
              </a:rPr>
              <a:t>window</a:t>
            </a:r>
          </a:p>
        </p:txBody>
      </p:sp>
      <p:cxnSp>
        <p:nvCxnSpPr>
          <p:cNvPr id="102413" name="Straight Arrow Connector 3">
            <a:extLst>
              <a:ext uri="{FF2B5EF4-FFF2-40B4-BE49-F238E27FC236}">
                <a16:creationId xmlns:a16="http://schemas.microsoft.com/office/drawing/2014/main" id="{E247F50B-D581-9EAA-5B08-41A2D1560B0E}"/>
              </a:ext>
            </a:extLst>
          </p:cNvPr>
          <p:cNvCxnSpPr>
            <a:cxnSpLocks/>
          </p:cNvCxnSpPr>
          <p:nvPr/>
        </p:nvCxnSpPr>
        <p:spPr bwMode="auto">
          <a:xfrm flipV="1">
            <a:off x="5619750" y="1765300"/>
            <a:ext cx="881063" cy="963613"/>
          </a:xfrm>
          <a:prstGeom prst="straightConnector1">
            <a:avLst/>
          </a:prstGeom>
          <a:noFill/>
          <a:ln w="57150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71">
            <a:extLst>
              <a:ext uri="{FF2B5EF4-FFF2-40B4-BE49-F238E27FC236}">
                <a16:creationId xmlns:a16="http://schemas.microsoft.com/office/drawing/2014/main" id="{C133C0B4-B6C6-EB0E-7568-FC419236F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4450"/>
            <a:ext cx="4232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PBH constraints</a:t>
            </a:r>
          </a:p>
        </p:txBody>
      </p:sp>
      <p:sp>
        <p:nvSpPr>
          <p:cNvPr id="103427" name="Parallelogram 3">
            <a:extLst>
              <a:ext uri="{FF2B5EF4-FFF2-40B4-BE49-F238E27FC236}">
                <a16:creationId xmlns:a16="http://schemas.microsoft.com/office/drawing/2014/main" id="{141F1EA8-7F55-0215-81E0-99852BB9A598}"/>
              </a:ext>
            </a:extLst>
          </p:cNvPr>
          <p:cNvSpPr>
            <a:spLocks noChangeArrowheads="1"/>
          </p:cNvSpPr>
          <p:nvPr/>
        </p:nvSpPr>
        <p:spPr bwMode="auto">
          <a:xfrm rot="1325720" flipH="1">
            <a:off x="5749925" y="1563688"/>
            <a:ext cx="4079875" cy="3082925"/>
          </a:xfrm>
          <a:prstGeom prst="parallelogram">
            <a:avLst>
              <a:gd name="adj" fmla="val 4108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pic>
        <p:nvPicPr>
          <p:cNvPr id="103428" name="Group 16">
            <a:extLst>
              <a:ext uri="{FF2B5EF4-FFF2-40B4-BE49-F238E27FC236}">
                <a16:creationId xmlns:a16="http://schemas.microsoft.com/office/drawing/2014/main" id="{D0E42F57-7A4C-3D5B-B128-57ECE69C053A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914400"/>
            <a:ext cx="89916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Parallelogram 13">
            <a:extLst>
              <a:ext uri="{FF2B5EF4-FFF2-40B4-BE49-F238E27FC236}">
                <a16:creationId xmlns:a16="http://schemas.microsoft.com/office/drawing/2014/main" id="{6667E7A1-F843-F554-7EE1-78A1F069D8CF}"/>
              </a:ext>
            </a:extLst>
          </p:cNvPr>
          <p:cNvSpPr>
            <a:spLocks noChangeArrowheads="1"/>
          </p:cNvSpPr>
          <p:nvPr/>
        </p:nvSpPr>
        <p:spPr bwMode="auto">
          <a:xfrm rot="1325720" flipH="1">
            <a:off x="-515938" y="3074988"/>
            <a:ext cx="4081463" cy="3084512"/>
          </a:xfrm>
          <a:prstGeom prst="parallelogram">
            <a:avLst>
              <a:gd name="adj" fmla="val 4108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sp>
        <p:nvSpPr>
          <p:cNvPr id="103430" name="TextBox 18">
            <a:extLst>
              <a:ext uri="{FF2B5EF4-FFF2-40B4-BE49-F238E27FC236}">
                <a16:creationId xmlns:a16="http://schemas.microsoft.com/office/drawing/2014/main" id="{13981941-EB9E-3060-080E-8CF97E60B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1938338"/>
            <a:ext cx="522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>
                <a:latin typeface="Arial" panose="020B0604020202020204" pitchFamily="34" charset="0"/>
                <a:cs typeface="Arial" panose="020B0604020202020204" pitchFamily="34" charset="0"/>
              </a:rPr>
              <a:t>z=0</a:t>
            </a:r>
          </a:p>
        </p:txBody>
      </p:sp>
      <p:sp>
        <p:nvSpPr>
          <p:cNvPr id="103431" name="TextBox 19">
            <a:extLst>
              <a:ext uri="{FF2B5EF4-FFF2-40B4-BE49-F238E27FC236}">
                <a16:creationId xmlns:a16="http://schemas.microsoft.com/office/drawing/2014/main" id="{64DD8384-0DE7-72B9-0F54-4BF7709D3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788" y="1557338"/>
            <a:ext cx="5222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>
                <a:latin typeface="Arial" panose="020B0604020202020204" pitchFamily="34" charset="0"/>
                <a:cs typeface="Arial" panose="020B0604020202020204" pitchFamily="34" charset="0"/>
              </a:rPr>
              <a:t>z=1</a:t>
            </a:r>
          </a:p>
        </p:txBody>
      </p:sp>
      <p:sp>
        <p:nvSpPr>
          <p:cNvPr id="103432" name="TextBox 20">
            <a:extLst>
              <a:ext uri="{FF2B5EF4-FFF2-40B4-BE49-F238E27FC236}">
                <a16:creationId xmlns:a16="http://schemas.microsoft.com/office/drawing/2014/main" id="{94AB8679-1444-FFF6-D3AA-B3E3D1527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9300" y="1196975"/>
            <a:ext cx="635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>
                <a:latin typeface="Arial" panose="020B0604020202020204" pitchFamily="34" charset="0"/>
                <a:cs typeface="Arial" panose="020B0604020202020204" pitchFamily="34" charset="0"/>
              </a:rPr>
              <a:t>z=10</a:t>
            </a:r>
          </a:p>
        </p:txBody>
      </p:sp>
      <p:sp>
        <p:nvSpPr>
          <p:cNvPr id="103433" name="TextBox 21">
            <a:extLst>
              <a:ext uri="{FF2B5EF4-FFF2-40B4-BE49-F238E27FC236}">
                <a16:creationId xmlns:a16="http://schemas.microsoft.com/office/drawing/2014/main" id="{320232EB-B861-17AC-82E2-BA1CA85DF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963" y="83661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>
                <a:latin typeface="Arial" panose="020B0604020202020204" pitchFamily="34" charset="0"/>
                <a:cs typeface="Arial" panose="020B0604020202020204" pitchFamily="34" charset="0"/>
              </a:rPr>
              <a:t>z=10</a:t>
            </a:r>
            <a:r>
              <a:rPr lang="es-ES" altLang="es-ES" sz="1600" baseline="300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ES" altLang="es-E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34" name="TextBox 22">
            <a:extLst>
              <a:ext uri="{FF2B5EF4-FFF2-40B4-BE49-F238E27FC236}">
                <a16:creationId xmlns:a16="http://schemas.microsoft.com/office/drawing/2014/main" id="{9509E953-C656-38D4-B415-BC9C4051C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388" y="549275"/>
            <a:ext cx="711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>
                <a:latin typeface="Arial" panose="020B0604020202020204" pitchFamily="34" charset="0"/>
                <a:cs typeface="Arial" panose="020B0604020202020204" pitchFamily="34" charset="0"/>
              </a:rPr>
              <a:t>z=10</a:t>
            </a:r>
            <a:r>
              <a:rPr lang="es-ES" altLang="es-ES" sz="1600" baseline="300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ES" altLang="es-E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019E9892-3EEC-2CE5-08F8-C94C2B1C6B28}"/>
              </a:ext>
            </a:extLst>
          </p:cNvPr>
          <p:cNvSpPr/>
          <p:nvPr/>
        </p:nvSpPr>
        <p:spPr bwMode="auto">
          <a:xfrm rot="5400000">
            <a:off x="-1233488" y="1384300"/>
            <a:ext cx="2968625" cy="2162176"/>
          </a:xfrm>
          <a:prstGeom prst="arc">
            <a:avLst>
              <a:gd name="adj1" fmla="val 17519417"/>
              <a:gd name="adj2" fmla="val 0"/>
            </a:avLst>
          </a:prstGeom>
          <a:gradFill flip="none" rotWithShape="1">
            <a:gsLst>
              <a:gs pos="0">
                <a:srgbClr val="DB3312">
                  <a:tint val="66000"/>
                  <a:satMod val="160000"/>
                </a:srgbClr>
              </a:gs>
              <a:gs pos="50000">
                <a:srgbClr val="DB3312">
                  <a:tint val="44500"/>
                  <a:satMod val="160000"/>
                </a:srgbClr>
              </a:gs>
              <a:gs pos="100000">
                <a:srgbClr val="DB3312">
                  <a:tint val="23500"/>
                  <a:satMod val="160000"/>
                </a:srgb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s-ES">
              <a:latin typeface="Copperplate Gothic Bold" charset="0"/>
            </a:endParaRPr>
          </a:p>
        </p:txBody>
      </p:sp>
      <p:grpSp>
        <p:nvGrpSpPr>
          <p:cNvPr id="103436" name="Group 48">
            <a:extLst>
              <a:ext uri="{FF2B5EF4-FFF2-40B4-BE49-F238E27FC236}">
                <a16:creationId xmlns:a16="http://schemas.microsoft.com/office/drawing/2014/main" id="{AFAC952D-92DC-CED7-A934-CC9E741EEB18}"/>
              </a:ext>
            </a:extLst>
          </p:cNvPr>
          <p:cNvGrpSpPr>
            <a:grpSpLocks/>
          </p:cNvGrpSpPr>
          <p:nvPr/>
        </p:nvGrpSpPr>
        <p:grpSpPr bwMode="auto">
          <a:xfrm>
            <a:off x="2851150" y="2349500"/>
            <a:ext cx="1720850" cy="1522413"/>
            <a:chOff x="2699792" y="2546549"/>
            <a:chExt cx="1721391" cy="1523091"/>
          </a:xfrm>
        </p:grpSpPr>
        <p:cxnSp>
          <p:nvCxnSpPr>
            <p:cNvPr id="103453" name="Straight Connector 37">
              <a:extLst>
                <a:ext uri="{FF2B5EF4-FFF2-40B4-BE49-F238E27FC236}">
                  <a16:creationId xmlns:a16="http://schemas.microsoft.com/office/drawing/2014/main" id="{1443F0BD-561A-4D3E-76A9-E9E788FBC8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99792" y="2546549"/>
              <a:ext cx="1686562" cy="70269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3454" name="Freeform 47">
              <a:extLst>
                <a:ext uri="{FF2B5EF4-FFF2-40B4-BE49-F238E27FC236}">
                  <a16:creationId xmlns:a16="http://schemas.microsoft.com/office/drawing/2014/main" id="{857C76C1-E255-F8DB-F44C-E2797A661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302" y="2562447"/>
              <a:ext cx="1709881" cy="1507193"/>
            </a:xfrm>
            <a:custGeom>
              <a:avLst/>
              <a:gdLst>
                <a:gd name="T0" fmla="*/ 0 w 1709881"/>
                <a:gd name="T1" fmla="*/ 0 h 1507193"/>
                <a:gd name="T2" fmla="*/ 180754 w 1709881"/>
                <a:gd name="T3" fmla="*/ 818706 h 1507193"/>
                <a:gd name="T4" fmla="*/ 956931 w 1709881"/>
                <a:gd name="T5" fmla="*/ 1212111 h 1507193"/>
                <a:gd name="T6" fmla="*/ 1658679 w 1709881"/>
                <a:gd name="T7" fmla="*/ 1467293 h 1507193"/>
                <a:gd name="T8" fmla="*/ 1658679 w 1709881"/>
                <a:gd name="T9" fmla="*/ 1424762 h 1507193"/>
                <a:gd name="T10" fmla="*/ 1679945 w 1709881"/>
                <a:gd name="T11" fmla="*/ 701748 h 15071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9881" h="1507193">
                  <a:moveTo>
                    <a:pt x="0" y="0"/>
                  </a:moveTo>
                  <a:cubicBezTo>
                    <a:pt x="10633" y="308344"/>
                    <a:pt x="21266" y="616688"/>
                    <a:pt x="180754" y="818706"/>
                  </a:cubicBezTo>
                  <a:cubicBezTo>
                    <a:pt x="340242" y="1020724"/>
                    <a:pt x="710610" y="1104013"/>
                    <a:pt x="956931" y="1212111"/>
                  </a:cubicBezTo>
                  <a:cubicBezTo>
                    <a:pt x="1203252" y="1320209"/>
                    <a:pt x="1658679" y="1467293"/>
                    <a:pt x="1658679" y="1467293"/>
                  </a:cubicBezTo>
                  <a:cubicBezTo>
                    <a:pt x="1775637" y="1502735"/>
                    <a:pt x="1655135" y="1552353"/>
                    <a:pt x="1658679" y="1424762"/>
                  </a:cubicBezTo>
                  <a:cubicBezTo>
                    <a:pt x="1662223" y="1297171"/>
                    <a:pt x="1671084" y="999459"/>
                    <a:pt x="1679945" y="701748"/>
                  </a:cubicBezTo>
                </a:path>
              </a:pathLst>
            </a:custGeom>
            <a:gradFill rotWithShape="1">
              <a:gsLst>
                <a:gs pos="0">
                  <a:srgbClr val="83D3FF"/>
                </a:gs>
                <a:gs pos="50000">
                  <a:srgbClr val="B5E2FF"/>
                </a:gs>
                <a:gs pos="100000">
                  <a:srgbClr val="DBF0FF"/>
                </a:gs>
              </a:gsLst>
              <a:lin ang="108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ES"/>
            </a:p>
          </p:txBody>
        </p:sp>
      </p:grpSp>
      <p:pic>
        <p:nvPicPr>
          <p:cNvPr id="103437" name="Group 59">
            <a:extLst>
              <a:ext uri="{FF2B5EF4-FFF2-40B4-BE49-F238E27FC236}">
                <a16:creationId xmlns:a16="http://schemas.microsoft.com/office/drawing/2014/main" id="{20B9BABE-7F95-BCA0-D489-35D55A6FF865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1409700"/>
            <a:ext cx="139700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8" name="Group 64">
            <a:extLst>
              <a:ext uri="{FF2B5EF4-FFF2-40B4-BE49-F238E27FC236}">
                <a16:creationId xmlns:a16="http://schemas.microsoft.com/office/drawing/2014/main" id="{842E030F-0943-B425-F840-BD151DBC6E6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2959100"/>
            <a:ext cx="13335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9" name="Group 70">
            <a:extLst>
              <a:ext uri="{FF2B5EF4-FFF2-40B4-BE49-F238E27FC236}">
                <a16:creationId xmlns:a16="http://schemas.microsoft.com/office/drawing/2014/main" id="{1BFA4EFE-9824-0B47-B938-A525DC76460C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1828800"/>
            <a:ext cx="11049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40" name="TextBox 71">
            <a:extLst>
              <a:ext uri="{FF2B5EF4-FFF2-40B4-BE49-F238E27FC236}">
                <a16:creationId xmlns:a16="http://schemas.microsoft.com/office/drawing/2014/main" id="{232A1F9D-8376-B5E3-1DEF-4AA95D2FB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3413" y="4108450"/>
            <a:ext cx="72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Eri-II</a:t>
            </a:r>
          </a:p>
        </p:txBody>
      </p:sp>
      <p:sp>
        <p:nvSpPr>
          <p:cNvPr id="103441" name="TextBox 72">
            <a:extLst>
              <a:ext uri="{FF2B5EF4-FFF2-40B4-BE49-F238E27FC236}">
                <a16:creationId xmlns:a16="http://schemas.microsoft.com/office/drawing/2014/main" id="{D2B19302-3F69-D7D0-8F43-FE38C8C6F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997200"/>
            <a:ext cx="896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OGLE</a:t>
            </a:r>
          </a:p>
        </p:txBody>
      </p:sp>
      <p:sp>
        <p:nvSpPr>
          <p:cNvPr id="103442" name="TextBox 73">
            <a:extLst>
              <a:ext uri="{FF2B5EF4-FFF2-40B4-BE49-F238E27FC236}">
                <a16:creationId xmlns:a16="http://schemas.microsoft.com/office/drawing/2014/main" id="{4DC8835A-6021-E384-0C09-883C44168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0" y="2986088"/>
            <a:ext cx="841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SN-Ia</a:t>
            </a:r>
          </a:p>
        </p:txBody>
      </p:sp>
      <p:sp>
        <p:nvSpPr>
          <p:cNvPr id="103443" name="TextBox 74">
            <a:extLst>
              <a:ext uri="{FF2B5EF4-FFF2-40B4-BE49-F238E27FC236}">
                <a16:creationId xmlns:a16="http://schemas.microsoft.com/office/drawing/2014/main" id="{171AEEF9-5C25-0163-1828-973233977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2381250"/>
            <a:ext cx="957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Planck</a:t>
            </a:r>
          </a:p>
        </p:txBody>
      </p:sp>
      <p:sp>
        <p:nvSpPr>
          <p:cNvPr id="103444" name="TextBox 75">
            <a:extLst>
              <a:ext uri="{FF2B5EF4-FFF2-40B4-BE49-F238E27FC236}">
                <a16:creationId xmlns:a16="http://schemas.microsoft.com/office/drawing/2014/main" id="{D46D9EC4-6CEB-83C7-B2F0-D47350A40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7988" y="2205038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FIRAS</a:t>
            </a:r>
          </a:p>
        </p:txBody>
      </p:sp>
      <p:pic>
        <p:nvPicPr>
          <p:cNvPr id="103445" name="Group 76">
            <a:extLst>
              <a:ext uri="{FF2B5EF4-FFF2-40B4-BE49-F238E27FC236}">
                <a16:creationId xmlns:a16="http://schemas.microsoft.com/office/drawing/2014/main" id="{A6F83D4B-24C1-2FA9-1788-B29A1C89446A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2209800"/>
            <a:ext cx="9525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46" name="TextBox 79">
            <a:extLst>
              <a:ext uri="{FF2B5EF4-FFF2-40B4-BE49-F238E27FC236}">
                <a16:creationId xmlns:a16="http://schemas.microsoft.com/office/drawing/2014/main" id="{1C3AC467-F251-D848-28D8-90D15D6D1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6413" y="2741613"/>
            <a:ext cx="7985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CIB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Corr.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95D0D16-502F-11D7-8581-D6BEE6D229F5}"/>
              </a:ext>
            </a:extLst>
          </p:cNvPr>
          <p:cNvGrpSpPr/>
          <p:nvPr/>
        </p:nvGrpSpPr>
        <p:grpSpPr>
          <a:xfrm>
            <a:off x="1860175" y="3117536"/>
            <a:ext cx="1003282" cy="803011"/>
            <a:chOff x="3231070" y="3850125"/>
            <a:chExt cx="1003282" cy="803011"/>
          </a:xfr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A69A067-0474-11C4-CAC5-926D429BB6E9}"/>
                </a:ext>
              </a:extLst>
            </p:cNvPr>
            <p:cNvSpPr/>
            <p:nvPr/>
          </p:nvSpPr>
          <p:spPr bwMode="auto">
            <a:xfrm>
              <a:off x="3231070" y="3850125"/>
              <a:ext cx="1003282" cy="803011"/>
            </a:xfrm>
            <a:custGeom>
              <a:avLst/>
              <a:gdLst>
                <a:gd name="connsiteX0" fmla="*/ 0 w 829948"/>
                <a:gd name="connsiteY0" fmla="*/ 0 h 816867"/>
                <a:gd name="connsiteX1" fmla="*/ 148855 w 829948"/>
                <a:gd name="connsiteY1" fmla="*/ 489098 h 816867"/>
                <a:gd name="connsiteX2" fmla="*/ 776176 w 829948"/>
                <a:gd name="connsiteY2" fmla="*/ 765544 h 816867"/>
                <a:gd name="connsiteX3" fmla="*/ 797441 w 829948"/>
                <a:gd name="connsiteY3" fmla="*/ 776177 h 816867"/>
                <a:gd name="connsiteX4" fmla="*/ 786809 w 829948"/>
                <a:gd name="connsiteY4" fmla="*/ 340242 h 81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9948" h="816867">
                  <a:moveTo>
                    <a:pt x="0" y="0"/>
                  </a:moveTo>
                  <a:cubicBezTo>
                    <a:pt x="9746" y="180753"/>
                    <a:pt x="19492" y="361507"/>
                    <a:pt x="148855" y="489098"/>
                  </a:cubicBezTo>
                  <a:cubicBezTo>
                    <a:pt x="278218" y="616689"/>
                    <a:pt x="776176" y="765544"/>
                    <a:pt x="776176" y="765544"/>
                  </a:cubicBezTo>
                  <a:cubicBezTo>
                    <a:pt x="884274" y="813390"/>
                    <a:pt x="795669" y="847061"/>
                    <a:pt x="797441" y="776177"/>
                  </a:cubicBezTo>
                  <a:cubicBezTo>
                    <a:pt x="799213" y="705293"/>
                    <a:pt x="793011" y="522767"/>
                    <a:pt x="786809" y="340242"/>
                  </a:cubicBezTo>
                </a:path>
              </a:pathLst>
            </a:cu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Copperplate Gothic Bold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FA0748F-D1E5-4EA5-D62F-E9A40F67D877}"/>
                </a:ext>
              </a:extLst>
            </p:cNvPr>
            <p:cNvCxnSpPr>
              <a:cxnSpLocks/>
              <a:stCxn id="81" idx="0"/>
            </p:cNvCxnSpPr>
            <p:nvPr/>
          </p:nvCxnSpPr>
          <p:spPr bwMode="auto">
            <a:xfrm>
              <a:off x="3231070" y="3850125"/>
              <a:ext cx="980890" cy="370963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448" name="TextBox 85">
            <a:extLst>
              <a:ext uri="{FF2B5EF4-FFF2-40B4-BE49-F238E27FC236}">
                <a16:creationId xmlns:a16="http://schemas.microsoft.com/office/drawing/2014/main" id="{C1EF3F79-86B3-E213-2882-668F6150A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1850" y="3389313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>
                <a:latin typeface="Arial" panose="020B0604020202020204" pitchFamily="34" charset="0"/>
                <a:cs typeface="Arial" panose="020B0604020202020204" pitchFamily="34" charset="0"/>
              </a:rPr>
              <a:t>WB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779CA5D-BA0F-20E9-C03B-9697D6071A62}"/>
              </a:ext>
            </a:extLst>
          </p:cNvPr>
          <p:cNvGrpSpPr/>
          <p:nvPr/>
        </p:nvGrpSpPr>
        <p:grpSpPr>
          <a:xfrm rot="21400752">
            <a:off x="2820616" y="4138467"/>
            <a:ext cx="619813" cy="1794367"/>
            <a:chOff x="853937" y="4293096"/>
            <a:chExt cx="619813" cy="1794367"/>
          </a:xfrm>
          <a:solidFill>
            <a:srgbClr val="C00000"/>
          </a:solidFill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9571B2B-4F28-510B-27E7-48BD9DAA6990}"/>
                </a:ext>
              </a:extLst>
            </p:cNvPr>
            <p:cNvSpPr/>
            <p:nvPr/>
          </p:nvSpPr>
          <p:spPr bwMode="auto">
            <a:xfrm rot="235887">
              <a:off x="899592" y="4293096"/>
              <a:ext cx="574158" cy="1776774"/>
            </a:xfrm>
            <a:custGeom>
              <a:avLst/>
              <a:gdLst>
                <a:gd name="connsiteX0" fmla="*/ 0 w 574158"/>
                <a:gd name="connsiteY0" fmla="*/ 1564122 h 1776774"/>
                <a:gd name="connsiteX1" fmla="*/ 372140 w 574158"/>
                <a:gd name="connsiteY1" fmla="*/ 1136 h 1776774"/>
                <a:gd name="connsiteX2" fmla="*/ 574158 w 574158"/>
                <a:gd name="connsiteY2" fmla="*/ 1776774 h 177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158" h="1776774">
                  <a:moveTo>
                    <a:pt x="0" y="1564122"/>
                  </a:moveTo>
                  <a:cubicBezTo>
                    <a:pt x="138223" y="764908"/>
                    <a:pt x="276447" y="-34306"/>
                    <a:pt x="372140" y="1136"/>
                  </a:cubicBezTo>
                  <a:cubicBezTo>
                    <a:pt x="467833" y="36578"/>
                    <a:pt x="520995" y="906676"/>
                    <a:pt x="574158" y="1776774"/>
                  </a:cubicBezTo>
                </a:path>
              </a:pathLst>
            </a:cu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Copperplate Gothic Bold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11072D2-9372-DD58-EEBA-DE88F6A536E8}"/>
                </a:ext>
              </a:extLst>
            </p:cNvPr>
            <p:cNvCxnSpPr>
              <a:cxnSpLocks/>
              <a:stCxn id="95" idx="0"/>
            </p:cNvCxnSpPr>
            <p:nvPr/>
          </p:nvCxnSpPr>
          <p:spPr bwMode="auto">
            <a:xfrm>
              <a:off x="853937" y="5835945"/>
              <a:ext cx="549711" cy="251518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6D3AD66-41F3-E893-7449-0F5BF8A01027}"/>
              </a:ext>
            </a:extLst>
          </p:cNvPr>
          <p:cNvGrpSpPr/>
          <p:nvPr/>
        </p:nvGrpSpPr>
        <p:grpSpPr>
          <a:xfrm>
            <a:off x="4572000" y="3681729"/>
            <a:ext cx="973520" cy="1907511"/>
            <a:chOff x="4716016" y="3501008"/>
            <a:chExt cx="973520" cy="1907511"/>
          </a:xfrm>
          <a:solidFill>
            <a:srgbClr val="C00000"/>
          </a:solidFill>
        </p:grpSpPr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EA6029D2-5C87-D626-7BBE-EFE061B65A5A}"/>
                </a:ext>
              </a:extLst>
            </p:cNvPr>
            <p:cNvSpPr/>
            <p:nvPr/>
          </p:nvSpPr>
          <p:spPr bwMode="auto">
            <a:xfrm>
              <a:off x="4716016" y="3501008"/>
              <a:ext cx="946298" cy="1907511"/>
            </a:xfrm>
            <a:custGeom>
              <a:avLst/>
              <a:gdLst>
                <a:gd name="connsiteX0" fmla="*/ 0 w 946298"/>
                <a:gd name="connsiteY0" fmla="*/ 1492841 h 1907511"/>
                <a:gd name="connsiteX1" fmla="*/ 531628 w 946298"/>
                <a:gd name="connsiteY1" fmla="*/ 4283 h 1907511"/>
                <a:gd name="connsiteX2" fmla="*/ 946298 w 946298"/>
                <a:gd name="connsiteY2" fmla="*/ 1907511 h 1907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6298" h="1907511">
                  <a:moveTo>
                    <a:pt x="0" y="1492841"/>
                  </a:moveTo>
                  <a:cubicBezTo>
                    <a:pt x="186956" y="714006"/>
                    <a:pt x="373912" y="-64829"/>
                    <a:pt x="531628" y="4283"/>
                  </a:cubicBezTo>
                  <a:cubicBezTo>
                    <a:pt x="689344" y="73395"/>
                    <a:pt x="817821" y="990453"/>
                    <a:pt x="946298" y="1907511"/>
                  </a:cubicBezTo>
                </a:path>
              </a:pathLst>
            </a:cu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Copperplate Gothic Bold" charset="0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8E1CBA82-1E36-328A-08DF-1669529829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016" y="5013176"/>
              <a:ext cx="973520" cy="395343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451" name="Freeform 105">
            <a:extLst>
              <a:ext uri="{FF2B5EF4-FFF2-40B4-BE49-F238E27FC236}">
                <a16:creationId xmlns:a16="http://schemas.microsoft.com/office/drawing/2014/main" id="{8EE2C7E4-1287-B576-11B0-37752FAB6DF9}"/>
              </a:ext>
            </a:extLst>
          </p:cNvPr>
          <p:cNvSpPr>
            <a:spLocks/>
          </p:cNvSpPr>
          <p:nvPr/>
        </p:nvSpPr>
        <p:spPr bwMode="auto">
          <a:xfrm>
            <a:off x="1116013" y="4652963"/>
            <a:ext cx="296862" cy="1584325"/>
          </a:xfrm>
          <a:custGeom>
            <a:avLst/>
            <a:gdLst>
              <a:gd name="T0" fmla="*/ 0 w 297711"/>
              <a:gd name="T1" fmla="*/ 1418984 h 1584865"/>
              <a:gd name="T2" fmla="*/ 192424 w 297711"/>
              <a:gd name="T3" fmla="*/ 614 h 1584865"/>
              <a:gd name="T4" fmla="*/ 269393 w 297711"/>
              <a:gd name="T5" fmla="*/ 1566073 h 158486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97711" h="1584865">
                <a:moveTo>
                  <a:pt x="0" y="1436009"/>
                </a:moveTo>
                <a:cubicBezTo>
                  <a:pt x="81516" y="705907"/>
                  <a:pt x="163033" y="-24195"/>
                  <a:pt x="212651" y="614"/>
                </a:cubicBezTo>
                <a:cubicBezTo>
                  <a:pt x="262269" y="25423"/>
                  <a:pt x="279990" y="805144"/>
                  <a:pt x="297711" y="1584865"/>
                </a:cubicBezTo>
              </a:path>
            </a:pathLst>
          </a:cu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ES"/>
          </a:p>
        </p:txBody>
      </p:sp>
      <p:sp>
        <p:nvSpPr>
          <p:cNvPr id="103452" name="Text Box 3">
            <a:extLst>
              <a:ext uri="{FF2B5EF4-FFF2-40B4-BE49-F238E27FC236}">
                <a16:creationId xmlns:a16="http://schemas.microsoft.com/office/drawing/2014/main" id="{928AFAA8-E627-92C0-14D8-6E1B5247D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525" y="639763"/>
            <a:ext cx="175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(2017)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71">
            <a:extLst>
              <a:ext uri="{FF2B5EF4-FFF2-40B4-BE49-F238E27FC236}">
                <a16:creationId xmlns:a16="http://schemas.microsoft.com/office/drawing/2014/main" id="{1C8BCEC2-D48B-87E0-958F-932638E04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850" y="44450"/>
            <a:ext cx="4232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PBH constraints</a:t>
            </a:r>
          </a:p>
        </p:txBody>
      </p:sp>
      <p:sp>
        <p:nvSpPr>
          <p:cNvPr id="104451" name="Text Box 3">
            <a:extLst>
              <a:ext uri="{FF2B5EF4-FFF2-40B4-BE49-F238E27FC236}">
                <a16:creationId xmlns:a16="http://schemas.microsoft.com/office/drawing/2014/main" id="{E23F2C2B-A276-0D3A-410A-020AB42FA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950913"/>
            <a:ext cx="21034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 dirty="0" err="1">
                <a:solidFill>
                  <a:srgbClr val="B3B3B3"/>
                </a:solidFill>
                <a:latin typeface="Arial" panose="020B0604020202020204" pitchFamily="34" charset="0"/>
              </a:rPr>
              <a:t>Clesse</a:t>
            </a:r>
            <a:r>
              <a:rPr lang="en-US" altLang="es-ES" sz="2400" dirty="0">
                <a:solidFill>
                  <a:srgbClr val="B3B3B3"/>
                </a:solidFill>
                <a:latin typeface="Arial" panose="020B0604020202020204" pitchFamily="34" charset="0"/>
              </a:rPr>
              <a:t> (2021)</a:t>
            </a:r>
          </a:p>
        </p:txBody>
      </p:sp>
      <p:pic>
        <p:nvPicPr>
          <p:cNvPr id="104452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D8D51A53-D08A-8BFA-E561-ED9EE6BC6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91440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5" descr="Logo&#10;&#10;Description automatically generated">
            <a:extLst>
              <a:ext uri="{FF2B5EF4-FFF2-40B4-BE49-F238E27FC236}">
                <a16:creationId xmlns:a16="http://schemas.microsoft.com/office/drawing/2014/main" id="{D7E291CA-B1CB-EA10-5B7A-C381DC1D4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115050"/>
            <a:ext cx="31115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71">
            <a:extLst>
              <a:ext uri="{FF2B5EF4-FFF2-40B4-BE49-F238E27FC236}">
                <a16:creationId xmlns:a16="http://schemas.microsoft.com/office/drawing/2014/main" id="{36188096-AB59-DFBF-FAB9-C20C887FF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3813"/>
            <a:ext cx="792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800">
                <a:latin typeface="Arial" panose="020B0604020202020204" pitchFamily="34" charset="0"/>
              </a:rPr>
              <a:t>Cosmic Conundra explained</a:t>
            </a:r>
          </a:p>
        </p:txBody>
      </p:sp>
      <p:sp>
        <p:nvSpPr>
          <p:cNvPr id="36867" name="Text Box 74">
            <a:extLst>
              <a:ext uri="{FF2B5EF4-FFF2-40B4-BE49-F238E27FC236}">
                <a16:creationId xmlns:a16="http://schemas.microsoft.com/office/drawing/2014/main" id="{18CF8B20-377F-EB3A-0854-280037AD0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275" y="1414463"/>
            <a:ext cx="451643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Carr, Clesse, JGB, Kühnel (2019)</a:t>
            </a:r>
          </a:p>
        </p:txBody>
      </p:sp>
      <p:sp>
        <p:nvSpPr>
          <p:cNvPr id="36868" name="Text Box 71">
            <a:extLst>
              <a:ext uri="{FF2B5EF4-FFF2-40B4-BE49-F238E27FC236}">
                <a16:creationId xmlns:a16="http://schemas.microsoft.com/office/drawing/2014/main" id="{6D415D02-999B-7363-3C73-515BE3BE2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35150"/>
            <a:ext cx="8123238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71500" indent="-571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Planetary-mass microlensing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Quasar microlensing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OGLE/GAIA microlensing Gal.Bulge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CIB/X-ray background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UFDG substructure large M/L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IMHB &amp; SMBH seeds for LSS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3600">
                <a:latin typeface="Arial" panose="020B0604020202020204" pitchFamily="34" charset="0"/>
              </a:rPr>
              <a:t>Mass, spin &amp; merger rate LVC BBH</a:t>
            </a:r>
          </a:p>
        </p:txBody>
      </p:sp>
      <p:sp>
        <p:nvSpPr>
          <p:cNvPr id="36869" name="Text Box 74">
            <a:extLst>
              <a:ext uri="{FF2B5EF4-FFF2-40B4-BE49-F238E27FC236}">
                <a16:creationId xmlns:a16="http://schemas.microsoft.com/office/drawing/2014/main" id="{EFDB493E-57CF-9853-0A3A-C7D7231BC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979488"/>
            <a:ext cx="26479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Clesse, JGB (2017)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C448C78E-59C0-7DB5-755B-48A4A9A79A18}"/>
              </a:ext>
            </a:extLst>
          </p:cNvPr>
          <p:cNvGrpSpPr>
            <a:grpSpLocks/>
          </p:cNvGrpSpPr>
          <p:nvPr/>
        </p:nvGrpSpPr>
        <p:grpSpPr bwMode="auto">
          <a:xfrm>
            <a:off x="3251200" y="1023938"/>
            <a:ext cx="5892800" cy="5237162"/>
            <a:chOff x="200025" y="784910"/>
            <a:chExt cx="5892167" cy="5236378"/>
          </a:xfrm>
        </p:grpSpPr>
        <p:grpSp>
          <p:nvGrpSpPr>
            <p:cNvPr id="22539" name="Group 20">
              <a:extLst>
                <a:ext uri="{FF2B5EF4-FFF2-40B4-BE49-F238E27FC236}">
                  <a16:creationId xmlns:a16="http://schemas.microsoft.com/office/drawing/2014/main" id="{205001B0-76F8-AB7A-F9AE-B7D1194737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025" y="1352600"/>
              <a:ext cx="5884143" cy="3084512"/>
              <a:chOff x="228600" y="2209800"/>
              <a:chExt cx="8891588" cy="4267108"/>
            </a:xfrm>
          </p:grpSpPr>
          <p:pic>
            <p:nvPicPr>
              <p:cNvPr id="22545" name="Picture 2">
                <a:extLst>
                  <a:ext uri="{FF2B5EF4-FFF2-40B4-BE49-F238E27FC236}">
                    <a16:creationId xmlns:a16="http://schemas.microsoft.com/office/drawing/2014/main" id="{581F3B26-A3C6-D02F-CAFC-5078E0B9A5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" y="2209800"/>
                <a:ext cx="8891588" cy="1246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46" name="Picture 3">
                <a:extLst>
                  <a:ext uri="{FF2B5EF4-FFF2-40B4-BE49-F238E27FC236}">
                    <a16:creationId xmlns:a16="http://schemas.microsoft.com/office/drawing/2014/main" id="{E6AA2C0B-1162-9CBA-293D-B940D831A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0" y="3486150"/>
                <a:ext cx="4754563" cy="1314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47" name="Picture 7" descr="Formulas3.pdf">
                <a:extLst>
                  <a:ext uri="{FF2B5EF4-FFF2-40B4-BE49-F238E27FC236}">
                    <a16:creationId xmlns:a16="http://schemas.microsoft.com/office/drawing/2014/main" id="{FD78A7A2-6FED-6D2B-5154-D5E080F01C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4876800"/>
                <a:ext cx="7927975" cy="1600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2540" name="Group 1">
              <a:extLst>
                <a:ext uri="{FF2B5EF4-FFF2-40B4-BE49-F238E27FC236}">
                  <a16:creationId xmlns:a16="http://schemas.microsoft.com/office/drawing/2014/main" id="{577F0263-8C21-BC3B-37C4-C6E17DEA59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669" y="4591521"/>
              <a:ext cx="5246459" cy="1429767"/>
              <a:chOff x="200025" y="5661025"/>
              <a:chExt cx="3937000" cy="996950"/>
            </a:xfrm>
          </p:grpSpPr>
          <p:pic>
            <p:nvPicPr>
              <p:cNvPr id="22542" name="Picture 4">
                <a:extLst>
                  <a:ext uri="{FF2B5EF4-FFF2-40B4-BE49-F238E27FC236}">
                    <a16:creationId xmlns:a16="http://schemas.microsoft.com/office/drawing/2014/main" id="{B0BCE2FE-5F1B-43ED-34CD-EF0EB1458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825" y="5661025"/>
                <a:ext cx="2738438" cy="603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43" name="Picture 7">
                <a:extLst>
                  <a:ext uri="{FF2B5EF4-FFF2-40B4-BE49-F238E27FC236}">
                    <a16:creationId xmlns:a16="http://schemas.microsoft.com/office/drawing/2014/main" id="{3B30909F-5B15-0ED1-033E-C7FBDABDF9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025" y="6394450"/>
                <a:ext cx="3937000" cy="263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44" name="Picture 8">
                <a:extLst>
                  <a:ext uri="{FF2B5EF4-FFF2-40B4-BE49-F238E27FC236}">
                    <a16:creationId xmlns:a16="http://schemas.microsoft.com/office/drawing/2014/main" id="{35A8A498-01C5-C06A-F06C-CE8E71A625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9475" y="5876925"/>
                <a:ext cx="6873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541" name="Text Box 74">
              <a:extLst>
                <a:ext uri="{FF2B5EF4-FFF2-40B4-BE49-F238E27FC236}">
                  <a16:creationId xmlns:a16="http://schemas.microsoft.com/office/drawing/2014/main" id="{51A11AF2-EB0E-0905-192D-872E479F89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1742" y="784910"/>
              <a:ext cx="3600450" cy="34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600">
                  <a:solidFill>
                    <a:srgbClr val="595959"/>
                  </a:solidFill>
                  <a:latin typeface="Arial Bold"/>
                </a:rPr>
                <a:t>Ezquiaga, JGB, Ruiz Morales (2017)</a:t>
              </a:r>
            </a:p>
          </p:txBody>
        </p:sp>
      </p:grpSp>
      <p:sp>
        <p:nvSpPr>
          <p:cNvPr id="22531" name="Text Box 71">
            <a:extLst>
              <a:ext uri="{FF2B5EF4-FFF2-40B4-BE49-F238E27FC236}">
                <a16:creationId xmlns:a16="http://schemas.microsoft.com/office/drawing/2014/main" id="{4E58881E-21CC-FAD2-6907-28723D4A1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75" y="44450"/>
            <a:ext cx="56435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Critical Higgs Inflation</a:t>
            </a:r>
          </a:p>
        </p:txBody>
      </p:sp>
      <p:grpSp>
        <p:nvGrpSpPr>
          <p:cNvPr id="22532" name="Group 19">
            <a:extLst>
              <a:ext uri="{FF2B5EF4-FFF2-40B4-BE49-F238E27FC236}">
                <a16:creationId xmlns:a16="http://schemas.microsoft.com/office/drawing/2014/main" id="{1868DCD6-1587-A6B1-400A-741ED0E3E5CB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868363"/>
            <a:ext cx="3349625" cy="5873750"/>
            <a:chOff x="5795006" y="940832"/>
            <a:chExt cx="3348994" cy="5872718"/>
          </a:xfrm>
        </p:grpSpPr>
        <p:pic>
          <p:nvPicPr>
            <p:cNvPr id="22533" name="Picture 15" descr="runeff2.pdf">
              <a:extLst>
                <a:ext uri="{FF2B5EF4-FFF2-40B4-BE49-F238E27FC236}">
                  <a16:creationId xmlns:a16="http://schemas.microsoft.com/office/drawing/2014/main" id="{A21E0FBB-8BEE-9FCB-657E-DDA3B0EF6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9022" y="4508500"/>
              <a:ext cx="2879725" cy="2305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534" name="Group 21">
              <a:extLst>
                <a:ext uri="{FF2B5EF4-FFF2-40B4-BE49-F238E27FC236}">
                  <a16:creationId xmlns:a16="http://schemas.microsoft.com/office/drawing/2014/main" id="{C407D1F4-1605-3CDF-4483-F85C46E2A7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1070" y="1455156"/>
              <a:ext cx="2026990" cy="2732050"/>
              <a:chOff x="1561608" y="1047677"/>
              <a:chExt cx="4089401" cy="5126039"/>
            </a:xfrm>
          </p:grpSpPr>
          <p:pic>
            <p:nvPicPr>
              <p:cNvPr id="22537" name="Picture 2">
                <a:extLst>
                  <a:ext uri="{FF2B5EF4-FFF2-40B4-BE49-F238E27FC236}">
                    <a16:creationId xmlns:a16="http://schemas.microsoft.com/office/drawing/2014/main" id="{1B0B0B68-138E-797F-6E77-8994A9FA0A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61608" y="1047677"/>
                <a:ext cx="4089401" cy="3838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38" name="Picture 4">
                <a:extLst>
                  <a:ext uri="{FF2B5EF4-FFF2-40B4-BE49-F238E27FC236}">
                    <a16:creationId xmlns:a16="http://schemas.microsoft.com/office/drawing/2014/main" id="{3712CA7A-F574-2D8C-B5A8-F3F6998CD2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6527" y="4886251"/>
                <a:ext cx="2931665" cy="1287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535" name="TextBox 5">
              <a:extLst>
                <a:ext uri="{FF2B5EF4-FFF2-40B4-BE49-F238E27FC236}">
                  <a16:creationId xmlns:a16="http://schemas.microsoft.com/office/drawing/2014/main" id="{7BADFD46-6DA1-B35E-D787-6AC6841143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7554" y="4365104"/>
              <a:ext cx="1601419" cy="27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20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Buttazzo et al (2012)</a:t>
              </a:r>
            </a:p>
          </p:txBody>
        </p:sp>
        <p:sp>
          <p:nvSpPr>
            <p:cNvPr id="22536" name="Text Box 71">
              <a:extLst>
                <a:ext uri="{FF2B5EF4-FFF2-40B4-BE49-F238E27FC236}">
                  <a16:creationId xmlns:a16="http://schemas.microsoft.com/office/drawing/2014/main" id="{666EDDFF-49BC-D88A-856B-CD4D274FC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5006" y="940832"/>
              <a:ext cx="334899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2000">
                  <a:solidFill>
                    <a:srgbClr val="000000"/>
                  </a:solidFill>
                  <a:latin typeface="Arial" panose="020B0604020202020204" pitchFamily="34" charset="0"/>
                </a:rPr>
                <a:t>Standard Model Lagrangian</a:t>
              </a: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71">
            <a:extLst>
              <a:ext uri="{FF2B5EF4-FFF2-40B4-BE49-F238E27FC236}">
                <a16:creationId xmlns:a16="http://schemas.microsoft.com/office/drawing/2014/main" id="{7251C379-3829-78C0-75FC-D58DB8E47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52400"/>
            <a:ext cx="8704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rgbClr val="CC3300"/>
                </a:solidFill>
                <a:latin typeface="Arial" panose="020B0604020202020204" pitchFamily="34" charset="0"/>
              </a:rPr>
              <a:t>Massive PBH = seeds of structure</a:t>
            </a:r>
          </a:p>
        </p:txBody>
      </p:sp>
      <p:sp>
        <p:nvSpPr>
          <p:cNvPr id="62467" name="Text Box 71">
            <a:extLst>
              <a:ext uri="{FF2B5EF4-FFF2-40B4-BE49-F238E27FC236}">
                <a16:creationId xmlns:a16="http://schemas.microsoft.com/office/drawing/2014/main" id="{0894A850-001B-6538-3261-50141D2D9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0600"/>
            <a:ext cx="8464550" cy="57404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s-ES" sz="3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Massive primordial black holes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  10</a:t>
            </a:r>
            <a:r>
              <a:rPr lang="en-US" altLang="es-ES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-5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M</a:t>
            </a:r>
            <a:r>
              <a:rPr lang="en-US" altLang="es-ES" baseline="-25000" dirty="0">
                <a:solidFill>
                  <a:srgbClr val="000000"/>
                </a:solidFill>
                <a:latin typeface="Wingdings" pitchFamily="2" charset="2"/>
              </a:rPr>
              <a:t>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&lt; M</a:t>
            </a:r>
            <a:r>
              <a:rPr lang="en-US" altLang="es-ES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PBH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&lt;10</a:t>
            </a:r>
            <a:r>
              <a:rPr lang="en-US" altLang="es-ES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M</a:t>
            </a:r>
            <a:r>
              <a:rPr lang="en-US" altLang="es-ES" baseline="-25000" dirty="0">
                <a:solidFill>
                  <a:srgbClr val="000000"/>
                </a:solidFill>
                <a:latin typeface="Wingdings" pitchFamily="2" charset="2"/>
              </a:rPr>
              <a:t>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, which </a:t>
            </a:r>
            <a:r>
              <a:rPr lang="en-US" altLang="es-ES" dirty="0">
                <a:solidFill>
                  <a:srgbClr val="0070C0"/>
                </a:solidFill>
                <a:latin typeface="Arial" panose="020B0604020202020204" pitchFamily="34" charset="0"/>
              </a:rPr>
              <a:t>cluster and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0070C0"/>
                </a:solidFill>
                <a:latin typeface="Arial" panose="020B0604020202020204" pitchFamily="34" charset="0"/>
              </a:rPr>
              <a:t>   merge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and could resolve some of the most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  acute problems of ΛCDM paradigm.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s-ES" dirty="0">
                <a:solidFill>
                  <a:srgbClr val="800000"/>
                </a:solidFill>
                <a:latin typeface="Arial" panose="020B0604020202020204" pitchFamily="34" charset="0"/>
              </a:rPr>
              <a:t>ΛCDM N-body simulations never reach the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800000"/>
                </a:solidFill>
                <a:latin typeface="Arial" panose="020B0604020202020204" pitchFamily="34" charset="0"/>
              </a:rPr>
              <a:t>  10</a:t>
            </a:r>
            <a:r>
              <a:rPr lang="en-US" altLang="es-ES" baseline="30000" dirty="0">
                <a:solidFill>
                  <a:srgbClr val="800000"/>
                </a:solidFill>
                <a:latin typeface="Arial" panose="020B0604020202020204" pitchFamily="34" charset="0"/>
              </a:rPr>
              <a:t>3 </a:t>
            </a:r>
            <a:r>
              <a:rPr lang="en-US" altLang="es-ES" dirty="0">
                <a:solidFill>
                  <a:srgbClr val="800000"/>
                </a:solidFill>
                <a:latin typeface="Arial" panose="020B0604020202020204" pitchFamily="34" charset="0"/>
              </a:rPr>
              <a:t>M</a:t>
            </a:r>
            <a:r>
              <a:rPr lang="en-US" altLang="es-ES" baseline="-25000" dirty="0">
                <a:solidFill>
                  <a:srgbClr val="800000"/>
                </a:solidFill>
                <a:latin typeface="Wingdings" pitchFamily="2" charset="2"/>
              </a:rPr>
              <a:t></a:t>
            </a:r>
            <a:r>
              <a:rPr lang="en-US" altLang="es-ES" dirty="0">
                <a:solidFill>
                  <a:srgbClr val="800000"/>
                </a:solidFill>
                <a:latin typeface="Arial" panose="020B0604020202020204" pitchFamily="34" charset="0"/>
              </a:rPr>
              <a:t> particle resolution, so for them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800000"/>
                </a:solidFill>
                <a:latin typeface="Arial" panose="020B0604020202020204" pitchFamily="34" charset="0"/>
              </a:rPr>
              <a:t>  </a:t>
            </a:r>
            <a:r>
              <a:rPr lang="en-US" altLang="es-E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PBH DM is as good as Particle DM.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PBH DM paradigm naturally incorporates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 all properties of </a:t>
            </a:r>
            <a:r>
              <a:rPr lang="en-US" altLang="es-ES" dirty="0" err="1">
                <a:solidFill>
                  <a:srgbClr val="000000"/>
                </a:solidFill>
                <a:latin typeface="Arial" panose="020B0604020202020204" pitchFamily="34" charset="0"/>
              </a:rPr>
              <a:t>collisionless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CDM scenario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 on large scales but </a:t>
            </a:r>
            <a:r>
              <a:rPr lang="en-US" altLang="es-ES" dirty="0">
                <a:solidFill>
                  <a:srgbClr val="0070C0"/>
                </a:solidFill>
                <a:latin typeface="Arial" panose="020B0604020202020204" pitchFamily="34" charset="0"/>
              </a:rPr>
              <a:t>differs on small scales</a:t>
            </a:r>
            <a:r>
              <a:rPr lang="en-U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Screen Shot 2016-12-17 at 10.33.46 AM.png">
            <a:extLst>
              <a:ext uri="{FF2B5EF4-FFF2-40B4-BE49-F238E27FC236}">
                <a16:creationId xmlns:a16="http://schemas.microsoft.com/office/drawing/2014/main" id="{3E017A75-8AE4-C4DB-BC8E-456A2A2B2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"/>
          <a:stretch>
            <a:fillRect/>
          </a:stretch>
        </p:blipFill>
        <p:spPr bwMode="auto">
          <a:xfrm>
            <a:off x="0" y="1628775"/>
            <a:ext cx="6858000" cy="43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8E35D0-F5F4-7068-24AF-EDF136F50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88" y="115888"/>
            <a:ext cx="7815262" cy="11811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CIB x CXB fluctuations indicate high-z BH population</a:t>
            </a:r>
          </a:p>
        </p:txBody>
      </p:sp>
      <p:sp>
        <p:nvSpPr>
          <p:cNvPr id="105476" name="TextBox 3">
            <a:extLst>
              <a:ext uri="{FF2B5EF4-FFF2-40B4-BE49-F238E27FC236}">
                <a16:creationId xmlns:a16="http://schemas.microsoft.com/office/drawing/2014/main" id="{D27101FA-460F-EBEE-9E3B-26FC45397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0375" y="1701800"/>
            <a:ext cx="23336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r>
              <a:rPr lang="en-US" altLang="en-ES" sz="1200">
                <a:solidFill>
                  <a:schemeClr val="bg1"/>
                </a:solidFill>
              </a:rPr>
              <a:t>Significant cosmic background fluctuations have been found both in the NIR and in X-rays.</a:t>
            </a:r>
          </a:p>
          <a:p>
            <a:endParaRPr lang="en-US" altLang="en-ES" sz="1200">
              <a:solidFill>
                <a:schemeClr val="bg1"/>
              </a:solidFill>
            </a:endParaRPr>
          </a:p>
          <a:p>
            <a:r>
              <a:rPr lang="en-US" altLang="en-ES" sz="1200">
                <a:solidFill>
                  <a:schemeClr val="bg1"/>
                </a:solidFill>
              </a:rPr>
              <a:t>The strong CIB/CXB cross-correlation signal indicates a substantial contribution of Black Holes to the signal.</a:t>
            </a:r>
          </a:p>
          <a:p>
            <a:endParaRPr lang="en-US" altLang="en-ES" sz="1200">
              <a:solidFill>
                <a:schemeClr val="bg1"/>
              </a:solidFill>
            </a:endParaRPr>
          </a:p>
          <a:p>
            <a:r>
              <a:rPr lang="en-US" altLang="en-ES" sz="1200">
                <a:solidFill>
                  <a:schemeClr val="bg1"/>
                </a:solidFill>
              </a:rPr>
              <a:t>There is no correlation with fluctuations in the deepest HST images, therefore the signal likely comes from redshifts z&gt;13. </a:t>
            </a:r>
          </a:p>
          <a:p>
            <a:endParaRPr lang="en-US" altLang="en-ES" sz="1200">
              <a:solidFill>
                <a:schemeClr val="bg1"/>
              </a:solidFill>
            </a:endParaRPr>
          </a:p>
          <a:p>
            <a:r>
              <a:rPr lang="en-US" altLang="en-ES" sz="1200">
                <a:solidFill>
                  <a:schemeClr val="bg1"/>
                </a:solidFill>
              </a:rPr>
              <a:t>Large angular scale also points to high-z origin.</a:t>
            </a:r>
          </a:p>
        </p:txBody>
      </p:sp>
      <p:sp>
        <p:nvSpPr>
          <p:cNvPr id="105477" name="Text Box 3">
            <a:extLst>
              <a:ext uri="{FF2B5EF4-FFF2-40B4-BE49-F238E27FC236}">
                <a16:creationId xmlns:a16="http://schemas.microsoft.com/office/drawing/2014/main" id="{1A69F00D-4AC3-43C3-FE84-A138CAA96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6099175"/>
            <a:ext cx="2395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Hasinger (2021)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>
            <a:extLst>
              <a:ext uri="{FF2B5EF4-FFF2-40B4-BE49-F238E27FC236}">
                <a16:creationId xmlns:a16="http://schemas.microsoft.com/office/drawing/2014/main" id="{BBD577DF-F37D-A97F-FAE7-E0EE1C604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6513" y="-444500"/>
            <a:ext cx="9180513" cy="1857375"/>
          </a:xfrm>
        </p:spPr>
        <p:txBody>
          <a:bodyPr/>
          <a:lstStyle/>
          <a:p>
            <a:r>
              <a:rPr lang="en-US" altLang="en-ES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Fingerprint of the first Black Holes?</a:t>
            </a:r>
          </a:p>
        </p:txBody>
      </p:sp>
      <p:pic>
        <p:nvPicPr>
          <p:cNvPr id="106499" name="Picture 3">
            <a:extLst>
              <a:ext uri="{FF2B5EF4-FFF2-40B4-BE49-F238E27FC236}">
                <a16:creationId xmlns:a16="http://schemas.microsoft.com/office/drawing/2014/main" id="{CECFE505-5A81-3B11-5472-C74C138B5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4" r="2110"/>
          <a:stretch>
            <a:fillRect/>
          </a:stretch>
        </p:blipFill>
        <p:spPr bwMode="auto">
          <a:xfrm>
            <a:off x="441325" y="1352550"/>
            <a:ext cx="3732213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">
            <a:extLst>
              <a:ext uri="{FF2B5EF4-FFF2-40B4-BE49-F238E27FC236}">
                <a16:creationId xmlns:a16="http://schemas.microsoft.com/office/drawing/2014/main" id="{C41A0835-F5D5-F2F4-257B-6DE330C1B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 b="1006"/>
          <a:stretch>
            <a:fillRect/>
          </a:stretch>
        </p:blipFill>
        <p:spPr bwMode="auto">
          <a:xfrm>
            <a:off x="5351463" y="1412875"/>
            <a:ext cx="2976562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0137832-CD58-6AC4-182A-ADF947888BED}"/>
              </a:ext>
            </a:extLst>
          </p:cNvPr>
          <p:cNvSpPr/>
          <p:nvPr/>
        </p:nvSpPr>
        <p:spPr>
          <a:xfrm>
            <a:off x="204788" y="1287463"/>
            <a:ext cx="3732212" cy="809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75388E-BF36-AFB2-7B68-ECEEE5224CC6}"/>
              </a:ext>
            </a:extLst>
          </p:cNvPr>
          <p:cNvSpPr/>
          <p:nvPr/>
        </p:nvSpPr>
        <p:spPr>
          <a:xfrm>
            <a:off x="204788" y="2122488"/>
            <a:ext cx="3732212" cy="809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AD290B3-6731-A082-D583-75F9A03291BD}"/>
              </a:ext>
            </a:extLst>
          </p:cNvPr>
          <p:cNvGrpSpPr>
            <a:grpSpLocks/>
          </p:cNvGrpSpPr>
          <p:nvPr/>
        </p:nvGrpSpPr>
        <p:grpSpPr bwMode="auto">
          <a:xfrm>
            <a:off x="5305425" y="3155950"/>
            <a:ext cx="3019425" cy="2403475"/>
            <a:chOff x="5076056" y="3464820"/>
            <a:chExt cx="4025781" cy="3204539"/>
          </a:xfrm>
        </p:grpSpPr>
        <p:pic>
          <p:nvPicPr>
            <p:cNvPr id="106517" name="Picture 4">
              <a:extLst>
                <a:ext uri="{FF2B5EF4-FFF2-40B4-BE49-F238E27FC236}">
                  <a16:creationId xmlns:a16="http://schemas.microsoft.com/office/drawing/2014/main" id="{12560602-C4DE-7299-3FE5-A8FF606022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0" t="4494" r="4926" b="3052"/>
            <a:stretch>
              <a:fillRect/>
            </a:stretch>
          </p:blipFill>
          <p:spPr bwMode="auto">
            <a:xfrm>
              <a:off x="5076056" y="3464820"/>
              <a:ext cx="4025781" cy="3204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518" name="TextBox 8">
              <a:extLst>
                <a:ext uri="{FF2B5EF4-FFF2-40B4-BE49-F238E27FC236}">
                  <a16:creationId xmlns:a16="http://schemas.microsoft.com/office/drawing/2014/main" id="{0B958188-DBCF-4931-B983-107410DAAF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2160" y="3717032"/>
              <a:ext cx="64804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kumimoji="1" lang="en-US" altLang="en-ES" sz="1500">
                  <a:solidFill>
                    <a:srgbClr val="FFFF00"/>
                  </a:solidFill>
                  <a:latin typeface="Tahoma" panose="020B0604030504040204" pitchFamily="34" charset="0"/>
                </a:rPr>
                <a:t>CIB</a:t>
              </a:r>
            </a:p>
          </p:txBody>
        </p:sp>
        <p:sp>
          <p:nvSpPr>
            <p:cNvPr id="106519" name="TextBox 8">
              <a:extLst>
                <a:ext uri="{FF2B5EF4-FFF2-40B4-BE49-F238E27FC236}">
                  <a16:creationId xmlns:a16="http://schemas.microsoft.com/office/drawing/2014/main" id="{1BF05D40-6EBA-B965-9654-A67D19C41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6189" y="4725144"/>
              <a:ext cx="70147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kumimoji="1" lang="en-US" altLang="en-ES" sz="1500">
                  <a:solidFill>
                    <a:srgbClr val="66FFFF"/>
                  </a:solidFill>
                  <a:latin typeface="Tahoma" panose="020B0604030504040204" pitchFamily="34" charset="0"/>
                </a:rPr>
                <a:t>CXB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48F6E2F-45BF-5E4F-239C-0FCB176349D6}"/>
              </a:ext>
            </a:extLst>
          </p:cNvPr>
          <p:cNvSpPr/>
          <p:nvPr/>
        </p:nvSpPr>
        <p:spPr>
          <a:xfrm>
            <a:off x="204788" y="2955925"/>
            <a:ext cx="3732212" cy="809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B8B539-D8D7-F576-132B-D8974407F1E7}"/>
              </a:ext>
            </a:extLst>
          </p:cNvPr>
          <p:cNvSpPr/>
          <p:nvPr/>
        </p:nvSpPr>
        <p:spPr>
          <a:xfrm>
            <a:off x="204788" y="3794125"/>
            <a:ext cx="3732212" cy="809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01B157-533D-7B56-9FCA-762D870A04AF}"/>
              </a:ext>
            </a:extLst>
          </p:cNvPr>
          <p:cNvSpPr/>
          <p:nvPr/>
        </p:nvSpPr>
        <p:spPr>
          <a:xfrm>
            <a:off x="204788" y="4629150"/>
            <a:ext cx="3732212" cy="809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507" name="TextBox 3">
            <a:extLst>
              <a:ext uri="{FF2B5EF4-FFF2-40B4-BE49-F238E27FC236}">
                <a16:creationId xmlns:a16="http://schemas.microsoft.com/office/drawing/2014/main" id="{E4E55074-4644-86C5-BEA1-6AE3ECA85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8688" y="2122488"/>
            <a:ext cx="1784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Chandra 0.5-2 keV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Background Image</a:t>
            </a:r>
          </a:p>
        </p:txBody>
      </p:sp>
      <p:sp>
        <p:nvSpPr>
          <p:cNvPr id="106508" name="TextBox 3">
            <a:extLst>
              <a:ext uri="{FF2B5EF4-FFF2-40B4-BE49-F238E27FC236}">
                <a16:creationId xmlns:a16="http://schemas.microsoft.com/office/drawing/2014/main" id="{51C613D2-FE3B-11EB-2A0F-B80B506D7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8688" y="1295400"/>
            <a:ext cx="1765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Chandra 0.5-2 keV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Raw Image</a:t>
            </a:r>
          </a:p>
        </p:txBody>
      </p:sp>
      <p:sp>
        <p:nvSpPr>
          <p:cNvPr id="106509" name="TextBox 8">
            <a:extLst>
              <a:ext uri="{FF2B5EF4-FFF2-40B4-BE49-F238E27FC236}">
                <a16:creationId xmlns:a16="http://schemas.microsoft.com/office/drawing/2014/main" id="{3ADFCA25-FC3F-232D-E1E7-4F9524C88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863" y="2949575"/>
            <a:ext cx="958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Exposure</a:t>
            </a:r>
          </a:p>
        </p:txBody>
      </p:sp>
      <p:pic>
        <p:nvPicPr>
          <p:cNvPr id="106510" name="Picture 14" descr="chandra">
            <a:extLst>
              <a:ext uri="{FF2B5EF4-FFF2-40B4-BE49-F238E27FC236}">
                <a16:creationId xmlns:a16="http://schemas.microsoft.com/office/drawing/2014/main" id="{1FD859E1-991B-71CA-CB12-DDAAC775B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54" r="25986" b="10634"/>
          <a:stretch>
            <a:fillRect/>
          </a:stretch>
        </p:blipFill>
        <p:spPr bwMode="auto">
          <a:xfrm>
            <a:off x="149225" y="1892300"/>
            <a:ext cx="1862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11" name="TextBox 9">
            <a:extLst>
              <a:ext uri="{FF2B5EF4-FFF2-40B4-BE49-F238E27FC236}">
                <a16:creationId xmlns:a16="http://schemas.microsoft.com/office/drawing/2014/main" id="{0A3671C8-4153-290D-2D48-F4B45EAE5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88" y="3803650"/>
            <a:ext cx="17573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Spitzer 4.5 </a:t>
            </a:r>
            <a:r>
              <a:rPr kumimoji="1" lang="en-US" altLang="en-ES" sz="1500">
                <a:solidFill>
                  <a:srgbClr val="FFFF00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μ</a:t>
            </a:r>
            <a:endParaRPr kumimoji="1" lang="en-US" altLang="en-ES" sz="1500">
              <a:solidFill>
                <a:srgbClr val="FFFF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Background image</a:t>
            </a:r>
          </a:p>
        </p:txBody>
      </p:sp>
      <p:sp>
        <p:nvSpPr>
          <p:cNvPr id="106512" name="TextBox 10">
            <a:extLst>
              <a:ext uri="{FF2B5EF4-FFF2-40B4-BE49-F238E27FC236}">
                <a16:creationId xmlns:a16="http://schemas.microsoft.com/office/drawing/2014/main" id="{34262AEF-DFCD-5BB5-FD52-95FDF990D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88" y="4625975"/>
            <a:ext cx="9604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ES" sz="1500">
                <a:solidFill>
                  <a:srgbClr val="FFFF00"/>
                </a:solidFill>
                <a:latin typeface="Tahoma" panose="020B0604030504040204" pitchFamily="34" charset="0"/>
              </a:rPr>
              <a:t>Exposure</a:t>
            </a:r>
          </a:p>
        </p:txBody>
      </p:sp>
      <p:pic>
        <p:nvPicPr>
          <p:cNvPr id="106513" name="Picture 4">
            <a:extLst>
              <a:ext uri="{FF2B5EF4-FFF2-40B4-BE49-F238E27FC236}">
                <a16:creationId xmlns:a16="http://schemas.microsoft.com/office/drawing/2014/main" id="{5DCE0147-334F-F3D0-35ED-01D9B50E2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2464">
            <a:off x="2476500" y="4286250"/>
            <a:ext cx="1576388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14" name="TextBox 3">
            <a:extLst>
              <a:ext uri="{FF2B5EF4-FFF2-40B4-BE49-F238E27FC236}">
                <a16:creationId xmlns:a16="http://schemas.microsoft.com/office/drawing/2014/main" id="{52DC566A-862E-53AF-2E1D-6C61D908F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4175" y="895350"/>
            <a:ext cx="2963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r>
              <a:rPr lang="en-US" altLang="en-E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 x CXB Cross-Power</a:t>
            </a:r>
          </a:p>
        </p:txBody>
      </p:sp>
      <p:sp>
        <p:nvSpPr>
          <p:cNvPr id="106515" name="TextBox 22">
            <a:extLst>
              <a:ext uri="{FF2B5EF4-FFF2-40B4-BE49-F238E27FC236}">
                <a16:creationId xmlns:a16="http://schemas.microsoft.com/office/drawing/2014/main" id="{C1550733-7A38-E1B4-3A31-685DBE949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6067425"/>
            <a:ext cx="590708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CC00"/>
                </a:solidFill>
                <a:latin typeface="Copperplate Gothic Bold" panose="020E0705020206020404" pitchFamily="34" charset="77"/>
                <a:ea typeface="ＭＳ Ｐゴシック" panose="020B0600070205080204" pitchFamily="34" charset="-128"/>
              </a:defRPr>
            </a:lvl9pPr>
          </a:lstStyle>
          <a:p>
            <a:r>
              <a:rPr lang="en-US" altLang="en-ES" sz="1100">
                <a:solidFill>
                  <a:srgbClr val="FFFF00"/>
                </a:solidFill>
              </a:rPr>
              <a:t>Cappelluti+13, </a:t>
            </a:r>
            <a:r>
              <a:rPr lang="pl-PL" altLang="en-ES" sz="1100">
                <a:solidFill>
                  <a:srgbClr val="FFFF00"/>
                </a:solidFill>
              </a:rPr>
              <a:t>Mitchell-Wynne+16,</a:t>
            </a:r>
            <a:r>
              <a:rPr lang="en-US" altLang="en-ES" sz="1100">
                <a:solidFill>
                  <a:srgbClr val="FFFF00"/>
                </a:solidFill>
              </a:rPr>
              <a:t> Yue+13, Pacucci+15, Helgason+14</a:t>
            </a:r>
          </a:p>
        </p:txBody>
      </p:sp>
      <p:sp>
        <p:nvSpPr>
          <p:cNvPr id="106516" name="Text Box 3">
            <a:extLst>
              <a:ext uri="{FF2B5EF4-FFF2-40B4-BE49-F238E27FC236}">
                <a16:creationId xmlns:a16="http://schemas.microsoft.com/office/drawing/2014/main" id="{26C510AB-5BF1-08FD-B89F-A890394E4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863600"/>
            <a:ext cx="2395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Hasinger (2021)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71">
            <a:extLst>
              <a:ext uri="{FF2B5EF4-FFF2-40B4-BE49-F238E27FC236}">
                <a16:creationId xmlns:a16="http://schemas.microsoft.com/office/drawing/2014/main" id="{BC4FE349-2942-F0F2-C30F-3CFFB4E97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-15875"/>
            <a:ext cx="53609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Early Star Formation</a:t>
            </a:r>
          </a:p>
        </p:txBody>
      </p:sp>
      <p:sp>
        <p:nvSpPr>
          <p:cNvPr id="107523" name="Text Box 3">
            <a:extLst>
              <a:ext uri="{FF2B5EF4-FFF2-40B4-BE49-F238E27FC236}">
                <a16:creationId xmlns:a16="http://schemas.microsoft.com/office/drawing/2014/main" id="{E391A933-8A70-8B47-A169-19A2E3AE5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487363"/>
            <a:ext cx="2395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Hasinger (2021)</a:t>
            </a:r>
          </a:p>
        </p:txBody>
      </p:sp>
      <p:pic>
        <p:nvPicPr>
          <p:cNvPr id="107524" name="Picture 3">
            <a:extLst>
              <a:ext uri="{FF2B5EF4-FFF2-40B4-BE49-F238E27FC236}">
                <a16:creationId xmlns:a16="http://schemas.microsoft.com/office/drawing/2014/main" id="{3F82A8C0-57D5-3684-99AB-7B5420054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0650" y="908050"/>
            <a:ext cx="11925300" cy="670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71">
            <a:extLst>
              <a:ext uri="{FF2B5EF4-FFF2-40B4-BE49-F238E27FC236}">
                <a16:creationId xmlns:a16="http://schemas.microsoft.com/office/drawing/2014/main" id="{2AB7B66C-9EA2-8A5A-B723-C7AFE5273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-15875"/>
            <a:ext cx="4232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PBH constraints</a:t>
            </a:r>
          </a:p>
        </p:txBody>
      </p:sp>
      <p:grpSp>
        <p:nvGrpSpPr>
          <p:cNvPr id="108547" name="Group 1">
            <a:extLst>
              <a:ext uri="{FF2B5EF4-FFF2-40B4-BE49-F238E27FC236}">
                <a16:creationId xmlns:a16="http://schemas.microsoft.com/office/drawing/2014/main" id="{CF5D9B20-DA51-A204-0982-81E08998543B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1268413"/>
            <a:ext cx="6913562" cy="5400675"/>
            <a:chOff x="1036611" y="0"/>
            <a:chExt cx="7070778" cy="6858000"/>
          </a:xfrm>
        </p:grpSpPr>
        <p:pic>
          <p:nvPicPr>
            <p:cNvPr id="108549" name="Picture 7" descr="Histogram&#10;&#10;Description automatically generated with medium confidence">
              <a:extLst>
                <a:ext uri="{FF2B5EF4-FFF2-40B4-BE49-F238E27FC236}">
                  <a16:creationId xmlns:a16="http://schemas.microsoft.com/office/drawing/2014/main" id="{A900874D-81FE-26D8-7DEA-D915C7B69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611" y="0"/>
              <a:ext cx="7070778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550" name="Picture 11" descr="Text&#10;&#10;Description automatically generated">
              <a:extLst>
                <a:ext uri="{FF2B5EF4-FFF2-40B4-BE49-F238E27FC236}">
                  <a16:creationId xmlns:a16="http://schemas.microsoft.com/office/drawing/2014/main" id="{E65BEBBB-2229-E889-46A7-A342BF8DED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3380" y="343751"/>
              <a:ext cx="2309490" cy="35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8548" name="Text Box 3">
            <a:extLst>
              <a:ext uri="{FF2B5EF4-FFF2-40B4-BE49-F238E27FC236}">
                <a16:creationId xmlns:a16="http://schemas.microsoft.com/office/drawing/2014/main" id="{CF25EC07-965B-C38F-3389-B983AD8D9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765175"/>
            <a:ext cx="2395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Hasinger (2021)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2">
            <a:extLst>
              <a:ext uri="{FF2B5EF4-FFF2-40B4-BE49-F238E27FC236}">
                <a16:creationId xmlns:a16="http://schemas.microsoft.com/office/drawing/2014/main" id="{6FF2D7C0-C674-7406-035F-1B3E35D63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700213"/>
            <a:ext cx="3835400" cy="376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8">
            <a:extLst>
              <a:ext uri="{FF2B5EF4-FFF2-40B4-BE49-F238E27FC236}">
                <a16:creationId xmlns:a16="http://schemas.microsoft.com/office/drawing/2014/main" id="{1C2134EE-1FD5-4A7A-230E-009086856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561013"/>
            <a:ext cx="28956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Group 15">
            <a:extLst>
              <a:ext uri="{FF2B5EF4-FFF2-40B4-BE49-F238E27FC236}">
                <a16:creationId xmlns:a16="http://schemas.microsoft.com/office/drawing/2014/main" id="{2DE26C7C-D51F-C94D-1FFB-CF627CE7462C}"/>
              </a:ext>
            </a:extLst>
          </p:cNvPr>
          <p:cNvGrpSpPr>
            <a:grpSpLocks/>
          </p:cNvGrpSpPr>
          <p:nvPr/>
        </p:nvGrpSpPr>
        <p:grpSpPr bwMode="auto">
          <a:xfrm>
            <a:off x="4859338" y="1412875"/>
            <a:ext cx="3484562" cy="4670425"/>
            <a:chOff x="677713" y="1052736"/>
            <a:chExt cx="3484049" cy="4670438"/>
          </a:xfrm>
        </p:grpSpPr>
        <p:pic>
          <p:nvPicPr>
            <p:cNvPr id="21514" name="Picture 39">
              <a:extLst>
                <a:ext uri="{FF2B5EF4-FFF2-40B4-BE49-F238E27FC236}">
                  <a16:creationId xmlns:a16="http://schemas.microsoft.com/office/drawing/2014/main" id="{0E275114-8981-B765-6B73-A3117885A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948" y="5437424"/>
              <a:ext cx="2714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15" name="Group 12">
              <a:extLst>
                <a:ext uri="{FF2B5EF4-FFF2-40B4-BE49-F238E27FC236}">
                  <a16:creationId xmlns:a16="http://schemas.microsoft.com/office/drawing/2014/main" id="{0588F1C4-2B2A-20EC-ACCA-A0B59D3EAA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7713" y="1052736"/>
              <a:ext cx="3484049" cy="4196868"/>
              <a:chOff x="677713" y="1052736"/>
              <a:chExt cx="3484049" cy="4196868"/>
            </a:xfrm>
          </p:grpSpPr>
          <p:pic>
            <p:nvPicPr>
              <p:cNvPr id="21516" name="Picture 4">
                <a:extLst>
                  <a:ext uri="{FF2B5EF4-FFF2-40B4-BE49-F238E27FC236}">
                    <a16:creationId xmlns:a16="http://schemas.microsoft.com/office/drawing/2014/main" id="{EA4FD5A0-7291-9CA3-FBC3-452BD30DDF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3787" y="1402295"/>
                <a:ext cx="2847975" cy="319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7" name="Picture 7">
                <a:extLst>
                  <a:ext uri="{FF2B5EF4-FFF2-40B4-BE49-F238E27FC236}">
                    <a16:creationId xmlns:a16="http://schemas.microsoft.com/office/drawing/2014/main" id="{1D96EC67-977A-AE96-8FA0-2D98954358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71882" y="1418858"/>
                <a:ext cx="241214" cy="315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8" name="Picture 8">
                <a:extLst>
                  <a:ext uri="{FF2B5EF4-FFF2-40B4-BE49-F238E27FC236}">
                    <a16:creationId xmlns:a16="http://schemas.microsoft.com/office/drawing/2014/main" id="{0B34C90A-9376-564C-635F-D974ACAFC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677713" y="2755091"/>
                <a:ext cx="341612" cy="657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9" name="Picture 9">
                <a:extLst>
                  <a:ext uri="{FF2B5EF4-FFF2-40B4-BE49-F238E27FC236}">
                    <a16:creationId xmlns:a16="http://schemas.microsoft.com/office/drawing/2014/main" id="{E4BB6A00-7D25-E824-828E-279AB38403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340133" y="4581296"/>
                <a:ext cx="2809875" cy="3619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20" name="Picture 10">
                <a:extLst>
                  <a:ext uri="{FF2B5EF4-FFF2-40B4-BE49-F238E27FC236}">
                    <a16:creationId xmlns:a16="http://schemas.microsoft.com/office/drawing/2014/main" id="{43EF9AA5-C851-F956-0671-3E7D01B5D2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2106678" y="4943259"/>
                <a:ext cx="1104900" cy="306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C36CEAB-E04B-6EEB-2032-F1A8AD3B13F3}"/>
                  </a:ext>
                </a:extLst>
              </p:cNvPr>
              <p:cNvCxnSpPr/>
              <p:nvPr/>
            </p:nvCxnSpPr>
            <p:spPr>
              <a:xfrm flipH="1">
                <a:off x="1364999" y="1424212"/>
                <a:ext cx="1809484" cy="3148022"/>
              </a:xfrm>
              <a:prstGeom prst="line">
                <a:avLst/>
              </a:prstGeom>
              <a:ln w="762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Donut 37">
                <a:extLst>
                  <a:ext uri="{FF2B5EF4-FFF2-40B4-BE49-F238E27FC236}">
                    <a16:creationId xmlns:a16="http://schemas.microsoft.com/office/drawing/2014/main" id="{557C49C1-29C0-7928-E2FA-5DCDC13C0E8C}"/>
                  </a:ext>
                </a:extLst>
              </p:cNvPr>
              <p:cNvSpPr/>
              <p:nvPr/>
            </p:nvSpPr>
            <p:spPr>
              <a:xfrm>
                <a:off x="2930043" y="1538512"/>
                <a:ext cx="1199973" cy="1027116"/>
              </a:xfrm>
              <a:prstGeom prst="donut">
                <a:avLst>
                  <a:gd name="adj" fmla="val 18427"/>
                </a:avLst>
              </a:prstGeom>
              <a:solidFill>
                <a:srgbClr val="FFFF00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5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BEF8087-CBDC-6051-C9DA-2300B4F75B5A}"/>
                  </a:ext>
                </a:extLst>
              </p:cNvPr>
              <p:cNvCxnSpPr/>
              <p:nvPr/>
            </p:nvCxnSpPr>
            <p:spPr>
              <a:xfrm flipH="1">
                <a:off x="1782450" y="1428975"/>
                <a:ext cx="1790436" cy="314325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E8E11D5F-798E-A1EB-34F9-33F5D09D7518}"/>
                  </a:ext>
                </a:extLst>
              </p:cNvPr>
              <p:cNvSpPr/>
              <p:nvPr/>
            </p:nvSpPr>
            <p:spPr>
              <a:xfrm>
                <a:off x="2774491" y="3359381"/>
                <a:ext cx="198409" cy="4587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500"/>
              </a:p>
            </p:txBody>
          </p:sp>
          <p:sp>
            <p:nvSpPr>
              <p:cNvPr id="21525" name="TextBox 45">
                <a:extLst>
                  <a:ext uri="{FF2B5EF4-FFF2-40B4-BE49-F238E27FC236}">
                    <a16:creationId xmlns:a16="http://schemas.microsoft.com/office/drawing/2014/main" id="{BD63247A-790A-E4E9-4C57-5CEBFB7215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7587" y="1052736"/>
                <a:ext cx="157286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ES" sz="1500" b="1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ES" sz="1500" b="1" baseline="-2500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altLang="en-ES" sz="1500" b="1">
                    <a:latin typeface="Arial" panose="020B0604020202020204" pitchFamily="34" charset="0"/>
                    <a:cs typeface="Arial" panose="020B0604020202020204" pitchFamily="34" charset="0"/>
                  </a:rPr>
                  <a:t> = 125.5 GeV</a:t>
                </a:r>
              </a:p>
            </p:txBody>
          </p:sp>
          <p:cxnSp>
            <p:nvCxnSpPr>
              <p:cNvPr id="50" name="Elbow Connector 49">
                <a:extLst>
                  <a:ext uri="{FF2B5EF4-FFF2-40B4-BE49-F238E27FC236}">
                    <a16:creationId xmlns:a16="http://schemas.microsoft.com/office/drawing/2014/main" id="{50FB6279-60AD-B81A-3DC9-710CCD5063D1}"/>
                  </a:ext>
                </a:extLst>
              </p:cNvPr>
              <p:cNvCxnSpPr/>
              <p:nvPr/>
            </p:nvCxnSpPr>
            <p:spPr>
              <a:xfrm rot="16200000" flipV="1">
                <a:off x="1503090" y="2865667"/>
                <a:ext cx="14288" cy="7936"/>
              </a:xfrm>
              <a:prstGeom prst="bent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452F6A20-C777-B547-AF5F-70212153F1E7}"/>
                  </a:ext>
                </a:extLst>
              </p:cNvPr>
              <p:cNvSpPr/>
              <p:nvPr/>
            </p:nvSpPr>
            <p:spPr>
              <a:xfrm>
                <a:off x="1195162" y="1400400"/>
                <a:ext cx="1930116" cy="3171834"/>
              </a:xfrm>
              <a:custGeom>
                <a:avLst/>
                <a:gdLst>
                  <a:gd name="connsiteX0" fmla="*/ 113854 w 1358994"/>
                  <a:gd name="connsiteY0" fmla="*/ 2371532 h 2371532"/>
                  <a:gd name="connsiteX1" fmla="*/ 94398 w 1358994"/>
                  <a:gd name="connsiteY1" fmla="*/ 250903 h 2371532"/>
                  <a:gd name="connsiteX2" fmla="*/ 94398 w 1358994"/>
                  <a:gd name="connsiteY2" fmla="*/ 17439 h 2371532"/>
                  <a:gd name="connsiteX3" fmla="*/ 1358994 w 1358994"/>
                  <a:gd name="connsiteY3" fmla="*/ 36894 h 2371532"/>
                  <a:gd name="connsiteX4" fmla="*/ 1358994 w 1358994"/>
                  <a:gd name="connsiteY4" fmla="*/ 36894 h 2371532"/>
                  <a:gd name="connsiteX5" fmla="*/ 113854 w 1358994"/>
                  <a:gd name="connsiteY5" fmla="*/ 2371532 h 2371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8994" h="2371532">
                    <a:moveTo>
                      <a:pt x="113854" y="2371532"/>
                    </a:moveTo>
                    <a:cubicBezTo>
                      <a:pt x="105747" y="1507392"/>
                      <a:pt x="97641" y="643252"/>
                      <a:pt x="94398" y="250903"/>
                    </a:cubicBezTo>
                    <a:cubicBezTo>
                      <a:pt x="91155" y="-141446"/>
                      <a:pt x="-116368" y="53107"/>
                      <a:pt x="94398" y="17439"/>
                    </a:cubicBezTo>
                    <a:cubicBezTo>
                      <a:pt x="305164" y="-18229"/>
                      <a:pt x="1358994" y="36894"/>
                      <a:pt x="1358994" y="36894"/>
                    </a:cubicBezTo>
                    <a:lnTo>
                      <a:pt x="1358994" y="36894"/>
                    </a:lnTo>
                    <a:lnTo>
                      <a:pt x="113854" y="2371532"/>
                    </a:lnTo>
                    <a:close/>
                  </a:path>
                </a:pathLst>
              </a:custGeom>
              <a:solidFill>
                <a:srgbClr val="92D050">
                  <a:alpha val="44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500"/>
              </a:p>
            </p:txBody>
          </p:sp>
          <p:sp>
            <p:nvSpPr>
              <p:cNvPr id="21528" name="TextBox 51">
                <a:extLst>
                  <a:ext uri="{FF2B5EF4-FFF2-40B4-BE49-F238E27FC236}">
                    <a16:creationId xmlns:a16="http://schemas.microsoft.com/office/drawing/2014/main" id="{62C69E1B-B4DF-A8D5-AF85-349D0957F1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3547532">
                <a:off x="2098648" y="2124188"/>
                <a:ext cx="73129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ES" sz="1500">
                    <a:latin typeface="Arial" panose="020B0604020202020204" pitchFamily="34" charset="0"/>
                    <a:cs typeface="Arial" panose="020B0604020202020204" pitchFamily="34" charset="0"/>
                  </a:rPr>
                  <a:t>Stable</a:t>
                </a:r>
              </a:p>
            </p:txBody>
          </p:sp>
          <p:sp>
            <p:nvSpPr>
              <p:cNvPr id="21529" name="TextBox 52">
                <a:extLst>
                  <a:ext uri="{FF2B5EF4-FFF2-40B4-BE49-F238E27FC236}">
                    <a16:creationId xmlns:a16="http://schemas.microsoft.com/office/drawing/2014/main" id="{8BC5440B-B88B-4607-69D0-C1CAB85DC1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3547532">
                <a:off x="2204670" y="2214632"/>
                <a:ext cx="119135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ES" sz="1500">
                    <a:latin typeface="Arial" panose="020B0604020202020204" pitchFamily="34" charset="0"/>
                    <a:cs typeface="Arial" panose="020B0604020202020204" pitchFamily="34" charset="0"/>
                  </a:rPr>
                  <a:t>Meta-stable</a:t>
                </a:r>
              </a:p>
            </p:txBody>
          </p:sp>
          <p:sp>
            <p:nvSpPr>
              <p:cNvPr id="21530" name="Oval 1">
                <a:extLst>
                  <a:ext uri="{FF2B5EF4-FFF2-40B4-BE49-F238E27FC236}">
                    <a16:creationId xmlns:a16="http://schemas.microsoft.com/office/drawing/2014/main" id="{7735A3F6-1B62-C643-2521-C3E236BBF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694473">
                <a:off x="1520322" y="2998725"/>
                <a:ext cx="1814095" cy="914400"/>
              </a:xfrm>
              <a:prstGeom prst="ellipse">
                <a:avLst/>
              </a:prstGeom>
              <a:noFill/>
              <a:ln w="9525" algn="ctr">
                <a:solidFill>
                  <a:srgbClr val="0C20F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ES" altLang="en-ES" sz="2000">
                  <a:solidFill>
                    <a:srgbClr val="FFCC00"/>
                  </a:solidFill>
                  <a:latin typeface="Copperplate Gothic Bold" panose="020E0705020206020404" pitchFamily="34" charset="77"/>
                </a:endParaRPr>
              </a:p>
            </p:txBody>
          </p:sp>
        </p:grpSp>
      </p:grpSp>
      <p:pic>
        <p:nvPicPr>
          <p:cNvPr id="21509" name="Picture 5" descr="Logo&#10;&#10;Description automatically generated with low confidence">
            <a:extLst>
              <a:ext uri="{FF2B5EF4-FFF2-40B4-BE49-F238E27FC236}">
                <a16:creationId xmlns:a16="http://schemas.microsoft.com/office/drawing/2014/main" id="{4C938350-E03B-1335-ECAB-C2454CA04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2473325"/>
            <a:ext cx="356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79936C18-DF57-F9D9-B8C2-062AE4F2D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3698875"/>
            <a:ext cx="3606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71">
            <a:extLst>
              <a:ext uri="{FF2B5EF4-FFF2-40B4-BE49-F238E27FC236}">
                <a16:creationId xmlns:a16="http://schemas.microsoft.com/office/drawing/2014/main" id="{D5A3C07B-A995-1CE2-3ABC-465CBA707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6038"/>
            <a:ext cx="67103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latin typeface="Arial" panose="020B0604020202020204" pitchFamily="34" charset="0"/>
              </a:rPr>
              <a:t>EW vacuum meta-stability</a:t>
            </a:r>
          </a:p>
        </p:txBody>
      </p:sp>
      <p:sp>
        <p:nvSpPr>
          <p:cNvPr id="21512" name="Text Box 74">
            <a:extLst>
              <a:ext uri="{FF2B5EF4-FFF2-40B4-BE49-F238E27FC236}">
                <a16:creationId xmlns:a16="http://schemas.microsoft.com/office/drawing/2014/main" id="{3087AA71-6035-4110-EE8D-2BB19290C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1219200"/>
            <a:ext cx="21605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600">
                <a:solidFill>
                  <a:srgbClr val="595959"/>
                </a:solidFill>
                <a:latin typeface="Arial Bold"/>
              </a:rPr>
              <a:t>Buttazzo et al. (2012)</a:t>
            </a:r>
          </a:p>
        </p:txBody>
      </p:sp>
      <p:sp>
        <p:nvSpPr>
          <p:cNvPr id="21513" name="Text Box 74">
            <a:extLst>
              <a:ext uri="{FF2B5EF4-FFF2-40B4-BE49-F238E27FC236}">
                <a16:creationId xmlns:a16="http://schemas.microsoft.com/office/drawing/2014/main" id="{4FDDA035-A1BB-35BA-E844-B060CA313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038225"/>
            <a:ext cx="208915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600">
                <a:solidFill>
                  <a:srgbClr val="595959"/>
                </a:solidFill>
                <a:latin typeface="Arial Bold"/>
              </a:rPr>
              <a:t>CMS Collab. (2020)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71">
            <a:extLst>
              <a:ext uri="{FF2B5EF4-FFF2-40B4-BE49-F238E27FC236}">
                <a16:creationId xmlns:a16="http://schemas.microsoft.com/office/drawing/2014/main" id="{BC67B77D-BAA0-3D94-F369-F6BF07C1D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-4763"/>
            <a:ext cx="76485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4400">
                <a:solidFill>
                  <a:schemeClr val="tx2"/>
                </a:solidFill>
                <a:latin typeface="Arial" panose="020B0604020202020204" pitchFamily="34" charset="0"/>
              </a:rPr>
              <a:t>Gravitational Collapse of PBH</a:t>
            </a:r>
          </a:p>
        </p:txBody>
      </p:sp>
      <p:pic>
        <p:nvPicPr>
          <p:cNvPr id="23555" name="Picture 4" descr="Diagram&#10;&#10;Description automatically generated">
            <a:extLst>
              <a:ext uri="{FF2B5EF4-FFF2-40B4-BE49-F238E27FC236}">
                <a16:creationId xmlns:a16="http://schemas.microsoft.com/office/drawing/2014/main" id="{94318FC1-6190-119A-2EA0-143B860E1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8463"/>
            <a:ext cx="5149850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6" name="Group 5">
            <a:extLst>
              <a:ext uri="{FF2B5EF4-FFF2-40B4-BE49-F238E27FC236}">
                <a16:creationId xmlns:a16="http://schemas.microsoft.com/office/drawing/2014/main" id="{9793A678-845E-02EA-6BEE-A8DACFC05E6F}"/>
              </a:ext>
            </a:extLst>
          </p:cNvPr>
          <p:cNvGrpSpPr>
            <a:grpSpLocks/>
          </p:cNvGrpSpPr>
          <p:nvPr/>
        </p:nvGrpSpPr>
        <p:grpSpPr bwMode="auto">
          <a:xfrm>
            <a:off x="6016625" y="908050"/>
            <a:ext cx="2227263" cy="2259013"/>
            <a:chOff x="539552" y="1340768"/>
            <a:chExt cx="4114800" cy="3962400"/>
          </a:xfrm>
        </p:grpSpPr>
        <p:sp>
          <p:nvSpPr>
            <p:cNvPr id="23587" name="Freeform 13">
              <a:extLst>
                <a:ext uri="{FF2B5EF4-FFF2-40B4-BE49-F238E27FC236}">
                  <a16:creationId xmlns:a16="http://schemas.microsoft.com/office/drawing/2014/main" id="{CBD99B0A-2370-D98D-72B1-DD55C5912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952" y="1874168"/>
              <a:ext cx="3810000" cy="2946400"/>
            </a:xfrm>
            <a:custGeom>
              <a:avLst/>
              <a:gdLst>
                <a:gd name="T0" fmla="*/ 0 w 7137400"/>
                <a:gd name="T1" fmla="*/ 1447800 h 2946400"/>
                <a:gd name="T2" fmla="*/ 1 w 7137400"/>
                <a:gd name="T3" fmla="*/ 215900 h 2946400"/>
                <a:gd name="T4" fmla="*/ 1 w 7137400"/>
                <a:gd name="T5" fmla="*/ 2743200 h 2946400"/>
                <a:gd name="T6" fmla="*/ 1 w 7137400"/>
                <a:gd name="T7" fmla="*/ 1435100 h 29464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37400"/>
                <a:gd name="T13" fmla="*/ 0 h 2946400"/>
                <a:gd name="T14" fmla="*/ 7137400 w 7137400"/>
                <a:gd name="T15" fmla="*/ 2946400 h 29464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37400" h="2946400">
                  <a:moveTo>
                    <a:pt x="0" y="1447800"/>
                  </a:moveTo>
                  <a:cubicBezTo>
                    <a:pt x="552450" y="723900"/>
                    <a:pt x="1104900" y="0"/>
                    <a:pt x="1993900" y="215900"/>
                  </a:cubicBezTo>
                  <a:cubicBezTo>
                    <a:pt x="2882900" y="431800"/>
                    <a:pt x="4476750" y="2540000"/>
                    <a:pt x="5334000" y="2743200"/>
                  </a:cubicBezTo>
                  <a:cubicBezTo>
                    <a:pt x="6191250" y="2946400"/>
                    <a:pt x="6664325" y="2190750"/>
                    <a:pt x="7137400" y="14351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ES"/>
            </a:p>
          </p:txBody>
        </p:sp>
        <p:sp>
          <p:nvSpPr>
            <p:cNvPr id="22" name="Donut 62">
              <a:extLst>
                <a:ext uri="{FF2B5EF4-FFF2-40B4-BE49-F238E27FC236}">
                  <a16:creationId xmlns:a16="http://schemas.microsoft.com/office/drawing/2014/main" id="{22B9E17B-C4E8-8A02-E704-99B85F3BA7D9}"/>
                </a:ext>
              </a:extLst>
            </p:cNvPr>
            <p:cNvSpPr/>
            <p:nvPr/>
          </p:nvSpPr>
          <p:spPr bwMode="auto">
            <a:xfrm>
              <a:off x="539552" y="1340768"/>
              <a:ext cx="4114800" cy="3962400"/>
            </a:xfrm>
            <a:prstGeom prst="donut">
              <a:avLst>
                <a:gd name="adj" fmla="val 2905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 eaLnBrk="0" hangingPunct="0"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2pPr>
              <a:lvl3pPr eaLnBrk="0" hangingPunct="0"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3pPr>
              <a:lvl4pPr eaLnBrk="0" hangingPunct="0"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4pPr>
              <a:lvl5pPr eaLnBrk="0" hangingPunct="0"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CC00"/>
                  </a:solidFill>
                  <a:latin typeface="Copperplate Gothic Bold" panose="020E0705020206020404" pitchFamily="34" charset="77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cxnSp>
          <p:nvCxnSpPr>
            <p:cNvPr id="23589" name="Straight Arrow Connector 16">
              <a:extLst>
                <a:ext uri="{FF2B5EF4-FFF2-40B4-BE49-F238E27FC236}">
                  <a16:creationId xmlns:a16="http://schemas.microsoft.com/office/drawing/2014/main" id="{6DC94CF8-8404-F944-7546-D68F3ACA36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873052" y="2674268"/>
              <a:ext cx="1676400" cy="990600"/>
            </a:xfrm>
            <a:prstGeom prst="straightConnector1">
              <a:avLst/>
            </a:prstGeom>
            <a:noFill/>
            <a:ln w="762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3590" name="Group 20">
              <a:extLst>
                <a:ext uri="{FF2B5EF4-FFF2-40B4-BE49-F238E27FC236}">
                  <a16:creationId xmlns:a16="http://schemas.microsoft.com/office/drawing/2014/main" id="{BE7AA0E3-F61E-5F5F-7249-2CE2F9B7F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7752" y="1956718"/>
              <a:ext cx="2601913" cy="1958975"/>
              <a:chOff x="3352800" y="1987550"/>
              <a:chExt cx="2602243" cy="1959100"/>
            </a:xfrm>
          </p:grpSpPr>
          <p:sp>
            <p:nvSpPr>
              <p:cNvPr id="23591" name="Freeform 17">
                <a:extLst>
                  <a:ext uri="{FF2B5EF4-FFF2-40B4-BE49-F238E27FC236}">
                    <a16:creationId xmlns:a16="http://schemas.microsoft.com/office/drawing/2014/main" id="{5609AFBF-89B8-6D85-CDC0-0D923B848A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43083">
                <a:off x="4199713" y="2438400"/>
                <a:ext cx="1244600" cy="342900"/>
              </a:xfrm>
              <a:custGeom>
                <a:avLst/>
                <a:gdLst>
                  <a:gd name="T0" fmla="*/ 0 w 1104900"/>
                  <a:gd name="T1" fmla="*/ 1 h 560917"/>
                  <a:gd name="T2" fmla="*/ 14208595 w 1104900"/>
                  <a:gd name="T3" fmla="*/ 1 h 560917"/>
                  <a:gd name="T4" fmla="*/ 23250457 w 1104900"/>
                  <a:gd name="T5" fmla="*/ 1 h 560917"/>
                  <a:gd name="T6" fmla="*/ 29063099 w 1104900"/>
                  <a:gd name="T7" fmla="*/ 1 h 560917"/>
                  <a:gd name="T8" fmla="*/ 37459058 w 1104900"/>
                  <a:gd name="T9" fmla="*/ 1 h 560917"/>
                  <a:gd name="T10" fmla="*/ 43917516 w 1104900"/>
                  <a:gd name="T11" fmla="*/ 1 h 560917"/>
                  <a:gd name="T12" fmla="*/ 51021823 w 1104900"/>
                  <a:gd name="T13" fmla="*/ 1 h 560917"/>
                  <a:gd name="T14" fmla="*/ 56188615 w 1104900"/>
                  <a:gd name="T15" fmla="*/ 1 h 5609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04900"/>
                  <a:gd name="T25" fmla="*/ 0 h 560917"/>
                  <a:gd name="T26" fmla="*/ 1104900 w 1104900"/>
                  <a:gd name="T27" fmla="*/ 560917 h 5609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04900" h="560917">
                    <a:moveTo>
                      <a:pt x="0" y="330200"/>
                    </a:moveTo>
                    <a:cubicBezTo>
                      <a:pt x="101600" y="354541"/>
                      <a:pt x="203200" y="378883"/>
                      <a:pt x="279400" y="330200"/>
                    </a:cubicBezTo>
                    <a:cubicBezTo>
                      <a:pt x="355600" y="281517"/>
                      <a:pt x="408517" y="0"/>
                      <a:pt x="457200" y="38100"/>
                    </a:cubicBezTo>
                    <a:cubicBezTo>
                      <a:pt x="505883" y="76200"/>
                      <a:pt x="524933" y="556683"/>
                      <a:pt x="571500" y="558800"/>
                    </a:cubicBezTo>
                    <a:cubicBezTo>
                      <a:pt x="618067" y="560917"/>
                      <a:pt x="687917" y="52917"/>
                      <a:pt x="736600" y="50800"/>
                    </a:cubicBezTo>
                    <a:cubicBezTo>
                      <a:pt x="785283" y="48683"/>
                      <a:pt x="819150" y="546100"/>
                      <a:pt x="863600" y="546100"/>
                    </a:cubicBezTo>
                    <a:cubicBezTo>
                      <a:pt x="908050" y="546100"/>
                      <a:pt x="963083" y="86783"/>
                      <a:pt x="1003300" y="50800"/>
                    </a:cubicBezTo>
                    <a:cubicBezTo>
                      <a:pt x="1043517" y="14817"/>
                      <a:pt x="1074208" y="172508"/>
                      <a:pt x="1104900" y="330200"/>
                    </a:cubicBezTo>
                  </a:path>
                </a:pathLst>
              </a:custGeom>
              <a:noFill/>
              <a:ln w="38100">
                <a:solidFill>
                  <a:srgbClr val="8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  <p:sp>
            <p:nvSpPr>
              <p:cNvPr id="23592" name="Freeform 18">
                <a:extLst>
                  <a:ext uri="{FF2B5EF4-FFF2-40B4-BE49-F238E27FC236}">
                    <a16:creationId xmlns:a16="http://schemas.microsoft.com/office/drawing/2014/main" id="{F00771CA-41D7-3307-2734-81CE9015E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157493">
                <a:off x="3352800" y="3505200"/>
                <a:ext cx="1244600" cy="342900"/>
              </a:xfrm>
              <a:custGeom>
                <a:avLst/>
                <a:gdLst>
                  <a:gd name="T0" fmla="*/ 0 w 1104900"/>
                  <a:gd name="T1" fmla="*/ 1 h 560917"/>
                  <a:gd name="T2" fmla="*/ 14208595 w 1104900"/>
                  <a:gd name="T3" fmla="*/ 1 h 560917"/>
                  <a:gd name="T4" fmla="*/ 23250457 w 1104900"/>
                  <a:gd name="T5" fmla="*/ 1 h 560917"/>
                  <a:gd name="T6" fmla="*/ 29063099 w 1104900"/>
                  <a:gd name="T7" fmla="*/ 1 h 560917"/>
                  <a:gd name="T8" fmla="*/ 37459058 w 1104900"/>
                  <a:gd name="T9" fmla="*/ 1 h 560917"/>
                  <a:gd name="T10" fmla="*/ 43917516 w 1104900"/>
                  <a:gd name="T11" fmla="*/ 1 h 560917"/>
                  <a:gd name="T12" fmla="*/ 51021823 w 1104900"/>
                  <a:gd name="T13" fmla="*/ 1 h 560917"/>
                  <a:gd name="T14" fmla="*/ 56188615 w 1104900"/>
                  <a:gd name="T15" fmla="*/ 1 h 5609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04900"/>
                  <a:gd name="T25" fmla="*/ 0 h 560917"/>
                  <a:gd name="T26" fmla="*/ 1104900 w 1104900"/>
                  <a:gd name="T27" fmla="*/ 560917 h 5609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04900" h="560917">
                    <a:moveTo>
                      <a:pt x="0" y="330200"/>
                    </a:moveTo>
                    <a:cubicBezTo>
                      <a:pt x="101600" y="354541"/>
                      <a:pt x="203200" y="378883"/>
                      <a:pt x="279400" y="330200"/>
                    </a:cubicBezTo>
                    <a:cubicBezTo>
                      <a:pt x="355600" y="281517"/>
                      <a:pt x="408517" y="0"/>
                      <a:pt x="457200" y="38100"/>
                    </a:cubicBezTo>
                    <a:cubicBezTo>
                      <a:pt x="505883" y="76200"/>
                      <a:pt x="524933" y="556683"/>
                      <a:pt x="571500" y="558800"/>
                    </a:cubicBezTo>
                    <a:cubicBezTo>
                      <a:pt x="618067" y="560917"/>
                      <a:pt x="687917" y="52917"/>
                      <a:pt x="736600" y="50800"/>
                    </a:cubicBezTo>
                    <a:cubicBezTo>
                      <a:pt x="785283" y="48683"/>
                      <a:pt x="819150" y="546100"/>
                      <a:pt x="863600" y="546100"/>
                    </a:cubicBezTo>
                    <a:cubicBezTo>
                      <a:pt x="908050" y="546100"/>
                      <a:pt x="963083" y="86783"/>
                      <a:pt x="1003300" y="50800"/>
                    </a:cubicBezTo>
                    <a:cubicBezTo>
                      <a:pt x="1043517" y="14817"/>
                      <a:pt x="1074208" y="172508"/>
                      <a:pt x="1104900" y="330200"/>
                    </a:cubicBezTo>
                  </a:path>
                </a:pathLst>
              </a:custGeom>
              <a:noFill/>
              <a:ln w="38100">
                <a:solidFill>
                  <a:srgbClr val="8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  <p:sp>
            <p:nvSpPr>
              <p:cNvPr id="23593" name="Freeform 19">
                <a:extLst>
                  <a:ext uri="{FF2B5EF4-FFF2-40B4-BE49-F238E27FC236}">
                    <a16:creationId xmlns:a16="http://schemas.microsoft.com/office/drawing/2014/main" id="{5777ED81-BA51-EE03-87E0-DEB4E13A2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744613">
                <a:off x="4710443" y="3603750"/>
                <a:ext cx="1244600" cy="342900"/>
              </a:xfrm>
              <a:custGeom>
                <a:avLst/>
                <a:gdLst>
                  <a:gd name="T0" fmla="*/ 0 w 1104900"/>
                  <a:gd name="T1" fmla="*/ 1 h 560917"/>
                  <a:gd name="T2" fmla="*/ 14208595 w 1104900"/>
                  <a:gd name="T3" fmla="*/ 1 h 560917"/>
                  <a:gd name="T4" fmla="*/ 23250457 w 1104900"/>
                  <a:gd name="T5" fmla="*/ 1 h 560917"/>
                  <a:gd name="T6" fmla="*/ 29063099 w 1104900"/>
                  <a:gd name="T7" fmla="*/ 1 h 560917"/>
                  <a:gd name="T8" fmla="*/ 37459058 w 1104900"/>
                  <a:gd name="T9" fmla="*/ 1 h 560917"/>
                  <a:gd name="T10" fmla="*/ 43917516 w 1104900"/>
                  <a:gd name="T11" fmla="*/ 1 h 560917"/>
                  <a:gd name="T12" fmla="*/ 51021823 w 1104900"/>
                  <a:gd name="T13" fmla="*/ 1 h 560917"/>
                  <a:gd name="T14" fmla="*/ 56188615 w 1104900"/>
                  <a:gd name="T15" fmla="*/ 1 h 5609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04900"/>
                  <a:gd name="T25" fmla="*/ 0 h 560917"/>
                  <a:gd name="T26" fmla="*/ 1104900 w 1104900"/>
                  <a:gd name="T27" fmla="*/ 560917 h 5609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04900" h="560917">
                    <a:moveTo>
                      <a:pt x="0" y="330200"/>
                    </a:moveTo>
                    <a:cubicBezTo>
                      <a:pt x="101600" y="354541"/>
                      <a:pt x="203200" y="378883"/>
                      <a:pt x="279400" y="330200"/>
                    </a:cubicBezTo>
                    <a:cubicBezTo>
                      <a:pt x="355600" y="281517"/>
                      <a:pt x="408517" y="0"/>
                      <a:pt x="457200" y="38100"/>
                    </a:cubicBezTo>
                    <a:cubicBezTo>
                      <a:pt x="505883" y="76200"/>
                      <a:pt x="524933" y="556683"/>
                      <a:pt x="571500" y="558800"/>
                    </a:cubicBezTo>
                    <a:cubicBezTo>
                      <a:pt x="618067" y="560917"/>
                      <a:pt x="687917" y="52917"/>
                      <a:pt x="736600" y="50800"/>
                    </a:cubicBezTo>
                    <a:cubicBezTo>
                      <a:pt x="785283" y="48683"/>
                      <a:pt x="819150" y="546100"/>
                      <a:pt x="863600" y="546100"/>
                    </a:cubicBezTo>
                    <a:cubicBezTo>
                      <a:pt x="908050" y="546100"/>
                      <a:pt x="963083" y="86783"/>
                      <a:pt x="1003300" y="50800"/>
                    </a:cubicBezTo>
                    <a:cubicBezTo>
                      <a:pt x="1043517" y="14817"/>
                      <a:pt x="1074208" y="172508"/>
                      <a:pt x="1104900" y="330200"/>
                    </a:cubicBezTo>
                  </a:path>
                </a:pathLst>
              </a:custGeom>
              <a:noFill/>
              <a:ln w="38100">
                <a:solidFill>
                  <a:srgbClr val="8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</p:grpSp>
      <p:sp>
        <p:nvSpPr>
          <p:cNvPr id="23557" name="Rectangle 83">
            <a:extLst>
              <a:ext uri="{FF2B5EF4-FFF2-40B4-BE49-F238E27FC236}">
                <a16:creationId xmlns:a16="http://schemas.microsoft.com/office/drawing/2014/main" id="{12A4213B-1856-5B02-022D-D345C0537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3141663"/>
            <a:ext cx="3663950" cy="874712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pic>
        <p:nvPicPr>
          <p:cNvPr id="23558" name="Picture 22">
            <a:extLst>
              <a:ext uri="{FF2B5EF4-FFF2-40B4-BE49-F238E27FC236}">
                <a16:creationId xmlns:a16="http://schemas.microsoft.com/office/drawing/2014/main" id="{99D0A582-7772-EDF4-181F-85E0F33F7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5208588"/>
            <a:ext cx="5624513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559" name="Straight Connector 31">
            <a:extLst>
              <a:ext uri="{FF2B5EF4-FFF2-40B4-BE49-F238E27FC236}">
                <a16:creationId xmlns:a16="http://schemas.microsoft.com/office/drawing/2014/main" id="{40E20DE5-DE66-6350-1982-9A34624BA0E6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908175" y="2170113"/>
            <a:ext cx="3657600" cy="3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560" name="Picture 20">
            <a:extLst>
              <a:ext uri="{FF2B5EF4-FFF2-40B4-BE49-F238E27FC236}">
                <a16:creationId xmlns:a16="http://schemas.microsoft.com/office/drawing/2014/main" id="{5C66AB58-5714-658B-66D7-E8A8A406E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700" y="4168775"/>
            <a:ext cx="344011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Rectangle 8">
            <a:extLst>
              <a:ext uri="{FF2B5EF4-FFF2-40B4-BE49-F238E27FC236}">
                <a16:creationId xmlns:a16="http://schemas.microsoft.com/office/drawing/2014/main" id="{94147538-31D4-27A9-549F-3EFF32CC5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13" y="1317625"/>
            <a:ext cx="914400" cy="4556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ES" altLang="en-ES" sz="2000">
              <a:solidFill>
                <a:srgbClr val="FFCC00"/>
              </a:solidFill>
              <a:latin typeface="Copperplate Gothic Bold" panose="020E0705020206020404" pitchFamily="34" charset="77"/>
            </a:endParaRPr>
          </a:p>
        </p:txBody>
      </p:sp>
      <p:grpSp>
        <p:nvGrpSpPr>
          <p:cNvPr id="23562" name="Group 47">
            <a:extLst>
              <a:ext uri="{FF2B5EF4-FFF2-40B4-BE49-F238E27FC236}">
                <a16:creationId xmlns:a16="http://schemas.microsoft.com/office/drawing/2014/main" id="{029730F4-3421-9CD1-AAC2-8605E92FA639}"/>
              </a:ext>
            </a:extLst>
          </p:cNvPr>
          <p:cNvGrpSpPr>
            <a:grpSpLocks/>
          </p:cNvGrpSpPr>
          <p:nvPr/>
        </p:nvGrpSpPr>
        <p:grpSpPr bwMode="auto">
          <a:xfrm>
            <a:off x="2855913" y="908050"/>
            <a:ext cx="2644775" cy="2478088"/>
            <a:chOff x="2855788" y="908721"/>
            <a:chExt cx="2645223" cy="2478098"/>
          </a:xfrm>
        </p:grpSpPr>
        <p:grpSp>
          <p:nvGrpSpPr>
            <p:cNvPr id="23566" name="Group 69">
              <a:extLst>
                <a:ext uri="{FF2B5EF4-FFF2-40B4-BE49-F238E27FC236}">
                  <a16:creationId xmlns:a16="http://schemas.microsoft.com/office/drawing/2014/main" id="{5F1484D0-7C1A-7447-F9DB-581F269E14FE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460501" y="1317625"/>
              <a:ext cx="2290762" cy="1500187"/>
              <a:chOff x="611188" y="773985"/>
              <a:chExt cx="3875087" cy="3344001"/>
            </a:xfrm>
          </p:grpSpPr>
          <p:grpSp>
            <p:nvGrpSpPr>
              <p:cNvPr id="23578" name="Group 14">
                <a:extLst>
                  <a:ext uri="{FF2B5EF4-FFF2-40B4-BE49-F238E27FC236}">
                    <a16:creationId xmlns:a16="http://schemas.microsoft.com/office/drawing/2014/main" id="{B6A64489-C9F0-3E73-F145-BD85555B43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1188" y="1047763"/>
                <a:ext cx="3673475" cy="2661061"/>
                <a:chOff x="755576" y="1340768"/>
                <a:chExt cx="2943944" cy="2232248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B85CFBA-6099-F2BF-466B-95D584B71C5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57955" y="1339711"/>
                  <a:ext cx="0" cy="2232615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583" name="Freeform 9">
                  <a:extLst>
                    <a:ext uri="{FF2B5EF4-FFF2-40B4-BE49-F238E27FC236}">
                      <a16:creationId xmlns:a16="http://schemas.microsoft.com/office/drawing/2014/main" id="{E66DE377-6200-4489-143B-476CB82E13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5776" y="2780928"/>
                  <a:ext cx="943780" cy="666363"/>
                </a:xfrm>
                <a:custGeom>
                  <a:avLst/>
                  <a:gdLst>
                    <a:gd name="T0" fmla="*/ 9592 w 1003697"/>
                    <a:gd name="T1" fmla="*/ 2816460 h 616239"/>
                    <a:gd name="T2" fmla="*/ 6296 w 1003697"/>
                    <a:gd name="T3" fmla="*/ 11749 h 616239"/>
                    <a:gd name="T4" fmla="*/ 82108 w 1003697"/>
                    <a:gd name="T5" fmla="*/ 1845602 h 616239"/>
                    <a:gd name="T6" fmla="*/ 148032 w 1003697"/>
                    <a:gd name="T7" fmla="*/ 2654656 h 616239"/>
                    <a:gd name="T8" fmla="*/ 250214 w 1003697"/>
                    <a:gd name="T9" fmla="*/ 2924332 h 616239"/>
                    <a:gd name="T10" fmla="*/ 293065 w 1003697"/>
                    <a:gd name="T11" fmla="*/ 2924332 h 616239"/>
                    <a:gd name="T12" fmla="*/ 9592 w 1003697"/>
                    <a:gd name="T13" fmla="*/ 2816460 h 61623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003697" h="616239">
                      <a:moveTo>
                        <a:pt x="32852" y="589481"/>
                      </a:moveTo>
                      <a:cubicBezTo>
                        <a:pt x="6511" y="312903"/>
                        <a:pt x="-19830" y="36326"/>
                        <a:pt x="21563" y="2459"/>
                      </a:cubicBezTo>
                      <a:cubicBezTo>
                        <a:pt x="62956" y="-31408"/>
                        <a:pt x="200304" y="294088"/>
                        <a:pt x="281208" y="386281"/>
                      </a:cubicBezTo>
                      <a:cubicBezTo>
                        <a:pt x="362112" y="478474"/>
                        <a:pt x="411030" y="517985"/>
                        <a:pt x="506985" y="555615"/>
                      </a:cubicBezTo>
                      <a:cubicBezTo>
                        <a:pt x="602940" y="593245"/>
                        <a:pt x="774156" y="602652"/>
                        <a:pt x="856941" y="612059"/>
                      </a:cubicBezTo>
                      <a:cubicBezTo>
                        <a:pt x="939726" y="621466"/>
                        <a:pt x="1003697" y="612059"/>
                        <a:pt x="1003697" y="612059"/>
                      </a:cubicBezTo>
                      <a:lnTo>
                        <a:pt x="32852" y="58948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en-ES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BFCF1982-72D3-158A-5D3B-85659976A9D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23707" y="2779630"/>
                  <a:ext cx="0" cy="638313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119933E7-8FDC-8F14-DB35-CDD5AA14C6E8}"/>
                    </a:ext>
                  </a:extLst>
                </p:cNvPr>
                <p:cNvSpPr/>
                <p:nvPr/>
              </p:nvSpPr>
              <p:spPr bwMode="auto">
                <a:xfrm flipH="1">
                  <a:off x="857955" y="1684104"/>
                  <a:ext cx="2599779" cy="1745715"/>
                </a:xfrm>
                <a:custGeom>
                  <a:avLst/>
                  <a:gdLst>
                    <a:gd name="connsiteX0" fmla="*/ 0 w 3488266"/>
                    <a:gd name="connsiteY0" fmla="*/ 1727209 h 1745187"/>
                    <a:gd name="connsiteX1" fmla="*/ 993422 w 3488266"/>
                    <a:gd name="connsiteY1" fmla="*/ 1456275 h 1745187"/>
                    <a:gd name="connsiteX2" fmla="*/ 1772355 w 3488266"/>
                    <a:gd name="connsiteY2" fmla="*/ 9 h 1745187"/>
                    <a:gd name="connsiteX3" fmla="*/ 2381955 w 3488266"/>
                    <a:gd name="connsiteY3" fmla="*/ 1478853 h 1745187"/>
                    <a:gd name="connsiteX4" fmla="*/ 3488266 w 3488266"/>
                    <a:gd name="connsiteY4" fmla="*/ 1738498 h 174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8266" h="1745187">
                      <a:moveTo>
                        <a:pt x="0" y="1727209"/>
                      </a:moveTo>
                      <a:cubicBezTo>
                        <a:pt x="349015" y="1735675"/>
                        <a:pt x="698030" y="1744142"/>
                        <a:pt x="993422" y="1456275"/>
                      </a:cubicBezTo>
                      <a:cubicBezTo>
                        <a:pt x="1288814" y="1168408"/>
                        <a:pt x="1540933" y="-3754"/>
                        <a:pt x="1772355" y="9"/>
                      </a:cubicBezTo>
                      <a:cubicBezTo>
                        <a:pt x="2003777" y="3772"/>
                        <a:pt x="2095970" y="1189105"/>
                        <a:pt x="2381955" y="1478853"/>
                      </a:cubicBezTo>
                      <a:cubicBezTo>
                        <a:pt x="2667940" y="1768601"/>
                        <a:pt x="3078103" y="1753549"/>
                        <a:pt x="3488266" y="1738498"/>
                      </a:cubicBezTo>
                    </a:path>
                  </a:pathLst>
                </a:cu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eaLnBrk="1" hangingPunct="1">
                    <a:defRPr/>
                  </a:pPr>
                  <a:endParaRPr lang="es-ES">
                    <a:solidFill>
                      <a:srgbClr val="FFCC00"/>
                    </a:solidFill>
                    <a:latin typeface="Copperplate Gothic Bold" charset="0"/>
                  </a:endParaRPr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2F09037-7F35-B31B-AA97-FB49DAD3E0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713762" y="3429819"/>
                  <a:ext cx="2944120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3579" name="Picture 16">
                <a:extLst>
                  <a:ext uri="{FF2B5EF4-FFF2-40B4-BE49-F238E27FC236}">
                    <a16:creationId xmlns:a16="http://schemas.microsoft.com/office/drawing/2014/main" id="{67AF475E-F7E0-01D8-BA5A-8D24372423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175" y="2888995"/>
                <a:ext cx="419100" cy="433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80" name="Picture 18">
                <a:extLst>
                  <a:ext uri="{FF2B5EF4-FFF2-40B4-BE49-F238E27FC236}">
                    <a16:creationId xmlns:a16="http://schemas.microsoft.com/office/drawing/2014/main" id="{31B7AFF3-E608-E6A8-CCEE-220EDA3523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113" y="773985"/>
                <a:ext cx="1193800" cy="613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81" name="Picture 26">
                <a:extLst>
                  <a:ext uri="{FF2B5EF4-FFF2-40B4-BE49-F238E27FC236}">
                    <a16:creationId xmlns:a16="http://schemas.microsoft.com/office/drawing/2014/main" id="{432B4C0F-FCEC-2BC8-DC69-13D860F0FB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313" y="3624584"/>
                <a:ext cx="520700" cy="493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3567" name="Straight Connector 29">
              <a:extLst>
                <a:ext uri="{FF2B5EF4-FFF2-40B4-BE49-F238E27FC236}">
                  <a16:creationId xmlns:a16="http://schemas.microsoft.com/office/drawing/2014/main" id="{49940375-5FB8-CC12-4BC8-4122F109E2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180376" y="2147321"/>
              <a:ext cx="2478096" cy="8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8" name="Straight Connector 29">
              <a:extLst>
                <a:ext uri="{FF2B5EF4-FFF2-40B4-BE49-F238E27FC236}">
                  <a16:creationId xmlns:a16="http://schemas.microsoft.com/office/drawing/2014/main" id="{28A70CF6-1089-9090-402F-4AEB3DE4C7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32776" y="2147321"/>
              <a:ext cx="2478096" cy="8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9" name="Straight Connector 29">
              <a:extLst>
                <a:ext uri="{FF2B5EF4-FFF2-40B4-BE49-F238E27FC236}">
                  <a16:creationId xmlns:a16="http://schemas.microsoft.com/office/drawing/2014/main" id="{9FCC4FDE-FD15-2C0E-1917-9AD961355E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85176" y="2147321"/>
              <a:ext cx="2478096" cy="8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0" name="Straight Connector 29">
              <a:extLst>
                <a:ext uri="{FF2B5EF4-FFF2-40B4-BE49-F238E27FC236}">
                  <a16:creationId xmlns:a16="http://schemas.microsoft.com/office/drawing/2014/main" id="{31B3934A-902F-E7A1-F0CF-DAFF10E9AD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871770" y="1268761"/>
              <a:ext cx="5302" cy="21180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1" name="Straight Connector 29">
              <a:extLst>
                <a:ext uri="{FF2B5EF4-FFF2-40B4-BE49-F238E27FC236}">
                  <a16:creationId xmlns:a16="http://schemas.microsoft.com/office/drawing/2014/main" id="{380DB4BA-F988-56A3-AC44-65F953F882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024170" y="1268761"/>
              <a:ext cx="5302" cy="21180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2" name="Straight Connector 29">
              <a:extLst>
                <a:ext uri="{FF2B5EF4-FFF2-40B4-BE49-F238E27FC236}">
                  <a16:creationId xmlns:a16="http://schemas.microsoft.com/office/drawing/2014/main" id="{05A83E15-7ADD-23D3-E6D2-383D5CB904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42376" y="2147321"/>
              <a:ext cx="2478096" cy="8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3" name="Straight Connector 29">
              <a:extLst>
                <a:ext uri="{FF2B5EF4-FFF2-40B4-BE49-F238E27FC236}">
                  <a16:creationId xmlns:a16="http://schemas.microsoft.com/office/drawing/2014/main" id="{BE57CA12-E4E5-4665-FA52-A29E788DAD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94776" y="2147321"/>
              <a:ext cx="2478096" cy="8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4" name="Rectangle 45">
              <a:extLst>
                <a:ext uri="{FF2B5EF4-FFF2-40B4-BE49-F238E27FC236}">
                  <a16:creationId xmlns:a16="http://schemas.microsoft.com/office/drawing/2014/main" id="{E43CD30F-C290-356A-BD7E-38F58BCEA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189" y="1607372"/>
              <a:ext cx="914400" cy="456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ES" altLang="en-ES" sz="2000">
                <a:solidFill>
                  <a:srgbClr val="FFCC00"/>
                </a:solidFill>
                <a:latin typeface="Copperplate Gothic Bold" panose="020E0705020206020404" pitchFamily="34" charset="77"/>
              </a:endParaRPr>
            </a:p>
          </p:txBody>
        </p:sp>
        <p:grpSp>
          <p:nvGrpSpPr>
            <p:cNvPr id="23575" name="Group 2">
              <a:extLst>
                <a:ext uri="{FF2B5EF4-FFF2-40B4-BE49-F238E27FC236}">
                  <a16:creationId xmlns:a16="http://schemas.microsoft.com/office/drawing/2014/main" id="{70B8CFD9-65D8-97BB-2620-B99846CDA6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102" y="1788260"/>
              <a:ext cx="874909" cy="326161"/>
              <a:chOff x="5364088" y="1484784"/>
              <a:chExt cx="1414699" cy="520700"/>
            </a:xfrm>
          </p:grpSpPr>
          <p:pic>
            <p:nvPicPr>
              <p:cNvPr id="23576" name="Picture 10">
                <a:extLst>
                  <a:ext uri="{FF2B5EF4-FFF2-40B4-BE49-F238E27FC236}">
                    <a16:creationId xmlns:a16="http://schemas.microsoft.com/office/drawing/2014/main" id="{B7DF38AD-29D6-3BE4-4C3B-99D85357C5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088" y="1484784"/>
                <a:ext cx="520700" cy="520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B9179FE-2BEE-1733-D807-B19D1B1B69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3470" y="1484784"/>
                <a:ext cx="925317" cy="430887"/>
              </a:xfrm>
              <a:prstGeom prst="rect">
                <a:avLst/>
              </a:prstGeom>
              <a:blipFill>
                <a:blip r:embed="rId8"/>
                <a:stretch>
                  <a:fillRect l="-4054" r="-6757" b="-8571"/>
                </a:stretch>
              </a:blipFill>
            </p:spPr>
            <p:txBody>
              <a:bodyPr/>
              <a:lstStyle/>
              <a:p>
                <a:pPr>
                  <a:defRPr/>
                </a:pPr>
                <a:r>
                  <a:rPr lang="es-ES">
                    <a:noFill/>
                  </a:rPr>
                  <a:t> </a:t>
                </a:r>
              </a:p>
            </p:txBody>
          </p:sp>
        </p:grpSp>
      </p:grpSp>
      <p:pic>
        <p:nvPicPr>
          <p:cNvPr id="23563" name="Picture 35" descr="A picture containing text&#10;&#10;Description automatically generated">
            <a:extLst>
              <a:ext uri="{FF2B5EF4-FFF2-40B4-BE49-F238E27FC236}">
                <a16:creationId xmlns:a16="http://schemas.microsoft.com/office/drawing/2014/main" id="{371F15BC-BE8D-641F-40D7-72A0DA7BF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289300"/>
            <a:ext cx="35528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49" descr="A picture containing diagram&#10;&#10;Description automatically generated">
            <a:extLst>
              <a:ext uri="{FF2B5EF4-FFF2-40B4-BE49-F238E27FC236}">
                <a16:creationId xmlns:a16="http://schemas.microsoft.com/office/drawing/2014/main" id="{8AC446D6-C5B9-EBA4-8CB6-225A20074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956175"/>
            <a:ext cx="22256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Text Box 3">
            <a:extLst>
              <a:ext uri="{FF2B5EF4-FFF2-40B4-BE49-F238E27FC236}">
                <a16:creationId xmlns:a16="http://schemas.microsoft.com/office/drawing/2014/main" id="{EF80BE93-65AF-9FDE-7511-A6CD641F7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966788"/>
            <a:ext cx="175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>
                <a:solidFill>
                  <a:srgbClr val="B3B3B3"/>
                </a:solidFill>
                <a:latin typeface="Arial" panose="020B0604020202020204" pitchFamily="34" charset="0"/>
              </a:rPr>
              <a:t>JGB (2017)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1">
            <a:extLst>
              <a:ext uri="{FF2B5EF4-FFF2-40B4-BE49-F238E27FC236}">
                <a16:creationId xmlns:a16="http://schemas.microsoft.com/office/drawing/2014/main" id="{533134AC-9728-0F9B-7E43-6FA060FDA88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20042" y="-4727"/>
            <a:ext cx="6748302" cy="769431"/>
          </a:xfrm>
          <a:prstGeom prst="rect">
            <a:avLst/>
          </a:prstGeom>
          <a:blipFill>
            <a:blip r:embed="rId2"/>
            <a:stretch>
              <a:fillRect l="-3759" t="-16129" r="-2820" b="-37097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en-ES">
                <a:noFill/>
              </a:rPr>
              <a:t> </a:t>
            </a:r>
          </a:p>
        </p:txBody>
      </p:sp>
      <p:sp>
        <p:nvSpPr>
          <p:cNvPr id="24579" name="Text Box 71">
            <a:extLst>
              <a:ext uri="{FF2B5EF4-FFF2-40B4-BE49-F238E27FC236}">
                <a16:creationId xmlns:a16="http://schemas.microsoft.com/office/drawing/2014/main" id="{DDD285FC-AC1A-ACED-E635-0D6BE4116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692150"/>
            <a:ext cx="6289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chemeClr val="tx2"/>
                </a:solidFill>
                <a:latin typeface="Arial" panose="020B0604020202020204" pitchFamily="34" charset="0"/>
              </a:rPr>
              <a:t>Coarse-grained curvature perturbation</a:t>
            </a:r>
          </a:p>
        </p:txBody>
      </p:sp>
      <p:pic>
        <p:nvPicPr>
          <p:cNvPr id="24580" name="Picture 2">
            <a:extLst>
              <a:ext uri="{FF2B5EF4-FFF2-40B4-BE49-F238E27FC236}">
                <a16:creationId xmlns:a16="http://schemas.microsoft.com/office/drawing/2014/main" id="{D7A783D9-D04C-6ED6-9084-F991CE4B7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196975"/>
            <a:ext cx="9072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A picture containing text, watch, clock&#10;&#10;Description automatically generated">
            <a:extLst>
              <a:ext uri="{FF2B5EF4-FFF2-40B4-BE49-F238E27FC236}">
                <a16:creationId xmlns:a16="http://schemas.microsoft.com/office/drawing/2014/main" id="{98C5D4C5-8790-AD7F-B8D2-5287AE6E1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773238"/>
            <a:ext cx="5818188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7" descr="Text&#10;&#10;Description automatically generated">
            <a:extLst>
              <a:ext uri="{FF2B5EF4-FFF2-40B4-BE49-F238E27FC236}">
                <a16:creationId xmlns:a16="http://schemas.microsoft.com/office/drawing/2014/main" id="{029915AF-8919-50E1-DEDB-8CCDC8BA4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68638"/>
            <a:ext cx="5599112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71">
            <a:extLst>
              <a:ext uri="{FF2B5EF4-FFF2-40B4-BE49-F238E27FC236}">
                <a16:creationId xmlns:a16="http://schemas.microsoft.com/office/drawing/2014/main" id="{6DAA36D4-01EE-A2A8-18E2-1B4C10D82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565400"/>
            <a:ext cx="8661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800">
                <a:solidFill>
                  <a:schemeClr val="tx2"/>
                </a:solidFill>
                <a:latin typeface="Arial" panose="020B0604020202020204" pitchFamily="34" charset="0"/>
              </a:rPr>
              <a:t>Determined by the poles of the characteristic function</a:t>
            </a:r>
          </a:p>
        </p:txBody>
      </p:sp>
      <p:pic>
        <p:nvPicPr>
          <p:cNvPr id="24584" name="Picture 9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769D7D7D-1A5A-07F0-202F-61E63DD1E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3789363"/>
            <a:ext cx="39782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2">
            <a:extLst>
              <a:ext uri="{FF2B5EF4-FFF2-40B4-BE49-F238E27FC236}">
                <a16:creationId xmlns:a16="http://schemas.microsoft.com/office/drawing/2014/main" id="{89E25EC2-D0F2-389D-0CD9-646189504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516438"/>
            <a:ext cx="2684463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Text Box 74">
            <a:extLst>
              <a:ext uri="{FF2B5EF4-FFF2-40B4-BE49-F238E27FC236}">
                <a16:creationId xmlns:a16="http://schemas.microsoft.com/office/drawing/2014/main" id="{C751EB07-CFC2-7B22-A4A6-E17B8114A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7850" y="3573463"/>
            <a:ext cx="33067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>
                <a:solidFill>
                  <a:srgbClr val="595959"/>
                </a:solidFill>
                <a:latin typeface="Arial Bold"/>
              </a:rPr>
              <a:t>Ezquiaga, JGB, Vennin (2019)</a:t>
            </a:r>
          </a:p>
        </p:txBody>
      </p:sp>
      <p:pic>
        <p:nvPicPr>
          <p:cNvPr id="24587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E6A7BC73-7ACB-0638-0B82-B95FBFEF1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589463"/>
            <a:ext cx="15843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17" descr="Text&#10;&#10;Description automatically generated">
            <a:extLst>
              <a:ext uri="{FF2B5EF4-FFF2-40B4-BE49-F238E27FC236}">
                <a16:creationId xmlns:a16="http://schemas.microsoft.com/office/drawing/2014/main" id="{78675C65-D35E-3F58-BC4E-33822B21A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5343525"/>
            <a:ext cx="22479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9" name="Text Box 71">
            <a:extLst>
              <a:ext uri="{FF2B5EF4-FFF2-40B4-BE49-F238E27FC236}">
                <a16:creationId xmlns:a16="http://schemas.microsoft.com/office/drawing/2014/main" id="{840B7938-1667-B9A2-8044-1E896602A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7188" y="1857375"/>
            <a:ext cx="182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chemeClr val="tx2"/>
                </a:solidFill>
                <a:latin typeface="Arial" panose="020B0604020202020204" pitchFamily="34" charset="0"/>
              </a:rPr>
              <a:t>Fokker-Planck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2000">
                <a:solidFill>
                  <a:schemeClr val="tx2"/>
                </a:solidFill>
                <a:latin typeface="Arial" panose="020B0604020202020204" pitchFamily="34" charset="0"/>
              </a:rPr>
              <a:t>Diffusion Eq.</a:t>
            </a:r>
          </a:p>
        </p:txBody>
      </p:sp>
      <p:pic>
        <p:nvPicPr>
          <p:cNvPr id="24590" name="Picture 2" descr="Chart&#10;&#10;Description automatically generated">
            <a:extLst>
              <a:ext uri="{FF2B5EF4-FFF2-40B4-BE49-F238E27FC236}">
                <a16:creationId xmlns:a16="http://schemas.microsoft.com/office/drawing/2014/main" id="{410F9012-E8EF-628F-C034-5C2443EAF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3951288"/>
            <a:ext cx="427355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CC00"/>
            </a:solidFill>
            <a:effectLst/>
            <a:latin typeface="Copperplate Gothic 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CC00"/>
            </a:solidFill>
            <a:effectLst/>
            <a:latin typeface="Copperplate Gothic Bold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75313</TotalTime>
  <Words>1694</Words>
  <Application>Microsoft Macintosh PowerPoint</Application>
  <PresentationFormat>On-screen Show (4:3)</PresentationFormat>
  <Paragraphs>371</Paragraphs>
  <Slides>64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6" baseType="lpstr">
      <vt:lpstr>Arial</vt:lpstr>
      <vt:lpstr>Arial Bold</vt:lpstr>
      <vt:lpstr>Calibri</vt:lpstr>
      <vt:lpstr>Comic Sans MS</vt:lpstr>
      <vt:lpstr>Copperplate Gothic Bold</vt:lpstr>
      <vt:lpstr>Helvetica</vt:lpstr>
      <vt:lpstr>Ink Free</vt:lpstr>
      <vt:lpstr>Lucida Grande</vt:lpstr>
      <vt:lpstr>Tahoma</vt:lpstr>
      <vt:lpstr>Times New Roman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CIB x CXB fluctuations indicate high-z BH population</vt:lpstr>
      <vt:lpstr>Fingerprint of the first Black Holes?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bellido</dc:creator>
  <cp:lastModifiedBy>Juan Garcia-Bellido</cp:lastModifiedBy>
  <cp:revision>1122</cp:revision>
  <cp:lastPrinted>2019-07-09T19:18:04Z</cp:lastPrinted>
  <dcterms:created xsi:type="dcterms:W3CDTF">2016-11-20T13:32:43Z</dcterms:created>
  <dcterms:modified xsi:type="dcterms:W3CDTF">2022-06-07T18:41:06Z</dcterms:modified>
</cp:coreProperties>
</file>