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3.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4.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258" r:id="rId3"/>
    <p:sldId id="292" r:id="rId4"/>
    <p:sldId id="263" r:id="rId5"/>
    <p:sldId id="295" r:id="rId6"/>
    <p:sldId id="298" r:id="rId7"/>
    <p:sldId id="291" r:id="rId8"/>
    <p:sldId id="261" r:id="rId9"/>
    <p:sldId id="299" r:id="rId10"/>
    <p:sldId id="264" r:id="rId11"/>
    <p:sldId id="266" r:id="rId12"/>
    <p:sldId id="267" r:id="rId13"/>
    <p:sldId id="300" r:id="rId14"/>
    <p:sldId id="302" r:id="rId15"/>
    <p:sldId id="274" r:id="rId16"/>
    <p:sldId id="278" r:id="rId17"/>
    <p:sldId id="304" r:id="rId18"/>
    <p:sldId id="279" r:id="rId19"/>
    <p:sldId id="305" r:id="rId20"/>
    <p:sldId id="284" r:id="rId21"/>
    <p:sldId id="286" r:id="rId22"/>
    <p:sldId id="287" r:id="rId23"/>
    <p:sldId id="288" r:id="rId24"/>
    <p:sldId id="289" r:id="rId25"/>
    <p:sldId id="260" r:id="rId26"/>
    <p:sldId id="269" r:id="rId27"/>
    <p:sldId id="265" r:id="rId28"/>
    <p:sldId id="268" r:id="rId29"/>
    <p:sldId id="271" r:id="rId30"/>
    <p:sldId id="272" r:id="rId31"/>
    <p:sldId id="277" r:id="rId32"/>
    <p:sldId id="303" r:id="rId33"/>
    <p:sldId id="281" r:id="rId34"/>
    <p:sldId id="283" r:id="rId35"/>
    <p:sldId id="282" r:id="rId36"/>
    <p:sldId id="285" r:id="rId37"/>
    <p:sldId id="280" r:id="rId38"/>
    <p:sldId id="273"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hul" initials="r" lastIdx="17" clrIdx="0">
    <p:extLst>
      <p:ext uri="{19B8F6BF-5375-455C-9EA6-DF929625EA0E}">
        <p15:presenceInfo xmlns:p15="http://schemas.microsoft.com/office/powerpoint/2012/main" userId="c9382ca7b668981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B8C1D"/>
    <a:srgbClr val="990033"/>
    <a:srgbClr val="A50021"/>
    <a:srgbClr val="006600"/>
    <a:srgbClr val="663300"/>
    <a:srgbClr val="003399"/>
    <a:srgbClr val="0049C0"/>
    <a:srgbClr val="006666"/>
    <a:srgbClr val="000099"/>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90604" autoAdjust="0"/>
  </p:normalViewPr>
  <p:slideViewPr>
    <p:cSldViewPr snapToGrid="0">
      <p:cViewPr varScale="1">
        <p:scale>
          <a:sx n="105" d="100"/>
          <a:sy n="105" d="100"/>
        </p:scale>
        <p:origin x="1074" y="102"/>
      </p:cViewPr>
      <p:guideLst/>
    </p:cSldViewPr>
  </p:slideViewPr>
  <p:notesTextViewPr>
    <p:cViewPr>
      <p:scale>
        <a:sx n="1" d="1"/>
        <a:sy n="1" d="1"/>
      </p:scale>
      <p:origin x="0" y="0"/>
    </p:cViewPr>
  </p:notesTextViewPr>
  <p:notesViewPr>
    <p:cSldViewPr snapToGrid="0">
      <p:cViewPr varScale="1">
        <p:scale>
          <a:sx n="88" d="100"/>
          <a:sy n="88" d="100"/>
        </p:scale>
        <p:origin x="3738"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1-05T17:19:19.574" idx="3">
    <p:pos x="10" y="10"/>
    <p:text>Mention modeled searches</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1-05T15:40:38.028" idx="2">
    <p:pos x="10" y="10"/>
    <p:text>At the end - In this work we focus only on the Matched filter part because it has the dominant costs.</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1-17T00:14:48.832" idx="15">
    <p:pos x="267" y="3080"/>
    <p:text>How does one choose the bands?</p:text>
    <p:extLst mod="1">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1-06T22:19:26.698" idx="4">
    <p:pos x="583" y="2267"/>
    <p:text>What are foreground triggers</p:text>
    <p:extLst mod="1">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1-11T14:57:41.319" idx="9">
    <p:pos x="10" y="10"/>
    <p:text>Except the diagonalisation .. everything is linear and can be computed using Matrices</p:text>
    <p:extLst>
      <p:ext uri="{C676402C-5697-4E1C-873F-D02D1690AC5C}">
        <p15:threadingInfo xmlns:p15="http://schemas.microsoft.com/office/powerpoint/2012/main" timeZoneBias="-60"/>
      </p:ext>
    </p:extLst>
  </p:cm>
  <p:cm authorId="1" dt="2022-01-11T17:26:20.695" idx="11">
    <p:pos x="106" y="106"/>
    <p:text>Read briefly about Lanczos method</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01-10T00:22:00.062" idx="8">
    <p:pos x="10" y="10"/>
    <p:text>extra computation required for obtaining the beta if fast first stage is used</p:text>
    <p:extLst>
      <p:ext uri="{C676402C-5697-4E1C-873F-D02D1690AC5C}">
        <p15:threadingInfo xmlns:p15="http://schemas.microsoft.com/office/powerpoint/2012/main" timeZoneBias="-60"/>
      </p:ext>
    </p:extLst>
  </p:cm>
  <p:cm authorId="1" dt="2022-01-12T18:09:24.304" idx="14">
    <p:pos x="3087" y="3077"/>
    <p:text>Can anyone tell what is the necessary criteria in a hierarchical method?</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2-01-09T11:26:21.597" idx="5">
    <p:pos x="10" y="10"/>
    <p:text>Comment - This is the part where we save the most computational cost</p:text>
    <p:extLst>
      <p:ext uri="{C676402C-5697-4E1C-873F-D02D1690AC5C}">
        <p15:threadingInfo xmlns:p15="http://schemas.microsoft.com/office/powerpoint/2012/main" timeZoneBias="-60"/>
      </p:ext>
    </p:extLst>
  </p:cm>
  <p:cm authorId="1" dt="2022-01-09T13:08:58.381" idx="6">
    <p:pos x="247" y="6"/>
    <p:text>An important slide</p:text>
    <p:extLst>
      <p:ext uri="{C676402C-5697-4E1C-873F-D02D1690AC5C}">
        <p15:threadingInfo xmlns:p15="http://schemas.microsoft.com/office/powerpoint/2012/main" timeZoneBias="-60"/>
      </p:ext>
    </p:extLst>
  </p:cm>
  <p:cm authorId="1" dt="2022-01-09T21:58:44.729" idx="7">
    <p:pos x="106" y="106"/>
    <p:text>Summation is not going inside the bin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EAF44A-EC97-410A-AD8C-65D916DC2FFA}" type="doc">
      <dgm:prSet loTypeId="urn:microsoft.com/office/officeart/2005/8/layout/process2" loCatId="process" qsTypeId="urn:microsoft.com/office/officeart/2005/8/quickstyle/3d2" qsCatId="3D" csTypeId="urn:microsoft.com/office/officeart/2005/8/colors/accent1_2" csCatId="accent1" phldr="1"/>
      <dgm:spPr/>
    </dgm:pt>
    <dgm:pt modelId="{E9EE2CA1-69C5-4FE9-B4F3-1A04E0CAAB38}">
      <dgm:prSet phldrT="[Text]"/>
      <dgm:spPr/>
      <dgm:t>
        <a:bodyPr/>
        <a:lstStyle/>
        <a:p>
          <a:r>
            <a:rPr lang="en-US" dirty="0"/>
            <a:t>Data quality checks</a:t>
          </a:r>
          <a:endParaRPr lang="en-DE" dirty="0"/>
        </a:p>
      </dgm:t>
    </dgm:pt>
    <dgm:pt modelId="{0E9BC588-FE73-46EB-8182-B3C8435022AB}" type="parTrans" cxnId="{64767C28-5AF0-43CC-AF46-D5A9B53A1300}">
      <dgm:prSet/>
      <dgm:spPr/>
      <dgm:t>
        <a:bodyPr/>
        <a:lstStyle/>
        <a:p>
          <a:endParaRPr lang="en-DE"/>
        </a:p>
      </dgm:t>
    </dgm:pt>
    <dgm:pt modelId="{EE71E62D-00A5-4A94-B352-3975FFEF78E7}" type="sibTrans" cxnId="{64767C28-5AF0-43CC-AF46-D5A9B53A1300}">
      <dgm:prSet/>
      <dgm:spPr/>
      <dgm:t>
        <a:bodyPr/>
        <a:lstStyle/>
        <a:p>
          <a:endParaRPr lang="en-DE"/>
        </a:p>
      </dgm:t>
    </dgm:pt>
    <dgm:pt modelId="{10E658E6-E471-4708-A108-77EB5E7C84E5}">
      <dgm:prSet phldrT="[Text]"/>
      <dgm:spPr/>
      <dgm:t>
        <a:bodyPr/>
        <a:lstStyle/>
        <a:p>
          <a:r>
            <a:rPr lang="en-US" dirty="0"/>
            <a:t>Coincidence test</a:t>
          </a:r>
          <a:endParaRPr lang="en-DE" dirty="0"/>
        </a:p>
      </dgm:t>
    </dgm:pt>
    <dgm:pt modelId="{C570E596-275B-4FBA-BEBE-9A0BEE0D6600}" type="parTrans" cxnId="{83D2C9E9-3C9A-4C7F-8E18-F8E1B01C44E9}">
      <dgm:prSet/>
      <dgm:spPr/>
      <dgm:t>
        <a:bodyPr/>
        <a:lstStyle/>
        <a:p>
          <a:endParaRPr lang="en-DE"/>
        </a:p>
      </dgm:t>
    </dgm:pt>
    <dgm:pt modelId="{27BB5DD0-555D-4BE6-8B93-9482C947FC91}" type="sibTrans" cxnId="{83D2C9E9-3C9A-4C7F-8E18-F8E1B01C44E9}">
      <dgm:prSet/>
      <dgm:spPr/>
      <dgm:t>
        <a:bodyPr/>
        <a:lstStyle/>
        <a:p>
          <a:endParaRPr lang="en-DE"/>
        </a:p>
      </dgm:t>
    </dgm:pt>
    <dgm:pt modelId="{D0F8F234-8B02-4144-80B4-6D31EA3D0A12}">
      <dgm:prSet phldrT="[Text]"/>
      <dgm:spPr/>
      <dgm:t>
        <a:bodyPr/>
        <a:lstStyle/>
        <a:p>
          <a:r>
            <a:rPr lang="en-US" dirty="0"/>
            <a:t>Ranking significance</a:t>
          </a:r>
          <a:endParaRPr lang="en-DE" dirty="0"/>
        </a:p>
      </dgm:t>
    </dgm:pt>
    <dgm:pt modelId="{FB15A85A-6706-4CB0-8413-FAD8707BFE09}" type="parTrans" cxnId="{B7023149-0F36-4D92-BC45-64A1F7732166}">
      <dgm:prSet/>
      <dgm:spPr/>
      <dgm:t>
        <a:bodyPr/>
        <a:lstStyle/>
        <a:p>
          <a:endParaRPr lang="en-DE"/>
        </a:p>
      </dgm:t>
    </dgm:pt>
    <dgm:pt modelId="{92C20A06-DCF3-41CE-9B45-13E6EE2193C9}" type="sibTrans" cxnId="{B7023149-0F36-4D92-BC45-64A1F7732166}">
      <dgm:prSet/>
      <dgm:spPr/>
      <dgm:t>
        <a:bodyPr/>
        <a:lstStyle/>
        <a:p>
          <a:endParaRPr lang="en-DE"/>
        </a:p>
      </dgm:t>
    </dgm:pt>
    <dgm:pt modelId="{58CE4E0F-81E0-4EE9-AB68-4F47AAE62C34}">
      <dgm:prSet custT="1"/>
      <dgm:spPr/>
      <dgm:t>
        <a:bodyPr/>
        <a:lstStyle/>
        <a:p>
          <a:r>
            <a:rPr lang="en-US" sz="4000" dirty="0"/>
            <a:t>Filtering data</a:t>
          </a:r>
          <a:endParaRPr lang="en-DE" sz="4000" dirty="0"/>
        </a:p>
      </dgm:t>
    </dgm:pt>
    <dgm:pt modelId="{2AD7655B-EBD7-45BB-AFA6-52EAE2C19987}" type="parTrans" cxnId="{6FFC8CBE-194F-4901-9470-621DDD0E45CD}">
      <dgm:prSet/>
      <dgm:spPr/>
      <dgm:t>
        <a:bodyPr/>
        <a:lstStyle/>
        <a:p>
          <a:endParaRPr lang="en-DE"/>
        </a:p>
      </dgm:t>
    </dgm:pt>
    <dgm:pt modelId="{DD36B078-F9CD-4450-BFFF-BBBF91C82684}" type="sibTrans" cxnId="{6FFC8CBE-194F-4901-9470-621DDD0E45CD}">
      <dgm:prSet/>
      <dgm:spPr/>
      <dgm:t>
        <a:bodyPr/>
        <a:lstStyle/>
        <a:p>
          <a:endParaRPr lang="en-DE"/>
        </a:p>
      </dgm:t>
    </dgm:pt>
    <dgm:pt modelId="{34D4D163-D5ED-4D73-9315-FF8314DDB3A8}">
      <dgm:prSet/>
      <dgm:spPr/>
      <dgm:t>
        <a:bodyPr/>
        <a:lstStyle/>
        <a:p>
          <a:r>
            <a:rPr lang="en-US" dirty="0"/>
            <a:t>Glitch vetoing</a:t>
          </a:r>
          <a:endParaRPr lang="en-DE" dirty="0"/>
        </a:p>
      </dgm:t>
    </dgm:pt>
    <dgm:pt modelId="{B5330D16-5BF3-487E-AC3E-DC4250F2A106}" type="parTrans" cxnId="{9A6CFCFF-6D23-44F5-A5A2-7F2161D0AA6F}">
      <dgm:prSet/>
      <dgm:spPr/>
      <dgm:t>
        <a:bodyPr/>
        <a:lstStyle/>
        <a:p>
          <a:endParaRPr lang="en-DE"/>
        </a:p>
      </dgm:t>
    </dgm:pt>
    <dgm:pt modelId="{A10A37E0-296E-43DB-8F06-A93213D1DA4E}" type="sibTrans" cxnId="{9A6CFCFF-6D23-44F5-A5A2-7F2161D0AA6F}">
      <dgm:prSet/>
      <dgm:spPr/>
      <dgm:t>
        <a:bodyPr/>
        <a:lstStyle/>
        <a:p>
          <a:endParaRPr lang="en-DE"/>
        </a:p>
      </dgm:t>
    </dgm:pt>
    <dgm:pt modelId="{E9D7D48F-8015-49EA-ADCA-2C84AF7B1316}" type="pres">
      <dgm:prSet presAssocID="{0AEAF44A-EC97-410A-AD8C-65D916DC2FFA}" presName="linearFlow" presStyleCnt="0">
        <dgm:presLayoutVars>
          <dgm:resizeHandles val="exact"/>
        </dgm:presLayoutVars>
      </dgm:prSet>
      <dgm:spPr/>
    </dgm:pt>
    <dgm:pt modelId="{DF03732D-24DF-42EB-993F-04CEB4BB959B}" type="pres">
      <dgm:prSet presAssocID="{E9EE2CA1-69C5-4FE9-B4F3-1A04E0CAAB38}" presName="node" presStyleLbl="node1" presStyleIdx="0" presStyleCnt="5">
        <dgm:presLayoutVars>
          <dgm:bulletEnabled val="1"/>
        </dgm:presLayoutVars>
      </dgm:prSet>
      <dgm:spPr/>
    </dgm:pt>
    <dgm:pt modelId="{C4025D53-4FF4-4819-8F23-0FCE1A3086A9}" type="pres">
      <dgm:prSet presAssocID="{EE71E62D-00A5-4A94-B352-3975FFEF78E7}" presName="sibTrans" presStyleLbl="sibTrans2D1" presStyleIdx="0" presStyleCnt="4"/>
      <dgm:spPr/>
    </dgm:pt>
    <dgm:pt modelId="{D64832D4-A60A-460F-B3BA-D52230CE9BEC}" type="pres">
      <dgm:prSet presAssocID="{EE71E62D-00A5-4A94-B352-3975FFEF78E7}" presName="connectorText" presStyleLbl="sibTrans2D1" presStyleIdx="0" presStyleCnt="4"/>
      <dgm:spPr/>
    </dgm:pt>
    <dgm:pt modelId="{0BA4DB0F-22B1-4CE2-92C8-001DF34C0326}" type="pres">
      <dgm:prSet presAssocID="{58CE4E0F-81E0-4EE9-AB68-4F47AAE62C34}" presName="node" presStyleLbl="node1" presStyleIdx="1" presStyleCnt="5" custScaleX="202657" custScaleY="208179">
        <dgm:presLayoutVars>
          <dgm:bulletEnabled val="1"/>
        </dgm:presLayoutVars>
      </dgm:prSet>
      <dgm:spPr/>
    </dgm:pt>
    <dgm:pt modelId="{E1DE45D9-790A-4465-BF1A-683F8FFF9520}" type="pres">
      <dgm:prSet presAssocID="{DD36B078-F9CD-4450-BFFF-BBBF91C82684}" presName="sibTrans" presStyleLbl="sibTrans2D1" presStyleIdx="1" presStyleCnt="4"/>
      <dgm:spPr/>
    </dgm:pt>
    <dgm:pt modelId="{BD0088E2-2D7B-41EF-9210-F9742C0C2A41}" type="pres">
      <dgm:prSet presAssocID="{DD36B078-F9CD-4450-BFFF-BBBF91C82684}" presName="connectorText" presStyleLbl="sibTrans2D1" presStyleIdx="1" presStyleCnt="4"/>
      <dgm:spPr/>
    </dgm:pt>
    <dgm:pt modelId="{58CE25EF-514B-40ED-8886-E73FA220AA8D}" type="pres">
      <dgm:prSet presAssocID="{34D4D163-D5ED-4D73-9315-FF8314DDB3A8}" presName="node" presStyleLbl="node1" presStyleIdx="2" presStyleCnt="5">
        <dgm:presLayoutVars>
          <dgm:bulletEnabled val="1"/>
        </dgm:presLayoutVars>
      </dgm:prSet>
      <dgm:spPr/>
    </dgm:pt>
    <dgm:pt modelId="{F275572C-7D4D-4CE1-97E6-FBF174D0D8A7}" type="pres">
      <dgm:prSet presAssocID="{A10A37E0-296E-43DB-8F06-A93213D1DA4E}" presName="sibTrans" presStyleLbl="sibTrans2D1" presStyleIdx="2" presStyleCnt="4"/>
      <dgm:spPr/>
    </dgm:pt>
    <dgm:pt modelId="{8B3C788C-B727-46C7-90A0-F4720721398D}" type="pres">
      <dgm:prSet presAssocID="{A10A37E0-296E-43DB-8F06-A93213D1DA4E}" presName="connectorText" presStyleLbl="sibTrans2D1" presStyleIdx="2" presStyleCnt="4"/>
      <dgm:spPr/>
    </dgm:pt>
    <dgm:pt modelId="{52342F41-A6DD-492A-98F1-E7A069AC20F2}" type="pres">
      <dgm:prSet presAssocID="{10E658E6-E471-4708-A108-77EB5E7C84E5}" presName="node" presStyleLbl="node1" presStyleIdx="3" presStyleCnt="5">
        <dgm:presLayoutVars>
          <dgm:bulletEnabled val="1"/>
        </dgm:presLayoutVars>
      </dgm:prSet>
      <dgm:spPr/>
    </dgm:pt>
    <dgm:pt modelId="{FBD4EF47-0D86-4122-BD3D-FEA9ACF30D73}" type="pres">
      <dgm:prSet presAssocID="{27BB5DD0-555D-4BE6-8B93-9482C947FC91}" presName="sibTrans" presStyleLbl="sibTrans2D1" presStyleIdx="3" presStyleCnt="4"/>
      <dgm:spPr/>
    </dgm:pt>
    <dgm:pt modelId="{3FDBA585-B8AE-4B72-8174-96EA5EAE2B05}" type="pres">
      <dgm:prSet presAssocID="{27BB5DD0-555D-4BE6-8B93-9482C947FC91}" presName="connectorText" presStyleLbl="sibTrans2D1" presStyleIdx="3" presStyleCnt="4"/>
      <dgm:spPr/>
    </dgm:pt>
    <dgm:pt modelId="{FFA95C0F-DD43-4965-9143-36A0648AE00C}" type="pres">
      <dgm:prSet presAssocID="{D0F8F234-8B02-4144-80B4-6D31EA3D0A12}" presName="node" presStyleLbl="node1" presStyleIdx="4" presStyleCnt="5" custLinFactY="542" custLinFactNeighborY="100000">
        <dgm:presLayoutVars>
          <dgm:bulletEnabled val="1"/>
        </dgm:presLayoutVars>
      </dgm:prSet>
      <dgm:spPr/>
    </dgm:pt>
  </dgm:ptLst>
  <dgm:cxnLst>
    <dgm:cxn modelId="{6505D921-E073-4D49-BD5B-7798AD07E6A5}" type="presOf" srcId="{DD36B078-F9CD-4450-BFFF-BBBF91C82684}" destId="{BD0088E2-2D7B-41EF-9210-F9742C0C2A41}" srcOrd="1" destOrd="0" presId="urn:microsoft.com/office/officeart/2005/8/layout/process2"/>
    <dgm:cxn modelId="{64767C28-5AF0-43CC-AF46-D5A9B53A1300}" srcId="{0AEAF44A-EC97-410A-AD8C-65D916DC2FFA}" destId="{E9EE2CA1-69C5-4FE9-B4F3-1A04E0CAAB38}" srcOrd="0" destOrd="0" parTransId="{0E9BC588-FE73-46EB-8182-B3C8435022AB}" sibTransId="{EE71E62D-00A5-4A94-B352-3975FFEF78E7}"/>
    <dgm:cxn modelId="{ABDB9D42-5AFB-4F68-871C-4864E3F700E1}" type="presOf" srcId="{D0F8F234-8B02-4144-80B4-6D31EA3D0A12}" destId="{FFA95C0F-DD43-4965-9143-36A0648AE00C}" srcOrd="0" destOrd="0" presId="urn:microsoft.com/office/officeart/2005/8/layout/process2"/>
    <dgm:cxn modelId="{DD522444-EB05-45AF-B3D8-7842723D9FD8}" type="presOf" srcId="{A10A37E0-296E-43DB-8F06-A93213D1DA4E}" destId="{F275572C-7D4D-4CE1-97E6-FBF174D0D8A7}" srcOrd="0" destOrd="0" presId="urn:microsoft.com/office/officeart/2005/8/layout/process2"/>
    <dgm:cxn modelId="{B7023149-0F36-4D92-BC45-64A1F7732166}" srcId="{0AEAF44A-EC97-410A-AD8C-65D916DC2FFA}" destId="{D0F8F234-8B02-4144-80B4-6D31EA3D0A12}" srcOrd="4" destOrd="0" parTransId="{FB15A85A-6706-4CB0-8413-FAD8707BFE09}" sibTransId="{92C20A06-DCF3-41CE-9B45-13E6EE2193C9}"/>
    <dgm:cxn modelId="{7764844A-A1E7-452F-8C6B-06725CC8CEFB}" type="presOf" srcId="{34D4D163-D5ED-4D73-9315-FF8314DDB3A8}" destId="{58CE25EF-514B-40ED-8886-E73FA220AA8D}" srcOrd="0" destOrd="0" presId="urn:microsoft.com/office/officeart/2005/8/layout/process2"/>
    <dgm:cxn modelId="{7FF19D81-D5A1-40A3-9A53-FE5538C75E22}" type="presOf" srcId="{58CE4E0F-81E0-4EE9-AB68-4F47AAE62C34}" destId="{0BA4DB0F-22B1-4CE2-92C8-001DF34C0326}" srcOrd="0" destOrd="0" presId="urn:microsoft.com/office/officeart/2005/8/layout/process2"/>
    <dgm:cxn modelId="{BE57FC8C-0A6B-4861-8D7B-BB390CDB0AB2}" type="presOf" srcId="{10E658E6-E471-4708-A108-77EB5E7C84E5}" destId="{52342F41-A6DD-492A-98F1-E7A069AC20F2}" srcOrd="0" destOrd="0" presId="urn:microsoft.com/office/officeart/2005/8/layout/process2"/>
    <dgm:cxn modelId="{3493A19B-CF14-4A61-9BDE-D7A80BEC1997}" type="presOf" srcId="{E9EE2CA1-69C5-4FE9-B4F3-1A04E0CAAB38}" destId="{DF03732D-24DF-42EB-993F-04CEB4BB959B}" srcOrd="0" destOrd="0" presId="urn:microsoft.com/office/officeart/2005/8/layout/process2"/>
    <dgm:cxn modelId="{F591B9A4-D1F5-4DD0-9DFD-24B4454E86B8}" type="presOf" srcId="{DD36B078-F9CD-4450-BFFF-BBBF91C82684}" destId="{E1DE45D9-790A-4465-BF1A-683F8FFF9520}" srcOrd="0" destOrd="0" presId="urn:microsoft.com/office/officeart/2005/8/layout/process2"/>
    <dgm:cxn modelId="{C23DD4A5-F513-45D6-8199-DA7AD91F5593}" type="presOf" srcId="{27BB5DD0-555D-4BE6-8B93-9482C947FC91}" destId="{3FDBA585-B8AE-4B72-8174-96EA5EAE2B05}" srcOrd="1" destOrd="0" presId="urn:microsoft.com/office/officeart/2005/8/layout/process2"/>
    <dgm:cxn modelId="{AF0BB7A8-8032-4517-8261-FF087D894512}" type="presOf" srcId="{EE71E62D-00A5-4A94-B352-3975FFEF78E7}" destId="{D64832D4-A60A-460F-B3BA-D52230CE9BEC}" srcOrd="1" destOrd="0" presId="urn:microsoft.com/office/officeart/2005/8/layout/process2"/>
    <dgm:cxn modelId="{8982EFA8-DFCC-465B-9537-3736DAFD130E}" type="presOf" srcId="{EE71E62D-00A5-4A94-B352-3975FFEF78E7}" destId="{C4025D53-4FF4-4819-8F23-0FCE1A3086A9}" srcOrd="0" destOrd="0" presId="urn:microsoft.com/office/officeart/2005/8/layout/process2"/>
    <dgm:cxn modelId="{09EA5EAC-A122-45E7-9CFE-1935B2CFCBF4}" type="presOf" srcId="{0AEAF44A-EC97-410A-AD8C-65D916DC2FFA}" destId="{E9D7D48F-8015-49EA-ADCA-2C84AF7B1316}" srcOrd="0" destOrd="0" presId="urn:microsoft.com/office/officeart/2005/8/layout/process2"/>
    <dgm:cxn modelId="{6FFC8CBE-194F-4901-9470-621DDD0E45CD}" srcId="{0AEAF44A-EC97-410A-AD8C-65D916DC2FFA}" destId="{58CE4E0F-81E0-4EE9-AB68-4F47AAE62C34}" srcOrd="1" destOrd="0" parTransId="{2AD7655B-EBD7-45BB-AFA6-52EAE2C19987}" sibTransId="{DD36B078-F9CD-4450-BFFF-BBBF91C82684}"/>
    <dgm:cxn modelId="{89AF31D0-1079-49B8-8708-E700F122675C}" type="presOf" srcId="{27BB5DD0-555D-4BE6-8B93-9482C947FC91}" destId="{FBD4EF47-0D86-4122-BD3D-FEA9ACF30D73}" srcOrd="0" destOrd="0" presId="urn:microsoft.com/office/officeart/2005/8/layout/process2"/>
    <dgm:cxn modelId="{83D2C9E9-3C9A-4C7F-8E18-F8E1B01C44E9}" srcId="{0AEAF44A-EC97-410A-AD8C-65D916DC2FFA}" destId="{10E658E6-E471-4708-A108-77EB5E7C84E5}" srcOrd="3" destOrd="0" parTransId="{C570E596-275B-4FBA-BEBE-9A0BEE0D6600}" sibTransId="{27BB5DD0-555D-4BE6-8B93-9482C947FC91}"/>
    <dgm:cxn modelId="{919709F8-5334-4B82-BB3D-D16365EFE3B4}" type="presOf" srcId="{A10A37E0-296E-43DB-8F06-A93213D1DA4E}" destId="{8B3C788C-B727-46C7-90A0-F4720721398D}" srcOrd="1" destOrd="0" presId="urn:microsoft.com/office/officeart/2005/8/layout/process2"/>
    <dgm:cxn modelId="{9A6CFCFF-6D23-44F5-A5A2-7F2161D0AA6F}" srcId="{0AEAF44A-EC97-410A-AD8C-65D916DC2FFA}" destId="{34D4D163-D5ED-4D73-9315-FF8314DDB3A8}" srcOrd="2" destOrd="0" parTransId="{B5330D16-5BF3-487E-AC3E-DC4250F2A106}" sibTransId="{A10A37E0-296E-43DB-8F06-A93213D1DA4E}"/>
    <dgm:cxn modelId="{26DE62B9-C5F2-47AA-856C-2625F8DDB2B6}" type="presParOf" srcId="{E9D7D48F-8015-49EA-ADCA-2C84AF7B1316}" destId="{DF03732D-24DF-42EB-993F-04CEB4BB959B}" srcOrd="0" destOrd="0" presId="urn:microsoft.com/office/officeart/2005/8/layout/process2"/>
    <dgm:cxn modelId="{08766C06-27AC-4BCB-B620-3074F4FFF678}" type="presParOf" srcId="{E9D7D48F-8015-49EA-ADCA-2C84AF7B1316}" destId="{C4025D53-4FF4-4819-8F23-0FCE1A3086A9}" srcOrd="1" destOrd="0" presId="urn:microsoft.com/office/officeart/2005/8/layout/process2"/>
    <dgm:cxn modelId="{523C522C-AB81-4A92-B1F9-C1925DE67EE6}" type="presParOf" srcId="{C4025D53-4FF4-4819-8F23-0FCE1A3086A9}" destId="{D64832D4-A60A-460F-B3BA-D52230CE9BEC}" srcOrd="0" destOrd="0" presId="urn:microsoft.com/office/officeart/2005/8/layout/process2"/>
    <dgm:cxn modelId="{C12D7D93-52EB-46EE-8FEE-53EC8AA312A3}" type="presParOf" srcId="{E9D7D48F-8015-49EA-ADCA-2C84AF7B1316}" destId="{0BA4DB0F-22B1-4CE2-92C8-001DF34C0326}" srcOrd="2" destOrd="0" presId="urn:microsoft.com/office/officeart/2005/8/layout/process2"/>
    <dgm:cxn modelId="{CB933671-2E66-4225-9EEF-D375E0B8C868}" type="presParOf" srcId="{E9D7D48F-8015-49EA-ADCA-2C84AF7B1316}" destId="{E1DE45D9-790A-4465-BF1A-683F8FFF9520}" srcOrd="3" destOrd="0" presId="urn:microsoft.com/office/officeart/2005/8/layout/process2"/>
    <dgm:cxn modelId="{C59A7D10-FC1B-4F8C-89AB-4AAFC7366724}" type="presParOf" srcId="{E1DE45D9-790A-4465-BF1A-683F8FFF9520}" destId="{BD0088E2-2D7B-41EF-9210-F9742C0C2A41}" srcOrd="0" destOrd="0" presId="urn:microsoft.com/office/officeart/2005/8/layout/process2"/>
    <dgm:cxn modelId="{3EAC34B8-E3C5-480C-B3F2-4E9AA05B46A3}" type="presParOf" srcId="{E9D7D48F-8015-49EA-ADCA-2C84AF7B1316}" destId="{58CE25EF-514B-40ED-8886-E73FA220AA8D}" srcOrd="4" destOrd="0" presId="urn:microsoft.com/office/officeart/2005/8/layout/process2"/>
    <dgm:cxn modelId="{C3699BE5-A2E4-46F7-B7E4-328B9DBC4203}" type="presParOf" srcId="{E9D7D48F-8015-49EA-ADCA-2C84AF7B1316}" destId="{F275572C-7D4D-4CE1-97E6-FBF174D0D8A7}" srcOrd="5" destOrd="0" presId="urn:microsoft.com/office/officeart/2005/8/layout/process2"/>
    <dgm:cxn modelId="{A7BA3659-09E9-4DB9-AA5D-CBF191CD4BB4}" type="presParOf" srcId="{F275572C-7D4D-4CE1-97E6-FBF174D0D8A7}" destId="{8B3C788C-B727-46C7-90A0-F4720721398D}" srcOrd="0" destOrd="0" presId="urn:microsoft.com/office/officeart/2005/8/layout/process2"/>
    <dgm:cxn modelId="{8426C436-9AA1-4FF3-A54A-60005584AA4D}" type="presParOf" srcId="{E9D7D48F-8015-49EA-ADCA-2C84AF7B1316}" destId="{52342F41-A6DD-492A-98F1-E7A069AC20F2}" srcOrd="6" destOrd="0" presId="urn:microsoft.com/office/officeart/2005/8/layout/process2"/>
    <dgm:cxn modelId="{5955237F-5E12-4A06-8770-84CD0859A7D1}" type="presParOf" srcId="{E9D7D48F-8015-49EA-ADCA-2C84AF7B1316}" destId="{FBD4EF47-0D86-4122-BD3D-FEA9ACF30D73}" srcOrd="7" destOrd="0" presId="urn:microsoft.com/office/officeart/2005/8/layout/process2"/>
    <dgm:cxn modelId="{BD6999A9-631F-48EC-AF60-8F42B1E43F6A}" type="presParOf" srcId="{FBD4EF47-0D86-4122-BD3D-FEA9ACF30D73}" destId="{3FDBA585-B8AE-4B72-8174-96EA5EAE2B05}" srcOrd="0" destOrd="0" presId="urn:microsoft.com/office/officeart/2005/8/layout/process2"/>
    <dgm:cxn modelId="{85A3E58D-E5C1-482E-9F9E-7D1412FFBB5A}" type="presParOf" srcId="{E9D7D48F-8015-49EA-ADCA-2C84AF7B1316}" destId="{FFA95C0F-DD43-4965-9143-36A0648AE00C}"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03732D-24DF-42EB-993F-04CEB4BB959B}">
      <dsp:nvSpPr>
        <dsp:cNvPr id="0" name=""/>
        <dsp:cNvSpPr/>
      </dsp:nvSpPr>
      <dsp:spPr>
        <a:xfrm>
          <a:off x="2725194" y="4346"/>
          <a:ext cx="2677611" cy="6694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Data quality checks</a:t>
          </a:r>
          <a:endParaRPr lang="en-DE" sz="1800" kern="1200" dirty="0"/>
        </a:p>
      </dsp:txBody>
      <dsp:txXfrm>
        <a:off x="2744800" y="23952"/>
        <a:ext cx="2638399" cy="630190"/>
      </dsp:txXfrm>
    </dsp:sp>
    <dsp:sp modelId="{C4025D53-4FF4-4819-8F23-0FCE1A3086A9}">
      <dsp:nvSpPr>
        <dsp:cNvPr id="0" name=""/>
        <dsp:cNvSpPr/>
      </dsp:nvSpPr>
      <dsp:spPr>
        <a:xfrm rot="5400000">
          <a:off x="3938486" y="690484"/>
          <a:ext cx="251026" cy="30123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3500" dist="25400" dir="5400000"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DE" sz="1300" kern="1200"/>
        </a:p>
      </dsp:txBody>
      <dsp:txXfrm rot="-5400000">
        <a:off x="3973630" y="715586"/>
        <a:ext cx="180739" cy="175718"/>
      </dsp:txXfrm>
    </dsp:sp>
    <dsp:sp modelId="{0BA4DB0F-22B1-4CE2-92C8-001DF34C0326}">
      <dsp:nvSpPr>
        <dsp:cNvPr id="0" name=""/>
        <dsp:cNvSpPr/>
      </dsp:nvSpPr>
      <dsp:spPr>
        <a:xfrm>
          <a:off x="1350816" y="1008450"/>
          <a:ext cx="5426367" cy="1393556"/>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en-US" sz="4000" kern="1200" dirty="0"/>
            <a:t>Filtering data</a:t>
          </a:r>
          <a:endParaRPr lang="en-DE" sz="4000" kern="1200" dirty="0"/>
        </a:p>
      </dsp:txBody>
      <dsp:txXfrm>
        <a:off x="1391632" y="1049266"/>
        <a:ext cx="5344735" cy="1311924"/>
      </dsp:txXfrm>
    </dsp:sp>
    <dsp:sp modelId="{E1DE45D9-790A-4465-BF1A-683F8FFF9520}">
      <dsp:nvSpPr>
        <dsp:cNvPr id="0" name=""/>
        <dsp:cNvSpPr/>
      </dsp:nvSpPr>
      <dsp:spPr>
        <a:xfrm rot="5400000">
          <a:off x="3938486" y="2418742"/>
          <a:ext cx="251026" cy="30123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3500" dist="25400" dir="5400000"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DE" sz="1300" kern="1200"/>
        </a:p>
      </dsp:txBody>
      <dsp:txXfrm rot="-5400000">
        <a:off x="3973630" y="2443844"/>
        <a:ext cx="180739" cy="175718"/>
      </dsp:txXfrm>
    </dsp:sp>
    <dsp:sp modelId="{58CE25EF-514B-40ED-8886-E73FA220AA8D}">
      <dsp:nvSpPr>
        <dsp:cNvPr id="0" name=""/>
        <dsp:cNvSpPr/>
      </dsp:nvSpPr>
      <dsp:spPr>
        <a:xfrm>
          <a:off x="2725194" y="2736708"/>
          <a:ext cx="2677611" cy="6694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Glitch vetoing</a:t>
          </a:r>
          <a:endParaRPr lang="en-DE" sz="1800" kern="1200" dirty="0"/>
        </a:p>
      </dsp:txBody>
      <dsp:txXfrm>
        <a:off x="2744800" y="2756314"/>
        <a:ext cx="2638399" cy="630190"/>
      </dsp:txXfrm>
    </dsp:sp>
    <dsp:sp modelId="{F275572C-7D4D-4CE1-97E6-FBF174D0D8A7}">
      <dsp:nvSpPr>
        <dsp:cNvPr id="0" name=""/>
        <dsp:cNvSpPr/>
      </dsp:nvSpPr>
      <dsp:spPr>
        <a:xfrm rot="5400000">
          <a:off x="3938486" y="3422846"/>
          <a:ext cx="251026" cy="30123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3500" dist="25400" dir="5400000"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DE" sz="1300" kern="1200"/>
        </a:p>
      </dsp:txBody>
      <dsp:txXfrm rot="-5400000">
        <a:off x="3973630" y="3447948"/>
        <a:ext cx="180739" cy="175718"/>
      </dsp:txXfrm>
    </dsp:sp>
    <dsp:sp modelId="{52342F41-A6DD-492A-98F1-E7A069AC20F2}">
      <dsp:nvSpPr>
        <dsp:cNvPr id="0" name=""/>
        <dsp:cNvSpPr/>
      </dsp:nvSpPr>
      <dsp:spPr>
        <a:xfrm>
          <a:off x="2725194" y="3740813"/>
          <a:ext cx="2677611" cy="6694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Coincidence test</a:t>
          </a:r>
          <a:endParaRPr lang="en-DE" sz="1800" kern="1200" dirty="0"/>
        </a:p>
      </dsp:txBody>
      <dsp:txXfrm>
        <a:off x="2744800" y="3760419"/>
        <a:ext cx="2638399" cy="630190"/>
      </dsp:txXfrm>
    </dsp:sp>
    <dsp:sp modelId="{FBD4EF47-0D86-4122-BD3D-FEA9ACF30D73}">
      <dsp:nvSpPr>
        <dsp:cNvPr id="0" name=""/>
        <dsp:cNvSpPr/>
      </dsp:nvSpPr>
      <dsp:spPr>
        <a:xfrm rot="5400000">
          <a:off x="3936857" y="4429124"/>
          <a:ext cx="254285" cy="301231"/>
        </a:xfrm>
        <a:prstGeom prst="rightArrow">
          <a:avLst>
            <a:gd name="adj1" fmla="val 60000"/>
            <a:gd name="adj2" fmla="val 50000"/>
          </a:avLst>
        </a:prstGeom>
        <a:solidFill>
          <a:schemeClr val="accent1">
            <a:tint val="60000"/>
            <a:hueOff val="0"/>
            <a:satOff val="0"/>
            <a:lumOff val="0"/>
            <a:alphaOff val="0"/>
          </a:schemeClr>
        </a:solidFill>
        <a:ln>
          <a:noFill/>
        </a:ln>
        <a:effectLst>
          <a:outerShdw blurRad="63500" dist="25400" dir="5400000" rotWithShape="0">
            <a:srgbClr val="000000">
              <a:alpha val="60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DE" sz="1300" kern="1200"/>
        </a:p>
      </dsp:txBody>
      <dsp:txXfrm rot="-5400000">
        <a:off x="3973631" y="4452597"/>
        <a:ext cx="180739" cy="178000"/>
      </dsp:txXfrm>
    </dsp:sp>
    <dsp:sp modelId="{FFA95C0F-DD43-4965-9143-36A0648AE00C}">
      <dsp:nvSpPr>
        <dsp:cNvPr id="0" name=""/>
        <dsp:cNvSpPr/>
      </dsp:nvSpPr>
      <dsp:spPr>
        <a:xfrm>
          <a:off x="2725194" y="4749264"/>
          <a:ext cx="2677611" cy="669402"/>
        </a:xfrm>
        <a:prstGeom prst="roundRect">
          <a:avLst>
            <a:gd name="adj" fmla="val 10000"/>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0000"/>
                <a:lumMod val="90000"/>
              </a:schemeClr>
            </a:gs>
          </a:gsLst>
          <a:lin ang="5400000" scaled="0"/>
        </a:gradFill>
        <a:ln>
          <a:noFill/>
        </a:ln>
        <a:effectLst>
          <a:outerShdw blurRad="63500" dist="25400" dir="5400000"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Ranking significance</a:t>
          </a:r>
          <a:endParaRPr lang="en-DE" sz="1800" kern="1200" dirty="0"/>
        </a:p>
      </dsp:txBody>
      <dsp:txXfrm>
        <a:off x="2744800" y="4768870"/>
        <a:ext cx="2638399" cy="6301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E"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4CD808-7F89-421F-BABD-03233FE8EAE7}" type="datetimeFigureOut">
              <a:rPr lang="en-DE" smtClean="0"/>
              <a:t>06/06/2022</a:t>
            </a:fld>
            <a:endParaRPr lang="en-DE"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E"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E"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C7D8A1-B681-4F0D-822D-4CCB6A360702}" type="slidenum">
              <a:rPr lang="en-DE" smtClean="0"/>
              <a:t>‹#›</a:t>
            </a:fld>
            <a:endParaRPr lang="en-DE" dirty="0"/>
          </a:p>
        </p:txBody>
      </p:sp>
    </p:spTree>
    <p:extLst>
      <p:ext uri="{BB962C8B-B14F-4D97-AF65-F5344CB8AC3E}">
        <p14:creationId xmlns:p14="http://schemas.microsoft.com/office/powerpoint/2010/main" val="2413712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Very quickly how do we extract a GW signal? Once we can model the signals </a:t>
            </a:r>
            <a:r>
              <a:rPr lang="en-US" dirty="0" err="1"/>
              <a:t>upto</a:t>
            </a:r>
            <a:r>
              <a:rPr lang="en-US" dirty="0"/>
              <a:t> a high degree of accuracy then we can employ the MF technique.  </a:t>
            </a:r>
          </a:p>
          <a:p>
            <a:endParaRPr lang="en-US" dirty="0"/>
          </a:p>
          <a:p>
            <a:r>
              <a:rPr lang="en-US" dirty="0"/>
              <a:t>We have a trigger which may or may not contain the signal. This </a:t>
            </a:r>
            <a:r>
              <a:rPr lang="en-US" dirty="0" err="1"/>
              <a:t>uncertainity</a:t>
            </a:r>
            <a:r>
              <a:rPr lang="en-US" dirty="0"/>
              <a:t> is because the MF assumes the detector noise to be stationary and Gaussian. </a:t>
            </a:r>
          </a:p>
        </p:txBody>
      </p:sp>
      <p:sp>
        <p:nvSpPr>
          <p:cNvPr id="4" name="Slide Number Placeholder 3"/>
          <p:cNvSpPr>
            <a:spLocks noGrp="1"/>
          </p:cNvSpPr>
          <p:nvPr>
            <p:ph type="sldNum" sz="quarter" idx="5"/>
          </p:nvPr>
        </p:nvSpPr>
        <p:spPr/>
        <p:txBody>
          <a:bodyPr/>
          <a:lstStyle/>
          <a:p>
            <a:fld id="{FDC7D8A1-B681-4F0D-822D-4CCB6A360702}" type="slidenum">
              <a:rPr lang="en-DE" smtClean="0"/>
              <a:t>4</a:t>
            </a:fld>
            <a:endParaRPr lang="en-DE"/>
          </a:p>
        </p:txBody>
      </p:sp>
    </p:spTree>
    <p:extLst>
      <p:ext uri="{BB962C8B-B14F-4D97-AF65-F5344CB8AC3E}">
        <p14:creationId xmlns:p14="http://schemas.microsoft.com/office/powerpoint/2010/main" val="842863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came up with a new hierarchical way of reconstructing the SNR </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14</a:t>
            </a:fld>
            <a:endParaRPr lang="en-DE" dirty="0"/>
          </a:p>
        </p:txBody>
      </p:sp>
    </p:spTree>
    <p:extLst>
      <p:ext uri="{BB962C8B-B14F-4D97-AF65-F5344CB8AC3E}">
        <p14:creationId xmlns:p14="http://schemas.microsoft.com/office/powerpoint/2010/main" val="2825151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showcase our results</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19</a:t>
            </a:fld>
            <a:endParaRPr lang="en-DE" dirty="0"/>
          </a:p>
        </p:txBody>
      </p:sp>
    </p:spTree>
    <p:extLst>
      <p:ext uri="{BB962C8B-B14F-4D97-AF65-F5344CB8AC3E}">
        <p14:creationId xmlns:p14="http://schemas.microsoft.com/office/powerpoint/2010/main" val="3041099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measure the actual performance gain from our GPU implementation, we measure the throughput which tells us the number of templates </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22</a:t>
            </a:fld>
            <a:endParaRPr lang="en-DE" dirty="0"/>
          </a:p>
        </p:txBody>
      </p:sp>
    </p:spTree>
    <p:extLst>
      <p:ext uri="{BB962C8B-B14F-4D97-AF65-F5344CB8AC3E}">
        <p14:creationId xmlns:p14="http://schemas.microsoft.com/office/powerpoint/2010/main" val="320185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performing MF we also make assumptions for the signal model in order to approximate the detection statistic</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5</a:t>
            </a:fld>
            <a:endParaRPr lang="en-DE" dirty="0"/>
          </a:p>
        </p:txBody>
      </p:sp>
    </p:spTree>
    <p:extLst>
      <p:ext uri="{BB962C8B-B14F-4D97-AF65-F5344CB8AC3E}">
        <p14:creationId xmlns:p14="http://schemas.microsoft.com/office/powerpoint/2010/main" val="3111334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extrinsic parameter</a:t>
            </a:r>
          </a:p>
          <a:p>
            <a:endParaRPr lang="en-US" dirty="0"/>
          </a:p>
          <a:p>
            <a:r>
              <a:rPr lang="en-US" dirty="0"/>
              <a:t>In summary we should remember</a:t>
            </a:r>
          </a:p>
          <a:p>
            <a:r>
              <a:rPr lang="en-US" dirty="0"/>
              <a:t>For the current searches the computational costs do not pose any serious challenge. However, if we relax these assumptions or if we search with next gen detectors then these factors two quickly grow which may pose computational challenges</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6</a:t>
            </a:fld>
            <a:endParaRPr lang="en-DE" dirty="0"/>
          </a:p>
        </p:txBody>
      </p:sp>
    </p:spTree>
    <p:extLst>
      <p:ext uri="{BB962C8B-B14F-4D97-AF65-F5344CB8AC3E}">
        <p14:creationId xmlns:p14="http://schemas.microsoft.com/office/powerpoint/2010/main" val="3108410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reason for relaxing these assumptions would be to search for new sources</a:t>
            </a:r>
          </a:p>
          <a:p>
            <a:endParaRPr lang="en-US" dirty="0"/>
          </a:p>
          <a:p>
            <a:r>
              <a:rPr lang="en-US" dirty="0"/>
              <a:t>They provide a useful probe for how these binaries are formed and also provide insights </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7</a:t>
            </a:fld>
            <a:endParaRPr lang="en-DE" dirty="0"/>
          </a:p>
        </p:txBody>
      </p:sp>
    </p:spTree>
    <p:extLst>
      <p:ext uri="{BB962C8B-B14F-4D97-AF65-F5344CB8AC3E}">
        <p14:creationId xmlns:p14="http://schemas.microsoft.com/office/powerpoint/2010/main" val="3225562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analysis with next gen detectors can also be computationally challenging</a:t>
            </a:r>
          </a:p>
          <a:p>
            <a:endParaRPr lang="en-US" dirty="0"/>
          </a:p>
          <a:p>
            <a:r>
              <a:rPr lang="en-US" dirty="0"/>
              <a:t>Hence  create an urgency to develop faster filtering algorithms</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8</a:t>
            </a:fld>
            <a:endParaRPr lang="en-DE" dirty="0"/>
          </a:p>
        </p:txBody>
      </p:sp>
    </p:spTree>
    <p:extLst>
      <p:ext uri="{BB962C8B-B14F-4D97-AF65-F5344CB8AC3E}">
        <p14:creationId xmlns:p14="http://schemas.microsoft.com/office/powerpoint/2010/main" val="580548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I come back to my two highlighted keywords. In the past two types of approaches have been explored   </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9</a:t>
            </a:fld>
            <a:endParaRPr lang="en-DE" dirty="0"/>
          </a:p>
        </p:txBody>
      </p:sp>
    </p:spTree>
    <p:extLst>
      <p:ext uri="{BB962C8B-B14F-4D97-AF65-F5344CB8AC3E}">
        <p14:creationId xmlns:p14="http://schemas.microsoft.com/office/powerpoint/2010/main" val="912202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a:p>
        </p:txBody>
      </p:sp>
      <p:sp>
        <p:nvSpPr>
          <p:cNvPr id="4" name="Slide Number Placeholder 3"/>
          <p:cNvSpPr>
            <a:spLocks noGrp="1"/>
          </p:cNvSpPr>
          <p:nvPr>
            <p:ph type="sldNum" sz="quarter" idx="5"/>
          </p:nvPr>
        </p:nvSpPr>
        <p:spPr/>
        <p:txBody>
          <a:bodyPr/>
          <a:lstStyle/>
          <a:p>
            <a:fld id="{FDC7D8A1-B681-4F0D-822D-4CCB6A360702}" type="slidenum">
              <a:rPr lang="en-DE" smtClean="0"/>
              <a:t>10</a:t>
            </a:fld>
            <a:endParaRPr lang="en-DE" dirty="0"/>
          </a:p>
        </p:txBody>
      </p:sp>
    </p:spTree>
    <p:extLst>
      <p:ext uri="{BB962C8B-B14F-4D97-AF65-F5344CB8AC3E}">
        <p14:creationId xmlns:p14="http://schemas.microsoft.com/office/powerpoint/2010/main" val="634376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explain it schematically, </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11</a:t>
            </a:fld>
            <a:endParaRPr lang="en-DE" dirty="0"/>
          </a:p>
        </p:txBody>
      </p:sp>
    </p:spTree>
    <p:extLst>
      <p:ext uri="{BB962C8B-B14F-4D97-AF65-F5344CB8AC3E}">
        <p14:creationId xmlns:p14="http://schemas.microsoft.com/office/powerpoint/2010/main" val="3257066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these two methods we learn that to develop faster </a:t>
            </a:r>
            <a:r>
              <a:rPr lang="en-US" dirty="0" err="1"/>
              <a:t>algo</a:t>
            </a:r>
            <a:r>
              <a:rPr lang="en-US" dirty="0"/>
              <a:t>, we need to ofc reduce the costs but maintaining the same sensitivity</a:t>
            </a:r>
            <a:endParaRPr lang="en-DE" dirty="0"/>
          </a:p>
        </p:txBody>
      </p:sp>
      <p:sp>
        <p:nvSpPr>
          <p:cNvPr id="4" name="Slide Number Placeholder 3"/>
          <p:cNvSpPr>
            <a:spLocks noGrp="1"/>
          </p:cNvSpPr>
          <p:nvPr>
            <p:ph type="sldNum" sz="quarter" idx="5"/>
          </p:nvPr>
        </p:nvSpPr>
        <p:spPr/>
        <p:txBody>
          <a:bodyPr/>
          <a:lstStyle/>
          <a:p>
            <a:fld id="{FDC7D8A1-B681-4F0D-822D-4CCB6A360702}" type="slidenum">
              <a:rPr lang="en-DE" smtClean="0"/>
              <a:t>12</a:t>
            </a:fld>
            <a:endParaRPr lang="en-DE" dirty="0"/>
          </a:p>
        </p:txBody>
      </p:sp>
    </p:spTree>
    <p:extLst>
      <p:ext uri="{BB962C8B-B14F-4D97-AF65-F5344CB8AC3E}">
        <p14:creationId xmlns:p14="http://schemas.microsoft.com/office/powerpoint/2010/main" val="2768313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5" name="Footer Placeholder 4"/>
          <p:cNvSpPr>
            <a:spLocks noGrp="1"/>
          </p:cNvSpPr>
          <p:nvPr>
            <p:ph type="ftr" sz="quarter" idx="11"/>
          </p:nvPr>
        </p:nvSpPr>
        <p:spPr/>
        <p:txBody>
          <a:bodyPr/>
          <a:lstStyle/>
          <a:p>
            <a:endParaRPr lang="en-DE" dirty="0"/>
          </a:p>
        </p:txBody>
      </p:sp>
      <p:sp>
        <p:nvSpPr>
          <p:cNvPr id="6" name="Slide Number Placeholder 5"/>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2053746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3756303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1345334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231593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42699170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4" name="Footer Placeholder 3"/>
          <p:cNvSpPr>
            <a:spLocks noGrp="1"/>
          </p:cNvSpPr>
          <p:nvPr>
            <p:ph type="ftr" sz="quarter" idx="11"/>
          </p:nvPr>
        </p:nvSpPr>
        <p:spPr/>
        <p:txBody>
          <a:bodyPr/>
          <a:lstStyle/>
          <a:p>
            <a:endParaRPr lang="en-DE" dirty="0"/>
          </a:p>
        </p:txBody>
      </p:sp>
      <p:sp>
        <p:nvSpPr>
          <p:cNvPr id="5" name="Slide Number Placeholder 4"/>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3692253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4" name="Footer Placeholder 3"/>
          <p:cNvSpPr>
            <a:spLocks noGrp="1"/>
          </p:cNvSpPr>
          <p:nvPr>
            <p:ph type="ftr" sz="quarter" idx="11"/>
          </p:nvPr>
        </p:nvSpPr>
        <p:spPr/>
        <p:txBody>
          <a:bodyPr/>
          <a:lstStyle/>
          <a:p>
            <a:endParaRPr lang="en-DE" dirty="0"/>
          </a:p>
        </p:txBody>
      </p:sp>
      <p:sp>
        <p:nvSpPr>
          <p:cNvPr id="5" name="Slide Number Placeholder 4"/>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22589109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5" name="Footer Placeholder 4"/>
          <p:cNvSpPr>
            <a:spLocks noGrp="1"/>
          </p:cNvSpPr>
          <p:nvPr>
            <p:ph type="ftr" sz="quarter" idx="11"/>
          </p:nvPr>
        </p:nvSpPr>
        <p:spPr/>
        <p:txBody>
          <a:bodyPr/>
          <a:lstStyle/>
          <a:p>
            <a:endParaRPr lang="en-DE" dirty="0"/>
          </a:p>
        </p:txBody>
      </p:sp>
      <p:sp>
        <p:nvSpPr>
          <p:cNvPr id="6" name="Slide Number Placeholder 5"/>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3772719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5" name="Footer Placeholder 4"/>
          <p:cNvSpPr>
            <a:spLocks noGrp="1"/>
          </p:cNvSpPr>
          <p:nvPr>
            <p:ph type="ftr" sz="quarter" idx="11"/>
          </p:nvPr>
        </p:nvSpPr>
        <p:spPr/>
        <p:txBody>
          <a:bodyPr/>
          <a:lstStyle/>
          <a:p>
            <a:endParaRPr lang="en-DE" dirty="0"/>
          </a:p>
        </p:txBody>
      </p:sp>
      <p:sp>
        <p:nvSpPr>
          <p:cNvPr id="6" name="Slide Number Placeholder 5"/>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1314353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C000"/>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5" name="Footer Placeholder 4"/>
          <p:cNvSpPr>
            <a:spLocks noGrp="1"/>
          </p:cNvSpPr>
          <p:nvPr>
            <p:ph type="ftr" sz="quarter" idx="11"/>
          </p:nvPr>
        </p:nvSpPr>
        <p:spPr/>
        <p:txBody>
          <a:bodyPr/>
          <a:lstStyle/>
          <a:p>
            <a:endParaRPr lang="en-DE" dirty="0"/>
          </a:p>
        </p:txBody>
      </p:sp>
      <p:sp>
        <p:nvSpPr>
          <p:cNvPr id="6" name="Slide Number Placeholder 5"/>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879847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5" name="Footer Placeholder 4"/>
          <p:cNvSpPr>
            <a:spLocks noGrp="1"/>
          </p:cNvSpPr>
          <p:nvPr>
            <p:ph type="ftr" sz="quarter" idx="11"/>
          </p:nvPr>
        </p:nvSpPr>
        <p:spPr/>
        <p:txBody>
          <a:bodyPr/>
          <a:lstStyle/>
          <a:p>
            <a:endParaRPr lang="en-DE" dirty="0"/>
          </a:p>
        </p:txBody>
      </p:sp>
      <p:sp>
        <p:nvSpPr>
          <p:cNvPr id="6" name="Slide Number Placeholder 5"/>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337024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3035201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8" name="Footer Placeholder 7"/>
          <p:cNvSpPr>
            <a:spLocks noGrp="1"/>
          </p:cNvSpPr>
          <p:nvPr>
            <p:ph type="ftr" sz="quarter" idx="11"/>
          </p:nvPr>
        </p:nvSpPr>
        <p:spPr/>
        <p:txBody>
          <a:bodyPr/>
          <a:lstStyle/>
          <a:p>
            <a:endParaRPr lang="en-DE" dirty="0"/>
          </a:p>
        </p:txBody>
      </p:sp>
      <p:sp>
        <p:nvSpPr>
          <p:cNvPr id="9" name="Slide Number Placeholder 8"/>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190934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4" name="Footer Placeholder 3"/>
          <p:cNvSpPr>
            <a:spLocks noGrp="1"/>
          </p:cNvSpPr>
          <p:nvPr>
            <p:ph type="ftr" sz="quarter" idx="11"/>
          </p:nvPr>
        </p:nvSpPr>
        <p:spPr/>
        <p:txBody>
          <a:bodyPr/>
          <a:lstStyle/>
          <a:p>
            <a:endParaRPr lang="en-DE" dirty="0"/>
          </a:p>
        </p:txBody>
      </p:sp>
      <p:sp>
        <p:nvSpPr>
          <p:cNvPr id="5" name="Slide Number Placeholder 4"/>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2434956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3" name="Footer Placeholder 2"/>
          <p:cNvSpPr>
            <a:spLocks noGrp="1"/>
          </p:cNvSpPr>
          <p:nvPr>
            <p:ph type="ftr" sz="quarter" idx="11"/>
          </p:nvPr>
        </p:nvSpPr>
        <p:spPr/>
        <p:txBody>
          <a:bodyPr/>
          <a:lstStyle/>
          <a:p>
            <a:endParaRPr lang="en-DE" dirty="0"/>
          </a:p>
        </p:txBody>
      </p:sp>
      <p:sp>
        <p:nvSpPr>
          <p:cNvPr id="4" name="Slide Number Placeholder 3"/>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2159670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3906344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21FDD0A-E298-4148-86EA-22E66CDC1FC8}" type="datetimeFigureOut">
              <a:rPr lang="en-DE" smtClean="0"/>
              <a:t>06/06/2022</a:t>
            </a:fld>
            <a:endParaRPr lang="en-DE" dirty="0"/>
          </a:p>
        </p:txBody>
      </p:sp>
      <p:sp>
        <p:nvSpPr>
          <p:cNvPr id="6" name="Footer Placeholder 5"/>
          <p:cNvSpPr>
            <a:spLocks noGrp="1"/>
          </p:cNvSpPr>
          <p:nvPr>
            <p:ph type="ftr" sz="quarter" idx="11"/>
          </p:nvPr>
        </p:nvSpPr>
        <p:spPr/>
        <p:txBody>
          <a:bodyPr/>
          <a:lstStyle/>
          <a:p>
            <a:endParaRPr lang="en-DE" dirty="0"/>
          </a:p>
        </p:txBody>
      </p:sp>
      <p:sp>
        <p:nvSpPr>
          <p:cNvPr id="7" name="Slide Number Placeholder 6"/>
          <p:cNvSpPr>
            <a:spLocks noGrp="1"/>
          </p:cNvSpPr>
          <p:nvPr>
            <p:ph type="sldNum" sz="quarter" idx="12"/>
          </p:nvPr>
        </p:nvSpPr>
        <p:spPr/>
        <p:txBody>
          <a:bodyPr/>
          <a:lstStyle/>
          <a:p>
            <a:fld id="{ED672081-4E4A-44E5-BF5C-619944E166FB}" type="slidenum">
              <a:rPr lang="en-DE" smtClean="0"/>
              <a:t>‹#›</a:t>
            </a:fld>
            <a:endParaRPr lang="en-DE" dirty="0"/>
          </a:p>
        </p:txBody>
      </p:sp>
    </p:spTree>
    <p:extLst>
      <p:ext uri="{BB962C8B-B14F-4D97-AF65-F5344CB8AC3E}">
        <p14:creationId xmlns:p14="http://schemas.microsoft.com/office/powerpoint/2010/main" val="1943340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121FDD0A-E298-4148-86EA-22E66CDC1FC8}" type="datetimeFigureOut">
              <a:rPr lang="en-DE" smtClean="0"/>
              <a:t>06/06/2022</a:t>
            </a:fld>
            <a:endParaRPr lang="en-DE"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DE"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ED672081-4E4A-44E5-BF5C-619944E166FB}" type="slidenum">
              <a:rPr lang="en-DE" smtClean="0"/>
              <a:t>‹#›</a:t>
            </a:fld>
            <a:endParaRPr lang="en-DE" dirty="0"/>
          </a:p>
        </p:txBody>
      </p:sp>
    </p:spTree>
    <p:extLst>
      <p:ext uri="{BB962C8B-B14F-4D97-AF65-F5344CB8AC3E}">
        <p14:creationId xmlns:p14="http://schemas.microsoft.com/office/powerpoint/2010/main" val="3498115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comments" Target="../comments/comment3.xml"/><Relationship Id="rId5" Type="http://schemas.openxmlformats.org/officeDocument/2006/relationships/image" Target="../media/image24.png"/><Relationship Id="rId10"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60.png"/><Relationship Id="rId11" Type="http://schemas.openxmlformats.org/officeDocument/2006/relationships/image" Target="../media/image40.png"/><Relationship Id="rId5" Type="http://schemas.openxmlformats.org/officeDocument/2006/relationships/image" Target="../media/image350.png"/><Relationship Id="rId10" Type="http://schemas.openxmlformats.org/officeDocument/2006/relationships/image" Target="../media/image270.png"/><Relationship Id="rId4" Type="http://schemas.openxmlformats.org/officeDocument/2006/relationships/image" Target="../media/image341.png"/><Relationship Id="rId9"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comments" Target="../comments/comment4.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501.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4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towardsdatascience.com/visualizing-principal-component-analysis-with-matrix-transforms-d17dabc8230e" TargetMode="External"/><Relationship Id="rId2" Type="http://schemas.openxmlformats.org/officeDocument/2006/relationships/hyperlink" Target="https://www.nature.com/articles/548397a"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image" Target="../media/image56.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80.png"/><Relationship Id="rId5" Type="http://schemas.openxmlformats.org/officeDocument/2006/relationships/image" Target="../media/image55.png"/><Relationship Id="rId4" Type="http://schemas.openxmlformats.org/officeDocument/2006/relationships/image" Target="../media/image160.png"/></Relationships>
</file>

<file path=ppt/slides/_rels/slide28.xml.rels><?xml version="1.0" encoding="UTF-8" standalone="yes"?>
<Relationships xmlns="http://schemas.openxmlformats.org/package/2006/relationships"><Relationship Id="rId3" Type="http://schemas.openxmlformats.org/officeDocument/2006/relationships/image" Target="../media/image321.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29.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comments" Target="../comments/comment5.xml"/><Relationship Id="rId5" Type="http://schemas.openxmlformats.org/officeDocument/2006/relationships/image" Target="../media/image59.png"/><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comments" Target="../comments/comment6.xml"/><Relationship Id="rId4" Type="http://schemas.openxmlformats.org/officeDocument/2006/relationships/image" Target="../media/image36.png"/></Relationships>
</file>

<file path=ppt/slides/_rels/slide3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550.png"/><Relationship Id="rId3" Type="http://schemas.openxmlformats.org/officeDocument/2006/relationships/image" Target="../media/image500.png"/><Relationship Id="rId7" Type="http://schemas.openxmlformats.org/officeDocument/2006/relationships/image" Target="../media/image540.png"/><Relationship Id="rId2" Type="http://schemas.openxmlformats.org/officeDocument/2006/relationships/image" Target="../media/image521.png"/><Relationship Id="rId1" Type="http://schemas.openxmlformats.org/officeDocument/2006/relationships/slideLayout" Target="../slideLayouts/slideLayout2.xml"/><Relationship Id="rId6" Type="http://schemas.openxmlformats.org/officeDocument/2006/relationships/image" Target="../media/image530.png"/><Relationship Id="rId5" Type="http://schemas.openxmlformats.org/officeDocument/2006/relationships/image" Target="../media/image520.png"/><Relationship Id="rId4" Type="http://schemas.openxmlformats.org/officeDocument/2006/relationships/image" Target="../media/image510.png"/></Relationships>
</file>

<file path=ppt/slides/_rels/slide34.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image" Target="../media/image560.png"/><Relationship Id="rId1" Type="http://schemas.openxmlformats.org/officeDocument/2006/relationships/slideLayout" Target="../slideLayouts/slideLayout2.xml"/><Relationship Id="rId6" Type="http://schemas.openxmlformats.org/officeDocument/2006/relationships/image" Target="../media/image600.png"/><Relationship Id="rId5" Type="http://schemas.openxmlformats.org/officeDocument/2006/relationships/image" Target="../media/image590.png"/><Relationship Id="rId4" Type="http://schemas.openxmlformats.org/officeDocument/2006/relationships/image" Target="../media/image580.png"/></Relationships>
</file>

<file path=ppt/slides/_rels/slide3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60.png"/><Relationship Id="rId2" Type="http://schemas.openxmlformats.org/officeDocument/2006/relationships/image" Target="../media/image650.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comments" Target="../comments/comment7.xml"/><Relationship Id="rId2" Type="http://schemas.openxmlformats.org/officeDocument/2006/relationships/image" Target="../media/image390.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420.png"/><Relationship Id="rId4" Type="http://schemas.openxmlformats.org/officeDocument/2006/relationships/image" Target="../media/image410.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13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70.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9.png"/><Relationship Id="rId4" Type="http://schemas.openxmlformats.org/officeDocument/2006/relationships/image" Target="../media/image15.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omments" Target="../comments/comment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E97F0-E7AB-46F2-8684-66C55275EF28}"/>
              </a:ext>
            </a:extLst>
          </p:cNvPr>
          <p:cNvSpPr>
            <a:spLocks noGrp="1"/>
          </p:cNvSpPr>
          <p:nvPr>
            <p:ph type="ctrTitle"/>
          </p:nvPr>
        </p:nvSpPr>
        <p:spPr>
          <a:xfrm>
            <a:off x="1659636" y="1876177"/>
            <a:ext cx="9144000" cy="1616852"/>
          </a:xfrm>
        </p:spPr>
        <p:txBody>
          <a:bodyPr>
            <a:normAutofit fontScale="90000"/>
          </a:bodyPr>
          <a:lstStyle/>
          <a:p>
            <a:r>
              <a:rPr lang="en-US" dirty="0">
                <a:solidFill>
                  <a:schemeClr val="bg1"/>
                </a:solidFill>
              </a:rPr>
              <a:t> </a:t>
            </a:r>
            <a:r>
              <a:rPr lang="en-US" dirty="0">
                <a:solidFill>
                  <a:srgbClr val="FFC000"/>
                </a:solidFill>
              </a:rPr>
              <a:t>Hierarchical</a:t>
            </a:r>
            <a:r>
              <a:rPr lang="en-US" dirty="0">
                <a:solidFill>
                  <a:schemeClr val="bg1"/>
                </a:solidFill>
              </a:rPr>
              <a:t> </a:t>
            </a:r>
            <a:r>
              <a:rPr lang="en-US" dirty="0">
                <a:solidFill>
                  <a:schemeClr val="tx1"/>
                </a:solidFill>
              </a:rPr>
              <a:t>approach to matched filtering using a </a:t>
            </a:r>
            <a:r>
              <a:rPr lang="en-US" dirty="0">
                <a:solidFill>
                  <a:srgbClr val="FFC000"/>
                </a:solidFill>
              </a:rPr>
              <a:t>reduced basis </a:t>
            </a:r>
            <a:endParaRPr lang="en-DE" dirty="0">
              <a:solidFill>
                <a:srgbClr val="FFC000"/>
              </a:solidFill>
            </a:endParaRPr>
          </a:p>
        </p:txBody>
      </p:sp>
      <p:sp>
        <p:nvSpPr>
          <p:cNvPr id="3" name="Subtitle 2">
            <a:extLst>
              <a:ext uri="{FF2B5EF4-FFF2-40B4-BE49-F238E27FC236}">
                <a16:creationId xmlns:a16="http://schemas.microsoft.com/office/drawing/2014/main" id="{77F2C2F8-4712-4A8C-9A65-0493D8381EC9}"/>
              </a:ext>
            </a:extLst>
          </p:cNvPr>
          <p:cNvSpPr>
            <a:spLocks noGrp="1"/>
          </p:cNvSpPr>
          <p:nvPr>
            <p:ph type="subTitle" idx="1"/>
          </p:nvPr>
        </p:nvSpPr>
        <p:spPr>
          <a:xfrm>
            <a:off x="1524000" y="3530918"/>
            <a:ext cx="9144000" cy="430031"/>
          </a:xfrm>
        </p:spPr>
        <p:txBody>
          <a:bodyPr>
            <a:normAutofit/>
          </a:bodyPr>
          <a:lstStyle/>
          <a:p>
            <a:r>
              <a:rPr lang="en-US" sz="2000" dirty="0">
                <a:solidFill>
                  <a:srgbClr val="00B050"/>
                </a:solidFill>
              </a:rPr>
              <a:t>Rahul </a:t>
            </a:r>
            <a:r>
              <a:rPr lang="en-US" sz="2000" dirty="0" err="1">
                <a:solidFill>
                  <a:srgbClr val="00B050"/>
                </a:solidFill>
              </a:rPr>
              <a:t>Dhurkunde</a:t>
            </a:r>
            <a:r>
              <a:rPr lang="en-US" sz="2000" dirty="0">
                <a:solidFill>
                  <a:srgbClr val="00B050"/>
                </a:solidFill>
              </a:rPr>
              <a:t>, Henning </a:t>
            </a:r>
            <a:r>
              <a:rPr lang="en-US" sz="2000" dirty="0" err="1">
                <a:solidFill>
                  <a:srgbClr val="00B050"/>
                </a:solidFill>
              </a:rPr>
              <a:t>Fehrmann</a:t>
            </a:r>
            <a:r>
              <a:rPr lang="en-US" sz="2000" dirty="0">
                <a:solidFill>
                  <a:srgbClr val="00B050"/>
                </a:solidFill>
              </a:rPr>
              <a:t> and Alexander H. Nitz</a:t>
            </a:r>
            <a:endParaRPr lang="en-DE" sz="2000" dirty="0">
              <a:solidFill>
                <a:srgbClr val="00B050"/>
              </a:solidFill>
            </a:endParaRPr>
          </a:p>
        </p:txBody>
      </p:sp>
      <p:pic>
        <p:nvPicPr>
          <p:cNvPr id="7" name="Picture 6">
            <a:extLst>
              <a:ext uri="{FF2B5EF4-FFF2-40B4-BE49-F238E27FC236}">
                <a16:creationId xmlns:a16="http://schemas.microsoft.com/office/drawing/2014/main" id="{DE8D97E0-A957-4FB2-A7F1-0F0571F71D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38328" y="5235869"/>
            <a:ext cx="4153672" cy="1372788"/>
          </a:xfrm>
          <a:prstGeom prst="rect">
            <a:avLst/>
          </a:prstGeom>
        </p:spPr>
      </p:pic>
      <p:sp>
        <p:nvSpPr>
          <p:cNvPr id="4" name="Rectangle 3">
            <a:extLst>
              <a:ext uri="{FF2B5EF4-FFF2-40B4-BE49-F238E27FC236}">
                <a16:creationId xmlns:a16="http://schemas.microsoft.com/office/drawing/2014/main" id="{5BC046DB-DE8A-446E-BDAA-DA7F5A659C60}"/>
              </a:ext>
            </a:extLst>
          </p:cNvPr>
          <p:cNvSpPr/>
          <p:nvPr/>
        </p:nvSpPr>
        <p:spPr>
          <a:xfrm>
            <a:off x="7914041" y="3960949"/>
            <a:ext cx="2753959" cy="369332"/>
          </a:xfrm>
          <a:prstGeom prst="rect">
            <a:avLst/>
          </a:prstGeom>
        </p:spPr>
        <p:txBody>
          <a:bodyPr wrap="none">
            <a:spAutoFit/>
          </a:bodyPr>
          <a:lstStyle/>
          <a:p>
            <a:r>
              <a:rPr lang="en-US" b="1" dirty="0"/>
              <a:t>Phys. Rev. D 105, 103001</a:t>
            </a:r>
          </a:p>
        </p:txBody>
      </p:sp>
      <p:sp>
        <p:nvSpPr>
          <p:cNvPr id="8" name="TextBox 7">
            <a:extLst>
              <a:ext uri="{FF2B5EF4-FFF2-40B4-BE49-F238E27FC236}">
                <a16:creationId xmlns:a16="http://schemas.microsoft.com/office/drawing/2014/main" id="{C15DEC9B-E4D3-4BDD-B7D4-B1C4134914E2}"/>
              </a:ext>
            </a:extLst>
          </p:cNvPr>
          <p:cNvSpPr txBox="1"/>
          <p:nvPr/>
        </p:nvSpPr>
        <p:spPr>
          <a:xfrm>
            <a:off x="2578608" y="0"/>
            <a:ext cx="7306056" cy="584775"/>
          </a:xfrm>
          <a:prstGeom prst="rect">
            <a:avLst/>
          </a:prstGeom>
          <a:noFill/>
        </p:spPr>
        <p:txBody>
          <a:bodyPr wrap="square" rtlCol="0">
            <a:spAutoFit/>
          </a:bodyPr>
          <a:lstStyle/>
          <a:p>
            <a:r>
              <a:rPr lang="en-US" sz="3200" dirty="0"/>
              <a:t>12</a:t>
            </a:r>
            <a:r>
              <a:rPr lang="en-US" sz="3200" baseline="30000" dirty="0"/>
              <a:t>th</a:t>
            </a:r>
            <a:r>
              <a:rPr lang="en-US" sz="3200" dirty="0"/>
              <a:t> Iberian Gravitational Waves Meeting</a:t>
            </a:r>
            <a:endParaRPr lang="en-DE" sz="3200" dirty="0"/>
          </a:p>
        </p:txBody>
      </p:sp>
      <p:pic>
        <p:nvPicPr>
          <p:cNvPr id="10" name="Picture 9">
            <a:extLst>
              <a:ext uri="{FF2B5EF4-FFF2-40B4-BE49-F238E27FC236}">
                <a16:creationId xmlns:a16="http://schemas.microsoft.com/office/drawing/2014/main" id="{290BE5D2-7325-418F-997D-EAD6D4EB3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5276" y="5223883"/>
            <a:ext cx="2441448" cy="1372787"/>
          </a:xfrm>
          <a:prstGeom prst="rect">
            <a:avLst/>
          </a:prstGeom>
        </p:spPr>
      </p:pic>
      <p:pic>
        <p:nvPicPr>
          <p:cNvPr id="12" name="Picture 11">
            <a:extLst>
              <a:ext uri="{FF2B5EF4-FFF2-40B4-BE49-F238E27FC236}">
                <a16:creationId xmlns:a16="http://schemas.microsoft.com/office/drawing/2014/main" id="{E6CE53DD-A0D8-4876-B7F6-04F651495E3E}"/>
              </a:ext>
            </a:extLst>
          </p:cNvPr>
          <p:cNvPicPr>
            <a:picLocks noChangeAspect="1"/>
          </p:cNvPicPr>
          <p:nvPr/>
        </p:nvPicPr>
        <p:blipFill rotWithShape="1">
          <a:blip r:embed="rId4">
            <a:extLst>
              <a:ext uri="{28A0092B-C50C-407E-A947-70E740481C1C}">
                <a14:useLocalDpi xmlns:a14="http://schemas.microsoft.com/office/drawing/2010/main" val="0"/>
              </a:ext>
            </a:extLst>
          </a:blip>
          <a:srcRect t="11994" b="17370"/>
          <a:stretch/>
        </p:blipFill>
        <p:spPr>
          <a:xfrm>
            <a:off x="256032" y="5259185"/>
            <a:ext cx="3392424" cy="1349472"/>
          </a:xfrm>
          <a:prstGeom prst="rect">
            <a:avLst/>
          </a:prstGeom>
        </p:spPr>
      </p:pic>
    </p:spTree>
    <p:extLst>
      <p:ext uri="{BB962C8B-B14F-4D97-AF65-F5344CB8AC3E}">
        <p14:creationId xmlns:p14="http://schemas.microsoft.com/office/powerpoint/2010/main" val="14350747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88CB1-5EA5-4EBA-975B-DD44148D0F00}"/>
              </a:ext>
            </a:extLst>
          </p:cNvPr>
          <p:cNvSpPr>
            <a:spLocks noGrp="1"/>
          </p:cNvSpPr>
          <p:nvPr>
            <p:ph type="title"/>
          </p:nvPr>
        </p:nvSpPr>
        <p:spPr>
          <a:xfrm>
            <a:off x="377768" y="405543"/>
            <a:ext cx="6772675" cy="497515"/>
          </a:xfrm>
        </p:spPr>
        <p:txBody>
          <a:bodyPr>
            <a:noAutofit/>
          </a:bodyPr>
          <a:lstStyle/>
          <a:p>
            <a:pPr algn="l"/>
            <a:r>
              <a:rPr lang="en-US" sz="3200" dirty="0" err="1"/>
              <a:t>Multirate</a:t>
            </a:r>
            <a:r>
              <a:rPr lang="en-US" sz="3200" dirty="0"/>
              <a:t> sampling with reduced basis</a:t>
            </a:r>
            <a:endParaRPr lang="en-DE" sz="3200" dirty="0"/>
          </a:p>
        </p:txBody>
      </p:sp>
      <p:pic>
        <p:nvPicPr>
          <p:cNvPr id="4" name="Picture 3">
            <a:extLst>
              <a:ext uri="{FF2B5EF4-FFF2-40B4-BE49-F238E27FC236}">
                <a16:creationId xmlns:a16="http://schemas.microsoft.com/office/drawing/2014/main" id="{138D8C31-3365-486D-A413-CE36198F0A9E}"/>
              </a:ext>
            </a:extLst>
          </p:cNvPr>
          <p:cNvPicPr>
            <a:picLocks noChangeAspect="1"/>
          </p:cNvPicPr>
          <p:nvPr/>
        </p:nvPicPr>
        <p:blipFill>
          <a:blip r:embed="rId3"/>
          <a:stretch>
            <a:fillRect/>
          </a:stretch>
        </p:blipFill>
        <p:spPr>
          <a:xfrm>
            <a:off x="738292" y="2170198"/>
            <a:ext cx="4474742" cy="2949787"/>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5104559-667E-40C8-AFE5-3BCBADD71CA1}"/>
                  </a:ext>
                </a:extLst>
              </p:cNvPr>
              <p:cNvSpPr txBox="1"/>
              <p:nvPr/>
            </p:nvSpPr>
            <p:spPr>
              <a:xfrm>
                <a:off x="1587582" y="1594301"/>
                <a:ext cx="3821211" cy="475964"/>
              </a:xfrm>
              <a:prstGeom prst="rect">
                <a:avLst/>
              </a:prstGeom>
              <a:noFill/>
            </p:spPr>
            <p:txBody>
              <a:bodyPr wrap="square" lIns="0" tIns="0" rIns="0" bIns="0" rtlCol="0">
                <a:spAutoFit/>
              </a:bodyPr>
              <a:lstStyle/>
              <a:p>
                <a14:m>
                  <m:oMath xmlns:m="http://schemas.openxmlformats.org/officeDocument/2006/math">
                    <m:r>
                      <a:rPr lang="en-US" sz="2000" b="0" i="1" smtClean="0">
                        <a:latin typeface="Cambria Math" panose="02040503050406030204" pitchFamily="18" charset="0"/>
                      </a:rPr>
                      <m:t>𝑁</m:t>
                    </m:r>
                    <m:r>
                      <a:rPr lang="en-US" sz="2000" b="0" i="1" smtClean="0">
                        <a:latin typeface="Cambria Math" panose="02040503050406030204" pitchFamily="18" charset="0"/>
                      </a:rPr>
                      <m:t>= </m:t>
                    </m:r>
                    <m:f>
                      <m:fPr>
                        <m:ctrlPr>
                          <a:rPr lang="en-DE" sz="2000" i="1" smtClean="0">
                            <a:latin typeface="Cambria Math" panose="02040503050406030204" pitchFamily="18" charset="0"/>
                          </a:rPr>
                        </m:ctrlPr>
                      </m:fPr>
                      <m:num>
                        <m:r>
                          <a:rPr lang="en-US" sz="2000" b="0" i="1" smtClean="0">
                            <a:latin typeface="Cambria Math" panose="02040503050406030204" pitchFamily="18" charset="0"/>
                          </a:rPr>
                          <m:t>1</m:t>
                        </m:r>
                      </m:num>
                      <m:den>
                        <m:r>
                          <a:rPr lang="en-US" sz="2000" b="0" i="1" smtClean="0">
                            <a:latin typeface="Cambria Math" panose="02040503050406030204" pitchFamily="18" charset="0"/>
                          </a:rPr>
                          <m:t>(</m:t>
                        </m:r>
                        <m:r>
                          <a:rPr lang="en-US" sz="2000" b="0" i="1" smtClean="0">
                            <a:latin typeface="Cambria Math" panose="02040503050406030204" pitchFamily="18" charset="0"/>
                          </a:rPr>
                          <m:t>𝑑𝑓</m:t>
                        </m:r>
                        <m:r>
                          <a:rPr lang="en-US" sz="2000" b="0" i="1" smtClean="0">
                            <a:latin typeface="Cambria Math" panose="02040503050406030204" pitchFamily="18" charset="0"/>
                          </a:rPr>
                          <m:t> </m:t>
                        </m:r>
                        <m:r>
                          <a:rPr lang="en-US" sz="2000" b="0" i="1" smtClean="0">
                            <a:latin typeface="Cambria Math" panose="02040503050406030204" pitchFamily="18" charset="0"/>
                          </a:rPr>
                          <m:t>𝑑𝑡</m:t>
                        </m:r>
                        <m:r>
                          <a:rPr lang="en-US" sz="2000" b="0" i="1" smtClean="0">
                            <a:latin typeface="Cambria Math" panose="02040503050406030204" pitchFamily="18" charset="0"/>
                          </a:rPr>
                          <m:t>)</m:t>
                        </m:r>
                      </m:den>
                    </m:f>
                  </m:oMath>
                </a14:m>
                <a:r>
                  <a:rPr lang="en-US" sz="2000" dirty="0"/>
                  <a:t>        </a:t>
                </a:r>
                <a:r>
                  <a:rPr lang="en-US" sz="1200" dirty="0"/>
                  <a:t>number of samples</a:t>
                </a:r>
                <a:endParaRPr lang="en-DE" sz="1600" dirty="0"/>
              </a:p>
            </p:txBody>
          </p:sp>
        </mc:Choice>
        <mc:Fallback xmlns="">
          <p:sp>
            <p:nvSpPr>
              <p:cNvPr id="5" name="TextBox 4">
                <a:extLst>
                  <a:ext uri="{FF2B5EF4-FFF2-40B4-BE49-F238E27FC236}">
                    <a16:creationId xmlns:a16="http://schemas.microsoft.com/office/drawing/2014/main" id="{65104559-667E-40C8-AFE5-3BCBADD71CA1}"/>
                  </a:ext>
                </a:extLst>
              </p:cNvPr>
              <p:cNvSpPr txBox="1">
                <a:spLocks noRot="1" noChangeAspect="1" noMove="1" noResize="1" noEditPoints="1" noAdjustHandles="1" noChangeArrowheads="1" noChangeShapeType="1" noTextEdit="1"/>
              </p:cNvSpPr>
              <p:nvPr/>
            </p:nvSpPr>
            <p:spPr>
              <a:xfrm>
                <a:off x="1587582" y="1594301"/>
                <a:ext cx="3821211" cy="475964"/>
              </a:xfrm>
              <a:prstGeom prst="rect">
                <a:avLst/>
              </a:prstGeom>
              <a:blipFill>
                <a:blip r:embed="rId4"/>
                <a:stretch>
                  <a:fillRect l="-2233" b="-19231"/>
                </a:stretch>
              </a:blipFill>
            </p:spPr>
            <p:txBody>
              <a:bodyPr/>
              <a:lstStyle/>
              <a:p>
                <a:r>
                  <a:rPr lang="en-DE">
                    <a:noFill/>
                  </a:rPr>
                  <a:t> </a:t>
                </a:r>
              </a:p>
            </p:txBody>
          </p:sp>
        </mc:Fallback>
      </mc:AlternateContent>
      <p:sp>
        <p:nvSpPr>
          <p:cNvPr id="3" name="TextBox 2">
            <a:extLst>
              <a:ext uri="{FF2B5EF4-FFF2-40B4-BE49-F238E27FC236}">
                <a16:creationId xmlns:a16="http://schemas.microsoft.com/office/drawing/2014/main" id="{DE229CF0-A10A-4AEC-BECF-F36C9A5B8213}"/>
              </a:ext>
            </a:extLst>
          </p:cNvPr>
          <p:cNvSpPr txBox="1"/>
          <p:nvPr/>
        </p:nvSpPr>
        <p:spPr>
          <a:xfrm>
            <a:off x="757042" y="5291859"/>
            <a:ext cx="4923128" cy="923330"/>
          </a:xfrm>
          <a:prstGeom prst="rect">
            <a:avLst/>
          </a:prstGeom>
          <a:noFill/>
        </p:spPr>
        <p:txBody>
          <a:bodyPr wrap="square" rtlCol="0">
            <a:spAutoFit/>
          </a:bodyPr>
          <a:lstStyle/>
          <a:p>
            <a:pPr marL="285750" indent="-285750">
              <a:buFont typeface="Arial" panose="020B0604020202020204" pitchFamily="34" charset="0"/>
              <a:buChar char="•"/>
            </a:pPr>
            <a:r>
              <a:rPr lang="en-US" dirty="0"/>
              <a:t>Greatly reduces subsequent computations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Used by </a:t>
            </a:r>
            <a:r>
              <a:rPr lang="en-US" dirty="0" err="1"/>
              <a:t>GSTLaL</a:t>
            </a:r>
            <a:r>
              <a:rPr lang="en-US" dirty="0"/>
              <a:t>, MBTA and SPIIR pipelines	</a:t>
            </a:r>
            <a:endParaRPr lang="en-DE" dirty="0"/>
          </a:p>
        </p:txBody>
      </p:sp>
      <p:sp>
        <p:nvSpPr>
          <p:cNvPr id="7" name="TextBox 6">
            <a:extLst>
              <a:ext uri="{FF2B5EF4-FFF2-40B4-BE49-F238E27FC236}">
                <a16:creationId xmlns:a16="http://schemas.microsoft.com/office/drawing/2014/main" id="{5FEEE3A4-B54A-4D95-B649-A31BE79A106B}"/>
              </a:ext>
            </a:extLst>
          </p:cNvPr>
          <p:cNvSpPr txBox="1"/>
          <p:nvPr/>
        </p:nvSpPr>
        <p:spPr>
          <a:xfrm>
            <a:off x="1997659" y="1307013"/>
            <a:ext cx="1766446" cy="307777"/>
          </a:xfrm>
          <a:prstGeom prst="rect">
            <a:avLst/>
          </a:prstGeom>
          <a:noFill/>
        </p:spPr>
        <p:txBody>
          <a:bodyPr wrap="square" rtlCol="0">
            <a:spAutoFit/>
          </a:bodyPr>
          <a:lstStyle/>
          <a:p>
            <a:r>
              <a:rPr lang="en-US" sz="1400" dirty="0"/>
              <a:t>Nyquist’s criterion</a:t>
            </a:r>
            <a:endParaRPr lang="en-DE" sz="1400" dirty="0"/>
          </a:p>
        </p:txBody>
      </p:sp>
      <p:pic>
        <p:nvPicPr>
          <p:cNvPr id="8" name="Picture 7">
            <a:extLst>
              <a:ext uri="{FF2B5EF4-FFF2-40B4-BE49-F238E27FC236}">
                <a16:creationId xmlns:a16="http://schemas.microsoft.com/office/drawing/2014/main" id="{E7776254-52C6-4C1A-8DE2-3C2EE732EC75}"/>
              </a:ext>
            </a:extLst>
          </p:cNvPr>
          <p:cNvPicPr>
            <a:picLocks noChangeAspect="1"/>
          </p:cNvPicPr>
          <p:nvPr/>
        </p:nvPicPr>
        <p:blipFill>
          <a:blip r:embed="rId5"/>
          <a:stretch>
            <a:fillRect/>
          </a:stretch>
        </p:blipFill>
        <p:spPr>
          <a:xfrm>
            <a:off x="9170867" y="3174613"/>
            <a:ext cx="1889269" cy="470479"/>
          </a:xfrm>
          <a:prstGeom prst="rect">
            <a:avLst/>
          </a:prstGeom>
        </p:spPr>
      </p:pic>
      <p:pic>
        <p:nvPicPr>
          <p:cNvPr id="1026" name="Picture 2" descr="https://www.atlas.aei.uni-hannover.de/work/rahul.dhurkunde/Hierarchical_MF/talk/PCAvec/PCAvec_0.png">
            <a:extLst>
              <a:ext uri="{FF2B5EF4-FFF2-40B4-BE49-F238E27FC236}">
                <a16:creationId xmlns:a16="http://schemas.microsoft.com/office/drawing/2014/main" id="{9344F853-F0D3-456D-9BCB-FAE7A71FC7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3359" y="4307236"/>
            <a:ext cx="1661078" cy="12458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atlas.aei.uni-hannover.de/work/rahul.dhurkunde/Hierarchical_MF/talk/PCAvec/PCAvec_4.png">
            <a:extLst>
              <a:ext uri="{FF2B5EF4-FFF2-40B4-BE49-F238E27FC236}">
                <a16:creationId xmlns:a16="http://schemas.microsoft.com/office/drawing/2014/main" id="{654783D0-F9E4-42FD-B05B-A97A39A501D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3675" y="3984709"/>
            <a:ext cx="1661079" cy="12458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atlas.aei.uni-hannover.de/work/rahul.dhurkunde/Hierarchical_MF/talk/PCAvec/PCAvec_12.png">
            <a:extLst>
              <a:ext uri="{FF2B5EF4-FFF2-40B4-BE49-F238E27FC236}">
                <a16:creationId xmlns:a16="http://schemas.microsoft.com/office/drawing/2014/main" id="{D015212F-EBA1-44DA-A40D-321E1DBCC8C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34234" y="5094886"/>
            <a:ext cx="1493736" cy="112030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atlas.aei.uni-hannover.de/work/rahul.dhurkunde/Hierarchical_MF/talk/PCAvec/PCAvec_2.png">
            <a:extLst>
              <a:ext uri="{FF2B5EF4-FFF2-40B4-BE49-F238E27FC236}">
                <a16:creationId xmlns:a16="http://schemas.microsoft.com/office/drawing/2014/main" id="{F6488740-1C18-4C5B-B607-73DC606FC5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73879" y="4900987"/>
            <a:ext cx="1661079" cy="124580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atlas.aei.uni-hannover.de/work/rahul.dhurkunde/Hierarchical_MF/talk/templates/vec_40.png">
            <a:extLst>
              <a:ext uri="{FF2B5EF4-FFF2-40B4-BE49-F238E27FC236}">
                <a16:creationId xmlns:a16="http://schemas.microsoft.com/office/drawing/2014/main" id="{7C3DE154-09AF-4E79-8F95-230093E2649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97607" y="443251"/>
            <a:ext cx="3006811" cy="2255108"/>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a:extLst>
              <a:ext uri="{FF2B5EF4-FFF2-40B4-BE49-F238E27FC236}">
                <a16:creationId xmlns:a16="http://schemas.microsoft.com/office/drawing/2014/main" id="{D96530AD-E760-45A7-9285-3911988F56F2}"/>
              </a:ext>
            </a:extLst>
          </p:cNvPr>
          <p:cNvCxnSpPr/>
          <p:nvPr/>
        </p:nvCxnSpPr>
        <p:spPr>
          <a:xfrm>
            <a:off x="6021859" y="1210962"/>
            <a:ext cx="0" cy="493583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A3BB3DA-32B5-4022-AE34-D37C6B5BABE8}"/>
              </a:ext>
            </a:extLst>
          </p:cNvPr>
          <p:cNvSpPr txBox="1"/>
          <p:nvPr/>
        </p:nvSpPr>
        <p:spPr>
          <a:xfrm>
            <a:off x="10682256" y="469634"/>
            <a:ext cx="1323816" cy="646331"/>
          </a:xfrm>
          <a:prstGeom prst="rect">
            <a:avLst/>
          </a:prstGeom>
          <a:noFill/>
        </p:spPr>
        <p:txBody>
          <a:bodyPr wrap="square" rtlCol="0">
            <a:spAutoFit/>
          </a:bodyPr>
          <a:lstStyle/>
          <a:p>
            <a:r>
              <a:rPr lang="en-US" dirty="0">
                <a:solidFill>
                  <a:srgbClr val="00B050"/>
                </a:solidFill>
              </a:rPr>
              <a:t>Templates</a:t>
            </a:r>
          </a:p>
          <a:p>
            <a:r>
              <a:rPr lang="en-US" i="1" dirty="0">
                <a:solidFill>
                  <a:srgbClr val="00B050"/>
                </a:solidFill>
              </a:rPr>
              <a:t>       T</a:t>
            </a:r>
            <a:endParaRPr lang="en-DE" i="1" dirty="0">
              <a:solidFill>
                <a:srgbClr val="00B050"/>
              </a:solidFill>
            </a:endParaRPr>
          </a:p>
        </p:txBody>
      </p:sp>
      <p:sp>
        <p:nvSpPr>
          <p:cNvPr id="12" name="TextBox 11">
            <a:extLst>
              <a:ext uri="{FF2B5EF4-FFF2-40B4-BE49-F238E27FC236}">
                <a16:creationId xmlns:a16="http://schemas.microsoft.com/office/drawing/2014/main" id="{6F3F3034-6471-4463-A0FA-0F8B44B535DA}"/>
              </a:ext>
            </a:extLst>
          </p:cNvPr>
          <p:cNvSpPr txBox="1"/>
          <p:nvPr/>
        </p:nvSpPr>
        <p:spPr>
          <a:xfrm>
            <a:off x="10477851" y="4238843"/>
            <a:ext cx="749643" cy="646331"/>
          </a:xfrm>
          <a:prstGeom prst="rect">
            <a:avLst/>
          </a:prstGeom>
          <a:noFill/>
        </p:spPr>
        <p:txBody>
          <a:bodyPr wrap="square" rtlCol="0">
            <a:spAutoFit/>
          </a:bodyPr>
          <a:lstStyle/>
          <a:p>
            <a:r>
              <a:rPr lang="en-US" dirty="0">
                <a:solidFill>
                  <a:srgbClr val="00B050"/>
                </a:solidFill>
              </a:rPr>
              <a:t>Basis</a:t>
            </a:r>
          </a:p>
          <a:p>
            <a:r>
              <a:rPr lang="en-US" dirty="0">
                <a:solidFill>
                  <a:srgbClr val="00B050"/>
                </a:solidFill>
              </a:rPr>
              <a:t>   </a:t>
            </a:r>
            <a:r>
              <a:rPr lang="en-US" i="1" dirty="0">
                <a:solidFill>
                  <a:srgbClr val="00B050"/>
                </a:solidFill>
              </a:rPr>
              <a:t>P</a:t>
            </a:r>
            <a:endParaRPr lang="en-DE" dirty="0">
              <a:solidFill>
                <a:srgbClr val="00B050"/>
              </a:solidFill>
            </a:endParaRPr>
          </a:p>
        </p:txBody>
      </p:sp>
      <p:cxnSp>
        <p:nvCxnSpPr>
          <p:cNvPr id="14" name="Straight Arrow Connector 13">
            <a:extLst>
              <a:ext uri="{FF2B5EF4-FFF2-40B4-BE49-F238E27FC236}">
                <a16:creationId xmlns:a16="http://schemas.microsoft.com/office/drawing/2014/main" id="{82606DF0-E7C4-4199-992F-139289C0DBAF}"/>
              </a:ext>
            </a:extLst>
          </p:cNvPr>
          <p:cNvCxnSpPr>
            <a:cxnSpLocks/>
          </p:cNvCxnSpPr>
          <p:nvPr/>
        </p:nvCxnSpPr>
        <p:spPr>
          <a:xfrm flipV="1">
            <a:off x="8952731" y="2937988"/>
            <a:ext cx="0" cy="9420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557E0F-39B3-4EF3-9F91-12043F1CC9F2}"/>
              </a:ext>
            </a:extLst>
          </p:cNvPr>
          <p:cNvSpPr txBox="1"/>
          <p:nvPr/>
        </p:nvSpPr>
        <p:spPr>
          <a:xfrm>
            <a:off x="513829" y="2056372"/>
            <a:ext cx="243213" cy="276999"/>
          </a:xfrm>
          <a:prstGeom prst="rect">
            <a:avLst/>
          </a:prstGeom>
          <a:noFill/>
        </p:spPr>
        <p:txBody>
          <a:bodyPr wrap="square" rtlCol="0">
            <a:spAutoFit/>
          </a:bodyPr>
          <a:lstStyle/>
          <a:p>
            <a:r>
              <a:rPr lang="en-US" sz="1200" dirty="0"/>
              <a:t>3</a:t>
            </a:r>
            <a:endParaRPr lang="en-DE" dirty="0"/>
          </a:p>
        </p:txBody>
      </p:sp>
      <p:sp>
        <p:nvSpPr>
          <p:cNvPr id="6" name="TextBox 5">
            <a:extLst>
              <a:ext uri="{FF2B5EF4-FFF2-40B4-BE49-F238E27FC236}">
                <a16:creationId xmlns:a16="http://schemas.microsoft.com/office/drawing/2014/main" id="{DB4465EA-A9C3-4374-9123-089C3A0E5B9C}"/>
              </a:ext>
            </a:extLst>
          </p:cNvPr>
          <p:cNvSpPr txBox="1"/>
          <p:nvPr/>
        </p:nvSpPr>
        <p:spPr>
          <a:xfrm>
            <a:off x="7359016" y="3244334"/>
            <a:ext cx="784889" cy="369332"/>
          </a:xfrm>
          <a:prstGeom prst="rect">
            <a:avLst/>
          </a:prstGeom>
          <a:noFill/>
        </p:spPr>
        <p:txBody>
          <a:bodyPr wrap="square" rtlCol="0">
            <a:spAutoFit/>
          </a:bodyPr>
          <a:lstStyle/>
          <a:p>
            <a:r>
              <a:rPr lang="en-US" i="1" dirty="0">
                <a:solidFill>
                  <a:srgbClr val="FF0000"/>
                </a:solidFill>
              </a:rPr>
              <a:t>P &lt; T</a:t>
            </a:r>
            <a:endParaRPr lang="en-DE" i="1" dirty="0">
              <a:solidFill>
                <a:srgbClr val="FF0000"/>
              </a:solidFill>
            </a:endParaRPr>
          </a:p>
        </p:txBody>
      </p:sp>
    </p:spTree>
    <p:extLst>
      <p:ext uri="{BB962C8B-B14F-4D97-AF65-F5344CB8AC3E}">
        <p14:creationId xmlns:p14="http://schemas.microsoft.com/office/powerpoint/2010/main" val="2879725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7" grpId="0"/>
      <p:bldP spid="11" grpId="0"/>
      <p:bldP spid="12" grpId="0"/>
      <p:bldP spid="18"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ED0DC-338B-442D-AAD2-161BFD3199F2}"/>
              </a:ext>
            </a:extLst>
          </p:cNvPr>
          <p:cNvSpPr>
            <a:spLocks noGrp="1"/>
          </p:cNvSpPr>
          <p:nvPr>
            <p:ph type="title"/>
          </p:nvPr>
        </p:nvSpPr>
        <p:spPr>
          <a:xfrm>
            <a:off x="569252" y="444181"/>
            <a:ext cx="7165771" cy="575154"/>
          </a:xfrm>
        </p:spPr>
        <p:txBody>
          <a:bodyPr>
            <a:normAutofit fontScale="90000"/>
          </a:bodyPr>
          <a:lstStyle/>
          <a:p>
            <a:r>
              <a:rPr lang="en-US" sz="3200" dirty="0"/>
              <a:t>(Continued) Reduced basis matched filtering</a:t>
            </a:r>
            <a:endParaRPr lang="en-DE" sz="3200" dirty="0"/>
          </a:p>
        </p:txBody>
      </p:sp>
      <p:pic>
        <p:nvPicPr>
          <p:cNvPr id="4" name="Picture 3">
            <a:extLst>
              <a:ext uri="{FF2B5EF4-FFF2-40B4-BE49-F238E27FC236}">
                <a16:creationId xmlns:a16="http://schemas.microsoft.com/office/drawing/2014/main" id="{2B8BB11C-B781-4309-B647-EED1F7AB21FD}"/>
              </a:ext>
            </a:extLst>
          </p:cNvPr>
          <p:cNvPicPr>
            <a:picLocks noChangeAspect="1"/>
          </p:cNvPicPr>
          <p:nvPr/>
        </p:nvPicPr>
        <p:blipFill>
          <a:blip r:embed="rId3"/>
          <a:stretch>
            <a:fillRect/>
          </a:stretch>
        </p:blipFill>
        <p:spPr>
          <a:xfrm>
            <a:off x="6198624" y="2667938"/>
            <a:ext cx="1196137" cy="575146"/>
          </a:xfrm>
          <a:prstGeom prst="rect">
            <a:avLst/>
          </a:prstGeom>
        </p:spPr>
      </p:pic>
      <p:cxnSp>
        <p:nvCxnSpPr>
          <p:cNvPr id="8" name="Straight Arrow Connector 7">
            <a:extLst>
              <a:ext uri="{FF2B5EF4-FFF2-40B4-BE49-F238E27FC236}">
                <a16:creationId xmlns:a16="http://schemas.microsoft.com/office/drawing/2014/main" id="{3DE63A22-B9B7-46C8-9A6C-BD0C94A09CD9}"/>
              </a:ext>
            </a:extLst>
          </p:cNvPr>
          <p:cNvCxnSpPr>
            <a:cxnSpLocks/>
          </p:cNvCxnSpPr>
          <p:nvPr/>
        </p:nvCxnSpPr>
        <p:spPr>
          <a:xfrm>
            <a:off x="2349067" y="3455667"/>
            <a:ext cx="33564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FD8337BF-11F8-48BA-B084-11876263996F}"/>
              </a:ext>
            </a:extLst>
          </p:cNvPr>
          <p:cNvSpPr/>
          <p:nvPr/>
        </p:nvSpPr>
        <p:spPr>
          <a:xfrm>
            <a:off x="2913457" y="2328845"/>
            <a:ext cx="1271320" cy="1452670"/>
          </a:xfrm>
          <a:prstGeom prst="rect">
            <a:avLst/>
          </a:prstGeom>
          <a:pattFill prst="lgGrid">
            <a:fgClr>
              <a:schemeClr val="tx1"/>
            </a:fgClr>
            <a:bgClr>
              <a:schemeClr val="bg1"/>
            </a:bgClr>
          </a:pattFill>
          <a:ln w="38100">
            <a:solidFill>
              <a:schemeClr val="tx1"/>
            </a:solidFill>
          </a:ln>
          <a:scene3d>
            <a:camera prst="perspectiveContrastingLeftFacing">
              <a:rot lat="623785" lon="2636332"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5" name="Rectangle 4">
            <a:extLst>
              <a:ext uri="{FF2B5EF4-FFF2-40B4-BE49-F238E27FC236}">
                <a16:creationId xmlns:a16="http://schemas.microsoft.com/office/drawing/2014/main" id="{19A3349C-F248-4CD3-8D04-BEA3C4176348}"/>
              </a:ext>
            </a:extLst>
          </p:cNvPr>
          <p:cNvSpPr/>
          <p:nvPr/>
        </p:nvSpPr>
        <p:spPr>
          <a:xfrm>
            <a:off x="2804515" y="2522966"/>
            <a:ext cx="1271320" cy="1452670"/>
          </a:xfrm>
          <a:prstGeom prst="rect">
            <a:avLst/>
          </a:prstGeom>
          <a:pattFill prst="lgGrid">
            <a:fgClr>
              <a:schemeClr val="tx1"/>
            </a:fgClr>
            <a:bgClr>
              <a:schemeClr val="bg1"/>
            </a:bgClr>
          </a:pattFill>
          <a:ln w="38100">
            <a:solidFill>
              <a:schemeClr val="tx1"/>
            </a:solidFill>
          </a:ln>
          <a:scene3d>
            <a:camera prst="perspectiveContrastingLeftFacing">
              <a:rot lat="623785" lon="2636332"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3" name="Straight Arrow Connector 12">
            <a:extLst>
              <a:ext uri="{FF2B5EF4-FFF2-40B4-BE49-F238E27FC236}">
                <a16:creationId xmlns:a16="http://schemas.microsoft.com/office/drawing/2014/main" id="{8DD20030-541D-439F-B133-315B46CC799A}"/>
              </a:ext>
            </a:extLst>
          </p:cNvPr>
          <p:cNvCxnSpPr>
            <a:cxnSpLocks/>
          </p:cNvCxnSpPr>
          <p:nvPr/>
        </p:nvCxnSpPr>
        <p:spPr>
          <a:xfrm>
            <a:off x="4199844" y="2644832"/>
            <a:ext cx="935808"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6A024456-D945-4BB6-B520-BD289AF9477D}"/>
              </a:ext>
            </a:extLst>
          </p:cNvPr>
          <p:cNvCxnSpPr>
            <a:cxnSpLocks/>
          </p:cNvCxnSpPr>
          <p:nvPr/>
        </p:nvCxnSpPr>
        <p:spPr>
          <a:xfrm>
            <a:off x="4199844" y="3067195"/>
            <a:ext cx="935808"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D6D02E08-391D-432F-BFFA-329CA5329B28}"/>
              </a:ext>
            </a:extLst>
          </p:cNvPr>
          <p:cNvCxnSpPr>
            <a:cxnSpLocks/>
          </p:cNvCxnSpPr>
          <p:nvPr/>
        </p:nvCxnSpPr>
        <p:spPr>
          <a:xfrm>
            <a:off x="4199844" y="3547891"/>
            <a:ext cx="935808"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7FE77712-7BCA-4F85-9784-3E5B731CFA83}"/>
              </a:ext>
            </a:extLst>
          </p:cNvPr>
          <p:cNvCxnSpPr>
            <a:cxnSpLocks/>
          </p:cNvCxnSpPr>
          <p:nvPr/>
        </p:nvCxnSpPr>
        <p:spPr>
          <a:xfrm>
            <a:off x="4199844" y="4338051"/>
            <a:ext cx="935808" cy="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A19DDCD9-C526-4890-8E2E-310E9506C4C1}"/>
              </a:ext>
            </a:extLst>
          </p:cNvPr>
          <p:cNvSpPr/>
          <p:nvPr/>
        </p:nvSpPr>
        <p:spPr>
          <a:xfrm>
            <a:off x="2684715" y="2717087"/>
            <a:ext cx="1271320" cy="1452670"/>
          </a:xfrm>
          <a:prstGeom prst="rect">
            <a:avLst/>
          </a:prstGeom>
          <a:pattFill prst="lgGrid">
            <a:fgClr>
              <a:schemeClr val="tx1"/>
            </a:fgClr>
            <a:bgClr>
              <a:schemeClr val="bg1"/>
            </a:bgClr>
          </a:pattFill>
          <a:ln w="38100">
            <a:solidFill>
              <a:schemeClr val="tx1"/>
            </a:solidFill>
          </a:ln>
          <a:scene3d>
            <a:camera prst="perspectiveContrastingLeftFacing">
              <a:rot lat="623785" lon="2636332"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8" name="Rectangle 17">
            <a:extLst>
              <a:ext uri="{FF2B5EF4-FFF2-40B4-BE49-F238E27FC236}">
                <a16:creationId xmlns:a16="http://schemas.microsoft.com/office/drawing/2014/main" id="{40AC32B6-EB0E-4A9C-8A85-5B48D06C73B8}"/>
              </a:ext>
            </a:extLst>
          </p:cNvPr>
          <p:cNvSpPr/>
          <p:nvPr/>
        </p:nvSpPr>
        <p:spPr>
          <a:xfrm>
            <a:off x="2575773" y="2957091"/>
            <a:ext cx="1271320" cy="1452670"/>
          </a:xfrm>
          <a:prstGeom prst="rect">
            <a:avLst/>
          </a:prstGeom>
          <a:pattFill prst="lgGrid">
            <a:fgClr>
              <a:schemeClr val="tx1"/>
            </a:fgClr>
            <a:bgClr>
              <a:schemeClr val="bg1"/>
            </a:bgClr>
          </a:pattFill>
          <a:ln w="38100">
            <a:solidFill>
              <a:schemeClr val="tx1"/>
            </a:solidFill>
          </a:ln>
          <a:scene3d>
            <a:camera prst="perspectiveContrastingLeftFacing">
              <a:rot lat="623785" lon="2636332"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56532192-D8F7-4984-85F7-EBE7402D6DA7}"/>
                  </a:ext>
                </a:extLst>
              </p:cNvPr>
              <p:cNvSpPr txBox="1"/>
              <p:nvPr/>
            </p:nvSpPr>
            <p:spPr>
              <a:xfrm>
                <a:off x="4343353" y="2328845"/>
                <a:ext cx="285013"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i="1" smtClean="0">
                              <a:latin typeface="Cambria Math" panose="02040503050406030204" pitchFamily="18" charset="0"/>
                            </a:rPr>
                          </m:ctrlPr>
                        </m:sSubPr>
                        <m:e>
                          <m:r>
                            <a:rPr lang="en-DE"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oMath>
                  </m:oMathPara>
                </a14:m>
                <a:endParaRPr lang="en-DE" dirty="0"/>
              </a:p>
            </p:txBody>
          </p:sp>
        </mc:Choice>
        <mc:Fallback xmlns="">
          <p:sp>
            <p:nvSpPr>
              <p:cNvPr id="19" name="TextBox 18">
                <a:extLst>
                  <a:ext uri="{FF2B5EF4-FFF2-40B4-BE49-F238E27FC236}">
                    <a16:creationId xmlns:a16="http://schemas.microsoft.com/office/drawing/2014/main" id="{56532192-D8F7-4984-85F7-EBE7402D6DA7}"/>
                  </a:ext>
                </a:extLst>
              </p:cNvPr>
              <p:cNvSpPr txBox="1">
                <a:spLocks noRot="1" noChangeAspect="1" noMove="1" noResize="1" noEditPoints="1" noAdjustHandles="1" noChangeArrowheads="1" noChangeShapeType="1" noTextEdit="1"/>
              </p:cNvSpPr>
              <p:nvPr/>
            </p:nvSpPr>
            <p:spPr>
              <a:xfrm>
                <a:off x="4343353" y="2328845"/>
                <a:ext cx="285013" cy="276999"/>
              </a:xfrm>
              <a:prstGeom prst="rect">
                <a:avLst/>
              </a:prstGeom>
              <a:blipFill>
                <a:blip r:embed="rId4"/>
                <a:stretch>
                  <a:fillRect l="-29787" r="-8511" b="-37778"/>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62EB95B-A88E-4D33-9278-0C0D9B48FCF3}"/>
                  </a:ext>
                </a:extLst>
              </p:cNvPr>
              <p:cNvSpPr txBox="1"/>
              <p:nvPr/>
            </p:nvSpPr>
            <p:spPr>
              <a:xfrm>
                <a:off x="4348674" y="2744313"/>
                <a:ext cx="279692"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i="1" smtClean="0">
                              <a:latin typeface="Cambria Math" panose="02040503050406030204" pitchFamily="18" charset="0"/>
                            </a:rPr>
                          </m:ctrlPr>
                        </m:sSubPr>
                        <m:e>
                          <m:r>
                            <a:rPr lang="en-DE"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oMath>
                  </m:oMathPara>
                </a14:m>
                <a:endParaRPr lang="en-DE" dirty="0"/>
              </a:p>
            </p:txBody>
          </p:sp>
        </mc:Choice>
        <mc:Fallback xmlns="">
          <p:sp>
            <p:nvSpPr>
              <p:cNvPr id="20" name="TextBox 19">
                <a:extLst>
                  <a:ext uri="{FF2B5EF4-FFF2-40B4-BE49-F238E27FC236}">
                    <a16:creationId xmlns:a16="http://schemas.microsoft.com/office/drawing/2014/main" id="{C62EB95B-A88E-4D33-9278-0C0D9B48FCF3}"/>
                  </a:ext>
                </a:extLst>
              </p:cNvPr>
              <p:cNvSpPr txBox="1">
                <a:spLocks noRot="1" noChangeAspect="1" noMove="1" noResize="1" noEditPoints="1" noAdjustHandles="1" noChangeArrowheads="1" noChangeShapeType="1" noTextEdit="1"/>
              </p:cNvSpPr>
              <p:nvPr/>
            </p:nvSpPr>
            <p:spPr>
              <a:xfrm>
                <a:off x="4348674" y="2744313"/>
                <a:ext cx="279692" cy="276999"/>
              </a:xfrm>
              <a:prstGeom prst="rect">
                <a:avLst/>
              </a:prstGeom>
              <a:blipFill>
                <a:blip r:embed="rId5"/>
                <a:stretch>
                  <a:fillRect l="-30435" r="-8696" b="-34783"/>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2FE4A88-13EE-4ACE-9DDB-77D0AA1E1FED}"/>
                  </a:ext>
                </a:extLst>
              </p:cNvPr>
              <p:cNvSpPr txBox="1"/>
              <p:nvPr/>
            </p:nvSpPr>
            <p:spPr>
              <a:xfrm>
                <a:off x="4389221" y="3182969"/>
                <a:ext cx="285013"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i="1" smtClean="0">
                              <a:latin typeface="Cambria Math" panose="02040503050406030204" pitchFamily="18" charset="0"/>
                            </a:rPr>
                          </m:ctrlPr>
                        </m:sSubPr>
                        <m:e>
                          <m:r>
                            <a:rPr lang="en-DE"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oMath>
                  </m:oMathPara>
                </a14:m>
                <a:endParaRPr lang="en-DE" dirty="0"/>
              </a:p>
            </p:txBody>
          </p:sp>
        </mc:Choice>
        <mc:Fallback xmlns="">
          <p:sp>
            <p:nvSpPr>
              <p:cNvPr id="21" name="TextBox 20">
                <a:extLst>
                  <a:ext uri="{FF2B5EF4-FFF2-40B4-BE49-F238E27FC236}">
                    <a16:creationId xmlns:a16="http://schemas.microsoft.com/office/drawing/2014/main" id="{72FE4A88-13EE-4ACE-9DDB-77D0AA1E1FED}"/>
                  </a:ext>
                </a:extLst>
              </p:cNvPr>
              <p:cNvSpPr txBox="1">
                <a:spLocks noRot="1" noChangeAspect="1" noMove="1" noResize="1" noEditPoints="1" noAdjustHandles="1" noChangeArrowheads="1" noChangeShapeType="1" noTextEdit="1"/>
              </p:cNvSpPr>
              <p:nvPr/>
            </p:nvSpPr>
            <p:spPr>
              <a:xfrm>
                <a:off x="4389221" y="3182969"/>
                <a:ext cx="285013" cy="276999"/>
              </a:xfrm>
              <a:prstGeom prst="rect">
                <a:avLst/>
              </a:prstGeom>
              <a:blipFill>
                <a:blip r:embed="rId6"/>
                <a:stretch>
                  <a:fillRect l="-29787" r="-8511" b="-34783"/>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1748F03B-1E66-4BB5-A4D7-6DBBD3ED6C60}"/>
                  </a:ext>
                </a:extLst>
              </p:cNvPr>
              <p:cNvSpPr txBox="1"/>
              <p:nvPr/>
            </p:nvSpPr>
            <p:spPr>
              <a:xfrm>
                <a:off x="4274382" y="4010460"/>
                <a:ext cx="514693" cy="29841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i="1" smtClean="0">
                              <a:latin typeface="Cambria Math" panose="02040503050406030204" pitchFamily="18" charset="0"/>
                            </a:rPr>
                          </m:ctrlPr>
                        </m:sSubPr>
                        <m:e>
                          <m:r>
                            <a:rPr lang="en-DE"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𝑝</m:t>
                          </m:r>
                          <m:r>
                            <a:rPr lang="en-US" b="0" i="1" smtClean="0">
                              <a:latin typeface="Cambria Math" panose="02040503050406030204" pitchFamily="18" charset="0"/>
                            </a:rPr>
                            <m:t>−1</m:t>
                          </m:r>
                        </m:sub>
                      </m:sSub>
                    </m:oMath>
                  </m:oMathPara>
                </a14:m>
                <a:endParaRPr lang="en-DE" dirty="0"/>
              </a:p>
            </p:txBody>
          </p:sp>
        </mc:Choice>
        <mc:Fallback xmlns="">
          <p:sp>
            <p:nvSpPr>
              <p:cNvPr id="22" name="TextBox 21">
                <a:extLst>
                  <a:ext uri="{FF2B5EF4-FFF2-40B4-BE49-F238E27FC236}">
                    <a16:creationId xmlns:a16="http://schemas.microsoft.com/office/drawing/2014/main" id="{1748F03B-1E66-4BB5-A4D7-6DBBD3ED6C60}"/>
                  </a:ext>
                </a:extLst>
              </p:cNvPr>
              <p:cNvSpPr txBox="1">
                <a:spLocks noRot="1" noChangeAspect="1" noMove="1" noResize="1" noEditPoints="1" noAdjustHandles="1" noChangeArrowheads="1" noChangeShapeType="1" noTextEdit="1"/>
              </p:cNvSpPr>
              <p:nvPr/>
            </p:nvSpPr>
            <p:spPr>
              <a:xfrm>
                <a:off x="4274382" y="4010460"/>
                <a:ext cx="514693" cy="298415"/>
              </a:xfrm>
              <a:prstGeom prst="rect">
                <a:avLst/>
              </a:prstGeom>
              <a:blipFill>
                <a:blip r:embed="rId7"/>
                <a:stretch>
                  <a:fillRect l="-15294" r="-4706" b="-26531"/>
                </a:stretch>
              </a:blipFill>
            </p:spPr>
            <p:txBody>
              <a:bodyPr/>
              <a:lstStyle/>
              <a:p>
                <a:r>
                  <a:rPr lang="en-DE">
                    <a:noFill/>
                  </a:rPr>
                  <a:t> </a:t>
                </a:r>
              </a:p>
            </p:txBody>
          </p:sp>
        </mc:Fallback>
      </mc:AlternateContent>
      <p:sp>
        <p:nvSpPr>
          <p:cNvPr id="26" name="TextBox 25">
            <a:extLst>
              <a:ext uri="{FF2B5EF4-FFF2-40B4-BE49-F238E27FC236}">
                <a16:creationId xmlns:a16="http://schemas.microsoft.com/office/drawing/2014/main" id="{3C9E87ED-9AC7-4666-B230-F85BB511C2B3}"/>
              </a:ext>
            </a:extLst>
          </p:cNvPr>
          <p:cNvSpPr txBox="1"/>
          <p:nvPr/>
        </p:nvSpPr>
        <p:spPr>
          <a:xfrm>
            <a:off x="2924810" y="4524318"/>
            <a:ext cx="807981" cy="307777"/>
          </a:xfrm>
          <a:prstGeom prst="rect">
            <a:avLst/>
          </a:prstGeom>
          <a:noFill/>
        </p:spPr>
        <p:txBody>
          <a:bodyPr wrap="square" lIns="0" tIns="0" rIns="0" bIns="0" rtlCol="0">
            <a:spAutoFit/>
          </a:bodyPr>
          <a:lstStyle/>
          <a:p>
            <a:r>
              <a:rPr lang="en-US" sz="2000" dirty="0"/>
              <a:t>Basis</a:t>
            </a:r>
            <a:endParaRPr lang="en-DE" sz="2000" dirty="0"/>
          </a:p>
        </p:txBody>
      </p:sp>
      <p:pic>
        <p:nvPicPr>
          <p:cNvPr id="29" name="Picture 28">
            <a:extLst>
              <a:ext uri="{FF2B5EF4-FFF2-40B4-BE49-F238E27FC236}">
                <a16:creationId xmlns:a16="http://schemas.microsoft.com/office/drawing/2014/main" id="{F4892FC5-3350-49F2-A6E6-625C1D2CA81B}"/>
              </a:ext>
            </a:extLst>
          </p:cNvPr>
          <p:cNvPicPr>
            <a:picLocks noChangeAspect="1"/>
          </p:cNvPicPr>
          <p:nvPr/>
        </p:nvPicPr>
        <p:blipFill>
          <a:blip r:embed="rId8"/>
          <a:stretch>
            <a:fillRect/>
          </a:stretch>
        </p:blipFill>
        <p:spPr>
          <a:xfrm>
            <a:off x="285816" y="2607916"/>
            <a:ext cx="1954309" cy="1414753"/>
          </a:xfrm>
          <a:prstGeom prst="rect">
            <a:avLst/>
          </a:prstGeom>
        </p:spPr>
      </p:pic>
      <p:pic>
        <p:nvPicPr>
          <p:cNvPr id="30" name="Picture 29">
            <a:extLst>
              <a:ext uri="{FF2B5EF4-FFF2-40B4-BE49-F238E27FC236}">
                <a16:creationId xmlns:a16="http://schemas.microsoft.com/office/drawing/2014/main" id="{CCFFF033-4F5E-4CD6-B284-FE6D8CBA7270}"/>
              </a:ext>
            </a:extLst>
          </p:cNvPr>
          <p:cNvPicPr>
            <a:picLocks noChangeAspect="1"/>
          </p:cNvPicPr>
          <p:nvPr/>
        </p:nvPicPr>
        <p:blipFill>
          <a:blip r:embed="rId9"/>
          <a:stretch>
            <a:fillRect/>
          </a:stretch>
        </p:blipFill>
        <p:spPr>
          <a:xfrm>
            <a:off x="8728430" y="2659260"/>
            <a:ext cx="3325462" cy="1585030"/>
          </a:xfrm>
          <a:prstGeom prst="rect">
            <a:avLst/>
          </a:prstGeom>
        </p:spPr>
      </p:pic>
      <p:cxnSp>
        <p:nvCxnSpPr>
          <p:cNvPr id="36" name="Straight Connector 35">
            <a:extLst>
              <a:ext uri="{FF2B5EF4-FFF2-40B4-BE49-F238E27FC236}">
                <a16:creationId xmlns:a16="http://schemas.microsoft.com/office/drawing/2014/main" id="{5660F00B-4B01-49F7-BE34-0AD67DF6B426}"/>
              </a:ext>
            </a:extLst>
          </p:cNvPr>
          <p:cNvCxnSpPr>
            <a:cxnSpLocks/>
          </p:cNvCxnSpPr>
          <p:nvPr/>
        </p:nvCxnSpPr>
        <p:spPr>
          <a:xfrm>
            <a:off x="5135652" y="2644832"/>
            <a:ext cx="893239" cy="823192"/>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B57CD34B-DB79-462C-B602-21946FC39F32}"/>
              </a:ext>
            </a:extLst>
          </p:cNvPr>
          <p:cNvCxnSpPr>
            <a:cxnSpLocks/>
          </p:cNvCxnSpPr>
          <p:nvPr/>
        </p:nvCxnSpPr>
        <p:spPr>
          <a:xfrm flipV="1">
            <a:off x="5114238" y="3476416"/>
            <a:ext cx="919583" cy="866093"/>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94" name="Rectangle 93">
            <a:extLst>
              <a:ext uri="{FF2B5EF4-FFF2-40B4-BE49-F238E27FC236}">
                <a16:creationId xmlns:a16="http://schemas.microsoft.com/office/drawing/2014/main" id="{9D6C0BB4-5596-4538-9F3B-D776568E5849}"/>
              </a:ext>
            </a:extLst>
          </p:cNvPr>
          <p:cNvSpPr/>
          <p:nvPr/>
        </p:nvSpPr>
        <p:spPr>
          <a:xfrm>
            <a:off x="9766833" y="4308875"/>
            <a:ext cx="1300356" cy="369332"/>
          </a:xfrm>
          <a:prstGeom prst="rect">
            <a:avLst/>
          </a:prstGeom>
        </p:spPr>
        <p:txBody>
          <a:bodyPr wrap="none">
            <a:spAutoFit/>
          </a:bodyPr>
          <a:lstStyle/>
          <a:p>
            <a:r>
              <a:rPr lang="en-US" dirty="0"/>
              <a:t>Final output</a:t>
            </a:r>
            <a:endParaRPr lang="en-DE" dirty="0"/>
          </a:p>
        </p:txBody>
      </p:sp>
      <p:sp>
        <p:nvSpPr>
          <p:cNvPr id="95" name="TextBox 94">
            <a:extLst>
              <a:ext uri="{FF2B5EF4-FFF2-40B4-BE49-F238E27FC236}">
                <a16:creationId xmlns:a16="http://schemas.microsoft.com/office/drawing/2014/main" id="{2551BBF0-16BF-4E2C-9056-3AD800EAB330}"/>
              </a:ext>
            </a:extLst>
          </p:cNvPr>
          <p:cNvSpPr txBox="1"/>
          <p:nvPr/>
        </p:nvSpPr>
        <p:spPr>
          <a:xfrm>
            <a:off x="6033464" y="3276862"/>
            <a:ext cx="1669501" cy="369332"/>
          </a:xfrm>
          <a:prstGeom prst="rect">
            <a:avLst/>
          </a:prstGeom>
          <a:noFill/>
        </p:spPr>
        <p:txBody>
          <a:bodyPr wrap="square" rtlCol="0">
            <a:spAutoFit/>
          </a:bodyPr>
          <a:lstStyle/>
          <a:p>
            <a:r>
              <a:rPr lang="en-US" dirty="0">
                <a:solidFill>
                  <a:srgbClr val="FF0000"/>
                </a:solidFill>
              </a:rPr>
              <a:t>Reconstruction</a:t>
            </a:r>
            <a:endParaRPr lang="en-DE" dirty="0">
              <a:solidFill>
                <a:srgbClr val="FF0000"/>
              </a:solidFill>
            </a:endParaRPr>
          </a:p>
        </p:txBody>
      </p:sp>
      <p:cxnSp>
        <p:nvCxnSpPr>
          <p:cNvPr id="97" name="Straight Arrow Connector 96">
            <a:extLst>
              <a:ext uri="{FF2B5EF4-FFF2-40B4-BE49-F238E27FC236}">
                <a16:creationId xmlns:a16="http://schemas.microsoft.com/office/drawing/2014/main" id="{26CA0171-D3CA-4BF1-A14F-4AC93B40060E}"/>
              </a:ext>
            </a:extLst>
          </p:cNvPr>
          <p:cNvCxnSpPr>
            <a:cxnSpLocks/>
          </p:cNvCxnSpPr>
          <p:nvPr/>
        </p:nvCxnSpPr>
        <p:spPr>
          <a:xfrm>
            <a:off x="7842422" y="3484808"/>
            <a:ext cx="6594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929E5AE4-F6FE-4A62-9DAC-5F018FD4673B}"/>
              </a:ext>
            </a:extLst>
          </p:cNvPr>
          <p:cNvSpPr txBox="1"/>
          <p:nvPr/>
        </p:nvSpPr>
        <p:spPr>
          <a:xfrm>
            <a:off x="6465550" y="5409995"/>
            <a:ext cx="1785612" cy="369332"/>
          </a:xfrm>
          <a:prstGeom prst="rect">
            <a:avLst/>
          </a:prstGeom>
          <a:noFill/>
        </p:spPr>
        <p:txBody>
          <a:bodyPr wrap="square" rtlCol="0">
            <a:spAutoFit/>
          </a:bodyPr>
          <a:lstStyle/>
          <a:p>
            <a:r>
              <a:rPr lang="en-US" dirty="0">
                <a:solidFill>
                  <a:srgbClr val="FF0000"/>
                </a:solidFill>
              </a:rPr>
              <a:t>!! Expensive !!</a:t>
            </a:r>
            <a:endParaRPr lang="en-DE" dirty="0">
              <a:solidFill>
                <a:srgbClr val="FF0000"/>
              </a:solidFill>
            </a:endParaRPr>
          </a:p>
        </p:txBody>
      </p:sp>
      <p:sp>
        <p:nvSpPr>
          <p:cNvPr id="109" name="Rectangle 108">
            <a:extLst>
              <a:ext uri="{FF2B5EF4-FFF2-40B4-BE49-F238E27FC236}">
                <a16:creationId xmlns:a16="http://schemas.microsoft.com/office/drawing/2014/main" id="{CD58E494-9D8A-4BB1-BAB2-C932D60D3FFF}"/>
              </a:ext>
            </a:extLst>
          </p:cNvPr>
          <p:cNvSpPr/>
          <p:nvPr/>
        </p:nvSpPr>
        <p:spPr>
          <a:xfrm>
            <a:off x="3380313" y="5294797"/>
            <a:ext cx="4870850" cy="59972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13" name="Straight Connector 112">
            <a:extLst>
              <a:ext uri="{FF2B5EF4-FFF2-40B4-BE49-F238E27FC236}">
                <a16:creationId xmlns:a16="http://schemas.microsoft.com/office/drawing/2014/main" id="{AEC48ACF-CDA1-49FE-8B92-2334B39423E5}"/>
              </a:ext>
            </a:extLst>
          </p:cNvPr>
          <p:cNvCxnSpPr>
            <a:cxnSpLocks/>
          </p:cNvCxnSpPr>
          <p:nvPr/>
        </p:nvCxnSpPr>
        <p:spPr>
          <a:xfrm>
            <a:off x="5111523" y="3067195"/>
            <a:ext cx="933469" cy="4092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8105064-7B73-4540-B82A-8DAFA36CB078}"/>
              </a:ext>
            </a:extLst>
          </p:cNvPr>
          <p:cNvCxnSpPr>
            <a:cxnSpLocks/>
          </p:cNvCxnSpPr>
          <p:nvPr/>
        </p:nvCxnSpPr>
        <p:spPr>
          <a:xfrm flipV="1">
            <a:off x="5135652" y="3484808"/>
            <a:ext cx="883346" cy="630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5EB5344-FF87-4E7B-86FB-281569CAA5C5}"/>
                  </a:ext>
                </a:extLst>
              </p:cNvPr>
              <p:cNvSpPr txBox="1"/>
              <p:nvPr/>
            </p:nvSpPr>
            <p:spPr>
              <a:xfrm>
                <a:off x="9272787" y="1839237"/>
                <a:ext cx="2031521" cy="24622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sz="1600" i="1" smtClean="0">
                              <a:latin typeface="Cambria Math" panose="02040503050406030204" pitchFamily="18" charset="0"/>
                            </a:rPr>
                          </m:ctrlPr>
                        </m:sSubPr>
                        <m:e>
                          <m:r>
                            <a:rPr lang="en-DE" sz="1600" i="1" smtClean="0">
                              <a:latin typeface="Cambria Math" panose="02040503050406030204" pitchFamily="18" charset="0"/>
                              <a:ea typeface="Cambria Math" panose="02040503050406030204" pitchFamily="18" charset="0"/>
                            </a:rPr>
                            <m:t>𝛽</m:t>
                          </m:r>
                        </m:e>
                        <m:sub>
                          <m:r>
                            <a:rPr lang="en-US" sz="1600" b="0" i="1" smtClean="0">
                              <a:latin typeface="Cambria Math" panose="02040503050406030204" pitchFamily="18" charset="0"/>
                            </a:rPr>
                            <m:t>𝑘</m:t>
                          </m:r>
                        </m:sub>
                      </m:sSub>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𝑡</m:t>
                          </m:r>
                        </m:e>
                      </m:d>
                      <m:r>
                        <a:rPr lang="en-US" sz="1600" b="0" i="1" smtClean="0">
                          <a:latin typeface="Cambria Math" panose="02040503050406030204" pitchFamily="18" charset="0"/>
                        </a:rPr>
                        <m:t>=</m:t>
                      </m:r>
                      <m:r>
                        <m:rPr>
                          <m:sty m:val="p"/>
                        </m:rPr>
                        <a:rPr lang="en-US" sz="1600" b="0" i="0" smtClean="0">
                          <a:latin typeface="Cambria Math" panose="02040503050406030204" pitchFamily="18" charset="0"/>
                        </a:rPr>
                        <m:t>IFFT</m:t>
                      </m:r>
                      <m:d>
                        <m:dPr>
                          <m:ctrlPr>
                            <a:rPr lang="en-US" sz="1600" b="0" i="1" smtClean="0">
                              <a:latin typeface="Cambria Math" panose="02040503050406030204" pitchFamily="18" charset="0"/>
                            </a:rPr>
                          </m:ctrlPr>
                        </m:dPr>
                        <m:e>
                          <m:d>
                            <m:dPr>
                              <m:begChr m:val="⟨"/>
                              <m:endChr m:val="⟩"/>
                              <m:ctrlPr>
                                <a:rPr lang="en-US" sz="1600" b="0" i="1" smtClean="0">
                                  <a:latin typeface="Cambria Math" panose="02040503050406030204" pitchFamily="18" charset="0"/>
                                </a:rPr>
                              </m:ctrlPr>
                            </m:dPr>
                            <m:e>
                              <m:acc>
                                <m:accPr>
                                  <m:chr m:val="̃"/>
                                  <m:ctrlPr>
                                    <a:rPr lang="en-US" sz="1600" b="0" i="1" smtClean="0">
                                      <a:latin typeface="Cambria Math" panose="02040503050406030204" pitchFamily="18" charset="0"/>
                                    </a:rPr>
                                  </m:ctrlPr>
                                </m:accPr>
                                <m:e>
                                  <m:r>
                                    <a:rPr lang="en-US" sz="1600" b="0" i="1" smtClean="0">
                                      <a:latin typeface="Cambria Math" panose="02040503050406030204" pitchFamily="18" charset="0"/>
                                    </a:rPr>
                                    <m:t>𝑠</m:t>
                                  </m:r>
                                </m:e>
                              </m:acc>
                            </m:e>
                            <m:e>
                              <m:sSub>
                                <m:sSubPr>
                                  <m:ctrlPr>
                                    <a:rPr lang="en-US" sz="1600" b="0" i="1" smtClean="0">
                                      <a:latin typeface="Cambria Math" panose="02040503050406030204" pitchFamily="18" charset="0"/>
                                    </a:rPr>
                                  </m:ctrlPr>
                                </m:sSubPr>
                                <m:e>
                                  <m:acc>
                                    <m:accPr>
                                      <m:chr m:val="̃"/>
                                      <m:ctrlPr>
                                        <a:rPr lang="en-US" sz="1600" b="0" i="1" smtClean="0">
                                          <a:latin typeface="Cambria Math" panose="02040503050406030204" pitchFamily="18" charset="0"/>
                                        </a:rPr>
                                      </m:ctrlPr>
                                    </m:accPr>
                                    <m:e>
                                      <m:r>
                                        <a:rPr lang="en-US" sz="1600" b="0" i="1" smtClean="0">
                                          <a:latin typeface="Cambria Math" panose="02040503050406030204" pitchFamily="18" charset="0"/>
                                        </a:rPr>
                                        <m:t>𝑝</m:t>
                                      </m:r>
                                    </m:e>
                                  </m:acc>
                                </m:e>
                                <m:sub>
                                  <m:r>
                                    <a:rPr lang="en-US" sz="1600" b="0" i="1" smtClean="0">
                                      <a:latin typeface="Cambria Math" panose="02040503050406030204" pitchFamily="18" charset="0"/>
                                    </a:rPr>
                                    <m:t>𝑘</m:t>
                                  </m:r>
                                </m:sub>
                              </m:sSub>
                            </m:e>
                          </m:d>
                        </m:e>
                      </m:d>
                    </m:oMath>
                  </m:oMathPara>
                </a14:m>
                <a:endParaRPr lang="en-DE" sz="1600" dirty="0"/>
              </a:p>
            </p:txBody>
          </p:sp>
        </mc:Choice>
        <mc:Fallback xmlns="">
          <p:sp>
            <p:nvSpPr>
              <p:cNvPr id="3" name="TextBox 2">
                <a:extLst>
                  <a:ext uri="{FF2B5EF4-FFF2-40B4-BE49-F238E27FC236}">
                    <a16:creationId xmlns:a16="http://schemas.microsoft.com/office/drawing/2014/main" id="{A5EB5344-FF87-4E7B-86FB-281569CAA5C5}"/>
                  </a:ext>
                </a:extLst>
              </p:cNvPr>
              <p:cNvSpPr txBox="1">
                <a:spLocks noRot="1" noChangeAspect="1" noMove="1" noResize="1" noEditPoints="1" noAdjustHandles="1" noChangeArrowheads="1" noChangeShapeType="1" noTextEdit="1"/>
              </p:cNvSpPr>
              <p:nvPr/>
            </p:nvSpPr>
            <p:spPr>
              <a:xfrm>
                <a:off x="9272787" y="1839237"/>
                <a:ext cx="2031521" cy="246221"/>
              </a:xfrm>
              <a:prstGeom prst="rect">
                <a:avLst/>
              </a:prstGeom>
              <a:blipFill>
                <a:blip r:embed="rId10"/>
                <a:stretch>
                  <a:fillRect t="-2500" b="-35000"/>
                </a:stretch>
              </a:blipFill>
            </p:spPr>
            <p:txBody>
              <a:bodyPr/>
              <a:lstStyle/>
              <a:p>
                <a:r>
                  <a:rPr lang="en-DE">
                    <a:noFill/>
                  </a:rPr>
                  <a:t> </a:t>
                </a:r>
              </a:p>
            </p:txBody>
          </p:sp>
        </mc:Fallback>
      </mc:AlternateContent>
      <p:sp>
        <p:nvSpPr>
          <p:cNvPr id="6" name="TextBox 5">
            <a:extLst>
              <a:ext uri="{FF2B5EF4-FFF2-40B4-BE49-F238E27FC236}">
                <a16:creationId xmlns:a16="http://schemas.microsoft.com/office/drawing/2014/main" id="{1419D84B-4166-4E5D-9284-D696BFD7E0FD}"/>
              </a:ext>
            </a:extLst>
          </p:cNvPr>
          <p:cNvSpPr txBox="1"/>
          <p:nvPr/>
        </p:nvSpPr>
        <p:spPr>
          <a:xfrm>
            <a:off x="9203245" y="2165308"/>
            <a:ext cx="2408782" cy="307777"/>
          </a:xfrm>
          <a:prstGeom prst="rect">
            <a:avLst/>
          </a:prstGeom>
          <a:noFill/>
        </p:spPr>
        <p:txBody>
          <a:bodyPr wrap="square" rtlCol="0">
            <a:spAutoFit/>
          </a:bodyPr>
          <a:lstStyle/>
          <a:p>
            <a:r>
              <a:rPr lang="en-US" sz="1400" dirty="0">
                <a:solidFill>
                  <a:schemeClr val="accent6"/>
                </a:solidFill>
              </a:rPr>
              <a:t>Filter output from the basis </a:t>
            </a:r>
            <a:endParaRPr lang="en-DE" sz="1400" dirty="0">
              <a:solidFill>
                <a:schemeClr val="accent6"/>
              </a:solidFill>
            </a:endParaRP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6894CF5-797E-459F-80F1-BEAE974C938A}"/>
                  </a:ext>
                </a:extLst>
              </p:cNvPr>
              <p:cNvSpPr txBox="1"/>
              <p:nvPr/>
            </p:nvSpPr>
            <p:spPr>
              <a:xfrm>
                <a:off x="3697896" y="5409995"/>
                <a:ext cx="2538942" cy="369332"/>
              </a:xfrm>
              <a:prstGeom prst="rect">
                <a:avLst/>
              </a:prstGeom>
              <a:noFill/>
            </p:spPr>
            <p:txBody>
              <a:bodyPr wrap="square" rtlCol="0">
                <a:spAutoFit/>
              </a:bodyPr>
              <a:lstStyle/>
              <a:p>
                <a14:m>
                  <m:oMath xmlns:m="http://schemas.openxmlformats.org/officeDocument/2006/math">
                    <m:r>
                      <a:rPr lang="en-DE" i="1" smtClean="0">
                        <a:solidFill>
                          <a:srgbClr val="FFFF00"/>
                        </a:solidFill>
                        <a:latin typeface="Cambria Math" panose="02040503050406030204" pitchFamily="18" charset="0"/>
                        <a:ea typeface="Cambria Math" panose="02040503050406030204" pitchFamily="18" charset="0"/>
                      </a:rPr>
                      <m:t>𝒪</m:t>
                    </m:r>
                    <m:r>
                      <a:rPr lang="en-US" b="0" i="1" smtClean="0">
                        <a:solidFill>
                          <a:srgbClr val="FFFF00"/>
                        </a:solidFill>
                        <a:latin typeface="Cambria Math" panose="02040503050406030204" pitchFamily="18" charset="0"/>
                        <a:ea typeface="Cambria Math" panose="02040503050406030204" pitchFamily="18" charset="0"/>
                      </a:rPr>
                      <m:t>(</m:t>
                    </m:r>
                    <m:r>
                      <a:rPr lang="en-US" b="0" i="1" smtClean="0">
                        <a:solidFill>
                          <a:srgbClr val="FFFF00"/>
                        </a:solidFill>
                        <a:latin typeface="Cambria Math" panose="02040503050406030204" pitchFamily="18" charset="0"/>
                        <a:ea typeface="Cambria Math" panose="02040503050406030204" pitchFamily="18" charset="0"/>
                      </a:rPr>
                      <m:t>𝑁</m:t>
                    </m:r>
                    <m:r>
                      <m:rPr>
                        <m:sty m:val="p"/>
                      </m:rPr>
                      <a:rPr lang="en-US" b="0" i="0" smtClean="0">
                        <a:solidFill>
                          <a:srgbClr val="FFFF00"/>
                        </a:solidFill>
                        <a:latin typeface="Cambria Math" panose="02040503050406030204" pitchFamily="18" charset="0"/>
                        <a:ea typeface="Cambria Math" panose="02040503050406030204" pitchFamily="18" charset="0"/>
                      </a:rPr>
                      <m:t>Tlog</m:t>
                    </m:r>
                    <m:r>
                      <a:rPr lang="en-US" b="0" i="1" smtClean="0">
                        <a:solidFill>
                          <a:srgbClr val="FFFF00"/>
                        </a:solidFill>
                        <a:latin typeface="Cambria Math" panose="02040503050406030204" pitchFamily="18" charset="0"/>
                        <a:ea typeface="Cambria Math" panose="02040503050406030204" pitchFamily="18" charset="0"/>
                      </a:rPr>
                      <m:t>𝑁</m:t>
                    </m:r>
                    <m:r>
                      <a:rPr lang="en-US" b="0" i="1" smtClean="0">
                        <a:solidFill>
                          <a:srgbClr val="FFFF00"/>
                        </a:solidFill>
                        <a:latin typeface="Cambria Math" panose="02040503050406030204" pitchFamily="18" charset="0"/>
                        <a:ea typeface="Cambria Math" panose="02040503050406030204" pitchFamily="18" charset="0"/>
                      </a:rPr>
                      <m:t>)</m:t>
                    </m:r>
                  </m:oMath>
                </a14:m>
                <a:r>
                  <a:rPr lang="en-US" dirty="0">
                    <a:solidFill>
                      <a:srgbClr val="FFFF00"/>
                    </a:solidFill>
                  </a:rPr>
                  <a:t>  &lt;  </a:t>
                </a:r>
                <a14:m>
                  <m:oMath xmlns:m="http://schemas.openxmlformats.org/officeDocument/2006/math">
                    <m:r>
                      <a:rPr lang="en-US" i="1" smtClean="0">
                        <a:solidFill>
                          <a:srgbClr val="FFFF00"/>
                        </a:solidFill>
                        <a:latin typeface="Cambria Math" panose="02040503050406030204" pitchFamily="18" charset="0"/>
                        <a:ea typeface="Cambria Math" panose="02040503050406030204" pitchFamily="18" charset="0"/>
                      </a:rPr>
                      <m:t>𝒪</m:t>
                    </m:r>
                    <m:r>
                      <a:rPr lang="en-US" b="0" i="1" smtClean="0">
                        <a:solidFill>
                          <a:srgbClr val="FFFF00"/>
                        </a:solidFill>
                        <a:latin typeface="Cambria Math" panose="02040503050406030204" pitchFamily="18" charset="0"/>
                        <a:ea typeface="Cambria Math" panose="02040503050406030204" pitchFamily="18" charset="0"/>
                      </a:rPr>
                      <m:t>(</m:t>
                    </m:r>
                    <m:r>
                      <a:rPr lang="en-US" b="0" i="1" smtClean="0">
                        <a:solidFill>
                          <a:srgbClr val="FFFF00"/>
                        </a:solidFill>
                        <a:latin typeface="Cambria Math" panose="02040503050406030204" pitchFamily="18" charset="0"/>
                        <a:ea typeface="Cambria Math" panose="02040503050406030204" pitchFamily="18" charset="0"/>
                      </a:rPr>
                      <m:t>𝑁𝑝𝑇</m:t>
                    </m:r>
                    <m:r>
                      <a:rPr lang="en-US" b="0" i="1" smtClean="0">
                        <a:solidFill>
                          <a:srgbClr val="FFFF00"/>
                        </a:solidFill>
                        <a:latin typeface="Cambria Math" panose="02040503050406030204" pitchFamily="18" charset="0"/>
                        <a:ea typeface="Cambria Math" panose="02040503050406030204" pitchFamily="18" charset="0"/>
                      </a:rPr>
                      <m:t>)</m:t>
                    </m:r>
                  </m:oMath>
                </a14:m>
                <a:endParaRPr lang="en-DE" dirty="0">
                  <a:solidFill>
                    <a:srgbClr val="FFFF00"/>
                  </a:solidFill>
                </a:endParaRPr>
              </a:p>
            </p:txBody>
          </p:sp>
        </mc:Choice>
        <mc:Fallback xmlns="">
          <p:sp>
            <p:nvSpPr>
              <p:cNvPr id="25" name="TextBox 24">
                <a:extLst>
                  <a:ext uri="{FF2B5EF4-FFF2-40B4-BE49-F238E27FC236}">
                    <a16:creationId xmlns:a16="http://schemas.microsoft.com/office/drawing/2014/main" id="{A6894CF5-797E-459F-80F1-BEAE974C938A}"/>
                  </a:ext>
                </a:extLst>
              </p:cNvPr>
              <p:cNvSpPr txBox="1">
                <a:spLocks noRot="1" noChangeAspect="1" noMove="1" noResize="1" noEditPoints="1" noAdjustHandles="1" noChangeArrowheads="1" noChangeShapeType="1" noTextEdit="1"/>
              </p:cNvSpPr>
              <p:nvPr/>
            </p:nvSpPr>
            <p:spPr>
              <a:xfrm>
                <a:off x="3697896" y="5409995"/>
                <a:ext cx="2538942" cy="369332"/>
              </a:xfrm>
              <a:prstGeom prst="rect">
                <a:avLst/>
              </a:prstGeom>
              <a:blipFill>
                <a:blip r:embed="rId11"/>
                <a:stretch>
                  <a:fillRect t="-8197" b="-24590"/>
                </a:stretch>
              </a:blipFill>
            </p:spPr>
            <p:txBody>
              <a:bodyPr/>
              <a:lstStyle/>
              <a:p>
                <a:r>
                  <a:rPr lang="en-DE">
                    <a:noFill/>
                  </a:rPr>
                  <a:t> </a:t>
                </a:r>
              </a:p>
            </p:txBody>
          </p:sp>
        </mc:Fallback>
      </mc:AlternateContent>
    </p:spTree>
    <p:extLst>
      <p:ext uri="{BB962C8B-B14F-4D97-AF65-F5344CB8AC3E}">
        <p14:creationId xmlns:p14="http://schemas.microsoft.com/office/powerpoint/2010/main" val="3373833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59F13-0423-4D31-99A5-5957236DA901}"/>
              </a:ext>
            </a:extLst>
          </p:cNvPr>
          <p:cNvSpPr>
            <a:spLocks noGrp="1"/>
          </p:cNvSpPr>
          <p:nvPr>
            <p:ph type="title"/>
          </p:nvPr>
        </p:nvSpPr>
        <p:spPr>
          <a:xfrm>
            <a:off x="501770" y="318426"/>
            <a:ext cx="4354902" cy="661418"/>
          </a:xfrm>
        </p:spPr>
        <p:txBody>
          <a:bodyPr>
            <a:normAutofit/>
          </a:bodyPr>
          <a:lstStyle/>
          <a:p>
            <a:r>
              <a:rPr lang="en-US" sz="3200" u="sng" dirty="0"/>
              <a:t>Hierarchical methods</a:t>
            </a:r>
            <a:endParaRPr lang="en-DE" sz="3200" u="sng" dirty="0"/>
          </a:p>
        </p:txBody>
      </p:sp>
      <p:pic>
        <p:nvPicPr>
          <p:cNvPr id="4" name="Picture 3">
            <a:extLst>
              <a:ext uri="{FF2B5EF4-FFF2-40B4-BE49-F238E27FC236}">
                <a16:creationId xmlns:a16="http://schemas.microsoft.com/office/drawing/2014/main" id="{D3770EBE-460F-41F9-AA76-156070964898}"/>
              </a:ext>
            </a:extLst>
          </p:cNvPr>
          <p:cNvPicPr>
            <a:picLocks noChangeAspect="1"/>
          </p:cNvPicPr>
          <p:nvPr/>
        </p:nvPicPr>
        <p:blipFill>
          <a:blip r:embed="rId3"/>
          <a:stretch>
            <a:fillRect/>
          </a:stretch>
        </p:blipFill>
        <p:spPr>
          <a:xfrm>
            <a:off x="8281791" y="882069"/>
            <a:ext cx="3166689" cy="2187066"/>
          </a:xfrm>
          <a:prstGeom prst="rect">
            <a:avLst/>
          </a:prstGeom>
        </p:spPr>
      </p:pic>
      <p:pic>
        <p:nvPicPr>
          <p:cNvPr id="5" name="Picture 4">
            <a:extLst>
              <a:ext uri="{FF2B5EF4-FFF2-40B4-BE49-F238E27FC236}">
                <a16:creationId xmlns:a16="http://schemas.microsoft.com/office/drawing/2014/main" id="{BB245679-5BCD-43A0-BB9F-2940E3CD9CE5}"/>
              </a:ext>
            </a:extLst>
          </p:cNvPr>
          <p:cNvPicPr>
            <a:picLocks noChangeAspect="1"/>
          </p:cNvPicPr>
          <p:nvPr/>
        </p:nvPicPr>
        <p:blipFill>
          <a:blip r:embed="rId4"/>
          <a:stretch>
            <a:fillRect/>
          </a:stretch>
        </p:blipFill>
        <p:spPr>
          <a:xfrm>
            <a:off x="8281791" y="3674191"/>
            <a:ext cx="3166689" cy="2187066"/>
          </a:xfrm>
          <a:prstGeom prst="rect">
            <a:avLst/>
          </a:prstGeom>
        </p:spPr>
      </p:pic>
      <p:sp>
        <p:nvSpPr>
          <p:cNvPr id="6" name="TextBox 5">
            <a:extLst>
              <a:ext uri="{FF2B5EF4-FFF2-40B4-BE49-F238E27FC236}">
                <a16:creationId xmlns:a16="http://schemas.microsoft.com/office/drawing/2014/main" id="{81A73451-2560-4992-A473-C35613EDD22B}"/>
              </a:ext>
            </a:extLst>
          </p:cNvPr>
          <p:cNvSpPr txBox="1"/>
          <p:nvPr/>
        </p:nvSpPr>
        <p:spPr>
          <a:xfrm>
            <a:off x="9221639" y="584789"/>
            <a:ext cx="1630392" cy="307777"/>
          </a:xfrm>
          <a:prstGeom prst="rect">
            <a:avLst/>
          </a:prstGeom>
          <a:noFill/>
        </p:spPr>
        <p:txBody>
          <a:bodyPr wrap="square" rtlCol="0">
            <a:spAutoFit/>
          </a:bodyPr>
          <a:lstStyle/>
          <a:p>
            <a:r>
              <a:rPr lang="en-US" sz="1400" dirty="0"/>
              <a:t>Coarse bank</a:t>
            </a:r>
            <a:endParaRPr lang="en-DE" sz="1400" dirty="0"/>
          </a:p>
        </p:txBody>
      </p:sp>
      <p:sp>
        <p:nvSpPr>
          <p:cNvPr id="7" name="Rectangle 6">
            <a:extLst>
              <a:ext uri="{FF2B5EF4-FFF2-40B4-BE49-F238E27FC236}">
                <a16:creationId xmlns:a16="http://schemas.microsoft.com/office/drawing/2014/main" id="{F8CBF597-EB33-4E14-9252-0B41DFD5BB0C}"/>
              </a:ext>
            </a:extLst>
          </p:cNvPr>
          <p:cNvSpPr/>
          <p:nvPr/>
        </p:nvSpPr>
        <p:spPr>
          <a:xfrm>
            <a:off x="9357397" y="3387409"/>
            <a:ext cx="965329" cy="307777"/>
          </a:xfrm>
          <a:prstGeom prst="rect">
            <a:avLst/>
          </a:prstGeom>
        </p:spPr>
        <p:txBody>
          <a:bodyPr wrap="none">
            <a:spAutoFit/>
          </a:bodyPr>
          <a:lstStyle/>
          <a:p>
            <a:r>
              <a:rPr lang="en-US" sz="1400" dirty="0"/>
              <a:t>Fine bank</a:t>
            </a:r>
            <a:endParaRPr lang="en-DE" sz="1400" dirty="0"/>
          </a:p>
        </p:txBody>
      </p:sp>
      <p:sp>
        <p:nvSpPr>
          <p:cNvPr id="9" name="TextBox 8">
            <a:extLst>
              <a:ext uri="{FF2B5EF4-FFF2-40B4-BE49-F238E27FC236}">
                <a16:creationId xmlns:a16="http://schemas.microsoft.com/office/drawing/2014/main" id="{837CFFE8-1F51-4C96-B065-AFB9C34A80A6}"/>
              </a:ext>
            </a:extLst>
          </p:cNvPr>
          <p:cNvSpPr txBox="1"/>
          <p:nvPr/>
        </p:nvSpPr>
        <p:spPr>
          <a:xfrm>
            <a:off x="947036" y="1616767"/>
            <a:ext cx="6409427" cy="369332"/>
          </a:xfrm>
          <a:prstGeom prst="rect">
            <a:avLst/>
          </a:prstGeom>
          <a:noFill/>
        </p:spPr>
        <p:txBody>
          <a:bodyPr wrap="square" rtlCol="0">
            <a:spAutoFit/>
          </a:bodyPr>
          <a:lstStyle/>
          <a:p>
            <a:pPr marL="285750" indent="-285750">
              <a:buFont typeface="Arial" panose="020B0604020202020204" pitchFamily="34" charset="0"/>
              <a:buChar char="•"/>
            </a:pPr>
            <a:r>
              <a:rPr lang="en-US" dirty="0"/>
              <a:t>Two stage filtering using coarse and fine template banks</a:t>
            </a:r>
            <a:endParaRPr lang="en-DE" dirty="0"/>
          </a:p>
        </p:txBody>
      </p:sp>
      <p:sp>
        <p:nvSpPr>
          <p:cNvPr id="11" name="TextBox 10">
            <a:extLst>
              <a:ext uri="{FF2B5EF4-FFF2-40B4-BE49-F238E27FC236}">
                <a16:creationId xmlns:a16="http://schemas.microsoft.com/office/drawing/2014/main" id="{6503AAB5-A46F-463F-9E23-BE8A16E8974E}"/>
              </a:ext>
            </a:extLst>
          </p:cNvPr>
          <p:cNvSpPr txBox="1"/>
          <p:nvPr/>
        </p:nvSpPr>
        <p:spPr>
          <a:xfrm>
            <a:off x="952758" y="2623022"/>
            <a:ext cx="6719977" cy="369332"/>
          </a:xfrm>
          <a:prstGeom prst="rect">
            <a:avLst/>
          </a:prstGeom>
          <a:noFill/>
        </p:spPr>
        <p:txBody>
          <a:bodyPr wrap="square" rtlCol="0">
            <a:spAutoFit/>
          </a:bodyPr>
          <a:lstStyle/>
          <a:p>
            <a:pPr marL="285750" indent="-285750">
              <a:buFont typeface="Arial" panose="020B0604020202020204" pitchFamily="34" charset="0"/>
              <a:buChar char="•"/>
            </a:pPr>
            <a:r>
              <a:rPr lang="en-US" dirty="0"/>
              <a:t>Only foreground triggers are followed from 1</a:t>
            </a:r>
            <a:r>
              <a:rPr lang="en-US" baseline="30000" dirty="0"/>
              <a:t>st</a:t>
            </a:r>
            <a:r>
              <a:rPr lang="en-US" dirty="0"/>
              <a:t> stage to 2</a:t>
            </a:r>
            <a:r>
              <a:rPr lang="en-US" baseline="30000" dirty="0"/>
              <a:t>nd</a:t>
            </a:r>
            <a:r>
              <a:rPr lang="en-US" dirty="0"/>
              <a:t> </a:t>
            </a:r>
            <a:endParaRPr lang="en-DE" dirty="0"/>
          </a:p>
        </p:txBody>
      </p:sp>
      <p:sp>
        <p:nvSpPr>
          <p:cNvPr id="12" name="TextBox 11">
            <a:extLst>
              <a:ext uri="{FF2B5EF4-FFF2-40B4-BE49-F238E27FC236}">
                <a16:creationId xmlns:a16="http://schemas.microsoft.com/office/drawing/2014/main" id="{826542D3-5476-41A9-889A-D1E00D019D06}"/>
              </a:ext>
            </a:extLst>
          </p:cNvPr>
          <p:cNvSpPr txBox="1"/>
          <p:nvPr/>
        </p:nvSpPr>
        <p:spPr>
          <a:xfrm>
            <a:off x="947036" y="3629277"/>
            <a:ext cx="6719977"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This results in poor background estimation which can result in incorrect significance of an event  </a:t>
            </a:r>
            <a:endParaRPr lang="en-DE" dirty="0"/>
          </a:p>
        </p:txBody>
      </p:sp>
      <p:graphicFrame>
        <p:nvGraphicFramePr>
          <p:cNvPr id="3" name="Table 2">
            <a:extLst>
              <a:ext uri="{FF2B5EF4-FFF2-40B4-BE49-F238E27FC236}">
                <a16:creationId xmlns:a16="http://schemas.microsoft.com/office/drawing/2014/main" id="{F30DF928-1902-43CD-A568-9229EB6331B0}"/>
              </a:ext>
            </a:extLst>
          </p:cNvPr>
          <p:cNvGraphicFramePr>
            <a:graphicFrameLocks noGrp="1"/>
          </p:cNvGraphicFramePr>
          <p:nvPr>
            <p:extLst>
              <p:ext uri="{D42A27DB-BD31-4B8C-83A1-F6EECF244321}">
                <p14:modId xmlns:p14="http://schemas.microsoft.com/office/powerpoint/2010/main" val="2026383092"/>
              </p:ext>
            </p:extLst>
          </p:nvPr>
        </p:nvGraphicFramePr>
        <p:xfrm>
          <a:off x="9098072" y="6191993"/>
          <a:ext cx="2659200" cy="391687"/>
        </p:xfrm>
        <a:graphic>
          <a:graphicData uri="http://schemas.openxmlformats.org/drawingml/2006/table">
            <a:tbl>
              <a:tblPr/>
              <a:tblGrid>
                <a:gridCol w="208280">
                  <a:extLst>
                    <a:ext uri="{9D8B030D-6E8A-4147-A177-3AD203B41FA5}">
                      <a16:colId xmlns:a16="http://schemas.microsoft.com/office/drawing/2014/main" val="56372445"/>
                    </a:ext>
                  </a:extLst>
                </a:gridCol>
                <a:gridCol w="2450920">
                  <a:extLst>
                    <a:ext uri="{9D8B030D-6E8A-4147-A177-3AD203B41FA5}">
                      <a16:colId xmlns:a16="http://schemas.microsoft.com/office/drawing/2014/main" val="2611197944"/>
                    </a:ext>
                  </a:extLst>
                </a:gridCol>
              </a:tblGrid>
              <a:tr h="391687">
                <a:tc>
                  <a:txBody>
                    <a:bodyPr/>
                    <a:lstStyle/>
                    <a:p>
                      <a:pPr algn="l"/>
                      <a:endParaRPr lang="en-DE" dirty="0"/>
                    </a:p>
                  </a:txBody>
                  <a:tcPr anchor="ctr">
                    <a:lnL>
                      <a:noFill/>
                    </a:lnL>
                    <a:lnR>
                      <a:noFill/>
                    </a:lnR>
                    <a:lnT>
                      <a:noFill/>
                    </a:lnT>
                    <a:lnB>
                      <a:noFill/>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b="1" dirty="0">
                          <a:solidFill>
                            <a:srgbClr val="FFC000"/>
                          </a:solidFill>
                          <a:latin typeface="+mn-lt"/>
                        </a:rPr>
                        <a:t>Phys. Rev. D 105, 064005</a:t>
                      </a:r>
                    </a:p>
                  </a:txBody>
                  <a:tcPr anchor="ctr">
                    <a:lnL>
                      <a:noFill/>
                    </a:lnL>
                    <a:lnR>
                      <a:noFill/>
                    </a:lnR>
                    <a:lnT>
                      <a:noFill/>
                    </a:lnT>
                    <a:lnB>
                      <a:noFill/>
                    </a:lnB>
                  </a:tcPr>
                </a:tc>
                <a:extLst>
                  <a:ext uri="{0D108BD9-81ED-4DB2-BD59-A6C34878D82A}">
                    <a16:rowId xmlns:a16="http://schemas.microsoft.com/office/drawing/2014/main" val="1600600781"/>
                  </a:ext>
                </a:extLst>
              </a:tr>
            </a:tbl>
          </a:graphicData>
        </a:graphic>
      </p:graphicFrame>
      <p:sp>
        <p:nvSpPr>
          <p:cNvPr id="13" name="TextBox 12">
            <a:extLst>
              <a:ext uri="{FF2B5EF4-FFF2-40B4-BE49-F238E27FC236}">
                <a16:creationId xmlns:a16="http://schemas.microsoft.com/office/drawing/2014/main" id="{D99344DA-9C20-447E-8857-08C52054EB35}"/>
              </a:ext>
            </a:extLst>
          </p:cNvPr>
          <p:cNvSpPr txBox="1"/>
          <p:nvPr/>
        </p:nvSpPr>
        <p:spPr>
          <a:xfrm>
            <a:off x="947066" y="4912531"/>
            <a:ext cx="5148963" cy="369332"/>
          </a:xfrm>
          <a:prstGeom prst="rect">
            <a:avLst/>
          </a:prstGeom>
          <a:noFill/>
        </p:spPr>
        <p:txBody>
          <a:bodyPr wrap="square" rtlCol="0">
            <a:spAutoFit/>
          </a:bodyPr>
          <a:lstStyle/>
          <a:p>
            <a:pPr marL="285750" indent="-285750">
              <a:buFont typeface="Arial" panose="020B0604020202020204" pitchFamily="34" charset="0"/>
              <a:buChar char="•"/>
            </a:pPr>
            <a:r>
              <a:rPr lang="en-US" dirty="0"/>
              <a:t>Computational gain at the expense of sensitivity</a:t>
            </a:r>
            <a:endParaRPr lang="en-DE" dirty="0"/>
          </a:p>
        </p:txBody>
      </p:sp>
    </p:spTree>
    <p:extLst>
      <p:ext uri="{BB962C8B-B14F-4D97-AF65-F5344CB8AC3E}">
        <p14:creationId xmlns:p14="http://schemas.microsoft.com/office/powerpoint/2010/main" val="2340544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E333E-543E-4A49-B596-FA961EDB2AC9}"/>
              </a:ext>
            </a:extLst>
          </p:cNvPr>
          <p:cNvSpPr>
            <a:spLocks noGrp="1"/>
          </p:cNvSpPr>
          <p:nvPr>
            <p:ph type="title"/>
          </p:nvPr>
        </p:nvSpPr>
        <p:spPr>
          <a:xfrm>
            <a:off x="971459" y="3954161"/>
            <a:ext cx="7818313" cy="708454"/>
          </a:xfrm>
        </p:spPr>
        <p:txBody>
          <a:bodyPr>
            <a:normAutofit/>
          </a:bodyPr>
          <a:lstStyle/>
          <a:p>
            <a:pPr algn="l"/>
            <a:r>
              <a:rPr lang="en-US" dirty="0">
                <a:effectLst>
                  <a:outerShdw blurRad="9525" dist="25400" dir="14640000" algn="tl" rotWithShape="0">
                    <a:schemeClr val="bg1">
                      <a:alpha val="30000"/>
                    </a:schemeClr>
                  </a:outerShdw>
                </a:effectLst>
              </a:rPr>
              <a:t>Reduced basis hierarchical method</a:t>
            </a:r>
            <a:endParaRPr lang="en-DE" dirty="0">
              <a:effectLst>
                <a:outerShdw blurRad="9525" dist="25400" dir="14640000" algn="tl" rotWithShape="0">
                  <a:schemeClr val="bg1">
                    <a:alpha val="30000"/>
                  </a:schemeClr>
                </a:outerShdw>
              </a:effectLst>
            </a:endParaRPr>
          </a:p>
        </p:txBody>
      </p:sp>
    </p:spTree>
    <p:extLst>
      <p:ext uri="{BB962C8B-B14F-4D97-AF65-F5344CB8AC3E}">
        <p14:creationId xmlns:p14="http://schemas.microsoft.com/office/powerpoint/2010/main" val="893044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F07C7-58ED-4470-9562-494BF59C072D}"/>
              </a:ext>
            </a:extLst>
          </p:cNvPr>
          <p:cNvSpPr>
            <a:spLocks noGrp="1"/>
          </p:cNvSpPr>
          <p:nvPr>
            <p:ph type="title"/>
          </p:nvPr>
        </p:nvSpPr>
        <p:spPr>
          <a:xfrm>
            <a:off x="468951" y="406092"/>
            <a:ext cx="8427913" cy="645071"/>
          </a:xfrm>
        </p:spPr>
        <p:txBody>
          <a:bodyPr>
            <a:normAutofit/>
          </a:bodyPr>
          <a:lstStyle/>
          <a:p>
            <a:pPr algn="l"/>
            <a:r>
              <a:rPr lang="en-US" sz="3200" dirty="0"/>
              <a:t>Reconstructing SNR series (hierarchically)</a:t>
            </a:r>
            <a:endParaRPr lang="en-DE" sz="3200" dirty="0"/>
          </a:p>
        </p:txBody>
      </p:sp>
      <p:pic>
        <p:nvPicPr>
          <p:cNvPr id="13" name="Picture 12">
            <a:extLst>
              <a:ext uri="{FF2B5EF4-FFF2-40B4-BE49-F238E27FC236}">
                <a16:creationId xmlns:a16="http://schemas.microsoft.com/office/drawing/2014/main" id="{5E2AD3E9-D4D6-4523-AE4F-999767AE3D5E}"/>
              </a:ext>
            </a:extLst>
          </p:cNvPr>
          <p:cNvPicPr>
            <a:picLocks noChangeAspect="1"/>
          </p:cNvPicPr>
          <p:nvPr/>
        </p:nvPicPr>
        <p:blipFill rotWithShape="1">
          <a:blip r:embed="rId3"/>
          <a:srcRect t="-1" b="65916"/>
          <a:stretch/>
        </p:blipFill>
        <p:spPr>
          <a:xfrm>
            <a:off x="3477594" y="1125469"/>
            <a:ext cx="5653612" cy="1733344"/>
          </a:xfrm>
          <a:prstGeom prst="rect">
            <a:avLst/>
          </a:prstGeom>
        </p:spPr>
      </p:pic>
      <p:sp>
        <p:nvSpPr>
          <p:cNvPr id="14" name="TextBox 13">
            <a:extLst>
              <a:ext uri="{FF2B5EF4-FFF2-40B4-BE49-F238E27FC236}">
                <a16:creationId xmlns:a16="http://schemas.microsoft.com/office/drawing/2014/main" id="{49A61855-6B97-4159-AD5D-E4875AB542DD}"/>
              </a:ext>
            </a:extLst>
          </p:cNvPr>
          <p:cNvSpPr txBox="1"/>
          <p:nvPr/>
        </p:nvSpPr>
        <p:spPr>
          <a:xfrm>
            <a:off x="1207561" y="1683550"/>
            <a:ext cx="1808530" cy="646331"/>
          </a:xfrm>
          <a:prstGeom prst="rect">
            <a:avLst/>
          </a:prstGeom>
          <a:noFill/>
        </p:spPr>
        <p:txBody>
          <a:bodyPr wrap="square" rtlCol="0">
            <a:spAutoFit/>
          </a:bodyPr>
          <a:lstStyle/>
          <a:p>
            <a:r>
              <a:rPr lang="en-US" dirty="0"/>
              <a:t>Fully sampled </a:t>
            </a:r>
          </a:p>
          <a:p>
            <a:r>
              <a:rPr lang="en-US" dirty="0"/>
              <a:t>SNR time-series</a:t>
            </a:r>
            <a:endParaRPr lang="en-DE" dirty="0"/>
          </a:p>
        </p:txBody>
      </p:sp>
      <p:sp>
        <p:nvSpPr>
          <p:cNvPr id="15" name="TextBox 14">
            <a:extLst>
              <a:ext uri="{FF2B5EF4-FFF2-40B4-BE49-F238E27FC236}">
                <a16:creationId xmlns:a16="http://schemas.microsoft.com/office/drawing/2014/main" id="{493A2468-3FE8-4CC4-8775-47A9DFD028F0}"/>
              </a:ext>
            </a:extLst>
          </p:cNvPr>
          <p:cNvSpPr txBox="1"/>
          <p:nvPr/>
        </p:nvSpPr>
        <p:spPr>
          <a:xfrm>
            <a:off x="1371123" y="3252217"/>
            <a:ext cx="1481407" cy="400110"/>
          </a:xfrm>
          <a:prstGeom prst="rect">
            <a:avLst/>
          </a:prstGeom>
          <a:noFill/>
        </p:spPr>
        <p:txBody>
          <a:bodyPr wrap="square" rtlCol="0">
            <a:spAutoFit/>
          </a:bodyPr>
          <a:lstStyle/>
          <a:p>
            <a:r>
              <a:rPr lang="en-US" sz="2000" dirty="0"/>
              <a:t>First stage </a:t>
            </a:r>
            <a:endParaRPr lang="en-DE" sz="2000" dirty="0"/>
          </a:p>
        </p:txBody>
      </p:sp>
      <p:sp>
        <p:nvSpPr>
          <p:cNvPr id="16" name="Rectangle 15">
            <a:extLst>
              <a:ext uri="{FF2B5EF4-FFF2-40B4-BE49-F238E27FC236}">
                <a16:creationId xmlns:a16="http://schemas.microsoft.com/office/drawing/2014/main" id="{3B2F496D-DBE6-4D7F-9407-214EBA9CFA63}"/>
              </a:ext>
            </a:extLst>
          </p:cNvPr>
          <p:cNvSpPr/>
          <p:nvPr/>
        </p:nvSpPr>
        <p:spPr>
          <a:xfrm>
            <a:off x="1305296" y="4774340"/>
            <a:ext cx="1613059" cy="400110"/>
          </a:xfrm>
          <a:prstGeom prst="rect">
            <a:avLst/>
          </a:prstGeom>
        </p:spPr>
        <p:txBody>
          <a:bodyPr wrap="square">
            <a:spAutoFit/>
          </a:bodyPr>
          <a:lstStyle/>
          <a:p>
            <a:r>
              <a:rPr lang="en-US" sz="2000" dirty="0"/>
              <a:t>Second</a:t>
            </a:r>
            <a:r>
              <a:rPr lang="en-US" dirty="0"/>
              <a:t> </a:t>
            </a:r>
            <a:r>
              <a:rPr lang="en-US" sz="2000" dirty="0"/>
              <a:t>stage</a:t>
            </a:r>
            <a:r>
              <a:rPr lang="en-US" dirty="0"/>
              <a:t> </a:t>
            </a:r>
            <a:endParaRPr lang="en-DE" dirty="0"/>
          </a:p>
        </p:txBody>
      </p:sp>
      <p:pic>
        <p:nvPicPr>
          <p:cNvPr id="18" name="Picture 17">
            <a:extLst>
              <a:ext uri="{FF2B5EF4-FFF2-40B4-BE49-F238E27FC236}">
                <a16:creationId xmlns:a16="http://schemas.microsoft.com/office/drawing/2014/main" id="{40C51A0C-5925-471F-954A-7D969F3CB9AB}"/>
              </a:ext>
            </a:extLst>
          </p:cNvPr>
          <p:cNvPicPr>
            <a:picLocks noChangeAspect="1"/>
          </p:cNvPicPr>
          <p:nvPr/>
        </p:nvPicPr>
        <p:blipFill rotWithShape="1">
          <a:blip r:embed="rId3"/>
          <a:srcRect t="64271" b="-139"/>
          <a:stretch/>
        </p:blipFill>
        <p:spPr>
          <a:xfrm>
            <a:off x="3477594" y="4379053"/>
            <a:ext cx="5653612" cy="1824039"/>
          </a:xfrm>
          <a:prstGeom prst="rect">
            <a:avLst/>
          </a:prstGeom>
        </p:spPr>
      </p:pic>
      <p:pic>
        <p:nvPicPr>
          <p:cNvPr id="19" name="Picture 18">
            <a:extLst>
              <a:ext uri="{FF2B5EF4-FFF2-40B4-BE49-F238E27FC236}">
                <a16:creationId xmlns:a16="http://schemas.microsoft.com/office/drawing/2014/main" id="{987734B4-5069-40EE-A609-BB1C2F658329}"/>
              </a:ext>
            </a:extLst>
          </p:cNvPr>
          <p:cNvPicPr>
            <a:picLocks noChangeAspect="1"/>
          </p:cNvPicPr>
          <p:nvPr/>
        </p:nvPicPr>
        <p:blipFill rotWithShape="1">
          <a:blip r:embed="rId3"/>
          <a:srcRect t="33749" b="36063"/>
          <a:stretch/>
        </p:blipFill>
        <p:spPr>
          <a:xfrm>
            <a:off x="3477594" y="2843869"/>
            <a:ext cx="5653612" cy="1535184"/>
          </a:xfrm>
          <a:prstGeom prst="rect">
            <a:avLst/>
          </a:prstGeom>
        </p:spPr>
      </p:pic>
      <p:sp>
        <p:nvSpPr>
          <p:cNvPr id="17" name="TextBox 16">
            <a:extLst>
              <a:ext uri="{FF2B5EF4-FFF2-40B4-BE49-F238E27FC236}">
                <a16:creationId xmlns:a16="http://schemas.microsoft.com/office/drawing/2014/main" id="{43E54F54-F2F6-44F9-975E-A56B036B8EE4}"/>
              </a:ext>
            </a:extLst>
          </p:cNvPr>
          <p:cNvSpPr txBox="1"/>
          <p:nvPr/>
        </p:nvSpPr>
        <p:spPr>
          <a:xfrm>
            <a:off x="5712510" y="3175222"/>
            <a:ext cx="1183779" cy="307777"/>
          </a:xfrm>
          <a:prstGeom prst="rect">
            <a:avLst/>
          </a:prstGeom>
          <a:noFill/>
        </p:spPr>
        <p:txBody>
          <a:bodyPr wrap="square" rtlCol="0">
            <a:spAutoFit/>
          </a:bodyPr>
          <a:lstStyle/>
          <a:p>
            <a:r>
              <a:rPr lang="en-US" sz="1400" dirty="0">
                <a:solidFill>
                  <a:schemeClr val="bg2"/>
                </a:solidFill>
              </a:rPr>
              <a:t>Average SNR</a:t>
            </a:r>
            <a:endParaRPr lang="en-DE" sz="1400" dirty="0">
              <a:solidFill>
                <a:schemeClr val="bg2"/>
              </a:solidFill>
            </a:endParaRPr>
          </a:p>
        </p:txBody>
      </p:sp>
      <p:sp>
        <p:nvSpPr>
          <p:cNvPr id="3" name="TextBox 2">
            <a:extLst>
              <a:ext uri="{FF2B5EF4-FFF2-40B4-BE49-F238E27FC236}">
                <a16:creationId xmlns:a16="http://schemas.microsoft.com/office/drawing/2014/main" id="{3CECA6F4-5883-4C6D-8192-5C71A778F360}"/>
              </a:ext>
            </a:extLst>
          </p:cNvPr>
          <p:cNvSpPr txBox="1"/>
          <p:nvPr/>
        </p:nvSpPr>
        <p:spPr>
          <a:xfrm>
            <a:off x="9293076" y="3429000"/>
            <a:ext cx="2264611" cy="307777"/>
          </a:xfrm>
          <a:prstGeom prst="rect">
            <a:avLst/>
          </a:prstGeom>
          <a:noFill/>
        </p:spPr>
        <p:txBody>
          <a:bodyPr wrap="square" rtlCol="0">
            <a:spAutoFit/>
          </a:bodyPr>
          <a:lstStyle/>
          <a:p>
            <a:r>
              <a:rPr lang="en-US" sz="1400" dirty="0"/>
              <a:t>Down-sampling SNR series</a:t>
            </a:r>
            <a:endParaRPr lang="en-DE" sz="1400" dirty="0"/>
          </a:p>
        </p:txBody>
      </p:sp>
      <p:sp>
        <p:nvSpPr>
          <p:cNvPr id="20" name="TextBox 19">
            <a:extLst>
              <a:ext uri="{FF2B5EF4-FFF2-40B4-BE49-F238E27FC236}">
                <a16:creationId xmlns:a16="http://schemas.microsoft.com/office/drawing/2014/main" id="{74854DCA-8F4B-4D74-A383-52546D3CAF40}"/>
              </a:ext>
            </a:extLst>
          </p:cNvPr>
          <p:cNvSpPr txBox="1"/>
          <p:nvPr/>
        </p:nvSpPr>
        <p:spPr>
          <a:xfrm>
            <a:off x="9293076" y="4893276"/>
            <a:ext cx="1992762" cy="338554"/>
          </a:xfrm>
          <a:prstGeom prst="rect">
            <a:avLst/>
          </a:prstGeom>
          <a:noFill/>
        </p:spPr>
        <p:txBody>
          <a:bodyPr wrap="square" rtlCol="0">
            <a:spAutoFit/>
          </a:bodyPr>
          <a:lstStyle/>
          <a:p>
            <a:r>
              <a:rPr lang="en-US" sz="1600" dirty="0"/>
              <a:t>Recovered using basis </a:t>
            </a:r>
            <a:endParaRPr lang="en-DE" sz="1600" dirty="0"/>
          </a:p>
        </p:txBody>
      </p:sp>
    </p:spTree>
    <p:extLst>
      <p:ext uri="{BB962C8B-B14F-4D97-AF65-F5344CB8AC3E}">
        <p14:creationId xmlns:p14="http://schemas.microsoft.com/office/powerpoint/2010/main" val="62506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3"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4A4F1410-5FF0-4C44-8E82-866E4BF564C3}"/>
              </a:ext>
            </a:extLst>
          </p:cNvPr>
          <p:cNvSpPr>
            <a:spLocks noGrp="1"/>
          </p:cNvSpPr>
          <p:nvPr>
            <p:ph type="title"/>
          </p:nvPr>
        </p:nvSpPr>
        <p:spPr>
          <a:xfrm>
            <a:off x="614591" y="433030"/>
            <a:ext cx="4731768" cy="580225"/>
          </a:xfrm>
        </p:spPr>
        <p:txBody>
          <a:bodyPr>
            <a:normAutofit/>
          </a:bodyPr>
          <a:lstStyle/>
          <a:p>
            <a:pPr algn="l"/>
            <a:r>
              <a:rPr lang="en-US" sz="3200" dirty="0"/>
              <a:t>Estimating the average SNR </a:t>
            </a:r>
            <a:endParaRPr lang="en-DE" sz="3200" dirty="0"/>
          </a:p>
        </p:txBody>
      </p:sp>
      <p:pic>
        <p:nvPicPr>
          <p:cNvPr id="4" name="Picture 3">
            <a:extLst>
              <a:ext uri="{FF2B5EF4-FFF2-40B4-BE49-F238E27FC236}">
                <a16:creationId xmlns:a16="http://schemas.microsoft.com/office/drawing/2014/main" id="{9482E5A5-BEBC-4A81-8645-BEC9B0E90ACE}"/>
              </a:ext>
            </a:extLst>
          </p:cNvPr>
          <p:cNvPicPr>
            <a:picLocks noChangeAspect="1"/>
          </p:cNvPicPr>
          <p:nvPr/>
        </p:nvPicPr>
        <p:blipFill>
          <a:blip r:embed="rId2"/>
          <a:stretch>
            <a:fillRect/>
          </a:stretch>
        </p:blipFill>
        <p:spPr>
          <a:xfrm>
            <a:off x="3459892" y="1711047"/>
            <a:ext cx="4169254" cy="642660"/>
          </a:xfrm>
          <a:prstGeom prst="rect">
            <a:avLst/>
          </a:prstGeom>
        </p:spPr>
      </p:pic>
      <p:pic>
        <p:nvPicPr>
          <p:cNvPr id="5" name="Picture 4">
            <a:extLst>
              <a:ext uri="{FF2B5EF4-FFF2-40B4-BE49-F238E27FC236}">
                <a16:creationId xmlns:a16="http://schemas.microsoft.com/office/drawing/2014/main" id="{A0511F15-E9E3-4905-9C29-F9964C2352F2}"/>
              </a:ext>
            </a:extLst>
          </p:cNvPr>
          <p:cNvPicPr>
            <a:picLocks noChangeAspect="1"/>
          </p:cNvPicPr>
          <p:nvPr/>
        </p:nvPicPr>
        <p:blipFill>
          <a:blip r:embed="rId3"/>
          <a:stretch>
            <a:fillRect/>
          </a:stretch>
        </p:blipFill>
        <p:spPr>
          <a:xfrm>
            <a:off x="3459892" y="2563040"/>
            <a:ext cx="5266701" cy="2501683"/>
          </a:xfrm>
          <a:prstGeom prst="rect">
            <a:avLst/>
          </a:prstGeom>
        </p:spPr>
      </p:pic>
      <p:sp>
        <p:nvSpPr>
          <p:cNvPr id="2" name="TextBox 1">
            <a:extLst>
              <a:ext uri="{FF2B5EF4-FFF2-40B4-BE49-F238E27FC236}">
                <a16:creationId xmlns:a16="http://schemas.microsoft.com/office/drawing/2014/main" id="{8DBF5A71-A817-4199-9C55-11071811855A}"/>
              </a:ext>
            </a:extLst>
          </p:cNvPr>
          <p:cNvSpPr txBox="1"/>
          <p:nvPr/>
        </p:nvSpPr>
        <p:spPr>
          <a:xfrm>
            <a:off x="963827" y="1132382"/>
            <a:ext cx="8377882" cy="369332"/>
          </a:xfrm>
          <a:prstGeom prst="rect">
            <a:avLst/>
          </a:prstGeom>
          <a:noFill/>
        </p:spPr>
        <p:txBody>
          <a:bodyPr wrap="square" rtlCol="0">
            <a:spAutoFit/>
          </a:bodyPr>
          <a:lstStyle/>
          <a:p>
            <a:r>
              <a:rPr lang="en-US" dirty="0"/>
              <a:t>Averaging of SNR series in time-domain can be performed in the Fourier-domain</a:t>
            </a:r>
            <a:endParaRPr lang="en-DE"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0DA85ED-4191-4C39-89BB-BCB324B3E02B}"/>
                  </a:ext>
                </a:extLst>
              </p:cNvPr>
              <p:cNvSpPr txBox="1"/>
              <p:nvPr/>
            </p:nvSpPr>
            <p:spPr>
              <a:xfrm>
                <a:off x="1790778" y="5441704"/>
                <a:ext cx="8942424" cy="1223989"/>
              </a:xfrm>
              <a:prstGeom prst="rect">
                <a:avLst/>
              </a:prstGeom>
              <a:noFill/>
            </p:spPr>
            <p:txBody>
              <a:bodyPr wrap="square" rtlCol="0">
                <a:spAutoFit/>
              </a:bodyPr>
              <a:lstStyle/>
              <a:p>
                <a:pPr marL="285750" indent="-285750">
                  <a:buFont typeface="Arial" panose="020B0604020202020204" pitchFamily="34" charset="0"/>
                  <a:buChar char="•"/>
                </a:pPr>
                <a:r>
                  <a:rPr lang="en-US" dirty="0"/>
                  <a:t>Thus, we need to perform IFFT of a frequency series of reduced length </a:t>
                </a:r>
                <a14:m>
                  <m:oMath xmlns:m="http://schemas.openxmlformats.org/officeDocument/2006/math">
                    <m:r>
                      <a:rPr lang="en-US" sz="2000" b="0" i="1" smtClean="0">
                        <a:solidFill>
                          <a:srgbClr val="FF0000"/>
                        </a:solidFill>
                        <a:latin typeface="Cambria Math" panose="02040503050406030204" pitchFamily="18" charset="0"/>
                      </a:rPr>
                      <m:t>𝑁</m:t>
                    </m:r>
                    <m:r>
                      <a:rPr lang="en-US" sz="2000" b="0" i="1" smtClean="0">
                        <a:solidFill>
                          <a:srgbClr val="FF0000"/>
                        </a:solidFill>
                        <a:latin typeface="Cambria Math" panose="02040503050406030204" pitchFamily="18" charset="0"/>
                      </a:rPr>
                      <m:t>/</m:t>
                    </m:r>
                    <m:r>
                      <a:rPr lang="en-US" sz="2000" b="0" i="1" smtClean="0">
                        <a:solidFill>
                          <a:srgbClr val="FF0000"/>
                        </a:solidFill>
                        <a:latin typeface="Cambria Math" panose="02040503050406030204" pitchFamily="18" charset="0"/>
                      </a:rPr>
                      <m:t>𝑤</m:t>
                    </m:r>
                  </m:oMath>
                </a14:m>
                <a:r>
                  <a:rPr lang="en-US" dirty="0"/>
                  <a:t> only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First stage costs are reduced by a factor of </a:t>
                </a:r>
                <a14:m>
                  <m:oMath xmlns:m="http://schemas.openxmlformats.org/officeDocument/2006/math">
                    <m:r>
                      <a:rPr lang="en-US" b="0" i="1" smtClean="0">
                        <a:solidFill>
                          <a:srgbClr val="FB8C1D"/>
                        </a:solidFill>
                        <a:latin typeface="Cambria Math" panose="02040503050406030204" pitchFamily="18" charset="0"/>
                      </a:rPr>
                      <m:t>𝑤</m:t>
                    </m:r>
                  </m:oMath>
                </a14:m>
                <a:endParaRPr lang="en-US" dirty="0">
                  <a:solidFill>
                    <a:srgbClr val="00B0F0"/>
                  </a:solidFill>
                </a:endParaRPr>
              </a:p>
              <a:p>
                <a:r>
                  <a:rPr lang="en-US" dirty="0"/>
                  <a:t> </a:t>
                </a:r>
                <a:endParaRPr lang="en-DE" dirty="0"/>
              </a:p>
            </p:txBody>
          </p:sp>
        </mc:Choice>
        <mc:Fallback xmlns="">
          <p:sp>
            <p:nvSpPr>
              <p:cNvPr id="7" name="TextBox 6">
                <a:extLst>
                  <a:ext uri="{FF2B5EF4-FFF2-40B4-BE49-F238E27FC236}">
                    <a16:creationId xmlns:a16="http://schemas.microsoft.com/office/drawing/2014/main" id="{10DA85ED-4191-4C39-89BB-BCB324B3E02B}"/>
                  </a:ext>
                </a:extLst>
              </p:cNvPr>
              <p:cNvSpPr txBox="1">
                <a:spLocks noRot="1" noChangeAspect="1" noMove="1" noResize="1" noEditPoints="1" noAdjustHandles="1" noChangeArrowheads="1" noChangeShapeType="1" noTextEdit="1"/>
              </p:cNvSpPr>
              <p:nvPr/>
            </p:nvSpPr>
            <p:spPr>
              <a:xfrm>
                <a:off x="1790778" y="5441704"/>
                <a:ext cx="8942424" cy="1223989"/>
              </a:xfrm>
              <a:prstGeom prst="rect">
                <a:avLst/>
              </a:prstGeom>
              <a:blipFill>
                <a:blip r:embed="rId4"/>
                <a:stretch>
                  <a:fillRect l="-477" t="-1000"/>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BBB7E7F-2BEA-40AF-8FA9-2A82C6F2AD8B}"/>
                  </a:ext>
                </a:extLst>
              </p:cNvPr>
              <p:cNvSpPr txBox="1"/>
              <p:nvPr/>
            </p:nvSpPr>
            <p:spPr>
              <a:xfrm>
                <a:off x="8532185" y="5943514"/>
                <a:ext cx="1444947" cy="5244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DE" i="1" smtClean="0">
                          <a:solidFill>
                            <a:srgbClr val="FB8C1D"/>
                          </a:solidFill>
                          <a:latin typeface="Cambria Math" panose="02040503050406030204" pitchFamily="18" charset="0"/>
                          <a:ea typeface="Cambria Math" panose="02040503050406030204" pitchFamily="18" charset="0"/>
                        </a:rPr>
                        <m:t>𝒪</m:t>
                      </m:r>
                      <m:d>
                        <m:dPr>
                          <m:ctrlPr>
                            <a:rPr lang="en-DE" i="1" smtClean="0">
                              <a:solidFill>
                                <a:srgbClr val="FB8C1D"/>
                              </a:solidFill>
                              <a:latin typeface="Cambria Math" panose="02040503050406030204" pitchFamily="18" charset="0"/>
                            </a:rPr>
                          </m:ctrlPr>
                        </m:dPr>
                        <m:e>
                          <m:f>
                            <m:fPr>
                              <m:ctrlPr>
                                <a:rPr lang="en-US" i="1">
                                  <a:solidFill>
                                    <a:srgbClr val="FB8C1D"/>
                                  </a:solidFill>
                                  <a:latin typeface="Cambria Math" panose="02040503050406030204" pitchFamily="18" charset="0"/>
                                  <a:ea typeface="Cambria Math" panose="02040503050406030204" pitchFamily="18" charset="0"/>
                                </a:rPr>
                              </m:ctrlPr>
                            </m:fPr>
                            <m:num>
                              <m:r>
                                <m:rPr>
                                  <m:sty m:val="p"/>
                                </m:rPr>
                                <a:rPr lang="en-US">
                                  <a:solidFill>
                                    <a:srgbClr val="FB8C1D"/>
                                  </a:solidFill>
                                  <a:latin typeface="Cambria Math" panose="02040503050406030204" pitchFamily="18" charset="0"/>
                                  <a:ea typeface="Cambria Math" panose="02040503050406030204" pitchFamily="18" charset="0"/>
                                </a:rPr>
                                <m:t>N</m:t>
                              </m:r>
                            </m:num>
                            <m:den>
                              <m:r>
                                <m:rPr>
                                  <m:sty m:val="p"/>
                                </m:rPr>
                                <a:rPr lang="en-US">
                                  <a:solidFill>
                                    <a:srgbClr val="FB8C1D"/>
                                  </a:solidFill>
                                  <a:latin typeface="Cambria Math" panose="02040503050406030204" pitchFamily="18" charset="0"/>
                                  <a:ea typeface="Cambria Math" panose="02040503050406030204" pitchFamily="18" charset="0"/>
                                </a:rPr>
                                <m:t>w</m:t>
                              </m:r>
                            </m:den>
                          </m:f>
                          <m:func>
                            <m:funcPr>
                              <m:ctrlPr>
                                <a:rPr lang="en-US" i="1">
                                  <a:solidFill>
                                    <a:srgbClr val="FB8C1D"/>
                                  </a:solidFill>
                                  <a:latin typeface="Cambria Math" panose="02040503050406030204" pitchFamily="18" charset="0"/>
                                  <a:ea typeface="Cambria Math" panose="02040503050406030204" pitchFamily="18" charset="0"/>
                                </a:rPr>
                              </m:ctrlPr>
                            </m:funcPr>
                            <m:fName>
                              <m:r>
                                <m:rPr>
                                  <m:sty m:val="p"/>
                                </m:rPr>
                                <a:rPr lang="en-US">
                                  <a:solidFill>
                                    <a:srgbClr val="FB8C1D"/>
                                  </a:solidFill>
                                  <a:latin typeface="Cambria Math" panose="02040503050406030204" pitchFamily="18" charset="0"/>
                                  <a:ea typeface="Cambria Math" panose="02040503050406030204" pitchFamily="18" charset="0"/>
                                </a:rPr>
                                <m:t>log</m:t>
                              </m:r>
                            </m:fName>
                            <m:e>
                              <m:d>
                                <m:dPr>
                                  <m:ctrlPr>
                                    <a:rPr lang="en-US" i="1">
                                      <a:solidFill>
                                        <a:srgbClr val="FB8C1D"/>
                                      </a:solidFill>
                                      <a:latin typeface="Cambria Math" panose="02040503050406030204" pitchFamily="18" charset="0"/>
                                      <a:ea typeface="Cambria Math" panose="02040503050406030204" pitchFamily="18" charset="0"/>
                                    </a:rPr>
                                  </m:ctrlPr>
                                </m:dPr>
                                <m:e>
                                  <m:f>
                                    <m:fPr>
                                      <m:ctrlPr>
                                        <a:rPr lang="en-US" i="1">
                                          <a:solidFill>
                                            <a:srgbClr val="FB8C1D"/>
                                          </a:solidFill>
                                          <a:latin typeface="Cambria Math" panose="02040503050406030204" pitchFamily="18" charset="0"/>
                                          <a:ea typeface="Cambria Math" panose="02040503050406030204" pitchFamily="18" charset="0"/>
                                        </a:rPr>
                                      </m:ctrlPr>
                                    </m:fPr>
                                    <m:num>
                                      <m:r>
                                        <a:rPr lang="en-US" i="1">
                                          <a:solidFill>
                                            <a:srgbClr val="FB8C1D"/>
                                          </a:solidFill>
                                          <a:latin typeface="Cambria Math" panose="02040503050406030204" pitchFamily="18" charset="0"/>
                                          <a:ea typeface="Cambria Math" panose="02040503050406030204" pitchFamily="18" charset="0"/>
                                        </a:rPr>
                                        <m:t>𝑁</m:t>
                                      </m:r>
                                    </m:num>
                                    <m:den>
                                      <m:r>
                                        <a:rPr lang="en-US" i="1">
                                          <a:solidFill>
                                            <a:srgbClr val="FB8C1D"/>
                                          </a:solidFill>
                                          <a:latin typeface="Cambria Math" panose="02040503050406030204" pitchFamily="18" charset="0"/>
                                          <a:ea typeface="Cambria Math" panose="02040503050406030204" pitchFamily="18" charset="0"/>
                                        </a:rPr>
                                        <m:t>𝑤</m:t>
                                      </m:r>
                                    </m:den>
                                  </m:f>
                                </m:e>
                              </m:d>
                            </m:e>
                          </m:func>
                        </m:e>
                      </m:d>
                    </m:oMath>
                  </m:oMathPara>
                </a14:m>
                <a:endParaRPr lang="en-DE" dirty="0"/>
              </a:p>
            </p:txBody>
          </p:sp>
        </mc:Choice>
        <mc:Fallback xmlns="">
          <p:sp>
            <p:nvSpPr>
              <p:cNvPr id="8" name="TextBox 7">
                <a:extLst>
                  <a:ext uri="{FF2B5EF4-FFF2-40B4-BE49-F238E27FC236}">
                    <a16:creationId xmlns:a16="http://schemas.microsoft.com/office/drawing/2014/main" id="{4BBB7E7F-2BEA-40AF-8FA9-2A82C6F2AD8B}"/>
                  </a:ext>
                </a:extLst>
              </p:cNvPr>
              <p:cNvSpPr txBox="1">
                <a:spLocks noRot="1" noChangeAspect="1" noMove="1" noResize="1" noEditPoints="1" noAdjustHandles="1" noChangeArrowheads="1" noChangeShapeType="1" noTextEdit="1"/>
              </p:cNvSpPr>
              <p:nvPr/>
            </p:nvSpPr>
            <p:spPr>
              <a:xfrm>
                <a:off x="8532185" y="5943514"/>
                <a:ext cx="1444947" cy="524439"/>
              </a:xfrm>
              <a:prstGeom prst="rect">
                <a:avLst/>
              </a:prstGeom>
              <a:blipFill>
                <a:blip r:embed="rId5"/>
                <a:stretch>
                  <a:fillRect/>
                </a:stretch>
              </a:blipFill>
            </p:spPr>
            <p:txBody>
              <a:bodyPr/>
              <a:lstStyle/>
              <a:p>
                <a:r>
                  <a:rPr lang="en-DE">
                    <a:noFill/>
                  </a:rPr>
                  <a:t> </a:t>
                </a:r>
              </a:p>
            </p:txBody>
          </p:sp>
        </mc:Fallback>
      </mc:AlternateContent>
      <p:cxnSp>
        <p:nvCxnSpPr>
          <p:cNvPr id="9" name="Straight Arrow Connector 8">
            <a:extLst>
              <a:ext uri="{FF2B5EF4-FFF2-40B4-BE49-F238E27FC236}">
                <a16:creationId xmlns:a16="http://schemas.microsoft.com/office/drawing/2014/main" id="{D33B0583-99A8-4D58-8B63-37CD77E2EC03}"/>
              </a:ext>
            </a:extLst>
          </p:cNvPr>
          <p:cNvCxnSpPr>
            <a:cxnSpLocks/>
          </p:cNvCxnSpPr>
          <p:nvPr/>
        </p:nvCxnSpPr>
        <p:spPr>
          <a:xfrm>
            <a:off x="7612461" y="6205734"/>
            <a:ext cx="49170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E30E9C-D9F7-4991-AD15-93A6CFD75968}"/>
                  </a:ext>
                </a:extLst>
              </p:cNvPr>
              <p:cNvSpPr txBox="1"/>
              <p:nvPr/>
            </p:nvSpPr>
            <p:spPr>
              <a:xfrm>
                <a:off x="8893856" y="1802770"/>
                <a:ext cx="2660821" cy="338554"/>
              </a:xfrm>
              <a:prstGeom prst="rect">
                <a:avLst/>
              </a:prstGeom>
              <a:noFill/>
            </p:spPr>
            <p:txBody>
              <a:bodyPr wrap="square" rtlCol="0">
                <a:spAutoFit/>
              </a:bodyPr>
              <a:lstStyle/>
              <a:p>
                <a:r>
                  <a:rPr lang="en-US" sz="1600" dirty="0"/>
                  <a:t>Bin containing </a:t>
                </a:r>
                <a14:m>
                  <m:oMath xmlns:m="http://schemas.openxmlformats.org/officeDocument/2006/math">
                    <m:r>
                      <a:rPr lang="en-US" sz="1600" b="0" i="1" smtClean="0">
                        <a:solidFill>
                          <a:srgbClr val="FF0000"/>
                        </a:solidFill>
                        <a:latin typeface="Cambria Math" panose="02040503050406030204" pitchFamily="18" charset="0"/>
                      </a:rPr>
                      <m:t>𝑤</m:t>
                    </m:r>
                  </m:oMath>
                </a14:m>
                <a:r>
                  <a:rPr lang="en-US" sz="1600" dirty="0"/>
                  <a:t> samples</a:t>
                </a:r>
                <a:endParaRPr lang="en-DE" sz="1600" dirty="0"/>
              </a:p>
            </p:txBody>
          </p:sp>
        </mc:Choice>
        <mc:Fallback xmlns="">
          <p:sp>
            <p:nvSpPr>
              <p:cNvPr id="6" name="TextBox 5">
                <a:extLst>
                  <a:ext uri="{FF2B5EF4-FFF2-40B4-BE49-F238E27FC236}">
                    <a16:creationId xmlns:a16="http://schemas.microsoft.com/office/drawing/2014/main" id="{50E30E9C-D9F7-4991-AD15-93A6CFD75968}"/>
                  </a:ext>
                </a:extLst>
              </p:cNvPr>
              <p:cNvSpPr txBox="1">
                <a:spLocks noRot="1" noChangeAspect="1" noMove="1" noResize="1" noEditPoints="1" noAdjustHandles="1" noChangeArrowheads="1" noChangeShapeType="1" noTextEdit="1"/>
              </p:cNvSpPr>
              <p:nvPr/>
            </p:nvSpPr>
            <p:spPr>
              <a:xfrm>
                <a:off x="8893856" y="1802770"/>
                <a:ext cx="2660821" cy="338554"/>
              </a:xfrm>
              <a:prstGeom prst="rect">
                <a:avLst/>
              </a:prstGeom>
              <a:blipFill>
                <a:blip r:embed="rId6"/>
                <a:stretch>
                  <a:fillRect l="-1376" t="-5455" b="-23636"/>
                </a:stretch>
              </a:blipFill>
            </p:spPr>
            <p:txBody>
              <a:bodyPr/>
              <a:lstStyle/>
              <a:p>
                <a:r>
                  <a:rPr lang="en-DE">
                    <a:noFill/>
                  </a:rPr>
                  <a:t> </a:t>
                </a:r>
              </a:p>
            </p:txBody>
          </p:sp>
        </mc:Fallback>
      </mc:AlternateContent>
    </p:spTree>
    <p:extLst>
      <p:ext uri="{BB962C8B-B14F-4D97-AF65-F5344CB8AC3E}">
        <p14:creationId xmlns:p14="http://schemas.microsoft.com/office/powerpoint/2010/main" val="169672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A8396-39FF-42A1-AF6C-FF2AF3511491}"/>
              </a:ext>
            </a:extLst>
          </p:cNvPr>
          <p:cNvSpPr>
            <a:spLocks noGrp="1"/>
          </p:cNvSpPr>
          <p:nvPr>
            <p:ph type="title"/>
          </p:nvPr>
        </p:nvSpPr>
        <p:spPr>
          <a:xfrm>
            <a:off x="672255" y="408317"/>
            <a:ext cx="3512567" cy="658483"/>
          </a:xfrm>
        </p:spPr>
        <p:txBody>
          <a:bodyPr>
            <a:normAutofit/>
          </a:bodyPr>
          <a:lstStyle/>
          <a:p>
            <a:pPr algn="l"/>
            <a:r>
              <a:rPr lang="en-US" sz="3200" dirty="0"/>
              <a:t>Triggering criteria</a:t>
            </a:r>
            <a:endParaRPr lang="en-DE" sz="3200" dirty="0"/>
          </a:p>
        </p:txBody>
      </p:sp>
      <p:pic>
        <p:nvPicPr>
          <p:cNvPr id="9" name="Picture 8">
            <a:extLst>
              <a:ext uri="{FF2B5EF4-FFF2-40B4-BE49-F238E27FC236}">
                <a16:creationId xmlns:a16="http://schemas.microsoft.com/office/drawing/2014/main" id="{9EF4BDFB-7418-4335-A6E7-890F297BF1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9354" y="1240351"/>
            <a:ext cx="5836396" cy="4377297"/>
          </a:xfrm>
          <a:prstGeom prst="rect">
            <a:avLst/>
          </a:prstGeom>
        </p:spPr>
      </p:pic>
      <p:pic>
        <p:nvPicPr>
          <p:cNvPr id="10" name="Picture 9">
            <a:extLst>
              <a:ext uri="{FF2B5EF4-FFF2-40B4-BE49-F238E27FC236}">
                <a16:creationId xmlns:a16="http://schemas.microsoft.com/office/drawing/2014/main" id="{7743E2CB-A1B6-47A3-9012-1C0F8DF0A4BA}"/>
              </a:ext>
            </a:extLst>
          </p:cNvPr>
          <p:cNvPicPr>
            <a:picLocks noChangeAspect="1"/>
          </p:cNvPicPr>
          <p:nvPr/>
        </p:nvPicPr>
        <p:blipFill>
          <a:blip r:embed="rId3"/>
          <a:stretch>
            <a:fillRect/>
          </a:stretch>
        </p:blipFill>
        <p:spPr>
          <a:xfrm>
            <a:off x="6911316" y="5941315"/>
            <a:ext cx="4942933" cy="420675"/>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2AD506A-37F8-4F56-AE6A-AECBBE220D83}"/>
                  </a:ext>
                </a:extLst>
              </p:cNvPr>
              <p:cNvSpPr txBox="1"/>
              <p:nvPr/>
            </p:nvSpPr>
            <p:spPr>
              <a:xfrm>
                <a:off x="9034033" y="2216717"/>
                <a:ext cx="2663697" cy="680827"/>
              </a:xfrm>
              <a:prstGeom prst="rect">
                <a:avLst/>
              </a:prstGeom>
              <a:noFill/>
            </p:spPr>
            <p:txBody>
              <a:bodyPr wrap="square" lIns="0" tIns="0" rIns="0" bIns="0" rtlCol="0">
                <a:spAutoFit/>
              </a:bodyPr>
              <a:lstStyle/>
              <a:p>
                <a14:m>
                  <m:oMath xmlns:m="http://schemas.openxmlformats.org/officeDocument/2006/math">
                    <m:sSub>
                      <m:sSubPr>
                        <m:ctrlPr>
                          <a:rPr lang="en-DE" sz="1400" i="1" smtClean="0">
                            <a:solidFill>
                              <a:srgbClr val="00B0F0"/>
                            </a:solidFill>
                            <a:latin typeface="Cambria Math" panose="02040503050406030204" pitchFamily="18" charset="0"/>
                          </a:rPr>
                        </m:ctrlPr>
                      </m:sSubPr>
                      <m:e>
                        <m:r>
                          <a:rPr lang="en-US" sz="1400" b="0" i="1" smtClean="0">
                            <a:solidFill>
                              <a:srgbClr val="00B0F0"/>
                            </a:solidFill>
                            <a:latin typeface="Cambria Math" panose="02040503050406030204" pitchFamily="18" charset="0"/>
                          </a:rPr>
                          <m:t>𝑛</m:t>
                        </m:r>
                      </m:e>
                      <m:sub>
                        <m:r>
                          <a:rPr lang="en-US" sz="1400" b="0" i="1" smtClean="0">
                            <a:solidFill>
                              <a:srgbClr val="00B0F0"/>
                            </a:solidFill>
                            <a:latin typeface="Cambria Math" panose="02040503050406030204" pitchFamily="18" charset="0"/>
                          </a:rPr>
                          <m:t>𝑓𝑙𝑎𝑡</m:t>
                        </m:r>
                      </m:sub>
                    </m:sSub>
                    <m:d>
                      <m:dPr>
                        <m:ctrlPr>
                          <a:rPr lang="en-US" sz="1400" b="0" i="1" smtClean="0">
                            <a:solidFill>
                              <a:srgbClr val="00B0F0"/>
                            </a:solidFill>
                            <a:latin typeface="Cambria Math" panose="02040503050406030204" pitchFamily="18" charset="0"/>
                          </a:rPr>
                        </m:ctrlPr>
                      </m:dPr>
                      <m:e>
                        <m:sSub>
                          <m:sSubPr>
                            <m:ctrlPr>
                              <a:rPr lang="en-US" sz="1400" b="0" i="1" smtClean="0">
                                <a:solidFill>
                                  <a:srgbClr val="00B0F0"/>
                                </a:solidFill>
                                <a:latin typeface="Cambria Math" panose="02040503050406030204" pitchFamily="18" charset="0"/>
                              </a:rPr>
                            </m:ctrlPr>
                          </m:sSubPr>
                          <m:e>
                            <m:r>
                              <a:rPr lang="en-US" sz="1400" b="0" i="1" smtClean="0">
                                <a:solidFill>
                                  <a:srgbClr val="00B0F0"/>
                                </a:solidFill>
                                <a:latin typeface="Cambria Math" panose="02040503050406030204" pitchFamily="18" charset="0"/>
                                <a:ea typeface="Cambria Math" panose="02040503050406030204" pitchFamily="18" charset="0"/>
                              </a:rPr>
                              <m:t>𝜌</m:t>
                            </m:r>
                          </m:e>
                          <m:sub>
                            <m:r>
                              <m:rPr>
                                <m:sty m:val="p"/>
                              </m:rPr>
                              <a:rPr lang="en-US" sz="1400" b="0" i="0" smtClean="0">
                                <a:solidFill>
                                  <a:srgbClr val="00B0F0"/>
                                </a:solidFill>
                                <a:latin typeface="Cambria Math" panose="02040503050406030204" pitchFamily="18" charset="0"/>
                              </a:rPr>
                              <m:t>II</m:t>
                            </m:r>
                          </m:sub>
                        </m:sSub>
                      </m:e>
                    </m:d>
                  </m:oMath>
                </a14:m>
                <a:r>
                  <a:rPr lang="en-US" sz="1400" b="0" dirty="0">
                    <a:solidFill>
                      <a:srgbClr val="00B0F0"/>
                    </a:solidFill>
                  </a:rPr>
                  <a:t>     </a:t>
                </a:r>
                <a:r>
                  <a:rPr lang="en-US" sz="1400" dirty="0"/>
                  <a:t>flat scheme</a:t>
                </a:r>
                <a:endParaRPr lang="en-US" sz="1400" b="0" dirty="0"/>
              </a:p>
              <a:p>
                <a:br>
                  <a:rPr lang="en-US" sz="1400" b="0" dirty="0"/>
                </a:br>
                <a14:m>
                  <m:oMath xmlns:m="http://schemas.openxmlformats.org/officeDocument/2006/math">
                    <m:sSub>
                      <m:sSubPr>
                        <m:ctrlPr>
                          <a:rPr lang="en-US" sz="1400" b="0" i="1" smtClean="0">
                            <a:solidFill>
                              <a:srgbClr val="00B0F0"/>
                            </a:solidFill>
                            <a:latin typeface="Cambria Math" panose="02040503050406030204" pitchFamily="18" charset="0"/>
                          </a:rPr>
                        </m:ctrlPr>
                      </m:sSubPr>
                      <m:e>
                        <m:r>
                          <a:rPr lang="en-US" sz="1400" b="0" i="1" smtClean="0">
                            <a:solidFill>
                              <a:srgbClr val="00B0F0"/>
                            </a:solidFill>
                            <a:latin typeface="Cambria Math" panose="02040503050406030204" pitchFamily="18" charset="0"/>
                          </a:rPr>
                          <m:t>𝑛</m:t>
                        </m:r>
                      </m:e>
                      <m:sub>
                        <m:r>
                          <a:rPr lang="en-US" sz="1400" b="0" i="1" smtClean="0">
                            <a:solidFill>
                              <a:srgbClr val="00B0F0"/>
                            </a:solidFill>
                            <a:latin typeface="Cambria Math" panose="02040503050406030204" pitchFamily="18" charset="0"/>
                          </a:rPr>
                          <m:t>𝑓𝑖𝑛𝑎𝑙</m:t>
                        </m:r>
                      </m:sub>
                    </m:sSub>
                    <m:r>
                      <a:rPr lang="en-US" sz="1400" b="0" i="1" smtClean="0">
                        <a:solidFill>
                          <a:srgbClr val="00B0F0"/>
                        </a:solidFill>
                        <a:latin typeface="Cambria Math" panose="02040503050406030204" pitchFamily="18" charset="0"/>
                      </a:rPr>
                      <m:t>(</m:t>
                    </m:r>
                    <m:sSub>
                      <m:sSubPr>
                        <m:ctrlPr>
                          <a:rPr lang="en-US" sz="1400" i="1">
                            <a:solidFill>
                              <a:srgbClr val="00B0F0"/>
                            </a:solidFill>
                            <a:latin typeface="Cambria Math" panose="02040503050406030204" pitchFamily="18" charset="0"/>
                          </a:rPr>
                        </m:ctrlPr>
                      </m:sSubPr>
                      <m:e>
                        <m:r>
                          <a:rPr lang="en-US" sz="1400" i="1">
                            <a:solidFill>
                              <a:srgbClr val="00B0F0"/>
                            </a:solidFill>
                            <a:latin typeface="Cambria Math" panose="02040503050406030204" pitchFamily="18" charset="0"/>
                            <a:ea typeface="Cambria Math" panose="02040503050406030204" pitchFamily="18" charset="0"/>
                          </a:rPr>
                          <m:t>𝜌</m:t>
                        </m:r>
                      </m:e>
                      <m:sub>
                        <m:r>
                          <m:rPr>
                            <m:sty m:val="p"/>
                          </m:rPr>
                          <a:rPr lang="en-US" sz="1400">
                            <a:solidFill>
                              <a:srgbClr val="00B0F0"/>
                            </a:solidFill>
                            <a:latin typeface="Cambria Math" panose="02040503050406030204" pitchFamily="18" charset="0"/>
                          </a:rPr>
                          <m:t>II</m:t>
                        </m:r>
                      </m:sub>
                    </m:sSub>
                    <m:r>
                      <a:rPr lang="en-US" sz="1400" b="0" i="1" smtClean="0">
                        <a:solidFill>
                          <a:srgbClr val="00B0F0"/>
                        </a:solidFill>
                        <a:latin typeface="Cambria Math" panose="02040503050406030204" pitchFamily="18" charset="0"/>
                      </a:rPr>
                      <m:t>)</m:t>
                    </m:r>
                  </m:oMath>
                </a14:m>
                <a:r>
                  <a:rPr lang="en-US" sz="1400" dirty="0">
                    <a:solidFill>
                      <a:srgbClr val="00B0F0"/>
                    </a:solidFill>
                  </a:rPr>
                  <a:t>    </a:t>
                </a:r>
                <a:r>
                  <a:rPr lang="en-US" sz="1400" dirty="0"/>
                  <a:t>hierarchical scheme</a:t>
                </a:r>
                <a:endParaRPr lang="en-DE" sz="1400" dirty="0"/>
              </a:p>
            </p:txBody>
          </p:sp>
        </mc:Choice>
        <mc:Fallback xmlns="">
          <p:sp>
            <p:nvSpPr>
              <p:cNvPr id="11" name="TextBox 10">
                <a:extLst>
                  <a:ext uri="{FF2B5EF4-FFF2-40B4-BE49-F238E27FC236}">
                    <a16:creationId xmlns:a16="http://schemas.microsoft.com/office/drawing/2014/main" id="{C2AD506A-37F8-4F56-AE6A-AECBBE220D83}"/>
                  </a:ext>
                </a:extLst>
              </p:cNvPr>
              <p:cNvSpPr txBox="1">
                <a:spLocks noRot="1" noChangeAspect="1" noMove="1" noResize="1" noEditPoints="1" noAdjustHandles="1" noChangeArrowheads="1" noChangeShapeType="1" noTextEdit="1"/>
              </p:cNvSpPr>
              <p:nvPr/>
            </p:nvSpPr>
            <p:spPr>
              <a:xfrm>
                <a:off x="9034033" y="2216717"/>
                <a:ext cx="2663697" cy="680827"/>
              </a:xfrm>
              <a:prstGeom prst="rect">
                <a:avLst/>
              </a:prstGeom>
              <a:blipFill>
                <a:blip r:embed="rId4"/>
                <a:stretch>
                  <a:fillRect l="-1831" t="-9009" b="-13514"/>
                </a:stretch>
              </a:blipFill>
            </p:spPr>
            <p:txBody>
              <a:bodyPr/>
              <a:lstStyle/>
              <a:p>
                <a:r>
                  <a:rPr lang="en-DE">
                    <a:noFill/>
                  </a:rPr>
                  <a:t> </a:t>
                </a:r>
              </a:p>
            </p:txBody>
          </p:sp>
        </mc:Fallback>
      </mc:AlternateContent>
      <p:sp>
        <p:nvSpPr>
          <p:cNvPr id="8" name="Rectangle 7">
            <a:extLst>
              <a:ext uri="{FF2B5EF4-FFF2-40B4-BE49-F238E27FC236}">
                <a16:creationId xmlns:a16="http://schemas.microsoft.com/office/drawing/2014/main" id="{C7E9CB90-D282-480A-8C2B-0CEDEBAFA905}"/>
              </a:ext>
            </a:extLst>
          </p:cNvPr>
          <p:cNvSpPr/>
          <p:nvPr/>
        </p:nvSpPr>
        <p:spPr>
          <a:xfrm>
            <a:off x="9317261" y="1765527"/>
            <a:ext cx="1262876" cy="307777"/>
          </a:xfrm>
          <a:prstGeom prst="rect">
            <a:avLst/>
          </a:prstGeom>
        </p:spPr>
        <p:txBody>
          <a:bodyPr wrap="square">
            <a:spAutoFit/>
          </a:bodyPr>
          <a:lstStyle/>
          <a:p>
            <a:r>
              <a:rPr lang="en-US" sz="1400" dirty="0"/>
              <a:t>No. of triggers </a:t>
            </a:r>
            <a:endParaRPr lang="en-DE" sz="1400" dirty="0"/>
          </a:p>
        </p:txBody>
      </p:sp>
      <p:cxnSp>
        <p:nvCxnSpPr>
          <p:cNvPr id="14" name="Straight Connector 13">
            <a:extLst>
              <a:ext uri="{FF2B5EF4-FFF2-40B4-BE49-F238E27FC236}">
                <a16:creationId xmlns:a16="http://schemas.microsoft.com/office/drawing/2014/main" id="{42252CCF-ADBB-4045-8884-674D8E29E95E}"/>
              </a:ext>
            </a:extLst>
          </p:cNvPr>
          <p:cNvCxnSpPr/>
          <p:nvPr/>
        </p:nvCxnSpPr>
        <p:spPr>
          <a:xfrm>
            <a:off x="5675870" y="1783764"/>
            <a:ext cx="0" cy="3344562"/>
          </a:xfrm>
          <a:prstGeom prst="line">
            <a:avLst/>
          </a:prstGeom>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0B6D85B-8DDA-4D71-BA68-6CD734F8BBBA}"/>
              </a:ext>
            </a:extLst>
          </p:cNvPr>
          <p:cNvSpPr txBox="1"/>
          <p:nvPr/>
        </p:nvSpPr>
        <p:spPr>
          <a:xfrm>
            <a:off x="9218407" y="5383968"/>
            <a:ext cx="2273644" cy="369332"/>
          </a:xfrm>
          <a:prstGeom prst="rect">
            <a:avLst/>
          </a:prstGeom>
          <a:noFill/>
        </p:spPr>
        <p:txBody>
          <a:bodyPr wrap="square" rtlCol="0">
            <a:spAutoFit/>
          </a:bodyPr>
          <a:lstStyle/>
          <a:p>
            <a:r>
              <a:rPr lang="en-US" dirty="0"/>
              <a:t>No loss in sensitivity</a:t>
            </a:r>
            <a:endParaRPr lang="en-DE" dirty="0"/>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B1F133D4-28DB-4167-A603-A405006DD90F}"/>
                  </a:ext>
                </a:extLst>
              </p:cNvPr>
              <p:cNvSpPr txBox="1"/>
              <p:nvPr/>
            </p:nvSpPr>
            <p:spPr>
              <a:xfrm>
                <a:off x="8903579" y="3773098"/>
                <a:ext cx="2578133" cy="646331"/>
              </a:xfrm>
              <a:prstGeom prst="rect">
                <a:avLst/>
              </a:prstGeom>
              <a:noFill/>
            </p:spPr>
            <p:txBody>
              <a:bodyPr wrap="square" rtlCol="0">
                <a:spAutoFit/>
              </a:bodyPr>
              <a:lstStyle/>
              <a:p>
                <a:pPr algn="ctr"/>
                <a:r>
                  <a:rPr lang="en-US" dirty="0"/>
                  <a:t>Two free parameters</a:t>
                </a:r>
              </a:p>
              <a:p>
                <a:pPr algn="ct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𝑤</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𝜌</m:t>
                          </m:r>
                        </m:e>
                        <m:sub>
                          <m:r>
                            <m:rPr>
                              <m:sty m:val="p"/>
                            </m:rPr>
                            <a:rPr lang="en-US" b="0" i="0" smtClean="0">
                              <a:latin typeface="Cambria Math" panose="02040503050406030204" pitchFamily="18" charset="0"/>
                            </a:rPr>
                            <m:t>I</m:t>
                          </m:r>
                        </m:sub>
                      </m:sSub>
                    </m:oMath>
                  </m:oMathPara>
                </a14:m>
                <a:endParaRPr lang="en-DE" dirty="0"/>
              </a:p>
            </p:txBody>
          </p:sp>
        </mc:Choice>
        <mc:Fallback>
          <p:sp>
            <p:nvSpPr>
              <p:cNvPr id="3" name="TextBox 2">
                <a:extLst>
                  <a:ext uri="{FF2B5EF4-FFF2-40B4-BE49-F238E27FC236}">
                    <a16:creationId xmlns:a16="http://schemas.microsoft.com/office/drawing/2014/main" id="{B1F133D4-28DB-4167-A603-A405006DD90F}"/>
                  </a:ext>
                </a:extLst>
              </p:cNvPr>
              <p:cNvSpPr txBox="1">
                <a:spLocks noRot="1" noChangeAspect="1" noMove="1" noResize="1" noEditPoints="1" noAdjustHandles="1" noChangeArrowheads="1" noChangeShapeType="1" noTextEdit="1"/>
              </p:cNvSpPr>
              <p:nvPr/>
            </p:nvSpPr>
            <p:spPr>
              <a:xfrm>
                <a:off x="8903579" y="3773098"/>
                <a:ext cx="2578133" cy="646331"/>
              </a:xfrm>
              <a:prstGeom prst="rect">
                <a:avLst/>
              </a:prstGeom>
              <a:blipFill>
                <a:blip r:embed="rId5"/>
                <a:stretch>
                  <a:fillRect t="-5660" b="-3774"/>
                </a:stretch>
              </a:blipFill>
            </p:spPr>
            <p:txBody>
              <a:bodyPr/>
              <a:lstStyle/>
              <a:p>
                <a:r>
                  <a:rPr lang="en-DE">
                    <a:noFill/>
                  </a:rPr>
                  <a:t> </a:t>
                </a:r>
              </a:p>
            </p:txBody>
          </p:sp>
        </mc:Fallback>
      </mc:AlternateContent>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3F2779B-86B1-446B-B04D-394D2B7D8241}"/>
                  </a:ext>
                </a:extLst>
              </p:cNvPr>
              <p:cNvSpPr txBox="1"/>
              <p:nvPr/>
            </p:nvSpPr>
            <p:spPr>
              <a:xfrm>
                <a:off x="3987236" y="1342781"/>
                <a:ext cx="1860631" cy="338554"/>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sz="1600" b="0" i="1" smtClean="0">
                          <a:solidFill>
                            <a:schemeClr val="bg1"/>
                          </a:solidFill>
                          <a:latin typeface="Cambria Math" panose="02040503050406030204" pitchFamily="18" charset="0"/>
                        </a:rPr>
                        <m:t>(</m:t>
                      </m:r>
                      <m:r>
                        <a:rPr lang="en-US" sz="1600" i="1">
                          <a:solidFill>
                            <a:schemeClr val="bg1"/>
                          </a:solidFill>
                          <a:latin typeface="Cambria Math" panose="02040503050406030204" pitchFamily="18" charset="0"/>
                        </a:rPr>
                        <m:t>𝑤</m:t>
                      </m:r>
                      <m:r>
                        <a:rPr lang="en-US" sz="1600" i="1">
                          <a:solidFill>
                            <a:schemeClr val="bg1"/>
                          </a:solidFill>
                          <a:latin typeface="Cambria Math" panose="02040503050406030204" pitchFamily="18" charset="0"/>
                        </a:rPr>
                        <m:t>, </m:t>
                      </m:r>
                      <m:sSub>
                        <m:sSubPr>
                          <m:ctrlPr>
                            <a:rPr lang="en-US" sz="1600" i="1">
                              <a:solidFill>
                                <a:schemeClr val="bg1"/>
                              </a:solidFill>
                              <a:latin typeface="Cambria Math" panose="02040503050406030204" pitchFamily="18" charset="0"/>
                            </a:rPr>
                          </m:ctrlPr>
                        </m:sSubPr>
                        <m:e>
                          <m:r>
                            <a:rPr lang="en-US" sz="1600" i="1">
                              <a:solidFill>
                                <a:schemeClr val="bg1"/>
                              </a:solidFill>
                              <a:latin typeface="Cambria Math" panose="02040503050406030204" pitchFamily="18" charset="0"/>
                              <a:ea typeface="Cambria Math" panose="02040503050406030204" pitchFamily="18" charset="0"/>
                            </a:rPr>
                            <m:t>𝜌</m:t>
                          </m:r>
                        </m:e>
                        <m:sub>
                          <m:r>
                            <m:rPr>
                              <m:sty m:val="p"/>
                            </m:rPr>
                            <a:rPr lang="en-US" sz="1600">
                              <a:solidFill>
                                <a:schemeClr val="bg1"/>
                              </a:solidFill>
                              <a:latin typeface="Cambria Math" panose="02040503050406030204" pitchFamily="18" charset="0"/>
                            </a:rPr>
                            <m:t>I</m:t>
                          </m:r>
                        </m:sub>
                      </m:sSub>
                      <m:r>
                        <a:rPr lang="en-US" sz="1600" b="0" i="1" smtClean="0">
                          <a:solidFill>
                            <a:schemeClr val="bg1"/>
                          </a:solidFill>
                          <a:latin typeface="Cambria Math" panose="02040503050406030204" pitchFamily="18" charset="0"/>
                        </a:rPr>
                        <m:t>)=(8, 2)</m:t>
                      </m:r>
                    </m:oMath>
                  </m:oMathPara>
                </a14:m>
                <a:endParaRPr lang="en-DE" sz="1600" dirty="0">
                  <a:solidFill>
                    <a:schemeClr val="bg1"/>
                  </a:solidFill>
                </a:endParaRPr>
              </a:p>
            </p:txBody>
          </p:sp>
        </mc:Choice>
        <mc:Fallback>
          <p:sp>
            <p:nvSpPr>
              <p:cNvPr id="4" name="TextBox 3">
                <a:extLst>
                  <a:ext uri="{FF2B5EF4-FFF2-40B4-BE49-F238E27FC236}">
                    <a16:creationId xmlns:a16="http://schemas.microsoft.com/office/drawing/2014/main" id="{33F2779B-86B1-446B-B04D-394D2B7D8241}"/>
                  </a:ext>
                </a:extLst>
              </p:cNvPr>
              <p:cNvSpPr txBox="1">
                <a:spLocks noRot="1" noChangeAspect="1" noMove="1" noResize="1" noEditPoints="1" noAdjustHandles="1" noChangeArrowheads="1" noChangeShapeType="1" noTextEdit="1"/>
              </p:cNvSpPr>
              <p:nvPr/>
            </p:nvSpPr>
            <p:spPr>
              <a:xfrm>
                <a:off x="3987236" y="1342781"/>
                <a:ext cx="1860631" cy="338554"/>
              </a:xfrm>
              <a:prstGeom prst="rect">
                <a:avLst/>
              </a:prstGeom>
              <a:blipFill>
                <a:blip r:embed="rId6"/>
                <a:stretch>
                  <a:fillRect b="-10714"/>
                </a:stretch>
              </a:blipFill>
            </p:spPr>
            <p:txBody>
              <a:bodyPr/>
              <a:lstStyle/>
              <a:p>
                <a:r>
                  <a:rPr lang="en-DE">
                    <a:noFill/>
                  </a:rPr>
                  <a:t> </a:t>
                </a:r>
              </a:p>
            </p:txBody>
          </p:sp>
        </mc:Fallback>
      </mc:AlternateContent>
    </p:spTree>
    <p:extLst>
      <p:ext uri="{BB962C8B-B14F-4D97-AF65-F5344CB8AC3E}">
        <p14:creationId xmlns:p14="http://schemas.microsoft.com/office/powerpoint/2010/main" val="3515444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9507C-9EC0-4FF0-AB1B-8D9F4168FB0F}"/>
              </a:ext>
            </a:extLst>
          </p:cNvPr>
          <p:cNvSpPr>
            <a:spLocks noGrp="1"/>
          </p:cNvSpPr>
          <p:nvPr>
            <p:ph type="title"/>
          </p:nvPr>
        </p:nvSpPr>
        <p:spPr>
          <a:xfrm>
            <a:off x="629894" y="443367"/>
            <a:ext cx="6928626" cy="576649"/>
          </a:xfrm>
        </p:spPr>
        <p:txBody>
          <a:bodyPr>
            <a:normAutofit fontScale="90000"/>
          </a:bodyPr>
          <a:lstStyle/>
          <a:p>
            <a:pPr algn="l"/>
            <a:r>
              <a:rPr lang="en-US" dirty="0"/>
              <a:t>Second stage and cost estimation</a:t>
            </a:r>
            <a:endParaRPr lang="en-DE" dirty="0"/>
          </a:p>
        </p:txBody>
      </p:sp>
      <p:sp>
        <p:nvSpPr>
          <p:cNvPr id="4" name="TextBox 3">
            <a:extLst>
              <a:ext uri="{FF2B5EF4-FFF2-40B4-BE49-F238E27FC236}">
                <a16:creationId xmlns:a16="http://schemas.microsoft.com/office/drawing/2014/main" id="{AEEA56E5-65D8-4021-ACAF-FB52152EFA15}"/>
              </a:ext>
            </a:extLst>
          </p:cNvPr>
          <p:cNvSpPr txBox="1"/>
          <p:nvPr/>
        </p:nvSpPr>
        <p:spPr>
          <a:xfrm>
            <a:off x="1318054" y="1374105"/>
            <a:ext cx="4399006" cy="923330"/>
          </a:xfrm>
          <a:prstGeom prst="rect">
            <a:avLst/>
          </a:prstGeom>
          <a:noFill/>
        </p:spPr>
        <p:txBody>
          <a:bodyPr wrap="square" rtlCol="0">
            <a:spAutoFit/>
          </a:bodyPr>
          <a:lstStyle/>
          <a:p>
            <a:pPr marL="285750" indent="-285750">
              <a:buFont typeface="Courier New" panose="02070309020205020404" pitchFamily="49" charset="0"/>
              <a:buChar char="o"/>
            </a:pPr>
            <a:r>
              <a:rPr lang="en-US" dirty="0"/>
              <a:t>Follow up triggering bins</a:t>
            </a:r>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r>
              <a:rPr lang="en-US" dirty="0"/>
              <a:t>Reconstruct sample points using the </a:t>
            </a:r>
            <a:r>
              <a:rPr lang="en-US" dirty="0">
                <a:solidFill>
                  <a:srgbClr val="FF0000"/>
                </a:solidFill>
              </a:rPr>
              <a:t>basis</a:t>
            </a:r>
            <a:endParaRPr lang="en-DE" dirty="0">
              <a:solidFill>
                <a:srgbClr val="FF0000"/>
              </a:solidFill>
            </a:endParaRPr>
          </a:p>
        </p:txBody>
      </p:sp>
      <p:pic>
        <p:nvPicPr>
          <p:cNvPr id="6" name="Picture 5">
            <a:extLst>
              <a:ext uri="{FF2B5EF4-FFF2-40B4-BE49-F238E27FC236}">
                <a16:creationId xmlns:a16="http://schemas.microsoft.com/office/drawing/2014/main" id="{7CC347D0-3277-432E-A478-2475641EFB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0043" y="1706901"/>
            <a:ext cx="2981395" cy="2825329"/>
          </a:xfrm>
          <a:prstGeom prst="rect">
            <a:avLst/>
          </a:prstGeom>
        </p:spPr>
      </p:pic>
      <p:sp>
        <p:nvSpPr>
          <p:cNvPr id="7" name="TextBox 6">
            <a:extLst>
              <a:ext uri="{FF2B5EF4-FFF2-40B4-BE49-F238E27FC236}">
                <a16:creationId xmlns:a16="http://schemas.microsoft.com/office/drawing/2014/main" id="{01576AF9-D401-40A3-AAAE-B6FC6B89A8B7}"/>
              </a:ext>
            </a:extLst>
          </p:cNvPr>
          <p:cNvSpPr txBox="1"/>
          <p:nvPr/>
        </p:nvSpPr>
        <p:spPr>
          <a:xfrm>
            <a:off x="7496080" y="1189439"/>
            <a:ext cx="3509319" cy="369332"/>
          </a:xfrm>
          <a:prstGeom prst="rect">
            <a:avLst/>
          </a:prstGeom>
          <a:noFill/>
        </p:spPr>
        <p:txBody>
          <a:bodyPr wrap="square" rtlCol="0">
            <a:spAutoFit/>
          </a:bodyPr>
          <a:lstStyle/>
          <a:p>
            <a:r>
              <a:rPr lang="en-US" dirty="0">
                <a:solidFill>
                  <a:srgbClr val="FF0000"/>
                </a:solidFill>
              </a:rPr>
              <a:t>Principal component analysis (PCA)</a:t>
            </a:r>
            <a:endParaRPr lang="en-DE" dirty="0">
              <a:solidFill>
                <a:srgbClr val="FF0000"/>
              </a:solidFill>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6D631E9-EAC8-4E38-8652-8FB338A32186}"/>
                  </a:ext>
                </a:extLst>
              </p:cNvPr>
              <p:cNvSpPr txBox="1"/>
              <p:nvPr/>
            </p:nvSpPr>
            <p:spPr>
              <a:xfrm>
                <a:off x="1119105" y="5785788"/>
                <a:ext cx="6526851"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sz="1600" i="1" smtClean="0">
                              <a:solidFill>
                                <a:srgbClr val="FFFF00"/>
                              </a:solidFill>
                              <a:latin typeface="Cambria Math" panose="02040503050406030204" pitchFamily="18" charset="0"/>
                            </a:rPr>
                          </m:ctrlPr>
                        </m:sSubPr>
                        <m:e>
                          <m:r>
                            <a:rPr lang="en-US" sz="1600" b="0" i="1" smtClean="0">
                              <a:solidFill>
                                <a:srgbClr val="FFFF00"/>
                              </a:solidFill>
                              <a:latin typeface="Cambria Math" panose="02040503050406030204" pitchFamily="18" charset="0"/>
                            </a:rPr>
                            <m:t>𝑧</m:t>
                          </m:r>
                        </m:e>
                        <m:sub>
                          <m:r>
                            <a:rPr lang="en-US" sz="1600" b="0" i="1" smtClean="0">
                              <a:solidFill>
                                <a:srgbClr val="FFFF00"/>
                              </a:solidFill>
                              <a:latin typeface="Cambria Math" panose="02040503050406030204" pitchFamily="18" charset="0"/>
                            </a:rPr>
                            <m:t>𝑡𝑜𝑡𝑎𝑙</m:t>
                          </m:r>
                        </m:sub>
                      </m:sSub>
                      <m:r>
                        <a:rPr lang="en-US" sz="1600" b="0" i="1" smtClean="0">
                          <a:solidFill>
                            <a:srgbClr val="FFFF00"/>
                          </a:solidFill>
                          <a:latin typeface="Cambria Math" panose="02040503050406030204" pitchFamily="18" charset="0"/>
                        </a:rPr>
                        <m:t>(</m:t>
                      </m:r>
                      <m:r>
                        <a:rPr lang="en-US" sz="1600" b="0" i="1" smtClean="0">
                          <a:solidFill>
                            <a:srgbClr val="FFFF00"/>
                          </a:solidFill>
                          <a:latin typeface="Cambria Math" panose="02040503050406030204" pitchFamily="18" charset="0"/>
                        </a:rPr>
                        <m:t>𝑤</m:t>
                      </m:r>
                      <m:r>
                        <a:rPr lang="en-US" sz="1600" b="0" i="1" smtClean="0">
                          <a:solidFill>
                            <a:srgbClr val="FFFF00"/>
                          </a:solidFill>
                          <a:latin typeface="Cambria Math" panose="02040503050406030204" pitchFamily="18" charset="0"/>
                        </a:rPr>
                        <m:t>, </m:t>
                      </m:r>
                      <m:sSub>
                        <m:sSubPr>
                          <m:ctrlPr>
                            <a:rPr lang="en-US" sz="1600" b="0" i="1" smtClean="0">
                              <a:solidFill>
                                <a:srgbClr val="FFFF00"/>
                              </a:solidFill>
                              <a:latin typeface="Cambria Math" panose="02040503050406030204" pitchFamily="18" charset="0"/>
                            </a:rPr>
                          </m:ctrlPr>
                        </m:sSubPr>
                        <m:e>
                          <m:r>
                            <a:rPr lang="en-US" sz="1600" b="0" i="1" smtClean="0">
                              <a:solidFill>
                                <a:srgbClr val="FFFF00"/>
                              </a:solidFill>
                              <a:latin typeface="Cambria Math" panose="02040503050406030204" pitchFamily="18" charset="0"/>
                              <a:ea typeface="Cambria Math" panose="02040503050406030204" pitchFamily="18" charset="0"/>
                            </a:rPr>
                            <m:t>𝜌</m:t>
                          </m:r>
                        </m:e>
                        <m:sub>
                          <m:r>
                            <m:rPr>
                              <m:sty m:val="p"/>
                            </m:rPr>
                            <a:rPr lang="en-US" sz="1600" b="0" i="0" smtClean="0">
                              <a:solidFill>
                                <a:srgbClr val="FFFF00"/>
                              </a:solidFill>
                              <a:latin typeface="Cambria Math" panose="02040503050406030204" pitchFamily="18" charset="0"/>
                            </a:rPr>
                            <m:t>I</m:t>
                          </m:r>
                        </m:sub>
                      </m:sSub>
                      <m:r>
                        <a:rPr lang="en-US" sz="1600" b="0" i="1" smtClean="0">
                          <a:solidFill>
                            <a:srgbClr val="FFFF00"/>
                          </a:solidFill>
                          <a:latin typeface="Cambria Math" panose="02040503050406030204" pitchFamily="18" charset="0"/>
                        </a:rPr>
                        <m:t>)=</m:t>
                      </m:r>
                      <m:r>
                        <a:rPr lang="en-US" sz="1600" b="0" i="1" smtClean="0">
                          <a:solidFill>
                            <a:srgbClr val="FFFF00"/>
                          </a:solidFill>
                          <a:latin typeface="Cambria Math" panose="02040503050406030204" pitchFamily="18" charset="0"/>
                        </a:rPr>
                        <m:t>𝑁𝑇</m:t>
                      </m:r>
                      <m:d>
                        <m:dPr>
                          <m:ctrlPr>
                            <a:rPr lang="en-US" sz="1600" b="0" i="1" smtClean="0">
                              <a:solidFill>
                                <a:srgbClr val="FFFF00"/>
                              </a:solidFill>
                              <a:latin typeface="Cambria Math" panose="02040503050406030204" pitchFamily="18" charset="0"/>
                            </a:rPr>
                          </m:ctrlPr>
                        </m:dPr>
                        <m:e>
                          <m:f>
                            <m:fPr>
                              <m:ctrlPr>
                                <a:rPr lang="en-US" sz="1600" b="0" i="1" smtClean="0">
                                  <a:solidFill>
                                    <a:srgbClr val="FFFF00"/>
                                  </a:solidFill>
                                  <a:latin typeface="Cambria Math" panose="02040503050406030204" pitchFamily="18" charset="0"/>
                                </a:rPr>
                              </m:ctrlPr>
                            </m:fPr>
                            <m:num>
                              <m:r>
                                <a:rPr lang="en-US" sz="1600" b="0" i="1" smtClean="0">
                                  <a:solidFill>
                                    <a:srgbClr val="FFFF00"/>
                                  </a:solidFill>
                                  <a:latin typeface="Cambria Math" panose="02040503050406030204" pitchFamily="18" charset="0"/>
                                </a:rPr>
                                <m:t>5</m:t>
                              </m:r>
                            </m:num>
                            <m:den>
                              <m:r>
                                <a:rPr lang="en-US" sz="1600" b="0" i="1" smtClean="0">
                                  <a:solidFill>
                                    <a:srgbClr val="FFFF00"/>
                                  </a:solidFill>
                                  <a:latin typeface="Cambria Math" panose="02040503050406030204" pitchFamily="18" charset="0"/>
                                </a:rPr>
                                <m:t>𝑤</m:t>
                              </m:r>
                            </m:den>
                          </m:f>
                          <m:r>
                            <m:rPr>
                              <m:sty m:val="p"/>
                            </m:rPr>
                            <a:rPr lang="en-US" sz="1600" b="0" i="0" smtClean="0">
                              <a:solidFill>
                                <a:srgbClr val="FFFF00"/>
                              </a:solidFill>
                              <a:latin typeface="Cambria Math" panose="02040503050406030204" pitchFamily="18" charset="0"/>
                            </a:rPr>
                            <m:t>log</m:t>
                          </m:r>
                          <m:d>
                            <m:dPr>
                              <m:ctrlPr>
                                <a:rPr lang="en-US" sz="1600" b="0" i="1" smtClean="0">
                                  <a:solidFill>
                                    <a:srgbClr val="FFFF00"/>
                                  </a:solidFill>
                                  <a:latin typeface="Cambria Math" panose="02040503050406030204" pitchFamily="18" charset="0"/>
                                </a:rPr>
                              </m:ctrlPr>
                            </m:dPr>
                            <m:e>
                              <m:f>
                                <m:fPr>
                                  <m:ctrlPr>
                                    <a:rPr lang="en-US" sz="1600" b="0" i="1" smtClean="0">
                                      <a:solidFill>
                                        <a:srgbClr val="FFFF00"/>
                                      </a:solidFill>
                                      <a:latin typeface="Cambria Math" panose="02040503050406030204" pitchFamily="18" charset="0"/>
                                    </a:rPr>
                                  </m:ctrlPr>
                                </m:fPr>
                                <m:num>
                                  <m:r>
                                    <m:rPr>
                                      <m:sty m:val="p"/>
                                    </m:rPr>
                                    <a:rPr lang="en-US" sz="1600" b="0" i="0" smtClean="0">
                                      <a:solidFill>
                                        <a:srgbClr val="FFFF00"/>
                                      </a:solidFill>
                                      <a:latin typeface="Cambria Math" panose="02040503050406030204" pitchFamily="18" charset="0"/>
                                    </a:rPr>
                                    <m:t>N</m:t>
                                  </m:r>
                                </m:num>
                                <m:den>
                                  <m:r>
                                    <m:rPr>
                                      <m:sty m:val="p"/>
                                    </m:rPr>
                                    <a:rPr lang="en-US" sz="1600" b="0" i="0" smtClean="0">
                                      <a:solidFill>
                                        <a:srgbClr val="FFFF00"/>
                                      </a:solidFill>
                                      <a:latin typeface="Cambria Math" panose="02040503050406030204" pitchFamily="18" charset="0"/>
                                    </a:rPr>
                                    <m:t>w</m:t>
                                  </m:r>
                                </m:den>
                              </m:f>
                            </m:e>
                          </m:d>
                          <m:r>
                            <a:rPr lang="en-US" sz="1600" b="0" i="0" smtClean="0">
                              <a:solidFill>
                                <a:srgbClr val="FFFF00"/>
                              </a:solidFill>
                              <a:latin typeface="Cambria Math" panose="02040503050406030204" pitchFamily="18" charset="0"/>
                            </a:rPr>
                            <m:t>+6+</m:t>
                          </m:r>
                          <m:f>
                            <m:fPr>
                              <m:ctrlPr>
                                <a:rPr lang="en-US" sz="1600" b="0" i="1" smtClean="0">
                                  <a:solidFill>
                                    <a:srgbClr val="FFFF00"/>
                                  </a:solidFill>
                                  <a:latin typeface="Cambria Math" panose="02040503050406030204" pitchFamily="18" charset="0"/>
                                </a:rPr>
                              </m:ctrlPr>
                            </m:fPr>
                            <m:num>
                              <m:r>
                                <a:rPr lang="en-US" sz="1600" b="0" i="0" smtClean="0">
                                  <a:solidFill>
                                    <a:srgbClr val="FFFF00"/>
                                  </a:solidFill>
                                  <a:latin typeface="Cambria Math" panose="02040503050406030204" pitchFamily="18" charset="0"/>
                                </a:rPr>
                                <m:t>2</m:t>
                              </m:r>
                            </m:num>
                            <m:den>
                              <m:r>
                                <a:rPr lang="en-US" sz="1600" b="0" i="1" smtClean="0">
                                  <a:solidFill>
                                    <a:srgbClr val="FFFF00"/>
                                  </a:solidFill>
                                  <a:latin typeface="Cambria Math" panose="02040503050406030204" pitchFamily="18" charset="0"/>
                                </a:rPr>
                                <m:t>𝑤</m:t>
                              </m:r>
                            </m:den>
                          </m:f>
                        </m:e>
                      </m:d>
                      <m:r>
                        <a:rPr lang="en-US" sz="1600" b="0" i="1" smtClean="0">
                          <a:solidFill>
                            <a:srgbClr val="FFFF00"/>
                          </a:solidFill>
                          <a:latin typeface="Cambria Math" panose="02040503050406030204" pitchFamily="18" charset="0"/>
                        </a:rPr>
                        <m:t>+</m:t>
                      </m:r>
                      <m:r>
                        <a:rPr lang="en-US" sz="1600" i="1">
                          <a:solidFill>
                            <a:srgbClr val="FFFF00"/>
                          </a:solidFill>
                          <a:latin typeface="Cambria Math" panose="02040503050406030204" pitchFamily="18" charset="0"/>
                        </a:rPr>
                        <m:t>4</m:t>
                      </m:r>
                      <m:r>
                        <a:rPr lang="en-US" sz="1600" i="1">
                          <a:solidFill>
                            <a:srgbClr val="FFFF00"/>
                          </a:solidFill>
                          <a:latin typeface="Cambria Math" panose="02040503050406030204" pitchFamily="18" charset="0"/>
                        </a:rPr>
                        <m:t>𝑝𝑤𝑓</m:t>
                      </m:r>
                      <m:d>
                        <m:dPr>
                          <m:ctrlPr>
                            <a:rPr lang="en-US" sz="1600" i="1">
                              <a:solidFill>
                                <a:srgbClr val="FFFF00"/>
                              </a:solidFill>
                              <a:latin typeface="Cambria Math" panose="02040503050406030204" pitchFamily="18" charset="0"/>
                            </a:rPr>
                          </m:ctrlPr>
                        </m:dPr>
                        <m:e>
                          <m:r>
                            <a:rPr lang="en-US" sz="1600" i="1">
                              <a:solidFill>
                                <a:srgbClr val="FFFF00"/>
                              </a:solidFill>
                              <a:latin typeface="Cambria Math" panose="02040503050406030204" pitchFamily="18" charset="0"/>
                            </a:rPr>
                            <m:t>𝑤</m:t>
                          </m:r>
                          <m:r>
                            <a:rPr lang="en-US" sz="1600" i="1">
                              <a:solidFill>
                                <a:srgbClr val="FFFF00"/>
                              </a:solidFill>
                              <a:latin typeface="Cambria Math" panose="02040503050406030204" pitchFamily="18" charset="0"/>
                            </a:rPr>
                            <m:t>,</m:t>
                          </m:r>
                          <m:sSub>
                            <m:sSubPr>
                              <m:ctrlPr>
                                <a:rPr lang="en-US" sz="1600" i="1">
                                  <a:solidFill>
                                    <a:srgbClr val="FFFF00"/>
                                  </a:solidFill>
                                  <a:latin typeface="Cambria Math" panose="02040503050406030204" pitchFamily="18" charset="0"/>
                                </a:rPr>
                              </m:ctrlPr>
                            </m:sSubPr>
                            <m:e>
                              <m:r>
                                <a:rPr lang="en-US" sz="1600" i="1">
                                  <a:solidFill>
                                    <a:srgbClr val="FFFF00"/>
                                  </a:solidFill>
                                  <a:latin typeface="Cambria Math" panose="02040503050406030204" pitchFamily="18" charset="0"/>
                                  <a:ea typeface="Cambria Math" panose="02040503050406030204" pitchFamily="18" charset="0"/>
                                </a:rPr>
                                <m:t>𝜌</m:t>
                              </m:r>
                            </m:e>
                            <m:sub>
                              <m:r>
                                <m:rPr>
                                  <m:sty m:val="p"/>
                                </m:rPr>
                                <a:rPr lang="en-US" sz="1600">
                                  <a:solidFill>
                                    <a:srgbClr val="FFFF00"/>
                                  </a:solidFill>
                                  <a:latin typeface="Cambria Math" panose="02040503050406030204" pitchFamily="18" charset="0"/>
                                </a:rPr>
                                <m:t>I</m:t>
                              </m:r>
                            </m:sub>
                          </m:sSub>
                        </m:e>
                      </m:d>
                      <m:r>
                        <a:rPr lang="en-US" sz="1600" b="0" i="1" smtClean="0">
                          <a:solidFill>
                            <a:srgbClr val="FFFF00"/>
                          </a:solidFill>
                          <a:latin typeface="Cambria Math" panose="02040503050406030204" pitchFamily="18" charset="0"/>
                        </a:rPr>
                        <m:t>+</m:t>
                      </m:r>
                      <m:r>
                        <a:rPr lang="en-US" sz="1600" i="1">
                          <a:solidFill>
                            <a:srgbClr val="FFFF00"/>
                          </a:solidFill>
                          <a:latin typeface="Cambria Math" panose="02040503050406030204" pitchFamily="18" charset="0"/>
                        </a:rPr>
                        <m:t>𝑁</m:t>
                      </m:r>
                      <m:r>
                        <m:rPr>
                          <m:sty m:val="p"/>
                        </m:rPr>
                        <a:rPr lang="en-US" sz="1600">
                          <a:solidFill>
                            <a:srgbClr val="FFFF00"/>
                          </a:solidFill>
                          <a:latin typeface="Cambria Math" panose="02040503050406030204" pitchFamily="18" charset="0"/>
                        </a:rPr>
                        <m:t>p</m:t>
                      </m:r>
                      <m:d>
                        <m:dPr>
                          <m:ctrlPr>
                            <a:rPr lang="en-US" sz="1600" i="1">
                              <a:solidFill>
                                <a:srgbClr val="FFFF00"/>
                              </a:solidFill>
                              <a:latin typeface="Cambria Math" panose="02040503050406030204" pitchFamily="18" charset="0"/>
                            </a:rPr>
                          </m:ctrlPr>
                        </m:dPr>
                        <m:e>
                          <m:r>
                            <m:rPr>
                              <m:sty m:val="p"/>
                            </m:rPr>
                            <a:rPr lang="en-US" sz="1600">
                              <a:solidFill>
                                <a:srgbClr val="FFFF00"/>
                              </a:solidFill>
                              <a:latin typeface="Cambria Math" panose="02040503050406030204" pitchFamily="18" charset="0"/>
                            </a:rPr>
                            <m:t>log</m:t>
                          </m:r>
                          <m:r>
                            <a:rPr lang="en-US" sz="1600" i="1">
                              <a:solidFill>
                                <a:srgbClr val="FFFF00"/>
                              </a:solidFill>
                              <a:latin typeface="Cambria Math" panose="02040503050406030204" pitchFamily="18" charset="0"/>
                            </a:rPr>
                            <m:t>𝑁</m:t>
                          </m:r>
                          <m:r>
                            <a:rPr lang="en-US" sz="1600" i="1">
                              <a:solidFill>
                                <a:srgbClr val="FFFF00"/>
                              </a:solidFill>
                              <a:latin typeface="Cambria Math" panose="02040503050406030204" pitchFamily="18" charset="0"/>
                            </a:rPr>
                            <m:t> +6</m:t>
                          </m:r>
                        </m:e>
                      </m:d>
                    </m:oMath>
                  </m:oMathPara>
                </a14:m>
                <a:endParaRPr lang="en-DE" sz="1600" dirty="0">
                  <a:solidFill>
                    <a:srgbClr val="FFFF00"/>
                  </a:solidFill>
                </a:endParaRPr>
              </a:p>
            </p:txBody>
          </p:sp>
        </mc:Choice>
        <mc:Fallback xmlns="">
          <p:sp>
            <p:nvSpPr>
              <p:cNvPr id="8" name="TextBox 7">
                <a:extLst>
                  <a:ext uri="{FF2B5EF4-FFF2-40B4-BE49-F238E27FC236}">
                    <a16:creationId xmlns:a16="http://schemas.microsoft.com/office/drawing/2014/main" id="{16D631E9-EAC8-4E38-8652-8FB338A32186}"/>
                  </a:ext>
                </a:extLst>
              </p:cNvPr>
              <p:cNvSpPr txBox="1">
                <a:spLocks noRot="1" noChangeAspect="1" noMove="1" noResize="1" noEditPoints="1" noAdjustHandles="1" noChangeArrowheads="1" noChangeShapeType="1" noTextEdit="1"/>
              </p:cNvSpPr>
              <p:nvPr/>
            </p:nvSpPr>
            <p:spPr>
              <a:xfrm>
                <a:off x="1119105" y="5785788"/>
                <a:ext cx="6526851" cy="553228"/>
              </a:xfrm>
              <a:prstGeom prst="rect">
                <a:avLst/>
              </a:prstGeom>
              <a:blipFill>
                <a:blip r:embed="rId3"/>
                <a:stretch>
                  <a:fillRect/>
                </a:stretch>
              </a:blipFill>
            </p:spPr>
            <p:txBody>
              <a:bodyPr/>
              <a:lstStyle/>
              <a:p>
                <a:r>
                  <a:rPr lang="en-DE">
                    <a:noFill/>
                  </a:rPr>
                  <a:t> </a:t>
                </a:r>
              </a:p>
            </p:txBody>
          </p:sp>
        </mc:Fallback>
      </mc:AlternateContent>
      <p:sp>
        <p:nvSpPr>
          <p:cNvPr id="9" name="TextBox 8">
            <a:extLst>
              <a:ext uri="{FF2B5EF4-FFF2-40B4-BE49-F238E27FC236}">
                <a16:creationId xmlns:a16="http://schemas.microsoft.com/office/drawing/2014/main" id="{4989E7BA-886A-4F9D-8AAF-68E377951C1F}"/>
              </a:ext>
            </a:extLst>
          </p:cNvPr>
          <p:cNvSpPr txBox="1"/>
          <p:nvPr/>
        </p:nvSpPr>
        <p:spPr>
          <a:xfrm>
            <a:off x="7717447" y="5877736"/>
            <a:ext cx="2826985" cy="369332"/>
          </a:xfrm>
          <a:prstGeom prst="rect">
            <a:avLst/>
          </a:prstGeom>
          <a:noFill/>
        </p:spPr>
        <p:txBody>
          <a:bodyPr wrap="square" rtlCol="0">
            <a:spAutoFit/>
          </a:bodyPr>
          <a:lstStyle/>
          <a:p>
            <a:r>
              <a:rPr lang="en-US" dirty="0"/>
              <a:t>Hierarchical costs (FLOP) </a:t>
            </a:r>
            <a:endParaRPr lang="en-DE"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AB319E6-383F-4FA0-BE47-921B4942F8FA}"/>
                  </a:ext>
                </a:extLst>
              </p:cNvPr>
              <p:cNvSpPr txBox="1"/>
              <p:nvPr/>
            </p:nvSpPr>
            <p:spPr>
              <a:xfrm>
                <a:off x="917741" y="5143498"/>
                <a:ext cx="2777705" cy="35830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DE" sz="1600" i="1" smtClean="0">
                              <a:solidFill>
                                <a:srgbClr val="FFFF00"/>
                              </a:solidFill>
                              <a:latin typeface="Cambria Math" panose="02040503050406030204" pitchFamily="18" charset="0"/>
                            </a:rPr>
                          </m:ctrlPr>
                        </m:sSubPr>
                        <m:e>
                          <m:r>
                            <a:rPr lang="en-US" sz="1600" b="0" i="1" smtClean="0">
                              <a:solidFill>
                                <a:srgbClr val="FFFF00"/>
                              </a:solidFill>
                              <a:latin typeface="Cambria Math" panose="02040503050406030204" pitchFamily="18" charset="0"/>
                            </a:rPr>
                            <m:t>𝑧</m:t>
                          </m:r>
                        </m:e>
                        <m:sub>
                          <m:r>
                            <a:rPr lang="en-US" sz="1600" b="0" i="1" smtClean="0">
                              <a:solidFill>
                                <a:srgbClr val="FFFF00"/>
                              </a:solidFill>
                              <a:latin typeface="Cambria Math" panose="02040503050406030204" pitchFamily="18" charset="0"/>
                            </a:rPr>
                            <m:t>𝑓𝑙𝑎𝑡</m:t>
                          </m:r>
                        </m:sub>
                      </m:sSub>
                      <m:r>
                        <a:rPr lang="en-US" sz="1600" b="0" i="1" smtClean="0">
                          <a:solidFill>
                            <a:srgbClr val="FFFF00"/>
                          </a:solidFill>
                          <a:latin typeface="Cambria Math" panose="02040503050406030204" pitchFamily="18" charset="0"/>
                        </a:rPr>
                        <m:t>=</m:t>
                      </m:r>
                      <m:r>
                        <a:rPr lang="en-US" sz="1600" b="0" i="1" smtClean="0">
                          <a:solidFill>
                            <a:srgbClr val="FFFF00"/>
                          </a:solidFill>
                          <a:latin typeface="Cambria Math" panose="02040503050406030204" pitchFamily="18" charset="0"/>
                        </a:rPr>
                        <m:t>𝑁𝑇</m:t>
                      </m:r>
                      <m:r>
                        <a:rPr lang="en-US" sz="1600" b="0" i="1" smtClean="0">
                          <a:solidFill>
                            <a:srgbClr val="FFFF00"/>
                          </a:solidFill>
                          <a:latin typeface="Cambria Math" panose="02040503050406030204" pitchFamily="18" charset="0"/>
                        </a:rPr>
                        <m:t>(5</m:t>
                      </m:r>
                      <m:r>
                        <a:rPr lang="en-US" sz="1600" b="0" i="0" smtClean="0">
                          <a:solidFill>
                            <a:srgbClr val="FFFF00"/>
                          </a:solidFill>
                          <a:latin typeface="Cambria Math" panose="02040503050406030204" pitchFamily="18" charset="0"/>
                        </a:rPr>
                        <m:t> </m:t>
                      </m:r>
                      <m:r>
                        <m:rPr>
                          <m:sty m:val="p"/>
                        </m:rPr>
                        <a:rPr lang="en-US" sz="1600" b="0" i="0" smtClean="0">
                          <a:solidFill>
                            <a:srgbClr val="FFFF00"/>
                          </a:solidFill>
                          <a:latin typeface="Cambria Math" panose="02040503050406030204" pitchFamily="18" charset="0"/>
                        </a:rPr>
                        <m:t>log</m:t>
                      </m:r>
                      <m:r>
                        <a:rPr lang="en-US" sz="1600" b="0" i="1" smtClean="0">
                          <a:solidFill>
                            <a:srgbClr val="FFFF00"/>
                          </a:solidFill>
                          <a:latin typeface="Cambria Math" panose="02040503050406030204" pitchFamily="18" charset="0"/>
                        </a:rPr>
                        <m:t>𝑁</m:t>
                      </m:r>
                      <m:r>
                        <a:rPr lang="en-US" sz="1600" b="0" i="1" smtClean="0">
                          <a:solidFill>
                            <a:srgbClr val="FFFF00"/>
                          </a:solidFill>
                          <a:latin typeface="Cambria Math" panose="02040503050406030204" pitchFamily="18" charset="0"/>
                        </a:rPr>
                        <m:t> +6)</m:t>
                      </m:r>
                    </m:oMath>
                  </m:oMathPara>
                </a14:m>
                <a:endParaRPr lang="en-DE" sz="1600" dirty="0">
                  <a:solidFill>
                    <a:srgbClr val="FFFF00"/>
                  </a:solidFill>
                </a:endParaRPr>
              </a:p>
            </p:txBody>
          </p:sp>
        </mc:Choice>
        <mc:Fallback xmlns="">
          <p:sp>
            <p:nvSpPr>
              <p:cNvPr id="11" name="TextBox 10">
                <a:extLst>
                  <a:ext uri="{FF2B5EF4-FFF2-40B4-BE49-F238E27FC236}">
                    <a16:creationId xmlns:a16="http://schemas.microsoft.com/office/drawing/2014/main" id="{BAB319E6-383F-4FA0-BE47-921B4942F8FA}"/>
                  </a:ext>
                </a:extLst>
              </p:cNvPr>
              <p:cNvSpPr txBox="1">
                <a:spLocks noRot="1" noChangeAspect="1" noMove="1" noResize="1" noEditPoints="1" noAdjustHandles="1" noChangeArrowheads="1" noChangeShapeType="1" noTextEdit="1"/>
              </p:cNvSpPr>
              <p:nvPr/>
            </p:nvSpPr>
            <p:spPr>
              <a:xfrm>
                <a:off x="917741" y="5143498"/>
                <a:ext cx="2777705" cy="358303"/>
              </a:xfrm>
              <a:prstGeom prst="rect">
                <a:avLst/>
              </a:prstGeom>
              <a:blipFill>
                <a:blip r:embed="rId4"/>
                <a:stretch>
                  <a:fillRect b="-5085"/>
                </a:stretch>
              </a:blipFill>
            </p:spPr>
            <p:txBody>
              <a:bodyPr/>
              <a:lstStyle/>
              <a:p>
                <a:r>
                  <a:rPr lang="en-DE">
                    <a:noFill/>
                  </a:rPr>
                  <a:t> </a:t>
                </a:r>
              </a:p>
            </p:txBody>
          </p:sp>
        </mc:Fallback>
      </mc:AlternateContent>
      <p:sp>
        <p:nvSpPr>
          <p:cNvPr id="13" name="TextBox 12">
            <a:extLst>
              <a:ext uri="{FF2B5EF4-FFF2-40B4-BE49-F238E27FC236}">
                <a16:creationId xmlns:a16="http://schemas.microsoft.com/office/drawing/2014/main" id="{B2C869F4-182B-4824-AEF2-10EDD87EAAFB}"/>
              </a:ext>
            </a:extLst>
          </p:cNvPr>
          <p:cNvSpPr txBox="1"/>
          <p:nvPr/>
        </p:nvSpPr>
        <p:spPr>
          <a:xfrm>
            <a:off x="7717447" y="5216748"/>
            <a:ext cx="2390380" cy="369332"/>
          </a:xfrm>
          <a:prstGeom prst="rect">
            <a:avLst/>
          </a:prstGeom>
          <a:noFill/>
        </p:spPr>
        <p:txBody>
          <a:bodyPr wrap="square" rtlCol="0">
            <a:spAutoFit/>
          </a:bodyPr>
          <a:lstStyle/>
          <a:p>
            <a:r>
              <a:rPr lang="en-US" dirty="0"/>
              <a:t>Baseline costs (FLOP)</a:t>
            </a:r>
            <a:endParaRPr lang="en-DE" dirty="0"/>
          </a:p>
        </p:txBody>
      </p:sp>
      <p:pic>
        <p:nvPicPr>
          <p:cNvPr id="14" name="Picture 13">
            <a:extLst>
              <a:ext uri="{FF2B5EF4-FFF2-40B4-BE49-F238E27FC236}">
                <a16:creationId xmlns:a16="http://schemas.microsoft.com/office/drawing/2014/main" id="{2F16AA04-B18B-441E-950C-6C8417CB5DFA}"/>
              </a:ext>
            </a:extLst>
          </p:cNvPr>
          <p:cNvPicPr>
            <a:picLocks noChangeAspect="1"/>
          </p:cNvPicPr>
          <p:nvPr/>
        </p:nvPicPr>
        <p:blipFill rotWithShape="1">
          <a:blip r:embed="rId5"/>
          <a:srcRect t="64271" b="-139"/>
          <a:stretch/>
        </p:blipFill>
        <p:spPr>
          <a:xfrm>
            <a:off x="2339547" y="3451765"/>
            <a:ext cx="3509320" cy="1132221"/>
          </a:xfrm>
          <a:prstGeom prst="rect">
            <a:avLst/>
          </a:prstGeom>
        </p:spPr>
      </p:pic>
      <p:pic>
        <p:nvPicPr>
          <p:cNvPr id="15" name="Picture 14">
            <a:extLst>
              <a:ext uri="{FF2B5EF4-FFF2-40B4-BE49-F238E27FC236}">
                <a16:creationId xmlns:a16="http://schemas.microsoft.com/office/drawing/2014/main" id="{F2362830-8D41-4111-8822-3B98683870F1}"/>
              </a:ext>
            </a:extLst>
          </p:cNvPr>
          <p:cNvPicPr>
            <a:picLocks noChangeAspect="1"/>
          </p:cNvPicPr>
          <p:nvPr/>
        </p:nvPicPr>
        <p:blipFill rotWithShape="1">
          <a:blip r:embed="rId5"/>
          <a:srcRect t="33749" b="36063"/>
          <a:stretch/>
        </p:blipFill>
        <p:spPr>
          <a:xfrm>
            <a:off x="2339547" y="2503318"/>
            <a:ext cx="3509320" cy="952922"/>
          </a:xfrm>
          <a:prstGeom prst="rect">
            <a:avLst/>
          </a:prstGeom>
        </p:spPr>
      </p:pic>
    </p:spTree>
    <p:extLst>
      <p:ext uri="{BB962C8B-B14F-4D97-AF65-F5344CB8AC3E}">
        <p14:creationId xmlns:p14="http://schemas.microsoft.com/office/powerpoint/2010/main" val="216743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1"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39495-3956-4633-B9B2-B776C4B47728}"/>
              </a:ext>
            </a:extLst>
          </p:cNvPr>
          <p:cNvSpPr>
            <a:spLocks noGrp="1"/>
          </p:cNvSpPr>
          <p:nvPr>
            <p:ph type="title"/>
          </p:nvPr>
        </p:nvSpPr>
        <p:spPr>
          <a:xfrm>
            <a:off x="680883" y="332295"/>
            <a:ext cx="3390786" cy="641230"/>
          </a:xfrm>
        </p:spPr>
        <p:txBody>
          <a:bodyPr>
            <a:normAutofit/>
          </a:bodyPr>
          <a:lstStyle/>
          <a:p>
            <a:pPr algn="l"/>
            <a:r>
              <a:rPr lang="en-US" sz="3200" dirty="0"/>
              <a:t>Implementation</a:t>
            </a:r>
            <a:endParaRPr lang="en-DE" sz="3200" dirty="0"/>
          </a:p>
        </p:txBody>
      </p:sp>
      <p:sp>
        <p:nvSpPr>
          <p:cNvPr id="4" name="TextBox 3">
            <a:extLst>
              <a:ext uri="{FF2B5EF4-FFF2-40B4-BE49-F238E27FC236}">
                <a16:creationId xmlns:a16="http://schemas.microsoft.com/office/drawing/2014/main" id="{46E22E17-8491-4A83-BE0F-87477AEF69D6}"/>
              </a:ext>
            </a:extLst>
          </p:cNvPr>
          <p:cNvSpPr txBox="1"/>
          <p:nvPr/>
        </p:nvSpPr>
        <p:spPr>
          <a:xfrm>
            <a:off x="1528313" y="1260977"/>
            <a:ext cx="9135373" cy="369332"/>
          </a:xfrm>
          <a:prstGeom prst="rect">
            <a:avLst/>
          </a:prstGeom>
          <a:noFill/>
        </p:spPr>
        <p:txBody>
          <a:bodyPr wrap="square" rtlCol="0">
            <a:spAutoFit/>
          </a:bodyPr>
          <a:lstStyle/>
          <a:p>
            <a:r>
              <a:rPr lang="en-US" dirty="0"/>
              <a:t>Codebase in </a:t>
            </a:r>
            <a:r>
              <a:rPr lang="en-US" dirty="0">
                <a:solidFill>
                  <a:srgbClr val="FF0000"/>
                </a:solidFill>
              </a:rPr>
              <a:t>C language</a:t>
            </a:r>
            <a:r>
              <a:rPr lang="en-US" dirty="0"/>
              <a:t> and operations on the GPU are performed using </a:t>
            </a:r>
            <a:r>
              <a:rPr lang="en-US" dirty="0">
                <a:solidFill>
                  <a:srgbClr val="FF0000"/>
                </a:solidFill>
              </a:rPr>
              <a:t>CUDA</a:t>
            </a:r>
            <a:r>
              <a:rPr lang="en-US" dirty="0"/>
              <a:t> by Nvidia</a:t>
            </a:r>
            <a:endParaRPr lang="en-DE" dirty="0"/>
          </a:p>
        </p:txBody>
      </p:sp>
      <p:pic>
        <p:nvPicPr>
          <p:cNvPr id="11" name="Picture 10">
            <a:extLst>
              <a:ext uri="{FF2B5EF4-FFF2-40B4-BE49-F238E27FC236}">
                <a16:creationId xmlns:a16="http://schemas.microsoft.com/office/drawing/2014/main" id="{7E85A6C4-1BAE-4E65-8AE2-F5BD56BA243E}"/>
              </a:ext>
            </a:extLst>
          </p:cNvPr>
          <p:cNvPicPr>
            <a:picLocks noChangeAspect="1"/>
          </p:cNvPicPr>
          <p:nvPr/>
        </p:nvPicPr>
        <p:blipFill>
          <a:blip r:embed="rId2"/>
          <a:stretch>
            <a:fillRect/>
          </a:stretch>
        </p:blipFill>
        <p:spPr>
          <a:xfrm>
            <a:off x="6963804" y="1938589"/>
            <a:ext cx="5228196" cy="3473768"/>
          </a:xfrm>
          <a:prstGeom prst="rect">
            <a:avLst/>
          </a:prstGeom>
        </p:spPr>
      </p:pic>
      <p:sp>
        <p:nvSpPr>
          <p:cNvPr id="3" name="TextBox 2">
            <a:extLst>
              <a:ext uri="{FF2B5EF4-FFF2-40B4-BE49-F238E27FC236}">
                <a16:creationId xmlns:a16="http://schemas.microsoft.com/office/drawing/2014/main" id="{F9569697-944E-40BF-B528-6B5E685DAC2B}"/>
              </a:ext>
            </a:extLst>
          </p:cNvPr>
          <p:cNvSpPr txBox="1"/>
          <p:nvPr/>
        </p:nvSpPr>
        <p:spPr>
          <a:xfrm>
            <a:off x="817468" y="2382811"/>
            <a:ext cx="5717556" cy="2585323"/>
          </a:xfrm>
          <a:prstGeom prst="rect">
            <a:avLst/>
          </a:prstGeom>
          <a:noFill/>
        </p:spPr>
        <p:txBody>
          <a:bodyPr wrap="square" rtlCol="0">
            <a:spAutoFit/>
          </a:bodyPr>
          <a:lstStyle/>
          <a:p>
            <a:pPr marL="285750" indent="-285750">
              <a:buFont typeface="Courier New" panose="02070309020205020404" pitchFamily="49" charset="0"/>
              <a:buChar char="o"/>
            </a:pPr>
            <a:r>
              <a:rPr lang="en-US" dirty="0"/>
              <a:t>Pre-compute the basis and store them on hard-drives</a:t>
            </a:r>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r>
              <a:rPr lang="en-US" dirty="0"/>
              <a:t>Data is divided into smaller segments of </a:t>
            </a:r>
            <a:r>
              <a:rPr lang="en-US" dirty="0">
                <a:solidFill>
                  <a:srgbClr val="00B0F0"/>
                </a:solidFill>
              </a:rPr>
              <a:t>128s</a:t>
            </a:r>
            <a:r>
              <a:rPr lang="en-US" dirty="0"/>
              <a:t> and sampled at </a:t>
            </a:r>
            <a:r>
              <a:rPr lang="en-US" dirty="0">
                <a:solidFill>
                  <a:srgbClr val="00B0F0"/>
                </a:solidFill>
              </a:rPr>
              <a:t>2048 Hz</a:t>
            </a:r>
            <a:endParaRPr lang="en-US" dirty="0"/>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r>
              <a:rPr lang="en-US" dirty="0"/>
              <a:t>Highly parallelizable operations – Matrix multiplications, FFTs</a:t>
            </a:r>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r>
              <a:rPr lang="en-US" dirty="0"/>
              <a:t>Optimized libraries  -- </a:t>
            </a:r>
            <a:r>
              <a:rPr lang="en-US" dirty="0" err="1"/>
              <a:t>cuBLAS</a:t>
            </a:r>
            <a:r>
              <a:rPr lang="en-US" dirty="0"/>
              <a:t>,  </a:t>
            </a:r>
            <a:r>
              <a:rPr lang="en-US" dirty="0" err="1"/>
              <a:t>cuFFT</a:t>
            </a:r>
            <a:endParaRPr lang="en-US" dirty="0"/>
          </a:p>
        </p:txBody>
      </p:sp>
      <p:sp>
        <p:nvSpPr>
          <p:cNvPr id="17" name="TextBox 16">
            <a:extLst>
              <a:ext uri="{FF2B5EF4-FFF2-40B4-BE49-F238E27FC236}">
                <a16:creationId xmlns:a16="http://schemas.microsoft.com/office/drawing/2014/main" id="{30FF9637-E007-420C-AB81-8B8D707679E0}"/>
              </a:ext>
            </a:extLst>
          </p:cNvPr>
          <p:cNvSpPr txBox="1"/>
          <p:nvPr/>
        </p:nvSpPr>
        <p:spPr>
          <a:xfrm>
            <a:off x="5552323" y="5869014"/>
            <a:ext cx="3638911" cy="400110"/>
          </a:xfrm>
          <a:prstGeom prst="rect">
            <a:avLst/>
          </a:prstGeom>
          <a:noFill/>
        </p:spPr>
        <p:txBody>
          <a:bodyPr wrap="square" rtlCol="0">
            <a:spAutoFit/>
          </a:bodyPr>
          <a:lstStyle/>
          <a:p>
            <a:r>
              <a:rPr lang="en-US" sz="2000" dirty="0"/>
              <a:t>Nvidia Tesla V100 and RTX 2070 </a:t>
            </a:r>
            <a:endParaRPr lang="en-DE" sz="2000" dirty="0"/>
          </a:p>
        </p:txBody>
      </p:sp>
      <p:sp>
        <p:nvSpPr>
          <p:cNvPr id="5" name="TextBox 4">
            <a:extLst>
              <a:ext uri="{FF2B5EF4-FFF2-40B4-BE49-F238E27FC236}">
                <a16:creationId xmlns:a16="http://schemas.microsoft.com/office/drawing/2014/main" id="{D73D741A-0A8E-4CB2-BCA2-5165A12FDDA7}"/>
              </a:ext>
            </a:extLst>
          </p:cNvPr>
          <p:cNvSpPr txBox="1"/>
          <p:nvPr/>
        </p:nvSpPr>
        <p:spPr>
          <a:xfrm>
            <a:off x="9191234" y="5427746"/>
            <a:ext cx="2941501" cy="338554"/>
          </a:xfrm>
          <a:prstGeom prst="rect">
            <a:avLst/>
          </a:prstGeom>
          <a:noFill/>
        </p:spPr>
        <p:txBody>
          <a:bodyPr wrap="square" rtlCol="0">
            <a:spAutoFit/>
          </a:bodyPr>
          <a:lstStyle/>
          <a:p>
            <a:r>
              <a:rPr lang="en-US" sz="1600" dirty="0"/>
              <a:t>ATLAS computing center at AEI </a:t>
            </a:r>
            <a:endParaRPr lang="en-DE" sz="1600" dirty="0"/>
          </a:p>
        </p:txBody>
      </p:sp>
    </p:spTree>
    <p:extLst>
      <p:ext uri="{BB962C8B-B14F-4D97-AF65-F5344CB8AC3E}">
        <p14:creationId xmlns:p14="http://schemas.microsoft.com/office/powerpoint/2010/main" val="22948784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E9C78-AA4C-4788-807C-F56B77B30C35}"/>
              </a:ext>
            </a:extLst>
          </p:cNvPr>
          <p:cNvSpPr>
            <a:spLocks noGrp="1"/>
          </p:cNvSpPr>
          <p:nvPr>
            <p:ph type="title"/>
          </p:nvPr>
        </p:nvSpPr>
        <p:spPr>
          <a:xfrm>
            <a:off x="1383351" y="3888259"/>
            <a:ext cx="1961210" cy="708454"/>
          </a:xfrm>
        </p:spPr>
        <p:txBody>
          <a:bodyPr>
            <a:normAutofit/>
          </a:bodyPr>
          <a:lstStyle/>
          <a:p>
            <a:pPr algn="l"/>
            <a:r>
              <a:rPr lang="en-US" dirty="0">
                <a:effectLst>
                  <a:outerShdw blurRad="9525" dist="25400" dir="14640000" algn="tl" rotWithShape="0">
                    <a:schemeClr val="bg1">
                      <a:alpha val="30000"/>
                    </a:schemeClr>
                  </a:outerShdw>
                </a:effectLst>
              </a:rPr>
              <a:t>Results</a:t>
            </a:r>
            <a:endParaRPr lang="en-DE" dirty="0">
              <a:effectLst>
                <a:outerShdw blurRad="9525" dist="25400" dir="14640000" algn="tl" rotWithShape="0">
                  <a:schemeClr val="bg1">
                    <a:alpha val="30000"/>
                  </a:schemeClr>
                </a:outerShdw>
              </a:effectLst>
            </a:endParaRPr>
          </a:p>
        </p:txBody>
      </p:sp>
    </p:spTree>
    <p:extLst>
      <p:ext uri="{BB962C8B-B14F-4D97-AF65-F5344CB8AC3E}">
        <p14:creationId xmlns:p14="http://schemas.microsoft.com/office/powerpoint/2010/main" val="4013134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D33391-F917-4211-B228-B57D1F0BB8B8}"/>
              </a:ext>
            </a:extLst>
          </p:cNvPr>
          <p:cNvPicPr>
            <a:picLocks noChangeAspect="1"/>
          </p:cNvPicPr>
          <p:nvPr/>
        </p:nvPicPr>
        <p:blipFill>
          <a:blip r:embed="rId2"/>
          <a:stretch>
            <a:fillRect/>
          </a:stretch>
        </p:blipFill>
        <p:spPr>
          <a:xfrm>
            <a:off x="1417703" y="0"/>
            <a:ext cx="9356593" cy="6858000"/>
          </a:xfrm>
          <a:prstGeom prst="rect">
            <a:avLst/>
          </a:prstGeom>
        </p:spPr>
      </p:pic>
    </p:spTree>
    <p:extLst>
      <p:ext uri="{BB962C8B-B14F-4D97-AF65-F5344CB8AC3E}">
        <p14:creationId xmlns:p14="http://schemas.microsoft.com/office/powerpoint/2010/main" val="3235470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Rounded Corners 9">
            <a:extLst>
              <a:ext uri="{FF2B5EF4-FFF2-40B4-BE49-F238E27FC236}">
                <a16:creationId xmlns:a16="http://schemas.microsoft.com/office/drawing/2014/main" id="{B26E37EA-8BA8-42B1-918B-B7A5935704E8}"/>
              </a:ext>
            </a:extLst>
          </p:cNvPr>
          <p:cNvSpPr/>
          <p:nvPr/>
        </p:nvSpPr>
        <p:spPr>
          <a:xfrm>
            <a:off x="5357002" y="1305851"/>
            <a:ext cx="6176513" cy="2091906"/>
          </a:xfrm>
          <a:prstGeom prst="roundRect">
            <a:avLst/>
          </a:prstGeom>
          <a:gradFill flip="none" rotWithShape="1">
            <a:gsLst>
              <a:gs pos="37000">
                <a:srgbClr val="003300"/>
              </a:gs>
              <a:gs pos="100000">
                <a:srgbClr val="006600"/>
              </a:gs>
            </a:gsLst>
            <a:lin ang="2700000" scaled="1"/>
            <a:tileRect/>
          </a:gra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9" name="Rectangle: Rounded Corners 8">
            <a:extLst>
              <a:ext uri="{FF2B5EF4-FFF2-40B4-BE49-F238E27FC236}">
                <a16:creationId xmlns:a16="http://schemas.microsoft.com/office/drawing/2014/main" id="{5D2DB342-D655-4B82-8AB9-86FE32654CB5}"/>
              </a:ext>
            </a:extLst>
          </p:cNvPr>
          <p:cNvSpPr/>
          <p:nvPr/>
        </p:nvSpPr>
        <p:spPr>
          <a:xfrm>
            <a:off x="5426015" y="3926849"/>
            <a:ext cx="6176513" cy="2200574"/>
          </a:xfrm>
          <a:prstGeom prst="roundRect">
            <a:avLst/>
          </a:prstGeom>
          <a:gradFill flip="none" rotWithShape="1">
            <a:gsLst>
              <a:gs pos="37000">
                <a:srgbClr val="003300"/>
              </a:gs>
              <a:gs pos="100000">
                <a:srgbClr val="006600"/>
              </a:gs>
            </a:gsLst>
            <a:lin ang="2700000" scaled="1"/>
            <a:tileRect/>
          </a:gradFill>
          <a:ln>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3A35281A-75F3-4EDD-994C-BBFEC266265B}"/>
              </a:ext>
            </a:extLst>
          </p:cNvPr>
          <p:cNvSpPr>
            <a:spLocks noGrp="1"/>
          </p:cNvSpPr>
          <p:nvPr>
            <p:ph type="title"/>
          </p:nvPr>
        </p:nvSpPr>
        <p:spPr>
          <a:xfrm>
            <a:off x="864825" y="408862"/>
            <a:ext cx="2314979" cy="580845"/>
          </a:xfrm>
        </p:spPr>
        <p:txBody>
          <a:bodyPr>
            <a:noAutofit/>
          </a:bodyPr>
          <a:lstStyle/>
          <a:p>
            <a:pPr algn="l"/>
            <a:r>
              <a:rPr lang="en-US" sz="3600" dirty="0"/>
              <a:t>Case-study</a:t>
            </a:r>
            <a:endParaRPr lang="en-DE" dirty="0"/>
          </a:p>
        </p:txBody>
      </p:sp>
      <p:pic>
        <p:nvPicPr>
          <p:cNvPr id="4" name="Picture 3">
            <a:extLst>
              <a:ext uri="{FF2B5EF4-FFF2-40B4-BE49-F238E27FC236}">
                <a16:creationId xmlns:a16="http://schemas.microsoft.com/office/drawing/2014/main" id="{EE3F6EC3-9F57-4A26-9C6A-DBAF5A2E16E2}"/>
              </a:ext>
            </a:extLst>
          </p:cNvPr>
          <p:cNvPicPr>
            <a:picLocks noChangeAspect="1"/>
          </p:cNvPicPr>
          <p:nvPr/>
        </p:nvPicPr>
        <p:blipFill>
          <a:blip r:embed="rId2"/>
          <a:stretch>
            <a:fillRect/>
          </a:stretch>
        </p:blipFill>
        <p:spPr>
          <a:xfrm>
            <a:off x="395737" y="1246546"/>
            <a:ext cx="4452308" cy="3222475"/>
          </a:xfrm>
          <a:prstGeom prst="rect">
            <a:avLst/>
          </a:prstGeom>
        </p:spPr>
      </p:pic>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8A5EA2FD-87C1-4D2C-879E-749AC9E03A18}"/>
                  </a:ext>
                </a:extLst>
              </p:cNvPr>
              <p:cNvSpPr txBox="1"/>
              <p:nvPr/>
            </p:nvSpPr>
            <p:spPr>
              <a:xfrm>
                <a:off x="5597106" y="1613140"/>
                <a:ext cx="5237671" cy="1477328"/>
              </a:xfrm>
              <a:prstGeom prst="rect">
                <a:avLst/>
              </a:prstGeom>
              <a:noFill/>
            </p:spPr>
            <p:txBody>
              <a:bodyPr wrap="square" rtlCol="0">
                <a:spAutoFit/>
              </a:bodyPr>
              <a:lstStyle/>
              <a:p>
                <a:pPr marL="285750" indent="-285750">
                  <a:buFont typeface="Arial" panose="020B0604020202020204" pitchFamily="34" charset="0"/>
                  <a:buChar char="•"/>
                </a:pPr>
                <a:r>
                  <a:rPr lang="en-US" dirty="0"/>
                  <a:t>Case-study performed on a sub-region </a:t>
                </a:r>
              </a:p>
              <a:p>
                <a:endParaRPr lang="en-US" dirty="0"/>
              </a:p>
              <a:p>
                <a:pPr marL="285750" indent="-285750">
                  <a:buFont typeface="Arial" panose="020B0604020202020204" pitchFamily="34" charset="0"/>
                  <a:buChar char="•"/>
                </a:pPr>
                <a:r>
                  <a:rPr lang="en-US" dirty="0"/>
                  <a:t>Conservative reduction in costs  </a:t>
                </a:r>
                <a14:m>
                  <m:oMath xmlns:m="http://schemas.openxmlformats.org/officeDocument/2006/math">
                    <m:r>
                      <a:rPr lang="en-US" b="0" i="1" smtClean="0">
                        <a:solidFill>
                          <a:srgbClr val="FF0000"/>
                        </a:solidFill>
                        <a:latin typeface="Cambria Math" panose="02040503050406030204" pitchFamily="18" charset="0"/>
                      </a:rPr>
                      <m:t>𝑝</m:t>
                    </m:r>
                    <m:r>
                      <a:rPr lang="en-US" b="0" i="1" smtClean="0">
                        <a:solidFill>
                          <a:srgbClr val="FF0000"/>
                        </a:solidFill>
                        <a:latin typeface="Cambria Math" panose="02040503050406030204" pitchFamily="18" charset="0"/>
                      </a:rPr>
                      <m:t>=254</m:t>
                    </m:r>
                    <m:r>
                      <a:rPr lang="en-US" b="0" i="0" smtClean="0">
                        <a:solidFill>
                          <a:srgbClr val="FF0000"/>
                        </a:solidFill>
                        <a:latin typeface="Cambria Math" panose="02040503050406030204" pitchFamily="18" charset="0"/>
                      </a:rPr>
                      <m:t> ~ </m:t>
                    </m:r>
                    <m:d>
                      <m:dPr>
                        <m:begChr m:val="⟨"/>
                        <m:endChr m:val="⟩"/>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𝑝</m:t>
                        </m:r>
                      </m:e>
                    </m:d>
                  </m:oMath>
                </a14:m>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We target for SNR 5 and above</a:t>
                </a:r>
              </a:p>
            </p:txBody>
          </p:sp>
        </mc:Choice>
        <mc:Fallback xmlns="">
          <p:sp>
            <p:nvSpPr>
              <p:cNvPr id="5" name="TextBox 4">
                <a:extLst>
                  <a:ext uri="{FF2B5EF4-FFF2-40B4-BE49-F238E27FC236}">
                    <a16:creationId xmlns:a16="http://schemas.microsoft.com/office/drawing/2014/main" id="{8A5EA2FD-87C1-4D2C-879E-749AC9E03A18}"/>
                  </a:ext>
                </a:extLst>
              </p:cNvPr>
              <p:cNvSpPr txBox="1">
                <a:spLocks noRot="1" noChangeAspect="1" noMove="1" noResize="1" noEditPoints="1" noAdjustHandles="1" noChangeArrowheads="1" noChangeShapeType="1" noTextEdit="1"/>
              </p:cNvSpPr>
              <p:nvPr/>
            </p:nvSpPr>
            <p:spPr>
              <a:xfrm>
                <a:off x="5597106" y="1613140"/>
                <a:ext cx="5237671" cy="1477328"/>
              </a:xfrm>
              <a:prstGeom prst="rect">
                <a:avLst/>
              </a:prstGeom>
              <a:blipFill>
                <a:blip r:embed="rId3"/>
                <a:stretch>
                  <a:fillRect l="-698" t="-2479" b="-5785"/>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87975EF6-6032-47AA-B4BA-5CDA1822DFA3}"/>
                  </a:ext>
                </a:extLst>
              </p:cNvPr>
              <p:cNvSpPr txBox="1"/>
              <p:nvPr/>
            </p:nvSpPr>
            <p:spPr>
              <a:xfrm>
                <a:off x="1673524" y="4649637"/>
                <a:ext cx="2044460"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𝑀</m:t>
                      </m:r>
                      <m:r>
                        <a:rPr lang="en-US" b="0" i="1" smtClean="0">
                          <a:latin typeface="Cambria Math" panose="02040503050406030204" pitchFamily="18" charset="0"/>
                        </a:rPr>
                        <m:t> ∈  </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5.72, 12.05</m:t>
                          </m:r>
                        </m:e>
                      </m:d>
                    </m:oMath>
                    <m:oMath xmlns:m="http://schemas.openxmlformats.org/officeDocument/2006/math">
                      <m:r>
                        <a:rPr lang="en-US" b="0" i="1" smtClean="0">
                          <a:latin typeface="Cambria Math" panose="02040503050406030204" pitchFamily="18" charset="0"/>
                          <a:ea typeface="Cambria Math" panose="02040503050406030204" pitchFamily="18" charset="0"/>
                        </a:rPr>
                        <m:t>𝑞</m:t>
                      </m:r>
                      <m:r>
                        <a:rPr lang="en-US" b="0" i="1" smtClean="0">
                          <a:latin typeface="Cambria Math" panose="02040503050406030204" pitchFamily="18" charset="0"/>
                          <a:ea typeface="Cambria Math" panose="02040503050406030204" pitchFamily="18" charset="0"/>
                        </a:rPr>
                        <m:t>   ∈  [1.0, 11.05]</m:t>
                      </m:r>
                    </m:oMath>
                  </m:oMathPara>
                </a14:m>
                <a:endParaRPr lang="en-DE" dirty="0"/>
              </a:p>
            </p:txBody>
          </p:sp>
        </mc:Choice>
        <mc:Fallback xmlns="">
          <p:sp>
            <p:nvSpPr>
              <p:cNvPr id="6" name="TextBox 5">
                <a:extLst>
                  <a:ext uri="{FF2B5EF4-FFF2-40B4-BE49-F238E27FC236}">
                    <a16:creationId xmlns:a16="http://schemas.microsoft.com/office/drawing/2014/main" id="{87975EF6-6032-47AA-B4BA-5CDA1822DFA3}"/>
                  </a:ext>
                </a:extLst>
              </p:cNvPr>
              <p:cNvSpPr txBox="1">
                <a:spLocks noRot="1" noChangeAspect="1" noMove="1" noResize="1" noEditPoints="1" noAdjustHandles="1" noChangeArrowheads="1" noChangeShapeType="1" noTextEdit="1"/>
              </p:cNvSpPr>
              <p:nvPr/>
            </p:nvSpPr>
            <p:spPr>
              <a:xfrm>
                <a:off x="1673524" y="4649637"/>
                <a:ext cx="2044460" cy="646331"/>
              </a:xfrm>
              <a:prstGeom prst="rect">
                <a:avLst/>
              </a:prstGeom>
              <a:blipFill>
                <a:blip r:embed="rId4"/>
                <a:stretch>
                  <a:fillRect b="-9434"/>
                </a:stretch>
              </a:blipFill>
            </p:spPr>
            <p:txBody>
              <a:bodyPr/>
              <a:lstStyle/>
              <a:p>
                <a:r>
                  <a:rPr lang="en-DE">
                    <a:noFill/>
                  </a:rPr>
                  <a:t> </a:t>
                </a:r>
              </a:p>
            </p:txBody>
          </p:sp>
        </mc:Fallback>
      </mc:AlternateContent>
      <p:sp>
        <p:nvSpPr>
          <p:cNvPr id="7" name="TextBox 6">
            <a:extLst>
              <a:ext uri="{FF2B5EF4-FFF2-40B4-BE49-F238E27FC236}">
                <a16:creationId xmlns:a16="http://schemas.microsoft.com/office/drawing/2014/main" id="{1BA9D99C-2A7E-4CF6-BA6B-8CF670BD3C3F}"/>
              </a:ext>
            </a:extLst>
          </p:cNvPr>
          <p:cNvSpPr txBox="1"/>
          <p:nvPr/>
        </p:nvSpPr>
        <p:spPr>
          <a:xfrm>
            <a:off x="5597106" y="4156098"/>
            <a:ext cx="5772508" cy="1754326"/>
          </a:xfrm>
          <a:prstGeom prst="rect">
            <a:avLst/>
          </a:prstGeom>
          <a:noFill/>
        </p:spPr>
        <p:txBody>
          <a:bodyPr wrap="square" rtlCol="0">
            <a:spAutoFit/>
          </a:bodyPr>
          <a:lstStyle/>
          <a:p>
            <a:pPr marL="285750" indent="-285750">
              <a:buFont typeface="Arial" panose="020B0604020202020204" pitchFamily="34" charset="0"/>
              <a:buChar char="•"/>
            </a:pPr>
            <a:r>
              <a:rPr lang="en-US" dirty="0"/>
              <a:t>Primarily tested on simulated data containing only Gaussian noise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Also tested on a small population of BBH signals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Data generated using </a:t>
            </a:r>
            <a:r>
              <a:rPr lang="en-US" dirty="0" err="1"/>
              <a:t>PyCBC</a:t>
            </a:r>
            <a:endParaRPr lang="en-DE" dirty="0"/>
          </a:p>
        </p:txBody>
      </p:sp>
      <p:sp>
        <p:nvSpPr>
          <p:cNvPr id="13" name="TextBox 12">
            <a:extLst>
              <a:ext uri="{FF2B5EF4-FFF2-40B4-BE49-F238E27FC236}">
                <a16:creationId xmlns:a16="http://schemas.microsoft.com/office/drawing/2014/main" id="{D9D237F8-FB52-4A68-84E4-6196CA3BA78B}"/>
              </a:ext>
            </a:extLst>
          </p:cNvPr>
          <p:cNvSpPr txBox="1"/>
          <p:nvPr/>
        </p:nvSpPr>
        <p:spPr>
          <a:xfrm>
            <a:off x="1798068" y="5295968"/>
            <a:ext cx="1647645" cy="369332"/>
          </a:xfrm>
          <a:prstGeom prst="rect">
            <a:avLst/>
          </a:prstGeom>
          <a:noFill/>
        </p:spPr>
        <p:txBody>
          <a:bodyPr wrap="square" rtlCol="0">
            <a:spAutoFit/>
          </a:bodyPr>
          <a:lstStyle/>
          <a:p>
            <a:r>
              <a:rPr lang="en-US" dirty="0"/>
              <a:t>6250 templates </a:t>
            </a:r>
            <a:endParaRPr lang="en-DE" dirty="0"/>
          </a:p>
        </p:txBody>
      </p:sp>
    </p:spTree>
    <p:extLst>
      <p:ext uri="{BB962C8B-B14F-4D97-AF65-F5344CB8AC3E}">
        <p14:creationId xmlns:p14="http://schemas.microsoft.com/office/powerpoint/2010/main" val="2270503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4509A03-CC05-44CC-A614-1D67DB36B656}"/>
              </a:ext>
            </a:extLst>
          </p:cNvPr>
          <p:cNvSpPr txBox="1"/>
          <p:nvPr/>
        </p:nvSpPr>
        <p:spPr>
          <a:xfrm>
            <a:off x="2241543" y="5885334"/>
            <a:ext cx="1777042" cy="369332"/>
          </a:xfrm>
          <a:prstGeom prst="rect">
            <a:avLst/>
          </a:prstGeom>
          <a:noFill/>
        </p:spPr>
        <p:txBody>
          <a:bodyPr wrap="square" rtlCol="0">
            <a:spAutoFit/>
          </a:bodyPr>
          <a:lstStyle/>
          <a:p>
            <a:r>
              <a:rPr lang="en-US" dirty="0"/>
              <a:t>Improvement of </a:t>
            </a:r>
            <a:endParaRPr lang="en-DE" dirty="0"/>
          </a:p>
        </p:txBody>
      </p:sp>
      <p:sp>
        <p:nvSpPr>
          <p:cNvPr id="7" name="TextBox 6">
            <a:extLst>
              <a:ext uri="{FF2B5EF4-FFF2-40B4-BE49-F238E27FC236}">
                <a16:creationId xmlns:a16="http://schemas.microsoft.com/office/drawing/2014/main" id="{88C9FE36-9201-4148-9D54-788A91E67926}"/>
              </a:ext>
            </a:extLst>
          </p:cNvPr>
          <p:cNvSpPr txBox="1"/>
          <p:nvPr/>
        </p:nvSpPr>
        <p:spPr>
          <a:xfrm>
            <a:off x="5510954" y="5608335"/>
            <a:ext cx="747623" cy="461665"/>
          </a:xfrm>
          <a:prstGeom prst="rect">
            <a:avLst/>
          </a:prstGeom>
          <a:noFill/>
        </p:spPr>
        <p:txBody>
          <a:bodyPr wrap="square" rtlCol="0">
            <a:spAutoFit/>
          </a:bodyPr>
          <a:lstStyle/>
          <a:p>
            <a:r>
              <a:rPr lang="en-US" sz="2400" dirty="0">
                <a:solidFill>
                  <a:srgbClr val="FF0000"/>
                </a:solidFill>
              </a:rPr>
              <a:t>10x</a:t>
            </a:r>
            <a:endParaRPr lang="en-DE" sz="2400" dirty="0">
              <a:solidFill>
                <a:srgbClr val="FF0000"/>
              </a:solidFill>
            </a:endParaRPr>
          </a:p>
        </p:txBody>
      </p:sp>
      <p:sp>
        <p:nvSpPr>
          <p:cNvPr id="8" name="Rectangle 7">
            <a:extLst>
              <a:ext uri="{FF2B5EF4-FFF2-40B4-BE49-F238E27FC236}">
                <a16:creationId xmlns:a16="http://schemas.microsoft.com/office/drawing/2014/main" id="{82032898-69BE-496C-A4C9-37E4816D645F}"/>
              </a:ext>
            </a:extLst>
          </p:cNvPr>
          <p:cNvSpPr/>
          <p:nvPr/>
        </p:nvSpPr>
        <p:spPr>
          <a:xfrm>
            <a:off x="8318245" y="5599709"/>
            <a:ext cx="502061" cy="461665"/>
          </a:xfrm>
          <a:prstGeom prst="rect">
            <a:avLst/>
          </a:prstGeom>
        </p:spPr>
        <p:txBody>
          <a:bodyPr wrap="none">
            <a:spAutoFit/>
          </a:bodyPr>
          <a:lstStyle/>
          <a:p>
            <a:r>
              <a:rPr lang="en-US" sz="2400" dirty="0">
                <a:solidFill>
                  <a:srgbClr val="FF0000"/>
                </a:solidFill>
              </a:rPr>
              <a:t>5x</a:t>
            </a:r>
            <a:endParaRPr lang="en-DE" sz="2400" dirty="0">
              <a:solidFill>
                <a:srgbClr val="FF0000"/>
              </a:solidFill>
            </a:endParaRPr>
          </a:p>
        </p:txBody>
      </p:sp>
      <p:sp>
        <p:nvSpPr>
          <p:cNvPr id="9" name="TextBox 8">
            <a:extLst>
              <a:ext uri="{FF2B5EF4-FFF2-40B4-BE49-F238E27FC236}">
                <a16:creationId xmlns:a16="http://schemas.microsoft.com/office/drawing/2014/main" id="{4C18C26D-688B-4497-8F1A-487EB2FA48B4}"/>
              </a:ext>
            </a:extLst>
          </p:cNvPr>
          <p:cNvSpPr txBox="1"/>
          <p:nvPr/>
        </p:nvSpPr>
        <p:spPr>
          <a:xfrm>
            <a:off x="5262817" y="6031338"/>
            <a:ext cx="1273836" cy="338554"/>
          </a:xfrm>
          <a:prstGeom prst="rect">
            <a:avLst/>
          </a:prstGeom>
          <a:noFill/>
        </p:spPr>
        <p:txBody>
          <a:bodyPr wrap="square" rtlCol="0">
            <a:spAutoFit/>
          </a:bodyPr>
          <a:lstStyle/>
          <a:p>
            <a:r>
              <a:rPr lang="en-US" sz="1600" dirty="0">
                <a:solidFill>
                  <a:srgbClr val="00B0F0"/>
                </a:solidFill>
              </a:rPr>
              <a:t>for SNR = 6</a:t>
            </a:r>
            <a:endParaRPr lang="en-DE" sz="1600" dirty="0">
              <a:solidFill>
                <a:srgbClr val="00B0F0"/>
              </a:solidFill>
            </a:endParaRPr>
          </a:p>
        </p:txBody>
      </p:sp>
      <p:sp>
        <p:nvSpPr>
          <p:cNvPr id="10" name="Rectangle 9">
            <a:extLst>
              <a:ext uri="{FF2B5EF4-FFF2-40B4-BE49-F238E27FC236}">
                <a16:creationId xmlns:a16="http://schemas.microsoft.com/office/drawing/2014/main" id="{7FA1F3D4-ADFE-47F6-B0EC-1695660D1E91}"/>
              </a:ext>
            </a:extLst>
          </p:cNvPr>
          <p:cNvSpPr/>
          <p:nvPr/>
        </p:nvSpPr>
        <p:spPr>
          <a:xfrm>
            <a:off x="8029022" y="6007062"/>
            <a:ext cx="1257075" cy="338554"/>
          </a:xfrm>
          <a:prstGeom prst="rect">
            <a:avLst/>
          </a:prstGeom>
        </p:spPr>
        <p:txBody>
          <a:bodyPr wrap="none">
            <a:spAutoFit/>
          </a:bodyPr>
          <a:lstStyle/>
          <a:p>
            <a:r>
              <a:rPr lang="en-US" sz="1600" dirty="0">
                <a:solidFill>
                  <a:srgbClr val="00B0F0"/>
                </a:solidFill>
              </a:rPr>
              <a:t>for SNR = 5</a:t>
            </a:r>
            <a:endParaRPr lang="en-DE" sz="1600" dirty="0">
              <a:solidFill>
                <a:srgbClr val="00B0F0"/>
              </a:solidFill>
            </a:endParaRPr>
          </a:p>
        </p:txBody>
      </p:sp>
      <p:sp>
        <p:nvSpPr>
          <p:cNvPr id="11" name="TextBox 10">
            <a:extLst>
              <a:ext uri="{FF2B5EF4-FFF2-40B4-BE49-F238E27FC236}">
                <a16:creationId xmlns:a16="http://schemas.microsoft.com/office/drawing/2014/main" id="{EA9BCD87-200D-4FE5-9CE2-1C5DAA3FED59}"/>
              </a:ext>
            </a:extLst>
          </p:cNvPr>
          <p:cNvSpPr txBox="1"/>
          <p:nvPr/>
        </p:nvSpPr>
        <p:spPr>
          <a:xfrm>
            <a:off x="547260" y="451383"/>
            <a:ext cx="2314812" cy="646331"/>
          </a:xfrm>
          <a:prstGeom prst="rect">
            <a:avLst/>
          </a:prstGeom>
          <a:noFill/>
        </p:spPr>
        <p:txBody>
          <a:bodyPr wrap="square" rtlCol="0">
            <a:spAutoFit/>
          </a:bodyPr>
          <a:lstStyle/>
          <a:p>
            <a:r>
              <a:rPr lang="en-US" sz="3600" dirty="0">
                <a:solidFill>
                  <a:srgbClr val="FFC000"/>
                </a:solidFill>
              </a:rPr>
              <a:t>Total Costs</a:t>
            </a:r>
            <a:endParaRPr lang="en-DE" sz="3600" dirty="0">
              <a:solidFill>
                <a:srgbClr val="FFC000"/>
              </a:solidFill>
            </a:endParaRPr>
          </a:p>
        </p:txBody>
      </p:sp>
      <p:pic>
        <p:nvPicPr>
          <p:cNvPr id="2" name="Picture 1">
            <a:extLst>
              <a:ext uri="{FF2B5EF4-FFF2-40B4-BE49-F238E27FC236}">
                <a16:creationId xmlns:a16="http://schemas.microsoft.com/office/drawing/2014/main" id="{D5677C25-51E5-43B3-A6EC-558E304B3116}"/>
              </a:ext>
            </a:extLst>
          </p:cNvPr>
          <p:cNvPicPr>
            <a:picLocks noChangeAspect="1"/>
          </p:cNvPicPr>
          <p:nvPr/>
        </p:nvPicPr>
        <p:blipFill>
          <a:blip r:embed="rId2"/>
          <a:stretch>
            <a:fillRect/>
          </a:stretch>
        </p:blipFill>
        <p:spPr>
          <a:xfrm>
            <a:off x="3303634" y="268503"/>
            <a:ext cx="7022990" cy="5187059"/>
          </a:xfrm>
          <a:prstGeom prst="rect">
            <a:avLst/>
          </a:prstGeom>
        </p:spPr>
      </p:pic>
    </p:spTree>
    <p:extLst>
      <p:ext uri="{BB962C8B-B14F-4D97-AF65-F5344CB8AC3E}">
        <p14:creationId xmlns:p14="http://schemas.microsoft.com/office/powerpoint/2010/main" val="9785771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9AF7F-E476-4FF9-8F17-A9B49D435F98}"/>
              </a:ext>
            </a:extLst>
          </p:cNvPr>
          <p:cNvSpPr>
            <a:spLocks noGrp="1"/>
          </p:cNvSpPr>
          <p:nvPr>
            <p:ph type="title"/>
          </p:nvPr>
        </p:nvSpPr>
        <p:spPr>
          <a:xfrm>
            <a:off x="534233" y="376982"/>
            <a:ext cx="5892446" cy="787299"/>
          </a:xfrm>
        </p:spPr>
        <p:txBody>
          <a:bodyPr>
            <a:normAutofit/>
          </a:bodyPr>
          <a:lstStyle/>
          <a:p>
            <a:pPr algn="l"/>
            <a:r>
              <a:rPr lang="en-US" sz="3600" dirty="0"/>
              <a:t>Observed performance</a:t>
            </a:r>
            <a:endParaRPr lang="en-DE" sz="3600" dirty="0"/>
          </a:p>
        </p:txBody>
      </p:sp>
      <p:sp>
        <p:nvSpPr>
          <p:cNvPr id="5" name="TextBox 4">
            <a:extLst>
              <a:ext uri="{FF2B5EF4-FFF2-40B4-BE49-F238E27FC236}">
                <a16:creationId xmlns:a16="http://schemas.microsoft.com/office/drawing/2014/main" id="{425CC096-D05C-4294-8A55-2593B9CBD983}"/>
              </a:ext>
            </a:extLst>
          </p:cNvPr>
          <p:cNvSpPr txBox="1"/>
          <p:nvPr/>
        </p:nvSpPr>
        <p:spPr>
          <a:xfrm>
            <a:off x="914400" y="1288506"/>
            <a:ext cx="7237562" cy="923330"/>
          </a:xfrm>
          <a:prstGeom prst="rect">
            <a:avLst/>
          </a:prstGeom>
          <a:noFill/>
        </p:spPr>
        <p:txBody>
          <a:bodyPr wrap="square" rtlCol="0">
            <a:spAutoFit/>
          </a:bodyPr>
          <a:lstStyle/>
          <a:p>
            <a:pPr marL="285750" indent="-285750">
              <a:buFont typeface="Arial" panose="020B0604020202020204" pitchFamily="34" charset="0"/>
              <a:buChar char="•"/>
            </a:pPr>
            <a:r>
              <a:rPr lang="en-US" dirty="0"/>
              <a:t>Improvement using GPUs</a:t>
            </a:r>
          </a:p>
          <a:p>
            <a:endParaRPr lang="en-US" dirty="0"/>
          </a:p>
          <a:p>
            <a:pPr marL="285750" indent="-285750">
              <a:buFont typeface="Arial" panose="020B0604020202020204" pitchFamily="34" charset="0"/>
              <a:buChar char="•"/>
            </a:pPr>
            <a:r>
              <a:rPr lang="en-US" dirty="0"/>
              <a:t>Evaluate performance using </a:t>
            </a:r>
            <a:r>
              <a:rPr lang="en-US" dirty="0">
                <a:solidFill>
                  <a:srgbClr val="FF0000"/>
                </a:solidFill>
              </a:rPr>
              <a:t>throughput</a:t>
            </a:r>
            <a:r>
              <a:rPr lang="en-US" dirty="0"/>
              <a:t> of any method </a:t>
            </a:r>
            <a:endParaRPr lang="en-DE"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506FA2D-2910-4929-A038-87FD08A85519}"/>
                  </a:ext>
                </a:extLst>
              </p:cNvPr>
              <p:cNvSpPr txBox="1"/>
              <p:nvPr/>
            </p:nvSpPr>
            <p:spPr>
              <a:xfrm>
                <a:off x="2541917" y="2336061"/>
                <a:ext cx="7108166" cy="535211"/>
              </a:xfrm>
              <a:prstGeom prst="rect">
                <a:avLst/>
              </a:prstGeom>
              <a:noFill/>
            </p:spPr>
            <p:txBody>
              <a:bodyPr wrap="square" rtlCol="0">
                <a:spAutoFit/>
              </a:bodyPr>
              <a:lstStyle/>
              <a:p>
                <a:r>
                  <a:rPr lang="en-US" dirty="0">
                    <a:solidFill>
                      <a:srgbClr val="00B0F0"/>
                    </a:solidFill>
                  </a:rPr>
                  <a:t>Throughput = </a:t>
                </a:r>
                <a14:m>
                  <m:oMath xmlns:m="http://schemas.openxmlformats.org/officeDocument/2006/math">
                    <m:d>
                      <m:dPr>
                        <m:ctrlPr>
                          <a:rPr lang="en-US" b="0" i="1" smtClean="0">
                            <a:solidFill>
                              <a:srgbClr val="00B0F0"/>
                            </a:solidFill>
                            <a:latin typeface="Cambria Math" panose="02040503050406030204" pitchFamily="18" charset="0"/>
                          </a:rPr>
                        </m:ctrlPr>
                      </m:dPr>
                      <m:e>
                        <m:f>
                          <m:fPr>
                            <m:ctrlPr>
                              <a:rPr lang="en-US" i="1">
                                <a:solidFill>
                                  <a:srgbClr val="00B0F0"/>
                                </a:solidFill>
                                <a:latin typeface="Cambria Math" panose="02040503050406030204" pitchFamily="18" charset="0"/>
                              </a:rPr>
                            </m:ctrlPr>
                          </m:fPr>
                          <m:num>
                            <m:r>
                              <m:rPr>
                                <m:sty m:val="p"/>
                              </m:rPr>
                              <a:rPr lang="en-US">
                                <a:solidFill>
                                  <a:srgbClr val="00B0F0"/>
                                </a:solidFill>
                                <a:latin typeface="Cambria Math" panose="02040503050406030204" pitchFamily="18" charset="0"/>
                              </a:rPr>
                              <m:t>secs</m:t>
                            </m:r>
                            <m:r>
                              <a:rPr lang="en-US">
                                <a:solidFill>
                                  <a:srgbClr val="00B0F0"/>
                                </a:solidFill>
                                <a:latin typeface="Cambria Math" panose="02040503050406030204" pitchFamily="18" charset="0"/>
                              </a:rPr>
                              <m:t> </m:t>
                            </m:r>
                            <m:r>
                              <m:rPr>
                                <m:sty m:val="p"/>
                              </m:rPr>
                              <a:rPr lang="en-US">
                                <a:solidFill>
                                  <a:srgbClr val="00B0F0"/>
                                </a:solidFill>
                                <a:latin typeface="Cambria Math" panose="02040503050406030204" pitchFamily="18" charset="0"/>
                              </a:rPr>
                              <m:t>of</m:t>
                            </m:r>
                            <m:r>
                              <a:rPr lang="en-US">
                                <a:solidFill>
                                  <a:srgbClr val="00B0F0"/>
                                </a:solidFill>
                                <a:latin typeface="Cambria Math" panose="02040503050406030204" pitchFamily="18" charset="0"/>
                              </a:rPr>
                              <m:t> </m:t>
                            </m:r>
                            <m:r>
                              <m:rPr>
                                <m:sty m:val="p"/>
                              </m:rPr>
                              <a:rPr lang="en-US">
                                <a:solidFill>
                                  <a:srgbClr val="00B0F0"/>
                                </a:solidFill>
                                <a:latin typeface="Cambria Math" panose="02040503050406030204" pitchFamily="18" charset="0"/>
                              </a:rPr>
                              <m:t>data</m:t>
                            </m:r>
                            <m:r>
                              <a:rPr lang="en-US">
                                <a:solidFill>
                                  <a:srgbClr val="00B0F0"/>
                                </a:solidFill>
                                <a:latin typeface="Cambria Math" panose="02040503050406030204" pitchFamily="18" charset="0"/>
                              </a:rPr>
                              <m:t> </m:t>
                            </m:r>
                            <m:r>
                              <m:rPr>
                                <m:sty m:val="p"/>
                              </m:rPr>
                              <a:rPr lang="en-US">
                                <a:solidFill>
                                  <a:srgbClr val="00B0F0"/>
                                </a:solidFill>
                                <a:latin typeface="Cambria Math" panose="02040503050406030204" pitchFamily="18" charset="0"/>
                              </a:rPr>
                              <m:t>filtered</m:t>
                            </m:r>
                          </m:num>
                          <m:den>
                            <m:r>
                              <m:rPr>
                                <m:sty m:val="p"/>
                              </m:rPr>
                              <a:rPr lang="en-US">
                                <a:solidFill>
                                  <a:srgbClr val="00B0F0"/>
                                </a:solidFill>
                                <a:latin typeface="Cambria Math" panose="02040503050406030204" pitchFamily="18" charset="0"/>
                              </a:rPr>
                              <m:t>time</m:t>
                            </m:r>
                            <m:r>
                              <a:rPr lang="en-US">
                                <a:solidFill>
                                  <a:srgbClr val="00B0F0"/>
                                </a:solidFill>
                                <a:latin typeface="Cambria Math" panose="02040503050406030204" pitchFamily="18" charset="0"/>
                              </a:rPr>
                              <m:t> </m:t>
                            </m:r>
                            <m:r>
                              <m:rPr>
                                <m:sty m:val="p"/>
                              </m:rPr>
                              <a:rPr lang="en-US">
                                <a:solidFill>
                                  <a:srgbClr val="00B0F0"/>
                                </a:solidFill>
                                <a:latin typeface="Cambria Math" panose="02040503050406030204" pitchFamily="18" charset="0"/>
                              </a:rPr>
                              <m:t>taken</m:t>
                            </m:r>
                            <m:r>
                              <a:rPr lang="en-US">
                                <a:solidFill>
                                  <a:srgbClr val="00B0F0"/>
                                </a:solidFill>
                                <a:latin typeface="Cambria Math" panose="02040503050406030204" pitchFamily="18" charset="0"/>
                              </a:rPr>
                              <m:t> </m:t>
                            </m:r>
                            <m:r>
                              <m:rPr>
                                <m:sty m:val="p"/>
                              </m:rPr>
                              <a:rPr lang="en-US">
                                <a:solidFill>
                                  <a:srgbClr val="00B0F0"/>
                                </a:solidFill>
                                <a:latin typeface="Cambria Math" panose="02040503050406030204" pitchFamily="18" charset="0"/>
                              </a:rPr>
                              <m:t>for</m:t>
                            </m:r>
                            <m:r>
                              <a:rPr lang="en-US">
                                <a:solidFill>
                                  <a:srgbClr val="00B0F0"/>
                                </a:solidFill>
                                <a:latin typeface="Cambria Math" panose="02040503050406030204" pitchFamily="18" charset="0"/>
                              </a:rPr>
                              <m:t> </m:t>
                            </m:r>
                            <m:r>
                              <m:rPr>
                                <m:sty m:val="p"/>
                              </m:rPr>
                              <a:rPr lang="en-US">
                                <a:solidFill>
                                  <a:srgbClr val="00B0F0"/>
                                </a:solidFill>
                                <a:latin typeface="Cambria Math" panose="02040503050406030204" pitchFamily="18" charset="0"/>
                              </a:rPr>
                              <m:t>filtering</m:t>
                            </m:r>
                            <m:r>
                              <a:rPr lang="en-US">
                                <a:solidFill>
                                  <a:srgbClr val="00B0F0"/>
                                </a:solidFill>
                                <a:latin typeface="Cambria Math" panose="02040503050406030204" pitchFamily="18" charset="0"/>
                              </a:rPr>
                              <m:t> </m:t>
                            </m:r>
                          </m:den>
                        </m:f>
                      </m:e>
                    </m:d>
                    <m:d>
                      <m:dPr>
                        <m:ctrlPr>
                          <a:rPr lang="en-US" b="0" i="1" smtClean="0">
                            <a:solidFill>
                              <a:srgbClr val="00B0F0"/>
                            </a:solidFill>
                            <a:latin typeface="Cambria Math" panose="02040503050406030204" pitchFamily="18" charset="0"/>
                          </a:rPr>
                        </m:ctrlPr>
                      </m:dPr>
                      <m:e>
                        <m:r>
                          <m:rPr>
                            <m:sty m:val="p"/>
                          </m:rPr>
                          <a:rPr lang="en-US" b="0" i="0" smtClean="0">
                            <a:solidFill>
                              <a:srgbClr val="00B0F0"/>
                            </a:solidFill>
                            <a:latin typeface="Cambria Math" panose="02040503050406030204" pitchFamily="18" charset="0"/>
                          </a:rPr>
                          <m:t>No</m:t>
                        </m:r>
                        <m:r>
                          <a:rPr lang="en-US" b="0" i="0" smtClean="0">
                            <a:solidFill>
                              <a:srgbClr val="00B0F0"/>
                            </a:solidFill>
                            <a:latin typeface="Cambria Math" panose="02040503050406030204" pitchFamily="18" charset="0"/>
                          </a:rPr>
                          <m:t>. </m:t>
                        </m:r>
                        <m:r>
                          <m:rPr>
                            <m:sty m:val="p"/>
                          </m:rPr>
                          <a:rPr lang="en-US" b="0" i="0" smtClean="0">
                            <a:solidFill>
                              <a:srgbClr val="00B0F0"/>
                            </a:solidFill>
                            <a:latin typeface="Cambria Math" panose="02040503050406030204" pitchFamily="18" charset="0"/>
                          </a:rPr>
                          <m:t>of</m:t>
                        </m:r>
                        <m:r>
                          <a:rPr lang="en-US" b="0" i="0" smtClean="0">
                            <a:solidFill>
                              <a:srgbClr val="00B0F0"/>
                            </a:solidFill>
                            <a:latin typeface="Cambria Math" panose="02040503050406030204" pitchFamily="18" charset="0"/>
                          </a:rPr>
                          <m:t> </m:t>
                        </m:r>
                        <m:r>
                          <m:rPr>
                            <m:sty m:val="p"/>
                          </m:rPr>
                          <a:rPr lang="en-US" b="0" i="0" smtClean="0">
                            <a:solidFill>
                              <a:srgbClr val="00B0F0"/>
                            </a:solidFill>
                            <a:latin typeface="Cambria Math" panose="02040503050406030204" pitchFamily="18" charset="0"/>
                          </a:rPr>
                          <m:t>templates</m:t>
                        </m:r>
                        <m:r>
                          <a:rPr lang="en-US" b="0" i="0" smtClean="0">
                            <a:solidFill>
                              <a:srgbClr val="00B0F0"/>
                            </a:solidFill>
                            <a:latin typeface="Cambria Math" panose="02040503050406030204" pitchFamily="18" charset="0"/>
                          </a:rPr>
                          <m:t> </m:t>
                        </m:r>
                        <m:r>
                          <m:rPr>
                            <m:sty m:val="p"/>
                          </m:rPr>
                          <a:rPr lang="en-US" b="0" i="0" smtClean="0">
                            <a:solidFill>
                              <a:srgbClr val="00B0F0"/>
                            </a:solidFill>
                            <a:latin typeface="Cambria Math" panose="02040503050406030204" pitchFamily="18" charset="0"/>
                          </a:rPr>
                          <m:t>filtered</m:t>
                        </m:r>
                      </m:e>
                    </m:d>
                    <m:r>
                      <a:rPr lang="en-US" b="0" i="0" smtClean="0">
                        <a:solidFill>
                          <a:srgbClr val="00B0F0"/>
                        </a:solidFill>
                        <a:latin typeface="Cambria Math" panose="02040503050406030204" pitchFamily="18" charset="0"/>
                      </a:rPr>
                      <m:t>=</m:t>
                    </m:r>
                    <m:r>
                      <a:rPr lang="en-US" b="0" i="1" smtClean="0">
                        <a:solidFill>
                          <a:srgbClr val="00B0F0"/>
                        </a:solidFill>
                        <a:latin typeface="Cambria Math" panose="02040503050406030204" pitchFamily="18" charset="0"/>
                      </a:rPr>
                      <m:t>𝑁𝑇</m:t>
                    </m:r>
                    <m:r>
                      <a:rPr lang="en-US" b="0" i="1" smtClean="0">
                        <a:solidFill>
                          <a:srgbClr val="00B0F0"/>
                        </a:solidFill>
                        <a:latin typeface="Cambria Math" panose="02040503050406030204" pitchFamily="18" charset="0"/>
                      </a:rPr>
                      <m:t>/</m:t>
                    </m:r>
                    <m:r>
                      <a:rPr lang="en-US" b="0" i="1" smtClean="0">
                        <a:solidFill>
                          <a:srgbClr val="00B0F0"/>
                        </a:solidFill>
                        <a:latin typeface="Cambria Math" panose="02040503050406030204" pitchFamily="18" charset="0"/>
                      </a:rPr>
                      <m:t>𝑡</m:t>
                    </m:r>
                  </m:oMath>
                </a14:m>
                <a:endParaRPr lang="en-DE" dirty="0">
                  <a:solidFill>
                    <a:srgbClr val="00B0F0"/>
                  </a:solidFill>
                </a:endParaRPr>
              </a:p>
            </p:txBody>
          </p:sp>
        </mc:Choice>
        <mc:Fallback xmlns="">
          <p:sp>
            <p:nvSpPr>
              <p:cNvPr id="6" name="TextBox 5">
                <a:extLst>
                  <a:ext uri="{FF2B5EF4-FFF2-40B4-BE49-F238E27FC236}">
                    <a16:creationId xmlns:a16="http://schemas.microsoft.com/office/drawing/2014/main" id="{C506FA2D-2910-4929-A038-87FD08A85519}"/>
                  </a:ext>
                </a:extLst>
              </p:cNvPr>
              <p:cNvSpPr txBox="1">
                <a:spLocks noRot="1" noChangeAspect="1" noMove="1" noResize="1" noEditPoints="1" noAdjustHandles="1" noChangeArrowheads="1" noChangeShapeType="1" noTextEdit="1"/>
              </p:cNvSpPr>
              <p:nvPr/>
            </p:nvSpPr>
            <p:spPr>
              <a:xfrm>
                <a:off x="2541917" y="2336061"/>
                <a:ext cx="7108166" cy="535211"/>
              </a:xfrm>
              <a:prstGeom prst="rect">
                <a:avLst/>
              </a:prstGeom>
              <a:blipFill>
                <a:blip r:embed="rId3"/>
                <a:stretch>
                  <a:fillRect l="-772" b="-5682"/>
                </a:stretch>
              </a:blipFill>
            </p:spPr>
            <p:txBody>
              <a:bodyPr/>
              <a:lstStyle/>
              <a:p>
                <a:r>
                  <a:rPr lang="en-DE">
                    <a:noFill/>
                  </a:rPr>
                  <a:t> </a:t>
                </a:r>
              </a:p>
            </p:txBody>
          </p:sp>
        </mc:Fallback>
      </mc:AlternateContent>
      <p:sp>
        <p:nvSpPr>
          <p:cNvPr id="9" name="TextBox 8">
            <a:extLst>
              <a:ext uri="{FF2B5EF4-FFF2-40B4-BE49-F238E27FC236}">
                <a16:creationId xmlns:a16="http://schemas.microsoft.com/office/drawing/2014/main" id="{BE25825E-2812-4282-94F2-A41D5BAB6878}"/>
              </a:ext>
            </a:extLst>
          </p:cNvPr>
          <p:cNvSpPr txBox="1"/>
          <p:nvPr/>
        </p:nvSpPr>
        <p:spPr>
          <a:xfrm>
            <a:off x="9318477" y="4336840"/>
            <a:ext cx="1329180" cy="369332"/>
          </a:xfrm>
          <a:prstGeom prst="rect">
            <a:avLst/>
          </a:prstGeom>
          <a:noFill/>
        </p:spPr>
        <p:txBody>
          <a:bodyPr wrap="square" rtlCol="0">
            <a:spAutoFit/>
          </a:bodyPr>
          <a:lstStyle/>
          <a:p>
            <a:r>
              <a:rPr lang="en-US" i="1" dirty="0"/>
              <a:t>in real-time</a:t>
            </a:r>
            <a:endParaRPr lang="en-DE" i="1" dirty="0"/>
          </a:p>
        </p:txBody>
      </p:sp>
      <p:pic>
        <p:nvPicPr>
          <p:cNvPr id="10" name="Picture 9">
            <a:extLst>
              <a:ext uri="{FF2B5EF4-FFF2-40B4-BE49-F238E27FC236}">
                <a16:creationId xmlns:a16="http://schemas.microsoft.com/office/drawing/2014/main" id="{5F75B617-5E97-4FC9-9C39-EE04BC2915B8}"/>
              </a:ext>
            </a:extLst>
          </p:cNvPr>
          <p:cNvPicPr>
            <a:picLocks noChangeAspect="1"/>
          </p:cNvPicPr>
          <p:nvPr/>
        </p:nvPicPr>
        <p:blipFill>
          <a:blip r:embed="rId4"/>
          <a:stretch>
            <a:fillRect/>
          </a:stretch>
        </p:blipFill>
        <p:spPr>
          <a:xfrm>
            <a:off x="3458743" y="2995497"/>
            <a:ext cx="5274514" cy="3052018"/>
          </a:xfrm>
          <a:prstGeom prst="rect">
            <a:avLst/>
          </a:prstGeom>
        </p:spPr>
      </p:pic>
      <p:sp>
        <p:nvSpPr>
          <p:cNvPr id="3" name="TextBox 2">
            <a:extLst>
              <a:ext uri="{FF2B5EF4-FFF2-40B4-BE49-F238E27FC236}">
                <a16:creationId xmlns:a16="http://schemas.microsoft.com/office/drawing/2014/main" id="{C6BABCFD-AD61-49E6-BF41-E5CAFCE67E05}"/>
              </a:ext>
            </a:extLst>
          </p:cNvPr>
          <p:cNvSpPr txBox="1"/>
          <p:nvPr/>
        </p:nvSpPr>
        <p:spPr>
          <a:xfrm>
            <a:off x="1332488" y="5150965"/>
            <a:ext cx="1678615" cy="646331"/>
          </a:xfrm>
          <a:prstGeom prst="rect">
            <a:avLst/>
          </a:prstGeom>
          <a:noFill/>
        </p:spPr>
        <p:txBody>
          <a:bodyPr wrap="square" rtlCol="0">
            <a:spAutoFit/>
          </a:bodyPr>
          <a:lstStyle/>
          <a:p>
            <a:r>
              <a:rPr lang="en-US" dirty="0"/>
              <a:t>CPU implementation</a:t>
            </a:r>
            <a:endParaRPr lang="en-DE" dirty="0"/>
          </a:p>
        </p:txBody>
      </p:sp>
      <p:sp>
        <p:nvSpPr>
          <p:cNvPr id="4" name="Left Brace 3">
            <a:extLst>
              <a:ext uri="{FF2B5EF4-FFF2-40B4-BE49-F238E27FC236}">
                <a16:creationId xmlns:a16="http://schemas.microsoft.com/office/drawing/2014/main" id="{25B24C64-BBE2-4563-AB8B-566C16BDB39C}"/>
              </a:ext>
            </a:extLst>
          </p:cNvPr>
          <p:cNvSpPr/>
          <p:nvPr/>
        </p:nvSpPr>
        <p:spPr>
          <a:xfrm>
            <a:off x="2873524" y="5056632"/>
            <a:ext cx="308588" cy="74066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DE"/>
          </a:p>
        </p:txBody>
      </p:sp>
    </p:spTree>
    <p:extLst>
      <p:ext uri="{BB962C8B-B14F-4D97-AF65-F5344CB8AC3E}">
        <p14:creationId xmlns:p14="http://schemas.microsoft.com/office/powerpoint/2010/main" val="1706396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CAD99-B5FD-4B67-BC4F-96595E232003}"/>
              </a:ext>
            </a:extLst>
          </p:cNvPr>
          <p:cNvSpPr>
            <a:spLocks noGrp="1"/>
          </p:cNvSpPr>
          <p:nvPr>
            <p:ph type="title"/>
          </p:nvPr>
        </p:nvSpPr>
        <p:spPr>
          <a:xfrm>
            <a:off x="680882" y="451449"/>
            <a:ext cx="5944205" cy="615351"/>
          </a:xfrm>
        </p:spPr>
        <p:txBody>
          <a:bodyPr>
            <a:normAutofit fontScale="90000"/>
          </a:bodyPr>
          <a:lstStyle/>
          <a:p>
            <a:pPr algn="l"/>
            <a:r>
              <a:rPr lang="en-US" sz="3600" dirty="0"/>
              <a:t>Conclusions and future prospects</a:t>
            </a:r>
            <a:endParaRPr lang="en-DE" sz="3600" dirty="0"/>
          </a:p>
        </p:txBody>
      </p:sp>
      <p:sp>
        <p:nvSpPr>
          <p:cNvPr id="4" name="TextBox 3">
            <a:extLst>
              <a:ext uri="{FF2B5EF4-FFF2-40B4-BE49-F238E27FC236}">
                <a16:creationId xmlns:a16="http://schemas.microsoft.com/office/drawing/2014/main" id="{9233DFE1-DCE2-408F-87F1-1D377642AA91}"/>
              </a:ext>
            </a:extLst>
          </p:cNvPr>
          <p:cNvSpPr txBox="1"/>
          <p:nvPr/>
        </p:nvSpPr>
        <p:spPr>
          <a:xfrm>
            <a:off x="1199072" y="1639018"/>
            <a:ext cx="10157775" cy="2031325"/>
          </a:xfrm>
          <a:prstGeom prst="rect">
            <a:avLst/>
          </a:prstGeom>
          <a:noFill/>
        </p:spPr>
        <p:txBody>
          <a:bodyPr wrap="square" rtlCol="0">
            <a:spAutoFit/>
          </a:bodyPr>
          <a:lstStyle/>
          <a:p>
            <a:pPr marL="285750" indent="-285750">
              <a:buFont typeface="Arial" panose="020B0604020202020204" pitchFamily="34" charset="0"/>
              <a:buChar char="•"/>
            </a:pPr>
            <a:r>
              <a:rPr lang="en-US" dirty="0"/>
              <a:t>Demonstrated our new hierarchical scheme using simulated data.</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Achieved an improvement of 10x and 5x respectively for SNR = 6 and 5 respectively (without losing sensitivity)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Cost and energy efficient way of performing matched filtering using GPUs.</a:t>
            </a:r>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A0FA62F7-2408-4BE1-B9FA-B68E719F4BEA}"/>
              </a:ext>
            </a:extLst>
          </p:cNvPr>
          <p:cNvSpPr txBox="1"/>
          <p:nvPr/>
        </p:nvSpPr>
        <p:spPr>
          <a:xfrm>
            <a:off x="1199072" y="3787820"/>
            <a:ext cx="2570671" cy="461665"/>
          </a:xfrm>
          <a:prstGeom prst="rect">
            <a:avLst/>
          </a:prstGeom>
          <a:noFill/>
        </p:spPr>
        <p:txBody>
          <a:bodyPr wrap="square" rtlCol="0">
            <a:spAutoFit/>
          </a:bodyPr>
          <a:lstStyle/>
          <a:p>
            <a:r>
              <a:rPr lang="en-US" sz="2400" dirty="0">
                <a:solidFill>
                  <a:srgbClr val="FF0000"/>
                </a:solidFill>
              </a:rPr>
              <a:t>What’s next</a:t>
            </a:r>
            <a:endParaRPr lang="en-DE" sz="2400" dirty="0">
              <a:solidFill>
                <a:srgbClr val="FF0000"/>
              </a:solidFill>
            </a:endParaRPr>
          </a:p>
        </p:txBody>
      </p:sp>
      <p:sp>
        <p:nvSpPr>
          <p:cNvPr id="6" name="TextBox 5">
            <a:extLst>
              <a:ext uri="{FF2B5EF4-FFF2-40B4-BE49-F238E27FC236}">
                <a16:creationId xmlns:a16="http://schemas.microsoft.com/office/drawing/2014/main" id="{0C4E2FAF-8CBF-4225-B24C-45D6CAEF4DF4}"/>
              </a:ext>
            </a:extLst>
          </p:cNvPr>
          <p:cNvSpPr txBox="1"/>
          <p:nvPr/>
        </p:nvSpPr>
        <p:spPr>
          <a:xfrm>
            <a:off x="1199072" y="4549843"/>
            <a:ext cx="700464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Implement the scheme in </a:t>
            </a:r>
            <a:r>
              <a:rPr lang="en-US" dirty="0" err="1"/>
              <a:t>PyCBC</a:t>
            </a:r>
            <a:r>
              <a:rPr lang="en-US" dirty="0"/>
              <a:t> before O4.</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Use it to perform </a:t>
            </a:r>
            <a:r>
              <a:rPr lang="en-US" dirty="0" err="1"/>
              <a:t>precessing</a:t>
            </a:r>
            <a:r>
              <a:rPr lang="en-US" dirty="0"/>
              <a:t>/eccentric or sub-solar searches</a:t>
            </a:r>
            <a:endParaRPr lang="en-DE" dirty="0"/>
          </a:p>
        </p:txBody>
      </p:sp>
    </p:spTree>
    <p:extLst>
      <p:ext uri="{BB962C8B-B14F-4D97-AF65-F5344CB8AC3E}">
        <p14:creationId xmlns:p14="http://schemas.microsoft.com/office/powerpoint/2010/main" val="250673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E18B0-73D5-4801-B2EA-29E73EBA272C}"/>
              </a:ext>
            </a:extLst>
          </p:cNvPr>
          <p:cNvSpPr>
            <a:spLocks noGrp="1"/>
          </p:cNvSpPr>
          <p:nvPr>
            <p:ph type="title"/>
          </p:nvPr>
        </p:nvSpPr>
        <p:spPr>
          <a:xfrm>
            <a:off x="2610619" y="2014194"/>
            <a:ext cx="7127269" cy="2256148"/>
          </a:xfrm>
        </p:spPr>
        <p:txBody>
          <a:bodyPr>
            <a:normAutofit/>
          </a:bodyPr>
          <a:lstStyle/>
          <a:p>
            <a:r>
              <a:rPr lang="en-US" sz="5400" dirty="0"/>
              <a:t>Thank you for your attention</a:t>
            </a:r>
            <a:endParaRPr lang="en-DE" sz="5400" dirty="0"/>
          </a:p>
        </p:txBody>
      </p:sp>
    </p:spTree>
    <p:extLst>
      <p:ext uri="{BB962C8B-B14F-4D97-AF65-F5344CB8AC3E}">
        <p14:creationId xmlns:p14="http://schemas.microsoft.com/office/powerpoint/2010/main" val="2219048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A2837-1FA5-4241-AEE0-266AF6407930}"/>
              </a:ext>
            </a:extLst>
          </p:cNvPr>
          <p:cNvSpPr>
            <a:spLocks noGrp="1"/>
          </p:cNvSpPr>
          <p:nvPr>
            <p:ph type="title"/>
          </p:nvPr>
        </p:nvSpPr>
        <p:spPr/>
        <p:txBody>
          <a:bodyPr/>
          <a:lstStyle/>
          <a:p>
            <a:r>
              <a:rPr lang="en-US" dirty="0"/>
              <a:t>References</a:t>
            </a:r>
            <a:endParaRPr lang="en-DE" dirty="0"/>
          </a:p>
        </p:txBody>
      </p:sp>
      <p:sp>
        <p:nvSpPr>
          <p:cNvPr id="3" name="Content Placeholder 2">
            <a:extLst>
              <a:ext uri="{FF2B5EF4-FFF2-40B4-BE49-F238E27FC236}">
                <a16:creationId xmlns:a16="http://schemas.microsoft.com/office/drawing/2014/main" id="{D76A24B4-4324-4706-9B7D-5C4C5813F960}"/>
              </a:ext>
            </a:extLst>
          </p:cNvPr>
          <p:cNvSpPr>
            <a:spLocks noGrp="1"/>
          </p:cNvSpPr>
          <p:nvPr>
            <p:ph idx="1"/>
          </p:nvPr>
        </p:nvSpPr>
        <p:spPr/>
        <p:txBody>
          <a:bodyPr>
            <a:normAutofit/>
          </a:bodyPr>
          <a:lstStyle/>
          <a:p>
            <a:pPr marL="342900" indent="-342900">
              <a:buAutoNum type="arabicPeriod"/>
            </a:pPr>
            <a:r>
              <a:rPr lang="en-US" sz="1800" dirty="0">
                <a:hlinkClick r:id="rId2"/>
              </a:rPr>
              <a:t>https://www.nature.com/articles/548397a</a:t>
            </a:r>
            <a:endParaRPr lang="en-US" sz="1800" dirty="0"/>
          </a:p>
          <a:p>
            <a:pPr marL="342900" indent="-342900">
              <a:buAutoNum type="arabicPeriod"/>
            </a:pPr>
            <a:r>
              <a:rPr lang="en-US" sz="1800" dirty="0">
                <a:hlinkClick r:id="rId3"/>
              </a:rPr>
              <a:t>https://towardsdatascience.com/visualizing-principal-component-analysis-with-matrix-transforms-d17dabc8230e</a:t>
            </a:r>
            <a:endParaRPr lang="en-US" sz="1800" dirty="0"/>
          </a:p>
          <a:p>
            <a:pPr indent="-342900">
              <a:buAutoNum type="arabicPeriod"/>
            </a:pPr>
            <a:r>
              <a:rPr lang="en-US" sz="1600" dirty="0" err="1">
                <a:solidFill>
                  <a:srgbClr val="FB8C1D"/>
                </a:solidFill>
                <a:effectLst/>
              </a:rPr>
              <a:t>Kipp</a:t>
            </a:r>
            <a:r>
              <a:rPr lang="en-US" sz="1600" dirty="0">
                <a:solidFill>
                  <a:srgbClr val="FB8C1D"/>
                </a:solidFill>
                <a:effectLst/>
              </a:rPr>
              <a:t> Cannon, et. al “TOWARD EARLY-WARNING DETECTION OF GRAVITATIONAL WAVES FROM COMPACT BINARY COALESCENCE,” The Astrophysical Journal 748, 136 (2012)</a:t>
            </a:r>
            <a:endParaRPr lang="en-DE" sz="1600" dirty="0">
              <a:solidFill>
                <a:srgbClr val="FB8C1D"/>
              </a:solidFill>
            </a:endParaRPr>
          </a:p>
        </p:txBody>
      </p:sp>
    </p:spTree>
    <p:extLst>
      <p:ext uri="{BB962C8B-B14F-4D97-AF65-F5344CB8AC3E}">
        <p14:creationId xmlns:p14="http://schemas.microsoft.com/office/powerpoint/2010/main" val="3162369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F90B7-AA53-4762-A78D-65E6A1547DBC}"/>
              </a:ext>
            </a:extLst>
          </p:cNvPr>
          <p:cNvSpPr>
            <a:spLocks noGrp="1"/>
          </p:cNvSpPr>
          <p:nvPr>
            <p:ph type="title"/>
          </p:nvPr>
        </p:nvSpPr>
        <p:spPr>
          <a:xfrm>
            <a:off x="4267918" y="2326271"/>
            <a:ext cx="3656163" cy="1325563"/>
          </a:xfrm>
        </p:spPr>
        <p:txBody>
          <a:bodyPr>
            <a:normAutofit/>
          </a:bodyPr>
          <a:lstStyle/>
          <a:p>
            <a:r>
              <a:rPr lang="en-US" sz="4400" dirty="0"/>
              <a:t>Backup slides</a:t>
            </a:r>
            <a:endParaRPr lang="en-DE" sz="4400" dirty="0"/>
          </a:p>
        </p:txBody>
      </p:sp>
    </p:spTree>
    <p:extLst>
      <p:ext uri="{BB962C8B-B14F-4D97-AF65-F5344CB8AC3E}">
        <p14:creationId xmlns:p14="http://schemas.microsoft.com/office/powerpoint/2010/main" val="28039055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88278-AD71-40B3-9079-619855CD2AB8}"/>
              </a:ext>
            </a:extLst>
          </p:cNvPr>
          <p:cNvSpPr>
            <a:spLocks noGrp="1"/>
          </p:cNvSpPr>
          <p:nvPr>
            <p:ph type="title"/>
          </p:nvPr>
        </p:nvSpPr>
        <p:spPr>
          <a:xfrm>
            <a:off x="562155" y="399631"/>
            <a:ext cx="6218208" cy="678671"/>
          </a:xfrm>
        </p:spPr>
        <p:txBody>
          <a:bodyPr>
            <a:normAutofit/>
          </a:bodyPr>
          <a:lstStyle/>
          <a:p>
            <a:r>
              <a:rPr lang="en-US" sz="3200" dirty="0"/>
              <a:t>Reduced basis matched filtering</a:t>
            </a:r>
            <a:endParaRPr lang="en-DE" sz="3200" dirty="0"/>
          </a:p>
        </p:txBody>
      </p:sp>
      <p:sp>
        <p:nvSpPr>
          <p:cNvPr id="4" name="TextBox 3">
            <a:extLst>
              <a:ext uri="{FF2B5EF4-FFF2-40B4-BE49-F238E27FC236}">
                <a16:creationId xmlns:a16="http://schemas.microsoft.com/office/drawing/2014/main" id="{BBFB9D30-529D-493D-84D0-0DF345EAC8EF}"/>
              </a:ext>
            </a:extLst>
          </p:cNvPr>
          <p:cNvSpPr txBox="1"/>
          <p:nvPr/>
        </p:nvSpPr>
        <p:spPr>
          <a:xfrm>
            <a:off x="715994" y="2233310"/>
            <a:ext cx="6218208" cy="646331"/>
          </a:xfrm>
          <a:prstGeom prst="rect">
            <a:avLst/>
          </a:prstGeom>
          <a:noFill/>
        </p:spPr>
        <p:txBody>
          <a:bodyPr wrap="square" rtlCol="0">
            <a:spAutoFit/>
          </a:bodyPr>
          <a:lstStyle/>
          <a:p>
            <a:pPr marL="285750" indent="-285750">
              <a:buFont typeface="Arial" panose="020B0604020202020204" pitchFamily="34" charset="0"/>
              <a:buChar char="•"/>
            </a:pPr>
            <a:r>
              <a:rPr lang="en-US" dirty="0"/>
              <a:t>Any template can be represented as a linear combination of the basis</a:t>
            </a:r>
            <a:endParaRPr lang="en-DE" dirty="0"/>
          </a:p>
        </p:txBody>
      </p:sp>
      <p:pic>
        <p:nvPicPr>
          <p:cNvPr id="5" name="Picture 4">
            <a:extLst>
              <a:ext uri="{FF2B5EF4-FFF2-40B4-BE49-F238E27FC236}">
                <a16:creationId xmlns:a16="http://schemas.microsoft.com/office/drawing/2014/main" id="{FD925FEC-D0FC-4023-8B0E-598CB4E0B662}"/>
              </a:ext>
            </a:extLst>
          </p:cNvPr>
          <p:cNvPicPr>
            <a:picLocks noChangeAspect="1"/>
          </p:cNvPicPr>
          <p:nvPr/>
        </p:nvPicPr>
        <p:blipFill>
          <a:blip r:embed="rId2"/>
          <a:stretch>
            <a:fillRect/>
          </a:stretch>
        </p:blipFill>
        <p:spPr>
          <a:xfrm>
            <a:off x="6780363" y="2155531"/>
            <a:ext cx="2447925" cy="609600"/>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48420CA2-A30B-424B-B610-BFF3AD1FD740}"/>
                  </a:ext>
                </a:extLst>
              </p:cNvPr>
              <p:cNvSpPr txBox="1"/>
              <p:nvPr/>
            </p:nvSpPr>
            <p:spPr>
              <a:xfrm>
                <a:off x="715994" y="1457364"/>
                <a:ext cx="4753154" cy="412485"/>
              </a:xfrm>
              <a:prstGeom prst="rect">
                <a:avLst/>
              </a:prstGeom>
              <a:noFill/>
            </p:spPr>
            <p:txBody>
              <a:bodyPr wrap="square" rtlCol="0">
                <a:spAutoFit/>
              </a:bodyPr>
              <a:lstStyle/>
              <a:p>
                <a:pPr marL="285750" indent="-285750">
                  <a:buFont typeface="Arial" panose="020B0604020202020204" pitchFamily="34" charset="0"/>
                  <a:buChar char="•"/>
                </a:pPr>
                <a:r>
                  <a:rPr lang="en-US" dirty="0"/>
                  <a:t>Consider </a:t>
                </a:r>
                <a14:m>
                  <m:oMath xmlns:m="http://schemas.openxmlformats.org/officeDocument/2006/math">
                    <m:r>
                      <a:rPr lang="en-US" sz="2000" b="0" i="1" smtClean="0">
                        <a:solidFill>
                          <a:schemeClr val="accent1"/>
                        </a:solidFill>
                        <a:latin typeface="Cambria Math" panose="02040503050406030204" pitchFamily="18" charset="0"/>
                      </a:rPr>
                      <m:t>𝑇</m:t>
                    </m:r>
                  </m:oMath>
                </a14:m>
                <a:r>
                  <a:rPr lang="en-US" dirty="0"/>
                  <a:t> templates </a:t>
                </a:r>
                <a14:m>
                  <m:oMath xmlns:m="http://schemas.openxmlformats.org/officeDocument/2006/math">
                    <m:sSub>
                      <m:sSubPr>
                        <m:ctrlPr>
                          <a:rPr lang="en-US" i="1" smtClean="0">
                            <a:solidFill>
                              <a:schemeClr val="accent1"/>
                            </a:solidFill>
                            <a:latin typeface="Cambria Math" panose="02040503050406030204" pitchFamily="18" charset="0"/>
                          </a:rPr>
                        </m:ctrlPr>
                      </m:sSubPr>
                      <m:e>
                        <m:acc>
                          <m:accPr>
                            <m:chr m:val="̃"/>
                            <m:ctrlPr>
                              <a:rPr lang="en-US" i="1" smtClean="0">
                                <a:solidFill>
                                  <a:schemeClr val="accent1"/>
                                </a:solidFill>
                                <a:latin typeface="Cambria Math" panose="02040503050406030204" pitchFamily="18" charset="0"/>
                              </a:rPr>
                            </m:ctrlPr>
                          </m:accPr>
                          <m:e>
                            <m:r>
                              <a:rPr lang="en-US" b="0" i="1" smtClean="0">
                                <a:solidFill>
                                  <a:schemeClr val="accent1"/>
                                </a:solidFill>
                                <a:latin typeface="Cambria Math" panose="02040503050406030204" pitchFamily="18" charset="0"/>
                              </a:rPr>
                              <m:t>h</m:t>
                            </m:r>
                          </m:e>
                        </m:acc>
                      </m:e>
                      <m:sub>
                        <m:r>
                          <a:rPr lang="en-US" i="1" smtClean="0">
                            <a:solidFill>
                              <a:schemeClr val="accent1"/>
                            </a:solidFill>
                            <a:latin typeface="Cambria Math" panose="02040503050406030204" pitchFamily="18" charset="0"/>
                            <a:ea typeface="Cambria Math" panose="02040503050406030204" pitchFamily="18" charset="0"/>
                          </a:rPr>
                          <m:t>𝜁</m:t>
                        </m:r>
                      </m:sub>
                    </m:sSub>
                  </m:oMath>
                </a14:m>
                <a:r>
                  <a:rPr lang="en-US" dirty="0"/>
                  <a:t> and a basis </a:t>
                </a:r>
                <a14:m>
                  <m:oMath xmlns:m="http://schemas.openxmlformats.org/officeDocument/2006/math">
                    <m:sSub>
                      <m:sSubPr>
                        <m:ctrlPr>
                          <a:rPr lang="en-US" i="1" smtClean="0">
                            <a:solidFill>
                              <a:schemeClr val="accent1"/>
                            </a:solidFill>
                            <a:latin typeface="Cambria Math" panose="02040503050406030204" pitchFamily="18" charset="0"/>
                          </a:rPr>
                        </m:ctrlPr>
                      </m:sSubPr>
                      <m:e>
                        <m:acc>
                          <m:accPr>
                            <m:chr m:val="̃"/>
                            <m:ctrlPr>
                              <a:rPr lang="en-US" i="1" smtClean="0">
                                <a:solidFill>
                                  <a:schemeClr val="accent1"/>
                                </a:solidFill>
                                <a:latin typeface="Cambria Math" panose="02040503050406030204" pitchFamily="18" charset="0"/>
                              </a:rPr>
                            </m:ctrlPr>
                          </m:accPr>
                          <m:e>
                            <m:r>
                              <a:rPr lang="en-US" b="0" i="1" smtClean="0">
                                <a:solidFill>
                                  <a:schemeClr val="accent1"/>
                                </a:solidFill>
                                <a:latin typeface="Cambria Math" panose="02040503050406030204" pitchFamily="18" charset="0"/>
                              </a:rPr>
                              <m:t>𝑝</m:t>
                            </m:r>
                          </m:e>
                        </m:acc>
                      </m:e>
                      <m:sub>
                        <m:r>
                          <a:rPr lang="en-US" b="0" i="1" smtClean="0">
                            <a:solidFill>
                              <a:schemeClr val="accent1"/>
                            </a:solidFill>
                            <a:latin typeface="Cambria Math" panose="02040503050406030204" pitchFamily="18" charset="0"/>
                          </a:rPr>
                          <m:t>𝑘</m:t>
                        </m:r>
                      </m:sub>
                    </m:sSub>
                  </m:oMath>
                </a14:m>
                <a:r>
                  <a:rPr lang="en-US" dirty="0"/>
                  <a:t> </a:t>
                </a:r>
                <a:endParaRPr lang="en-DE" dirty="0"/>
              </a:p>
            </p:txBody>
          </p:sp>
        </mc:Choice>
        <mc:Fallback xmlns="">
          <p:sp>
            <p:nvSpPr>
              <p:cNvPr id="6" name="TextBox 5">
                <a:extLst>
                  <a:ext uri="{FF2B5EF4-FFF2-40B4-BE49-F238E27FC236}">
                    <a16:creationId xmlns:a16="http://schemas.microsoft.com/office/drawing/2014/main" id="{48420CA2-A30B-424B-B610-BFF3AD1FD740}"/>
                  </a:ext>
                </a:extLst>
              </p:cNvPr>
              <p:cNvSpPr txBox="1">
                <a:spLocks noRot="1" noChangeAspect="1" noMove="1" noResize="1" noEditPoints="1" noAdjustHandles="1" noChangeArrowheads="1" noChangeShapeType="1" noTextEdit="1"/>
              </p:cNvSpPr>
              <p:nvPr/>
            </p:nvSpPr>
            <p:spPr>
              <a:xfrm>
                <a:off x="715994" y="1457364"/>
                <a:ext cx="4753154" cy="412485"/>
              </a:xfrm>
              <a:prstGeom prst="rect">
                <a:avLst/>
              </a:prstGeom>
              <a:blipFill>
                <a:blip r:embed="rId3"/>
                <a:stretch>
                  <a:fillRect l="-769" t="-4412" b="-14706"/>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1641EF0-9601-4B04-B8FB-E93748628676}"/>
                  </a:ext>
                </a:extLst>
              </p:cNvPr>
              <p:cNvSpPr txBox="1"/>
              <p:nvPr/>
            </p:nvSpPr>
            <p:spPr>
              <a:xfrm>
                <a:off x="9491932" y="2161911"/>
                <a:ext cx="2283125" cy="584775"/>
              </a:xfrm>
              <a:prstGeom prst="rect">
                <a:avLst/>
              </a:prstGeom>
              <a:noFill/>
            </p:spPr>
            <p:txBody>
              <a:bodyPr wrap="square" rtlCol="0">
                <a:spAutoFit/>
              </a:bodyPr>
              <a:lstStyle/>
              <a:p>
                <a:r>
                  <a:rPr lang="en-US" sz="1400" i="1" dirty="0">
                    <a:solidFill>
                      <a:schemeClr val="accent1"/>
                    </a:solidFill>
                  </a:rPr>
                  <a:t>complete representation</a:t>
                </a:r>
              </a:p>
              <a:p>
                <a:pPr algn="ctr"/>
                <a14:m>
                  <m:oMathPara xmlns:m="http://schemas.openxmlformats.org/officeDocument/2006/math">
                    <m:oMathParaPr>
                      <m:jc m:val="centerGroup"/>
                    </m:oMathParaPr>
                    <m:oMath xmlns:m="http://schemas.openxmlformats.org/officeDocument/2006/math">
                      <m:sSub>
                        <m:sSubPr>
                          <m:ctrlPr>
                            <a:rPr lang="en-DE"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𝑝</m:t>
                          </m:r>
                        </m:e>
                        <m:sub>
                          <m:r>
                            <a:rPr lang="en-US" b="0" i="1" smtClean="0">
                              <a:solidFill>
                                <a:schemeClr val="accent1"/>
                              </a:solidFill>
                              <a:latin typeface="Cambria Math" panose="02040503050406030204" pitchFamily="18" charset="0"/>
                            </a:rPr>
                            <m:t>𝑡</m:t>
                          </m:r>
                        </m:sub>
                      </m:sSub>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𝑇</m:t>
                      </m:r>
                    </m:oMath>
                  </m:oMathPara>
                </a14:m>
                <a:endParaRPr lang="en-DE" i="1" dirty="0">
                  <a:solidFill>
                    <a:schemeClr val="accent1"/>
                  </a:solidFill>
                </a:endParaRPr>
              </a:p>
            </p:txBody>
          </p:sp>
        </mc:Choice>
        <mc:Fallback xmlns="">
          <p:sp>
            <p:nvSpPr>
              <p:cNvPr id="7" name="TextBox 6">
                <a:extLst>
                  <a:ext uri="{FF2B5EF4-FFF2-40B4-BE49-F238E27FC236}">
                    <a16:creationId xmlns:a16="http://schemas.microsoft.com/office/drawing/2014/main" id="{A1641EF0-9601-4B04-B8FB-E93748628676}"/>
                  </a:ext>
                </a:extLst>
              </p:cNvPr>
              <p:cNvSpPr txBox="1">
                <a:spLocks noRot="1" noChangeAspect="1" noMove="1" noResize="1" noEditPoints="1" noAdjustHandles="1" noChangeArrowheads="1" noChangeShapeType="1" noTextEdit="1"/>
              </p:cNvSpPr>
              <p:nvPr/>
            </p:nvSpPr>
            <p:spPr>
              <a:xfrm>
                <a:off x="9491932" y="2161911"/>
                <a:ext cx="2283125" cy="584775"/>
              </a:xfrm>
              <a:prstGeom prst="rect">
                <a:avLst/>
              </a:prstGeom>
              <a:blipFill>
                <a:blip r:embed="rId4"/>
                <a:stretch>
                  <a:fillRect l="-800" t="-3125" b="-5208"/>
                </a:stretch>
              </a:blipFill>
            </p:spPr>
            <p:txBody>
              <a:bodyPr/>
              <a:lstStyle/>
              <a:p>
                <a:r>
                  <a:rPr lang="en-DE">
                    <a:noFill/>
                  </a:rPr>
                  <a:t> </a:t>
                </a:r>
              </a:p>
            </p:txBody>
          </p:sp>
        </mc:Fallback>
      </mc:AlternateContent>
      <p:sp>
        <p:nvSpPr>
          <p:cNvPr id="8" name="TextBox 7">
            <a:extLst>
              <a:ext uri="{FF2B5EF4-FFF2-40B4-BE49-F238E27FC236}">
                <a16:creationId xmlns:a16="http://schemas.microsoft.com/office/drawing/2014/main" id="{0FD84072-E785-4366-8FF7-6A1A20E19228}"/>
              </a:ext>
            </a:extLst>
          </p:cNvPr>
          <p:cNvSpPr txBox="1"/>
          <p:nvPr/>
        </p:nvSpPr>
        <p:spPr>
          <a:xfrm>
            <a:off x="715994" y="3710160"/>
            <a:ext cx="6338977" cy="369332"/>
          </a:xfrm>
          <a:prstGeom prst="rect">
            <a:avLst/>
          </a:prstGeom>
          <a:noFill/>
        </p:spPr>
        <p:txBody>
          <a:bodyPr wrap="square" rtlCol="0">
            <a:spAutoFit/>
          </a:bodyPr>
          <a:lstStyle/>
          <a:p>
            <a:pPr marL="285750" indent="-285750">
              <a:buFont typeface="Arial" panose="020B0604020202020204" pitchFamily="34" charset="0"/>
              <a:buChar char="•"/>
            </a:pPr>
            <a:r>
              <a:rPr lang="en-US" dirty="0"/>
              <a:t>Truncating the basis for an approximate representation </a:t>
            </a:r>
            <a:endParaRPr lang="en-DE" dirty="0"/>
          </a:p>
        </p:txBody>
      </p:sp>
      <p:pic>
        <p:nvPicPr>
          <p:cNvPr id="9" name="Picture 8">
            <a:extLst>
              <a:ext uri="{FF2B5EF4-FFF2-40B4-BE49-F238E27FC236}">
                <a16:creationId xmlns:a16="http://schemas.microsoft.com/office/drawing/2014/main" id="{DBCEBD54-F9C9-4A85-B61C-F11DE2B8D1E9}"/>
              </a:ext>
            </a:extLst>
          </p:cNvPr>
          <p:cNvPicPr>
            <a:picLocks noChangeAspect="1"/>
          </p:cNvPicPr>
          <p:nvPr/>
        </p:nvPicPr>
        <p:blipFill>
          <a:blip r:embed="rId5"/>
          <a:stretch>
            <a:fillRect/>
          </a:stretch>
        </p:blipFill>
        <p:spPr>
          <a:xfrm>
            <a:off x="7267577" y="3170926"/>
            <a:ext cx="2114550" cy="1447800"/>
          </a:xfrm>
          <a:prstGeom prst="rect">
            <a:avLst/>
          </a:prstGeom>
        </p:spPr>
      </p:pic>
      <p:sp>
        <p:nvSpPr>
          <p:cNvPr id="10" name="TextBox 9">
            <a:extLst>
              <a:ext uri="{FF2B5EF4-FFF2-40B4-BE49-F238E27FC236}">
                <a16:creationId xmlns:a16="http://schemas.microsoft.com/office/drawing/2014/main" id="{9C0C9D5D-8D30-4506-AEE4-4C3BC86FFBA4}"/>
              </a:ext>
            </a:extLst>
          </p:cNvPr>
          <p:cNvSpPr txBox="1"/>
          <p:nvPr/>
        </p:nvSpPr>
        <p:spPr>
          <a:xfrm>
            <a:off x="715994" y="5215970"/>
            <a:ext cx="4675518" cy="369332"/>
          </a:xfrm>
          <a:prstGeom prst="rect">
            <a:avLst/>
          </a:prstGeom>
          <a:noFill/>
        </p:spPr>
        <p:txBody>
          <a:bodyPr wrap="square" rtlCol="0">
            <a:spAutoFit/>
          </a:bodyPr>
          <a:lstStyle/>
          <a:p>
            <a:pPr marL="285750" indent="-285750">
              <a:buFont typeface="Arial" panose="020B0604020202020204" pitchFamily="34" charset="0"/>
              <a:buChar char="•"/>
            </a:pPr>
            <a:r>
              <a:rPr lang="en-US" dirty="0"/>
              <a:t>Matched filter in terms of reduced basis </a:t>
            </a:r>
            <a:endParaRPr lang="en-DE"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E72069D-FC26-4B6F-904E-F8B26FF46C6B}"/>
                  </a:ext>
                </a:extLst>
              </p:cNvPr>
              <p:cNvSpPr txBox="1"/>
              <p:nvPr/>
            </p:nvSpPr>
            <p:spPr>
              <a:xfrm>
                <a:off x="10139769" y="3740937"/>
                <a:ext cx="697883"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000" b="0" i="1" smtClean="0">
                          <a:solidFill>
                            <a:schemeClr val="accent1"/>
                          </a:solidFill>
                          <a:latin typeface="Cambria Math" panose="02040503050406030204" pitchFamily="18" charset="0"/>
                        </a:rPr>
                        <m:t>𝑝</m:t>
                      </m:r>
                      <m:r>
                        <a:rPr lang="en-US" sz="2000" b="0" i="1" smtClean="0">
                          <a:solidFill>
                            <a:schemeClr val="accent1"/>
                          </a:solidFill>
                          <a:latin typeface="Cambria Math" panose="02040503050406030204" pitchFamily="18" charset="0"/>
                        </a:rPr>
                        <m:t>&lt;</m:t>
                      </m:r>
                      <m:r>
                        <a:rPr lang="en-US" sz="2000" b="0" i="1" smtClean="0">
                          <a:solidFill>
                            <a:schemeClr val="accent1"/>
                          </a:solidFill>
                          <a:latin typeface="Cambria Math" panose="02040503050406030204" pitchFamily="18" charset="0"/>
                        </a:rPr>
                        <m:t>𝑇</m:t>
                      </m:r>
                    </m:oMath>
                  </m:oMathPara>
                </a14:m>
                <a:endParaRPr lang="en-DE" sz="2000" dirty="0">
                  <a:solidFill>
                    <a:schemeClr val="accent1"/>
                  </a:solidFill>
                </a:endParaRPr>
              </a:p>
            </p:txBody>
          </p:sp>
        </mc:Choice>
        <mc:Fallback xmlns="">
          <p:sp>
            <p:nvSpPr>
              <p:cNvPr id="11" name="TextBox 10">
                <a:extLst>
                  <a:ext uri="{FF2B5EF4-FFF2-40B4-BE49-F238E27FC236}">
                    <a16:creationId xmlns:a16="http://schemas.microsoft.com/office/drawing/2014/main" id="{7E72069D-FC26-4B6F-904E-F8B26FF46C6B}"/>
                  </a:ext>
                </a:extLst>
              </p:cNvPr>
              <p:cNvSpPr txBox="1">
                <a:spLocks noRot="1" noChangeAspect="1" noMove="1" noResize="1" noEditPoints="1" noAdjustHandles="1" noChangeArrowheads="1" noChangeShapeType="1" noTextEdit="1"/>
              </p:cNvSpPr>
              <p:nvPr/>
            </p:nvSpPr>
            <p:spPr>
              <a:xfrm>
                <a:off x="10139769" y="3740937"/>
                <a:ext cx="697883" cy="307777"/>
              </a:xfrm>
              <a:prstGeom prst="rect">
                <a:avLst/>
              </a:prstGeom>
              <a:blipFill>
                <a:blip r:embed="rId6"/>
                <a:stretch>
                  <a:fillRect l="-8696" r="-6957" b="-30000"/>
                </a:stretch>
              </a:blipFill>
            </p:spPr>
            <p:txBody>
              <a:bodyPr/>
              <a:lstStyle/>
              <a:p>
                <a:r>
                  <a:rPr lang="en-DE">
                    <a:noFill/>
                  </a:rPr>
                  <a:t> </a:t>
                </a:r>
              </a:p>
            </p:txBody>
          </p:sp>
        </mc:Fallback>
      </mc:AlternateContent>
      <p:pic>
        <p:nvPicPr>
          <p:cNvPr id="13" name="Picture 12">
            <a:extLst>
              <a:ext uri="{FF2B5EF4-FFF2-40B4-BE49-F238E27FC236}">
                <a16:creationId xmlns:a16="http://schemas.microsoft.com/office/drawing/2014/main" id="{5C093AC2-EC8F-4DFD-8200-8655EFE1CF77}"/>
              </a:ext>
            </a:extLst>
          </p:cNvPr>
          <p:cNvPicPr>
            <a:picLocks noChangeAspect="1"/>
          </p:cNvPicPr>
          <p:nvPr/>
        </p:nvPicPr>
        <p:blipFill>
          <a:blip r:embed="rId7"/>
          <a:stretch>
            <a:fillRect/>
          </a:stretch>
        </p:blipFill>
        <p:spPr>
          <a:xfrm>
            <a:off x="6264957" y="5024521"/>
            <a:ext cx="4119790" cy="1017321"/>
          </a:xfrm>
          <a:prstGeom prst="rect">
            <a:avLst/>
          </a:prstGeom>
        </p:spPr>
      </p:pic>
    </p:spTree>
    <p:extLst>
      <p:ext uri="{BB962C8B-B14F-4D97-AF65-F5344CB8AC3E}">
        <p14:creationId xmlns:p14="http://schemas.microsoft.com/office/powerpoint/2010/main" val="27368481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803B7-4ABD-493F-9094-BF616BB7DBDD}"/>
              </a:ext>
            </a:extLst>
          </p:cNvPr>
          <p:cNvSpPr>
            <a:spLocks noGrp="1"/>
          </p:cNvSpPr>
          <p:nvPr>
            <p:ph type="title"/>
          </p:nvPr>
        </p:nvSpPr>
        <p:spPr>
          <a:xfrm>
            <a:off x="561314" y="278130"/>
            <a:ext cx="9123487" cy="695924"/>
          </a:xfrm>
        </p:spPr>
        <p:txBody>
          <a:bodyPr>
            <a:normAutofit/>
          </a:bodyPr>
          <a:lstStyle/>
          <a:p>
            <a:pPr algn="l"/>
            <a:r>
              <a:rPr lang="en-US" sz="3200" dirty="0"/>
              <a:t>PCA (in a nutshell)</a:t>
            </a:r>
            <a:endParaRPr lang="en-DE" sz="3200" dirty="0"/>
          </a:p>
        </p:txBody>
      </p:sp>
      <p:sp>
        <p:nvSpPr>
          <p:cNvPr id="4" name="TextBox 3">
            <a:extLst>
              <a:ext uri="{FF2B5EF4-FFF2-40B4-BE49-F238E27FC236}">
                <a16:creationId xmlns:a16="http://schemas.microsoft.com/office/drawing/2014/main" id="{D7C8230C-275B-4196-87B4-EFCA86623F94}"/>
              </a:ext>
            </a:extLst>
          </p:cNvPr>
          <p:cNvSpPr txBox="1"/>
          <p:nvPr/>
        </p:nvSpPr>
        <p:spPr>
          <a:xfrm>
            <a:off x="1181819" y="1493172"/>
            <a:ext cx="3062377" cy="369332"/>
          </a:xfrm>
          <a:prstGeom prst="rect">
            <a:avLst/>
          </a:prstGeom>
          <a:noFill/>
        </p:spPr>
        <p:txBody>
          <a:bodyPr wrap="square" rtlCol="0">
            <a:spAutoFit/>
          </a:bodyPr>
          <a:lstStyle/>
          <a:p>
            <a:pPr marL="285750" indent="-285750">
              <a:buFont typeface="Arial" panose="020B0604020202020204" pitchFamily="34" charset="0"/>
              <a:buChar char="•"/>
            </a:pPr>
            <a:r>
              <a:rPr lang="en-US" dirty="0"/>
              <a:t>Obtain the basis  </a:t>
            </a:r>
            <a:endParaRPr lang="en-DE" dirty="0"/>
          </a:p>
        </p:txBody>
      </p:sp>
      <p:sp>
        <p:nvSpPr>
          <p:cNvPr id="5" name="TextBox 4">
            <a:extLst>
              <a:ext uri="{FF2B5EF4-FFF2-40B4-BE49-F238E27FC236}">
                <a16:creationId xmlns:a16="http://schemas.microsoft.com/office/drawing/2014/main" id="{F598BE43-03F8-43C4-8FB9-DA3BF1BE8CC1}"/>
              </a:ext>
            </a:extLst>
          </p:cNvPr>
          <p:cNvSpPr txBox="1"/>
          <p:nvPr/>
        </p:nvSpPr>
        <p:spPr>
          <a:xfrm>
            <a:off x="5441833" y="1493172"/>
            <a:ext cx="4753155" cy="369332"/>
          </a:xfrm>
          <a:prstGeom prst="rect">
            <a:avLst/>
          </a:prstGeom>
          <a:noFill/>
        </p:spPr>
        <p:txBody>
          <a:bodyPr wrap="square" rtlCol="0">
            <a:spAutoFit/>
          </a:bodyPr>
          <a:lstStyle/>
          <a:p>
            <a:r>
              <a:rPr lang="en-US" dirty="0"/>
              <a:t>Perform </a:t>
            </a:r>
            <a:r>
              <a:rPr lang="en-US" dirty="0">
                <a:solidFill>
                  <a:srgbClr val="FF0000"/>
                </a:solidFill>
              </a:rPr>
              <a:t>principal component analysis (PCA)</a:t>
            </a:r>
            <a:endParaRPr lang="en-DE" dirty="0">
              <a:solidFill>
                <a:srgbClr val="FF0000"/>
              </a:solidFill>
            </a:endParaRPr>
          </a:p>
        </p:txBody>
      </p:sp>
      <p:cxnSp>
        <p:nvCxnSpPr>
          <p:cNvPr id="7" name="Straight Arrow Connector 6">
            <a:extLst>
              <a:ext uri="{FF2B5EF4-FFF2-40B4-BE49-F238E27FC236}">
                <a16:creationId xmlns:a16="http://schemas.microsoft.com/office/drawing/2014/main" id="{85578E63-36F1-4529-9BE4-C699CA630F4F}"/>
              </a:ext>
            </a:extLst>
          </p:cNvPr>
          <p:cNvCxnSpPr/>
          <p:nvPr/>
        </p:nvCxnSpPr>
        <p:spPr>
          <a:xfrm>
            <a:off x="3906445" y="1666063"/>
            <a:ext cx="106104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7944A9D5-518D-499A-9FBF-66F3114CAE4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8410" y="2251494"/>
            <a:ext cx="3434931" cy="3255124"/>
          </a:xfrm>
          <a:prstGeom prst="rect">
            <a:avLst/>
          </a:prstGeom>
        </p:spPr>
      </p:pic>
      <p:sp>
        <p:nvSpPr>
          <p:cNvPr id="10" name="TextBox 9">
            <a:extLst>
              <a:ext uri="{FF2B5EF4-FFF2-40B4-BE49-F238E27FC236}">
                <a16:creationId xmlns:a16="http://schemas.microsoft.com/office/drawing/2014/main" id="{D97E49A6-103D-41D0-8885-D8B05C19E46B}"/>
              </a:ext>
            </a:extLst>
          </p:cNvPr>
          <p:cNvSpPr txBox="1"/>
          <p:nvPr/>
        </p:nvSpPr>
        <p:spPr>
          <a:xfrm>
            <a:off x="11102379" y="2305355"/>
            <a:ext cx="301924" cy="261610"/>
          </a:xfrm>
          <a:prstGeom prst="rect">
            <a:avLst/>
          </a:prstGeom>
          <a:noFill/>
        </p:spPr>
        <p:txBody>
          <a:bodyPr wrap="square" rtlCol="0">
            <a:spAutoFit/>
          </a:bodyPr>
          <a:lstStyle/>
          <a:p>
            <a:r>
              <a:rPr lang="en-US" sz="1100" i="1" dirty="0"/>
              <a:t>2</a:t>
            </a:r>
            <a:endParaRPr lang="en-DE" sz="1100" i="1" dirty="0"/>
          </a:p>
        </p:txBody>
      </p:sp>
      <p:sp>
        <p:nvSpPr>
          <p:cNvPr id="11" name="TextBox 10">
            <a:extLst>
              <a:ext uri="{FF2B5EF4-FFF2-40B4-BE49-F238E27FC236}">
                <a16:creationId xmlns:a16="http://schemas.microsoft.com/office/drawing/2014/main" id="{B215F3DC-517E-4C22-A3AC-6FC2615AA9C4}"/>
              </a:ext>
            </a:extLst>
          </p:cNvPr>
          <p:cNvSpPr txBox="1"/>
          <p:nvPr/>
        </p:nvSpPr>
        <p:spPr>
          <a:xfrm>
            <a:off x="1181819" y="2251494"/>
            <a:ext cx="2803585" cy="369332"/>
          </a:xfrm>
          <a:prstGeom prst="rect">
            <a:avLst/>
          </a:prstGeom>
          <a:noFill/>
        </p:spPr>
        <p:txBody>
          <a:bodyPr wrap="square" rtlCol="0">
            <a:spAutoFit/>
          </a:bodyPr>
          <a:lstStyle/>
          <a:p>
            <a:pPr marL="285750" indent="-285750">
              <a:buFont typeface="Arial" panose="020B0604020202020204" pitchFamily="34" charset="0"/>
              <a:buChar char="•"/>
            </a:pPr>
            <a:r>
              <a:rPr lang="en-US" dirty="0"/>
              <a:t>How to perform PCA ?</a:t>
            </a:r>
            <a:endParaRPr lang="en-DE"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C4E13076-B871-4B0F-86C2-6EEE388CE5C7}"/>
                  </a:ext>
                </a:extLst>
              </p:cNvPr>
              <p:cNvSpPr txBox="1"/>
              <p:nvPr/>
            </p:nvSpPr>
            <p:spPr>
              <a:xfrm>
                <a:off x="866650" y="3163486"/>
                <a:ext cx="6604135" cy="2842573"/>
              </a:xfrm>
              <a:prstGeom prst="rect">
                <a:avLst/>
              </a:prstGeom>
              <a:noFill/>
            </p:spPr>
            <p:txBody>
              <a:bodyPr wrap="square" rtlCol="0">
                <a:spAutoFit/>
              </a:bodyPr>
              <a:lstStyle/>
              <a:p>
                <a:pPr marL="342900" indent="-342900">
                  <a:buFont typeface="+mj-lt"/>
                  <a:buAutoNum type="arabicPeriod"/>
                </a:pPr>
                <a:r>
                  <a:rPr lang="en-US" sz="1600" dirty="0"/>
                  <a:t>Consider a set of </a:t>
                </a:r>
                <a14:m>
                  <m:oMath xmlns:m="http://schemas.openxmlformats.org/officeDocument/2006/math">
                    <m:r>
                      <a:rPr lang="en-US" b="0" i="1" smtClean="0">
                        <a:solidFill>
                          <a:srgbClr val="00B0F0"/>
                        </a:solidFill>
                        <a:latin typeface="Cambria Math" panose="02040503050406030204" pitchFamily="18" charset="0"/>
                      </a:rPr>
                      <m:t>𝑛</m:t>
                    </m:r>
                    <m:r>
                      <a:rPr lang="en-US" b="0" i="1" smtClean="0">
                        <a:latin typeface="Cambria Math" panose="02040503050406030204" pitchFamily="18" charset="0"/>
                      </a:rPr>
                      <m:t> </m:t>
                    </m:r>
                  </m:oMath>
                </a14:m>
                <a:r>
                  <a:rPr lang="en-US" sz="1600" dirty="0"/>
                  <a:t>data points denoted as vectors </a:t>
                </a:r>
                <a14:m>
                  <m:oMath xmlns:m="http://schemas.openxmlformats.org/officeDocument/2006/math">
                    <m:r>
                      <a:rPr lang="en-US" sz="1600" b="1" i="0" smtClean="0">
                        <a:solidFill>
                          <a:srgbClr val="00B0F0"/>
                        </a:solidFill>
                        <a:latin typeface="Cambria Math" panose="02040503050406030204" pitchFamily="18" charset="0"/>
                      </a:rPr>
                      <m:t>𝐯</m:t>
                    </m:r>
                  </m:oMath>
                </a14:m>
                <a:endParaRPr lang="en-US" sz="1600" b="1" dirty="0">
                  <a:solidFill>
                    <a:srgbClr val="00B0F0"/>
                  </a:solidFill>
                </a:endParaRPr>
              </a:p>
              <a:p>
                <a:pPr marL="342900" indent="-342900">
                  <a:buFont typeface="+mj-lt"/>
                  <a:buAutoNum type="arabicPeriod"/>
                </a:pPr>
                <a:endParaRPr lang="en-US" sz="1600" dirty="0"/>
              </a:p>
              <a:p>
                <a:pPr marL="342900" indent="-342900">
                  <a:buFont typeface="+mj-lt"/>
                  <a:buAutoNum type="arabicPeriod"/>
                </a:pPr>
                <a:r>
                  <a:rPr lang="en-US" sz="1600" dirty="0"/>
                  <a:t>Center the vectors and then normalize them    </a:t>
                </a:r>
                <a14:m>
                  <m:oMath xmlns:m="http://schemas.openxmlformats.org/officeDocument/2006/math">
                    <m:sSub>
                      <m:sSubPr>
                        <m:ctrlPr>
                          <a:rPr lang="en-US" sz="1600" i="1" smtClean="0">
                            <a:solidFill>
                              <a:srgbClr val="00B0F0"/>
                            </a:solidFill>
                            <a:latin typeface="Cambria Math" panose="02040503050406030204" pitchFamily="18" charset="0"/>
                          </a:rPr>
                        </m:ctrlPr>
                      </m:sSubPr>
                      <m:e>
                        <m:r>
                          <a:rPr lang="en-US" sz="1600" b="1" i="0" smtClean="0">
                            <a:solidFill>
                              <a:srgbClr val="00B0F0"/>
                            </a:solidFill>
                            <a:latin typeface="Cambria Math" panose="02040503050406030204" pitchFamily="18" charset="0"/>
                          </a:rPr>
                          <m:t>𝐯</m:t>
                        </m:r>
                      </m:e>
                      <m:sub>
                        <m:r>
                          <a:rPr lang="en-US" sz="1600" b="0" i="1" smtClean="0">
                            <a:solidFill>
                              <a:srgbClr val="00B0F0"/>
                            </a:solidFill>
                            <a:latin typeface="Cambria Math" panose="02040503050406030204" pitchFamily="18" charset="0"/>
                          </a:rPr>
                          <m:t>𝑠</m:t>
                        </m:r>
                      </m:sub>
                    </m:sSub>
                    <m:r>
                      <a:rPr lang="en-US" sz="1600" b="0" i="1" smtClean="0">
                        <a:solidFill>
                          <a:srgbClr val="00B0F0"/>
                        </a:solidFill>
                        <a:latin typeface="Cambria Math" panose="02040503050406030204" pitchFamily="18" charset="0"/>
                      </a:rPr>
                      <m:t>=</m:t>
                    </m:r>
                    <m:r>
                      <a:rPr lang="en-US" sz="1600" b="1" i="0" smtClean="0">
                        <a:solidFill>
                          <a:srgbClr val="00B0F0"/>
                        </a:solidFill>
                        <a:latin typeface="Cambria Math" panose="02040503050406030204" pitchFamily="18" charset="0"/>
                      </a:rPr>
                      <m:t>𝐯</m:t>
                    </m:r>
                    <m:r>
                      <a:rPr lang="en-US" sz="1600" b="1" i="0" smtClean="0">
                        <a:solidFill>
                          <a:srgbClr val="00B0F0"/>
                        </a:solidFill>
                        <a:latin typeface="Cambria Math" panose="02040503050406030204" pitchFamily="18" charset="0"/>
                      </a:rPr>
                      <m:t>−</m:t>
                    </m:r>
                    <m:r>
                      <a:rPr lang="en-US" sz="1600" b="1" i="0" smtClean="0">
                        <a:solidFill>
                          <a:srgbClr val="00B0F0"/>
                        </a:solidFill>
                        <a:latin typeface="Cambria Math" panose="02040503050406030204" pitchFamily="18" charset="0"/>
                      </a:rPr>
                      <m:t>𝐛</m:t>
                    </m:r>
                  </m:oMath>
                </a14:m>
                <a:endParaRPr lang="en-US" sz="1600" b="1" dirty="0">
                  <a:solidFill>
                    <a:srgbClr val="00B0F0"/>
                  </a:solidFill>
                </a:endParaRPr>
              </a:p>
              <a:p>
                <a:pPr marL="342900" indent="-342900">
                  <a:buFont typeface="+mj-lt"/>
                  <a:buAutoNum type="arabicPeriod"/>
                </a:pPr>
                <a:endParaRPr lang="en-US" sz="1600" dirty="0"/>
              </a:p>
              <a:p>
                <a:pPr marL="342900" indent="-342900">
                  <a:buFont typeface="+mj-lt"/>
                  <a:buAutoNum type="arabicPeriod"/>
                </a:pPr>
                <a:r>
                  <a:rPr lang="en-US" sz="1600" dirty="0"/>
                  <a:t>Create a covariance matrix    </a:t>
                </a:r>
                <a14:m>
                  <m:oMath xmlns:m="http://schemas.openxmlformats.org/officeDocument/2006/math">
                    <m:r>
                      <a:rPr lang="en-US" sz="1600" b="1" i="0" smtClean="0">
                        <a:solidFill>
                          <a:srgbClr val="00B0F0"/>
                        </a:solidFill>
                        <a:latin typeface="Cambria Math" panose="02040503050406030204" pitchFamily="18" charset="0"/>
                      </a:rPr>
                      <m:t>𝐂</m:t>
                    </m:r>
                    <m:r>
                      <a:rPr lang="en-US" sz="1600" b="1" i="0" smtClean="0">
                        <a:solidFill>
                          <a:srgbClr val="00B0F0"/>
                        </a:solidFill>
                        <a:latin typeface="Cambria Math" panose="02040503050406030204" pitchFamily="18" charset="0"/>
                      </a:rPr>
                      <m:t>=</m:t>
                    </m:r>
                    <m:sSup>
                      <m:sSupPr>
                        <m:ctrlPr>
                          <a:rPr lang="en-US" sz="1600" b="1" i="1" smtClean="0">
                            <a:solidFill>
                              <a:srgbClr val="00B0F0"/>
                            </a:solidFill>
                            <a:latin typeface="Cambria Math" panose="02040503050406030204" pitchFamily="18" charset="0"/>
                          </a:rPr>
                        </m:ctrlPr>
                      </m:sSupPr>
                      <m:e>
                        <m:sSub>
                          <m:sSubPr>
                            <m:ctrlPr>
                              <a:rPr lang="en-US" sz="1600" b="1" i="1">
                                <a:solidFill>
                                  <a:srgbClr val="00B0F0"/>
                                </a:solidFill>
                                <a:latin typeface="Cambria Math" panose="02040503050406030204" pitchFamily="18" charset="0"/>
                              </a:rPr>
                            </m:ctrlPr>
                          </m:sSubPr>
                          <m:e>
                            <m:acc>
                              <m:accPr>
                                <m:chr m:val="̂"/>
                                <m:ctrlPr>
                                  <a:rPr lang="en-US" sz="1600" b="1" i="1">
                                    <a:solidFill>
                                      <a:srgbClr val="00B0F0"/>
                                    </a:solidFill>
                                    <a:latin typeface="Cambria Math" panose="02040503050406030204" pitchFamily="18" charset="0"/>
                                  </a:rPr>
                                </m:ctrlPr>
                              </m:accPr>
                              <m:e>
                                <m:r>
                                  <a:rPr lang="en-US" sz="1600" b="1">
                                    <a:solidFill>
                                      <a:srgbClr val="00B0F0"/>
                                    </a:solidFill>
                                    <a:latin typeface="Cambria Math" panose="02040503050406030204" pitchFamily="18" charset="0"/>
                                  </a:rPr>
                                  <m:t>𝐯</m:t>
                                </m:r>
                              </m:e>
                            </m:acc>
                          </m:e>
                          <m:sub>
                            <m:r>
                              <a:rPr lang="en-US" sz="1600" i="1">
                                <a:solidFill>
                                  <a:srgbClr val="00B0F0"/>
                                </a:solidFill>
                                <a:latin typeface="Cambria Math" panose="02040503050406030204" pitchFamily="18" charset="0"/>
                              </a:rPr>
                              <m:t>𝑠</m:t>
                            </m:r>
                          </m:sub>
                        </m:sSub>
                      </m:e>
                      <m:sup>
                        <m:r>
                          <a:rPr lang="en-US" sz="1600" b="1" i="1" smtClean="0">
                            <a:solidFill>
                              <a:srgbClr val="00B0F0"/>
                            </a:solidFill>
                            <a:latin typeface="Cambria Math" panose="02040503050406030204" pitchFamily="18" charset="0"/>
                            <a:ea typeface="Cambria Math" panose="02040503050406030204" pitchFamily="18" charset="0"/>
                          </a:rPr>
                          <m:t>⊺</m:t>
                        </m:r>
                      </m:sup>
                    </m:sSup>
                  </m:oMath>
                </a14:m>
                <a:r>
                  <a:rPr lang="en-US" sz="1600" b="1" dirty="0">
                    <a:solidFill>
                      <a:srgbClr val="00B0F0"/>
                    </a:solidFill>
                  </a:rPr>
                  <a:t> </a:t>
                </a:r>
                <a14:m>
                  <m:oMath xmlns:m="http://schemas.openxmlformats.org/officeDocument/2006/math">
                    <m:sSub>
                      <m:sSubPr>
                        <m:ctrlPr>
                          <a:rPr lang="en-US" sz="1600" b="1" i="1">
                            <a:solidFill>
                              <a:srgbClr val="00B0F0"/>
                            </a:solidFill>
                            <a:latin typeface="Cambria Math" panose="02040503050406030204" pitchFamily="18" charset="0"/>
                          </a:rPr>
                        </m:ctrlPr>
                      </m:sSubPr>
                      <m:e>
                        <m:acc>
                          <m:accPr>
                            <m:chr m:val="̂"/>
                            <m:ctrlPr>
                              <a:rPr lang="en-US" sz="1600" b="1" i="1">
                                <a:solidFill>
                                  <a:srgbClr val="00B0F0"/>
                                </a:solidFill>
                                <a:latin typeface="Cambria Math" panose="02040503050406030204" pitchFamily="18" charset="0"/>
                              </a:rPr>
                            </m:ctrlPr>
                          </m:accPr>
                          <m:e>
                            <m:r>
                              <a:rPr lang="en-US" sz="1600" b="1">
                                <a:solidFill>
                                  <a:srgbClr val="00B0F0"/>
                                </a:solidFill>
                                <a:latin typeface="Cambria Math" panose="02040503050406030204" pitchFamily="18" charset="0"/>
                              </a:rPr>
                              <m:t>𝐯</m:t>
                            </m:r>
                          </m:e>
                        </m:acc>
                      </m:e>
                      <m:sub>
                        <m:r>
                          <a:rPr lang="en-US" sz="1600" i="1">
                            <a:solidFill>
                              <a:srgbClr val="00B0F0"/>
                            </a:solidFill>
                            <a:latin typeface="Cambria Math" panose="02040503050406030204" pitchFamily="18" charset="0"/>
                          </a:rPr>
                          <m:t>𝑠</m:t>
                        </m:r>
                      </m:sub>
                    </m:sSub>
                  </m:oMath>
                </a14:m>
                <a:endParaRPr lang="en-US" sz="1600" dirty="0">
                  <a:solidFill>
                    <a:srgbClr val="00B0F0"/>
                  </a:solidFill>
                </a:endParaRPr>
              </a:p>
              <a:p>
                <a:pPr marL="342900" indent="-342900">
                  <a:buFont typeface="+mj-lt"/>
                  <a:buAutoNum type="arabicPeriod"/>
                </a:pPr>
                <a:endParaRPr lang="en-US" sz="1600" dirty="0">
                  <a:solidFill>
                    <a:srgbClr val="00B0F0"/>
                  </a:solidFill>
                </a:endParaRPr>
              </a:p>
              <a:p>
                <a:pPr marL="342900" indent="-342900">
                  <a:buFont typeface="+mj-lt"/>
                  <a:buAutoNum type="arabicPeriod"/>
                </a:pPr>
                <a:r>
                  <a:rPr lang="en-US" sz="1600" dirty="0">
                    <a:solidFill>
                      <a:schemeClr val="tx1"/>
                    </a:solidFill>
                  </a:rPr>
                  <a:t>Perform an EVD of </a:t>
                </a:r>
                <a14:m>
                  <m:oMath xmlns:m="http://schemas.openxmlformats.org/officeDocument/2006/math">
                    <m:r>
                      <a:rPr lang="en-US" sz="1600" b="1" i="0" smtClean="0">
                        <a:solidFill>
                          <a:srgbClr val="00B0F0"/>
                        </a:solidFill>
                        <a:latin typeface="Cambria Math" panose="02040503050406030204" pitchFamily="18" charset="0"/>
                      </a:rPr>
                      <m:t>𝐂</m:t>
                    </m:r>
                  </m:oMath>
                </a14:m>
                <a:r>
                  <a:rPr lang="en-US" sz="1600" b="1" dirty="0">
                    <a:solidFill>
                      <a:schemeClr val="tx1"/>
                    </a:solidFill>
                  </a:rPr>
                  <a:t> </a:t>
                </a:r>
                <a:r>
                  <a:rPr lang="en-US" sz="1600" dirty="0">
                    <a:solidFill>
                      <a:schemeClr val="tx1"/>
                    </a:solidFill>
                  </a:rPr>
                  <a:t>to get the orthonormal basis vectors </a:t>
                </a:r>
                <a14:m>
                  <m:oMath xmlns:m="http://schemas.openxmlformats.org/officeDocument/2006/math">
                    <m:r>
                      <a:rPr lang="en-US" sz="1600" b="1" i="1" smtClean="0">
                        <a:solidFill>
                          <a:srgbClr val="00B0F0"/>
                        </a:solidFill>
                        <a:latin typeface="Cambria Math" panose="02040503050406030204" pitchFamily="18" charset="0"/>
                      </a:rPr>
                      <m:t>𝒑</m:t>
                    </m:r>
                  </m:oMath>
                </a14:m>
                <a:endParaRPr lang="en-US" sz="1600" b="1" dirty="0">
                  <a:solidFill>
                    <a:schemeClr val="tx1"/>
                  </a:solidFill>
                </a:endParaRPr>
              </a:p>
              <a:p>
                <a:pPr marL="342900" indent="-342900">
                  <a:buFont typeface="+mj-lt"/>
                  <a:buAutoNum type="arabicPeriod"/>
                </a:pPr>
                <a:endParaRPr lang="en-US" sz="1600" b="1" dirty="0"/>
              </a:p>
              <a:p>
                <a:pPr marL="342900" indent="-342900">
                  <a:buFont typeface="+mj-lt"/>
                  <a:buAutoNum type="arabicPeriod"/>
                </a:pPr>
                <a:r>
                  <a:rPr lang="en-US" sz="1600" dirty="0">
                    <a:solidFill>
                      <a:schemeClr val="tx1"/>
                    </a:solidFill>
                  </a:rPr>
                  <a:t>Decomposition coefficients </a:t>
                </a:r>
                <a14:m>
                  <m:oMath xmlns:m="http://schemas.openxmlformats.org/officeDocument/2006/math">
                    <m:r>
                      <a:rPr lang="en-US" sz="1600" b="0" i="0" smtClean="0">
                        <a:solidFill>
                          <a:schemeClr val="tx1"/>
                        </a:solidFill>
                        <a:latin typeface="Cambria Math" panose="02040503050406030204" pitchFamily="18" charset="0"/>
                      </a:rPr>
                      <m:t>   </m:t>
                    </m:r>
                    <m:r>
                      <a:rPr lang="en-US" sz="1600" b="1" i="0" smtClean="0">
                        <a:solidFill>
                          <a:srgbClr val="00B0F0"/>
                        </a:solidFill>
                        <a:latin typeface="Cambria Math" panose="02040503050406030204" pitchFamily="18" charset="0"/>
                      </a:rPr>
                      <m:t>𝐃</m:t>
                    </m:r>
                    <m:r>
                      <a:rPr lang="en-US" sz="1600" b="1" i="0" smtClean="0">
                        <a:solidFill>
                          <a:srgbClr val="00B0F0"/>
                        </a:solidFill>
                        <a:latin typeface="Cambria Math" panose="02040503050406030204" pitchFamily="18" charset="0"/>
                      </a:rPr>
                      <m:t>=</m:t>
                    </m:r>
                    <m:r>
                      <a:rPr lang="en-US" sz="1600" b="1" i="0" smtClean="0">
                        <a:solidFill>
                          <a:srgbClr val="00B0F0"/>
                        </a:solidFill>
                        <a:latin typeface="Cambria Math" panose="02040503050406030204" pitchFamily="18" charset="0"/>
                      </a:rPr>
                      <m:t>𝐩</m:t>
                    </m:r>
                    <m:sSub>
                      <m:sSubPr>
                        <m:ctrlPr>
                          <a:rPr lang="en-US" sz="1600" b="1" i="1" smtClean="0">
                            <a:solidFill>
                              <a:srgbClr val="00B0F0"/>
                            </a:solidFill>
                            <a:latin typeface="Cambria Math" panose="02040503050406030204" pitchFamily="18" charset="0"/>
                          </a:rPr>
                        </m:ctrlPr>
                      </m:sSubPr>
                      <m:e>
                        <m:acc>
                          <m:accPr>
                            <m:chr m:val="̂"/>
                            <m:ctrlPr>
                              <a:rPr lang="en-US" sz="1600" b="1" i="1" smtClean="0">
                                <a:solidFill>
                                  <a:srgbClr val="00B0F0"/>
                                </a:solidFill>
                                <a:latin typeface="Cambria Math" panose="02040503050406030204" pitchFamily="18" charset="0"/>
                              </a:rPr>
                            </m:ctrlPr>
                          </m:accPr>
                          <m:e>
                            <m:r>
                              <a:rPr lang="en-US" sz="1600" b="1" i="0" smtClean="0">
                                <a:solidFill>
                                  <a:srgbClr val="00B0F0"/>
                                </a:solidFill>
                                <a:latin typeface="Cambria Math" panose="02040503050406030204" pitchFamily="18" charset="0"/>
                              </a:rPr>
                              <m:t>𝐯</m:t>
                            </m:r>
                          </m:e>
                        </m:acc>
                      </m:e>
                      <m:sub>
                        <m:r>
                          <a:rPr lang="en-US" sz="1600" b="0" i="1" smtClean="0">
                            <a:solidFill>
                              <a:srgbClr val="00B0F0"/>
                            </a:solidFill>
                            <a:latin typeface="Cambria Math" panose="02040503050406030204" pitchFamily="18" charset="0"/>
                          </a:rPr>
                          <m:t>𝑠</m:t>
                        </m:r>
                      </m:sub>
                    </m:sSub>
                  </m:oMath>
                </a14:m>
                <a:endParaRPr lang="en-US" sz="1600" b="1" dirty="0">
                  <a:solidFill>
                    <a:srgbClr val="00B0F0"/>
                  </a:solidFill>
                </a:endParaRPr>
              </a:p>
              <a:p>
                <a:pPr marL="342900" indent="-342900">
                  <a:buFont typeface="+mj-lt"/>
                  <a:buAutoNum type="arabicPeriod"/>
                </a:pPr>
                <a:endParaRPr lang="en-US" sz="1600" b="1" dirty="0">
                  <a:solidFill>
                    <a:srgbClr val="00B0F0"/>
                  </a:solidFill>
                </a:endParaRPr>
              </a:p>
              <a:p>
                <a:pPr marL="342900" indent="-342900">
                  <a:buFont typeface="+mj-lt"/>
                  <a:buAutoNum type="arabicPeriod"/>
                </a:pPr>
                <a:r>
                  <a:rPr lang="en-US" sz="1600" dirty="0"/>
                  <a:t>Approximated vectors    </a:t>
                </a:r>
                <a14:m>
                  <m:oMath xmlns:m="http://schemas.openxmlformats.org/officeDocument/2006/math">
                    <m:sSubSup>
                      <m:sSubSupPr>
                        <m:ctrlPr>
                          <a:rPr lang="en-US" sz="1600" b="1" i="1" smtClean="0">
                            <a:solidFill>
                              <a:srgbClr val="00B0F0"/>
                            </a:solidFill>
                            <a:latin typeface="Cambria Math" panose="02040503050406030204" pitchFamily="18" charset="0"/>
                          </a:rPr>
                        </m:ctrlPr>
                      </m:sSubSupPr>
                      <m:e>
                        <m:acc>
                          <m:accPr>
                            <m:chr m:val="̂"/>
                            <m:ctrlPr>
                              <a:rPr lang="en-US" sz="1600" b="1" i="1" smtClean="0">
                                <a:solidFill>
                                  <a:srgbClr val="00B0F0"/>
                                </a:solidFill>
                                <a:latin typeface="Cambria Math" panose="02040503050406030204" pitchFamily="18" charset="0"/>
                              </a:rPr>
                            </m:ctrlPr>
                          </m:accPr>
                          <m:e>
                            <m:r>
                              <a:rPr lang="en-US" sz="1600" b="1" i="0" smtClean="0">
                                <a:solidFill>
                                  <a:srgbClr val="00B0F0"/>
                                </a:solidFill>
                                <a:latin typeface="Cambria Math" panose="02040503050406030204" pitchFamily="18" charset="0"/>
                              </a:rPr>
                              <m:t>𝐯</m:t>
                            </m:r>
                          </m:e>
                        </m:acc>
                      </m:e>
                      <m:sub>
                        <m:r>
                          <a:rPr lang="en-US" sz="1600" b="0" i="1" smtClean="0">
                            <a:solidFill>
                              <a:srgbClr val="00B0F0"/>
                            </a:solidFill>
                            <a:latin typeface="Cambria Math" panose="02040503050406030204" pitchFamily="18" charset="0"/>
                          </a:rPr>
                          <m:t>𝑠</m:t>
                        </m:r>
                      </m:sub>
                      <m:sup>
                        <m:r>
                          <m:rPr>
                            <m:sty m:val="p"/>
                          </m:rPr>
                          <a:rPr lang="en-US" sz="1600" b="0" i="0" smtClean="0">
                            <a:solidFill>
                              <a:srgbClr val="00B0F0"/>
                            </a:solidFill>
                            <a:latin typeface="Cambria Math" panose="02040503050406030204" pitchFamily="18" charset="0"/>
                          </a:rPr>
                          <m:t>approx</m:t>
                        </m:r>
                      </m:sup>
                    </m:sSubSup>
                    <m:r>
                      <a:rPr lang="en-US" sz="1600" b="1" i="1" smtClean="0">
                        <a:solidFill>
                          <a:srgbClr val="00B0F0"/>
                        </a:solidFill>
                        <a:latin typeface="Cambria Math" panose="02040503050406030204" pitchFamily="18" charset="0"/>
                      </a:rPr>
                      <m:t>=</m:t>
                    </m:r>
                    <m:sSup>
                      <m:sSupPr>
                        <m:ctrlPr>
                          <a:rPr lang="en-US" sz="1600" b="1" i="1" smtClean="0">
                            <a:solidFill>
                              <a:srgbClr val="00B0F0"/>
                            </a:solidFill>
                            <a:latin typeface="Cambria Math" panose="02040503050406030204" pitchFamily="18" charset="0"/>
                          </a:rPr>
                        </m:ctrlPr>
                      </m:sSupPr>
                      <m:e>
                        <m:r>
                          <a:rPr lang="en-US" sz="1600" b="1" i="0" smtClean="0">
                            <a:solidFill>
                              <a:srgbClr val="00B0F0"/>
                            </a:solidFill>
                            <a:latin typeface="Cambria Math" panose="02040503050406030204" pitchFamily="18" charset="0"/>
                          </a:rPr>
                          <m:t>𝐃</m:t>
                        </m:r>
                      </m:e>
                      <m:sup>
                        <m:r>
                          <a:rPr lang="en-US" sz="1600" b="1" i="1" smtClean="0">
                            <a:solidFill>
                              <a:srgbClr val="00B0F0"/>
                            </a:solidFill>
                            <a:latin typeface="Cambria Math" panose="02040503050406030204" pitchFamily="18" charset="0"/>
                            <a:ea typeface="Cambria Math" panose="02040503050406030204" pitchFamily="18" charset="0"/>
                          </a:rPr>
                          <m:t>⊺</m:t>
                        </m:r>
                      </m:sup>
                    </m:sSup>
                    <m:r>
                      <a:rPr lang="en-US" sz="1600" b="1" i="0" smtClean="0">
                        <a:solidFill>
                          <a:srgbClr val="00B0F0"/>
                        </a:solidFill>
                        <a:latin typeface="Cambria Math" panose="02040503050406030204" pitchFamily="18" charset="0"/>
                      </a:rPr>
                      <m:t>𝐩</m:t>
                    </m:r>
                  </m:oMath>
                </a14:m>
                <a:endParaRPr lang="en-US" sz="1600" b="1" dirty="0">
                  <a:solidFill>
                    <a:schemeClr val="tx1"/>
                  </a:solidFill>
                </a:endParaRPr>
              </a:p>
            </p:txBody>
          </p:sp>
        </mc:Choice>
        <mc:Fallback xmlns="">
          <p:sp>
            <p:nvSpPr>
              <p:cNvPr id="12" name="TextBox 11">
                <a:extLst>
                  <a:ext uri="{FF2B5EF4-FFF2-40B4-BE49-F238E27FC236}">
                    <a16:creationId xmlns:a16="http://schemas.microsoft.com/office/drawing/2014/main" id="{C4E13076-B871-4B0F-86C2-6EEE388CE5C7}"/>
                  </a:ext>
                </a:extLst>
              </p:cNvPr>
              <p:cNvSpPr txBox="1">
                <a:spLocks noRot="1" noChangeAspect="1" noMove="1" noResize="1" noEditPoints="1" noAdjustHandles="1" noChangeArrowheads="1" noChangeShapeType="1" noTextEdit="1"/>
              </p:cNvSpPr>
              <p:nvPr/>
            </p:nvSpPr>
            <p:spPr>
              <a:xfrm>
                <a:off x="866650" y="3163486"/>
                <a:ext cx="6604135" cy="2842573"/>
              </a:xfrm>
              <a:prstGeom prst="rect">
                <a:avLst/>
              </a:prstGeom>
              <a:blipFill>
                <a:blip r:embed="rId3"/>
                <a:stretch>
                  <a:fillRect l="-461" b="-2575"/>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A335A8D9-A72A-42CE-AE0C-C8BA2BCD806C}"/>
                  </a:ext>
                </a:extLst>
              </p:cNvPr>
              <p:cNvSpPr txBox="1"/>
              <p:nvPr/>
            </p:nvSpPr>
            <p:spPr>
              <a:xfrm>
                <a:off x="5696215" y="5506618"/>
                <a:ext cx="1191672" cy="61132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200" b="1" i="0" smtClean="0">
                          <a:latin typeface="Cambria Math" panose="02040503050406030204" pitchFamily="18" charset="0"/>
                        </a:rPr>
                        <m:t>𝐛</m:t>
                      </m:r>
                      <m:r>
                        <a:rPr lang="en-US" sz="1200" b="1" i="0" smtClean="0">
                          <a:latin typeface="Cambria Math" panose="02040503050406030204" pitchFamily="18" charset="0"/>
                        </a:rPr>
                        <m:t>= </m:t>
                      </m:r>
                      <m:f>
                        <m:fPr>
                          <m:type m:val="skw"/>
                          <m:ctrlPr>
                            <a:rPr lang="en-US" sz="1200" b="1" i="1" smtClean="0">
                              <a:latin typeface="Cambria Math" panose="02040503050406030204" pitchFamily="18" charset="0"/>
                            </a:rPr>
                          </m:ctrlPr>
                        </m:fPr>
                        <m:num>
                          <m:r>
                            <a:rPr lang="en-US" sz="1200" b="0" i="1" smtClean="0">
                              <a:latin typeface="Cambria Math" panose="02040503050406030204" pitchFamily="18" charset="0"/>
                            </a:rPr>
                            <m:t>1</m:t>
                          </m:r>
                        </m:num>
                        <m:den>
                          <m:r>
                            <a:rPr lang="en-US" sz="1200" b="0" i="1" smtClean="0">
                              <a:latin typeface="Cambria Math" panose="02040503050406030204" pitchFamily="18" charset="0"/>
                            </a:rPr>
                            <m:t>𝑛</m:t>
                          </m:r>
                        </m:den>
                      </m:f>
                      <m:nary>
                        <m:naryPr>
                          <m:chr m:val="∑"/>
                          <m:ctrlPr>
                            <a:rPr lang="en-US" sz="1200" b="1" i="1" smtClean="0">
                              <a:latin typeface="Cambria Math" panose="02040503050406030204" pitchFamily="18" charset="0"/>
                            </a:rPr>
                          </m:ctrlPr>
                        </m:naryPr>
                        <m:sub>
                          <m:r>
                            <m:rPr>
                              <m:brk m:alnAt="23"/>
                            </m:rPr>
                            <a:rPr lang="en-US" sz="1200" b="0" i="1" smtClean="0">
                              <a:latin typeface="Cambria Math" panose="02040503050406030204" pitchFamily="18" charset="0"/>
                            </a:rPr>
                            <m:t>𝑖</m:t>
                          </m:r>
                          <m:r>
                            <a:rPr lang="en-US" sz="1200" b="0" i="1" smtClean="0">
                              <a:latin typeface="Cambria Math" panose="02040503050406030204" pitchFamily="18" charset="0"/>
                            </a:rPr>
                            <m:t>=0</m:t>
                          </m:r>
                        </m:sub>
                        <m:sup>
                          <m:r>
                            <a:rPr lang="en-US" sz="1200" b="0" i="1" smtClean="0">
                              <a:latin typeface="Cambria Math" panose="02040503050406030204" pitchFamily="18" charset="0"/>
                            </a:rPr>
                            <m:t>𝑛</m:t>
                          </m:r>
                          <m:r>
                            <a:rPr lang="en-US" sz="1200" b="0" i="1" smtClean="0">
                              <a:latin typeface="Cambria Math" panose="02040503050406030204" pitchFamily="18" charset="0"/>
                            </a:rPr>
                            <m:t>−1</m:t>
                          </m:r>
                        </m:sup>
                        <m:e>
                          <m:sSub>
                            <m:sSubPr>
                              <m:ctrlPr>
                                <a:rPr lang="en-US" sz="1200" b="1" i="1" smtClean="0">
                                  <a:latin typeface="Cambria Math" panose="02040503050406030204" pitchFamily="18" charset="0"/>
                                </a:rPr>
                              </m:ctrlPr>
                            </m:sSubPr>
                            <m:e>
                              <m:r>
                                <a:rPr lang="en-US" sz="1200" b="0" i="1" smtClean="0">
                                  <a:latin typeface="Cambria Math" panose="02040503050406030204" pitchFamily="18" charset="0"/>
                                </a:rPr>
                                <m:t>𝑣</m:t>
                              </m:r>
                            </m:e>
                            <m:sub>
                              <m:r>
                                <a:rPr lang="en-US" sz="1200" b="0" i="1" smtClean="0">
                                  <a:latin typeface="Cambria Math" panose="02040503050406030204" pitchFamily="18" charset="0"/>
                                </a:rPr>
                                <m:t>𝑖</m:t>
                              </m:r>
                            </m:sub>
                          </m:sSub>
                        </m:e>
                      </m:nary>
                    </m:oMath>
                  </m:oMathPara>
                </a14:m>
                <a:endParaRPr lang="en-DE" b="1" dirty="0"/>
              </a:p>
            </p:txBody>
          </p:sp>
        </mc:Choice>
        <mc:Fallback xmlns="">
          <p:sp>
            <p:nvSpPr>
              <p:cNvPr id="13" name="TextBox 12">
                <a:extLst>
                  <a:ext uri="{FF2B5EF4-FFF2-40B4-BE49-F238E27FC236}">
                    <a16:creationId xmlns:a16="http://schemas.microsoft.com/office/drawing/2014/main" id="{A335A8D9-A72A-42CE-AE0C-C8BA2BCD806C}"/>
                  </a:ext>
                </a:extLst>
              </p:cNvPr>
              <p:cNvSpPr txBox="1">
                <a:spLocks noRot="1" noChangeAspect="1" noMove="1" noResize="1" noEditPoints="1" noAdjustHandles="1" noChangeArrowheads="1" noChangeShapeType="1" noTextEdit="1"/>
              </p:cNvSpPr>
              <p:nvPr/>
            </p:nvSpPr>
            <p:spPr>
              <a:xfrm>
                <a:off x="5696215" y="5506618"/>
                <a:ext cx="1191672" cy="611321"/>
              </a:xfrm>
              <a:prstGeom prst="rect">
                <a:avLst/>
              </a:prstGeom>
              <a:blipFill>
                <a:blip r:embed="rId4"/>
                <a:stretch>
                  <a:fillRect/>
                </a:stretch>
              </a:blipFill>
            </p:spPr>
            <p:txBody>
              <a:bodyPr/>
              <a:lstStyle/>
              <a:p>
                <a:r>
                  <a:rPr lang="en-DE">
                    <a:noFill/>
                  </a:rPr>
                  <a:t> </a:t>
                </a:r>
              </a:p>
            </p:txBody>
          </p:sp>
        </mc:Fallback>
      </mc:AlternateContent>
      <p:sp>
        <p:nvSpPr>
          <p:cNvPr id="14" name="Rectangle 13">
            <a:extLst>
              <a:ext uri="{FF2B5EF4-FFF2-40B4-BE49-F238E27FC236}">
                <a16:creationId xmlns:a16="http://schemas.microsoft.com/office/drawing/2014/main" id="{BEB33B4D-90AC-484A-8776-953C731D2B68}"/>
              </a:ext>
            </a:extLst>
          </p:cNvPr>
          <p:cNvSpPr/>
          <p:nvPr/>
        </p:nvSpPr>
        <p:spPr>
          <a:xfrm>
            <a:off x="640281" y="2991761"/>
            <a:ext cx="6839129" cy="32551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25851643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E1D78-878D-4F27-BEE4-887BD67EEBE6}"/>
              </a:ext>
            </a:extLst>
          </p:cNvPr>
          <p:cNvSpPr>
            <a:spLocks noGrp="1"/>
          </p:cNvSpPr>
          <p:nvPr>
            <p:ph type="title"/>
          </p:nvPr>
        </p:nvSpPr>
        <p:spPr>
          <a:xfrm>
            <a:off x="562156" y="425509"/>
            <a:ext cx="4699648" cy="463011"/>
          </a:xfrm>
        </p:spPr>
        <p:txBody>
          <a:bodyPr>
            <a:noAutofit/>
          </a:bodyPr>
          <a:lstStyle/>
          <a:p>
            <a:pPr algn="l"/>
            <a:r>
              <a:rPr lang="en-US" sz="3200" dirty="0"/>
              <a:t>PCA on a template bank</a:t>
            </a:r>
            <a:endParaRPr lang="en-DE" sz="3200" dirty="0"/>
          </a:p>
        </p:txBody>
      </p:sp>
      <p:pic>
        <p:nvPicPr>
          <p:cNvPr id="4" name="Picture 3">
            <a:extLst>
              <a:ext uri="{FF2B5EF4-FFF2-40B4-BE49-F238E27FC236}">
                <a16:creationId xmlns:a16="http://schemas.microsoft.com/office/drawing/2014/main" id="{B21A19B8-FFCF-476A-9A82-A31EF44FA316}"/>
              </a:ext>
            </a:extLst>
          </p:cNvPr>
          <p:cNvPicPr>
            <a:picLocks noChangeAspect="1"/>
          </p:cNvPicPr>
          <p:nvPr/>
        </p:nvPicPr>
        <p:blipFill>
          <a:blip r:embed="rId2"/>
          <a:stretch>
            <a:fillRect/>
          </a:stretch>
        </p:blipFill>
        <p:spPr>
          <a:xfrm>
            <a:off x="6837332" y="657015"/>
            <a:ext cx="4868713" cy="2843805"/>
          </a:xfrm>
          <a:prstGeom prst="rect">
            <a:avLst/>
          </a:prstGeom>
        </p:spPr>
      </p:pic>
      <p:sp>
        <p:nvSpPr>
          <p:cNvPr id="5" name="TextBox 4">
            <a:extLst>
              <a:ext uri="{FF2B5EF4-FFF2-40B4-BE49-F238E27FC236}">
                <a16:creationId xmlns:a16="http://schemas.microsoft.com/office/drawing/2014/main" id="{90D157AA-1184-41F2-B5ED-5E81C99F5772}"/>
              </a:ext>
            </a:extLst>
          </p:cNvPr>
          <p:cNvSpPr txBox="1"/>
          <p:nvPr/>
        </p:nvSpPr>
        <p:spPr>
          <a:xfrm>
            <a:off x="8635041" y="318461"/>
            <a:ext cx="1846053" cy="338554"/>
          </a:xfrm>
          <a:prstGeom prst="rect">
            <a:avLst/>
          </a:prstGeom>
          <a:noFill/>
        </p:spPr>
        <p:txBody>
          <a:bodyPr wrap="square" rtlCol="0">
            <a:spAutoFit/>
          </a:bodyPr>
          <a:lstStyle/>
          <a:p>
            <a:r>
              <a:rPr lang="en-US" sz="1600" dirty="0"/>
              <a:t>Aligned spin</a:t>
            </a:r>
            <a:endParaRPr lang="en-DE" sz="1600" dirty="0"/>
          </a:p>
        </p:txBody>
      </p:sp>
      <p:sp>
        <p:nvSpPr>
          <p:cNvPr id="6" name="TextBox 5">
            <a:extLst>
              <a:ext uri="{FF2B5EF4-FFF2-40B4-BE49-F238E27FC236}">
                <a16:creationId xmlns:a16="http://schemas.microsoft.com/office/drawing/2014/main" id="{AC18FACB-BFD8-45CB-A43E-73D10F7973CD}"/>
              </a:ext>
            </a:extLst>
          </p:cNvPr>
          <p:cNvSpPr txBox="1"/>
          <p:nvPr/>
        </p:nvSpPr>
        <p:spPr>
          <a:xfrm>
            <a:off x="8143335" y="3500820"/>
            <a:ext cx="2484407" cy="338554"/>
          </a:xfrm>
          <a:prstGeom prst="rect">
            <a:avLst/>
          </a:prstGeom>
          <a:noFill/>
        </p:spPr>
        <p:txBody>
          <a:bodyPr wrap="square" rtlCol="0">
            <a:spAutoFit/>
          </a:bodyPr>
          <a:lstStyle/>
          <a:p>
            <a:r>
              <a:rPr lang="en-US" sz="1600" dirty="0">
                <a:solidFill>
                  <a:srgbClr val="00B0F0"/>
                </a:solidFill>
              </a:rPr>
              <a:t>~</a:t>
            </a:r>
            <a:r>
              <a:rPr lang="en-US" sz="1600" dirty="0"/>
              <a:t> </a:t>
            </a:r>
            <a:r>
              <a:rPr lang="en-US" sz="1600" dirty="0">
                <a:solidFill>
                  <a:srgbClr val="00B0F0"/>
                </a:solidFill>
              </a:rPr>
              <a:t>400,000</a:t>
            </a:r>
            <a:r>
              <a:rPr lang="en-US" sz="1600" dirty="0"/>
              <a:t> templates</a:t>
            </a:r>
            <a:endParaRPr lang="en-DE" sz="1600"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7590489-1583-4B04-BA96-F04D0796794E}"/>
                  </a:ext>
                </a:extLst>
              </p:cNvPr>
              <p:cNvSpPr txBox="1"/>
              <p:nvPr/>
            </p:nvSpPr>
            <p:spPr>
              <a:xfrm>
                <a:off x="396814" y="1388853"/>
                <a:ext cx="6512943" cy="5355312"/>
              </a:xfrm>
              <a:prstGeom prst="rect">
                <a:avLst/>
              </a:prstGeom>
              <a:noFill/>
            </p:spPr>
            <p:txBody>
              <a:bodyPr wrap="square" rtlCol="0">
                <a:spAutoFit/>
              </a:bodyPr>
              <a:lstStyle/>
              <a:p>
                <a:pPr marL="285750" indent="-285750">
                  <a:buFont typeface="Arial" panose="020B0604020202020204" pitchFamily="34" charset="0"/>
                  <a:buChar char="•"/>
                </a:pPr>
                <a:r>
                  <a:rPr lang="en-US" dirty="0"/>
                  <a:t>Sample waveforms using a </a:t>
                </a:r>
                <a:r>
                  <a:rPr lang="en-US" dirty="0">
                    <a:solidFill>
                      <a:srgbClr val="00B0F0"/>
                    </a:solidFill>
                  </a:rPr>
                  <a:t>non-uniform frequency list </a:t>
                </a:r>
                <a:br>
                  <a:rPr lang="en-US" dirty="0"/>
                </a:br>
                <a:r>
                  <a:rPr lang="en-US" dirty="0"/>
                  <a:t>(saves up lot of space and computation time)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 Templates are whitened and normalized according to </a:t>
                </a:r>
                <a:r>
                  <a:rPr lang="en-US" dirty="0" err="1">
                    <a:solidFill>
                      <a:srgbClr val="00B0F0"/>
                    </a:solidFill>
                  </a:rPr>
                  <a:t>aLIGO</a:t>
                </a:r>
                <a:r>
                  <a:rPr lang="en-US" dirty="0">
                    <a:solidFill>
                      <a:srgbClr val="00B0F0"/>
                    </a:solidFill>
                  </a:rPr>
                  <a:t> ZDHP </a:t>
                </a:r>
                <a:r>
                  <a:rPr lang="en-US" dirty="0"/>
                  <a:t>PSD.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Covariance matrix for each sub-bank </a:t>
                </a:r>
                <a14:m>
                  <m:oMath xmlns:m="http://schemas.openxmlformats.org/officeDocument/2006/math">
                    <m:sSup>
                      <m:sSupPr>
                        <m:ctrlPr>
                          <a:rPr lang="en-US" i="1" smtClean="0">
                            <a:solidFill>
                              <a:srgbClr val="00B0F0"/>
                            </a:solidFill>
                            <a:latin typeface="Cambria Math" panose="02040503050406030204" pitchFamily="18" charset="0"/>
                          </a:rPr>
                        </m:ctrlPr>
                      </m:sSupPr>
                      <m:e>
                        <m:r>
                          <a:rPr lang="en-US" b="1" i="0" smtClean="0">
                            <a:solidFill>
                              <a:srgbClr val="00B0F0"/>
                            </a:solidFill>
                            <a:latin typeface="Cambria Math" panose="02040503050406030204" pitchFamily="18" charset="0"/>
                          </a:rPr>
                          <m:t>𝐂</m:t>
                        </m:r>
                      </m:e>
                      <m:sup>
                        <m:r>
                          <a:rPr lang="en-US" b="0" i="1" smtClean="0">
                            <a:solidFill>
                              <a:srgbClr val="00B0F0"/>
                            </a:solidFill>
                            <a:latin typeface="Cambria Math" panose="02040503050406030204" pitchFamily="18" charset="0"/>
                          </a:rPr>
                          <m:t>𝑚</m:t>
                        </m:r>
                      </m:sup>
                    </m:sSup>
                    <m:r>
                      <a:rPr lang="en-US" b="0" i="1" smtClean="0">
                        <a:solidFill>
                          <a:srgbClr val="00B0F0"/>
                        </a:solidFill>
                        <a:latin typeface="Cambria Math" panose="02040503050406030204" pitchFamily="18" charset="0"/>
                      </a:rPr>
                      <m:t>= </m:t>
                    </m:r>
                    <m:sSup>
                      <m:sSupPr>
                        <m:ctrlPr>
                          <a:rPr lang="en-US" b="0" i="1" smtClean="0">
                            <a:solidFill>
                              <a:srgbClr val="00B0F0"/>
                            </a:solidFill>
                            <a:latin typeface="Cambria Math" panose="02040503050406030204" pitchFamily="18" charset="0"/>
                          </a:rPr>
                        </m:ctrlPr>
                      </m:sSupPr>
                      <m:e>
                        <m:r>
                          <a:rPr lang="en-US" b="1" i="0" smtClean="0">
                            <a:solidFill>
                              <a:srgbClr val="00B0F0"/>
                            </a:solidFill>
                            <a:latin typeface="Cambria Math" panose="02040503050406030204" pitchFamily="18" charset="0"/>
                          </a:rPr>
                          <m:t>𝐓</m:t>
                        </m:r>
                      </m:e>
                      <m:sup>
                        <m:r>
                          <a:rPr lang="en-US" b="0" i="1" smtClean="0">
                            <a:solidFill>
                              <a:srgbClr val="00B0F0"/>
                            </a:solidFill>
                            <a:latin typeface="Cambria Math" panose="02040503050406030204" pitchFamily="18" charset="0"/>
                          </a:rPr>
                          <m:t>𝑚</m:t>
                        </m:r>
                      </m:sup>
                    </m:sSup>
                    <m:r>
                      <a:rPr lang="en-US" b="0" i="1" smtClean="0">
                        <a:solidFill>
                          <a:srgbClr val="00B0F0"/>
                        </a:solidFill>
                        <a:latin typeface="Cambria Math" panose="02040503050406030204" pitchFamily="18" charset="0"/>
                        <a:ea typeface="Cambria Math" panose="02040503050406030204" pitchFamily="18" charset="0"/>
                      </a:rPr>
                      <m:t>× </m:t>
                    </m:r>
                    <m:sSup>
                      <m:sSupPr>
                        <m:ctrlPr>
                          <a:rPr lang="en-US" b="0" i="1" smtClean="0">
                            <a:solidFill>
                              <a:srgbClr val="00B0F0"/>
                            </a:solidFill>
                            <a:latin typeface="Cambria Math" panose="02040503050406030204" pitchFamily="18" charset="0"/>
                            <a:ea typeface="Cambria Math" panose="02040503050406030204" pitchFamily="18" charset="0"/>
                          </a:rPr>
                        </m:ctrlPr>
                      </m:sSupPr>
                      <m:e>
                        <m:r>
                          <a:rPr lang="en-US" b="0" i="1" smtClean="0">
                            <a:solidFill>
                              <a:srgbClr val="00B0F0"/>
                            </a:solidFill>
                            <a:latin typeface="Cambria Math" panose="02040503050406030204" pitchFamily="18" charset="0"/>
                            <a:ea typeface="Cambria Math" panose="02040503050406030204" pitchFamily="18" charset="0"/>
                          </a:rPr>
                          <m:t>(</m:t>
                        </m:r>
                        <m:sSup>
                          <m:sSupPr>
                            <m:ctrlPr>
                              <a:rPr lang="en-US" b="0" i="1" smtClean="0">
                                <a:solidFill>
                                  <a:srgbClr val="00B0F0"/>
                                </a:solidFill>
                                <a:latin typeface="Cambria Math" panose="02040503050406030204" pitchFamily="18" charset="0"/>
                                <a:ea typeface="Cambria Math" panose="02040503050406030204" pitchFamily="18" charset="0"/>
                              </a:rPr>
                            </m:ctrlPr>
                          </m:sSupPr>
                          <m:e>
                            <m:r>
                              <a:rPr lang="en-US" b="1" i="0" smtClean="0">
                                <a:solidFill>
                                  <a:srgbClr val="00B0F0"/>
                                </a:solidFill>
                                <a:latin typeface="Cambria Math" panose="02040503050406030204" pitchFamily="18" charset="0"/>
                                <a:ea typeface="Cambria Math" panose="02040503050406030204" pitchFamily="18" charset="0"/>
                              </a:rPr>
                              <m:t>𝐓</m:t>
                            </m:r>
                          </m:e>
                          <m:sup>
                            <m:r>
                              <a:rPr lang="en-US" b="0" i="1" smtClean="0">
                                <a:solidFill>
                                  <a:srgbClr val="00B0F0"/>
                                </a:solidFill>
                                <a:latin typeface="Cambria Math" panose="02040503050406030204" pitchFamily="18" charset="0"/>
                                <a:ea typeface="Cambria Math" panose="02040503050406030204" pitchFamily="18" charset="0"/>
                              </a:rPr>
                              <m:t>𝑚</m:t>
                            </m:r>
                          </m:sup>
                        </m:sSup>
                        <m:r>
                          <a:rPr lang="en-US" b="0" i="1" smtClean="0">
                            <a:solidFill>
                              <a:srgbClr val="00B0F0"/>
                            </a:solidFill>
                            <a:latin typeface="Cambria Math" panose="02040503050406030204" pitchFamily="18" charset="0"/>
                            <a:ea typeface="Cambria Math" panose="02040503050406030204" pitchFamily="18" charset="0"/>
                          </a:rPr>
                          <m:t>)</m:t>
                        </m:r>
                      </m:e>
                      <m:sup>
                        <m:r>
                          <a:rPr lang="en-US" b="0" i="1" smtClean="0">
                            <a:solidFill>
                              <a:srgbClr val="00B0F0"/>
                            </a:solidFill>
                            <a:latin typeface="Cambria Math" panose="02040503050406030204" pitchFamily="18" charset="0"/>
                            <a:ea typeface="Cambria Math" panose="02040503050406030204" pitchFamily="18" charset="0"/>
                          </a:rPr>
                          <m:t>⊺</m:t>
                        </m:r>
                      </m:sup>
                    </m:sSup>
                  </m:oMath>
                </a14:m>
                <a:endParaRPr lang="en-US" b="0" dirty="0">
                  <a:solidFill>
                    <a:srgbClr val="00B0F0"/>
                  </a:solidFill>
                  <a:ea typeface="Cambria Math" panose="02040503050406030204" pitchFamily="18" charset="0"/>
                </a:endParaRPr>
              </a:p>
              <a:p>
                <a:pPr marL="285750" indent="-285750">
                  <a:buFont typeface="Arial" panose="020B0604020202020204" pitchFamily="34" charset="0"/>
                  <a:buChar char="•"/>
                </a:pPr>
                <a:endParaRPr lang="en-US" dirty="0">
                  <a:solidFill>
                    <a:srgbClr val="00B0F0"/>
                  </a:solidFill>
                </a:endParaRPr>
              </a:p>
              <a:p>
                <a:pPr marL="285750" indent="-285750">
                  <a:buFont typeface="Arial" panose="020B0604020202020204" pitchFamily="34" charset="0"/>
                  <a:buChar char="•"/>
                </a:pPr>
                <a:r>
                  <a:rPr lang="en-US" dirty="0" err="1"/>
                  <a:t>Diagonalisation</a:t>
                </a:r>
                <a:r>
                  <a:rPr lang="en-US" dirty="0"/>
                  <a:t> using </a:t>
                </a:r>
                <a:r>
                  <a:rPr lang="en-US" i="1" dirty="0" err="1">
                    <a:solidFill>
                      <a:srgbClr val="00B0F0"/>
                    </a:solidFill>
                  </a:rPr>
                  <a:t>Lanczos</a:t>
                </a:r>
                <a:r>
                  <a:rPr lang="en-US" i="1" dirty="0"/>
                  <a:t> algorithm</a:t>
                </a:r>
              </a:p>
              <a:p>
                <a:pPr marL="285750" indent="-285750">
                  <a:buFont typeface="Arial" panose="020B0604020202020204" pitchFamily="34" charset="0"/>
                  <a:buChar char="•"/>
                </a:pPr>
                <a:endParaRPr lang="en-US" i="1" dirty="0"/>
              </a:p>
              <a:p>
                <a:pPr marL="285750" indent="-285750">
                  <a:buFont typeface="Arial" panose="020B0604020202020204" pitchFamily="34" charset="0"/>
                  <a:buChar char="•"/>
                </a:pPr>
                <a:r>
                  <a:rPr lang="en-US" dirty="0"/>
                  <a:t>Obtain decomposition matrix </a:t>
                </a:r>
                <a14:m>
                  <m:oMath xmlns:m="http://schemas.openxmlformats.org/officeDocument/2006/math">
                    <m:sSup>
                      <m:sSupPr>
                        <m:ctrlPr>
                          <a:rPr lang="en-US" i="1" smtClean="0">
                            <a:solidFill>
                              <a:srgbClr val="00B0F0"/>
                            </a:solidFill>
                            <a:latin typeface="Cambria Math" panose="02040503050406030204" pitchFamily="18" charset="0"/>
                          </a:rPr>
                        </m:ctrlPr>
                      </m:sSupPr>
                      <m:e>
                        <m:r>
                          <a:rPr lang="en-US" b="1" i="0" smtClean="0">
                            <a:solidFill>
                              <a:srgbClr val="00B0F0"/>
                            </a:solidFill>
                            <a:latin typeface="Cambria Math" panose="02040503050406030204" pitchFamily="18" charset="0"/>
                          </a:rPr>
                          <m:t>𝐃</m:t>
                        </m:r>
                      </m:e>
                      <m:sup>
                        <m:r>
                          <a:rPr lang="en-US" b="0" i="1" smtClean="0">
                            <a:solidFill>
                              <a:srgbClr val="00B0F0"/>
                            </a:solidFill>
                            <a:latin typeface="Cambria Math" panose="02040503050406030204" pitchFamily="18" charset="0"/>
                          </a:rPr>
                          <m:t>𝑚</m:t>
                        </m:r>
                      </m:sup>
                    </m:sSup>
                  </m:oMath>
                </a14:m>
                <a:r>
                  <a:rPr lang="en-US" dirty="0">
                    <a:solidFill>
                      <a:srgbClr val="00B0F0"/>
                    </a:solidFill>
                  </a:rPr>
                  <a:t>  </a:t>
                </a:r>
                <a:r>
                  <a:rPr lang="en-US" dirty="0"/>
                  <a:t>and basis matrix </a:t>
                </a:r>
                <a14:m>
                  <m:oMath xmlns:m="http://schemas.openxmlformats.org/officeDocument/2006/math">
                    <m:sSup>
                      <m:sSupPr>
                        <m:ctrlPr>
                          <a:rPr lang="en-US" i="1" smtClean="0">
                            <a:solidFill>
                              <a:srgbClr val="00B0F0"/>
                            </a:solidFill>
                            <a:latin typeface="Cambria Math" panose="02040503050406030204" pitchFamily="18" charset="0"/>
                          </a:rPr>
                        </m:ctrlPr>
                      </m:sSupPr>
                      <m:e>
                        <m:r>
                          <a:rPr lang="en-US" b="1" i="0" smtClean="0">
                            <a:solidFill>
                              <a:srgbClr val="00B0F0"/>
                            </a:solidFill>
                            <a:latin typeface="Cambria Math" panose="02040503050406030204" pitchFamily="18" charset="0"/>
                          </a:rPr>
                          <m:t>𝐏</m:t>
                        </m:r>
                      </m:e>
                      <m:sup>
                        <m:r>
                          <a:rPr lang="en-US" i="1">
                            <a:solidFill>
                              <a:srgbClr val="00B0F0"/>
                            </a:solidFill>
                            <a:latin typeface="Cambria Math" panose="02040503050406030204" pitchFamily="18" charset="0"/>
                          </a:rPr>
                          <m:t>𝑚</m:t>
                        </m:r>
                      </m:sup>
                    </m:sSup>
                  </m:oMath>
                </a14:m>
                <a:r>
                  <a:rPr lang="en-US" dirty="0">
                    <a:solidFill>
                      <a:srgbClr val="00B0F0"/>
                    </a:solidFill>
                  </a:rPr>
                  <a:t> </a:t>
                </a:r>
                <a:endParaRPr lang="en-US" dirty="0"/>
              </a:p>
              <a:p>
                <a:endParaRPr lang="en-US" dirty="0">
                  <a:solidFill>
                    <a:srgbClr val="00B0F0"/>
                  </a:solidFill>
                </a:endParaRPr>
              </a:p>
              <a:p>
                <a:endParaRPr lang="en-US" dirty="0">
                  <a:solidFill>
                    <a:srgbClr val="00B0F0"/>
                  </a:solidFill>
                </a:endParaRPr>
              </a:p>
              <a:p>
                <a:pPr marL="285750" indent="-285750">
                  <a:buFont typeface="Arial" panose="020B0604020202020204" pitchFamily="34" charset="0"/>
                  <a:buChar char="•"/>
                </a:pPr>
                <a:endParaRPr lang="en-DE" dirty="0"/>
              </a:p>
            </p:txBody>
          </p:sp>
        </mc:Choice>
        <mc:Fallback xmlns="">
          <p:sp>
            <p:nvSpPr>
              <p:cNvPr id="7" name="TextBox 6">
                <a:extLst>
                  <a:ext uri="{FF2B5EF4-FFF2-40B4-BE49-F238E27FC236}">
                    <a16:creationId xmlns:a16="http://schemas.microsoft.com/office/drawing/2014/main" id="{87590489-1583-4B04-BA96-F04D0796794E}"/>
                  </a:ext>
                </a:extLst>
              </p:cNvPr>
              <p:cNvSpPr txBox="1">
                <a:spLocks noRot="1" noChangeAspect="1" noMove="1" noResize="1" noEditPoints="1" noAdjustHandles="1" noChangeArrowheads="1" noChangeShapeType="1" noTextEdit="1"/>
              </p:cNvSpPr>
              <p:nvPr/>
            </p:nvSpPr>
            <p:spPr>
              <a:xfrm>
                <a:off x="396814" y="1388853"/>
                <a:ext cx="6512943" cy="5355312"/>
              </a:xfrm>
              <a:prstGeom prst="rect">
                <a:avLst/>
              </a:prstGeom>
              <a:blipFill>
                <a:blip r:embed="rId3"/>
                <a:stretch>
                  <a:fillRect l="-562" t="-683"/>
                </a:stretch>
              </a:blipFill>
            </p:spPr>
            <p:txBody>
              <a:bodyPr/>
              <a:lstStyle/>
              <a:p>
                <a:r>
                  <a:rPr lang="en-DE">
                    <a:noFill/>
                  </a:rPr>
                  <a:t> </a:t>
                </a:r>
              </a:p>
            </p:txBody>
          </p:sp>
        </mc:Fallback>
      </mc:AlternateContent>
      <p:pic>
        <p:nvPicPr>
          <p:cNvPr id="9" name="Picture 8">
            <a:extLst>
              <a:ext uri="{FF2B5EF4-FFF2-40B4-BE49-F238E27FC236}">
                <a16:creationId xmlns:a16="http://schemas.microsoft.com/office/drawing/2014/main" id="{9D314652-0EE6-499C-BF94-ED1CAB80EC2E}"/>
              </a:ext>
            </a:extLst>
          </p:cNvPr>
          <p:cNvPicPr>
            <a:picLocks noChangeAspect="1"/>
          </p:cNvPicPr>
          <p:nvPr/>
        </p:nvPicPr>
        <p:blipFill>
          <a:blip r:embed="rId4"/>
          <a:stretch>
            <a:fillRect/>
          </a:stretch>
        </p:blipFill>
        <p:spPr>
          <a:xfrm>
            <a:off x="1972343" y="3017775"/>
            <a:ext cx="3289461" cy="1091730"/>
          </a:xfrm>
          <a:prstGeom prst="rect">
            <a:avLst/>
          </a:prstGeom>
        </p:spPr>
      </p:pic>
      <p:pic>
        <p:nvPicPr>
          <p:cNvPr id="10" name="Picture 9">
            <a:extLst>
              <a:ext uri="{FF2B5EF4-FFF2-40B4-BE49-F238E27FC236}">
                <a16:creationId xmlns:a16="http://schemas.microsoft.com/office/drawing/2014/main" id="{67634734-3363-4B2A-8009-2D2A3ACD17FD}"/>
              </a:ext>
            </a:extLst>
          </p:cNvPr>
          <p:cNvPicPr>
            <a:picLocks noChangeAspect="1"/>
          </p:cNvPicPr>
          <p:nvPr/>
        </p:nvPicPr>
        <p:blipFill>
          <a:blip r:embed="rId5"/>
          <a:stretch>
            <a:fillRect/>
          </a:stretch>
        </p:blipFill>
        <p:spPr>
          <a:xfrm>
            <a:off x="7612451" y="4066509"/>
            <a:ext cx="3390900" cy="2447925"/>
          </a:xfrm>
          <a:prstGeom prst="rect">
            <a:avLst/>
          </a:prstGeom>
        </p:spPr>
      </p:pic>
      <p:sp>
        <p:nvSpPr>
          <p:cNvPr id="3" name="TextBox 2">
            <a:extLst>
              <a:ext uri="{FF2B5EF4-FFF2-40B4-BE49-F238E27FC236}">
                <a16:creationId xmlns:a16="http://schemas.microsoft.com/office/drawing/2014/main" id="{30EFE092-E0DE-4EBC-8728-60480AA95311}"/>
              </a:ext>
            </a:extLst>
          </p:cNvPr>
          <p:cNvSpPr txBox="1"/>
          <p:nvPr/>
        </p:nvSpPr>
        <p:spPr>
          <a:xfrm>
            <a:off x="11003351" y="5877819"/>
            <a:ext cx="1098033" cy="646331"/>
          </a:xfrm>
          <a:prstGeom prst="rect">
            <a:avLst/>
          </a:prstGeom>
          <a:noFill/>
        </p:spPr>
        <p:txBody>
          <a:bodyPr wrap="square" rtlCol="0">
            <a:spAutoFit/>
          </a:bodyPr>
          <a:lstStyle/>
          <a:p>
            <a:r>
              <a:rPr lang="en-US" sz="1200" dirty="0">
                <a:solidFill>
                  <a:srgbClr val="FFFF00"/>
                </a:solidFill>
              </a:rPr>
              <a:t>6250 templates </a:t>
            </a:r>
            <a:r>
              <a:rPr lang="en-US" sz="1200" dirty="0"/>
              <a:t>in each sub-bank</a:t>
            </a:r>
            <a:endParaRPr lang="en-DE" sz="1200" dirty="0"/>
          </a:p>
        </p:txBody>
      </p:sp>
      <p:sp>
        <p:nvSpPr>
          <p:cNvPr id="8" name="TextBox 7">
            <a:extLst>
              <a:ext uri="{FF2B5EF4-FFF2-40B4-BE49-F238E27FC236}">
                <a16:creationId xmlns:a16="http://schemas.microsoft.com/office/drawing/2014/main" id="{80A72BEF-92F1-4DAA-933A-3206FE828538}"/>
              </a:ext>
            </a:extLst>
          </p:cNvPr>
          <p:cNvSpPr txBox="1"/>
          <p:nvPr/>
        </p:nvSpPr>
        <p:spPr>
          <a:xfrm>
            <a:off x="10386562" y="3567233"/>
            <a:ext cx="1233578" cy="276999"/>
          </a:xfrm>
          <a:prstGeom prst="rect">
            <a:avLst/>
          </a:prstGeom>
          <a:noFill/>
        </p:spPr>
        <p:txBody>
          <a:bodyPr wrap="square" rtlCol="0">
            <a:spAutoFit/>
          </a:bodyPr>
          <a:lstStyle/>
          <a:p>
            <a:r>
              <a:rPr lang="en-US" sz="1200" dirty="0"/>
              <a:t>MM = 0.97</a:t>
            </a:r>
            <a:endParaRPr lang="en-DE" sz="1200" dirty="0"/>
          </a:p>
        </p:txBody>
      </p:sp>
    </p:spTree>
    <p:extLst>
      <p:ext uri="{BB962C8B-B14F-4D97-AF65-F5344CB8AC3E}">
        <p14:creationId xmlns:p14="http://schemas.microsoft.com/office/powerpoint/2010/main" val="4110154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F9DDB917-832C-492A-A220-993EC44166B0}"/>
              </a:ext>
            </a:extLst>
          </p:cNvPr>
          <p:cNvGraphicFramePr/>
          <p:nvPr>
            <p:extLst>
              <p:ext uri="{D42A27DB-BD31-4B8C-83A1-F6EECF244321}">
                <p14:modId xmlns:p14="http://schemas.microsoft.com/office/powerpoint/2010/main" val="59372348"/>
              </p:ext>
            </p:extLst>
          </p:nvPr>
        </p:nvGraphicFramePr>
        <p:xfrm>
          <a:off x="1835020" y="90243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1">
            <a:extLst>
              <a:ext uri="{FF2B5EF4-FFF2-40B4-BE49-F238E27FC236}">
                <a16:creationId xmlns:a16="http://schemas.microsoft.com/office/drawing/2014/main" id="{17755801-AA73-4B5E-8307-F22AFA3A4E2E}"/>
              </a:ext>
            </a:extLst>
          </p:cNvPr>
          <p:cNvSpPr>
            <a:spLocks noGrp="1"/>
          </p:cNvSpPr>
          <p:nvPr>
            <p:ph type="title"/>
          </p:nvPr>
        </p:nvSpPr>
        <p:spPr>
          <a:xfrm>
            <a:off x="609459" y="292204"/>
            <a:ext cx="2792109" cy="610235"/>
          </a:xfrm>
        </p:spPr>
        <p:txBody>
          <a:bodyPr>
            <a:noAutofit/>
          </a:bodyPr>
          <a:lstStyle/>
          <a:p>
            <a:pPr algn="l"/>
            <a:r>
              <a:rPr lang="en-US" sz="2800" dirty="0"/>
              <a:t>Modelled search</a:t>
            </a:r>
            <a:endParaRPr lang="en-DE" sz="2800" dirty="0"/>
          </a:p>
        </p:txBody>
      </p:sp>
    </p:spTree>
    <p:extLst>
      <p:ext uri="{BB962C8B-B14F-4D97-AF65-F5344CB8AC3E}">
        <p14:creationId xmlns:p14="http://schemas.microsoft.com/office/powerpoint/2010/main" val="40388871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CAD50-F655-421F-9371-A345BBC059AC}"/>
              </a:ext>
            </a:extLst>
          </p:cNvPr>
          <p:cNvSpPr>
            <a:spLocks noGrp="1"/>
          </p:cNvSpPr>
          <p:nvPr>
            <p:ph type="title"/>
          </p:nvPr>
        </p:nvSpPr>
        <p:spPr>
          <a:xfrm>
            <a:off x="703287" y="465146"/>
            <a:ext cx="5392713" cy="661418"/>
          </a:xfrm>
        </p:spPr>
        <p:txBody>
          <a:bodyPr>
            <a:normAutofit/>
          </a:bodyPr>
          <a:lstStyle/>
          <a:p>
            <a:r>
              <a:rPr lang="en-US" sz="3200" dirty="0"/>
              <a:t>Hierarchical Matched filtering</a:t>
            </a:r>
            <a:endParaRPr lang="en-DE" sz="3200" dirty="0"/>
          </a:p>
        </p:txBody>
      </p:sp>
      <p:pic>
        <p:nvPicPr>
          <p:cNvPr id="4" name="Picture 3">
            <a:extLst>
              <a:ext uri="{FF2B5EF4-FFF2-40B4-BE49-F238E27FC236}">
                <a16:creationId xmlns:a16="http://schemas.microsoft.com/office/drawing/2014/main" id="{B9544D72-C2C2-4C42-93A6-ECE88FC63F7B}"/>
              </a:ext>
            </a:extLst>
          </p:cNvPr>
          <p:cNvPicPr>
            <a:picLocks noChangeAspect="1"/>
          </p:cNvPicPr>
          <p:nvPr/>
        </p:nvPicPr>
        <p:blipFill>
          <a:blip r:embed="rId2"/>
          <a:stretch>
            <a:fillRect/>
          </a:stretch>
        </p:blipFill>
        <p:spPr>
          <a:xfrm>
            <a:off x="7025156" y="377103"/>
            <a:ext cx="4119790" cy="1017321"/>
          </a:xfrm>
          <a:prstGeom prst="rect">
            <a:avLst/>
          </a:prstGeom>
        </p:spPr>
      </p:pic>
      <p:sp>
        <p:nvSpPr>
          <p:cNvPr id="5" name="Rectangle 4">
            <a:extLst>
              <a:ext uri="{FF2B5EF4-FFF2-40B4-BE49-F238E27FC236}">
                <a16:creationId xmlns:a16="http://schemas.microsoft.com/office/drawing/2014/main" id="{A2AB4CB6-F02C-4F1B-BE6B-BAEECA1D127B}"/>
              </a:ext>
            </a:extLst>
          </p:cNvPr>
          <p:cNvSpPr/>
          <p:nvPr/>
        </p:nvSpPr>
        <p:spPr>
          <a:xfrm>
            <a:off x="7025156" y="377104"/>
            <a:ext cx="4119790" cy="1017321"/>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DE"/>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9791179-49FD-4DE4-A8A9-74EAF7D1FA71}"/>
                  </a:ext>
                </a:extLst>
              </p:cNvPr>
              <p:cNvSpPr txBox="1"/>
              <p:nvPr/>
            </p:nvSpPr>
            <p:spPr>
              <a:xfrm>
                <a:off x="914400" y="2450006"/>
                <a:ext cx="8307238" cy="3811043"/>
              </a:xfrm>
              <a:prstGeom prst="rect">
                <a:avLst/>
              </a:prstGeom>
              <a:noFill/>
            </p:spPr>
            <p:txBody>
              <a:bodyPr wrap="square" rtlCol="0">
                <a:spAutoFit/>
              </a:bodyPr>
              <a:lstStyle/>
              <a:p>
                <a:pPr marL="285750" indent="-285750">
                  <a:buFont typeface="Arial" panose="020B0604020202020204" pitchFamily="34" charset="0"/>
                  <a:buChar char="•"/>
                </a:pPr>
                <a:r>
                  <a:rPr lang="en-US" dirty="0"/>
                  <a:t>Compute forward FFT of </a:t>
                </a:r>
                <a14:m>
                  <m:oMath xmlns:m="http://schemas.openxmlformats.org/officeDocument/2006/math">
                    <m:r>
                      <a:rPr lang="en-US" sz="2000" b="0" i="1" smtClean="0">
                        <a:solidFill>
                          <a:srgbClr val="0070C0"/>
                        </a:solidFill>
                        <a:latin typeface="Cambria Math" panose="02040503050406030204" pitchFamily="18" charset="0"/>
                      </a:rPr>
                      <m:t>𝑠</m:t>
                    </m:r>
                    <m:r>
                      <a:rPr lang="en-US" sz="2000" b="0" i="1" smtClean="0">
                        <a:solidFill>
                          <a:srgbClr val="0070C0"/>
                        </a:solidFill>
                        <a:latin typeface="Cambria Math" panose="02040503050406030204" pitchFamily="18" charset="0"/>
                      </a:rPr>
                      <m:t>(</m:t>
                    </m:r>
                    <m:r>
                      <a:rPr lang="en-US" sz="2000" b="0" i="1" smtClean="0">
                        <a:solidFill>
                          <a:srgbClr val="0070C0"/>
                        </a:solidFill>
                        <a:latin typeface="Cambria Math" panose="02040503050406030204" pitchFamily="18" charset="0"/>
                      </a:rPr>
                      <m:t>𝑡</m:t>
                    </m:r>
                    <m:r>
                      <a:rPr lang="en-US" sz="2000" b="0" i="1" smtClean="0">
                        <a:solidFill>
                          <a:srgbClr val="0070C0"/>
                        </a:solidFill>
                        <a:latin typeface="Cambria Math" panose="02040503050406030204" pitchFamily="18" charset="0"/>
                      </a:rPr>
                      <m:t>)</m:t>
                    </m:r>
                  </m:oMath>
                </a14:m>
                <a:r>
                  <a:rPr lang="en-US" sz="2000" dirty="0">
                    <a:solidFill>
                      <a:srgbClr val="0070C0"/>
                    </a:solidFill>
                  </a:rPr>
                  <a:t> </a:t>
                </a:r>
                <a:r>
                  <a:rPr lang="en-US" dirty="0"/>
                  <a:t>at a uniform sampling rate </a:t>
                </a:r>
                <a14:m>
                  <m:oMath xmlns:m="http://schemas.openxmlformats.org/officeDocument/2006/math">
                    <m:r>
                      <a:rPr lang="en-US" b="0" i="1" smtClean="0">
                        <a:latin typeface="Cambria Math" panose="02040503050406030204" pitchFamily="18" charset="0"/>
                      </a:rPr>
                      <m:t>1/</m:t>
                    </m:r>
                    <m:r>
                      <a:rPr lang="en-US" b="0" i="1" smtClean="0">
                        <a:latin typeface="Cambria Math" panose="02040503050406030204" pitchFamily="18" charset="0"/>
                      </a:rPr>
                      <m:t>𝑑𝑡</m:t>
                    </m:r>
                  </m:oMath>
                </a14:m>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Linearly interpolate  </a:t>
                </a:r>
                <a14:m>
                  <m:oMath xmlns:m="http://schemas.openxmlformats.org/officeDocument/2006/math">
                    <m:acc>
                      <m:accPr>
                        <m:chr m:val="̃"/>
                        <m:ctrlPr>
                          <a:rPr lang="en-US" sz="2000" i="1" smtClean="0">
                            <a:solidFill>
                              <a:srgbClr val="0070C0"/>
                            </a:solidFill>
                            <a:latin typeface="Cambria Math" panose="02040503050406030204" pitchFamily="18" charset="0"/>
                          </a:rPr>
                        </m:ctrlPr>
                      </m:accPr>
                      <m:e>
                        <m:r>
                          <a:rPr lang="en-US" sz="2000" b="0" i="1" smtClean="0">
                            <a:solidFill>
                              <a:srgbClr val="0070C0"/>
                            </a:solidFill>
                            <a:latin typeface="Cambria Math" panose="02040503050406030204" pitchFamily="18" charset="0"/>
                          </a:rPr>
                          <m:t>𝑝</m:t>
                        </m:r>
                      </m:e>
                    </m:acc>
                    <m:d>
                      <m:dPr>
                        <m:ctrlPr>
                          <a:rPr lang="en-US" sz="2000" b="0" i="1" smtClean="0">
                            <a:solidFill>
                              <a:srgbClr val="0070C0"/>
                            </a:solidFill>
                            <a:latin typeface="Cambria Math" panose="02040503050406030204" pitchFamily="18" charset="0"/>
                          </a:rPr>
                        </m:ctrlPr>
                      </m:dPr>
                      <m:e>
                        <m:r>
                          <a:rPr lang="en-US" sz="2000" b="0" i="1" smtClean="0">
                            <a:solidFill>
                              <a:srgbClr val="0070C0"/>
                            </a:solidFill>
                            <a:latin typeface="Cambria Math" panose="02040503050406030204" pitchFamily="18" charset="0"/>
                          </a:rPr>
                          <m:t>𝑓</m:t>
                        </m:r>
                      </m:e>
                    </m:d>
                  </m:oMath>
                </a14:m>
                <a:r>
                  <a:rPr lang="en-US" dirty="0">
                    <a:solidFill>
                      <a:srgbClr val="0070C0"/>
                    </a:solidFill>
                  </a:rPr>
                  <a:t>  </a:t>
                </a:r>
                <a:r>
                  <a:rPr lang="en-US" dirty="0"/>
                  <a:t>at the uniform frequencies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Filter data with every basis vector </a:t>
                </a:r>
                <a14:m>
                  <m:oMath xmlns:m="http://schemas.openxmlformats.org/officeDocument/2006/math">
                    <m:sSub>
                      <m:sSubPr>
                        <m:ctrlPr>
                          <a:rPr lang="en-US" sz="2000" i="1" smtClean="0">
                            <a:solidFill>
                              <a:schemeClr val="tx1"/>
                            </a:solidFill>
                            <a:latin typeface="Cambria Math" panose="02040503050406030204" pitchFamily="18" charset="0"/>
                          </a:rPr>
                        </m:ctrlPr>
                      </m:sSubPr>
                      <m:e>
                        <m:r>
                          <a:rPr lang="en-US" sz="2000" b="0" i="1" smtClean="0">
                            <a:solidFill>
                              <a:schemeClr val="tx1"/>
                            </a:solidFill>
                            <a:latin typeface="Cambria Math" panose="02040503050406030204" pitchFamily="18" charset="0"/>
                          </a:rPr>
                          <m:t> </m:t>
                        </m:r>
                        <m:acc>
                          <m:accPr>
                            <m:chr m:val="̃"/>
                            <m:ctrlPr>
                              <a:rPr lang="en-US" sz="2000" i="1" smtClean="0">
                                <a:solidFill>
                                  <a:schemeClr val="tx1"/>
                                </a:solidFill>
                                <a:latin typeface="Cambria Math" panose="02040503050406030204" pitchFamily="18" charset="0"/>
                              </a:rPr>
                            </m:ctrlPr>
                          </m:accPr>
                          <m:e>
                            <m:r>
                              <a:rPr lang="en-US" sz="2000" b="0" i="1" smtClean="0">
                                <a:solidFill>
                                  <a:schemeClr val="tx1"/>
                                </a:solidFill>
                                <a:latin typeface="Cambria Math" panose="02040503050406030204" pitchFamily="18" charset="0"/>
                              </a:rPr>
                              <m:t>𝑝</m:t>
                            </m:r>
                          </m:e>
                        </m:acc>
                      </m:e>
                      <m:sub>
                        <m:r>
                          <a:rPr lang="en-US" sz="2000" b="0" i="1" smtClean="0">
                            <a:solidFill>
                              <a:schemeClr val="tx1"/>
                            </a:solidFill>
                            <a:latin typeface="Cambria Math" panose="02040503050406030204" pitchFamily="18" charset="0"/>
                          </a:rPr>
                          <m:t>𝑘</m:t>
                        </m:r>
                      </m:sub>
                    </m:sSub>
                  </m:oMath>
                </a14:m>
                <a:r>
                  <a:rPr lang="en-US" dirty="0">
                    <a:solidFill>
                      <a:srgbClr val="0070C0"/>
                    </a:solidFill>
                  </a:rPr>
                  <a:t> </a:t>
                </a:r>
                <a:r>
                  <a:rPr lang="en-US" dirty="0"/>
                  <a:t>to obtain </a:t>
                </a:r>
                <a14:m>
                  <m:oMath xmlns:m="http://schemas.openxmlformats.org/officeDocument/2006/math">
                    <m:sSub>
                      <m:sSubPr>
                        <m:ctrlPr>
                          <a:rPr lang="en-US" sz="2000" i="1" smtClean="0">
                            <a:solidFill>
                              <a:srgbClr val="0070C0"/>
                            </a:solidFill>
                            <a:latin typeface="Cambria Math" panose="02040503050406030204" pitchFamily="18" charset="0"/>
                          </a:rPr>
                        </m:ctrlPr>
                      </m:sSubPr>
                      <m:e>
                        <m:r>
                          <a:rPr lang="en-US" sz="2000" i="1" smtClean="0">
                            <a:solidFill>
                              <a:srgbClr val="0070C0"/>
                            </a:solidFill>
                            <a:latin typeface="Cambria Math" panose="02040503050406030204" pitchFamily="18" charset="0"/>
                            <a:ea typeface="Cambria Math" panose="02040503050406030204" pitchFamily="18" charset="0"/>
                          </a:rPr>
                          <m:t>𝛽</m:t>
                        </m:r>
                      </m:e>
                      <m:sub>
                        <m:r>
                          <a:rPr lang="en-US" sz="2000" b="0" i="1" smtClean="0">
                            <a:solidFill>
                              <a:srgbClr val="0070C0"/>
                            </a:solidFill>
                            <a:latin typeface="Cambria Math" panose="02040503050406030204" pitchFamily="18" charset="0"/>
                          </a:rPr>
                          <m:t>𝑘</m:t>
                        </m:r>
                      </m:sub>
                    </m:sSub>
                  </m:oMath>
                </a14:m>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Average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𝛽</m:t>
                        </m:r>
                      </m:e>
                      <m:sub>
                        <m:r>
                          <a:rPr lang="en-US" i="1">
                            <a:solidFill>
                              <a:schemeClr val="tx1"/>
                            </a:solidFill>
                            <a:latin typeface="Cambria Math" panose="02040503050406030204" pitchFamily="18" charset="0"/>
                          </a:rPr>
                          <m:t>𝑘</m:t>
                        </m:r>
                      </m:sub>
                    </m:sSub>
                  </m:oMath>
                </a14:m>
                <a:r>
                  <a:rPr lang="en-US" dirty="0">
                    <a:solidFill>
                      <a:schemeClr val="tx1"/>
                    </a:solidFill>
                  </a:rPr>
                  <a:t> </a:t>
                </a:r>
                <a:r>
                  <a:rPr lang="en-US" dirty="0"/>
                  <a:t>in fixed bins of </a:t>
                </a:r>
                <a14:m>
                  <m:oMath xmlns:m="http://schemas.openxmlformats.org/officeDocument/2006/math">
                    <m:r>
                      <a:rPr lang="en-US" b="0" i="1" smtClean="0">
                        <a:solidFill>
                          <a:srgbClr val="FF0000"/>
                        </a:solidFill>
                        <a:latin typeface="Cambria Math" panose="02040503050406030204" pitchFamily="18" charset="0"/>
                      </a:rPr>
                      <m:t>𝑤</m:t>
                    </m:r>
                    <m:r>
                      <a:rPr lang="en-US" b="0" i="1" smtClean="0">
                        <a:solidFill>
                          <a:srgbClr val="FF0000"/>
                        </a:solidFill>
                        <a:latin typeface="Cambria Math" panose="02040503050406030204" pitchFamily="18" charset="0"/>
                      </a:rPr>
                      <m:t> </m:t>
                    </m:r>
                  </m:oMath>
                </a14:m>
                <a:r>
                  <a:rPr lang="en-US" dirty="0"/>
                  <a:t>samples to get </a:t>
                </a:r>
                <a14:m>
                  <m:oMath xmlns:m="http://schemas.openxmlformats.org/officeDocument/2006/math">
                    <m:sSubSup>
                      <m:sSubSupPr>
                        <m:ctrlPr>
                          <a:rPr lang="en-US" i="1" smtClean="0">
                            <a:solidFill>
                              <a:srgbClr val="FF0000"/>
                            </a:solidFill>
                            <a:latin typeface="Cambria Math" panose="02040503050406030204" pitchFamily="18" charset="0"/>
                          </a:rPr>
                        </m:ctrlPr>
                      </m:sSubSupPr>
                      <m:e>
                        <m:r>
                          <a:rPr lang="en-US" i="1" smtClean="0">
                            <a:solidFill>
                              <a:srgbClr val="FF0000"/>
                            </a:solidFill>
                            <a:latin typeface="Cambria Math" panose="02040503050406030204" pitchFamily="18" charset="0"/>
                            <a:ea typeface="Cambria Math" panose="02040503050406030204" pitchFamily="18" charset="0"/>
                          </a:rPr>
                          <m:t>𝛽</m:t>
                        </m:r>
                      </m:e>
                      <m:sub>
                        <m:r>
                          <a:rPr lang="en-US" b="0" i="1" smtClean="0">
                            <a:solidFill>
                              <a:srgbClr val="FF0000"/>
                            </a:solidFill>
                            <a:latin typeface="Cambria Math" panose="02040503050406030204" pitchFamily="18" charset="0"/>
                          </a:rPr>
                          <m:t>𝑘</m:t>
                        </m:r>
                      </m:sub>
                      <m:sup>
                        <m:r>
                          <a:rPr lang="en-US" b="0" i="1" smtClean="0">
                            <a:solidFill>
                              <a:srgbClr val="FF0000"/>
                            </a:solidFill>
                            <a:latin typeface="Cambria Math" panose="02040503050406030204" pitchFamily="18" charset="0"/>
                          </a:rPr>
                          <m:t>𝑎𝑣𝑔</m:t>
                        </m:r>
                      </m:sup>
                    </m:sSubSup>
                  </m:oMath>
                </a14:m>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Perform </a:t>
                </a:r>
                <a:r>
                  <a:rPr lang="en-US" dirty="0">
                    <a:solidFill>
                      <a:srgbClr val="FF0000"/>
                    </a:solidFill>
                  </a:rPr>
                  <a:t>first stage</a:t>
                </a:r>
                <a:r>
                  <a:rPr lang="en-US" dirty="0"/>
                  <a:t> reconstruction to obtain averaged SNR time-series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Perform </a:t>
                </a:r>
                <a:r>
                  <a:rPr lang="en-US" dirty="0">
                    <a:solidFill>
                      <a:srgbClr val="FF0000"/>
                    </a:solidFill>
                  </a:rPr>
                  <a:t>second stage</a:t>
                </a:r>
                <a:r>
                  <a:rPr lang="en-US" dirty="0"/>
                  <a:t> reconstruction around the triggers from the first stage.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DE" dirty="0"/>
              </a:p>
            </p:txBody>
          </p:sp>
        </mc:Choice>
        <mc:Fallback xmlns="">
          <p:sp>
            <p:nvSpPr>
              <p:cNvPr id="7" name="TextBox 6">
                <a:extLst>
                  <a:ext uri="{FF2B5EF4-FFF2-40B4-BE49-F238E27FC236}">
                    <a16:creationId xmlns:a16="http://schemas.microsoft.com/office/drawing/2014/main" id="{29791179-49FD-4DE4-A8A9-74EAF7D1FA71}"/>
                  </a:ext>
                </a:extLst>
              </p:cNvPr>
              <p:cNvSpPr txBox="1">
                <a:spLocks noRot="1" noChangeAspect="1" noMove="1" noResize="1" noEditPoints="1" noAdjustHandles="1" noChangeArrowheads="1" noChangeShapeType="1" noTextEdit="1"/>
              </p:cNvSpPr>
              <p:nvPr/>
            </p:nvSpPr>
            <p:spPr>
              <a:xfrm>
                <a:off x="914400" y="2450006"/>
                <a:ext cx="8307238" cy="3811043"/>
              </a:xfrm>
              <a:prstGeom prst="rect">
                <a:avLst/>
              </a:prstGeom>
              <a:blipFill>
                <a:blip r:embed="rId3"/>
                <a:stretch>
                  <a:fillRect l="-440" t="-320"/>
                </a:stretch>
              </a:blipFill>
            </p:spPr>
            <p:txBody>
              <a:bodyPr/>
              <a:lstStyle/>
              <a:p>
                <a:r>
                  <a:rPr lang="en-DE">
                    <a:noFill/>
                  </a:rPr>
                  <a:t> </a:t>
                </a:r>
              </a:p>
            </p:txBody>
          </p:sp>
        </mc:Fallback>
      </mc:AlternateContent>
      <p:pic>
        <p:nvPicPr>
          <p:cNvPr id="8" name="Picture 7">
            <a:extLst>
              <a:ext uri="{FF2B5EF4-FFF2-40B4-BE49-F238E27FC236}">
                <a16:creationId xmlns:a16="http://schemas.microsoft.com/office/drawing/2014/main" id="{BA8B00DB-E7AB-4AD7-A290-0D9B8CAA084C}"/>
              </a:ext>
            </a:extLst>
          </p:cNvPr>
          <p:cNvPicPr>
            <a:picLocks noChangeAspect="1"/>
          </p:cNvPicPr>
          <p:nvPr/>
        </p:nvPicPr>
        <p:blipFill>
          <a:blip r:embed="rId4"/>
          <a:stretch>
            <a:fillRect/>
          </a:stretch>
        </p:blipFill>
        <p:spPr>
          <a:xfrm>
            <a:off x="8525032" y="3564750"/>
            <a:ext cx="2533650" cy="685800"/>
          </a:xfrm>
          <a:prstGeom prst="rect">
            <a:avLst/>
          </a:prstGeom>
        </p:spPr>
      </p:pic>
      <p:sp>
        <p:nvSpPr>
          <p:cNvPr id="3" name="TextBox 2">
            <a:extLst>
              <a:ext uri="{FF2B5EF4-FFF2-40B4-BE49-F238E27FC236}">
                <a16:creationId xmlns:a16="http://schemas.microsoft.com/office/drawing/2014/main" id="{0D461A8F-E112-46C7-BC2A-AD0423E4A6AE}"/>
              </a:ext>
            </a:extLst>
          </p:cNvPr>
          <p:cNvSpPr txBox="1"/>
          <p:nvPr/>
        </p:nvSpPr>
        <p:spPr>
          <a:xfrm>
            <a:off x="996778" y="1588230"/>
            <a:ext cx="5392712" cy="400110"/>
          </a:xfrm>
          <a:prstGeom prst="rect">
            <a:avLst/>
          </a:prstGeom>
          <a:noFill/>
        </p:spPr>
        <p:txBody>
          <a:bodyPr wrap="square" rtlCol="0">
            <a:spAutoFit/>
          </a:bodyPr>
          <a:lstStyle/>
          <a:p>
            <a:r>
              <a:rPr lang="en-US" sz="2000" dirty="0">
                <a:solidFill>
                  <a:srgbClr val="00B050"/>
                </a:solidFill>
              </a:rPr>
              <a:t>Primary idea – Split the reconstruction stage  </a:t>
            </a:r>
            <a:endParaRPr lang="en-DE" sz="2000" dirty="0">
              <a:solidFill>
                <a:srgbClr val="00B050"/>
              </a:solidFill>
            </a:endParaRPr>
          </a:p>
        </p:txBody>
      </p:sp>
      <p:sp>
        <p:nvSpPr>
          <p:cNvPr id="9" name="TextBox 8">
            <a:extLst>
              <a:ext uri="{FF2B5EF4-FFF2-40B4-BE49-F238E27FC236}">
                <a16:creationId xmlns:a16="http://schemas.microsoft.com/office/drawing/2014/main" id="{BBDD3CC7-A2FE-4BC3-82CB-1179A74E8DD9}"/>
              </a:ext>
            </a:extLst>
          </p:cNvPr>
          <p:cNvSpPr txBox="1"/>
          <p:nvPr/>
        </p:nvSpPr>
        <p:spPr>
          <a:xfrm>
            <a:off x="5420060" y="6550005"/>
            <a:ext cx="1227363" cy="307777"/>
          </a:xfrm>
          <a:prstGeom prst="rect">
            <a:avLst/>
          </a:prstGeom>
          <a:noFill/>
        </p:spPr>
        <p:txBody>
          <a:bodyPr wrap="square" rtlCol="0">
            <a:spAutoFit/>
          </a:bodyPr>
          <a:lstStyle/>
          <a:p>
            <a:r>
              <a:rPr lang="en-US" sz="1400" dirty="0">
                <a:solidFill>
                  <a:srgbClr val="00B0F0"/>
                </a:solidFill>
              </a:rPr>
              <a:t>Methodology</a:t>
            </a:r>
            <a:endParaRPr lang="en-DE" sz="1400" dirty="0">
              <a:solidFill>
                <a:srgbClr val="00B0F0"/>
              </a:solidFill>
            </a:endParaRPr>
          </a:p>
        </p:txBody>
      </p:sp>
    </p:spTree>
    <p:extLst>
      <p:ext uri="{BB962C8B-B14F-4D97-AF65-F5344CB8AC3E}">
        <p14:creationId xmlns:p14="http://schemas.microsoft.com/office/powerpoint/2010/main" val="17388603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B5817-6C52-4973-9E68-7C9296DCFA5C}"/>
              </a:ext>
            </a:extLst>
          </p:cNvPr>
          <p:cNvSpPr>
            <a:spLocks noGrp="1"/>
          </p:cNvSpPr>
          <p:nvPr>
            <p:ph type="title"/>
          </p:nvPr>
        </p:nvSpPr>
        <p:spPr>
          <a:xfrm>
            <a:off x="713231" y="405687"/>
            <a:ext cx="3971631" cy="577970"/>
          </a:xfrm>
        </p:spPr>
        <p:txBody>
          <a:bodyPr>
            <a:normAutofit fontScale="90000"/>
          </a:bodyPr>
          <a:lstStyle/>
          <a:p>
            <a:pPr algn="l"/>
            <a:r>
              <a:rPr lang="en-US" sz="3600" dirty="0"/>
              <a:t>Second stage filtering</a:t>
            </a:r>
            <a:endParaRPr lang="en-DE" sz="3600" dirty="0"/>
          </a:p>
        </p:txBody>
      </p:sp>
      <p:sp>
        <p:nvSpPr>
          <p:cNvPr id="4" name="TextBox 3">
            <a:extLst>
              <a:ext uri="{FF2B5EF4-FFF2-40B4-BE49-F238E27FC236}">
                <a16:creationId xmlns:a16="http://schemas.microsoft.com/office/drawing/2014/main" id="{40792E6A-B984-4399-A901-D00AF789FB36}"/>
              </a:ext>
            </a:extLst>
          </p:cNvPr>
          <p:cNvSpPr txBox="1"/>
          <p:nvPr/>
        </p:nvSpPr>
        <p:spPr>
          <a:xfrm>
            <a:off x="872705" y="1423742"/>
            <a:ext cx="9376914" cy="2308324"/>
          </a:xfrm>
          <a:prstGeom prst="rect">
            <a:avLst/>
          </a:prstGeom>
          <a:noFill/>
        </p:spPr>
        <p:txBody>
          <a:bodyPr wrap="square" rtlCol="0">
            <a:spAutoFit/>
          </a:bodyPr>
          <a:lstStyle/>
          <a:p>
            <a:pPr marL="285750" indent="-285750">
              <a:buFont typeface="Arial" panose="020B0604020202020204" pitchFamily="34" charset="0"/>
              <a:buChar char="•"/>
            </a:pPr>
            <a:r>
              <a:rPr lang="en-US" dirty="0"/>
              <a:t>Requires the basis vectors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Collect the first stage triggers using a threshold to then perform a finer reconstruction of the triggering bins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DE" dirty="0"/>
          </a:p>
        </p:txBody>
      </p:sp>
      <p:pic>
        <p:nvPicPr>
          <p:cNvPr id="5" name="Picture 4">
            <a:extLst>
              <a:ext uri="{FF2B5EF4-FFF2-40B4-BE49-F238E27FC236}">
                <a16:creationId xmlns:a16="http://schemas.microsoft.com/office/drawing/2014/main" id="{11A45F42-07F9-43CE-8A81-11561E578716}"/>
              </a:ext>
            </a:extLst>
          </p:cNvPr>
          <p:cNvPicPr>
            <a:picLocks noChangeAspect="1"/>
          </p:cNvPicPr>
          <p:nvPr/>
        </p:nvPicPr>
        <p:blipFill>
          <a:blip r:embed="rId2"/>
          <a:stretch>
            <a:fillRect/>
          </a:stretch>
        </p:blipFill>
        <p:spPr>
          <a:xfrm>
            <a:off x="2045732" y="2886995"/>
            <a:ext cx="1955591" cy="940319"/>
          </a:xfrm>
          <a:prstGeom prst="rect">
            <a:avLst/>
          </a:prstGeom>
        </p:spPr>
      </p:pic>
      <p:sp>
        <p:nvSpPr>
          <p:cNvPr id="6" name="Rectangle 5">
            <a:extLst>
              <a:ext uri="{FF2B5EF4-FFF2-40B4-BE49-F238E27FC236}">
                <a16:creationId xmlns:a16="http://schemas.microsoft.com/office/drawing/2014/main" id="{3C0E6334-E435-4C86-9651-7EF68D097B08}"/>
              </a:ext>
            </a:extLst>
          </p:cNvPr>
          <p:cNvSpPr/>
          <p:nvPr/>
        </p:nvSpPr>
        <p:spPr>
          <a:xfrm>
            <a:off x="4196300" y="3157099"/>
            <a:ext cx="2532425" cy="400110"/>
          </a:xfrm>
          <a:prstGeom prst="rect">
            <a:avLst/>
          </a:prstGeom>
        </p:spPr>
        <p:txBody>
          <a:bodyPr wrap="none">
            <a:spAutoFit/>
          </a:bodyPr>
          <a:lstStyle/>
          <a:p>
            <a:r>
              <a:rPr lang="en-US" sz="2000" dirty="0">
                <a:solidFill>
                  <a:srgbClr val="00B050"/>
                </a:solidFill>
              </a:rPr>
              <a:t>Partial reconstruction</a:t>
            </a:r>
            <a:endParaRPr lang="en-DE" sz="2000" dirty="0">
              <a:solidFill>
                <a:srgbClr val="00B050"/>
              </a:solidFill>
            </a:endParaRPr>
          </a:p>
        </p:txBody>
      </p:sp>
      <p:sp>
        <p:nvSpPr>
          <p:cNvPr id="8" name="TextBox 7">
            <a:extLst>
              <a:ext uri="{FF2B5EF4-FFF2-40B4-BE49-F238E27FC236}">
                <a16:creationId xmlns:a16="http://schemas.microsoft.com/office/drawing/2014/main" id="{99A0365A-363D-4D40-9612-DFE19EE9190A}"/>
              </a:ext>
            </a:extLst>
          </p:cNvPr>
          <p:cNvSpPr txBox="1"/>
          <p:nvPr/>
        </p:nvSpPr>
        <p:spPr>
          <a:xfrm>
            <a:off x="872705" y="4793547"/>
            <a:ext cx="4311770" cy="369332"/>
          </a:xfrm>
          <a:prstGeom prst="rect">
            <a:avLst/>
          </a:prstGeom>
          <a:noFill/>
        </p:spPr>
        <p:txBody>
          <a:bodyPr wrap="square" rtlCol="0">
            <a:spAutoFit/>
          </a:bodyPr>
          <a:lstStyle/>
          <a:p>
            <a:pPr marL="285750" indent="-285750">
              <a:buFont typeface="Arial" panose="020B0604020202020204" pitchFamily="34" charset="0"/>
              <a:buChar char="•"/>
            </a:pPr>
            <a:r>
              <a:rPr lang="en-US" dirty="0"/>
              <a:t>Triggering criteria for the first stage ?</a:t>
            </a:r>
            <a:endParaRPr lang="en-DE"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9B2E165-01C5-4985-8FB5-4135F82CDB30}"/>
                  </a:ext>
                </a:extLst>
              </p:cNvPr>
              <p:cNvSpPr txBox="1"/>
              <p:nvPr/>
            </p:nvSpPr>
            <p:spPr>
              <a:xfrm>
                <a:off x="3536830" y="5471970"/>
                <a:ext cx="3295290" cy="369332"/>
              </a:xfrm>
              <a:prstGeom prst="rect">
                <a:avLst/>
              </a:prstGeom>
              <a:noFill/>
            </p:spPr>
            <p:txBody>
              <a:bodyPr wrap="square" rtlCol="0">
                <a:spAutoFit/>
              </a:bodyPr>
              <a:lstStyle/>
              <a:p>
                <a:r>
                  <a:rPr lang="en-US" dirty="0">
                    <a:solidFill>
                      <a:srgbClr val="00B0F0"/>
                    </a:solidFill>
                  </a:rPr>
                  <a:t>Two parameters </a:t>
                </a:r>
                <a:r>
                  <a:rPr lang="en-US" dirty="0"/>
                  <a:t>-- </a:t>
                </a:r>
                <a14:m>
                  <m:oMath xmlns:m="http://schemas.openxmlformats.org/officeDocument/2006/math">
                    <m:r>
                      <a:rPr lang="en-US" b="0" i="1" smtClean="0">
                        <a:solidFill>
                          <a:srgbClr val="FF0000"/>
                        </a:solidFill>
                        <a:latin typeface="Cambria Math" panose="02040503050406030204" pitchFamily="18" charset="0"/>
                      </a:rPr>
                      <m:t>𝑤</m:t>
                    </m:r>
                    <m:r>
                      <a:rPr lang="en-US" b="0" i="1" smtClean="0">
                        <a:latin typeface="Cambria Math" panose="02040503050406030204" pitchFamily="18" charset="0"/>
                      </a:rPr>
                      <m:t>  </m:t>
                    </m:r>
                    <m:r>
                      <m:rPr>
                        <m:sty m:val="p"/>
                      </m:rPr>
                      <a:rPr lang="en-US" b="0" i="0" smtClean="0">
                        <a:latin typeface="Cambria Math" panose="02040503050406030204" pitchFamily="18" charset="0"/>
                      </a:rPr>
                      <m:t>and</m:t>
                    </m:r>
                    <m:r>
                      <a:rPr lang="en-US" b="0" i="0" smtClean="0">
                        <a:latin typeface="Cambria Math" panose="02040503050406030204" pitchFamily="18" charset="0"/>
                      </a:rPr>
                      <m:t> </m:t>
                    </m:r>
                    <m:r>
                      <a:rPr lang="en-US" b="0" i="1" smtClean="0">
                        <a:latin typeface="Cambria Math" panose="02040503050406030204" pitchFamily="18" charset="0"/>
                      </a:rPr>
                      <m:t> </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ea typeface="Cambria Math" panose="02040503050406030204" pitchFamily="18" charset="0"/>
                          </a:rPr>
                          <m:t>𝜌</m:t>
                        </m:r>
                      </m:e>
                      <m:sub>
                        <m:r>
                          <m:rPr>
                            <m:sty m:val="p"/>
                          </m:rPr>
                          <a:rPr lang="en-US" b="0" i="0" smtClean="0">
                            <a:solidFill>
                              <a:srgbClr val="FF0000"/>
                            </a:solidFill>
                            <a:latin typeface="Cambria Math" panose="02040503050406030204" pitchFamily="18" charset="0"/>
                          </a:rPr>
                          <m:t>I</m:t>
                        </m:r>
                      </m:sub>
                    </m:sSub>
                  </m:oMath>
                </a14:m>
                <a:endParaRPr lang="en-DE" dirty="0"/>
              </a:p>
            </p:txBody>
          </p:sp>
        </mc:Choice>
        <mc:Fallback xmlns="">
          <p:sp>
            <p:nvSpPr>
              <p:cNvPr id="3" name="TextBox 2">
                <a:extLst>
                  <a:ext uri="{FF2B5EF4-FFF2-40B4-BE49-F238E27FC236}">
                    <a16:creationId xmlns:a16="http://schemas.microsoft.com/office/drawing/2014/main" id="{D9B2E165-01C5-4985-8FB5-4135F82CDB30}"/>
                  </a:ext>
                </a:extLst>
              </p:cNvPr>
              <p:cNvSpPr txBox="1">
                <a:spLocks noRot="1" noChangeAspect="1" noMove="1" noResize="1" noEditPoints="1" noAdjustHandles="1" noChangeArrowheads="1" noChangeShapeType="1" noTextEdit="1"/>
              </p:cNvSpPr>
              <p:nvPr/>
            </p:nvSpPr>
            <p:spPr>
              <a:xfrm>
                <a:off x="3536830" y="5471970"/>
                <a:ext cx="3295290" cy="369332"/>
              </a:xfrm>
              <a:prstGeom prst="rect">
                <a:avLst/>
              </a:prstGeom>
              <a:blipFill>
                <a:blip r:embed="rId3"/>
                <a:stretch>
                  <a:fillRect l="-1479" t="-10000" b="-26667"/>
                </a:stretch>
              </a:blipFill>
            </p:spPr>
            <p:txBody>
              <a:bodyPr/>
              <a:lstStyle/>
              <a:p>
                <a:r>
                  <a:rPr lang="en-DE">
                    <a:noFill/>
                  </a:rPr>
                  <a:t> </a:t>
                </a:r>
              </a:p>
            </p:txBody>
          </p:sp>
        </mc:Fallback>
      </mc:AlternateContent>
      <p:pic>
        <p:nvPicPr>
          <p:cNvPr id="10" name="Picture 9">
            <a:extLst>
              <a:ext uri="{FF2B5EF4-FFF2-40B4-BE49-F238E27FC236}">
                <a16:creationId xmlns:a16="http://schemas.microsoft.com/office/drawing/2014/main" id="{05AD8324-B23A-46D0-A760-45B1A914BE8B}"/>
              </a:ext>
            </a:extLst>
          </p:cNvPr>
          <p:cNvPicPr>
            <a:picLocks noChangeAspect="1"/>
          </p:cNvPicPr>
          <p:nvPr/>
        </p:nvPicPr>
        <p:blipFill>
          <a:blip r:embed="rId4"/>
          <a:stretch>
            <a:fillRect/>
          </a:stretch>
        </p:blipFill>
        <p:spPr>
          <a:xfrm>
            <a:off x="7643616" y="2639786"/>
            <a:ext cx="3675679" cy="3306324"/>
          </a:xfrm>
          <a:prstGeom prst="rect">
            <a:avLst/>
          </a:prstGeom>
        </p:spPr>
      </p:pic>
    </p:spTree>
    <p:extLst>
      <p:ext uri="{BB962C8B-B14F-4D97-AF65-F5344CB8AC3E}">
        <p14:creationId xmlns:p14="http://schemas.microsoft.com/office/powerpoint/2010/main" val="25730025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D46D7-3DD2-428F-BAB6-34D569253BD6}"/>
              </a:ext>
            </a:extLst>
          </p:cNvPr>
          <p:cNvSpPr>
            <a:spLocks noGrp="1"/>
          </p:cNvSpPr>
          <p:nvPr>
            <p:ph type="title"/>
          </p:nvPr>
        </p:nvSpPr>
        <p:spPr>
          <a:xfrm>
            <a:off x="740800" y="490151"/>
            <a:ext cx="5684713" cy="576649"/>
          </a:xfrm>
        </p:spPr>
        <p:txBody>
          <a:bodyPr>
            <a:normAutofit fontScale="90000"/>
          </a:bodyPr>
          <a:lstStyle/>
          <a:p>
            <a:pPr algn="l"/>
            <a:r>
              <a:rPr lang="en-US" dirty="0"/>
              <a:t>Low-pass filter as first stage</a:t>
            </a:r>
            <a:endParaRPr lang="en-DE" dirty="0"/>
          </a:p>
        </p:txBody>
      </p:sp>
      <p:pic>
        <p:nvPicPr>
          <p:cNvPr id="4" name="Picture 3">
            <a:extLst>
              <a:ext uri="{FF2B5EF4-FFF2-40B4-BE49-F238E27FC236}">
                <a16:creationId xmlns:a16="http://schemas.microsoft.com/office/drawing/2014/main" id="{7C9E80FF-2BB3-4FD1-964E-4CBB1AA449E0}"/>
              </a:ext>
            </a:extLst>
          </p:cNvPr>
          <p:cNvPicPr>
            <a:picLocks noChangeAspect="1"/>
          </p:cNvPicPr>
          <p:nvPr/>
        </p:nvPicPr>
        <p:blipFill>
          <a:blip r:embed="rId2"/>
          <a:stretch>
            <a:fillRect/>
          </a:stretch>
        </p:blipFill>
        <p:spPr>
          <a:xfrm>
            <a:off x="2832007" y="1220783"/>
            <a:ext cx="6527985" cy="5147066"/>
          </a:xfrm>
          <a:prstGeom prst="rect">
            <a:avLst/>
          </a:prstGeom>
        </p:spPr>
      </p:pic>
    </p:spTree>
    <p:extLst>
      <p:ext uri="{BB962C8B-B14F-4D97-AF65-F5344CB8AC3E}">
        <p14:creationId xmlns:p14="http://schemas.microsoft.com/office/powerpoint/2010/main" val="13282975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7EA0B-B613-4E20-A54D-6FB8E2A22D70}"/>
              </a:ext>
            </a:extLst>
          </p:cNvPr>
          <p:cNvSpPr>
            <a:spLocks noGrp="1"/>
          </p:cNvSpPr>
          <p:nvPr>
            <p:ph type="title"/>
          </p:nvPr>
        </p:nvSpPr>
        <p:spPr>
          <a:xfrm>
            <a:off x="697831" y="416876"/>
            <a:ext cx="3088862" cy="580845"/>
          </a:xfrm>
        </p:spPr>
        <p:txBody>
          <a:bodyPr>
            <a:normAutofit fontScale="90000"/>
          </a:bodyPr>
          <a:lstStyle/>
          <a:p>
            <a:pPr algn="l"/>
            <a:r>
              <a:rPr lang="en-US" sz="3600" u="sng" dirty="0"/>
              <a:t>Cost Estimation</a:t>
            </a:r>
            <a:endParaRPr lang="en-DE" sz="3600" u="sng"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AA968A7-DBA3-497C-BE43-5F6FCBB41EA9}"/>
                  </a:ext>
                </a:extLst>
              </p:cNvPr>
              <p:cNvSpPr txBox="1"/>
              <p:nvPr/>
            </p:nvSpPr>
            <p:spPr>
              <a:xfrm>
                <a:off x="1466491" y="1268081"/>
                <a:ext cx="8410755" cy="1354217"/>
              </a:xfrm>
              <a:prstGeom prst="rect">
                <a:avLst/>
              </a:prstGeom>
              <a:noFill/>
            </p:spPr>
            <p:txBody>
              <a:bodyPr wrap="square" rtlCol="0">
                <a:spAutoFit/>
              </a:bodyPr>
              <a:lstStyle/>
              <a:p>
                <a:pPr marL="285750" indent="-285750">
                  <a:buFont typeface="Arial" panose="020B0604020202020204" pitchFamily="34" charset="0"/>
                  <a:buChar char="•"/>
                </a:pPr>
                <a:r>
                  <a:rPr lang="en-US" sz="1600" dirty="0"/>
                  <a:t>We compute the theoretical </a:t>
                </a:r>
                <a:r>
                  <a:rPr lang="en-US" sz="1600" dirty="0">
                    <a:solidFill>
                      <a:srgbClr val="FF0000"/>
                    </a:solidFill>
                  </a:rPr>
                  <a:t>FLOP</a:t>
                </a:r>
                <a:r>
                  <a:rPr lang="en-US" sz="1600" dirty="0">
                    <a:solidFill>
                      <a:srgbClr val="00B0F0"/>
                    </a:solidFill>
                  </a:rPr>
                  <a:t> </a:t>
                </a:r>
                <a:r>
                  <a:rPr lang="en-US" sz="1600" dirty="0">
                    <a:solidFill>
                      <a:schemeClr val="tx1"/>
                    </a:solidFill>
                  </a:rPr>
                  <a:t>for filtering a data segment with </a:t>
                </a:r>
                <a14:m>
                  <m:oMath xmlns:m="http://schemas.openxmlformats.org/officeDocument/2006/math">
                    <m:r>
                      <a:rPr lang="en-US" sz="1600" b="0" i="1" smtClean="0">
                        <a:solidFill>
                          <a:srgbClr val="FFFF00"/>
                        </a:solidFill>
                        <a:latin typeface="Cambria Math" panose="02040503050406030204" pitchFamily="18" charset="0"/>
                      </a:rPr>
                      <m:t>𝑁</m:t>
                    </m:r>
                  </m:oMath>
                </a14:m>
                <a:r>
                  <a:rPr lang="en-US" sz="1600" dirty="0">
                    <a:solidFill>
                      <a:schemeClr val="tx1"/>
                    </a:solidFill>
                  </a:rPr>
                  <a:t> samples </a:t>
                </a:r>
                <a:endParaRPr lang="en-US" sz="1600" dirty="0">
                  <a:solidFill>
                    <a:srgbClr val="00B0F0"/>
                  </a:solidFill>
                </a:endParaRPr>
              </a:p>
              <a:p>
                <a:pPr marL="285750" indent="-285750">
                  <a:buFont typeface="Arial" panose="020B0604020202020204" pitchFamily="34" charset="0"/>
                  <a:buChar char="•"/>
                </a:pPr>
                <a:endParaRPr lang="en-US" dirty="0">
                  <a:solidFill>
                    <a:srgbClr val="00B0F0"/>
                  </a:solidFill>
                </a:endParaRPr>
              </a:p>
              <a:p>
                <a:pPr marL="285750" indent="-285750">
                  <a:buFont typeface="Arial" panose="020B0604020202020204" pitchFamily="34" charset="0"/>
                  <a:buChar char="•"/>
                </a:pPr>
                <a:r>
                  <a:rPr lang="en-US" sz="1600" dirty="0"/>
                  <a:t>Consider </a:t>
                </a:r>
                <a:r>
                  <a:rPr lang="en-US" sz="1600" dirty="0">
                    <a:solidFill>
                      <a:srgbClr val="00B050"/>
                    </a:solidFill>
                  </a:rPr>
                  <a:t>6</a:t>
                </a:r>
                <a:r>
                  <a:rPr lang="en-US" sz="1600" dirty="0"/>
                  <a:t> operations for </a:t>
                </a:r>
                <a:r>
                  <a:rPr lang="en-US" sz="1600" dirty="0">
                    <a:solidFill>
                      <a:srgbClr val="00B050"/>
                    </a:solidFill>
                  </a:rPr>
                  <a:t>multiplication</a:t>
                </a:r>
                <a:r>
                  <a:rPr lang="en-US" sz="1600" dirty="0"/>
                  <a:t> and </a:t>
                </a:r>
                <a:r>
                  <a:rPr lang="en-US" sz="1600" dirty="0">
                    <a:solidFill>
                      <a:srgbClr val="00B0F0"/>
                    </a:solidFill>
                  </a:rPr>
                  <a:t>2</a:t>
                </a:r>
                <a:r>
                  <a:rPr lang="en-US" sz="1600" dirty="0"/>
                  <a:t> operations for </a:t>
                </a:r>
                <a:r>
                  <a:rPr lang="en-US" sz="1600" dirty="0">
                    <a:solidFill>
                      <a:srgbClr val="00B0F0"/>
                    </a:solidFill>
                  </a:rPr>
                  <a:t>addition</a:t>
                </a:r>
              </a:p>
              <a:p>
                <a:pPr marL="285750" indent="-285750">
                  <a:buFont typeface="Arial" panose="020B0604020202020204" pitchFamily="34" charset="0"/>
                  <a:buChar char="•"/>
                </a:pPr>
                <a:endParaRPr lang="en-US" sz="1600" dirty="0">
                  <a:solidFill>
                    <a:srgbClr val="00B0F0"/>
                  </a:solidFill>
                </a:endParaRPr>
              </a:p>
              <a:p>
                <a:pPr marL="285750" indent="-285750">
                  <a:buFont typeface="Arial" panose="020B0604020202020204" pitchFamily="34" charset="0"/>
                  <a:buChar char="•"/>
                </a:pPr>
                <a:r>
                  <a:rPr lang="en-US" sz="1600" dirty="0"/>
                  <a:t>For FFTs we consider a split-radix method</a:t>
                </a:r>
                <a:endParaRPr lang="en-DE" sz="1600" dirty="0"/>
              </a:p>
            </p:txBody>
          </p:sp>
        </mc:Choice>
        <mc:Fallback xmlns="">
          <p:sp>
            <p:nvSpPr>
              <p:cNvPr id="4" name="TextBox 3">
                <a:extLst>
                  <a:ext uri="{FF2B5EF4-FFF2-40B4-BE49-F238E27FC236}">
                    <a16:creationId xmlns:a16="http://schemas.microsoft.com/office/drawing/2014/main" id="{8AA968A7-DBA3-497C-BE43-5F6FCBB41EA9}"/>
                  </a:ext>
                </a:extLst>
              </p:cNvPr>
              <p:cNvSpPr txBox="1">
                <a:spLocks noRot="1" noChangeAspect="1" noMove="1" noResize="1" noEditPoints="1" noAdjustHandles="1" noChangeArrowheads="1" noChangeShapeType="1" noTextEdit="1"/>
              </p:cNvSpPr>
              <p:nvPr/>
            </p:nvSpPr>
            <p:spPr>
              <a:xfrm>
                <a:off x="1466491" y="1268081"/>
                <a:ext cx="8410755" cy="1354217"/>
              </a:xfrm>
              <a:prstGeom prst="rect">
                <a:avLst/>
              </a:prstGeom>
              <a:blipFill>
                <a:blip r:embed="rId2"/>
                <a:stretch>
                  <a:fillRect l="-290" t="-1351" b="-4955"/>
                </a:stretch>
              </a:blipFill>
            </p:spPr>
            <p:txBody>
              <a:bodyPr/>
              <a:lstStyle/>
              <a:p>
                <a:r>
                  <a:rPr lang="en-DE">
                    <a:noFill/>
                  </a:rPr>
                  <a:t> </a:t>
                </a:r>
              </a:p>
            </p:txBody>
          </p:sp>
        </mc:Fallback>
      </mc:AlternateContent>
      <p:sp>
        <p:nvSpPr>
          <p:cNvPr id="5" name="TextBox 4">
            <a:extLst>
              <a:ext uri="{FF2B5EF4-FFF2-40B4-BE49-F238E27FC236}">
                <a16:creationId xmlns:a16="http://schemas.microsoft.com/office/drawing/2014/main" id="{FAB55BB4-07EF-4F44-BAB4-B835144745CA}"/>
              </a:ext>
            </a:extLst>
          </p:cNvPr>
          <p:cNvSpPr txBox="1"/>
          <p:nvPr/>
        </p:nvSpPr>
        <p:spPr>
          <a:xfrm>
            <a:off x="697831" y="3028890"/>
            <a:ext cx="4728184" cy="400110"/>
          </a:xfrm>
          <a:prstGeom prst="rect">
            <a:avLst/>
          </a:prstGeom>
          <a:noFill/>
        </p:spPr>
        <p:txBody>
          <a:bodyPr wrap="square" rtlCol="0">
            <a:spAutoFit/>
          </a:bodyPr>
          <a:lstStyle/>
          <a:p>
            <a:r>
              <a:rPr lang="en-US" sz="2000" u="sng" dirty="0">
                <a:solidFill>
                  <a:srgbClr val="FF0000"/>
                </a:solidFill>
              </a:rPr>
              <a:t>Baseline comparison </a:t>
            </a:r>
            <a:r>
              <a:rPr lang="en-US" sz="2000" u="sng" dirty="0"/>
              <a:t>– Template method</a:t>
            </a:r>
            <a:endParaRPr lang="en-DE" sz="2000" u="sng"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64FF3959-40F1-4FAD-A63C-5DE255EA8735}"/>
                  </a:ext>
                </a:extLst>
              </p:cNvPr>
              <p:cNvSpPr txBox="1"/>
              <p:nvPr/>
            </p:nvSpPr>
            <p:spPr>
              <a:xfrm>
                <a:off x="1086928" y="3743864"/>
                <a:ext cx="6702724" cy="1323439"/>
              </a:xfrm>
              <a:prstGeom prst="rect">
                <a:avLst/>
              </a:prstGeom>
              <a:noFill/>
            </p:spPr>
            <p:txBody>
              <a:bodyPr wrap="square" rtlCol="0">
                <a:spAutoFit/>
              </a:bodyPr>
              <a:lstStyle/>
              <a:p>
                <a:pPr marL="342900" indent="-342900">
                  <a:buFont typeface="+mj-lt"/>
                  <a:buAutoNum type="arabicPeriod"/>
                </a:pPr>
                <a:r>
                  <a:rPr lang="en-US" sz="1600" dirty="0"/>
                  <a:t>Forward </a:t>
                </a:r>
                <a:r>
                  <a:rPr lang="en-US" sz="1600" dirty="0">
                    <a:solidFill>
                      <a:srgbClr val="00B0F0"/>
                    </a:solidFill>
                  </a:rPr>
                  <a:t>real-to-half-complex</a:t>
                </a:r>
                <a:r>
                  <a:rPr lang="en-US" sz="1600" dirty="0"/>
                  <a:t> FFT of data</a:t>
                </a:r>
              </a:p>
              <a:p>
                <a:pPr marL="342900" indent="-342900">
                  <a:buFont typeface="+mj-lt"/>
                  <a:buAutoNum type="arabicPeriod"/>
                </a:pPr>
                <a:endParaRPr lang="en-US" sz="1600" dirty="0"/>
              </a:p>
              <a:p>
                <a:pPr marL="342900" indent="-342900">
                  <a:buFont typeface="+mj-lt"/>
                  <a:buAutoNum type="arabicPeriod"/>
                </a:pPr>
                <a:r>
                  <a:rPr lang="en-US" sz="1600" dirty="0"/>
                  <a:t>Integrand for </a:t>
                </a:r>
                <a14:m>
                  <m:oMath xmlns:m="http://schemas.openxmlformats.org/officeDocument/2006/math">
                    <m:r>
                      <a:rPr lang="en-US" sz="1600" b="0" i="1" smtClean="0">
                        <a:latin typeface="Cambria Math" panose="02040503050406030204" pitchFamily="18" charset="0"/>
                      </a:rPr>
                      <m:t>𝑇</m:t>
                    </m:r>
                  </m:oMath>
                </a14:m>
                <a:r>
                  <a:rPr lang="en-US" sz="1600" dirty="0"/>
                  <a:t> templates </a:t>
                </a:r>
              </a:p>
              <a:p>
                <a:pPr marL="342900" indent="-342900">
                  <a:buFont typeface="+mj-lt"/>
                  <a:buAutoNum type="arabicPeriod"/>
                </a:pPr>
                <a:endParaRPr lang="en-US" sz="1600" dirty="0"/>
              </a:p>
              <a:p>
                <a:pPr marL="342900" indent="-342900">
                  <a:buFont typeface="+mj-lt"/>
                  <a:buAutoNum type="arabicPeriod"/>
                </a:pPr>
                <a:r>
                  <a:rPr lang="en-US" sz="1600" dirty="0"/>
                  <a:t>Inverse </a:t>
                </a:r>
                <a:r>
                  <a:rPr lang="en-US" sz="1600" dirty="0">
                    <a:solidFill>
                      <a:srgbClr val="00B0F0"/>
                    </a:solidFill>
                  </a:rPr>
                  <a:t>complex-to-complex</a:t>
                </a:r>
                <a:r>
                  <a:rPr lang="en-US" sz="1600" dirty="0"/>
                  <a:t> FFT to obtain the SNR time-series</a:t>
                </a:r>
              </a:p>
            </p:txBody>
          </p:sp>
        </mc:Choice>
        <mc:Fallback xmlns="">
          <p:sp>
            <p:nvSpPr>
              <p:cNvPr id="6" name="TextBox 5">
                <a:extLst>
                  <a:ext uri="{FF2B5EF4-FFF2-40B4-BE49-F238E27FC236}">
                    <a16:creationId xmlns:a16="http://schemas.microsoft.com/office/drawing/2014/main" id="{64FF3959-40F1-4FAD-A63C-5DE255EA8735}"/>
                  </a:ext>
                </a:extLst>
              </p:cNvPr>
              <p:cNvSpPr txBox="1">
                <a:spLocks noRot="1" noChangeAspect="1" noMove="1" noResize="1" noEditPoints="1" noAdjustHandles="1" noChangeArrowheads="1" noChangeShapeType="1" noTextEdit="1"/>
              </p:cNvSpPr>
              <p:nvPr/>
            </p:nvSpPr>
            <p:spPr>
              <a:xfrm>
                <a:off x="1086928" y="3743864"/>
                <a:ext cx="6702724" cy="1323439"/>
              </a:xfrm>
              <a:prstGeom prst="rect">
                <a:avLst/>
              </a:prstGeom>
              <a:blipFill>
                <a:blip r:embed="rId3"/>
                <a:stretch>
                  <a:fillRect l="-455" t="-1382" b="-5069"/>
                </a:stretch>
              </a:blipFill>
            </p:spPr>
            <p:txBody>
              <a:bodyPr/>
              <a:lstStyle/>
              <a:p>
                <a:r>
                  <a:rPr lang="en-DE">
                    <a:noFill/>
                  </a:rPr>
                  <a:t> </a:t>
                </a:r>
              </a:p>
            </p:txBody>
          </p:sp>
        </mc:Fallback>
      </mc:AlternateContent>
      <p:cxnSp>
        <p:nvCxnSpPr>
          <p:cNvPr id="9" name="Straight Arrow Connector 8">
            <a:extLst>
              <a:ext uri="{FF2B5EF4-FFF2-40B4-BE49-F238E27FC236}">
                <a16:creationId xmlns:a16="http://schemas.microsoft.com/office/drawing/2014/main" id="{F5FD42E3-2172-450B-A057-2C8B7EE1A34D}"/>
              </a:ext>
            </a:extLst>
          </p:cNvPr>
          <p:cNvCxnSpPr/>
          <p:nvPr/>
        </p:nvCxnSpPr>
        <p:spPr>
          <a:xfrm>
            <a:off x="7280694" y="3916393"/>
            <a:ext cx="87126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5B4AB556-8180-4052-8A9E-D61F23DEA165}"/>
              </a:ext>
            </a:extLst>
          </p:cNvPr>
          <p:cNvCxnSpPr/>
          <p:nvPr/>
        </p:nvCxnSpPr>
        <p:spPr>
          <a:xfrm>
            <a:off x="7299384" y="4405583"/>
            <a:ext cx="87126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1BB5845-230A-45F0-A81A-DA25C2B62F14}"/>
              </a:ext>
            </a:extLst>
          </p:cNvPr>
          <p:cNvCxnSpPr/>
          <p:nvPr/>
        </p:nvCxnSpPr>
        <p:spPr>
          <a:xfrm>
            <a:off x="7316638" y="4888302"/>
            <a:ext cx="87126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73C129D-8783-47CA-A081-9B6A658BF0EE}"/>
                  </a:ext>
                </a:extLst>
              </p:cNvPr>
              <p:cNvSpPr txBox="1"/>
              <p:nvPr/>
            </p:nvSpPr>
            <p:spPr>
              <a:xfrm>
                <a:off x="9126748" y="3752491"/>
                <a:ext cx="1112808" cy="338554"/>
              </a:xfrm>
              <a:prstGeom prst="rect">
                <a:avLst/>
              </a:prstGeom>
              <a:noFill/>
            </p:spPr>
            <p:txBody>
              <a:bodyPr wrap="square" rtlCol="0">
                <a:spAutoFit/>
              </a:bodyPr>
              <a:lstStyle/>
              <a:p>
                <a14:m>
                  <m:oMath xmlns:m="http://schemas.openxmlformats.org/officeDocument/2006/math">
                    <m:f>
                      <m:fPr>
                        <m:type m:val="lin"/>
                        <m:ctrlPr>
                          <a:rPr lang="en-US" sz="1600" i="1" smtClean="0">
                            <a:solidFill>
                              <a:schemeClr val="accent3"/>
                            </a:solidFill>
                            <a:latin typeface="Cambria Math" panose="02040503050406030204" pitchFamily="18" charset="0"/>
                          </a:rPr>
                        </m:ctrlPr>
                      </m:fPr>
                      <m:num>
                        <m:r>
                          <a:rPr lang="en-US" sz="1600" b="0" i="1" smtClean="0">
                            <a:solidFill>
                              <a:schemeClr val="accent3"/>
                            </a:solidFill>
                            <a:latin typeface="Cambria Math" panose="02040503050406030204" pitchFamily="18" charset="0"/>
                          </a:rPr>
                          <m:t>3</m:t>
                        </m:r>
                      </m:num>
                      <m:den>
                        <m:r>
                          <a:rPr lang="en-US" sz="1600" b="0" i="1" smtClean="0">
                            <a:solidFill>
                              <a:schemeClr val="accent3"/>
                            </a:solidFill>
                            <a:latin typeface="Cambria Math" panose="02040503050406030204" pitchFamily="18" charset="0"/>
                          </a:rPr>
                          <m:t>2</m:t>
                        </m:r>
                      </m:den>
                    </m:f>
                    <m:r>
                      <a:rPr lang="en-US" sz="1600" b="0" i="1" smtClean="0">
                        <a:solidFill>
                          <a:schemeClr val="accent3"/>
                        </a:solidFill>
                        <a:latin typeface="Cambria Math" panose="02040503050406030204" pitchFamily="18" charset="0"/>
                      </a:rPr>
                      <m:t>𝑁</m:t>
                    </m:r>
                    <m:r>
                      <m:rPr>
                        <m:sty m:val="p"/>
                      </m:rPr>
                      <a:rPr lang="en-US" sz="1600" b="0" i="0" smtClean="0">
                        <a:solidFill>
                          <a:schemeClr val="accent3"/>
                        </a:solidFill>
                        <a:latin typeface="Cambria Math" panose="02040503050406030204" pitchFamily="18" charset="0"/>
                      </a:rPr>
                      <m:t>logN</m:t>
                    </m:r>
                  </m:oMath>
                </a14:m>
                <a:r>
                  <a:rPr lang="en-US" sz="1600" dirty="0">
                    <a:solidFill>
                      <a:schemeClr val="accent3"/>
                    </a:solidFill>
                  </a:rPr>
                  <a:t> </a:t>
                </a:r>
                <a:endParaRPr lang="en-DE" sz="1600" dirty="0">
                  <a:solidFill>
                    <a:schemeClr val="accent3"/>
                  </a:solidFill>
                </a:endParaRPr>
              </a:p>
            </p:txBody>
          </p:sp>
        </mc:Choice>
        <mc:Fallback xmlns="">
          <p:sp>
            <p:nvSpPr>
              <p:cNvPr id="12" name="TextBox 11">
                <a:extLst>
                  <a:ext uri="{FF2B5EF4-FFF2-40B4-BE49-F238E27FC236}">
                    <a16:creationId xmlns:a16="http://schemas.microsoft.com/office/drawing/2014/main" id="{373C129D-8783-47CA-A081-9B6A658BF0EE}"/>
                  </a:ext>
                </a:extLst>
              </p:cNvPr>
              <p:cNvSpPr txBox="1">
                <a:spLocks noRot="1" noChangeAspect="1" noMove="1" noResize="1" noEditPoints="1" noAdjustHandles="1" noChangeArrowheads="1" noChangeShapeType="1" noTextEdit="1"/>
              </p:cNvSpPr>
              <p:nvPr/>
            </p:nvSpPr>
            <p:spPr>
              <a:xfrm>
                <a:off x="9126748" y="3752491"/>
                <a:ext cx="1112808" cy="338554"/>
              </a:xfrm>
              <a:prstGeom prst="rect">
                <a:avLst/>
              </a:prstGeom>
              <a:blipFill>
                <a:blip r:embed="rId4"/>
                <a:stretch>
                  <a:fillRect l="-13661" t="-101818" b="-169091"/>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Rectangle 12">
                <a:extLst>
                  <a:ext uri="{FF2B5EF4-FFF2-40B4-BE49-F238E27FC236}">
                    <a16:creationId xmlns:a16="http://schemas.microsoft.com/office/drawing/2014/main" id="{376130EF-CE63-4060-9E9A-FCB48D9C31B1}"/>
                  </a:ext>
                </a:extLst>
              </p:cNvPr>
              <p:cNvSpPr/>
              <p:nvPr/>
            </p:nvSpPr>
            <p:spPr>
              <a:xfrm>
                <a:off x="9222150" y="4719025"/>
                <a:ext cx="1095043" cy="338554"/>
              </a:xfrm>
              <a:prstGeom prst="rect">
                <a:avLst/>
              </a:prstGeom>
            </p:spPr>
            <p:txBody>
              <a:bodyPr wrap="none">
                <a:spAutoFit/>
              </a:bodyPr>
              <a:lstStyle/>
              <a:p>
                <a14:m>
                  <m:oMath xmlns:m="http://schemas.openxmlformats.org/officeDocument/2006/math">
                    <m:r>
                      <a:rPr lang="en-US" sz="1600" b="0" i="1" smtClean="0">
                        <a:solidFill>
                          <a:schemeClr val="accent3"/>
                        </a:solidFill>
                        <a:latin typeface="Cambria Math" panose="02040503050406030204" pitchFamily="18" charset="0"/>
                      </a:rPr>
                      <m:t>5</m:t>
                    </m:r>
                    <m:r>
                      <a:rPr lang="en-US" sz="1600" b="0" i="1" smtClean="0">
                        <a:solidFill>
                          <a:schemeClr val="accent3"/>
                        </a:solidFill>
                        <a:latin typeface="Cambria Math" panose="02040503050406030204" pitchFamily="18" charset="0"/>
                      </a:rPr>
                      <m:t>𝑁𝑇</m:t>
                    </m:r>
                    <m:r>
                      <a:rPr lang="en-US" sz="1600" b="0" i="1" smtClean="0">
                        <a:solidFill>
                          <a:schemeClr val="accent3"/>
                        </a:solidFill>
                        <a:latin typeface="Cambria Math" panose="02040503050406030204" pitchFamily="18" charset="0"/>
                      </a:rPr>
                      <m:t> </m:t>
                    </m:r>
                    <m:r>
                      <m:rPr>
                        <m:sty m:val="p"/>
                      </m:rPr>
                      <a:rPr lang="en-US" sz="1600" b="0" i="0" smtClean="0">
                        <a:solidFill>
                          <a:schemeClr val="accent3"/>
                        </a:solidFill>
                        <a:latin typeface="Cambria Math" panose="02040503050406030204" pitchFamily="18" charset="0"/>
                      </a:rPr>
                      <m:t>log</m:t>
                    </m:r>
                    <m:r>
                      <a:rPr lang="en-US" sz="1600" b="0" i="1" smtClean="0">
                        <a:solidFill>
                          <a:schemeClr val="accent3"/>
                        </a:solidFill>
                        <a:latin typeface="Cambria Math" panose="02040503050406030204" pitchFamily="18" charset="0"/>
                      </a:rPr>
                      <m:t>𝑁</m:t>
                    </m:r>
                  </m:oMath>
                </a14:m>
                <a:r>
                  <a:rPr lang="en-US" sz="1600" dirty="0">
                    <a:solidFill>
                      <a:schemeClr val="accent3"/>
                    </a:solidFill>
                  </a:rPr>
                  <a:t> </a:t>
                </a:r>
                <a:endParaRPr lang="en-DE" sz="1600" dirty="0">
                  <a:solidFill>
                    <a:schemeClr val="accent3"/>
                  </a:solidFill>
                </a:endParaRPr>
              </a:p>
            </p:txBody>
          </p:sp>
        </mc:Choice>
        <mc:Fallback xmlns="">
          <p:sp>
            <p:nvSpPr>
              <p:cNvPr id="13" name="Rectangle 12">
                <a:extLst>
                  <a:ext uri="{FF2B5EF4-FFF2-40B4-BE49-F238E27FC236}">
                    <a16:creationId xmlns:a16="http://schemas.microsoft.com/office/drawing/2014/main" id="{376130EF-CE63-4060-9E9A-FCB48D9C31B1}"/>
                  </a:ext>
                </a:extLst>
              </p:cNvPr>
              <p:cNvSpPr>
                <a:spLocks noRot="1" noChangeAspect="1" noMove="1" noResize="1" noEditPoints="1" noAdjustHandles="1" noChangeArrowheads="1" noChangeShapeType="1" noTextEdit="1"/>
              </p:cNvSpPr>
              <p:nvPr/>
            </p:nvSpPr>
            <p:spPr>
              <a:xfrm>
                <a:off x="9222150" y="4719025"/>
                <a:ext cx="1095043" cy="338554"/>
              </a:xfrm>
              <a:prstGeom prst="rect">
                <a:avLst/>
              </a:prstGeom>
              <a:blipFill>
                <a:blip r:embed="rId5"/>
                <a:stretch>
                  <a:fillRect b="-10714"/>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4" name="Rectangle 13">
                <a:extLst>
                  <a:ext uri="{FF2B5EF4-FFF2-40B4-BE49-F238E27FC236}">
                    <a16:creationId xmlns:a16="http://schemas.microsoft.com/office/drawing/2014/main" id="{CA29FB0C-E410-488F-B9EC-C1445077EBEB}"/>
                  </a:ext>
                </a:extLst>
              </p:cNvPr>
              <p:cNvSpPr/>
              <p:nvPr/>
            </p:nvSpPr>
            <p:spPr>
              <a:xfrm>
                <a:off x="9341423" y="4220917"/>
                <a:ext cx="628377"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3"/>
                          </a:solidFill>
                          <a:latin typeface="Cambria Math" panose="02040503050406030204" pitchFamily="18" charset="0"/>
                        </a:rPr>
                        <m:t>6</m:t>
                      </m:r>
                      <m:r>
                        <a:rPr lang="en-US" sz="1600" i="1" smtClean="0">
                          <a:solidFill>
                            <a:schemeClr val="accent3"/>
                          </a:solidFill>
                          <a:latin typeface="Cambria Math" panose="02040503050406030204" pitchFamily="18" charset="0"/>
                        </a:rPr>
                        <m:t>𝑁</m:t>
                      </m:r>
                      <m:r>
                        <a:rPr lang="en-US" sz="1600" b="0" i="1" smtClean="0">
                          <a:solidFill>
                            <a:schemeClr val="accent3"/>
                          </a:solidFill>
                          <a:latin typeface="Cambria Math" panose="02040503050406030204" pitchFamily="18" charset="0"/>
                        </a:rPr>
                        <m:t>𝑇</m:t>
                      </m:r>
                    </m:oMath>
                  </m:oMathPara>
                </a14:m>
                <a:endParaRPr lang="en-DE" sz="1600" dirty="0">
                  <a:solidFill>
                    <a:schemeClr val="accent3"/>
                  </a:solidFill>
                </a:endParaRPr>
              </a:p>
            </p:txBody>
          </p:sp>
        </mc:Choice>
        <mc:Fallback xmlns="">
          <p:sp>
            <p:nvSpPr>
              <p:cNvPr id="14" name="Rectangle 13">
                <a:extLst>
                  <a:ext uri="{FF2B5EF4-FFF2-40B4-BE49-F238E27FC236}">
                    <a16:creationId xmlns:a16="http://schemas.microsoft.com/office/drawing/2014/main" id="{CA29FB0C-E410-488F-B9EC-C1445077EBEB}"/>
                  </a:ext>
                </a:extLst>
              </p:cNvPr>
              <p:cNvSpPr>
                <a:spLocks noRot="1" noChangeAspect="1" noMove="1" noResize="1" noEditPoints="1" noAdjustHandles="1" noChangeArrowheads="1" noChangeShapeType="1" noTextEdit="1"/>
              </p:cNvSpPr>
              <p:nvPr/>
            </p:nvSpPr>
            <p:spPr>
              <a:xfrm>
                <a:off x="9341423" y="4220917"/>
                <a:ext cx="628377" cy="338554"/>
              </a:xfrm>
              <a:prstGeom prst="rect">
                <a:avLst/>
              </a:prstGeom>
              <a:blipFill>
                <a:blip r:embed="rId6"/>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0CB90A97-ADF9-4CF9-9EA3-C7F46B052701}"/>
                  </a:ext>
                </a:extLst>
              </p:cNvPr>
              <p:cNvSpPr txBox="1"/>
              <p:nvPr/>
            </p:nvSpPr>
            <p:spPr>
              <a:xfrm>
                <a:off x="2337456" y="5719313"/>
                <a:ext cx="1613139" cy="338554"/>
              </a:xfrm>
              <a:prstGeom prst="rect">
                <a:avLst/>
              </a:prstGeom>
              <a:noFill/>
            </p:spPr>
            <p:txBody>
              <a:bodyPr wrap="square" rtlCol="0">
                <a:spAutoFit/>
              </a:bodyPr>
              <a:lstStyle/>
              <a:p>
                <a:r>
                  <a:rPr lang="en-US" sz="1600" dirty="0"/>
                  <a:t>Since </a:t>
                </a:r>
                <a14:m>
                  <m:oMath xmlns:m="http://schemas.openxmlformats.org/officeDocument/2006/math">
                    <m:r>
                      <a:rPr lang="en-US" sz="1600" b="0" i="1" smtClean="0">
                        <a:latin typeface="Cambria Math" panose="02040503050406030204" pitchFamily="18" charset="0"/>
                      </a:rPr>
                      <m:t>𝑇</m:t>
                    </m:r>
                    <m:r>
                      <a:rPr lang="en-US" sz="1600" b="0" i="1" smtClean="0">
                        <a:latin typeface="Cambria Math" panose="02040503050406030204" pitchFamily="18" charset="0"/>
                      </a:rPr>
                      <m:t>≫1</m:t>
                    </m:r>
                  </m:oMath>
                </a14:m>
                <a:endParaRPr lang="en-DE" sz="1600" dirty="0"/>
              </a:p>
            </p:txBody>
          </p:sp>
        </mc:Choice>
        <mc:Fallback xmlns="">
          <p:sp>
            <p:nvSpPr>
              <p:cNvPr id="15" name="TextBox 14">
                <a:extLst>
                  <a:ext uri="{FF2B5EF4-FFF2-40B4-BE49-F238E27FC236}">
                    <a16:creationId xmlns:a16="http://schemas.microsoft.com/office/drawing/2014/main" id="{0CB90A97-ADF9-4CF9-9EA3-C7F46B052701}"/>
                  </a:ext>
                </a:extLst>
              </p:cNvPr>
              <p:cNvSpPr txBox="1">
                <a:spLocks noRot="1" noChangeAspect="1" noMove="1" noResize="1" noEditPoints="1" noAdjustHandles="1" noChangeArrowheads="1" noChangeShapeType="1" noTextEdit="1"/>
              </p:cNvSpPr>
              <p:nvPr/>
            </p:nvSpPr>
            <p:spPr>
              <a:xfrm>
                <a:off x="2337456" y="5719313"/>
                <a:ext cx="1613139" cy="338554"/>
              </a:xfrm>
              <a:prstGeom prst="rect">
                <a:avLst/>
              </a:prstGeom>
              <a:blipFill>
                <a:blip r:embed="rId7"/>
                <a:stretch>
                  <a:fillRect l="-1887" t="-5357" b="-2142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BA16BA4-92BE-404F-9BAC-3C54D0FBD98B}"/>
                  </a:ext>
                </a:extLst>
              </p:cNvPr>
              <p:cNvSpPr txBox="1"/>
              <p:nvPr/>
            </p:nvSpPr>
            <p:spPr>
              <a:xfrm>
                <a:off x="4707147" y="5688535"/>
                <a:ext cx="2777705"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DE" i="1" smtClean="0">
                              <a:solidFill>
                                <a:srgbClr val="FFFF00"/>
                              </a:solidFill>
                              <a:latin typeface="Cambria Math" panose="02040503050406030204" pitchFamily="18" charset="0"/>
                            </a:rPr>
                          </m:ctrlPr>
                        </m:sSubPr>
                        <m:e>
                          <m:r>
                            <a:rPr lang="en-US" b="0" i="1" smtClean="0">
                              <a:solidFill>
                                <a:srgbClr val="FFFF00"/>
                              </a:solidFill>
                              <a:latin typeface="Cambria Math" panose="02040503050406030204" pitchFamily="18" charset="0"/>
                            </a:rPr>
                            <m:t>𝑧</m:t>
                          </m:r>
                        </m:e>
                        <m:sub>
                          <m:r>
                            <a:rPr lang="en-US" b="0" i="1" smtClean="0">
                              <a:solidFill>
                                <a:srgbClr val="FFFF00"/>
                              </a:solidFill>
                              <a:latin typeface="Cambria Math" panose="02040503050406030204" pitchFamily="18" charset="0"/>
                            </a:rPr>
                            <m:t>𝑏𝑎𝑠𝑖𝑐</m:t>
                          </m:r>
                        </m:sub>
                      </m:sSub>
                      <m:r>
                        <a:rPr lang="en-US" b="0" i="1" smtClean="0">
                          <a:solidFill>
                            <a:srgbClr val="FFFF00"/>
                          </a:solidFill>
                          <a:latin typeface="Cambria Math" panose="02040503050406030204" pitchFamily="18" charset="0"/>
                        </a:rPr>
                        <m:t>=</m:t>
                      </m:r>
                      <m:r>
                        <a:rPr lang="en-US" b="0" i="1" smtClean="0">
                          <a:solidFill>
                            <a:srgbClr val="FFFF00"/>
                          </a:solidFill>
                          <a:latin typeface="Cambria Math" panose="02040503050406030204" pitchFamily="18" charset="0"/>
                        </a:rPr>
                        <m:t>𝑁𝑇</m:t>
                      </m:r>
                      <m:r>
                        <a:rPr lang="en-US" b="0" i="1" smtClean="0">
                          <a:solidFill>
                            <a:srgbClr val="FFFF00"/>
                          </a:solidFill>
                          <a:latin typeface="Cambria Math" panose="02040503050406030204" pitchFamily="18" charset="0"/>
                        </a:rPr>
                        <m:t>(5</m:t>
                      </m:r>
                      <m:r>
                        <a:rPr lang="en-US" b="0" i="0" smtClean="0">
                          <a:solidFill>
                            <a:srgbClr val="FFFF00"/>
                          </a:solidFill>
                          <a:latin typeface="Cambria Math" panose="02040503050406030204" pitchFamily="18" charset="0"/>
                        </a:rPr>
                        <m:t> </m:t>
                      </m:r>
                      <m:r>
                        <m:rPr>
                          <m:sty m:val="p"/>
                        </m:rPr>
                        <a:rPr lang="en-US" b="0" i="0" smtClean="0">
                          <a:solidFill>
                            <a:srgbClr val="FFFF00"/>
                          </a:solidFill>
                          <a:latin typeface="Cambria Math" panose="02040503050406030204" pitchFamily="18" charset="0"/>
                        </a:rPr>
                        <m:t>log</m:t>
                      </m:r>
                      <m:r>
                        <a:rPr lang="en-US" b="0" i="1" smtClean="0">
                          <a:solidFill>
                            <a:srgbClr val="FFFF00"/>
                          </a:solidFill>
                          <a:latin typeface="Cambria Math" panose="02040503050406030204" pitchFamily="18" charset="0"/>
                        </a:rPr>
                        <m:t>𝑁</m:t>
                      </m:r>
                      <m:r>
                        <a:rPr lang="en-US" b="0" i="1" smtClean="0">
                          <a:solidFill>
                            <a:srgbClr val="FFFF00"/>
                          </a:solidFill>
                          <a:latin typeface="Cambria Math" panose="02040503050406030204" pitchFamily="18" charset="0"/>
                        </a:rPr>
                        <m:t> +6)</m:t>
                      </m:r>
                    </m:oMath>
                  </m:oMathPara>
                </a14:m>
                <a:endParaRPr lang="en-DE" dirty="0">
                  <a:solidFill>
                    <a:srgbClr val="FFFF00"/>
                  </a:solidFill>
                </a:endParaRPr>
              </a:p>
            </p:txBody>
          </p:sp>
        </mc:Choice>
        <mc:Fallback xmlns="">
          <p:sp>
            <p:nvSpPr>
              <p:cNvPr id="16" name="TextBox 15">
                <a:extLst>
                  <a:ext uri="{FF2B5EF4-FFF2-40B4-BE49-F238E27FC236}">
                    <a16:creationId xmlns:a16="http://schemas.microsoft.com/office/drawing/2014/main" id="{FBA16BA4-92BE-404F-9BAC-3C54D0FBD98B}"/>
                  </a:ext>
                </a:extLst>
              </p:cNvPr>
              <p:cNvSpPr txBox="1">
                <a:spLocks noRot="1" noChangeAspect="1" noMove="1" noResize="1" noEditPoints="1" noAdjustHandles="1" noChangeArrowheads="1" noChangeShapeType="1" noTextEdit="1"/>
              </p:cNvSpPr>
              <p:nvPr/>
            </p:nvSpPr>
            <p:spPr>
              <a:xfrm>
                <a:off x="4707147" y="5688535"/>
                <a:ext cx="2777705" cy="369332"/>
              </a:xfrm>
              <a:prstGeom prst="rect">
                <a:avLst/>
              </a:prstGeom>
              <a:blipFill>
                <a:blip r:embed="rId8"/>
                <a:stretch>
                  <a:fillRect b="-14754"/>
                </a:stretch>
              </a:blipFill>
            </p:spPr>
            <p:txBody>
              <a:bodyPr/>
              <a:lstStyle/>
              <a:p>
                <a:r>
                  <a:rPr lang="en-DE">
                    <a:noFill/>
                  </a:rPr>
                  <a:t> </a:t>
                </a:r>
              </a:p>
            </p:txBody>
          </p:sp>
        </mc:Fallback>
      </mc:AlternateContent>
      <p:sp>
        <p:nvSpPr>
          <p:cNvPr id="17" name="Rectangle: Rounded Corners 16">
            <a:extLst>
              <a:ext uri="{FF2B5EF4-FFF2-40B4-BE49-F238E27FC236}">
                <a16:creationId xmlns:a16="http://schemas.microsoft.com/office/drawing/2014/main" id="{BB5CC874-88DF-44AE-B482-4C0202E5CA75}"/>
              </a:ext>
            </a:extLst>
          </p:cNvPr>
          <p:cNvSpPr/>
          <p:nvPr/>
        </p:nvSpPr>
        <p:spPr>
          <a:xfrm>
            <a:off x="4707147" y="5555411"/>
            <a:ext cx="2849593" cy="63345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18188764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C99BF-1900-4CA3-9193-64FDB055DA6D}"/>
              </a:ext>
            </a:extLst>
          </p:cNvPr>
          <p:cNvSpPr>
            <a:spLocks noGrp="1"/>
          </p:cNvSpPr>
          <p:nvPr>
            <p:ph type="title"/>
          </p:nvPr>
        </p:nvSpPr>
        <p:spPr>
          <a:xfrm>
            <a:off x="577365" y="359434"/>
            <a:ext cx="4865903" cy="554966"/>
          </a:xfrm>
        </p:spPr>
        <p:txBody>
          <a:bodyPr>
            <a:normAutofit fontScale="90000"/>
          </a:bodyPr>
          <a:lstStyle/>
          <a:p>
            <a:pPr algn="l"/>
            <a:r>
              <a:rPr lang="en-US" sz="3200" u="sng" dirty="0"/>
              <a:t>(Continued) Cost Estimation</a:t>
            </a:r>
            <a:endParaRPr lang="en-DE" sz="3200" dirty="0"/>
          </a:p>
        </p:txBody>
      </p:sp>
      <p:cxnSp>
        <p:nvCxnSpPr>
          <p:cNvPr id="5" name="Straight Connector 4">
            <a:extLst>
              <a:ext uri="{FF2B5EF4-FFF2-40B4-BE49-F238E27FC236}">
                <a16:creationId xmlns:a16="http://schemas.microsoft.com/office/drawing/2014/main" id="{2EEB1BD6-3CFF-48CC-85F8-CAAFE6BC660C}"/>
              </a:ext>
            </a:extLst>
          </p:cNvPr>
          <p:cNvCxnSpPr>
            <a:cxnSpLocks/>
          </p:cNvCxnSpPr>
          <p:nvPr/>
        </p:nvCxnSpPr>
        <p:spPr>
          <a:xfrm>
            <a:off x="5963727" y="1294602"/>
            <a:ext cx="0" cy="27000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F6CCC6D-C963-4393-A9DE-3FF8CD4DF7A6}"/>
              </a:ext>
            </a:extLst>
          </p:cNvPr>
          <p:cNvSpPr txBox="1"/>
          <p:nvPr/>
        </p:nvSpPr>
        <p:spPr>
          <a:xfrm>
            <a:off x="2333448" y="1216964"/>
            <a:ext cx="1975439" cy="400110"/>
          </a:xfrm>
          <a:prstGeom prst="rect">
            <a:avLst/>
          </a:prstGeom>
          <a:noFill/>
        </p:spPr>
        <p:txBody>
          <a:bodyPr wrap="square" rtlCol="0">
            <a:spAutoFit/>
          </a:bodyPr>
          <a:lstStyle/>
          <a:p>
            <a:r>
              <a:rPr lang="en-US" sz="2000" u="sng" dirty="0">
                <a:solidFill>
                  <a:srgbClr val="00B0F0"/>
                </a:solidFill>
              </a:rPr>
              <a:t>Fast first stage</a:t>
            </a:r>
            <a:endParaRPr lang="en-DE" sz="2000" u="sng" dirty="0">
              <a:solidFill>
                <a:srgbClr val="00B0F0"/>
              </a:solidFill>
            </a:endParaRPr>
          </a:p>
        </p:txBody>
      </p:sp>
      <p:sp>
        <p:nvSpPr>
          <p:cNvPr id="7" name="Rectangle 6">
            <a:extLst>
              <a:ext uri="{FF2B5EF4-FFF2-40B4-BE49-F238E27FC236}">
                <a16:creationId xmlns:a16="http://schemas.microsoft.com/office/drawing/2014/main" id="{9843814F-052B-4791-8E14-D6D267D5FCED}"/>
              </a:ext>
            </a:extLst>
          </p:cNvPr>
          <p:cNvSpPr/>
          <p:nvPr/>
        </p:nvSpPr>
        <p:spPr>
          <a:xfrm>
            <a:off x="8142259" y="1216964"/>
            <a:ext cx="1583639" cy="400110"/>
          </a:xfrm>
          <a:prstGeom prst="rect">
            <a:avLst/>
          </a:prstGeom>
        </p:spPr>
        <p:txBody>
          <a:bodyPr wrap="none">
            <a:spAutoFit/>
          </a:bodyPr>
          <a:lstStyle/>
          <a:p>
            <a:r>
              <a:rPr lang="en-US" sz="2000" u="sng" dirty="0">
                <a:solidFill>
                  <a:srgbClr val="00B0F0"/>
                </a:solidFill>
              </a:rPr>
              <a:t>Second stage</a:t>
            </a:r>
            <a:endParaRPr lang="en-DE" sz="2000" u="sng" dirty="0">
              <a:solidFill>
                <a:srgbClr val="00B0F0"/>
              </a:solidFill>
            </a:endParaRPr>
          </a:p>
        </p:txBody>
      </p:sp>
      <p:sp>
        <p:nvSpPr>
          <p:cNvPr id="8" name="TextBox 7">
            <a:extLst>
              <a:ext uri="{FF2B5EF4-FFF2-40B4-BE49-F238E27FC236}">
                <a16:creationId xmlns:a16="http://schemas.microsoft.com/office/drawing/2014/main" id="{40AC0E9B-13CE-4246-BA28-EF5757D62BDA}"/>
              </a:ext>
            </a:extLst>
          </p:cNvPr>
          <p:cNvSpPr txBox="1"/>
          <p:nvPr/>
        </p:nvSpPr>
        <p:spPr>
          <a:xfrm>
            <a:off x="698740" y="1973358"/>
            <a:ext cx="2622428" cy="1815882"/>
          </a:xfrm>
          <a:prstGeom prst="rect">
            <a:avLst/>
          </a:prstGeom>
          <a:noFill/>
        </p:spPr>
        <p:txBody>
          <a:bodyPr wrap="square" rtlCol="0">
            <a:spAutoFit/>
          </a:bodyPr>
          <a:lstStyle/>
          <a:p>
            <a:pPr marL="342900" indent="-342900">
              <a:buFont typeface="+mj-lt"/>
              <a:buAutoNum type="arabicPeriod"/>
            </a:pPr>
            <a:r>
              <a:rPr lang="en-US" sz="1600" dirty="0"/>
              <a:t>Forward FFT and integrand computation </a:t>
            </a:r>
          </a:p>
          <a:p>
            <a:pPr marL="342900" indent="-342900">
              <a:buFont typeface="+mj-lt"/>
              <a:buAutoNum type="arabicPeriod"/>
            </a:pPr>
            <a:endParaRPr lang="en-US" sz="1600" dirty="0"/>
          </a:p>
          <a:p>
            <a:pPr marL="342900" indent="-342900">
              <a:buFont typeface="+mj-lt"/>
              <a:buAutoNum type="arabicPeriod"/>
            </a:pPr>
            <a:r>
              <a:rPr lang="en-US" sz="1600" dirty="0"/>
              <a:t>Binned averaging </a:t>
            </a:r>
          </a:p>
          <a:p>
            <a:pPr marL="342900" indent="-342900">
              <a:buFont typeface="+mj-lt"/>
              <a:buAutoNum type="arabicPeriod"/>
            </a:pPr>
            <a:endParaRPr lang="en-US" sz="1600" dirty="0"/>
          </a:p>
          <a:p>
            <a:pPr marL="342900" indent="-342900">
              <a:buFont typeface="+mj-lt"/>
              <a:buAutoNum type="arabicPeriod"/>
            </a:pPr>
            <a:r>
              <a:rPr lang="en-US" sz="1600" dirty="0"/>
              <a:t>IFFT to get averaged SNR time-series</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4C547E0-71E4-4FA5-A234-B3501F53A56A}"/>
                  </a:ext>
                </a:extLst>
              </p:cNvPr>
              <p:cNvSpPr txBox="1"/>
              <p:nvPr/>
            </p:nvSpPr>
            <p:spPr>
              <a:xfrm>
                <a:off x="6554642" y="1973358"/>
                <a:ext cx="4990376" cy="584775"/>
              </a:xfrm>
              <a:prstGeom prst="rect">
                <a:avLst/>
              </a:prstGeom>
              <a:noFill/>
            </p:spPr>
            <p:txBody>
              <a:bodyPr wrap="square" rtlCol="0">
                <a:spAutoFit/>
              </a:bodyPr>
              <a:lstStyle/>
              <a:p>
                <a:r>
                  <a:rPr lang="en-US" sz="1600" dirty="0"/>
                  <a:t>Assuming number of triggers </a:t>
                </a:r>
                <a14:m>
                  <m:oMath xmlns:m="http://schemas.openxmlformats.org/officeDocument/2006/math">
                    <m:r>
                      <a:rPr lang="en-US" sz="1600" b="0" i="1" smtClean="0">
                        <a:solidFill>
                          <a:srgbClr val="FFFF00"/>
                        </a:solidFill>
                        <a:latin typeface="Cambria Math" panose="02040503050406030204" pitchFamily="18" charset="0"/>
                      </a:rPr>
                      <m:t>𝑓</m:t>
                    </m:r>
                    <m:r>
                      <a:rPr lang="en-US" sz="1600" b="0" i="1" smtClean="0">
                        <a:solidFill>
                          <a:srgbClr val="FFFF00"/>
                        </a:solidFill>
                        <a:latin typeface="Cambria Math" panose="02040503050406030204" pitchFamily="18" charset="0"/>
                      </a:rPr>
                      <m:t>(</m:t>
                    </m:r>
                    <m:r>
                      <a:rPr lang="en-US" sz="1600" b="0" i="1" smtClean="0">
                        <a:solidFill>
                          <a:srgbClr val="FFFF00"/>
                        </a:solidFill>
                        <a:latin typeface="Cambria Math" panose="02040503050406030204" pitchFamily="18" charset="0"/>
                      </a:rPr>
                      <m:t>𝑤</m:t>
                    </m:r>
                    <m:r>
                      <a:rPr lang="en-US" sz="1600" b="0" i="1" smtClean="0">
                        <a:solidFill>
                          <a:srgbClr val="FFFF00"/>
                        </a:solidFill>
                        <a:latin typeface="Cambria Math" panose="02040503050406030204" pitchFamily="18" charset="0"/>
                      </a:rPr>
                      <m:t>, </m:t>
                    </m:r>
                    <m:sSub>
                      <m:sSubPr>
                        <m:ctrlPr>
                          <a:rPr lang="en-US" sz="1600" b="0" i="1" smtClean="0">
                            <a:solidFill>
                              <a:srgbClr val="FFFF00"/>
                            </a:solidFill>
                            <a:latin typeface="Cambria Math" panose="02040503050406030204" pitchFamily="18" charset="0"/>
                          </a:rPr>
                        </m:ctrlPr>
                      </m:sSubPr>
                      <m:e>
                        <m:r>
                          <a:rPr lang="en-US" sz="1600" b="0" i="1" smtClean="0">
                            <a:solidFill>
                              <a:srgbClr val="FFFF00"/>
                            </a:solidFill>
                            <a:latin typeface="Cambria Math" panose="02040503050406030204" pitchFamily="18" charset="0"/>
                            <a:ea typeface="Cambria Math" panose="02040503050406030204" pitchFamily="18" charset="0"/>
                          </a:rPr>
                          <m:t>𝜌</m:t>
                        </m:r>
                      </m:e>
                      <m:sub>
                        <m:r>
                          <m:rPr>
                            <m:sty m:val="p"/>
                          </m:rPr>
                          <a:rPr lang="en-US" sz="1600" b="0" i="0" smtClean="0">
                            <a:solidFill>
                              <a:srgbClr val="FFFF00"/>
                            </a:solidFill>
                            <a:latin typeface="Cambria Math" panose="02040503050406030204" pitchFamily="18" charset="0"/>
                          </a:rPr>
                          <m:t>I</m:t>
                        </m:r>
                      </m:sub>
                    </m:sSub>
                    <m:r>
                      <a:rPr lang="en-US" sz="1600" b="0" i="1" smtClean="0">
                        <a:solidFill>
                          <a:srgbClr val="FFFF00"/>
                        </a:solidFill>
                        <a:latin typeface="Cambria Math" panose="02040503050406030204" pitchFamily="18" charset="0"/>
                      </a:rPr>
                      <m:t>)</m:t>
                    </m:r>
                  </m:oMath>
                </a14:m>
                <a:r>
                  <a:rPr lang="en-US" sz="1600" dirty="0">
                    <a:solidFill>
                      <a:srgbClr val="FFFF00"/>
                    </a:solidFill>
                  </a:rPr>
                  <a:t> </a:t>
                </a:r>
                <a:r>
                  <a:rPr lang="en-US" sz="1600" dirty="0"/>
                  <a:t>do not vary with template</a:t>
                </a:r>
                <a:endParaRPr lang="en-DE" sz="1600" dirty="0"/>
              </a:p>
            </p:txBody>
          </p:sp>
        </mc:Choice>
        <mc:Fallback xmlns="">
          <p:sp>
            <p:nvSpPr>
              <p:cNvPr id="3" name="TextBox 2">
                <a:extLst>
                  <a:ext uri="{FF2B5EF4-FFF2-40B4-BE49-F238E27FC236}">
                    <a16:creationId xmlns:a16="http://schemas.microsoft.com/office/drawing/2014/main" id="{54C547E0-71E4-4FA5-A234-B3501F53A56A}"/>
                  </a:ext>
                </a:extLst>
              </p:cNvPr>
              <p:cNvSpPr txBox="1">
                <a:spLocks noRot="1" noChangeAspect="1" noMove="1" noResize="1" noEditPoints="1" noAdjustHandles="1" noChangeArrowheads="1" noChangeShapeType="1" noTextEdit="1"/>
              </p:cNvSpPr>
              <p:nvPr/>
            </p:nvSpPr>
            <p:spPr>
              <a:xfrm>
                <a:off x="6554642" y="1973358"/>
                <a:ext cx="4990376" cy="584775"/>
              </a:xfrm>
              <a:prstGeom prst="rect">
                <a:avLst/>
              </a:prstGeom>
              <a:blipFill>
                <a:blip r:embed="rId2"/>
                <a:stretch>
                  <a:fillRect l="-611" t="-3125" r="-122" b="-12500"/>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1EF40CE-9F9B-4788-A4B7-02EF05430823}"/>
                  </a:ext>
                </a:extLst>
              </p:cNvPr>
              <p:cNvSpPr txBox="1"/>
              <p:nvPr/>
            </p:nvSpPr>
            <p:spPr>
              <a:xfrm>
                <a:off x="6455434" y="2756779"/>
                <a:ext cx="3080679" cy="830997"/>
              </a:xfrm>
              <a:prstGeom prst="rect">
                <a:avLst/>
              </a:prstGeom>
              <a:noFill/>
            </p:spPr>
            <p:txBody>
              <a:bodyPr wrap="square" rtlCol="0">
                <a:spAutoFit/>
              </a:bodyPr>
              <a:lstStyle/>
              <a:p>
                <a:pPr marL="342900" indent="-342900">
                  <a:buFont typeface="+mj-lt"/>
                  <a:buAutoNum type="arabicPeriod"/>
                </a:pPr>
                <a:r>
                  <a:rPr lang="en-US" sz="1600" dirty="0"/>
                  <a:t>Compute the </a:t>
                </a:r>
                <a14:m>
                  <m:oMath xmlns:m="http://schemas.openxmlformats.org/officeDocument/2006/math">
                    <m:r>
                      <a:rPr lang="en-US" sz="1600" i="1" smtClean="0">
                        <a:latin typeface="Cambria Math" panose="02040503050406030204" pitchFamily="18" charset="0"/>
                        <a:ea typeface="Cambria Math" panose="02040503050406030204" pitchFamily="18" charset="0"/>
                      </a:rPr>
                      <m:t>𝛽</m:t>
                    </m:r>
                  </m:oMath>
                </a14:m>
                <a:r>
                  <a:rPr lang="en-US" sz="1600" dirty="0"/>
                  <a:t>’s </a:t>
                </a:r>
              </a:p>
              <a:p>
                <a:pPr marL="342900" indent="-342900">
                  <a:buFont typeface="+mj-lt"/>
                  <a:buAutoNum type="arabicPeriod"/>
                </a:pPr>
                <a:endParaRPr lang="en-US" sz="1600" dirty="0"/>
              </a:p>
              <a:p>
                <a:pPr marL="342900" indent="-342900">
                  <a:buFont typeface="+mj-lt"/>
                  <a:buAutoNum type="arabicPeriod"/>
                </a:pPr>
                <a:r>
                  <a:rPr lang="en-US" sz="1600" dirty="0"/>
                  <a:t>Second stage reconstruction</a:t>
                </a:r>
                <a:endParaRPr lang="en-DE" sz="1600" dirty="0"/>
              </a:p>
            </p:txBody>
          </p:sp>
        </mc:Choice>
        <mc:Fallback xmlns="">
          <p:sp>
            <p:nvSpPr>
              <p:cNvPr id="4" name="TextBox 3">
                <a:extLst>
                  <a:ext uri="{FF2B5EF4-FFF2-40B4-BE49-F238E27FC236}">
                    <a16:creationId xmlns:a16="http://schemas.microsoft.com/office/drawing/2014/main" id="{B1EF40CE-9F9B-4788-A4B7-02EF05430823}"/>
                  </a:ext>
                </a:extLst>
              </p:cNvPr>
              <p:cNvSpPr txBox="1">
                <a:spLocks noRot="1" noChangeAspect="1" noMove="1" noResize="1" noEditPoints="1" noAdjustHandles="1" noChangeArrowheads="1" noChangeShapeType="1" noTextEdit="1"/>
              </p:cNvSpPr>
              <p:nvPr/>
            </p:nvSpPr>
            <p:spPr>
              <a:xfrm>
                <a:off x="6455434" y="2756779"/>
                <a:ext cx="3080679" cy="830997"/>
              </a:xfrm>
              <a:prstGeom prst="rect">
                <a:avLst/>
              </a:prstGeom>
              <a:blipFill>
                <a:blip r:embed="rId3"/>
                <a:stretch>
                  <a:fillRect l="-990" t="-2190" b="-802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EAD0051-85C3-495B-ADFE-0C04493A6471}"/>
                  </a:ext>
                </a:extLst>
              </p:cNvPr>
              <p:cNvSpPr txBox="1"/>
              <p:nvPr/>
            </p:nvSpPr>
            <p:spPr>
              <a:xfrm>
                <a:off x="3572054" y="2027989"/>
                <a:ext cx="2094063" cy="176125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type m:val="lin"/>
                          <m:ctrlPr>
                            <a:rPr lang="en-DE" sz="1600" i="1" smtClean="0">
                              <a:solidFill>
                                <a:schemeClr val="accent3"/>
                              </a:solidFill>
                              <a:latin typeface="Cambria Math" panose="02040503050406030204" pitchFamily="18" charset="0"/>
                            </a:rPr>
                          </m:ctrlPr>
                        </m:fPr>
                        <m:num>
                          <m:r>
                            <a:rPr lang="en-US" sz="1600" b="0" i="1" smtClean="0">
                              <a:solidFill>
                                <a:schemeClr val="accent3"/>
                              </a:solidFill>
                              <a:latin typeface="Cambria Math" panose="02040503050406030204" pitchFamily="18" charset="0"/>
                            </a:rPr>
                            <m:t>3</m:t>
                          </m:r>
                        </m:num>
                        <m:den>
                          <m:r>
                            <a:rPr lang="en-US" sz="1600" b="0" i="1" smtClean="0">
                              <a:solidFill>
                                <a:schemeClr val="accent3"/>
                              </a:solidFill>
                              <a:latin typeface="Cambria Math" panose="02040503050406030204" pitchFamily="18" charset="0"/>
                            </a:rPr>
                            <m:t>2</m:t>
                          </m:r>
                        </m:den>
                      </m:f>
                      <m:r>
                        <a:rPr lang="en-US" sz="1600" b="0" i="1" smtClean="0">
                          <a:solidFill>
                            <a:schemeClr val="accent3"/>
                          </a:solidFill>
                          <a:latin typeface="Cambria Math" panose="02040503050406030204" pitchFamily="18" charset="0"/>
                        </a:rPr>
                        <m:t>𝑁</m:t>
                      </m:r>
                      <m:r>
                        <a:rPr lang="en-US" sz="1600" b="0" i="1" smtClean="0">
                          <a:solidFill>
                            <a:schemeClr val="accent3"/>
                          </a:solidFill>
                          <a:latin typeface="Cambria Math" panose="02040503050406030204" pitchFamily="18" charset="0"/>
                        </a:rPr>
                        <m:t> </m:t>
                      </m:r>
                      <m:r>
                        <m:rPr>
                          <m:sty m:val="p"/>
                        </m:rPr>
                        <a:rPr lang="en-US" sz="1600" b="0" i="0" smtClean="0">
                          <a:solidFill>
                            <a:schemeClr val="accent3"/>
                          </a:solidFill>
                          <a:latin typeface="Cambria Math" panose="02040503050406030204" pitchFamily="18" charset="0"/>
                        </a:rPr>
                        <m:t>log</m:t>
                      </m:r>
                      <m:r>
                        <a:rPr lang="en-US" sz="1600" b="0" i="1" smtClean="0">
                          <a:solidFill>
                            <a:schemeClr val="accent3"/>
                          </a:solidFill>
                          <a:latin typeface="Cambria Math" panose="02040503050406030204" pitchFamily="18" charset="0"/>
                        </a:rPr>
                        <m:t>𝑁</m:t>
                      </m:r>
                      <m:r>
                        <a:rPr lang="en-US" sz="1600" b="0" i="1" smtClean="0">
                          <a:solidFill>
                            <a:schemeClr val="accent3"/>
                          </a:solidFill>
                          <a:latin typeface="Cambria Math" panose="02040503050406030204" pitchFamily="18" charset="0"/>
                        </a:rPr>
                        <m:t>+6</m:t>
                      </m:r>
                      <m:r>
                        <a:rPr lang="en-US" sz="1600" b="0" i="1" smtClean="0">
                          <a:solidFill>
                            <a:schemeClr val="accent3"/>
                          </a:solidFill>
                          <a:latin typeface="Cambria Math" panose="02040503050406030204" pitchFamily="18" charset="0"/>
                        </a:rPr>
                        <m:t>𝑁𝑇</m:t>
                      </m:r>
                    </m:oMath>
                  </m:oMathPara>
                </a14:m>
                <a:br>
                  <a:rPr lang="en-US" sz="1600" dirty="0">
                    <a:solidFill>
                      <a:schemeClr val="accent3"/>
                    </a:solidFill>
                  </a:rPr>
                </a:br>
                <a:br>
                  <a:rPr lang="en-US" sz="1600" dirty="0">
                    <a:solidFill>
                      <a:schemeClr val="accent3"/>
                    </a:solidFill>
                  </a:rPr>
                </a:br>
                <a14:m>
                  <m:oMathPara xmlns:m="http://schemas.openxmlformats.org/officeDocument/2006/math">
                    <m:oMathParaPr>
                      <m:jc m:val="centerGroup"/>
                    </m:oMathParaPr>
                    <m:oMath xmlns:m="http://schemas.openxmlformats.org/officeDocument/2006/math">
                      <m:f>
                        <m:fPr>
                          <m:ctrlPr>
                            <a:rPr lang="en-US" sz="1600" b="0" i="1" smtClean="0">
                              <a:solidFill>
                                <a:schemeClr val="accent3"/>
                              </a:solidFill>
                              <a:latin typeface="Cambria Math" panose="02040503050406030204" pitchFamily="18" charset="0"/>
                            </a:rPr>
                          </m:ctrlPr>
                        </m:fPr>
                        <m:num>
                          <m:r>
                            <a:rPr lang="en-US" sz="1600" b="0" i="1" smtClean="0">
                              <a:solidFill>
                                <a:schemeClr val="accent3"/>
                              </a:solidFill>
                              <a:latin typeface="Cambria Math" panose="02040503050406030204" pitchFamily="18" charset="0"/>
                            </a:rPr>
                            <m:t>2</m:t>
                          </m:r>
                          <m:r>
                            <a:rPr lang="en-US" sz="1600" b="0" i="1" smtClean="0">
                              <a:solidFill>
                                <a:schemeClr val="accent3"/>
                              </a:solidFill>
                              <a:latin typeface="Cambria Math" panose="02040503050406030204" pitchFamily="18" charset="0"/>
                            </a:rPr>
                            <m:t>𝑁𝑇</m:t>
                          </m:r>
                        </m:num>
                        <m:den>
                          <m:r>
                            <a:rPr lang="en-US" sz="1600" b="0" i="1" smtClean="0">
                              <a:solidFill>
                                <a:schemeClr val="accent3"/>
                              </a:solidFill>
                              <a:latin typeface="Cambria Math" panose="02040503050406030204" pitchFamily="18" charset="0"/>
                            </a:rPr>
                            <m:t>𝑤</m:t>
                          </m:r>
                        </m:den>
                      </m:f>
                    </m:oMath>
                  </m:oMathPara>
                </a14:m>
                <a:br>
                  <a:rPr lang="en-US" sz="1600" dirty="0">
                    <a:solidFill>
                      <a:schemeClr val="accent3"/>
                    </a:solidFill>
                  </a:rPr>
                </a:br>
                <a:br>
                  <a:rPr lang="en-US" sz="1600" dirty="0">
                    <a:solidFill>
                      <a:schemeClr val="accent3"/>
                    </a:solidFill>
                  </a:rPr>
                </a:br>
                <a14:m>
                  <m:oMathPara xmlns:m="http://schemas.openxmlformats.org/officeDocument/2006/math">
                    <m:oMathParaPr>
                      <m:jc m:val="centerGroup"/>
                    </m:oMathParaPr>
                    <m:oMath xmlns:m="http://schemas.openxmlformats.org/officeDocument/2006/math">
                      <m:f>
                        <m:fPr>
                          <m:ctrlPr>
                            <a:rPr lang="en-US" sz="1600" b="0" i="1" smtClean="0">
                              <a:solidFill>
                                <a:schemeClr val="accent3"/>
                              </a:solidFill>
                              <a:latin typeface="Cambria Math" panose="02040503050406030204" pitchFamily="18" charset="0"/>
                            </a:rPr>
                          </m:ctrlPr>
                        </m:fPr>
                        <m:num>
                          <m:r>
                            <a:rPr lang="en-US" sz="1600" b="0" i="1" smtClean="0">
                              <a:solidFill>
                                <a:schemeClr val="accent3"/>
                              </a:solidFill>
                              <a:latin typeface="Cambria Math" panose="02040503050406030204" pitchFamily="18" charset="0"/>
                            </a:rPr>
                            <m:t>5</m:t>
                          </m:r>
                          <m:r>
                            <a:rPr lang="en-US" sz="1600" b="0" i="1" smtClean="0">
                              <a:solidFill>
                                <a:schemeClr val="accent3"/>
                              </a:solidFill>
                              <a:latin typeface="Cambria Math" panose="02040503050406030204" pitchFamily="18" charset="0"/>
                            </a:rPr>
                            <m:t>𝑁𝑇</m:t>
                          </m:r>
                        </m:num>
                        <m:den>
                          <m:r>
                            <a:rPr lang="en-US" sz="1600" b="0" i="1" smtClean="0">
                              <a:solidFill>
                                <a:schemeClr val="accent3"/>
                              </a:solidFill>
                              <a:latin typeface="Cambria Math" panose="02040503050406030204" pitchFamily="18" charset="0"/>
                            </a:rPr>
                            <m:t>𝑤</m:t>
                          </m:r>
                        </m:den>
                      </m:f>
                      <m:r>
                        <m:rPr>
                          <m:sty m:val="p"/>
                        </m:rPr>
                        <a:rPr lang="en-US" sz="1600" b="0" i="0" smtClean="0">
                          <a:solidFill>
                            <a:schemeClr val="accent3"/>
                          </a:solidFill>
                          <a:latin typeface="Cambria Math" panose="02040503050406030204" pitchFamily="18" charset="0"/>
                        </a:rPr>
                        <m:t>log</m:t>
                      </m:r>
                      <m:r>
                        <a:rPr lang="en-US" sz="1600" b="0" i="0" smtClean="0">
                          <a:solidFill>
                            <a:schemeClr val="accent3"/>
                          </a:solidFill>
                          <a:latin typeface="Cambria Math" panose="02040503050406030204" pitchFamily="18" charset="0"/>
                        </a:rPr>
                        <m:t>(</m:t>
                      </m:r>
                      <m:r>
                        <m:rPr>
                          <m:sty m:val="p"/>
                        </m:rPr>
                        <a:rPr lang="en-US" sz="1600" b="0" i="0" smtClean="0">
                          <a:solidFill>
                            <a:schemeClr val="accent3"/>
                          </a:solidFill>
                          <a:latin typeface="Cambria Math" panose="02040503050406030204" pitchFamily="18" charset="0"/>
                        </a:rPr>
                        <m:t>N</m:t>
                      </m:r>
                      <m:r>
                        <a:rPr lang="en-US" sz="1600" b="0" i="0" smtClean="0">
                          <a:solidFill>
                            <a:schemeClr val="accent3"/>
                          </a:solidFill>
                          <a:latin typeface="Cambria Math" panose="02040503050406030204" pitchFamily="18" charset="0"/>
                        </a:rPr>
                        <m:t>/</m:t>
                      </m:r>
                      <m:r>
                        <m:rPr>
                          <m:sty m:val="p"/>
                        </m:rPr>
                        <a:rPr lang="en-US" sz="1600" b="0" i="0" smtClean="0">
                          <a:solidFill>
                            <a:schemeClr val="accent3"/>
                          </a:solidFill>
                          <a:latin typeface="Cambria Math" panose="02040503050406030204" pitchFamily="18" charset="0"/>
                        </a:rPr>
                        <m:t>w</m:t>
                      </m:r>
                      <m:r>
                        <a:rPr lang="en-US" sz="1600" b="0" i="0" smtClean="0">
                          <a:solidFill>
                            <a:schemeClr val="accent3"/>
                          </a:solidFill>
                          <a:latin typeface="Cambria Math" panose="02040503050406030204" pitchFamily="18" charset="0"/>
                        </a:rPr>
                        <m:t>)</m:t>
                      </m:r>
                    </m:oMath>
                  </m:oMathPara>
                </a14:m>
                <a:endParaRPr lang="en-DE" dirty="0">
                  <a:solidFill>
                    <a:schemeClr val="accent3"/>
                  </a:solidFill>
                </a:endParaRPr>
              </a:p>
            </p:txBody>
          </p:sp>
        </mc:Choice>
        <mc:Fallback xmlns="">
          <p:sp>
            <p:nvSpPr>
              <p:cNvPr id="10" name="TextBox 9">
                <a:extLst>
                  <a:ext uri="{FF2B5EF4-FFF2-40B4-BE49-F238E27FC236}">
                    <a16:creationId xmlns:a16="http://schemas.microsoft.com/office/drawing/2014/main" id="{AEAD0051-85C3-495B-ADFE-0C04493A6471}"/>
                  </a:ext>
                </a:extLst>
              </p:cNvPr>
              <p:cNvSpPr txBox="1">
                <a:spLocks noRot="1" noChangeAspect="1" noMove="1" noResize="1" noEditPoints="1" noAdjustHandles="1" noChangeArrowheads="1" noChangeShapeType="1" noTextEdit="1"/>
              </p:cNvSpPr>
              <p:nvPr/>
            </p:nvSpPr>
            <p:spPr>
              <a:xfrm>
                <a:off x="3572054" y="2027989"/>
                <a:ext cx="2094063" cy="1761251"/>
              </a:xfrm>
              <a:prstGeom prst="rect">
                <a:avLst/>
              </a:prstGeom>
              <a:blipFill>
                <a:blip r:embed="rId4"/>
                <a:stretch>
                  <a:fillRect l="-583" t="-19377"/>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69E8F17-535F-4D80-BC30-1E9BB7E3D2A9}"/>
                  </a:ext>
                </a:extLst>
              </p:cNvPr>
              <p:cNvSpPr txBox="1"/>
              <p:nvPr/>
            </p:nvSpPr>
            <p:spPr>
              <a:xfrm>
                <a:off x="9725898" y="2802945"/>
                <a:ext cx="1452514"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3"/>
                          </a:solidFill>
                          <a:latin typeface="Cambria Math" panose="02040503050406030204" pitchFamily="18" charset="0"/>
                        </a:rPr>
                        <m:t>𝑁</m:t>
                      </m:r>
                      <m:r>
                        <m:rPr>
                          <m:sty m:val="p"/>
                        </m:rPr>
                        <a:rPr lang="en-US" sz="1600" b="0" i="0" smtClean="0">
                          <a:solidFill>
                            <a:schemeClr val="accent3"/>
                          </a:solidFill>
                          <a:latin typeface="Cambria Math" panose="02040503050406030204" pitchFamily="18" charset="0"/>
                        </a:rPr>
                        <m:t>p</m:t>
                      </m:r>
                      <m:d>
                        <m:dPr>
                          <m:ctrlPr>
                            <a:rPr lang="en-US" sz="1600" b="0" i="1" smtClean="0">
                              <a:solidFill>
                                <a:schemeClr val="accent3"/>
                              </a:solidFill>
                              <a:latin typeface="Cambria Math" panose="02040503050406030204" pitchFamily="18" charset="0"/>
                            </a:rPr>
                          </m:ctrlPr>
                        </m:dPr>
                        <m:e>
                          <m:r>
                            <m:rPr>
                              <m:sty m:val="p"/>
                            </m:rPr>
                            <a:rPr lang="en-US" sz="1600" b="0" i="0" smtClean="0">
                              <a:solidFill>
                                <a:schemeClr val="accent3"/>
                              </a:solidFill>
                              <a:latin typeface="Cambria Math" panose="02040503050406030204" pitchFamily="18" charset="0"/>
                            </a:rPr>
                            <m:t>log</m:t>
                          </m:r>
                          <m:r>
                            <a:rPr lang="en-US" sz="1600" b="0" i="1" smtClean="0">
                              <a:solidFill>
                                <a:schemeClr val="accent3"/>
                              </a:solidFill>
                              <a:latin typeface="Cambria Math" panose="02040503050406030204" pitchFamily="18" charset="0"/>
                            </a:rPr>
                            <m:t>𝑁</m:t>
                          </m:r>
                          <m:r>
                            <a:rPr lang="en-US" sz="1600" b="0" i="1" smtClean="0">
                              <a:solidFill>
                                <a:schemeClr val="accent3"/>
                              </a:solidFill>
                              <a:latin typeface="Cambria Math" panose="02040503050406030204" pitchFamily="18" charset="0"/>
                            </a:rPr>
                            <m:t> +6</m:t>
                          </m:r>
                        </m:e>
                      </m:d>
                    </m:oMath>
                  </m:oMathPara>
                </a14:m>
                <a:br>
                  <a:rPr lang="en-US" sz="1600" dirty="0">
                    <a:solidFill>
                      <a:schemeClr val="accent3"/>
                    </a:solidFill>
                  </a:rPr>
                </a:br>
                <a:br>
                  <a:rPr lang="en-US" sz="1600" dirty="0">
                    <a:solidFill>
                      <a:schemeClr val="accent3"/>
                    </a:solidFill>
                  </a:rPr>
                </a:br>
                <a14:m>
                  <m:oMathPara xmlns:m="http://schemas.openxmlformats.org/officeDocument/2006/math">
                    <m:oMathParaPr>
                      <m:jc m:val="centerGroup"/>
                    </m:oMathParaPr>
                    <m:oMath xmlns:m="http://schemas.openxmlformats.org/officeDocument/2006/math">
                      <m:r>
                        <a:rPr lang="en-US" sz="1600" b="0" i="1" smtClean="0">
                          <a:solidFill>
                            <a:schemeClr val="accent3"/>
                          </a:solidFill>
                          <a:latin typeface="Cambria Math" panose="02040503050406030204" pitchFamily="18" charset="0"/>
                        </a:rPr>
                        <m:t>4</m:t>
                      </m:r>
                      <m:r>
                        <a:rPr lang="en-US" sz="1600" b="0" i="1" smtClean="0">
                          <a:solidFill>
                            <a:schemeClr val="accent3"/>
                          </a:solidFill>
                          <a:latin typeface="Cambria Math" panose="02040503050406030204" pitchFamily="18" charset="0"/>
                        </a:rPr>
                        <m:t>𝑝𝑤𝑓</m:t>
                      </m:r>
                      <m:r>
                        <a:rPr lang="en-US" sz="1600" b="0" i="1" smtClean="0">
                          <a:solidFill>
                            <a:schemeClr val="accent3"/>
                          </a:solidFill>
                          <a:latin typeface="Cambria Math" panose="02040503050406030204" pitchFamily="18" charset="0"/>
                        </a:rPr>
                        <m:t>(</m:t>
                      </m:r>
                      <m:r>
                        <a:rPr lang="en-US" sz="1600" b="0" i="1" smtClean="0">
                          <a:solidFill>
                            <a:schemeClr val="accent3"/>
                          </a:solidFill>
                          <a:latin typeface="Cambria Math" panose="02040503050406030204" pitchFamily="18" charset="0"/>
                        </a:rPr>
                        <m:t>𝑤</m:t>
                      </m:r>
                      <m:r>
                        <a:rPr lang="en-US" sz="1600" b="0" i="1" smtClean="0">
                          <a:solidFill>
                            <a:schemeClr val="accent3"/>
                          </a:solidFill>
                          <a:latin typeface="Cambria Math" panose="02040503050406030204" pitchFamily="18" charset="0"/>
                        </a:rPr>
                        <m:t>,</m:t>
                      </m:r>
                      <m:sSub>
                        <m:sSubPr>
                          <m:ctrlPr>
                            <a:rPr lang="en-US" sz="1600" b="0" i="1" smtClean="0">
                              <a:solidFill>
                                <a:schemeClr val="accent3"/>
                              </a:solidFill>
                              <a:latin typeface="Cambria Math" panose="02040503050406030204" pitchFamily="18" charset="0"/>
                            </a:rPr>
                          </m:ctrlPr>
                        </m:sSubPr>
                        <m:e>
                          <m:r>
                            <a:rPr lang="en-US" sz="1600" b="0" i="1" smtClean="0">
                              <a:solidFill>
                                <a:schemeClr val="accent3"/>
                              </a:solidFill>
                              <a:latin typeface="Cambria Math" panose="02040503050406030204" pitchFamily="18" charset="0"/>
                              <a:ea typeface="Cambria Math" panose="02040503050406030204" pitchFamily="18" charset="0"/>
                            </a:rPr>
                            <m:t>𝜌</m:t>
                          </m:r>
                        </m:e>
                        <m:sub>
                          <m:r>
                            <m:rPr>
                              <m:sty m:val="p"/>
                            </m:rPr>
                            <a:rPr lang="en-US" sz="1600" b="0" i="0" smtClean="0">
                              <a:solidFill>
                                <a:schemeClr val="accent3"/>
                              </a:solidFill>
                              <a:latin typeface="Cambria Math" panose="02040503050406030204" pitchFamily="18" charset="0"/>
                            </a:rPr>
                            <m:t>I</m:t>
                          </m:r>
                        </m:sub>
                      </m:sSub>
                      <m:r>
                        <a:rPr lang="en-US" sz="1600" b="0" i="1" smtClean="0">
                          <a:solidFill>
                            <a:schemeClr val="accent3"/>
                          </a:solidFill>
                          <a:latin typeface="Cambria Math" panose="02040503050406030204" pitchFamily="18" charset="0"/>
                        </a:rPr>
                        <m:t>)</m:t>
                      </m:r>
                    </m:oMath>
                  </m:oMathPara>
                </a14:m>
                <a:endParaRPr lang="en-DE" sz="1600" dirty="0">
                  <a:solidFill>
                    <a:schemeClr val="accent3"/>
                  </a:solidFill>
                </a:endParaRPr>
              </a:p>
            </p:txBody>
          </p:sp>
        </mc:Choice>
        <mc:Fallback xmlns="">
          <p:sp>
            <p:nvSpPr>
              <p:cNvPr id="11" name="TextBox 10">
                <a:extLst>
                  <a:ext uri="{FF2B5EF4-FFF2-40B4-BE49-F238E27FC236}">
                    <a16:creationId xmlns:a16="http://schemas.microsoft.com/office/drawing/2014/main" id="{B69E8F17-535F-4D80-BC30-1E9BB7E3D2A9}"/>
                  </a:ext>
                </a:extLst>
              </p:cNvPr>
              <p:cNvSpPr txBox="1">
                <a:spLocks noRot="1" noChangeAspect="1" noMove="1" noResize="1" noEditPoints="1" noAdjustHandles="1" noChangeArrowheads="1" noChangeShapeType="1" noTextEdit="1"/>
              </p:cNvSpPr>
              <p:nvPr/>
            </p:nvSpPr>
            <p:spPr>
              <a:xfrm>
                <a:off x="9725898" y="2802945"/>
                <a:ext cx="1452514" cy="738664"/>
              </a:xfrm>
              <a:prstGeom prst="rect">
                <a:avLst/>
              </a:prstGeom>
              <a:blipFill>
                <a:blip r:embed="rId5"/>
                <a:stretch>
                  <a:fillRect b="-10744"/>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8899C18B-AA92-41A4-8F81-6542E5EF09B9}"/>
                  </a:ext>
                </a:extLst>
              </p:cNvPr>
              <p:cNvSpPr txBox="1"/>
              <p:nvPr/>
            </p:nvSpPr>
            <p:spPr>
              <a:xfrm>
                <a:off x="3097390" y="4434119"/>
                <a:ext cx="5997219" cy="5532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DE" sz="1600" i="1" smtClean="0">
                              <a:solidFill>
                                <a:srgbClr val="FFFF00"/>
                              </a:solidFill>
                              <a:latin typeface="Cambria Math" panose="02040503050406030204" pitchFamily="18" charset="0"/>
                            </a:rPr>
                          </m:ctrlPr>
                        </m:sSubPr>
                        <m:e>
                          <m:r>
                            <a:rPr lang="en-US" sz="1600" b="0" i="1" smtClean="0">
                              <a:solidFill>
                                <a:srgbClr val="FFFF00"/>
                              </a:solidFill>
                              <a:latin typeface="Cambria Math" panose="02040503050406030204" pitchFamily="18" charset="0"/>
                            </a:rPr>
                            <m:t>𝑧</m:t>
                          </m:r>
                        </m:e>
                        <m:sub>
                          <m:r>
                            <a:rPr lang="en-US" sz="1600" b="0" i="1" smtClean="0">
                              <a:solidFill>
                                <a:srgbClr val="FFFF00"/>
                              </a:solidFill>
                              <a:latin typeface="Cambria Math" panose="02040503050406030204" pitchFamily="18" charset="0"/>
                            </a:rPr>
                            <m:t>𝑡𝑜𝑡𝑎𝑙</m:t>
                          </m:r>
                        </m:sub>
                      </m:sSub>
                      <m:r>
                        <a:rPr lang="en-US" sz="1600" b="0" i="1" smtClean="0">
                          <a:solidFill>
                            <a:srgbClr val="FFFF00"/>
                          </a:solidFill>
                          <a:latin typeface="Cambria Math" panose="02040503050406030204" pitchFamily="18" charset="0"/>
                        </a:rPr>
                        <m:t>=</m:t>
                      </m:r>
                      <m:r>
                        <a:rPr lang="en-US" sz="1600" b="0" i="1" smtClean="0">
                          <a:solidFill>
                            <a:srgbClr val="FFFF00"/>
                          </a:solidFill>
                          <a:latin typeface="Cambria Math" panose="02040503050406030204" pitchFamily="18" charset="0"/>
                        </a:rPr>
                        <m:t>𝑁𝑇</m:t>
                      </m:r>
                      <m:d>
                        <m:dPr>
                          <m:ctrlPr>
                            <a:rPr lang="en-US" sz="1600" b="0" i="1" smtClean="0">
                              <a:solidFill>
                                <a:srgbClr val="FFFF00"/>
                              </a:solidFill>
                              <a:latin typeface="Cambria Math" panose="02040503050406030204" pitchFamily="18" charset="0"/>
                            </a:rPr>
                          </m:ctrlPr>
                        </m:dPr>
                        <m:e>
                          <m:f>
                            <m:fPr>
                              <m:ctrlPr>
                                <a:rPr lang="en-US" sz="1600" b="0" i="1" smtClean="0">
                                  <a:solidFill>
                                    <a:srgbClr val="FFFF00"/>
                                  </a:solidFill>
                                  <a:latin typeface="Cambria Math" panose="02040503050406030204" pitchFamily="18" charset="0"/>
                                </a:rPr>
                              </m:ctrlPr>
                            </m:fPr>
                            <m:num>
                              <m:r>
                                <a:rPr lang="en-US" sz="1600" b="0" i="1" smtClean="0">
                                  <a:solidFill>
                                    <a:srgbClr val="FFFF00"/>
                                  </a:solidFill>
                                  <a:latin typeface="Cambria Math" panose="02040503050406030204" pitchFamily="18" charset="0"/>
                                </a:rPr>
                                <m:t>5</m:t>
                              </m:r>
                            </m:num>
                            <m:den>
                              <m:r>
                                <a:rPr lang="en-US" sz="1600" b="0" i="1" smtClean="0">
                                  <a:solidFill>
                                    <a:srgbClr val="FFFF00"/>
                                  </a:solidFill>
                                  <a:latin typeface="Cambria Math" panose="02040503050406030204" pitchFamily="18" charset="0"/>
                                </a:rPr>
                                <m:t>𝑤</m:t>
                              </m:r>
                            </m:den>
                          </m:f>
                          <m:r>
                            <m:rPr>
                              <m:sty m:val="p"/>
                            </m:rPr>
                            <a:rPr lang="en-US" sz="1600" b="0" i="0" smtClean="0">
                              <a:solidFill>
                                <a:srgbClr val="FFFF00"/>
                              </a:solidFill>
                              <a:latin typeface="Cambria Math" panose="02040503050406030204" pitchFamily="18" charset="0"/>
                            </a:rPr>
                            <m:t>log</m:t>
                          </m:r>
                          <m:d>
                            <m:dPr>
                              <m:ctrlPr>
                                <a:rPr lang="en-US" sz="1600" b="0" i="1" smtClean="0">
                                  <a:solidFill>
                                    <a:srgbClr val="FFFF00"/>
                                  </a:solidFill>
                                  <a:latin typeface="Cambria Math" panose="02040503050406030204" pitchFamily="18" charset="0"/>
                                </a:rPr>
                              </m:ctrlPr>
                            </m:dPr>
                            <m:e>
                              <m:f>
                                <m:fPr>
                                  <m:ctrlPr>
                                    <a:rPr lang="en-US" sz="1600" b="0" i="1" smtClean="0">
                                      <a:solidFill>
                                        <a:srgbClr val="FFFF00"/>
                                      </a:solidFill>
                                      <a:latin typeface="Cambria Math" panose="02040503050406030204" pitchFamily="18" charset="0"/>
                                    </a:rPr>
                                  </m:ctrlPr>
                                </m:fPr>
                                <m:num>
                                  <m:r>
                                    <m:rPr>
                                      <m:sty m:val="p"/>
                                    </m:rPr>
                                    <a:rPr lang="en-US" sz="1600" b="0" i="0" smtClean="0">
                                      <a:solidFill>
                                        <a:srgbClr val="FFFF00"/>
                                      </a:solidFill>
                                      <a:latin typeface="Cambria Math" panose="02040503050406030204" pitchFamily="18" charset="0"/>
                                    </a:rPr>
                                    <m:t>N</m:t>
                                  </m:r>
                                </m:num>
                                <m:den>
                                  <m:r>
                                    <m:rPr>
                                      <m:sty m:val="p"/>
                                    </m:rPr>
                                    <a:rPr lang="en-US" sz="1600" b="0" i="0" smtClean="0">
                                      <a:solidFill>
                                        <a:srgbClr val="FFFF00"/>
                                      </a:solidFill>
                                      <a:latin typeface="Cambria Math" panose="02040503050406030204" pitchFamily="18" charset="0"/>
                                    </a:rPr>
                                    <m:t>w</m:t>
                                  </m:r>
                                </m:den>
                              </m:f>
                            </m:e>
                          </m:d>
                          <m:r>
                            <a:rPr lang="en-US" sz="1600" b="0" i="0" smtClean="0">
                              <a:solidFill>
                                <a:srgbClr val="FFFF00"/>
                              </a:solidFill>
                              <a:latin typeface="Cambria Math" panose="02040503050406030204" pitchFamily="18" charset="0"/>
                            </a:rPr>
                            <m:t>+6+</m:t>
                          </m:r>
                          <m:f>
                            <m:fPr>
                              <m:ctrlPr>
                                <a:rPr lang="en-US" sz="1600" b="0" i="1" smtClean="0">
                                  <a:solidFill>
                                    <a:srgbClr val="FFFF00"/>
                                  </a:solidFill>
                                  <a:latin typeface="Cambria Math" panose="02040503050406030204" pitchFamily="18" charset="0"/>
                                </a:rPr>
                              </m:ctrlPr>
                            </m:fPr>
                            <m:num>
                              <m:r>
                                <a:rPr lang="en-US" sz="1600" b="0" i="0" smtClean="0">
                                  <a:solidFill>
                                    <a:srgbClr val="FFFF00"/>
                                  </a:solidFill>
                                  <a:latin typeface="Cambria Math" panose="02040503050406030204" pitchFamily="18" charset="0"/>
                                </a:rPr>
                                <m:t>2</m:t>
                              </m:r>
                            </m:num>
                            <m:den>
                              <m:r>
                                <a:rPr lang="en-US" sz="1600" b="0" i="1" smtClean="0">
                                  <a:solidFill>
                                    <a:srgbClr val="FFFF00"/>
                                  </a:solidFill>
                                  <a:latin typeface="Cambria Math" panose="02040503050406030204" pitchFamily="18" charset="0"/>
                                </a:rPr>
                                <m:t>𝑤</m:t>
                              </m:r>
                            </m:den>
                          </m:f>
                        </m:e>
                      </m:d>
                      <m:r>
                        <a:rPr lang="en-US" sz="1600" b="0" i="1" smtClean="0">
                          <a:solidFill>
                            <a:srgbClr val="FFFF00"/>
                          </a:solidFill>
                          <a:latin typeface="Cambria Math" panose="02040503050406030204" pitchFamily="18" charset="0"/>
                        </a:rPr>
                        <m:t>+</m:t>
                      </m:r>
                      <m:r>
                        <a:rPr lang="en-US" sz="1600" i="1">
                          <a:solidFill>
                            <a:srgbClr val="FFFF00"/>
                          </a:solidFill>
                          <a:latin typeface="Cambria Math" panose="02040503050406030204" pitchFamily="18" charset="0"/>
                        </a:rPr>
                        <m:t>4</m:t>
                      </m:r>
                      <m:r>
                        <a:rPr lang="en-US" sz="1600" i="1">
                          <a:solidFill>
                            <a:srgbClr val="FFFF00"/>
                          </a:solidFill>
                          <a:latin typeface="Cambria Math" panose="02040503050406030204" pitchFamily="18" charset="0"/>
                        </a:rPr>
                        <m:t>𝑝𝑤𝑓</m:t>
                      </m:r>
                      <m:d>
                        <m:dPr>
                          <m:ctrlPr>
                            <a:rPr lang="en-US" sz="1600" i="1">
                              <a:solidFill>
                                <a:srgbClr val="FFFF00"/>
                              </a:solidFill>
                              <a:latin typeface="Cambria Math" panose="02040503050406030204" pitchFamily="18" charset="0"/>
                            </a:rPr>
                          </m:ctrlPr>
                        </m:dPr>
                        <m:e>
                          <m:r>
                            <a:rPr lang="en-US" sz="1600" i="1">
                              <a:solidFill>
                                <a:srgbClr val="FFFF00"/>
                              </a:solidFill>
                              <a:latin typeface="Cambria Math" panose="02040503050406030204" pitchFamily="18" charset="0"/>
                            </a:rPr>
                            <m:t>𝑤</m:t>
                          </m:r>
                          <m:r>
                            <a:rPr lang="en-US" sz="1600" i="1">
                              <a:solidFill>
                                <a:srgbClr val="FFFF00"/>
                              </a:solidFill>
                              <a:latin typeface="Cambria Math" panose="02040503050406030204" pitchFamily="18" charset="0"/>
                            </a:rPr>
                            <m:t>,</m:t>
                          </m:r>
                          <m:sSub>
                            <m:sSubPr>
                              <m:ctrlPr>
                                <a:rPr lang="en-US" sz="1600" i="1">
                                  <a:solidFill>
                                    <a:srgbClr val="FFFF00"/>
                                  </a:solidFill>
                                  <a:latin typeface="Cambria Math" panose="02040503050406030204" pitchFamily="18" charset="0"/>
                                </a:rPr>
                              </m:ctrlPr>
                            </m:sSubPr>
                            <m:e>
                              <m:r>
                                <a:rPr lang="en-US" sz="1600" i="1">
                                  <a:solidFill>
                                    <a:srgbClr val="FFFF00"/>
                                  </a:solidFill>
                                  <a:latin typeface="Cambria Math" panose="02040503050406030204" pitchFamily="18" charset="0"/>
                                  <a:ea typeface="Cambria Math" panose="02040503050406030204" pitchFamily="18" charset="0"/>
                                </a:rPr>
                                <m:t>𝜌</m:t>
                              </m:r>
                            </m:e>
                            <m:sub>
                              <m:r>
                                <m:rPr>
                                  <m:sty m:val="p"/>
                                </m:rPr>
                                <a:rPr lang="en-US" sz="1600">
                                  <a:solidFill>
                                    <a:srgbClr val="FFFF00"/>
                                  </a:solidFill>
                                  <a:latin typeface="Cambria Math" panose="02040503050406030204" pitchFamily="18" charset="0"/>
                                </a:rPr>
                                <m:t>I</m:t>
                              </m:r>
                            </m:sub>
                          </m:sSub>
                        </m:e>
                      </m:d>
                      <m:r>
                        <a:rPr lang="en-US" sz="1600" b="0" i="1" smtClean="0">
                          <a:solidFill>
                            <a:srgbClr val="FFFF00"/>
                          </a:solidFill>
                          <a:latin typeface="Cambria Math" panose="02040503050406030204" pitchFamily="18" charset="0"/>
                        </a:rPr>
                        <m:t>+</m:t>
                      </m:r>
                      <m:r>
                        <a:rPr lang="en-US" sz="1600" i="1">
                          <a:solidFill>
                            <a:srgbClr val="FFFF00"/>
                          </a:solidFill>
                          <a:latin typeface="Cambria Math" panose="02040503050406030204" pitchFamily="18" charset="0"/>
                        </a:rPr>
                        <m:t>𝑁</m:t>
                      </m:r>
                      <m:r>
                        <m:rPr>
                          <m:sty m:val="p"/>
                        </m:rPr>
                        <a:rPr lang="en-US" sz="1600">
                          <a:solidFill>
                            <a:srgbClr val="FFFF00"/>
                          </a:solidFill>
                          <a:latin typeface="Cambria Math" panose="02040503050406030204" pitchFamily="18" charset="0"/>
                        </a:rPr>
                        <m:t>p</m:t>
                      </m:r>
                      <m:d>
                        <m:dPr>
                          <m:ctrlPr>
                            <a:rPr lang="en-US" sz="1600" i="1">
                              <a:solidFill>
                                <a:srgbClr val="FFFF00"/>
                              </a:solidFill>
                              <a:latin typeface="Cambria Math" panose="02040503050406030204" pitchFamily="18" charset="0"/>
                            </a:rPr>
                          </m:ctrlPr>
                        </m:dPr>
                        <m:e>
                          <m:r>
                            <m:rPr>
                              <m:sty m:val="p"/>
                            </m:rPr>
                            <a:rPr lang="en-US" sz="1600">
                              <a:solidFill>
                                <a:srgbClr val="FFFF00"/>
                              </a:solidFill>
                              <a:latin typeface="Cambria Math" panose="02040503050406030204" pitchFamily="18" charset="0"/>
                            </a:rPr>
                            <m:t>log</m:t>
                          </m:r>
                          <m:r>
                            <a:rPr lang="en-US" sz="1600" i="1">
                              <a:solidFill>
                                <a:srgbClr val="FFFF00"/>
                              </a:solidFill>
                              <a:latin typeface="Cambria Math" panose="02040503050406030204" pitchFamily="18" charset="0"/>
                            </a:rPr>
                            <m:t>𝑁</m:t>
                          </m:r>
                          <m:r>
                            <a:rPr lang="en-US" sz="1600" i="1">
                              <a:solidFill>
                                <a:srgbClr val="FFFF00"/>
                              </a:solidFill>
                              <a:latin typeface="Cambria Math" panose="02040503050406030204" pitchFamily="18" charset="0"/>
                            </a:rPr>
                            <m:t> +6</m:t>
                          </m:r>
                        </m:e>
                      </m:d>
                    </m:oMath>
                  </m:oMathPara>
                </a14:m>
                <a:endParaRPr lang="en-DE" sz="1600" dirty="0">
                  <a:solidFill>
                    <a:srgbClr val="FFFF00"/>
                  </a:solidFill>
                </a:endParaRPr>
              </a:p>
            </p:txBody>
          </p:sp>
        </mc:Choice>
        <mc:Fallback xmlns="">
          <p:sp>
            <p:nvSpPr>
              <p:cNvPr id="12" name="TextBox 11">
                <a:extLst>
                  <a:ext uri="{FF2B5EF4-FFF2-40B4-BE49-F238E27FC236}">
                    <a16:creationId xmlns:a16="http://schemas.microsoft.com/office/drawing/2014/main" id="{8899C18B-AA92-41A4-8F81-6542E5EF09B9}"/>
                  </a:ext>
                </a:extLst>
              </p:cNvPr>
              <p:cNvSpPr txBox="1">
                <a:spLocks noRot="1" noChangeAspect="1" noMove="1" noResize="1" noEditPoints="1" noAdjustHandles="1" noChangeArrowheads="1" noChangeShapeType="1" noTextEdit="1"/>
              </p:cNvSpPr>
              <p:nvPr/>
            </p:nvSpPr>
            <p:spPr>
              <a:xfrm>
                <a:off x="3097390" y="4434119"/>
                <a:ext cx="5997219" cy="553228"/>
              </a:xfrm>
              <a:prstGeom prst="rect">
                <a:avLst/>
              </a:prstGeom>
              <a:blipFill>
                <a:blip r:embed="rId6"/>
                <a:stretch>
                  <a:fillRect b="-1099"/>
                </a:stretch>
              </a:blipFill>
            </p:spPr>
            <p:txBody>
              <a:bodyPr/>
              <a:lstStyle/>
              <a:p>
                <a:r>
                  <a:rPr lang="en-DE">
                    <a:noFill/>
                  </a:rPr>
                  <a:t> </a:t>
                </a:r>
              </a:p>
            </p:txBody>
          </p:sp>
        </mc:Fallback>
      </mc:AlternateContent>
      <p:sp>
        <p:nvSpPr>
          <p:cNvPr id="13" name="TextBox 12">
            <a:extLst>
              <a:ext uri="{FF2B5EF4-FFF2-40B4-BE49-F238E27FC236}">
                <a16:creationId xmlns:a16="http://schemas.microsoft.com/office/drawing/2014/main" id="{08F1412F-DB02-47C1-BB9D-9A18F83EEF01}"/>
              </a:ext>
            </a:extLst>
          </p:cNvPr>
          <p:cNvSpPr txBox="1"/>
          <p:nvPr/>
        </p:nvSpPr>
        <p:spPr>
          <a:xfrm>
            <a:off x="3439063" y="5480971"/>
            <a:ext cx="5313871" cy="369332"/>
          </a:xfrm>
          <a:prstGeom prst="rect">
            <a:avLst/>
          </a:prstGeom>
          <a:noFill/>
        </p:spPr>
        <p:txBody>
          <a:bodyPr wrap="square" rtlCol="0">
            <a:spAutoFit/>
          </a:bodyPr>
          <a:lstStyle/>
          <a:p>
            <a:r>
              <a:rPr lang="en-US" dirty="0"/>
              <a:t>Fine-tune the parameters to minimize the total costs </a:t>
            </a:r>
            <a:endParaRPr lang="en-DE" dirty="0"/>
          </a:p>
        </p:txBody>
      </p:sp>
    </p:spTree>
    <p:extLst>
      <p:ext uri="{BB962C8B-B14F-4D97-AF65-F5344CB8AC3E}">
        <p14:creationId xmlns:p14="http://schemas.microsoft.com/office/powerpoint/2010/main" val="40892106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7148B-E734-47BD-A7D2-006DF8F6D76E}"/>
              </a:ext>
            </a:extLst>
          </p:cNvPr>
          <p:cNvSpPr>
            <a:spLocks noGrp="1"/>
          </p:cNvSpPr>
          <p:nvPr>
            <p:ph type="title"/>
          </p:nvPr>
        </p:nvSpPr>
        <p:spPr>
          <a:xfrm>
            <a:off x="836158" y="402566"/>
            <a:ext cx="5659533" cy="580845"/>
          </a:xfrm>
        </p:spPr>
        <p:txBody>
          <a:bodyPr>
            <a:normAutofit fontScale="90000"/>
          </a:bodyPr>
          <a:lstStyle/>
          <a:p>
            <a:pPr algn="l"/>
            <a:r>
              <a:rPr lang="en-US" sz="3600" dirty="0"/>
              <a:t>Accuracy of the SNR</a:t>
            </a:r>
            <a:endParaRPr lang="en-DE" sz="3600" dirty="0"/>
          </a:p>
        </p:txBody>
      </p:sp>
      <p:sp>
        <p:nvSpPr>
          <p:cNvPr id="3" name="TextBox 2">
            <a:extLst>
              <a:ext uri="{FF2B5EF4-FFF2-40B4-BE49-F238E27FC236}">
                <a16:creationId xmlns:a16="http://schemas.microsoft.com/office/drawing/2014/main" id="{7291D317-2340-4BAF-A0CF-6BA8874CCE9F}"/>
              </a:ext>
            </a:extLst>
          </p:cNvPr>
          <p:cNvSpPr txBox="1"/>
          <p:nvPr/>
        </p:nvSpPr>
        <p:spPr>
          <a:xfrm>
            <a:off x="1168577" y="1302589"/>
            <a:ext cx="4994694" cy="369332"/>
          </a:xfrm>
          <a:prstGeom prst="rect">
            <a:avLst/>
          </a:prstGeom>
          <a:noFill/>
        </p:spPr>
        <p:txBody>
          <a:bodyPr wrap="square" rtlCol="0">
            <a:spAutoFit/>
          </a:bodyPr>
          <a:lstStyle/>
          <a:p>
            <a:r>
              <a:rPr lang="en-US" dirty="0"/>
              <a:t>Two primary contributions to the loss in SNR </a:t>
            </a:r>
            <a:endParaRPr lang="en-DE" dirty="0"/>
          </a:p>
        </p:txBody>
      </p:sp>
      <p:sp>
        <p:nvSpPr>
          <p:cNvPr id="4" name="TextBox 3">
            <a:extLst>
              <a:ext uri="{FF2B5EF4-FFF2-40B4-BE49-F238E27FC236}">
                <a16:creationId xmlns:a16="http://schemas.microsoft.com/office/drawing/2014/main" id="{DBAD835D-40F0-4E32-99C8-DBE441AD7B36}"/>
              </a:ext>
            </a:extLst>
          </p:cNvPr>
          <p:cNvSpPr txBox="1"/>
          <p:nvPr/>
        </p:nvSpPr>
        <p:spPr>
          <a:xfrm>
            <a:off x="1542994" y="1954170"/>
            <a:ext cx="4153316" cy="369332"/>
          </a:xfrm>
          <a:prstGeom prst="rect">
            <a:avLst/>
          </a:prstGeom>
          <a:noFill/>
        </p:spPr>
        <p:txBody>
          <a:bodyPr wrap="square" rtlCol="0">
            <a:spAutoFit/>
          </a:bodyPr>
          <a:lstStyle/>
          <a:p>
            <a:r>
              <a:rPr lang="en-US" dirty="0">
                <a:solidFill>
                  <a:srgbClr val="00B0F0"/>
                </a:solidFill>
              </a:rPr>
              <a:t>Truncation of the number of eigenvalues </a:t>
            </a:r>
            <a:endParaRPr lang="en-DE" dirty="0">
              <a:solidFill>
                <a:srgbClr val="00B0F0"/>
              </a:solidFill>
            </a:endParaRPr>
          </a:p>
        </p:txBody>
      </p:sp>
      <p:sp>
        <p:nvSpPr>
          <p:cNvPr id="6" name="TextBox 5">
            <a:extLst>
              <a:ext uri="{FF2B5EF4-FFF2-40B4-BE49-F238E27FC236}">
                <a16:creationId xmlns:a16="http://schemas.microsoft.com/office/drawing/2014/main" id="{32BA7AD4-4033-4B4B-BAD4-91986F2C1F6E}"/>
              </a:ext>
            </a:extLst>
          </p:cNvPr>
          <p:cNvSpPr txBox="1"/>
          <p:nvPr/>
        </p:nvSpPr>
        <p:spPr>
          <a:xfrm>
            <a:off x="6495691" y="1945772"/>
            <a:ext cx="4077114" cy="369332"/>
          </a:xfrm>
          <a:prstGeom prst="rect">
            <a:avLst/>
          </a:prstGeom>
          <a:noFill/>
        </p:spPr>
        <p:txBody>
          <a:bodyPr wrap="square" rtlCol="0">
            <a:spAutoFit/>
          </a:bodyPr>
          <a:lstStyle/>
          <a:p>
            <a:r>
              <a:rPr lang="en-US" dirty="0">
                <a:solidFill>
                  <a:srgbClr val="00B0F0"/>
                </a:solidFill>
              </a:rPr>
              <a:t>Interpolation of the basis/templates</a:t>
            </a:r>
            <a:endParaRPr lang="en-DE" dirty="0">
              <a:solidFill>
                <a:srgbClr val="00B0F0"/>
              </a:solidFill>
            </a:endParaRPr>
          </a:p>
        </p:txBody>
      </p:sp>
      <p:pic>
        <p:nvPicPr>
          <p:cNvPr id="7" name="Picture 6">
            <a:extLst>
              <a:ext uri="{FF2B5EF4-FFF2-40B4-BE49-F238E27FC236}">
                <a16:creationId xmlns:a16="http://schemas.microsoft.com/office/drawing/2014/main" id="{88E43B77-2C7F-49A3-BE7C-10845B07B9F4}"/>
              </a:ext>
            </a:extLst>
          </p:cNvPr>
          <p:cNvPicPr>
            <a:picLocks noChangeAspect="1"/>
          </p:cNvPicPr>
          <p:nvPr/>
        </p:nvPicPr>
        <p:blipFill>
          <a:blip r:embed="rId2"/>
          <a:stretch>
            <a:fillRect/>
          </a:stretch>
        </p:blipFill>
        <p:spPr>
          <a:xfrm>
            <a:off x="4019342" y="2782019"/>
            <a:ext cx="4153316" cy="3021214"/>
          </a:xfrm>
          <a:prstGeom prst="rect">
            <a:avLst/>
          </a:prstGeom>
        </p:spPr>
      </p:pic>
    </p:spTree>
    <p:extLst>
      <p:ext uri="{BB962C8B-B14F-4D97-AF65-F5344CB8AC3E}">
        <p14:creationId xmlns:p14="http://schemas.microsoft.com/office/powerpoint/2010/main" val="1451066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8FCA5-AAD1-4008-B4D2-9760687713A1}"/>
              </a:ext>
            </a:extLst>
          </p:cNvPr>
          <p:cNvSpPr>
            <a:spLocks noGrp="1"/>
          </p:cNvSpPr>
          <p:nvPr>
            <p:ph type="title"/>
          </p:nvPr>
        </p:nvSpPr>
        <p:spPr>
          <a:xfrm>
            <a:off x="724013" y="454324"/>
            <a:ext cx="6927616" cy="529087"/>
          </a:xfrm>
        </p:spPr>
        <p:txBody>
          <a:bodyPr>
            <a:normAutofit fontScale="90000"/>
          </a:bodyPr>
          <a:lstStyle/>
          <a:p>
            <a:pPr algn="l"/>
            <a:r>
              <a:rPr lang="en-US" dirty="0"/>
              <a:t>Comparing performance</a:t>
            </a:r>
            <a:endParaRPr lang="en-DE" dirty="0"/>
          </a:p>
        </p:txBody>
      </p:sp>
      <p:sp>
        <p:nvSpPr>
          <p:cNvPr id="4" name="TextBox 3">
            <a:extLst>
              <a:ext uri="{FF2B5EF4-FFF2-40B4-BE49-F238E27FC236}">
                <a16:creationId xmlns:a16="http://schemas.microsoft.com/office/drawing/2014/main" id="{0F5527E2-D2E9-4620-85A5-68A1C9F99801}"/>
              </a:ext>
            </a:extLst>
          </p:cNvPr>
          <p:cNvSpPr txBox="1"/>
          <p:nvPr/>
        </p:nvSpPr>
        <p:spPr>
          <a:xfrm>
            <a:off x="724013" y="1278578"/>
            <a:ext cx="3830129" cy="400110"/>
          </a:xfrm>
          <a:prstGeom prst="rect">
            <a:avLst/>
          </a:prstGeom>
          <a:noFill/>
        </p:spPr>
        <p:txBody>
          <a:bodyPr wrap="square" rtlCol="0">
            <a:spAutoFit/>
          </a:bodyPr>
          <a:lstStyle/>
          <a:p>
            <a:r>
              <a:rPr lang="en-US" sz="2000" dirty="0">
                <a:solidFill>
                  <a:srgbClr val="00B0F0"/>
                </a:solidFill>
              </a:rPr>
              <a:t>Number of required operations</a:t>
            </a:r>
            <a:endParaRPr lang="en-DE" sz="2000" dirty="0">
              <a:solidFill>
                <a:srgbClr val="00B0F0"/>
              </a:solidFill>
            </a:endParaRP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8D6D440F-3C79-4999-AB6F-7212514555ED}"/>
                  </a:ext>
                </a:extLst>
              </p:cNvPr>
              <p:cNvSpPr/>
              <p:nvPr/>
            </p:nvSpPr>
            <p:spPr>
              <a:xfrm>
                <a:off x="5006196" y="1190445"/>
                <a:ext cx="6096000" cy="576376"/>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n-DE" sz="1400" i="1">
                              <a:solidFill>
                                <a:srgbClr val="FFFF00"/>
                              </a:solidFill>
                              <a:latin typeface="Cambria Math" panose="02040503050406030204" pitchFamily="18" charset="0"/>
                            </a:rPr>
                          </m:ctrlPr>
                        </m:sSubPr>
                        <m:e>
                          <m:r>
                            <a:rPr lang="en-US" sz="1400" i="1">
                              <a:solidFill>
                                <a:srgbClr val="FFFF00"/>
                              </a:solidFill>
                              <a:latin typeface="Cambria Math" panose="02040503050406030204" pitchFamily="18" charset="0"/>
                            </a:rPr>
                            <m:t>𝑧</m:t>
                          </m:r>
                        </m:e>
                        <m:sub>
                          <m:r>
                            <a:rPr lang="en-US" sz="1400" i="1">
                              <a:solidFill>
                                <a:srgbClr val="FFFF00"/>
                              </a:solidFill>
                              <a:latin typeface="Cambria Math" panose="02040503050406030204" pitchFamily="18" charset="0"/>
                            </a:rPr>
                            <m:t>𝑡𝑜𝑡𝑎𝑙</m:t>
                          </m:r>
                        </m:sub>
                      </m:sSub>
                      <m:r>
                        <a:rPr lang="en-US" sz="1400" i="1">
                          <a:solidFill>
                            <a:srgbClr val="FFFF00"/>
                          </a:solidFill>
                          <a:latin typeface="Cambria Math" panose="02040503050406030204" pitchFamily="18" charset="0"/>
                        </a:rPr>
                        <m:t>=</m:t>
                      </m:r>
                      <m:r>
                        <a:rPr lang="en-US" sz="1400" i="1">
                          <a:solidFill>
                            <a:srgbClr val="FFFF00"/>
                          </a:solidFill>
                          <a:latin typeface="Cambria Math" panose="02040503050406030204" pitchFamily="18" charset="0"/>
                        </a:rPr>
                        <m:t>𝑁𝑇</m:t>
                      </m:r>
                      <m:d>
                        <m:dPr>
                          <m:ctrlPr>
                            <a:rPr lang="en-US" sz="1400" i="1">
                              <a:solidFill>
                                <a:srgbClr val="FFFF00"/>
                              </a:solidFill>
                              <a:latin typeface="Cambria Math" panose="02040503050406030204" pitchFamily="18" charset="0"/>
                            </a:rPr>
                          </m:ctrlPr>
                        </m:dPr>
                        <m:e>
                          <m:f>
                            <m:fPr>
                              <m:ctrlPr>
                                <a:rPr lang="en-US" sz="1400" i="1">
                                  <a:solidFill>
                                    <a:srgbClr val="FFFF00"/>
                                  </a:solidFill>
                                  <a:latin typeface="Cambria Math" panose="02040503050406030204" pitchFamily="18" charset="0"/>
                                </a:rPr>
                              </m:ctrlPr>
                            </m:fPr>
                            <m:num>
                              <m:r>
                                <a:rPr lang="en-US" sz="1400" i="1">
                                  <a:solidFill>
                                    <a:srgbClr val="FFFF00"/>
                                  </a:solidFill>
                                  <a:latin typeface="Cambria Math" panose="02040503050406030204" pitchFamily="18" charset="0"/>
                                </a:rPr>
                                <m:t>5</m:t>
                              </m:r>
                            </m:num>
                            <m:den>
                              <m:r>
                                <a:rPr lang="en-US" sz="1400" i="1">
                                  <a:solidFill>
                                    <a:srgbClr val="FFFF00"/>
                                  </a:solidFill>
                                  <a:latin typeface="Cambria Math" panose="02040503050406030204" pitchFamily="18" charset="0"/>
                                </a:rPr>
                                <m:t>𝑤</m:t>
                              </m:r>
                            </m:den>
                          </m:f>
                          <m:r>
                            <m:rPr>
                              <m:sty m:val="p"/>
                            </m:rPr>
                            <a:rPr lang="en-US" sz="1400">
                              <a:solidFill>
                                <a:srgbClr val="FFFF00"/>
                              </a:solidFill>
                              <a:latin typeface="Cambria Math" panose="02040503050406030204" pitchFamily="18" charset="0"/>
                            </a:rPr>
                            <m:t>log</m:t>
                          </m:r>
                          <m:d>
                            <m:dPr>
                              <m:ctrlPr>
                                <a:rPr lang="en-US" sz="1400" i="1">
                                  <a:solidFill>
                                    <a:srgbClr val="FFFF00"/>
                                  </a:solidFill>
                                  <a:latin typeface="Cambria Math" panose="02040503050406030204" pitchFamily="18" charset="0"/>
                                </a:rPr>
                              </m:ctrlPr>
                            </m:dPr>
                            <m:e>
                              <m:f>
                                <m:fPr>
                                  <m:ctrlPr>
                                    <a:rPr lang="en-US" sz="1400" i="1">
                                      <a:solidFill>
                                        <a:srgbClr val="FFFF00"/>
                                      </a:solidFill>
                                      <a:latin typeface="Cambria Math" panose="02040503050406030204" pitchFamily="18" charset="0"/>
                                    </a:rPr>
                                  </m:ctrlPr>
                                </m:fPr>
                                <m:num>
                                  <m:r>
                                    <m:rPr>
                                      <m:sty m:val="p"/>
                                    </m:rPr>
                                    <a:rPr lang="en-US" sz="1400">
                                      <a:solidFill>
                                        <a:srgbClr val="FFFF00"/>
                                      </a:solidFill>
                                      <a:latin typeface="Cambria Math" panose="02040503050406030204" pitchFamily="18" charset="0"/>
                                    </a:rPr>
                                    <m:t>N</m:t>
                                  </m:r>
                                </m:num>
                                <m:den>
                                  <m:r>
                                    <m:rPr>
                                      <m:sty m:val="p"/>
                                    </m:rPr>
                                    <a:rPr lang="en-US" sz="1400">
                                      <a:solidFill>
                                        <a:srgbClr val="FFFF00"/>
                                      </a:solidFill>
                                      <a:latin typeface="Cambria Math" panose="02040503050406030204" pitchFamily="18" charset="0"/>
                                    </a:rPr>
                                    <m:t>w</m:t>
                                  </m:r>
                                </m:den>
                              </m:f>
                            </m:e>
                          </m:d>
                          <m:r>
                            <a:rPr lang="en-US" sz="1400">
                              <a:solidFill>
                                <a:srgbClr val="FFFF00"/>
                              </a:solidFill>
                              <a:latin typeface="Cambria Math" panose="02040503050406030204" pitchFamily="18" charset="0"/>
                            </a:rPr>
                            <m:t>+6+</m:t>
                          </m:r>
                          <m:f>
                            <m:fPr>
                              <m:ctrlPr>
                                <a:rPr lang="en-US" sz="1400" i="1">
                                  <a:solidFill>
                                    <a:srgbClr val="FFFF00"/>
                                  </a:solidFill>
                                  <a:latin typeface="Cambria Math" panose="02040503050406030204" pitchFamily="18" charset="0"/>
                                </a:rPr>
                              </m:ctrlPr>
                            </m:fPr>
                            <m:num>
                              <m:r>
                                <a:rPr lang="en-US" sz="1400">
                                  <a:solidFill>
                                    <a:srgbClr val="FFFF00"/>
                                  </a:solidFill>
                                  <a:latin typeface="Cambria Math" panose="02040503050406030204" pitchFamily="18" charset="0"/>
                                </a:rPr>
                                <m:t>2</m:t>
                              </m:r>
                            </m:num>
                            <m:den>
                              <m:r>
                                <a:rPr lang="en-US" sz="1400" i="1">
                                  <a:solidFill>
                                    <a:srgbClr val="FFFF00"/>
                                  </a:solidFill>
                                  <a:latin typeface="Cambria Math" panose="02040503050406030204" pitchFamily="18" charset="0"/>
                                </a:rPr>
                                <m:t>𝑤</m:t>
                              </m:r>
                            </m:den>
                          </m:f>
                        </m:e>
                      </m:d>
                      <m:r>
                        <a:rPr lang="en-US" sz="1400" i="1">
                          <a:solidFill>
                            <a:srgbClr val="FFFF00"/>
                          </a:solidFill>
                          <a:latin typeface="Cambria Math" panose="02040503050406030204" pitchFamily="18" charset="0"/>
                        </a:rPr>
                        <m:t>+4</m:t>
                      </m:r>
                      <m:r>
                        <a:rPr lang="en-US" sz="1400" i="1">
                          <a:solidFill>
                            <a:srgbClr val="FFFF00"/>
                          </a:solidFill>
                          <a:latin typeface="Cambria Math" panose="02040503050406030204" pitchFamily="18" charset="0"/>
                        </a:rPr>
                        <m:t>𝑝𝑤𝑓</m:t>
                      </m:r>
                      <m:d>
                        <m:dPr>
                          <m:ctrlPr>
                            <a:rPr lang="en-US" sz="1400" i="1">
                              <a:solidFill>
                                <a:srgbClr val="FFFF00"/>
                              </a:solidFill>
                              <a:latin typeface="Cambria Math" panose="02040503050406030204" pitchFamily="18" charset="0"/>
                            </a:rPr>
                          </m:ctrlPr>
                        </m:dPr>
                        <m:e>
                          <m:r>
                            <a:rPr lang="en-US" sz="1400" i="1">
                              <a:solidFill>
                                <a:srgbClr val="FFFF00"/>
                              </a:solidFill>
                              <a:latin typeface="Cambria Math" panose="02040503050406030204" pitchFamily="18" charset="0"/>
                            </a:rPr>
                            <m:t>𝑤</m:t>
                          </m:r>
                          <m:r>
                            <a:rPr lang="en-US" sz="1400" i="1">
                              <a:solidFill>
                                <a:srgbClr val="FFFF00"/>
                              </a:solidFill>
                              <a:latin typeface="Cambria Math" panose="02040503050406030204" pitchFamily="18" charset="0"/>
                            </a:rPr>
                            <m:t>,</m:t>
                          </m:r>
                          <m:sSub>
                            <m:sSubPr>
                              <m:ctrlPr>
                                <a:rPr lang="en-US" sz="1400" i="1">
                                  <a:solidFill>
                                    <a:srgbClr val="FFFF00"/>
                                  </a:solidFill>
                                  <a:latin typeface="Cambria Math" panose="02040503050406030204" pitchFamily="18" charset="0"/>
                                </a:rPr>
                              </m:ctrlPr>
                            </m:sSubPr>
                            <m:e>
                              <m:r>
                                <a:rPr lang="en-US" sz="1400" i="1">
                                  <a:solidFill>
                                    <a:srgbClr val="FFFF00"/>
                                  </a:solidFill>
                                  <a:latin typeface="Cambria Math" panose="02040503050406030204" pitchFamily="18" charset="0"/>
                                  <a:ea typeface="Cambria Math" panose="02040503050406030204" pitchFamily="18" charset="0"/>
                                </a:rPr>
                                <m:t>𝜌</m:t>
                              </m:r>
                            </m:e>
                            <m:sub>
                              <m:r>
                                <m:rPr>
                                  <m:sty m:val="p"/>
                                </m:rPr>
                                <a:rPr lang="en-US" sz="1400">
                                  <a:solidFill>
                                    <a:srgbClr val="FFFF00"/>
                                  </a:solidFill>
                                  <a:latin typeface="Cambria Math" panose="02040503050406030204" pitchFamily="18" charset="0"/>
                                </a:rPr>
                                <m:t>I</m:t>
                              </m:r>
                            </m:sub>
                          </m:sSub>
                        </m:e>
                      </m:d>
                      <m:r>
                        <a:rPr lang="en-US" sz="1400" i="1">
                          <a:solidFill>
                            <a:srgbClr val="FFFF00"/>
                          </a:solidFill>
                          <a:latin typeface="Cambria Math" panose="02040503050406030204" pitchFamily="18" charset="0"/>
                        </a:rPr>
                        <m:t>+</m:t>
                      </m:r>
                      <m:r>
                        <a:rPr lang="en-US" sz="1400" i="1">
                          <a:solidFill>
                            <a:srgbClr val="FFFF00"/>
                          </a:solidFill>
                          <a:latin typeface="Cambria Math" panose="02040503050406030204" pitchFamily="18" charset="0"/>
                        </a:rPr>
                        <m:t>𝑁</m:t>
                      </m:r>
                      <m:r>
                        <m:rPr>
                          <m:sty m:val="p"/>
                        </m:rPr>
                        <a:rPr lang="en-US" sz="1400">
                          <a:solidFill>
                            <a:srgbClr val="FFFF00"/>
                          </a:solidFill>
                          <a:latin typeface="Cambria Math" panose="02040503050406030204" pitchFamily="18" charset="0"/>
                        </a:rPr>
                        <m:t>p</m:t>
                      </m:r>
                      <m:d>
                        <m:dPr>
                          <m:ctrlPr>
                            <a:rPr lang="en-US" sz="1400" i="1">
                              <a:solidFill>
                                <a:srgbClr val="FFFF00"/>
                              </a:solidFill>
                              <a:latin typeface="Cambria Math" panose="02040503050406030204" pitchFamily="18" charset="0"/>
                            </a:rPr>
                          </m:ctrlPr>
                        </m:dPr>
                        <m:e>
                          <m:r>
                            <m:rPr>
                              <m:sty m:val="p"/>
                            </m:rPr>
                            <a:rPr lang="en-US" sz="1400">
                              <a:solidFill>
                                <a:srgbClr val="FFFF00"/>
                              </a:solidFill>
                              <a:latin typeface="Cambria Math" panose="02040503050406030204" pitchFamily="18" charset="0"/>
                            </a:rPr>
                            <m:t>log</m:t>
                          </m:r>
                          <m:r>
                            <a:rPr lang="en-US" sz="1400" i="1">
                              <a:solidFill>
                                <a:srgbClr val="FFFF00"/>
                              </a:solidFill>
                              <a:latin typeface="Cambria Math" panose="02040503050406030204" pitchFamily="18" charset="0"/>
                            </a:rPr>
                            <m:t>𝑁</m:t>
                          </m:r>
                          <m:r>
                            <a:rPr lang="en-US" sz="1400" i="1">
                              <a:solidFill>
                                <a:srgbClr val="FFFF00"/>
                              </a:solidFill>
                              <a:latin typeface="Cambria Math" panose="02040503050406030204" pitchFamily="18" charset="0"/>
                            </a:rPr>
                            <m:t> +6</m:t>
                          </m:r>
                        </m:e>
                      </m:d>
                    </m:oMath>
                  </m:oMathPara>
                </a14:m>
                <a:endParaRPr lang="en-DE" sz="1400" dirty="0">
                  <a:solidFill>
                    <a:srgbClr val="FFFF00"/>
                  </a:solidFill>
                </a:endParaRPr>
              </a:p>
            </p:txBody>
          </p:sp>
        </mc:Choice>
        <mc:Fallback xmlns="">
          <p:sp>
            <p:nvSpPr>
              <p:cNvPr id="5" name="Rectangle 4">
                <a:extLst>
                  <a:ext uri="{FF2B5EF4-FFF2-40B4-BE49-F238E27FC236}">
                    <a16:creationId xmlns:a16="http://schemas.microsoft.com/office/drawing/2014/main" id="{8D6D440F-3C79-4999-AB6F-7212514555ED}"/>
                  </a:ext>
                </a:extLst>
              </p:cNvPr>
              <p:cNvSpPr>
                <a:spLocks noRot="1" noChangeAspect="1" noMove="1" noResize="1" noEditPoints="1" noAdjustHandles="1" noChangeArrowheads="1" noChangeShapeType="1" noTextEdit="1"/>
              </p:cNvSpPr>
              <p:nvPr/>
            </p:nvSpPr>
            <p:spPr>
              <a:xfrm>
                <a:off x="5006196" y="1190445"/>
                <a:ext cx="6096000" cy="576376"/>
              </a:xfrm>
              <a:prstGeom prst="rect">
                <a:avLst/>
              </a:prstGeom>
              <a:blipFill>
                <a:blip r:embed="rId2"/>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5F0163A-D0EE-4B62-9931-450E7D43C56D}"/>
                  </a:ext>
                </a:extLst>
              </p:cNvPr>
              <p:cNvSpPr txBox="1"/>
              <p:nvPr/>
            </p:nvSpPr>
            <p:spPr>
              <a:xfrm>
                <a:off x="809113" y="2166806"/>
                <a:ext cx="3096883"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First obtain the </a:t>
                </a:r>
                <a14:m>
                  <m:oMath xmlns:m="http://schemas.openxmlformats.org/officeDocument/2006/math">
                    <m:r>
                      <a:rPr lang="en-US" sz="1600" i="1">
                        <a:solidFill>
                          <a:srgbClr val="FFFF00"/>
                        </a:solidFill>
                        <a:latin typeface="Cambria Math" panose="02040503050406030204" pitchFamily="18" charset="0"/>
                      </a:rPr>
                      <m:t>𝑓</m:t>
                    </m:r>
                    <m:d>
                      <m:dPr>
                        <m:ctrlPr>
                          <a:rPr lang="en-US" sz="1600" i="1">
                            <a:solidFill>
                              <a:srgbClr val="FFFF00"/>
                            </a:solidFill>
                            <a:latin typeface="Cambria Math" panose="02040503050406030204" pitchFamily="18" charset="0"/>
                          </a:rPr>
                        </m:ctrlPr>
                      </m:dPr>
                      <m:e>
                        <m:r>
                          <a:rPr lang="en-US" sz="1600" i="1">
                            <a:solidFill>
                              <a:srgbClr val="FFFF00"/>
                            </a:solidFill>
                            <a:latin typeface="Cambria Math" panose="02040503050406030204" pitchFamily="18" charset="0"/>
                          </a:rPr>
                          <m:t>𝑤</m:t>
                        </m:r>
                        <m:r>
                          <a:rPr lang="en-US" sz="1600" i="1">
                            <a:solidFill>
                              <a:srgbClr val="FFFF00"/>
                            </a:solidFill>
                            <a:latin typeface="Cambria Math" panose="02040503050406030204" pitchFamily="18" charset="0"/>
                          </a:rPr>
                          <m:t>,</m:t>
                        </m:r>
                        <m:sSub>
                          <m:sSubPr>
                            <m:ctrlPr>
                              <a:rPr lang="en-US" sz="1600" i="1">
                                <a:solidFill>
                                  <a:srgbClr val="FFFF00"/>
                                </a:solidFill>
                                <a:latin typeface="Cambria Math" panose="02040503050406030204" pitchFamily="18" charset="0"/>
                              </a:rPr>
                            </m:ctrlPr>
                          </m:sSubPr>
                          <m:e>
                            <m:r>
                              <a:rPr lang="en-US" sz="1600" i="1">
                                <a:solidFill>
                                  <a:srgbClr val="FFFF00"/>
                                </a:solidFill>
                                <a:latin typeface="Cambria Math" panose="02040503050406030204" pitchFamily="18" charset="0"/>
                                <a:ea typeface="Cambria Math" panose="02040503050406030204" pitchFamily="18" charset="0"/>
                              </a:rPr>
                              <m:t>𝜌</m:t>
                            </m:r>
                          </m:e>
                          <m:sub>
                            <m:r>
                              <m:rPr>
                                <m:sty m:val="p"/>
                              </m:rPr>
                              <a:rPr lang="en-US" sz="1600">
                                <a:solidFill>
                                  <a:srgbClr val="FFFF00"/>
                                </a:solidFill>
                                <a:latin typeface="Cambria Math" panose="02040503050406030204" pitchFamily="18" charset="0"/>
                              </a:rPr>
                              <m:t>I</m:t>
                            </m:r>
                          </m:sub>
                        </m:sSub>
                      </m:e>
                    </m:d>
                  </m:oMath>
                </a14:m>
                <a:r>
                  <a:rPr lang="en-US" sz="1600" dirty="0"/>
                  <a:t> </a:t>
                </a:r>
                <a:endParaRPr lang="en-DE" sz="1600" dirty="0"/>
              </a:p>
            </p:txBody>
          </p:sp>
        </mc:Choice>
        <mc:Fallback xmlns="">
          <p:sp>
            <p:nvSpPr>
              <p:cNvPr id="6" name="TextBox 5">
                <a:extLst>
                  <a:ext uri="{FF2B5EF4-FFF2-40B4-BE49-F238E27FC236}">
                    <a16:creationId xmlns:a16="http://schemas.microsoft.com/office/drawing/2014/main" id="{E5F0163A-D0EE-4B62-9931-450E7D43C56D}"/>
                  </a:ext>
                </a:extLst>
              </p:cNvPr>
              <p:cNvSpPr txBox="1">
                <a:spLocks noRot="1" noChangeAspect="1" noMove="1" noResize="1" noEditPoints="1" noAdjustHandles="1" noChangeArrowheads="1" noChangeShapeType="1" noTextEdit="1"/>
              </p:cNvSpPr>
              <p:nvPr/>
            </p:nvSpPr>
            <p:spPr>
              <a:xfrm>
                <a:off x="809113" y="2166806"/>
                <a:ext cx="3096883" cy="338554"/>
              </a:xfrm>
              <a:prstGeom prst="rect">
                <a:avLst/>
              </a:prstGeom>
              <a:blipFill>
                <a:blip r:embed="rId3"/>
                <a:stretch>
                  <a:fillRect l="-787" t="-5357" b="-21429"/>
                </a:stretch>
              </a:blipFill>
            </p:spPr>
            <p:txBody>
              <a:bodyPr/>
              <a:lstStyle/>
              <a:p>
                <a:r>
                  <a:rPr lang="en-DE">
                    <a:noFill/>
                  </a:rPr>
                  <a:t> </a:t>
                </a:r>
              </a:p>
            </p:txBody>
          </p:sp>
        </mc:Fallback>
      </mc:AlternateContent>
      <p:pic>
        <p:nvPicPr>
          <p:cNvPr id="7" name="Picture 6">
            <a:extLst>
              <a:ext uri="{FF2B5EF4-FFF2-40B4-BE49-F238E27FC236}">
                <a16:creationId xmlns:a16="http://schemas.microsoft.com/office/drawing/2014/main" id="{304B6564-138E-4FA7-9814-4B35E4FE1CC8}"/>
              </a:ext>
            </a:extLst>
          </p:cNvPr>
          <p:cNvPicPr>
            <a:picLocks noChangeAspect="1"/>
          </p:cNvPicPr>
          <p:nvPr/>
        </p:nvPicPr>
        <p:blipFill>
          <a:blip r:embed="rId4"/>
          <a:stretch>
            <a:fillRect/>
          </a:stretch>
        </p:blipFill>
        <p:spPr>
          <a:xfrm>
            <a:off x="1176757" y="2721305"/>
            <a:ext cx="4140635" cy="3358984"/>
          </a:xfrm>
          <a:prstGeom prst="rect">
            <a:avLst/>
          </a:prstGeom>
        </p:spPr>
      </p:pic>
      <p:pic>
        <p:nvPicPr>
          <p:cNvPr id="8" name="Picture 7">
            <a:extLst>
              <a:ext uri="{FF2B5EF4-FFF2-40B4-BE49-F238E27FC236}">
                <a16:creationId xmlns:a16="http://schemas.microsoft.com/office/drawing/2014/main" id="{EB2DAC79-010D-4FE2-8AB8-ABC41577D971}"/>
              </a:ext>
            </a:extLst>
          </p:cNvPr>
          <p:cNvPicPr>
            <a:picLocks noChangeAspect="1"/>
          </p:cNvPicPr>
          <p:nvPr/>
        </p:nvPicPr>
        <p:blipFill>
          <a:blip r:embed="rId5"/>
          <a:stretch>
            <a:fillRect/>
          </a:stretch>
        </p:blipFill>
        <p:spPr>
          <a:xfrm>
            <a:off x="6889401" y="2721305"/>
            <a:ext cx="4157723" cy="3358984"/>
          </a:xfrm>
          <a:prstGeom prst="rect">
            <a:avLst/>
          </a:prstGeom>
        </p:spPr>
      </p:pic>
      <p:sp>
        <p:nvSpPr>
          <p:cNvPr id="9" name="TextBox 8">
            <a:extLst>
              <a:ext uri="{FF2B5EF4-FFF2-40B4-BE49-F238E27FC236}">
                <a16:creationId xmlns:a16="http://schemas.microsoft.com/office/drawing/2014/main" id="{1A005BB5-5CC8-49F6-BBE1-9C1C43A1E26A}"/>
              </a:ext>
            </a:extLst>
          </p:cNvPr>
          <p:cNvSpPr txBox="1"/>
          <p:nvPr/>
        </p:nvSpPr>
        <p:spPr>
          <a:xfrm>
            <a:off x="6528084" y="2166806"/>
            <a:ext cx="4685121" cy="369332"/>
          </a:xfrm>
          <a:prstGeom prst="rect">
            <a:avLst/>
          </a:prstGeom>
          <a:noFill/>
        </p:spPr>
        <p:txBody>
          <a:bodyPr wrap="square" rtlCol="0">
            <a:spAutoFit/>
          </a:bodyPr>
          <a:lstStyle/>
          <a:p>
            <a:pPr marL="285750" indent="-285750">
              <a:buFont typeface="Arial" panose="020B0604020202020204" pitchFamily="34" charset="0"/>
              <a:buChar char="•"/>
            </a:pPr>
            <a:r>
              <a:rPr lang="en-US" dirty="0"/>
              <a:t>Get the costs in terms of the </a:t>
            </a:r>
            <a:r>
              <a:rPr lang="en-US" dirty="0">
                <a:solidFill>
                  <a:srgbClr val="00B0F0"/>
                </a:solidFill>
              </a:rPr>
              <a:t>target SNR</a:t>
            </a:r>
            <a:endParaRPr lang="en-DE" dirty="0">
              <a:solidFill>
                <a:srgbClr val="00B0F0"/>
              </a:solidFill>
            </a:endParaRPr>
          </a:p>
        </p:txBody>
      </p:sp>
    </p:spTree>
    <p:extLst>
      <p:ext uri="{BB962C8B-B14F-4D97-AF65-F5344CB8AC3E}">
        <p14:creationId xmlns:p14="http://schemas.microsoft.com/office/powerpoint/2010/main" val="22356227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F094D0B8-9206-4EE7-9EB8-054935C8E730}"/>
              </a:ext>
            </a:extLst>
          </p:cNvPr>
          <p:cNvSpPr/>
          <p:nvPr/>
        </p:nvSpPr>
        <p:spPr>
          <a:xfrm>
            <a:off x="6492521" y="1499660"/>
            <a:ext cx="5018595" cy="4239992"/>
          </a:xfrm>
          <a:prstGeom prst="round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7" name="Rectangle: Rounded Corners 6">
            <a:extLst>
              <a:ext uri="{FF2B5EF4-FFF2-40B4-BE49-F238E27FC236}">
                <a16:creationId xmlns:a16="http://schemas.microsoft.com/office/drawing/2014/main" id="{08FB3971-FD5B-4BB2-B653-27F212AEE11F}"/>
              </a:ext>
            </a:extLst>
          </p:cNvPr>
          <p:cNvSpPr/>
          <p:nvPr/>
        </p:nvSpPr>
        <p:spPr>
          <a:xfrm>
            <a:off x="680882" y="1499660"/>
            <a:ext cx="5018595" cy="4239992"/>
          </a:xfrm>
          <a:prstGeom prst="roundRect">
            <a:avLst/>
          </a:prstGeom>
          <a:gradFill flip="none" rotWithShape="1">
            <a:gsLst>
              <a:gs pos="0">
                <a:srgbClr val="990033">
                  <a:shade val="30000"/>
                  <a:satMod val="115000"/>
                </a:srgbClr>
              </a:gs>
              <a:gs pos="50000">
                <a:srgbClr val="990033">
                  <a:shade val="67500"/>
                  <a:satMod val="115000"/>
                </a:srgbClr>
              </a:gs>
              <a:gs pos="100000">
                <a:srgbClr val="990033">
                  <a:shade val="100000"/>
                  <a:satMod val="115000"/>
                </a:srgb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9" name="TextBox 8">
            <a:extLst>
              <a:ext uri="{FF2B5EF4-FFF2-40B4-BE49-F238E27FC236}">
                <a16:creationId xmlns:a16="http://schemas.microsoft.com/office/drawing/2014/main" id="{05B58C49-3ECF-4204-B1E3-B52D12F7E245}"/>
              </a:ext>
            </a:extLst>
          </p:cNvPr>
          <p:cNvSpPr txBox="1"/>
          <p:nvPr/>
        </p:nvSpPr>
        <p:spPr>
          <a:xfrm>
            <a:off x="2044460" y="1723947"/>
            <a:ext cx="2027208" cy="646331"/>
          </a:xfrm>
          <a:prstGeom prst="rect">
            <a:avLst/>
          </a:prstGeom>
          <a:noFill/>
        </p:spPr>
        <p:txBody>
          <a:bodyPr wrap="square" rtlCol="0">
            <a:spAutoFit/>
          </a:bodyPr>
          <a:lstStyle/>
          <a:p>
            <a:pPr algn="ctr"/>
            <a:r>
              <a:rPr lang="en-US" u="sng" dirty="0">
                <a:solidFill>
                  <a:schemeClr val="bg1"/>
                </a:solidFill>
              </a:rPr>
              <a:t>Preparation stage</a:t>
            </a:r>
            <a:br>
              <a:rPr lang="en-US" u="sng" dirty="0">
                <a:solidFill>
                  <a:schemeClr val="bg1"/>
                </a:solidFill>
              </a:rPr>
            </a:br>
            <a:r>
              <a:rPr lang="en-US" u="sng" dirty="0">
                <a:solidFill>
                  <a:schemeClr val="bg1"/>
                </a:solidFill>
              </a:rPr>
              <a:t>PCA </a:t>
            </a:r>
            <a:endParaRPr lang="en-DE" u="sng" dirty="0">
              <a:solidFill>
                <a:schemeClr val="bg1"/>
              </a:solidFill>
            </a:endParaRPr>
          </a:p>
        </p:txBody>
      </p:sp>
      <p:sp>
        <p:nvSpPr>
          <p:cNvPr id="10" name="TextBox 9">
            <a:extLst>
              <a:ext uri="{FF2B5EF4-FFF2-40B4-BE49-F238E27FC236}">
                <a16:creationId xmlns:a16="http://schemas.microsoft.com/office/drawing/2014/main" id="{B7165433-D548-4472-B7B4-EE62E84792E5}"/>
              </a:ext>
            </a:extLst>
          </p:cNvPr>
          <p:cNvSpPr txBox="1"/>
          <p:nvPr/>
        </p:nvSpPr>
        <p:spPr>
          <a:xfrm>
            <a:off x="8382304" y="1723947"/>
            <a:ext cx="1337091" cy="646331"/>
          </a:xfrm>
          <a:prstGeom prst="rect">
            <a:avLst/>
          </a:prstGeom>
          <a:noFill/>
        </p:spPr>
        <p:txBody>
          <a:bodyPr wrap="square" rtlCol="0">
            <a:spAutoFit/>
          </a:bodyPr>
          <a:lstStyle/>
          <a:p>
            <a:pPr algn="ctr"/>
            <a:r>
              <a:rPr lang="en-US" u="sng" dirty="0">
                <a:solidFill>
                  <a:schemeClr val="bg1"/>
                </a:solidFill>
              </a:rPr>
              <a:t>Matched filtering</a:t>
            </a:r>
            <a:endParaRPr lang="en-DE" u="sng" dirty="0">
              <a:solidFill>
                <a:schemeClr val="bg1"/>
              </a:solidFill>
            </a:endParaRPr>
          </a:p>
        </p:txBody>
      </p:sp>
      <p:sp>
        <p:nvSpPr>
          <p:cNvPr id="11" name="TextBox 10">
            <a:extLst>
              <a:ext uri="{FF2B5EF4-FFF2-40B4-BE49-F238E27FC236}">
                <a16:creationId xmlns:a16="http://schemas.microsoft.com/office/drawing/2014/main" id="{4E36DD46-28F8-48C7-A008-3F19EE7FB144}"/>
              </a:ext>
            </a:extLst>
          </p:cNvPr>
          <p:cNvSpPr txBox="1"/>
          <p:nvPr/>
        </p:nvSpPr>
        <p:spPr>
          <a:xfrm>
            <a:off x="886626" y="2653562"/>
            <a:ext cx="4607105"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a:t>Partially implemented on CPUs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solidFill>
                  <a:srgbClr val="00B0F0"/>
                </a:solidFill>
              </a:rPr>
              <a:t>Matrix multiplications </a:t>
            </a:r>
            <a:r>
              <a:rPr lang="en-US" sz="1600" dirty="0"/>
              <a:t>– Covariance computation, Decomposition coefficients using </a:t>
            </a:r>
            <a:r>
              <a:rPr lang="en-US" sz="1600" dirty="0" err="1">
                <a:solidFill>
                  <a:srgbClr val="FFFF00"/>
                </a:solidFill>
              </a:rPr>
              <a:t>cuBLAS</a:t>
            </a:r>
            <a:endParaRPr lang="en-US" sz="1600" dirty="0">
              <a:solidFill>
                <a:srgbClr val="FFFF00"/>
              </a:solidFill>
            </a:endParaRPr>
          </a:p>
          <a:p>
            <a:pPr marL="285750" indent="-285750">
              <a:buFont typeface="Arial" panose="020B0604020202020204" pitchFamily="34" charset="0"/>
              <a:buChar char="•"/>
            </a:pPr>
            <a:endParaRPr lang="en-US" sz="1600" dirty="0">
              <a:solidFill>
                <a:srgbClr val="FFFF00"/>
              </a:solidFill>
            </a:endParaRPr>
          </a:p>
          <a:p>
            <a:pPr marL="285750" indent="-285750">
              <a:buFont typeface="Arial" panose="020B0604020202020204" pitchFamily="34" charset="0"/>
              <a:buChar char="•"/>
            </a:pPr>
            <a:r>
              <a:rPr lang="en-US" sz="1600" dirty="0"/>
              <a:t>Diagonalization on CPUs using </a:t>
            </a:r>
            <a:r>
              <a:rPr lang="en-US" sz="1600" dirty="0" err="1"/>
              <a:t>Lanczos</a:t>
            </a:r>
            <a:r>
              <a:rPr lang="en-US" sz="1600" dirty="0"/>
              <a:t> algorithm</a:t>
            </a:r>
          </a:p>
          <a:p>
            <a:pPr marL="285750" indent="-285750">
              <a:buFont typeface="Arial" panose="020B0604020202020204" pitchFamily="34" charset="0"/>
              <a:buChar char="•"/>
            </a:pPr>
            <a:endParaRPr lang="en-US" sz="1600" dirty="0">
              <a:solidFill>
                <a:srgbClr val="FFFF00"/>
              </a:solidFill>
            </a:endParaRPr>
          </a:p>
          <a:p>
            <a:pPr marL="285750" indent="-285750">
              <a:buFont typeface="Arial" panose="020B0604020202020204" pitchFamily="34" charset="0"/>
              <a:buChar char="•"/>
            </a:pPr>
            <a:r>
              <a:rPr lang="en-US" sz="1600" dirty="0"/>
              <a:t>Results are compressed and stored on hard-drive</a:t>
            </a:r>
            <a:endParaRPr lang="en-DE" sz="1600" dirty="0"/>
          </a:p>
        </p:txBody>
      </p:sp>
      <p:sp>
        <p:nvSpPr>
          <p:cNvPr id="12" name="TextBox 11">
            <a:extLst>
              <a:ext uri="{FF2B5EF4-FFF2-40B4-BE49-F238E27FC236}">
                <a16:creationId xmlns:a16="http://schemas.microsoft.com/office/drawing/2014/main" id="{F171E4C9-84A7-4483-B7F1-F95C62D7F40C}"/>
              </a:ext>
            </a:extLst>
          </p:cNvPr>
          <p:cNvSpPr txBox="1"/>
          <p:nvPr/>
        </p:nvSpPr>
        <p:spPr>
          <a:xfrm>
            <a:off x="6638077" y="2462940"/>
            <a:ext cx="4920534" cy="3293209"/>
          </a:xfrm>
          <a:prstGeom prst="rect">
            <a:avLst/>
          </a:prstGeom>
          <a:noFill/>
        </p:spPr>
        <p:txBody>
          <a:bodyPr wrap="square" rtlCol="0">
            <a:spAutoFit/>
          </a:bodyPr>
          <a:lstStyle/>
          <a:p>
            <a:pPr marL="285750" indent="-285750">
              <a:buFont typeface="Arial" panose="020B0604020202020204" pitchFamily="34" charset="0"/>
              <a:buChar char="•"/>
            </a:pPr>
            <a:r>
              <a:rPr lang="en-US" sz="1600" dirty="0"/>
              <a:t>Completely implemented on GPUs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Data is divided into smaller segments of </a:t>
            </a:r>
            <a:r>
              <a:rPr lang="en-US" sz="1600" dirty="0">
                <a:solidFill>
                  <a:srgbClr val="00B0F0"/>
                </a:solidFill>
              </a:rPr>
              <a:t>128s</a:t>
            </a:r>
            <a:r>
              <a:rPr lang="en-US" sz="1600" dirty="0"/>
              <a:t> and sampled at </a:t>
            </a:r>
            <a:r>
              <a:rPr lang="en-US" sz="1600" dirty="0">
                <a:solidFill>
                  <a:srgbClr val="00B0F0"/>
                </a:solidFill>
              </a:rPr>
              <a:t>2048 Hz</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solidFill>
                  <a:srgbClr val="00B0F0"/>
                </a:solidFill>
              </a:rPr>
              <a:t>FFTs</a:t>
            </a:r>
            <a:r>
              <a:rPr lang="en-US" sz="1600" dirty="0"/>
              <a:t> are performed using </a:t>
            </a:r>
            <a:r>
              <a:rPr lang="en-US" sz="1600" dirty="0" err="1">
                <a:solidFill>
                  <a:srgbClr val="FFFF00"/>
                </a:solidFill>
              </a:rPr>
              <a:t>cuFFT</a:t>
            </a:r>
            <a:r>
              <a:rPr lang="en-US" sz="1600" dirty="0"/>
              <a:t> in parallel batches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First stage is implemented using basis with help of </a:t>
            </a:r>
            <a:r>
              <a:rPr lang="en-US" sz="1600" dirty="0" err="1"/>
              <a:t>cuBLAS</a:t>
            </a: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Second stage is using customized kernel</a:t>
            </a:r>
          </a:p>
          <a:p>
            <a:pPr marL="285750" indent="-285750">
              <a:buFont typeface="Arial" panose="020B0604020202020204" pitchFamily="34" charset="0"/>
              <a:buChar char="•"/>
            </a:pPr>
            <a:endParaRPr lang="en-DE" sz="1600" dirty="0"/>
          </a:p>
        </p:txBody>
      </p:sp>
      <p:sp>
        <p:nvSpPr>
          <p:cNvPr id="13" name="Title 1">
            <a:extLst>
              <a:ext uri="{FF2B5EF4-FFF2-40B4-BE49-F238E27FC236}">
                <a16:creationId xmlns:a16="http://schemas.microsoft.com/office/drawing/2014/main" id="{E98487EF-5A12-4E77-84C1-04A6D17D32CB}"/>
              </a:ext>
            </a:extLst>
          </p:cNvPr>
          <p:cNvSpPr>
            <a:spLocks noGrp="1"/>
          </p:cNvSpPr>
          <p:nvPr>
            <p:ph type="title"/>
          </p:nvPr>
        </p:nvSpPr>
        <p:spPr>
          <a:xfrm>
            <a:off x="680882" y="332295"/>
            <a:ext cx="2901217" cy="641230"/>
          </a:xfrm>
        </p:spPr>
        <p:txBody>
          <a:bodyPr>
            <a:normAutofit/>
          </a:bodyPr>
          <a:lstStyle/>
          <a:p>
            <a:pPr algn="l"/>
            <a:r>
              <a:rPr lang="en-US" sz="3200" dirty="0"/>
              <a:t>Implementation</a:t>
            </a:r>
            <a:endParaRPr lang="en-DE" sz="3200" dirty="0"/>
          </a:p>
        </p:txBody>
      </p:sp>
    </p:spTree>
    <p:extLst>
      <p:ext uri="{BB962C8B-B14F-4D97-AF65-F5344CB8AC3E}">
        <p14:creationId xmlns:p14="http://schemas.microsoft.com/office/powerpoint/2010/main" val="36195990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A98E7-7796-49D3-BC17-D687FBE1E38B}"/>
              </a:ext>
            </a:extLst>
          </p:cNvPr>
          <p:cNvSpPr>
            <a:spLocks noGrp="1"/>
          </p:cNvSpPr>
          <p:nvPr>
            <p:ph type="title"/>
          </p:nvPr>
        </p:nvSpPr>
        <p:spPr>
          <a:xfrm>
            <a:off x="471285" y="290750"/>
            <a:ext cx="8359601" cy="733245"/>
          </a:xfrm>
        </p:spPr>
        <p:txBody>
          <a:bodyPr>
            <a:normAutofit/>
          </a:bodyPr>
          <a:lstStyle/>
          <a:p>
            <a:pPr algn="l"/>
            <a:r>
              <a:rPr lang="en-US" sz="3200" u="sng" dirty="0">
                <a:effectLst/>
              </a:rPr>
              <a:t>Fast First Stage Filtering using Templates</a:t>
            </a:r>
            <a:endParaRPr lang="en-DE" sz="3200" u="sng" dirty="0"/>
          </a:p>
        </p:txBody>
      </p:sp>
      <p:sp>
        <p:nvSpPr>
          <p:cNvPr id="4" name="TextBox 3">
            <a:extLst>
              <a:ext uri="{FF2B5EF4-FFF2-40B4-BE49-F238E27FC236}">
                <a16:creationId xmlns:a16="http://schemas.microsoft.com/office/drawing/2014/main" id="{AC569110-C63A-4ADE-8195-A6BFFE726444}"/>
              </a:ext>
            </a:extLst>
          </p:cNvPr>
          <p:cNvSpPr txBox="1"/>
          <p:nvPr/>
        </p:nvSpPr>
        <p:spPr>
          <a:xfrm>
            <a:off x="1027279" y="1506998"/>
            <a:ext cx="6319233" cy="36933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FF0000"/>
                </a:solidFill>
              </a:rPr>
              <a:t>Average the matched filter before computing the IFFT</a:t>
            </a:r>
            <a:endParaRPr lang="en-DE" dirty="0">
              <a:solidFill>
                <a:srgbClr val="FF0000"/>
              </a:solidFill>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A432D88-3E53-4316-8790-47C3D068D1BF}"/>
                  </a:ext>
                </a:extLst>
              </p:cNvPr>
              <p:cNvSpPr txBox="1"/>
              <p:nvPr/>
            </p:nvSpPr>
            <p:spPr>
              <a:xfrm>
                <a:off x="1027279" y="2356728"/>
                <a:ext cx="9743235" cy="392993"/>
              </a:xfrm>
              <a:prstGeom prst="rect">
                <a:avLst/>
              </a:prstGeom>
              <a:noFill/>
            </p:spPr>
            <p:txBody>
              <a:bodyPr wrap="square" rtlCol="0">
                <a:spAutoFit/>
              </a:bodyPr>
              <a:lstStyle/>
              <a:p>
                <a:pPr marL="285750" indent="-285750">
                  <a:buFont typeface="Arial" panose="020B0604020202020204" pitchFamily="34" charset="0"/>
                  <a:buChar char="•"/>
                </a:pPr>
                <a:r>
                  <a:rPr lang="en-US" dirty="0"/>
                  <a:t>Consider a single bin </a:t>
                </a:r>
                <a14:m>
                  <m:oMath xmlns:m="http://schemas.openxmlformats.org/officeDocument/2006/math">
                    <m:r>
                      <a:rPr lang="en-US" sz="2000" b="0" i="1" smtClean="0">
                        <a:solidFill>
                          <a:srgbClr val="FF0000"/>
                        </a:solidFill>
                        <a:latin typeface="Cambria Math" panose="02040503050406030204" pitchFamily="18" charset="0"/>
                      </a:rPr>
                      <m:t>𝑏</m:t>
                    </m:r>
                  </m:oMath>
                </a14:m>
                <a:r>
                  <a:rPr lang="en-US" dirty="0"/>
                  <a:t> of size </a:t>
                </a:r>
                <a14:m>
                  <m:oMath xmlns:m="http://schemas.openxmlformats.org/officeDocument/2006/math">
                    <m:r>
                      <a:rPr lang="en-US" b="0" i="1" smtClean="0">
                        <a:solidFill>
                          <a:srgbClr val="FF0000"/>
                        </a:solidFill>
                        <a:latin typeface="Cambria Math" panose="02040503050406030204" pitchFamily="18" charset="0"/>
                      </a:rPr>
                      <m:t>𝑤</m:t>
                    </m:r>
                  </m:oMath>
                </a14:m>
                <a:r>
                  <a:rPr lang="en-US" dirty="0"/>
                  <a:t> samples and we compute the averaged SNR for that bin</a:t>
                </a:r>
                <a:endParaRPr lang="en-DE" dirty="0"/>
              </a:p>
            </p:txBody>
          </p:sp>
        </mc:Choice>
        <mc:Fallback xmlns="">
          <p:sp>
            <p:nvSpPr>
              <p:cNvPr id="8" name="TextBox 7">
                <a:extLst>
                  <a:ext uri="{FF2B5EF4-FFF2-40B4-BE49-F238E27FC236}">
                    <a16:creationId xmlns:a16="http://schemas.microsoft.com/office/drawing/2014/main" id="{4A432D88-3E53-4316-8790-47C3D068D1BF}"/>
                  </a:ext>
                </a:extLst>
              </p:cNvPr>
              <p:cNvSpPr txBox="1">
                <a:spLocks noRot="1" noChangeAspect="1" noMove="1" noResize="1" noEditPoints="1" noAdjustHandles="1" noChangeArrowheads="1" noChangeShapeType="1" noTextEdit="1"/>
              </p:cNvSpPr>
              <p:nvPr/>
            </p:nvSpPr>
            <p:spPr>
              <a:xfrm>
                <a:off x="1027279" y="2356728"/>
                <a:ext cx="9743235" cy="392993"/>
              </a:xfrm>
              <a:prstGeom prst="rect">
                <a:avLst/>
              </a:prstGeom>
              <a:blipFill>
                <a:blip r:embed="rId2"/>
                <a:stretch>
                  <a:fillRect l="-438" t="-3125" b="-25000"/>
                </a:stretch>
              </a:blipFill>
            </p:spPr>
            <p:txBody>
              <a:bodyPr/>
              <a:lstStyle/>
              <a:p>
                <a:r>
                  <a:rPr lang="en-DE">
                    <a:noFill/>
                  </a:rPr>
                  <a:t> </a:t>
                </a:r>
              </a:p>
            </p:txBody>
          </p:sp>
        </mc:Fallback>
      </mc:AlternateContent>
      <p:pic>
        <p:nvPicPr>
          <p:cNvPr id="9" name="Picture 8">
            <a:extLst>
              <a:ext uri="{FF2B5EF4-FFF2-40B4-BE49-F238E27FC236}">
                <a16:creationId xmlns:a16="http://schemas.microsoft.com/office/drawing/2014/main" id="{24BB7ABC-61A9-48C9-86D3-14410BE34FC0}"/>
              </a:ext>
            </a:extLst>
          </p:cNvPr>
          <p:cNvPicPr>
            <a:picLocks noChangeAspect="1"/>
          </p:cNvPicPr>
          <p:nvPr/>
        </p:nvPicPr>
        <p:blipFill>
          <a:blip r:embed="rId3"/>
          <a:stretch>
            <a:fillRect/>
          </a:stretch>
        </p:blipFill>
        <p:spPr>
          <a:xfrm>
            <a:off x="3122276" y="3062824"/>
            <a:ext cx="4943475" cy="762000"/>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AE121B50-6E37-48CA-86B6-100C4490BAE2}"/>
                  </a:ext>
                </a:extLst>
              </p:cNvPr>
              <p:cNvSpPr txBox="1"/>
              <p:nvPr/>
            </p:nvSpPr>
            <p:spPr>
              <a:xfrm>
                <a:off x="9601634" y="3082033"/>
                <a:ext cx="119879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accent2"/>
                          </a:solidFill>
                          <a:latin typeface="Cambria Math" panose="02040503050406030204" pitchFamily="18" charset="0"/>
                        </a:rPr>
                        <m:t>𝑡</m:t>
                      </m:r>
                      <m:r>
                        <a:rPr lang="en-US" b="0" i="1" smtClean="0">
                          <a:solidFill>
                            <a:schemeClr val="accent2"/>
                          </a:solidFill>
                          <a:latin typeface="Cambria Math" panose="02040503050406030204" pitchFamily="18" charset="0"/>
                        </a:rPr>
                        <m:t> =</m:t>
                      </m:r>
                      <m:r>
                        <a:rPr lang="en-US" b="0" i="1" smtClean="0">
                          <a:solidFill>
                            <a:schemeClr val="accent2"/>
                          </a:solidFill>
                          <a:latin typeface="Cambria Math" panose="02040503050406030204" pitchFamily="18" charset="0"/>
                        </a:rPr>
                        <m:t>𝑤𝑏</m:t>
                      </m:r>
                      <m:r>
                        <a:rPr lang="en-US" b="0" i="1" smtClean="0">
                          <a:solidFill>
                            <a:schemeClr val="accent2"/>
                          </a:solidFill>
                          <a:latin typeface="Cambria Math" panose="02040503050406030204" pitchFamily="18" charset="0"/>
                        </a:rPr>
                        <m:t>+</m:t>
                      </m:r>
                      <m:r>
                        <a:rPr lang="en-US" b="0" i="1" smtClean="0">
                          <a:solidFill>
                            <a:schemeClr val="accent2"/>
                          </a:solidFill>
                          <a:latin typeface="Cambria Math" panose="02040503050406030204" pitchFamily="18" charset="0"/>
                        </a:rPr>
                        <m:t>𝑟</m:t>
                      </m:r>
                    </m:oMath>
                  </m:oMathPara>
                </a14:m>
                <a:endParaRPr lang="en-DE" dirty="0">
                  <a:solidFill>
                    <a:schemeClr val="accent2"/>
                  </a:solidFill>
                </a:endParaRPr>
              </a:p>
            </p:txBody>
          </p:sp>
        </mc:Choice>
        <mc:Fallback xmlns="">
          <p:sp>
            <p:nvSpPr>
              <p:cNvPr id="11" name="TextBox 10">
                <a:extLst>
                  <a:ext uri="{FF2B5EF4-FFF2-40B4-BE49-F238E27FC236}">
                    <a16:creationId xmlns:a16="http://schemas.microsoft.com/office/drawing/2014/main" id="{AE121B50-6E37-48CA-86B6-100C4490BAE2}"/>
                  </a:ext>
                </a:extLst>
              </p:cNvPr>
              <p:cNvSpPr txBox="1">
                <a:spLocks noRot="1" noChangeAspect="1" noMove="1" noResize="1" noEditPoints="1" noAdjustHandles="1" noChangeArrowheads="1" noChangeShapeType="1" noTextEdit="1"/>
              </p:cNvSpPr>
              <p:nvPr/>
            </p:nvSpPr>
            <p:spPr>
              <a:xfrm>
                <a:off x="9601634" y="3082033"/>
                <a:ext cx="1198790" cy="276999"/>
              </a:xfrm>
              <a:prstGeom prst="rect">
                <a:avLst/>
              </a:prstGeom>
              <a:blipFill>
                <a:blip r:embed="rId4"/>
                <a:stretch>
                  <a:fillRect l="-3046" r="-1523" b="-11111"/>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F78B68D-DE18-4F27-B375-813392B23DD4}"/>
                  </a:ext>
                </a:extLst>
              </p:cNvPr>
              <p:cNvSpPr txBox="1"/>
              <p:nvPr/>
            </p:nvSpPr>
            <p:spPr>
              <a:xfrm>
                <a:off x="9601634" y="3385123"/>
                <a:ext cx="1383199"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solidFill>
                            <a:schemeClr val="accent2"/>
                          </a:solidFill>
                          <a:latin typeface="Cambria Math" panose="02040503050406030204" pitchFamily="18" charset="0"/>
                        </a:rPr>
                        <m:t>𝑟</m:t>
                      </m:r>
                      <m:r>
                        <a:rPr lang="en-US" sz="1600" b="0" i="1" smtClean="0">
                          <a:solidFill>
                            <a:schemeClr val="accent2"/>
                          </a:solidFill>
                          <a:latin typeface="Cambria Math" panose="02040503050406030204" pitchFamily="18" charset="0"/>
                        </a:rPr>
                        <m:t>  ∈ [0,</m:t>
                      </m:r>
                      <m:r>
                        <a:rPr lang="en-US" sz="1600" b="0" i="1" smtClean="0">
                          <a:solidFill>
                            <a:schemeClr val="accent2"/>
                          </a:solidFill>
                          <a:latin typeface="Cambria Math" panose="02040503050406030204" pitchFamily="18" charset="0"/>
                          <a:ea typeface="Cambria Math" panose="02040503050406030204" pitchFamily="18" charset="0"/>
                        </a:rPr>
                        <m:t>𝑤</m:t>
                      </m:r>
                      <m:r>
                        <a:rPr lang="en-US" sz="1600" b="0" i="1" smtClean="0">
                          <a:solidFill>
                            <a:schemeClr val="accent2"/>
                          </a:solidFill>
                          <a:latin typeface="Cambria Math" panose="02040503050406030204" pitchFamily="18" charset="0"/>
                          <a:ea typeface="Cambria Math" panose="02040503050406030204" pitchFamily="18" charset="0"/>
                        </a:rPr>
                        <m:t>−1]</m:t>
                      </m:r>
                    </m:oMath>
                  </m:oMathPara>
                </a14:m>
                <a:endParaRPr lang="en-DE" sz="1600" dirty="0">
                  <a:solidFill>
                    <a:schemeClr val="accent2"/>
                  </a:solidFill>
                </a:endParaRPr>
              </a:p>
            </p:txBody>
          </p:sp>
        </mc:Choice>
        <mc:Fallback xmlns="">
          <p:sp>
            <p:nvSpPr>
              <p:cNvPr id="13" name="TextBox 12">
                <a:extLst>
                  <a:ext uri="{FF2B5EF4-FFF2-40B4-BE49-F238E27FC236}">
                    <a16:creationId xmlns:a16="http://schemas.microsoft.com/office/drawing/2014/main" id="{CF78B68D-DE18-4F27-B375-813392B23DD4}"/>
                  </a:ext>
                </a:extLst>
              </p:cNvPr>
              <p:cNvSpPr txBox="1">
                <a:spLocks noRot="1" noChangeAspect="1" noMove="1" noResize="1" noEditPoints="1" noAdjustHandles="1" noChangeArrowheads="1" noChangeShapeType="1" noTextEdit="1"/>
              </p:cNvSpPr>
              <p:nvPr/>
            </p:nvSpPr>
            <p:spPr>
              <a:xfrm>
                <a:off x="9601634" y="3385123"/>
                <a:ext cx="1383199" cy="246221"/>
              </a:xfrm>
              <a:prstGeom prst="rect">
                <a:avLst/>
              </a:prstGeom>
              <a:blipFill>
                <a:blip r:embed="rId5"/>
                <a:stretch>
                  <a:fillRect l="-1322" r="-4846" b="-34146"/>
                </a:stretch>
              </a:blipFill>
            </p:spPr>
            <p:txBody>
              <a:bodyPr/>
              <a:lstStyle/>
              <a:p>
                <a:r>
                  <a:rPr lang="en-DE">
                    <a:noFill/>
                  </a:rPr>
                  <a:t> </a:t>
                </a:r>
              </a:p>
            </p:txBody>
          </p:sp>
        </mc:Fallback>
      </mc:AlternateContent>
      <p:sp>
        <p:nvSpPr>
          <p:cNvPr id="14" name="TextBox 13">
            <a:extLst>
              <a:ext uri="{FF2B5EF4-FFF2-40B4-BE49-F238E27FC236}">
                <a16:creationId xmlns:a16="http://schemas.microsoft.com/office/drawing/2014/main" id="{EC586218-D4B5-4368-939B-86D2C02A274A}"/>
              </a:ext>
            </a:extLst>
          </p:cNvPr>
          <p:cNvSpPr txBox="1"/>
          <p:nvPr/>
        </p:nvSpPr>
        <p:spPr>
          <a:xfrm>
            <a:off x="1027279" y="4305222"/>
            <a:ext cx="4856672" cy="369332"/>
          </a:xfrm>
          <a:prstGeom prst="rect">
            <a:avLst/>
          </a:prstGeom>
          <a:noFill/>
        </p:spPr>
        <p:txBody>
          <a:bodyPr wrap="square" rtlCol="0">
            <a:spAutoFit/>
          </a:bodyPr>
          <a:lstStyle/>
          <a:p>
            <a:pPr marL="285750" indent="-285750">
              <a:buFont typeface="Arial" panose="020B0604020202020204" pitchFamily="34" charset="0"/>
              <a:buChar char="•"/>
            </a:pPr>
            <a:r>
              <a:rPr lang="en-US" dirty="0"/>
              <a:t>Split the summation into a double sum </a:t>
            </a:r>
            <a:endParaRPr lang="en-DE" dirty="0"/>
          </a:p>
        </p:txBody>
      </p:sp>
      <p:pic>
        <p:nvPicPr>
          <p:cNvPr id="15" name="Picture 14">
            <a:extLst>
              <a:ext uri="{FF2B5EF4-FFF2-40B4-BE49-F238E27FC236}">
                <a16:creationId xmlns:a16="http://schemas.microsoft.com/office/drawing/2014/main" id="{38F04F84-F10B-4C02-B0C7-E3170721F981}"/>
              </a:ext>
            </a:extLst>
          </p:cNvPr>
          <p:cNvPicPr>
            <a:picLocks noChangeAspect="1"/>
          </p:cNvPicPr>
          <p:nvPr/>
        </p:nvPicPr>
        <p:blipFill>
          <a:blip r:embed="rId6"/>
          <a:stretch>
            <a:fillRect/>
          </a:stretch>
        </p:blipFill>
        <p:spPr>
          <a:xfrm>
            <a:off x="4186895" y="4900901"/>
            <a:ext cx="2814239" cy="881136"/>
          </a:xfrm>
          <a:prstGeom prst="rect">
            <a:avLst/>
          </a:prstGeom>
        </p:spPr>
      </p:pic>
    </p:spTree>
    <p:extLst>
      <p:ext uri="{BB962C8B-B14F-4D97-AF65-F5344CB8AC3E}">
        <p14:creationId xmlns:p14="http://schemas.microsoft.com/office/powerpoint/2010/main" val="1733492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A93C1-1DE6-46B2-80F4-C847950BF3B3}"/>
              </a:ext>
            </a:extLst>
          </p:cNvPr>
          <p:cNvSpPr>
            <a:spLocks noGrp="1"/>
          </p:cNvSpPr>
          <p:nvPr>
            <p:ph type="title"/>
          </p:nvPr>
        </p:nvSpPr>
        <p:spPr>
          <a:xfrm>
            <a:off x="609459" y="292204"/>
            <a:ext cx="6577972" cy="610235"/>
          </a:xfrm>
        </p:spPr>
        <p:txBody>
          <a:bodyPr>
            <a:noAutofit/>
          </a:bodyPr>
          <a:lstStyle/>
          <a:p>
            <a:pPr algn="l"/>
            <a:r>
              <a:rPr lang="en-US" sz="2800" dirty="0"/>
              <a:t>Matched filtering to extract the signal</a:t>
            </a:r>
            <a:endParaRPr lang="en-DE" sz="2800" dirty="0"/>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5D14C232-B0CB-4747-BF27-983A157C256E}"/>
                  </a:ext>
                </a:extLst>
              </p:cNvPr>
              <p:cNvSpPr/>
              <p:nvPr/>
            </p:nvSpPr>
            <p:spPr>
              <a:xfrm>
                <a:off x="1344973" y="5167032"/>
                <a:ext cx="1684756" cy="7888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𝜌</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ea typeface="Cambria Math" panose="02040503050406030204" pitchFamily="18" charset="0"/>
                            </a:rPr>
                            <m:t>𝜁</m:t>
                          </m:r>
                        </m:e>
                      </m:d>
                      <m:r>
                        <a:rPr lang="en-US" b="0" i="1" smtClean="0">
                          <a:solidFill>
                            <a:schemeClr val="tx1"/>
                          </a:solidFill>
                          <a:latin typeface="Cambria Math" panose="02040503050406030204" pitchFamily="18" charset="0"/>
                          <a:ea typeface="Cambria Math" panose="02040503050406030204" pitchFamily="18" charset="0"/>
                        </a:rPr>
                        <m:t>=</m:t>
                      </m:r>
                      <m:f>
                        <m:fPr>
                          <m:ctrlPr>
                            <a:rPr lang="en-US" b="0" i="1" smtClean="0">
                              <a:solidFill>
                                <a:schemeClr val="tx1"/>
                              </a:solidFill>
                              <a:latin typeface="Cambria Math" panose="02040503050406030204" pitchFamily="18" charset="0"/>
                              <a:ea typeface="Cambria Math" panose="02040503050406030204" pitchFamily="18" charset="0"/>
                            </a:rPr>
                          </m:ctrlPr>
                        </m:fPr>
                        <m:num>
                          <m:d>
                            <m:dPr>
                              <m:ctrlPr>
                                <a:rPr lang="en-US" i="1">
                                  <a:solidFill>
                                    <a:schemeClr val="tx1"/>
                                  </a:solidFill>
                                  <a:latin typeface="Cambria Math" panose="02040503050406030204" pitchFamily="18" charset="0"/>
                                  <a:ea typeface="Cambria Math" panose="02040503050406030204" pitchFamily="18" charset="0"/>
                                </a:rPr>
                              </m:ctrlPr>
                            </m:dPr>
                            <m:e>
                              <m:acc>
                                <m:accPr>
                                  <m:chr m:val="̃"/>
                                  <m:ctrlPr>
                                    <a:rPr lang="en-US" i="1">
                                      <a:solidFill>
                                        <a:schemeClr val="tx1"/>
                                      </a:solidFill>
                                      <a:latin typeface="Cambria Math" panose="02040503050406030204" pitchFamily="18" charset="0"/>
                                      <a:ea typeface="Cambria Math" panose="02040503050406030204" pitchFamily="18" charset="0"/>
                                    </a:rPr>
                                  </m:ctrlPr>
                                </m:accPr>
                                <m:e>
                                  <m:r>
                                    <a:rPr lang="en-US" i="1">
                                      <a:solidFill>
                                        <a:schemeClr val="tx1"/>
                                      </a:solidFill>
                                      <a:latin typeface="Cambria Math" panose="02040503050406030204" pitchFamily="18" charset="0"/>
                                      <a:ea typeface="Cambria Math" panose="02040503050406030204" pitchFamily="18" charset="0"/>
                                    </a:rPr>
                                    <m:t>𝑠</m:t>
                                  </m:r>
                                </m:e>
                              </m:acc>
                              <m:r>
                                <a:rPr lang="en-US" b="0" i="1" smtClean="0">
                                  <a:solidFill>
                                    <a:schemeClr val="tx1"/>
                                  </a:solidFill>
                                  <a:latin typeface="Cambria Math" panose="02040503050406030204" pitchFamily="18" charset="0"/>
                                  <a:ea typeface="Cambria Math" panose="02040503050406030204" pitchFamily="18" charset="0"/>
                                </a:rPr>
                                <m:t>|</m:t>
                              </m:r>
                              <m:sSub>
                                <m:sSubPr>
                                  <m:ctrlPr>
                                    <a:rPr lang="en-US" i="1">
                                      <a:solidFill>
                                        <a:schemeClr val="tx1"/>
                                      </a:solidFill>
                                      <a:latin typeface="Cambria Math" panose="02040503050406030204" pitchFamily="18" charset="0"/>
                                      <a:ea typeface="Cambria Math" panose="02040503050406030204" pitchFamily="18" charset="0"/>
                                    </a:rPr>
                                  </m:ctrlPr>
                                </m:sSubPr>
                                <m:e>
                                  <m:acc>
                                    <m:accPr>
                                      <m:chr m:val="̃"/>
                                      <m:ctrlPr>
                                        <a:rPr lang="en-US" i="1">
                                          <a:solidFill>
                                            <a:schemeClr val="tx1"/>
                                          </a:solidFill>
                                          <a:latin typeface="Cambria Math" panose="02040503050406030204" pitchFamily="18" charset="0"/>
                                          <a:ea typeface="Cambria Math" panose="02040503050406030204" pitchFamily="18" charset="0"/>
                                        </a:rPr>
                                      </m:ctrlPr>
                                    </m:accPr>
                                    <m:e>
                                      <m:r>
                                        <a:rPr lang="en-US" i="1">
                                          <a:solidFill>
                                            <a:schemeClr val="tx1"/>
                                          </a:solidFill>
                                          <a:latin typeface="Cambria Math" panose="02040503050406030204" pitchFamily="18" charset="0"/>
                                          <a:ea typeface="Cambria Math" panose="02040503050406030204" pitchFamily="18" charset="0"/>
                                        </a:rPr>
                                        <m:t>h</m:t>
                                      </m:r>
                                    </m:e>
                                  </m:acc>
                                </m:e>
                                <m:sub>
                                  <m:r>
                                    <a:rPr lang="en-US" i="1">
                                      <a:solidFill>
                                        <a:schemeClr val="tx1"/>
                                      </a:solidFill>
                                      <a:latin typeface="Cambria Math" panose="02040503050406030204" pitchFamily="18" charset="0"/>
                                      <a:ea typeface="Cambria Math" panose="02040503050406030204" pitchFamily="18" charset="0"/>
                                    </a:rPr>
                                    <m:t>𝜁</m:t>
                                  </m:r>
                                </m:sub>
                              </m:sSub>
                              <m:r>
                                <a:rPr lang="en-US" i="1">
                                  <a:solidFill>
                                    <a:schemeClr val="tx1"/>
                                  </a:solidFill>
                                  <a:latin typeface="Cambria Math" panose="02040503050406030204" pitchFamily="18" charset="0"/>
                                  <a:ea typeface="Cambria Math" panose="02040503050406030204" pitchFamily="18" charset="0"/>
                                </a:rPr>
                                <m:t> </m:t>
                              </m:r>
                            </m:e>
                          </m:d>
                        </m:num>
                        <m:den>
                          <m:rad>
                            <m:radPr>
                              <m:degHide m:val="on"/>
                              <m:ctrlPr>
                                <a:rPr lang="en-US" b="0" i="1" smtClean="0">
                                  <a:solidFill>
                                    <a:schemeClr val="tx1"/>
                                  </a:solidFill>
                                  <a:latin typeface="Cambria Math" panose="02040503050406030204" pitchFamily="18" charset="0"/>
                                  <a:ea typeface="Cambria Math" panose="02040503050406030204" pitchFamily="18" charset="0"/>
                                </a:rPr>
                              </m:ctrlPr>
                            </m:radPr>
                            <m:deg/>
                            <m:e>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h</m:t>
                              </m:r>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h</m:t>
                              </m:r>
                              <m:r>
                                <a:rPr lang="en-US" b="0" i="1" smtClean="0">
                                  <a:solidFill>
                                    <a:schemeClr val="tx1"/>
                                  </a:solidFill>
                                  <a:latin typeface="Cambria Math" panose="02040503050406030204" pitchFamily="18" charset="0"/>
                                  <a:ea typeface="Cambria Math" panose="02040503050406030204" pitchFamily="18" charset="0"/>
                                </a:rPr>
                                <m:t>)</m:t>
                              </m:r>
                            </m:e>
                          </m:rad>
                        </m:den>
                      </m:f>
                    </m:oMath>
                  </m:oMathPara>
                </a14:m>
                <a:endParaRPr lang="en-DE" dirty="0">
                  <a:solidFill>
                    <a:srgbClr val="00B0F0"/>
                  </a:solidFill>
                </a:endParaRPr>
              </a:p>
            </p:txBody>
          </p:sp>
        </mc:Choice>
        <mc:Fallback xmlns="">
          <p:sp>
            <p:nvSpPr>
              <p:cNvPr id="5" name="Rectangle 4">
                <a:extLst>
                  <a:ext uri="{FF2B5EF4-FFF2-40B4-BE49-F238E27FC236}">
                    <a16:creationId xmlns:a16="http://schemas.microsoft.com/office/drawing/2014/main" id="{5D14C232-B0CB-4747-BF27-983A157C256E}"/>
                  </a:ext>
                </a:extLst>
              </p:cNvPr>
              <p:cNvSpPr>
                <a:spLocks noRot="1" noChangeAspect="1" noMove="1" noResize="1" noEditPoints="1" noAdjustHandles="1" noChangeArrowheads="1" noChangeShapeType="1" noTextEdit="1"/>
              </p:cNvSpPr>
              <p:nvPr/>
            </p:nvSpPr>
            <p:spPr>
              <a:xfrm>
                <a:off x="1344973" y="5167032"/>
                <a:ext cx="1684756" cy="788806"/>
              </a:xfrm>
              <a:prstGeom prst="rect">
                <a:avLst/>
              </a:prstGeom>
              <a:blipFill>
                <a:blip r:embed="rId3"/>
                <a:stretch>
                  <a:fillRect/>
                </a:stretch>
              </a:blipFill>
            </p:spPr>
            <p:txBody>
              <a:bodyPr/>
              <a:lstStyle/>
              <a:p>
                <a:r>
                  <a:rPr lang="en-DE">
                    <a:noFill/>
                  </a:rPr>
                  <a:t> </a:t>
                </a:r>
              </a:p>
            </p:txBody>
          </p:sp>
        </mc:Fallback>
      </mc:AlternateContent>
      <p:sp>
        <p:nvSpPr>
          <p:cNvPr id="6" name="TextBox 5">
            <a:extLst>
              <a:ext uri="{FF2B5EF4-FFF2-40B4-BE49-F238E27FC236}">
                <a16:creationId xmlns:a16="http://schemas.microsoft.com/office/drawing/2014/main" id="{21963DF9-7453-45E1-9CF1-073B4964AAE1}"/>
              </a:ext>
            </a:extLst>
          </p:cNvPr>
          <p:cNvSpPr txBox="1"/>
          <p:nvPr/>
        </p:nvSpPr>
        <p:spPr>
          <a:xfrm>
            <a:off x="961608" y="1184872"/>
            <a:ext cx="3152107" cy="369332"/>
          </a:xfrm>
          <a:prstGeom prst="rect">
            <a:avLst/>
          </a:prstGeom>
          <a:noFill/>
        </p:spPr>
        <p:txBody>
          <a:bodyPr wrap="square" rtlCol="0">
            <a:spAutoFit/>
          </a:bodyPr>
          <a:lstStyle/>
          <a:p>
            <a:r>
              <a:rPr lang="en-US" dirty="0"/>
              <a:t>Optimal detection statistic</a:t>
            </a:r>
            <a:endParaRPr lang="en-DE" dirty="0"/>
          </a:p>
        </p:txBody>
      </p:sp>
      <p:sp>
        <p:nvSpPr>
          <p:cNvPr id="3" name="TextBox 2">
            <a:extLst>
              <a:ext uri="{FF2B5EF4-FFF2-40B4-BE49-F238E27FC236}">
                <a16:creationId xmlns:a16="http://schemas.microsoft.com/office/drawing/2014/main" id="{5EFC7544-6889-45EC-AB65-71AA0BF363F0}"/>
              </a:ext>
            </a:extLst>
          </p:cNvPr>
          <p:cNvSpPr txBox="1"/>
          <p:nvPr/>
        </p:nvSpPr>
        <p:spPr>
          <a:xfrm>
            <a:off x="5339481" y="1184872"/>
            <a:ext cx="4053017" cy="369332"/>
          </a:xfrm>
          <a:prstGeom prst="rect">
            <a:avLst/>
          </a:prstGeom>
          <a:noFill/>
        </p:spPr>
        <p:txBody>
          <a:bodyPr wrap="square" rtlCol="0">
            <a:spAutoFit/>
          </a:bodyPr>
          <a:lstStyle/>
          <a:p>
            <a:r>
              <a:rPr lang="en-US" dirty="0"/>
              <a:t>Likelihood of data containing a signal </a:t>
            </a:r>
            <a:endParaRPr lang="en-DE" dirty="0"/>
          </a:p>
        </p:txBody>
      </p:sp>
      <p:cxnSp>
        <p:nvCxnSpPr>
          <p:cNvPr id="16" name="Straight Arrow Connector 15">
            <a:extLst>
              <a:ext uri="{FF2B5EF4-FFF2-40B4-BE49-F238E27FC236}">
                <a16:creationId xmlns:a16="http://schemas.microsoft.com/office/drawing/2014/main" id="{7F1ECF8C-2273-4FA9-927F-066826367DD2}"/>
              </a:ext>
            </a:extLst>
          </p:cNvPr>
          <p:cNvCxnSpPr>
            <a:stCxn id="6" idx="3"/>
          </p:cNvCxnSpPr>
          <p:nvPr/>
        </p:nvCxnSpPr>
        <p:spPr>
          <a:xfrm>
            <a:off x="4113715" y="1369538"/>
            <a:ext cx="69826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1614F122-71F0-4766-ACA4-F2BFFC1FF67B}"/>
              </a:ext>
            </a:extLst>
          </p:cNvPr>
          <p:cNvPicPr>
            <a:picLocks noChangeAspect="1"/>
          </p:cNvPicPr>
          <p:nvPr/>
        </p:nvPicPr>
        <p:blipFill>
          <a:blip r:embed="rId4"/>
          <a:stretch>
            <a:fillRect/>
          </a:stretch>
        </p:blipFill>
        <p:spPr>
          <a:xfrm>
            <a:off x="1659335" y="2277081"/>
            <a:ext cx="3093160" cy="2135345"/>
          </a:xfrm>
          <a:prstGeom prst="rect">
            <a:avLst/>
          </a:prstGeom>
        </p:spPr>
      </p:pic>
      <p:sp>
        <p:nvSpPr>
          <p:cNvPr id="21" name="TextBox 20">
            <a:extLst>
              <a:ext uri="{FF2B5EF4-FFF2-40B4-BE49-F238E27FC236}">
                <a16:creationId xmlns:a16="http://schemas.microsoft.com/office/drawing/2014/main" id="{9E8EB543-95C9-425A-BB5B-05553AE07F2B}"/>
              </a:ext>
            </a:extLst>
          </p:cNvPr>
          <p:cNvSpPr txBox="1"/>
          <p:nvPr/>
        </p:nvSpPr>
        <p:spPr>
          <a:xfrm>
            <a:off x="1659335" y="1867414"/>
            <a:ext cx="2933049" cy="307777"/>
          </a:xfrm>
          <a:prstGeom prst="rect">
            <a:avLst/>
          </a:prstGeom>
          <a:noFill/>
        </p:spPr>
        <p:txBody>
          <a:bodyPr wrap="square" rtlCol="0">
            <a:spAutoFit/>
          </a:bodyPr>
          <a:lstStyle/>
          <a:p>
            <a:r>
              <a:rPr lang="en-US" sz="1400" dirty="0"/>
              <a:t>Signal embedded in strain data </a:t>
            </a:r>
            <a:r>
              <a:rPr lang="en-US" sz="1400" b="1" dirty="0"/>
              <a:t>s(t)</a:t>
            </a:r>
            <a:endParaRPr lang="en-DE" sz="1400" dirty="0"/>
          </a:p>
        </p:txBody>
      </p:sp>
      <p:sp>
        <p:nvSpPr>
          <p:cNvPr id="23" name="Flowchart: Summing Junction 22">
            <a:extLst>
              <a:ext uri="{FF2B5EF4-FFF2-40B4-BE49-F238E27FC236}">
                <a16:creationId xmlns:a16="http://schemas.microsoft.com/office/drawing/2014/main" id="{0F1225D3-2B61-46C5-A825-3E484A4D031D}"/>
              </a:ext>
            </a:extLst>
          </p:cNvPr>
          <p:cNvSpPr/>
          <p:nvPr/>
        </p:nvSpPr>
        <p:spPr>
          <a:xfrm>
            <a:off x="5689437" y="2843507"/>
            <a:ext cx="288324" cy="271849"/>
          </a:xfrm>
          <a:prstGeom prst="flowChartSummingJunction">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DE" dirty="0"/>
          </a:p>
        </p:txBody>
      </p:sp>
      <p:pic>
        <p:nvPicPr>
          <p:cNvPr id="25" name="Picture 24">
            <a:extLst>
              <a:ext uri="{FF2B5EF4-FFF2-40B4-BE49-F238E27FC236}">
                <a16:creationId xmlns:a16="http://schemas.microsoft.com/office/drawing/2014/main" id="{FBE0247D-63A2-498A-8CCC-B7B63C27C5FD}"/>
              </a:ext>
            </a:extLst>
          </p:cNvPr>
          <p:cNvPicPr>
            <a:picLocks noChangeAspect="1"/>
          </p:cNvPicPr>
          <p:nvPr/>
        </p:nvPicPr>
        <p:blipFill>
          <a:blip r:embed="rId5"/>
          <a:stretch>
            <a:fillRect/>
          </a:stretch>
        </p:blipFill>
        <p:spPr>
          <a:xfrm>
            <a:off x="7187431" y="2409418"/>
            <a:ext cx="1424316" cy="994334"/>
          </a:xfrm>
          <a:prstGeom prst="rect">
            <a:avLst/>
          </a:prstGeom>
        </p:spPr>
      </p:pic>
      <p:pic>
        <p:nvPicPr>
          <p:cNvPr id="27" name="Picture 26">
            <a:extLst>
              <a:ext uri="{FF2B5EF4-FFF2-40B4-BE49-F238E27FC236}">
                <a16:creationId xmlns:a16="http://schemas.microsoft.com/office/drawing/2014/main" id="{C179C2B6-1379-4183-9B7D-9AA1BCF58C1F}"/>
              </a:ext>
            </a:extLst>
          </p:cNvPr>
          <p:cNvPicPr>
            <a:picLocks noChangeAspect="1"/>
          </p:cNvPicPr>
          <p:nvPr/>
        </p:nvPicPr>
        <p:blipFill>
          <a:blip r:embed="rId5"/>
          <a:stretch>
            <a:fillRect/>
          </a:stretch>
        </p:blipFill>
        <p:spPr>
          <a:xfrm>
            <a:off x="9622367" y="2409418"/>
            <a:ext cx="1424316" cy="994334"/>
          </a:xfrm>
          <a:prstGeom prst="rect">
            <a:avLst/>
          </a:prstGeom>
        </p:spPr>
      </p:pic>
      <p:sp>
        <p:nvSpPr>
          <p:cNvPr id="29" name="Left Brace 28">
            <a:extLst>
              <a:ext uri="{FF2B5EF4-FFF2-40B4-BE49-F238E27FC236}">
                <a16:creationId xmlns:a16="http://schemas.microsoft.com/office/drawing/2014/main" id="{748513DA-3238-446E-BDA3-2AC9A9619FB2}"/>
              </a:ext>
            </a:extLst>
          </p:cNvPr>
          <p:cNvSpPr/>
          <p:nvPr/>
        </p:nvSpPr>
        <p:spPr>
          <a:xfrm>
            <a:off x="6631459" y="2121380"/>
            <a:ext cx="222422" cy="167626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DE">
              <a:ln w="0"/>
              <a:effectLst>
                <a:outerShdw blurRad="38100" dist="19050" dir="2700000" algn="tl" rotWithShape="0">
                  <a:schemeClr val="dk1">
                    <a:alpha val="40000"/>
                  </a:schemeClr>
                </a:outerShdw>
              </a:effectLst>
            </a:endParaRPr>
          </a:p>
        </p:txBody>
      </p:sp>
      <p:sp>
        <p:nvSpPr>
          <p:cNvPr id="30" name="Left Brace 29">
            <a:extLst>
              <a:ext uri="{FF2B5EF4-FFF2-40B4-BE49-F238E27FC236}">
                <a16:creationId xmlns:a16="http://schemas.microsoft.com/office/drawing/2014/main" id="{3BCC8E21-A4D9-45FB-8430-5FC1AD4E2C49}"/>
              </a:ext>
            </a:extLst>
          </p:cNvPr>
          <p:cNvSpPr/>
          <p:nvPr/>
        </p:nvSpPr>
        <p:spPr>
          <a:xfrm rot="10800000">
            <a:off x="11397048" y="2121379"/>
            <a:ext cx="222422" cy="1676263"/>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DE">
              <a:ln w="0"/>
              <a:effectLst>
                <a:outerShdw blurRad="38100" dist="19050" dir="2700000" algn="tl" rotWithShape="0">
                  <a:schemeClr val="dk1">
                    <a:alpha val="40000"/>
                  </a:schemeClr>
                </a:outerShdw>
              </a:effectLst>
            </a:endParaRPr>
          </a:p>
        </p:txBody>
      </p:sp>
      <p:sp>
        <p:nvSpPr>
          <p:cNvPr id="31" name="TextBox 30">
            <a:extLst>
              <a:ext uri="{FF2B5EF4-FFF2-40B4-BE49-F238E27FC236}">
                <a16:creationId xmlns:a16="http://schemas.microsoft.com/office/drawing/2014/main" id="{CD54D41D-59CB-4D46-BD56-5B110133A8A3}"/>
              </a:ext>
            </a:extLst>
          </p:cNvPr>
          <p:cNvSpPr txBox="1"/>
          <p:nvPr/>
        </p:nvSpPr>
        <p:spPr>
          <a:xfrm>
            <a:off x="8796320" y="3158275"/>
            <a:ext cx="658288" cy="369332"/>
          </a:xfrm>
          <a:prstGeom prst="rect">
            <a:avLst/>
          </a:prstGeom>
          <a:noFill/>
        </p:spPr>
        <p:txBody>
          <a:bodyPr wrap="square" rtlCol="0">
            <a:spAutoFit/>
          </a:bodyPr>
          <a:lstStyle/>
          <a:p>
            <a:r>
              <a:rPr lang="en-US" dirty="0"/>
              <a:t>. . . .</a:t>
            </a:r>
            <a:endParaRPr lang="en-DE" dirty="0"/>
          </a:p>
        </p:txBody>
      </p:sp>
      <p:sp>
        <p:nvSpPr>
          <p:cNvPr id="32" name="Arrow: Right 31">
            <a:extLst>
              <a:ext uri="{FF2B5EF4-FFF2-40B4-BE49-F238E27FC236}">
                <a16:creationId xmlns:a16="http://schemas.microsoft.com/office/drawing/2014/main" id="{D7FFDD9E-20C3-4F3F-ADCA-4601F18993CE}"/>
              </a:ext>
            </a:extLst>
          </p:cNvPr>
          <p:cNvSpPr/>
          <p:nvPr/>
        </p:nvSpPr>
        <p:spPr>
          <a:xfrm rot="5400000">
            <a:off x="8953674" y="3971790"/>
            <a:ext cx="508316" cy="369332"/>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33" name="Picture 32">
            <a:extLst>
              <a:ext uri="{FF2B5EF4-FFF2-40B4-BE49-F238E27FC236}">
                <a16:creationId xmlns:a16="http://schemas.microsoft.com/office/drawing/2014/main" id="{9D719BC9-630E-4908-9947-E73EA622564A}"/>
              </a:ext>
            </a:extLst>
          </p:cNvPr>
          <p:cNvPicPr>
            <a:picLocks noChangeAspect="1"/>
          </p:cNvPicPr>
          <p:nvPr/>
        </p:nvPicPr>
        <p:blipFill>
          <a:blip r:embed="rId6"/>
          <a:stretch>
            <a:fillRect/>
          </a:stretch>
        </p:blipFill>
        <p:spPr>
          <a:xfrm>
            <a:off x="7504304" y="4639153"/>
            <a:ext cx="3242320" cy="2067950"/>
          </a:xfrm>
          <a:prstGeom prst="rect">
            <a:avLst/>
          </a:prstGeom>
        </p:spPr>
      </p:pic>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0D4AFD3A-49EC-405E-85C4-472D50227196}"/>
                  </a:ext>
                </a:extLst>
              </p:cNvPr>
              <p:cNvSpPr txBox="1"/>
              <p:nvPr/>
            </p:nvSpPr>
            <p:spPr>
              <a:xfrm>
                <a:off x="8030901" y="1883318"/>
                <a:ext cx="2574914" cy="326821"/>
              </a:xfrm>
              <a:prstGeom prst="rect">
                <a:avLst/>
              </a:prstGeom>
              <a:noFill/>
            </p:spPr>
            <p:txBody>
              <a:bodyPr wrap="square" rtlCol="0">
                <a:spAutoFit/>
              </a:bodyPr>
              <a:lstStyle/>
              <a:p>
                <a:r>
                  <a:rPr lang="en-US" sz="1400" dirty="0"/>
                  <a:t>Modeled waveform filters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h</m:t>
                        </m:r>
                      </m:e>
                      <m:sub>
                        <m:r>
                          <a:rPr lang="en-US" sz="1400" i="1" smtClean="0">
                            <a:latin typeface="Cambria Math" panose="02040503050406030204" pitchFamily="18" charset="0"/>
                            <a:ea typeface="Cambria Math" panose="02040503050406030204" pitchFamily="18" charset="0"/>
                          </a:rPr>
                          <m:t>𝜁</m:t>
                        </m:r>
                      </m:sub>
                    </m:sSub>
                    <m:r>
                      <a:rPr lang="en-US" sz="1400" b="0" i="1" smtClean="0">
                        <a:latin typeface="Cambria Math" panose="02040503050406030204" pitchFamily="18" charset="0"/>
                      </a:rPr>
                      <m:t>(</m:t>
                    </m:r>
                    <m:r>
                      <a:rPr lang="en-US" sz="1400" b="0" i="1" smtClean="0">
                        <a:latin typeface="Cambria Math" panose="02040503050406030204" pitchFamily="18" charset="0"/>
                      </a:rPr>
                      <m:t>𝑡</m:t>
                    </m:r>
                    <m:r>
                      <a:rPr lang="en-US" sz="1400" b="0" i="1" smtClean="0">
                        <a:latin typeface="Cambria Math" panose="02040503050406030204" pitchFamily="18" charset="0"/>
                      </a:rPr>
                      <m:t>)</m:t>
                    </m:r>
                  </m:oMath>
                </a14:m>
                <a:endParaRPr lang="en-DE" sz="1400" dirty="0"/>
              </a:p>
            </p:txBody>
          </p:sp>
        </mc:Choice>
        <mc:Fallback xmlns="">
          <p:sp>
            <p:nvSpPr>
              <p:cNvPr id="34" name="TextBox 33">
                <a:extLst>
                  <a:ext uri="{FF2B5EF4-FFF2-40B4-BE49-F238E27FC236}">
                    <a16:creationId xmlns:a16="http://schemas.microsoft.com/office/drawing/2014/main" id="{0D4AFD3A-49EC-405E-85C4-472D50227196}"/>
                  </a:ext>
                </a:extLst>
              </p:cNvPr>
              <p:cNvSpPr txBox="1">
                <a:spLocks noRot="1" noChangeAspect="1" noMove="1" noResize="1" noEditPoints="1" noAdjustHandles="1" noChangeArrowheads="1" noChangeShapeType="1" noTextEdit="1"/>
              </p:cNvSpPr>
              <p:nvPr/>
            </p:nvSpPr>
            <p:spPr>
              <a:xfrm>
                <a:off x="8030901" y="1883318"/>
                <a:ext cx="2574914" cy="326821"/>
              </a:xfrm>
              <a:prstGeom prst="rect">
                <a:avLst/>
              </a:prstGeom>
              <a:blipFill>
                <a:blip r:embed="rId7"/>
                <a:stretch>
                  <a:fillRect l="-709" t="-3704" b="-11111"/>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857DD032-2468-44A2-93D2-A77EAE8E4861}"/>
                  </a:ext>
                </a:extLst>
              </p:cNvPr>
              <p:cNvSpPr/>
              <p:nvPr/>
            </p:nvSpPr>
            <p:spPr>
              <a:xfrm>
                <a:off x="3788246" y="5167032"/>
                <a:ext cx="2957541" cy="90191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𝑎</m:t>
                      </m:r>
                      <m:r>
                        <a:rPr lang="en-US" b="0" i="1" smtClean="0">
                          <a:solidFill>
                            <a:schemeClr val="tx1"/>
                          </a:solidFill>
                          <a:latin typeface="Cambria Math" panose="02040503050406030204" pitchFamily="18" charset="0"/>
                          <a:ea typeface="Cambria Math" panose="02040503050406030204" pitchFamily="18" charset="0"/>
                        </a:rPr>
                        <m:t>|</m:t>
                      </m:r>
                      <m:r>
                        <a:rPr lang="en-US" b="0" i="1" smtClean="0">
                          <a:solidFill>
                            <a:schemeClr val="tx1"/>
                          </a:solidFill>
                          <a:latin typeface="Cambria Math" panose="02040503050406030204" pitchFamily="18" charset="0"/>
                          <a:ea typeface="Cambria Math" panose="02040503050406030204" pitchFamily="18" charset="0"/>
                        </a:rPr>
                        <m:t>𝑏</m:t>
                      </m:r>
                      <m:r>
                        <a:rPr lang="en-US" b="0" i="1" smtClean="0">
                          <a:solidFill>
                            <a:schemeClr val="tx1"/>
                          </a:solidFill>
                          <a:latin typeface="Cambria Math" panose="02040503050406030204" pitchFamily="18" charset="0"/>
                          <a:ea typeface="Cambria Math" panose="02040503050406030204" pitchFamily="18" charset="0"/>
                        </a:rPr>
                        <m:t>)=4</m:t>
                      </m:r>
                      <m:nary>
                        <m:naryPr>
                          <m:limLoc m:val="undOvr"/>
                          <m:ctrlPr>
                            <a:rPr lang="en-US" i="1">
                              <a:solidFill>
                                <a:schemeClr val="tx1"/>
                              </a:solidFill>
                              <a:latin typeface="Cambria Math" panose="02040503050406030204" pitchFamily="18" charset="0"/>
                              <a:ea typeface="Cambria Math" panose="02040503050406030204" pitchFamily="18" charset="0"/>
                            </a:rPr>
                          </m:ctrlPr>
                        </m:naryPr>
                        <m:sub>
                          <m:r>
                            <m:rPr>
                              <m:brk m:alnAt="24"/>
                            </m:rPr>
                            <a:rPr lang="en-US" i="1">
                              <a:solidFill>
                                <a:schemeClr val="tx1"/>
                              </a:solidFill>
                              <a:latin typeface="Cambria Math" panose="02040503050406030204" pitchFamily="18" charset="0"/>
                              <a:ea typeface="Cambria Math" panose="02040503050406030204" pitchFamily="18" charset="0"/>
                            </a:rPr>
                            <m:t>−</m:t>
                          </m:r>
                          <m:r>
                            <a:rPr lang="en-US" i="1">
                              <a:solidFill>
                                <a:schemeClr val="tx1"/>
                              </a:solidFill>
                              <a:latin typeface="Cambria Math" panose="02040503050406030204" pitchFamily="18" charset="0"/>
                              <a:ea typeface="Cambria Math" panose="02040503050406030204" pitchFamily="18" charset="0"/>
                            </a:rPr>
                            <m:t>∞</m:t>
                          </m:r>
                        </m:sub>
                        <m:sup>
                          <m:r>
                            <a:rPr lang="en-US" i="1">
                              <a:solidFill>
                                <a:schemeClr val="tx1"/>
                              </a:solidFill>
                              <a:latin typeface="Cambria Math" panose="02040503050406030204" pitchFamily="18" charset="0"/>
                              <a:ea typeface="Cambria Math" panose="02040503050406030204" pitchFamily="18" charset="0"/>
                            </a:rPr>
                            <m:t>∞</m:t>
                          </m:r>
                        </m:sup>
                        <m:e>
                          <m:f>
                            <m:fPr>
                              <m:ctrlPr>
                                <a:rPr lang="en-US" i="1">
                                  <a:solidFill>
                                    <a:schemeClr val="tx1"/>
                                  </a:solidFill>
                                  <a:latin typeface="Cambria Math" panose="02040503050406030204" pitchFamily="18" charset="0"/>
                                  <a:ea typeface="Cambria Math" panose="02040503050406030204" pitchFamily="18" charset="0"/>
                                </a:rPr>
                              </m:ctrlPr>
                            </m:fPr>
                            <m:num>
                              <m:sSup>
                                <m:sSupPr>
                                  <m:ctrlPr>
                                    <a:rPr lang="en-US" i="1">
                                      <a:solidFill>
                                        <a:schemeClr val="tx1"/>
                                      </a:solidFill>
                                      <a:latin typeface="Cambria Math" panose="02040503050406030204" pitchFamily="18" charset="0"/>
                                      <a:ea typeface="Cambria Math" panose="02040503050406030204" pitchFamily="18" charset="0"/>
                                    </a:rPr>
                                  </m:ctrlPr>
                                </m:sSupPr>
                                <m:e>
                                  <m:acc>
                                    <m:accPr>
                                      <m:chr m:val="̃"/>
                                      <m:ctrlPr>
                                        <a:rPr lang="en-US" i="1">
                                          <a:solidFill>
                                            <a:schemeClr val="tx1"/>
                                          </a:solidFill>
                                          <a:latin typeface="Cambria Math" panose="02040503050406030204" pitchFamily="18" charset="0"/>
                                          <a:ea typeface="Cambria Math" panose="02040503050406030204" pitchFamily="18" charset="0"/>
                                        </a:rPr>
                                      </m:ctrlPr>
                                    </m:accPr>
                                    <m:e>
                                      <m:r>
                                        <a:rPr lang="en-US" b="0" i="1" smtClean="0">
                                          <a:solidFill>
                                            <a:schemeClr val="tx1"/>
                                          </a:solidFill>
                                          <a:latin typeface="Cambria Math" panose="02040503050406030204" pitchFamily="18" charset="0"/>
                                          <a:ea typeface="Cambria Math" panose="02040503050406030204" pitchFamily="18" charset="0"/>
                                        </a:rPr>
                                        <m:t>𝑎</m:t>
                                      </m:r>
                                    </m:e>
                                  </m:acc>
                                  <m:r>
                                    <a:rPr lang="en-US" i="1">
                                      <a:solidFill>
                                        <a:schemeClr val="tx1"/>
                                      </a:solidFill>
                                      <a:latin typeface="Cambria Math" panose="02040503050406030204" pitchFamily="18" charset="0"/>
                                      <a:ea typeface="Cambria Math" panose="02040503050406030204" pitchFamily="18" charset="0"/>
                                    </a:rPr>
                                    <m:t>(</m:t>
                                  </m:r>
                                  <m:r>
                                    <a:rPr lang="en-US" i="1">
                                      <a:solidFill>
                                        <a:schemeClr val="tx1"/>
                                      </a:solidFill>
                                      <a:latin typeface="Cambria Math" panose="02040503050406030204" pitchFamily="18" charset="0"/>
                                      <a:ea typeface="Cambria Math" panose="02040503050406030204" pitchFamily="18" charset="0"/>
                                    </a:rPr>
                                    <m:t>𝑓</m:t>
                                  </m:r>
                                  <m:r>
                                    <a:rPr lang="en-US" i="1">
                                      <a:solidFill>
                                        <a:schemeClr val="tx1"/>
                                      </a:solidFill>
                                      <a:latin typeface="Cambria Math" panose="02040503050406030204" pitchFamily="18" charset="0"/>
                                      <a:ea typeface="Cambria Math" panose="02040503050406030204" pitchFamily="18" charset="0"/>
                                    </a:rPr>
                                    <m:t>)</m:t>
                                  </m:r>
                                  <m:acc>
                                    <m:accPr>
                                      <m:chr m:val="̃"/>
                                      <m:ctrlPr>
                                        <a:rPr lang="en-US" b="0" i="1" smtClean="0">
                                          <a:solidFill>
                                            <a:schemeClr val="tx1"/>
                                          </a:solidFill>
                                          <a:latin typeface="Cambria Math" panose="02040503050406030204" pitchFamily="18" charset="0"/>
                                          <a:ea typeface="Cambria Math" panose="02040503050406030204" pitchFamily="18" charset="0"/>
                                        </a:rPr>
                                      </m:ctrlPr>
                                    </m:accPr>
                                    <m:e>
                                      <m:r>
                                        <a:rPr lang="en-US" b="0" i="1" smtClean="0">
                                          <a:solidFill>
                                            <a:schemeClr val="tx1"/>
                                          </a:solidFill>
                                          <a:latin typeface="Cambria Math" panose="02040503050406030204" pitchFamily="18" charset="0"/>
                                          <a:ea typeface="Cambria Math" panose="02040503050406030204" pitchFamily="18" charset="0"/>
                                        </a:rPr>
                                        <m:t>𝑏</m:t>
                                      </m:r>
                                    </m:e>
                                  </m:acc>
                                </m:e>
                                <m:sup>
                                  <m:r>
                                    <a:rPr lang="en-US" i="1">
                                      <a:solidFill>
                                        <a:schemeClr val="tx1"/>
                                      </a:solidFill>
                                      <a:latin typeface="Cambria Math" panose="02040503050406030204" pitchFamily="18" charset="0"/>
                                      <a:ea typeface="Cambria Math" panose="02040503050406030204" pitchFamily="18" charset="0"/>
                                    </a:rPr>
                                    <m:t>∗</m:t>
                                  </m:r>
                                </m:sup>
                              </m:sSup>
                              <m:d>
                                <m:dPr>
                                  <m:ctrlPr>
                                    <a:rPr lang="en-US" i="1">
                                      <a:solidFill>
                                        <a:schemeClr val="tx1"/>
                                      </a:solidFill>
                                      <a:latin typeface="Cambria Math" panose="02040503050406030204" pitchFamily="18" charset="0"/>
                                      <a:ea typeface="Cambria Math" panose="02040503050406030204" pitchFamily="18" charset="0"/>
                                    </a:rPr>
                                  </m:ctrlPr>
                                </m:dPr>
                                <m:e>
                                  <m:r>
                                    <a:rPr lang="en-US" i="1">
                                      <a:solidFill>
                                        <a:schemeClr val="tx1"/>
                                      </a:solidFill>
                                      <a:latin typeface="Cambria Math" panose="02040503050406030204" pitchFamily="18" charset="0"/>
                                      <a:ea typeface="Cambria Math" panose="02040503050406030204" pitchFamily="18" charset="0"/>
                                    </a:rPr>
                                    <m:t>𝑓</m:t>
                                  </m:r>
                                </m:e>
                              </m:d>
                            </m:num>
                            <m:den>
                              <m:sSub>
                                <m:sSubPr>
                                  <m:ctrlPr>
                                    <a:rPr lang="en-US" i="1">
                                      <a:solidFill>
                                        <a:schemeClr val="tx1"/>
                                      </a:solidFill>
                                      <a:latin typeface="Cambria Math" panose="02040503050406030204" pitchFamily="18" charset="0"/>
                                      <a:ea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𝑆</m:t>
                                  </m:r>
                                </m:e>
                                <m:sub>
                                  <m:r>
                                    <a:rPr lang="en-US" i="1">
                                      <a:solidFill>
                                        <a:schemeClr val="tx1"/>
                                      </a:solidFill>
                                      <a:latin typeface="Cambria Math" panose="02040503050406030204" pitchFamily="18" charset="0"/>
                                      <a:ea typeface="Cambria Math" panose="02040503050406030204" pitchFamily="18" charset="0"/>
                                    </a:rPr>
                                    <m:t>𝑛</m:t>
                                  </m:r>
                                </m:sub>
                              </m:sSub>
                            </m:den>
                          </m:f>
                          <m:r>
                            <a:rPr lang="en-US" i="1">
                              <a:solidFill>
                                <a:schemeClr val="tx1"/>
                              </a:solidFill>
                              <a:latin typeface="Cambria Math" panose="02040503050406030204" pitchFamily="18" charset="0"/>
                              <a:ea typeface="Cambria Math" panose="02040503050406030204" pitchFamily="18" charset="0"/>
                            </a:rPr>
                            <m:t>𝑑𝑓</m:t>
                          </m:r>
                        </m:e>
                      </m:nary>
                    </m:oMath>
                  </m:oMathPara>
                </a14:m>
                <a:endParaRPr lang="en-DE" dirty="0"/>
              </a:p>
            </p:txBody>
          </p:sp>
        </mc:Choice>
        <mc:Fallback xmlns="">
          <p:sp>
            <p:nvSpPr>
              <p:cNvPr id="4" name="Rectangle 3">
                <a:extLst>
                  <a:ext uri="{FF2B5EF4-FFF2-40B4-BE49-F238E27FC236}">
                    <a16:creationId xmlns:a16="http://schemas.microsoft.com/office/drawing/2014/main" id="{857DD032-2468-44A2-93D2-A77EAE8E4861}"/>
                  </a:ext>
                </a:extLst>
              </p:cNvPr>
              <p:cNvSpPr>
                <a:spLocks noRot="1" noChangeAspect="1" noMove="1" noResize="1" noEditPoints="1" noAdjustHandles="1" noChangeArrowheads="1" noChangeShapeType="1" noTextEdit="1"/>
              </p:cNvSpPr>
              <p:nvPr/>
            </p:nvSpPr>
            <p:spPr>
              <a:xfrm>
                <a:off x="3788246" y="5167032"/>
                <a:ext cx="2957541" cy="901914"/>
              </a:xfrm>
              <a:prstGeom prst="rect">
                <a:avLst/>
              </a:prstGeom>
              <a:blipFill>
                <a:blip r:embed="rId8"/>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3503636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428AC-B7D0-4A98-8303-165BAF6C3339}"/>
              </a:ext>
            </a:extLst>
          </p:cNvPr>
          <p:cNvSpPr>
            <a:spLocks noGrp="1"/>
          </p:cNvSpPr>
          <p:nvPr>
            <p:ph type="title"/>
          </p:nvPr>
        </p:nvSpPr>
        <p:spPr>
          <a:xfrm>
            <a:off x="905557" y="3904735"/>
            <a:ext cx="6030702" cy="790832"/>
          </a:xfrm>
        </p:spPr>
        <p:txBody>
          <a:bodyPr>
            <a:normAutofit/>
          </a:bodyPr>
          <a:lstStyle/>
          <a:p>
            <a:pPr algn="l"/>
            <a:r>
              <a:rPr lang="en-US" dirty="0"/>
              <a:t>Search assumptions</a:t>
            </a:r>
            <a:endParaRPr lang="en-DE" dirty="0"/>
          </a:p>
        </p:txBody>
      </p:sp>
    </p:spTree>
    <p:extLst>
      <p:ext uri="{BB962C8B-B14F-4D97-AF65-F5344CB8AC3E}">
        <p14:creationId xmlns:p14="http://schemas.microsoft.com/office/powerpoint/2010/main" val="869929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7461A95-258A-4500-8404-CC93C45265E1}"/>
              </a:ext>
            </a:extLst>
          </p:cNvPr>
          <p:cNvSpPr>
            <a:spLocks noGrp="1"/>
          </p:cNvSpPr>
          <p:nvPr>
            <p:ph type="title"/>
          </p:nvPr>
        </p:nvSpPr>
        <p:spPr>
          <a:xfrm>
            <a:off x="596608" y="367577"/>
            <a:ext cx="5808281" cy="502508"/>
          </a:xfrm>
        </p:spPr>
        <p:txBody>
          <a:bodyPr>
            <a:normAutofit fontScale="90000"/>
          </a:bodyPr>
          <a:lstStyle/>
          <a:p>
            <a:pPr algn="l"/>
            <a:r>
              <a:rPr lang="en-US" sz="3200" dirty="0"/>
              <a:t>Approximating the search statistic</a:t>
            </a:r>
            <a:endParaRPr lang="en-DE" sz="3200" dirty="0"/>
          </a:p>
        </p:txBody>
      </p:sp>
      <p:sp>
        <p:nvSpPr>
          <p:cNvPr id="5" name="TextBox 4">
            <a:extLst>
              <a:ext uri="{FF2B5EF4-FFF2-40B4-BE49-F238E27FC236}">
                <a16:creationId xmlns:a16="http://schemas.microsoft.com/office/drawing/2014/main" id="{D7D7549D-BA3D-49C5-ACCC-CAD81266EFA0}"/>
              </a:ext>
            </a:extLst>
          </p:cNvPr>
          <p:cNvSpPr txBox="1"/>
          <p:nvPr/>
        </p:nvSpPr>
        <p:spPr>
          <a:xfrm>
            <a:off x="2156527" y="1126596"/>
            <a:ext cx="1554212" cy="369332"/>
          </a:xfrm>
          <a:prstGeom prst="rect">
            <a:avLst/>
          </a:prstGeom>
          <a:noFill/>
        </p:spPr>
        <p:txBody>
          <a:bodyPr wrap="square" rtlCol="0">
            <a:spAutoFit/>
          </a:bodyPr>
          <a:lstStyle/>
          <a:p>
            <a:r>
              <a:rPr lang="en-US" dirty="0">
                <a:solidFill>
                  <a:srgbClr val="FF0000"/>
                </a:solidFill>
              </a:rPr>
              <a:t>Aligned spins</a:t>
            </a:r>
            <a:endParaRPr lang="en-DE" dirty="0">
              <a:solidFill>
                <a:srgbClr val="FF0000"/>
              </a:solidFill>
            </a:endParaRPr>
          </a:p>
        </p:txBody>
      </p:sp>
      <p:sp>
        <p:nvSpPr>
          <p:cNvPr id="6" name="Rectangle 5">
            <a:extLst>
              <a:ext uri="{FF2B5EF4-FFF2-40B4-BE49-F238E27FC236}">
                <a16:creationId xmlns:a16="http://schemas.microsoft.com/office/drawing/2014/main" id="{E729E2FD-4F1C-42A1-B039-F3BA9F13C958}"/>
              </a:ext>
            </a:extLst>
          </p:cNvPr>
          <p:cNvSpPr/>
          <p:nvPr/>
        </p:nvSpPr>
        <p:spPr>
          <a:xfrm>
            <a:off x="4746819" y="1122772"/>
            <a:ext cx="2162772" cy="369332"/>
          </a:xfrm>
          <a:prstGeom prst="rect">
            <a:avLst/>
          </a:prstGeom>
        </p:spPr>
        <p:txBody>
          <a:bodyPr wrap="none">
            <a:spAutoFit/>
          </a:bodyPr>
          <a:lstStyle/>
          <a:p>
            <a:r>
              <a:rPr lang="en-US" dirty="0">
                <a:solidFill>
                  <a:srgbClr val="FF0000"/>
                </a:solidFill>
              </a:rPr>
              <a:t>Quasi circular orbits</a:t>
            </a:r>
            <a:endParaRPr lang="en-DE" dirty="0">
              <a:solidFill>
                <a:srgbClr val="FF0000"/>
              </a:solidFill>
            </a:endParaRPr>
          </a:p>
        </p:txBody>
      </p:sp>
      <p:sp>
        <p:nvSpPr>
          <p:cNvPr id="7" name="TextBox 6">
            <a:extLst>
              <a:ext uri="{FF2B5EF4-FFF2-40B4-BE49-F238E27FC236}">
                <a16:creationId xmlns:a16="http://schemas.microsoft.com/office/drawing/2014/main" id="{0D6497A5-079F-4426-8390-5BFC6BFD9384}"/>
              </a:ext>
            </a:extLst>
          </p:cNvPr>
          <p:cNvSpPr txBox="1"/>
          <p:nvPr/>
        </p:nvSpPr>
        <p:spPr>
          <a:xfrm>
            <a:off x="7707792" y="1122867"/>
            <a:ext cx="3594522" cy="369332"/>
          </a:xfrm>
          <a:prstGeom prst="rect">
            <a:avLst/>
          </a:prstGeom>
          <a:noFill/>
        </p:spPr>
        <p:txBody>
          <a:bodyPr wrap="square" rtlCol="0">
            <a:spAutoFit/>
          </a:bodyPr>
          <a:lstStyle/>
          <a:p>
            <a:r>
              <a:rPr lang="en-US" dirty="0">
                <a:solidFill>
                  <a:srgbClr val="FF0000"/>
                </a:solidFill>
              </a:rPr>
              <a:t>Dominant mode of GW emission</a:t>
            </a:r>
            <a:endParaRPr lang="en-DE" dirty="0">
              <a:solidFill>
                <a:srgbClr val="FF0000"/>
              </a:solidFill>
            </a:endParaRPr>
          </a:p>
        </p:txBody>
      </p:sp>
      <p:sp>
        <p:nvSpPr>
          <p:cNvPr id="8" name="TextBox 7">
            <a:extLst>
              <a:ext uri="{FF2B5EF4-FFF2-40B4-BE49-F238E27FC236}">
                <a16:creationId xmlns:a16="http://schemas.microsoft.com/office/drawing/2014/main" id="{291B4C49-4576-49CD-A901-540A9BFC2EE8}"/>
              </a:ext>
            </a:extLst>
          </p:cNvPr>
          <p:cNvSpPr txBox="1"/>
          <p:nvPr/>
        </p:nvSpPr>
        <p:spPr>
          <a:xfrm>
            <a:off x="1152837" y="2040436"/>
            <a:ext cx="1911178" cy="400110"/>
          </a:xfrm>
          <a:prstGeom prst="rect">
            <a:avLst/>
          </a:prstGeom>
          <a:noFill/>
        </p:spPr>
        <p:txBody>
          <a:bodyPr wrap="square" rtlCol="0">
            <a:spAutoFit/>
          </a:bodyPr>
          <a:lstStyle/>
          <a:p>
            <a:r>
              <a:rPr lang="en-US" sz="2000" u="sng" dirty="0"/>
              <a:t>15 parameters</a:t>
            </a:r>
            <a:endParaRPr lang="en-DE" sz="2000" u="sng"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5F7585A-B9D9-46A9-A5F3-B25B025BADD2}"/>
                  </a:ext>
                </a:extLst>
              </p:cNvPr>
              <p:cNvSpPr txBox="1"/>
              <p:nvPr/>
            </p:nvSpPr>
            <p:spPr>
              <a:xfrm>
                <a:off x="747610" y="2843883"/>
                <a:ext cx="4372046" cy="1495474"/>
              </a:xfrm>
              <a:prstGeom prst="rect">
                <a:avLst/>
              </a:prstGeom>
              <a:noFill/>
            </p:spPr>
            <p:txBody>
              <a:bodyPr wrap="square" rtlCol="0">
                <a:spAutoFit/>
              </a:bodyPr>
              <a:lstStyle/>
              <a:p>
                <a:pPr marL="285750" indent="-285750">
                  <a:lnSpc>
                    <a:spcPct val="200000"/>
                  </a:lnSpc>
                  <a:buFont typeface="Courier New" panose="02070309020205020404" pitchFamily="49" charset="0"/>
                  <a:buChar char="o"/>
                </a:pPr>
                <a:r>
                  <a:rPr lang="en-US" sz="1600" dirty="0"/>
                  <a:t>Masses                        </a:t>
                </a:r>
                <a14:m>
                  <m:oMath xmlns:m="http://schemas.openxmlformats.org/officeDocument/2006/math">
                    <m:sSub>
                      <m:sSubPr>
                        <m:ctrlPr>
                          <a:rPr lang="en-DE" sz="1600" i="1">
                            <a:latin typeface="Cambria Math" panose="02040503050406030204" pitchFamily="18" charset="0"/>
                          </a:rPr>
                        </m:ctrlPr>
                      </m:sSubPr>
                      <m:e>
                        <m:r>
                          <a:rPr lang="en-US" sz="1600" i="1">
                            <a:latin typeface="Cambria Math" panose="02040503050406030204" pitchFamily="18" charset="0"/>
                          </a:rPr>
                          <m:t>𝑚</m:t>
                        </m:r>
                      </m:e>
                      <m:sub>
                        <m:r>
                          <a:rPr lang="en-US" sz="1600" i="1">
                            <a:latin typeface="Cambria Math" panose="02040503050406030204" pitchFamily="18" charset="0"/>
                          </a:rPr>
                          <m:t>1</m:t>
                        </m:r>
                      </m:sub>
                    </m:sSub>
                  </m:oMath>
                </a14:m>
                <a:r>
                  <a:rPr lang="en-US" sz="1600" dirty="0"/>
                  <a:t>,  </a:t>
                </a:r>
                <a14:m>
                  <m:oMath xmlns:m="http://schemas.openxmlformats.org/officeDocument/2006/math">
                    <m:sSub>
                      <m:sSubPr>
                        <m:ctrlPr>
                          <a:rPr lang="en-DE" sz="1600" i="1">
                            <a:latin typeface="Cambria Math" panose="02040503050406030204" pitchFamily="18" charset="0"/>
                          </a:rPr>
                        </m:ctrlPr>
                      </m:sSubPr>
                      <m:e>
                        <m:r>
                          <a:rPr lang="en-US" sz="1600" i="1">
                            <a:latin typeface="Cambria Math" panose="02040503050406030204" pitchFamily="18" charset="0"/>
                          </a:rPr>
                          <m:t>𝑚</m:t>
                        </m:r>
                      </m:e>
                      <m:sub>
                        <m:r>
                          <a:rPr lang="en-US" sz="1600" i="1">
                            <a:latin typeface="Cambria Math" panose="02040503050406030204" pitchFamily="18" charset="0"/>
                          </a:rPr>
                          <m:t>2</m:t>
                        </m:r>
                      </m:sub>
                    </m:sSub>
                  </m:oMath>
                </a14:m>
                <a:endParaRPr lang="en-US" sz="1600" dirty="0"/>
              </a:p>
              <a:p>
                <a:pPr marL="285750" indent="-285750">
                  <a:lnSpc>
                    <a:spcPct val="200000"/>
                  </a:lnSpc>
                  <a:buFont typeface="Courier New" panose="02070309020205020404" pitchFamily="49" charset="0"/>
                  <a:buChar char="o"/>
                </a:pPr>
                <a:r>
                  <a:rPr lang="en-US" sz="1600" dirty="0"/>
                  <a:t>Spins                           </a:t>
                </a:r>
                <a14:m>
                  <m:oMath xmlns:m="http://schemas.openxmlformats.org/officeDocument/2006/math">
                    <m:sSub>
                      <m:sSubPr>
                        <m:ctrlPr>
                          <a:rPr lang="en-US" sz="1600" i="1" dirty="0">
                            <a:latin typeface="Cambria Math" panose="02040503050406030204" pitchFamily="18" charset="0"/>
                          </a:rPr>
                        </m:ctrlPr>
                      </m:sSubPr>
                      <m:e>
                        <m:r>
                          <a:rPr lang="en-US" sz="1600" b="1" i="1" dirty="0" smtClean="0">
                            <a:latin typeface="Cambria Math" panose="02040503050406030204" pitchFamily="18" charset="0"/>
                          </a:rPr>
                          <m:t>𝑺</m:t>
                        </m:r>
                      </m:e>
                      <m:sub>
                        <m:r>
                          <a:rPr lang="en-US" sz="1600" i="1" dirty="0">
                            <a:latin typeface="Cambria Math" panose="02040503050406030204" pitchFamily="18" charset="0"/>
                          </a:rPr>
                          <m:t>1</m:t>
                        </m:r>
                        <m:r>
                          <a:rPr lang="en-US" sz="1600" b="0" i="1" dirty="0" smtClean="0">
                            <a:latin typeface="Cambria Math" panose="02040503050406030204" pitchFamily="18" charset="0"/>
                          </a:rPr>
                          <m:t>𝑧</m:t>
                        </m:r>
                      </m:sub>
                    </m:sSub>
                  </m:oMath>
                </a14:m>
                <a:r>
                  <a:rPr lang="en-US" sz="1600" dirty="0"/>
                  <a:t>,  </a:t>
                </a:r>
                <a14:m>
                  <m:oMath xmlns:m="http://schemas.openxmlformats.org/officeDocument/2006/math">
                    <m:sSub>
                      <m:sSubPr>
                        <m:ctrlPr>
                          <a:rPr lang="en-US" sz="1600" i="1" dirty="0">
                            <a:latin typeface="Cambria Math" panose="02040503050406030204" pitchFamily="18" charset="0"/>
                          </a:rPr>
                        </m:ctrlPr>
                      </m:sSubPr>
                      <m:e>
                        <m:r>
                          <a:rPr lang="en-US" sz="1600" b="1" i="1" dirty="0" smtClean="0">
                            <a:latin typeface="Cambria Math" panose="02040503050406030204" pitchFamily="18" charset="0"/>
                          </a:rPr>
                          <m:t>𝑺</m:t>
                        </m:r>
                      </m:e>
                      <m:sub>
                        <m:r>
                          <a:rPr lang="en-US" sz="1600" i="1" dirty="0">
                            <a:latin typeface="Cambria Math" panose="02040503050406030204" pitchFamily="18" charset="0"/>
                          </a:rPr>
                          <m:t>2</m:t>
                        </m:r>
                        <m:r>
                          <a:rPr lang="en-US" sz="1600" b="0" i="1" dirty="0" smtClean="0">
                            <a:latin typeface="Cambria Math" panose="02040503050406030204" pitchFamily="18" charset="0"/>
                          </a:rPr>
                          <m:t>𝑧</m:t>
                        </m:r>
                      </m:sub>
                    </m:sSub>
                  </m:oMath>
                </a14:m>
                <a:endParaRPr lang="en-US" sz="1600" dirty="0"/>
              </a:p>
              <a:p>
                <a:pPr marL="285750" indent="-285750">
                  <a:lnSpc>
                    <a:spcPct val="200000"/>
                  </a:lnSpc>
                  <a:buFont typeface="Courier New" panose="02070309020205020404" pitchFamily="49" charset="0"/>
                  <a:buChar char="o"/>
                </a:pPr>
                <a:endParaRPr lang="en-US" sz="1600" dirty="0">
                  <a:ea typeface="Cambria Math" panose="02040503050406030204" pitchFamily="18" charset="0"/>
                </a:endParaRPr>
              </a:p>
            </p:txBody>
          </p:sp>
        </mc:Choice>
        <mc:Fallback xmlns="">
          <p:sp>
            <p:nvSpPr>
              <p:cNvPr id="9" name="TextBox 8">
                <a:extLst>
                  <a:ext uri="{FF2B5EF4-FFF2-40B4-BE49-F238E27FC236}">
                    <a16:creationId xmlns:a16="http://schemas.microsoft.com/office/drawing/2014/main" id="{05F7585A-B9D9-46A9-A5F3-B25B025BADD2}"/>
                  </a:ext>
                </a:extLst>
              </p:cNvPr>
              <p:cNvSpPr txBox="1">
                <a:spLocks noRot="1" noChangeAspect="1" noMove="1" noResize="1" noEditPoints="1" noAdjustHandles="1" noChangeArrowheads="1" noChangeShapeType="1" noTextEdit="1"/>
              </p:cNvSpPr>
              <p:nvPr/>
            </p:nvSpPr>
            <p:spPr>
              <a:xfrm>
                <a:off x="747610" y="2843883"/>
                <a:ext cx="4372046" cy="1495474"/>
              </a:xfrm>
              <a:prstGeom prst="rect">
                <a:avLst/>
              </a:prstGeom>
              <a:blipFill>
                <a:blip r:embed="rId3"/>
                <a:stretch>
                  <a:fillRect l="-558"/>
                </a:stretch>
              </a:blipFill>
            </p:spPr>
            <p:txBody>
              <a:bodyPr/>
              <a:lstStyle/>
              <a:p>
                <a:r>
                  <a:rPr lang="en-DE">
                    <a:noFill/>
                  </a:rPr>
                  <a:t> </a:t>
                </a:r>
              </a:p>
            </p:txBody>
          </p:sp>
        </mc:Fallback>
      </mc:AlternateContent>
      <p:pic>
        <p:nvPicPr>
          <p:cNvPr id="10" name="Picture 9">
            <a:extLst>
              <a:ext uri="{FF2B5EF4-FFF2-40B4-BE49-F238E27FC236}">
                <a16:creationId xmlns:a16="http://schemas.microsoft.com/office/drawing/2014/main" id="{C251363D-457F-46D7-90D7-25658238AEF2}"/>
              </a:ext>
            </a:extLst>
          </p:cNvPr>
          <p:cNvPicPr>
            <a:picLocks noChangeAspect="1"/>
          </p:cNvPicPr>
          <p:nvPr/>
        </p:nvPicPr>
        <p:blipFill>
          <a:blip r:embed="rId4"/>
          <a:stretch>
            <a:fillRect/>
          </a:stretch>
        </p:blipFill>
        <p:spPr>
          <a:xfrm>
            <a:off x="5667632" y="1753168"/>
            <a:ext cx="6203092" cy="3876933"/>
          </a:xfrm>
          <a:prstGeom prst="rect">
            <a:avLst/>
          </a:prstGeom>
        </p:spPr>
      </p:pic>
      <p:sp>
        <p:nvSpPr>
          <p:cNvPr id="13" name="TextBox 12">
            <a:extLst>
              <a:ext uri="{FF2B5EF4-FFF2-40B4-BE49-F238E27FC236}">
                <a16:creationId xmlns:a16="http://schemas.microsoft.com/office/drawing/2014/main" id="{88476D42-40D1-4B98-929E-1710CCA0BCAA}"/>
              </a:ext>
            </a:extLst>
          </p:cNvPr>
          <p:cNvSpPr txBox="1"/>
          <p:nvPr/>
        </p:nvSpPr>
        <p:spPr>
          <a:xfrm>
            <a:off x="9856029" y="5678877"/>
            <a:ext cx="2240896" cy="307777"/>
          </a:xfrm>
          <a:prstGeom prst="rect">
            <a:avLst/>
          </a:prstGeom>
          <a:noFill/>
        </p:spPr>
        <p:txBody>
          <a:bodyPr wrap="square" rtlCol="0">
            <a:spAutoFit/>
          </a:bodyPr>
          <a:lstStyle/>
          <a:p>
            <a:r>
              <a:rPr lang="en-US" sz="1400" dirty="0"/>
              <a:t>Aligned-spin template bank</a:t>
            </a:r>
            <a:endParaRPr lang="en-DE" sz="1400" dirty="0"/>
          </a:p>
        </p:txBody>
      </p:sp>
      <p:sp>
        <p:nvSpPr>
          <p:cNvPr id="14" name="TextBox 13">
            <a:extLst>
              <a:ext uri="{FF2B5EF4-FFF2-40B4-BE49-F238E27FC236}">
                <a16:creationId xmlns:a16="http://schemas.microsoft.com/office/drawing/2014/main" id="{12BA6FD4-1145-4CC6-941B-5D1B81B10D01}"/>
              </a:ext>
            </a:extLst>
          </p:cNvPr>
          <p:cNvSpPr txBox="1"/>
          <p:nvPr/>
        </p:nvSpPr>
        <p:spPr>
          <a:xfrm>
            <a:off x="2933633" y="2115170"/>
            <a:ext cx="1457135" cy="523220"/>
          </a:xfrm>
          <a:prstGeom prst="rect">
            <a:avLst/>
          </a:prstGeom>
          <a:noFill/>
        </p:spPr>
        <p:txBody>
          <a:bodyPr wrap="square" rtlCol="0">
            <a:spAutoFit/>
          </a:bodyPr>
          <a:lstStyle/>
          <a:p>
            <a:pPr algn="ctr"/>
            <a:r>
              <a:rPr lang="en-US" sz="1400" dirty="0"/>
              <a:t>(Likelihood maximization)</a:t>
            </a:r>
            <a:endParaRPr lang="en-DE" sz="1400" dirty="0"/>
          </a:p>
        </p:txBody>
      </p:sp>
      <p:sp>
        <p:nvSpPr>
          <p:cNvPr id="15" name="TextBox 14">
            <a:extLst>
              <a:ext uri="{FF2B5EF4-FFF2-40B4-BE49-F238E27FC236}">
                <a16:creationId xmlns:a16="http://schemas.microsoft.com/office/drawing/2014/main" id="{705E5487-D943-423E-8B13-68F36EEDCAEB}"/>
              </a:ext>
            </a:extLst>
          </p:cNvPr>
          <p:cNvSpPr txBox="1"/>
          <p:nvPr/>
        </p:nvSpPr>
        <p:spPr>
          <a:xfrm>
            <a:off x="4125504" y="4883403"/>
            <a:ext cx="864973" cy="369332"/>
          </a:xfrm>
          <a:prstGeom prst="rect">
            <a:avLst/>
          </a:prstGeom>
          <a:noFill/>
        </p:spPr>
        <p:txBody>
          <a:bodyPr wrap="square" rtlCol="0">
            <a:spAutoFit/>
          </a:bodyPr>
          <a:lstStyle/>
          <a:p>
            <a:r>
              <a:rPr lang="en-US" dirty="0">
                <a:solidFill>
                  <a:srgbClr val="92D050"/>
                </a:solidFill>
              </a:rPr>
              <a:t>FFTs</a:t>
            </a:r>
            <a:endParaRPr lang="en-DE" dirty="0">
              <a:solidFill>
                <a:srgbClr val="92D050"/>
              </a:solidFill>
            </a:endParaRPr>
          </a:p>
        </p:txBody>
      </p:sp>
      <p:sp>
        <p:nvSpPr>
          <p:cNvPr id="16" name="Rectangle 15">
            <a:extLst>
              <a:ext uri="{FF2B5EF4-FFF2-40B4-BE49-F238E27FC236}">
                <a16:creationId xmlns:a16="http://schemas.microsoft.com/office/drawing/2014/main" id="{30A6B61D-0079-4BED-A55C-F41B095B2B0D}"/>
              </a:ext>
            </a:extLst>
          </p:cNvPr>
          <p:cNvSpPr/>
          <p:nvPr/>
        </p:nvSpPr>
        <p:spPr>
          <a:xfrm>
            <a:off x="4005388" y="3986753"/>
            <a:ext cx="1388256" cy="369332"/>
          </a:xfrm>
          <a:prstGeom prst="rect">
            <a:avLst/>
          </a:prstGeom>
        </p:spPr>
        <p:txBody>
          <a:bodyPr wrap="square">
            <a:spAutoFit/>
          </a:bodyPr>
          <a:lstStyle/>
          <a:p>
            <a:r>
              <a:rPr lang="en-US" dirty="0">
                <a:solidFill>
                  <a:srgbClr val="92D050"/>
                </a:solidFill>
              </a:rPr>
              <a:t>analytically</a:t>
            </a:r>
            <a:endParaRPr lang="en-DE" dirty="0">
              <a:solidFill>
                <a:srgbClr val="92D050"/>
              </a:solidFill>
            </a:endParaRPr>
          </a:p>
        </p:txBody>
      </p:sp>
      <mc:AlternateContent xmlns:mc="http://schemas.openxmlformats.org/markup-compatibility/2006" xmlns:a14="http://schemas.microsoft.com/office/drawing/2010/main">
        <mc:Choice Requires="a14">
          <p:sp>
            <p:nvSpPr>
              <p:cNvPr id="18" name="Rectangle 17">
                <a:extLst>
                  <a:ext uri="{FF2B5EF4-FFF2-40B4-BE49-F238E27FC236}">
                    <a16:creationId xmlns:a16="http://schemas.microsoft.com/office/drawing/2014/main" id="{D46AB93D-2169-456E-A0EF-F8E35734ACF8}"/>
                  </a:ext>
                </a:extLst>
              </p:cNvPr>
              <p:cNvSpPr/>
              <p:nvPr/>
            </p:nvSpPr>
            <p:spPr>
              <a:xfrm>
                <a:off x="747610" y="4742146"/>
                <a:ext cx="2963129" cy="510589"/>
              </a:xfrm>
              <a:prstGeom prst="rect">
                <a:avLst/>
              </a:prstGeom>
            </p:spPr>
            <p:txBody>
              <a:bodyPr wrap="square">
                <a:spAutoFit/>
              </a:bodyPr>
              <a:lstStyle/>
              <a:p>
                <a:pPr marL="285750" indent="-285750">
                  <a:lnSpc>
                    <a:spcPct val="200000"/>
                  </a:lnSpc>
                  <a:buFont typeface="Courier New" panose="02070309020205020404" pitchFamily="49" charset="0"/>
                  <a:buChar char="o"/>
                </a:pPr>
                <a:r>
                  <a:rPr lang="en-US" sz="1600" dirty="0"/>
                  <a:t>Signal arrival time           </a:t>
                </a:r>
                <a14:m>
                  <m:oMath xmlns:m="http://schemas.openxmlformats.org/officeDocument/2006/math">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𝑡</m:t>
                        </m:r>
                      </m:e>
                      <m:sub>
                        <m:r>
                          <a:rPr lang="en-US" sz="1600" i="1">
                            <a:latin typeface="Cambria Math" panose="02040503050406030204" pitchFamily="18" charset="0"/>
                            <a:ea typeface="Cambria Math" panose="02040503050406030204" pitchFamily="18" charset="0"/>
                          </a:rPr>
                          <m:t>𝑐</m:t>
                        </m:r>
                      </m:sub>
                    </m:sSub>
                  </m:oMath>
                </a14:m>
                <a:endParaRPr lang="en-DE" sz="1600" dirty="0"/>
              </a:p>
            </p:txBody>
          </p:sp>
        </mc:Choice>
        <mc:Fallback xmlns="">
          <p:sp>
            <p:nvSpPr>
              <p:cNvPr id="18" name="Rectangle 17">
                <a:extLst>
                  <a:ext uri="{FF2B5EF4-FFF2-40B4-BE49-F238E27FC236}">
                    <a16:creationId xmlns:a16="http://schemas.microsoft.com/office/drawing/2014/main" id="{D46AB93D-2169-456E-A0EF-F8E35734ACF8}"/>
                  </a:ext>
                </a:extLst>
              </p:cNvPr>
              <p:cNvSpPr>
                <a:spLocks noRot="1" noChangeAspect="1" noMove="1" noResize="1" noEditPoints="1" noAdjustHandles="1" noChangeArrowheads="1" noChangeShapeType="1" noTextEdit="1"/>
              </p:cNvSpPr>
              <p:nvPr/>
            </p:nvSpPr>
            <p:spPr>
              <a:xfrm>
                <a:off x="747610" y="4742146"/>
                <a:ext cx="2963129" cy="510589"/>
              </a:xfrm>
              <a:prstGeom prst="rect">
                <a:avLst/>
              </a:prstGeom>
              <a:blipFill>
                <a:blip r:embed="rId5"/>
                <a:stretch>
                  <a:fillRect l="-823" b="-14286"/>
                </a:stretch>
              </a:blipFill>
            </p:spPr>
            <p:txBody>
              <a:bodyPr/>
              <a:lstStyle/>
              <a:p>
                <a:r>
                  <a:rPr lang="en-DE">
                    <a:noFill/>
                  </a:rPr>
                  <a:t> </a:t>
                </a:r>
              </a:p>
            </p:txBody>
          </p:sp>
        </mc:Fallback>
      </mc:AlternateContent>
      <mc:AlternateContent xmlns:mc="http://schemas.openxmlformats.org/markup-compatibility/2006">
        <mc:Choice xmlns:a14="http://schemas.microsoft.com/office/drawing/2010/main" Requires="a14">
          <p:sp>
            <p:nvSpPr>
              <p:cNvPr id="19" name="Rectangle 18">
                <a:extLst>
                  <a:ext uri="{FF2B5EF4-FFF2-40B4-BE49-F238E27FC236}">
                    <a16:creationId xmlns:a16="http://schemas.microsoft.com/office/drawing/2014/main" id="{DA22D313-4446-48B4-A8FD-478FC0D2B338}"/>
                  </a:ext>
                </a:extLst>
              </p:cNvPr>
              <p:cNvSpPr/>
              <p:nvPr/>
            </p:nvSpPr>
            <p:spPr>
              <a:xfrm>
                <a:off x="747610" y="3828768"/>
                <a:ext cx="3144715" cy="510653"/>
              </a:xfrm>
              <a:prstGeom prst="rect">
                <a:avLst/>
              </a:prstGeom>
            </p:spPr>
            <p:txBody>
              <a:bodyPr wrap="square">
                <a:spAutoFit/>
              </a:bodyPr>
              <a:lstStyle/>
              <a:p>
                <a:pPr marL="285750" indent="-285750">
                  <a:lnSpc>
                    <a:spcPct val="200000"/>
                  </a:lnSpc>
                  <a:buFont typeface="Courier New" panose="02070309020205020404" pitchFamily="49" charset="0"/>
                  <a:buChar char="o"/>
                </a:pPr>
                <a:r>
                  <a:rPr lang="en-US" sz="1600" dirty="0"/>
                  <a:t>Extrinsic parameters    </a:t>
                </a:r>
                <a14:m>
                  <m:oMath xmlns:m="http://schemas.openxmlformats.org/officeDocument/2006/math">
                    <m:r>
                      <a:rPr lang="en-US" sz="1600">
                        <a:latin typeface="Cambria Math" panose="02040503050406030204" pitchFamily="18" charset="0"/>
                      </a:rPr>
                      <m:t> </m:t>
                    </m:r>
                    <m:r>
                      <a:rPr lang="en-US" sz="1600" i="1">
                        <a:latin typeface="Cambria Math" panose="02040503050406030204" pitchFamily="18" charset="0"/>
                      </a:rPr>
                      <m:t> </m:t>
                    </m:r>
                    <m:r>
                      <a:rPr lang="en-US" sz="1600" b="0" i="1" smtClean="0">
                        <a:latin typeface="Cambria Math" panose="02040503050406030204" pitchFamily="18" charset="0"/>
                      </a:rPr>
                      <m:t> </m:t>
                    </m:r>
                    <m:r>
                      <a:rPr lang="en-US" sz="1600" i="1">
                        <a:latin typeface="Cambria Math" panose="02040503050406030204" pitchFamily="18" charset="0"/>
                      </a:rPr>
                      <m:t>𝐴</m:t>
                    </m:r>
                    <m:r>
                      <a:rPr lang="en-US" sz="1600" i="1">
                        <a:latin typeface="Cambria Math" panose="02040503050406030204" pitchFamily="18" charset="0"/>
                      </a:rPr>
                      <m:t> ,  </m:t>
                    </m:r>
                    <m:sSub>
                      <m:sSubPr>
                        <m:ctrlPr>
                          <a:rPr lang="en-US"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𝜙</m:t>
                        </m:r>
                      </m:e>
                      <m:sub>
                        <m:r>
                          <a:rPr lang="en-US" sz="1600" i="1">
                            <a:latin typeface="Cambria Math" panose="02040503050406030204" pitchFamily="18" charset="0"/>
                            <a:ea typeface="Cambria Math" panose="02040503050406030204" pitchFamily="18" charset="0"/>
                          </a:rPr>
                          <m:t>0</m:t>
                        </m:r>
                      </m:sub>
                    </m:sSub>
                  </m:oMath>
                </a14:m>
                <a:endParaRPr lang="en-US" sz="1600" dirty="0">
                  <a:ea typeface="Cambria Math" panose="02040503050406030204" pitchFamily="18" charset="0"/>
                </a:endParaRPr>
              </a:p>
            </p:txBody>
          </p:sp>
        </mc:Choice>
        <mc:Fallback>
          <p:sp>
            <p:nvSpPr>
              <p:cNvPr id="19" name="Rectangle 18">
                <a:extLst>
                  <a:ext uri="{FF2B5EF4-FFF2-40B4-BE49-F238E27FC236}">
                    <a16:creationId xmlns:a16="http://schemas.microsoft.com/office/drawing/2014/main" id="{DA22D313-4446-48B4-A8FD-478FC0D2B338}"/>
                  </a:ext>
                </a:extLst>
              </p:cNvPr>
              <p:cNvSpPr>
                <a:spLocks noRot="1" noChangeAspect="1" noMove="1" noResize="1" noEditPoints="1" noAdjustHandles="1" noChangeArrowheads="1" noChangeShapeType="1" noTextEdit="1"/>
              </p:cNvSpPr>
              <p:nvPr/>
            </p:nvSpPr>
            <p:spPr>
              <a:xfrm>
                <a:off x="747610" y="3828768"/>
                <a:ext cx="3144715" cy="510653"/>
              </a:xfrm>
              <a:prstGeom prst="rect">
                <a:avLst/>
              </a:prstGeom>
              <a:blipFill>
                <a:blip r:embed="rId6"/>
                <a:stretch>
                  <a:fillRect l="-775" b="-15476"/>
                </a:stretch>
              </a:blipFill>
            </p:spPr>
            <p:txBody>
              <a:bodyPr/>
              <a:lstStyle/>
              <a:p>
                <a:r>
                  <a:rPr lang="en-DE">
                    <a:noFill/>
                  </a:rPr>
                  <a:t> </a:t>
                </a:r>
              </a:p>
            </p:txBody>
          </p:sp>
        </mc:Fallback>
      </mc:AlternateContent>
      <p:sp>
        <p:nvSpPr>
          <p:cNvPr id="21" name="TextBox 20">
            <a:extLst>
              <a:ext uri="{FF2B5EF4-FFF2-40B4-BE49-F238E27FC236}">
                <a16:creationId xmlns:a16="http://schemas.microsoft.com/office/drawing/2014/main" id="{316F679D-80A0-4AD3-A68A-E792F97C8E61}"/>
              </a:ext>
            </a:extLst>
          </p:cNvPr>
          <p:cNvSpPr txBox="1"/>
          <p:nvPr/>
        </p:nvSpPr>
        <p:spPr>
          <a:xfrm>
            <a:off x="2800971" y="6095288"/>
            <a:ext cx="2203675" cy="369332"/>
          </a:xfrm>
          <a:prstGeom prst="rect">
            <a:avLst/>
          </a:prstGeom>
          <a:noFill/>
        </p:spPr>
        <p:txBody>
          <a:bodyPr wrap="square" rtlCol="0">
            <a:spAutoFit/>
          </a:bodyPr>
          <a:lstStyle/>
          <a:p>
            <a:r>
              <a:rPr lang="en-US" dirty="0">
                <a:solidFill>
                  <a:srgbClr val="FFC000"/>
                </a:solidFill>
              </a:rPr>
              <a:t>Computational costs </a:t>
            </a:r>
            <a:endParaRPr lang="en-DE" dirty="0">
              <a:solidFill>
                <a:srgbClr val="FFC000"/>
              </a:solidFill>
            </a:endParaRPr>
          </a:p>
        </p:txBody>
      </p:sp>
      <p:pic>
        <p:nvPicPr>
          <p:cNvPr id="23" name="Graphic 22" descr="Arrow Straight">
            <a:extLst>
              <a:ext uri="{FF2B5EF4-FFF2-40B4-BE49-F238E27FC236}">
                <a16:creationId xmlns:a16="http://schemas.microsoft.com/office/drawing/2014/main" id="{B8A437B2-00ED-43AD-B0AC-161C21C2E78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19199864">
            <a:off x="7471845" y="3272014"/>
            <a:ext cx="593431" cy="593431"/>
          </a:xfrm>
          <a:prstGeom prst="rect">
            <a:avLst/>
          </a:prstGeom>
        </p:spPr>
      </p:pic>
      <p:sp>
        <p:nvSpPr>
          <p:cNvPr id="24" name="TextBox 23">
            <a:extLst>
              <a:ext uri="{FF2B5EF4-FFF2-40B4-BE49-F238E27FC236}">
                <a16:creationId xmlns:a16="http://schemas.microsoft.com/office/drawing/2014/main" id="{B075E823-8B99-4288-B725-5B9D9780F33E}"/>
              </a:ext>
            </a:extLst>
          </p:cNvPr>
          <p:cNvSpPr txBox="1"/>
          <p:nvPr/>
        </p:nvSpPr>
        <p:spPr>
          <a:xfrm>
            <a:off x="7450589" y="3059013"/>
            <a:ext cx="635942" cy="276999"/>
          </a:xfrm>
          <a:prstGeom prst="rect">
            <a:avLst/>
          </a:prstGeom>
          <a:noFill/>
        </p:spPr>
        <p:txBody>
          <a:bodyPr wrap="square" rtlCol="0">
            <a:spAutoFit/>
          </a:bodyPr>
          <a:lstStyle/>
          <a:p>
            <a:r>
              <a:rPr lang="en-US" sz="1200" dirty="0">
                <a:solidFill>
                  <a:schemeClr val="bg1"/>
                </a:solidFill>
              </a:rPr>
              <a:t>density</a:t>
            </a:r>
            <a:endParaRPr lang="en-DE" sz="1200" dirty="0">
              <a:solidFill>
                <a:schemeClr val="bg1"/>
              </a:solidFill>
            </a:endParaRP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D82256EC-FD96-432E-9AE6-D8DCD66E9644}"/>
                  </a:ext>
                </a:extLst>
              </p:cNvPr>
              <p:cNvSpPr txBox="1"/>
              <p:nvPr/>
            </p:nvSpPr>
            <p:spPr>
              <a:xfrm>
                <a:off x="4931872" y="5997980"/>
                <a:ext cx="402354"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DE" sz="3200" i="1" smtClean="0">
                          <a:solidFill>
                            <a:srgbClr val="FFC000"/>
                          </a:solidFill>
                          <a:latin typeface="Cambria Math" panose="02040503050406030204" pitchFamily="18" charset="0"/>
                          <a:ea typeface="Cambria Math" panose="02040503050406030204" pitchFamily="18" charset="0"/>
                        </a:rPr>
                        <m:t>∝</m:t>
                      </m:r>
                    </m:oMath>
                  </m:oMathPara>
                </a14:m>
                <a:endParaRPr lang="en-DE" sz="3200" dirty="0">
                  <a:solidFill>
                    <a:srgbClr val="0070C0"/>
                  </a:solidFill>
                </a:endParaRPr>
              </a:p>
            </p:txBody>
          </p:sp>
        </mc:Choice>
        <mc:Fallback xmlns="">
          <p:sp>
            <p:nvSpPr>
              <p:cNvPr id="25" name="TextBox 24">
                <a:extLst>
                  <a:ext uri="{FF2B5EF4-FFF2-40B4-BE49-F238E27FC236}">
                    <a16:creationId xmlns:a16="http://schemas.microsoft.com/office/drawing/2014/main" id="{D82256EC-FD96-432E-9AE6-D8DCD66E9644}"/>
                  </a:ext>
                </a:extLst>
              </p:cNvPr>
              <p:cNvSpPr txBox="1">
                <a:spLocks noRot="1" noChangeAspect="1" noMove="1" noResize="1" noEditPoints="1" noAdjustHandles="1" noChangeArrowheads="1" noChangeShapeType="1" noTextEdit="1"/>
              </p:cNvSpPr>
              <p:nvPr/>
            </p:nvSpPr>
            <p:spPr>
              <a:xfrm>
                <a:off x="4931872" y="5997980"/>
                <a:ext cx="402354" cy="492443"/>
              </a:xfrm>
              <a:prstGeom prst="rect">
                <a:avLst/>
              </a:prstGeom>
              <a:blipFill>
                <a:blip r:embed="rId9"/>
                <a:stretch>
                  <a:fillRect/>
                </a:stretch>
              </a:blipFill>
            </p:spPr>
            <p:txBody>
              <a:bodyPr/>
              <a:lstStyle/>
              <a:p>
                <a:r>
                  <a:rPr lang="en-DE">
                    <a:noFill/>
                  </a:rPr>
                  <a:t> </a:t>
                </a:r>
              </a:p>
            </p:txBody>
          </p:sp>
        </mc:Fallback>
      </mc:AlternateContent>
      <p:sp>
        <p:nvSpPr>
          <p:cNvPr id="27" name="TextBox 26">
            <a:extLst>
              <a:ext uri="{FF2B5EF4-FFF2-40B4-BE49-F238E27FC236}">
                <a16:creationId xmlns:a16="http://schemas.microsoft.com/office/drawing/2014/main" id="{64D1F1C5-6299-42F2-A623-1CA7910C50C0}"/>
              </a:ext>
            </a:extLst>
          </p:cNvPr>
          <p:cNvSpPr txBox="1"/>
          <p:nvPr/>
        </p:nvSpPr>
        <p:spPr>
          <a:xfrm>
            <a:off x="5426787" y="5956789"/>
            <a:ext cx="1259660" cy="646331"/>
          </a:xfrm>
          <a:prstGeom prst="rect">
            <a:avLst/>
          </a:prstGeom>
          <a:noFill/>
        </p:spPr>
        <p:txBody>
          <a:bodyPr wrap="square" rtlCol="0">
            <a:spAutoFit/>
          </a:bodyPr>
          <a:lstStyle/>
          <a:p>
            <a:r>
              <a:rPr lang="en-US" dirty="0">
                <a:solidFill>
                  <a:srgbClr val="FFC000"/>
                </a:solidFill>
              </a:rPr>
              <a:t>No. of templates</a:t>
            </a:r>
            <a:endParaRPr lang="en-DE" dirty="0">
              <a:solidFill>
                <a:srgbClr val="FFC000"/>
              </a:solidFill>
            </a:endParaRPr>
          </a:p>
        </p:txBody>
      </p:sp>
      <p:sp>
        <p:nvSpPr>
          <p:cNvPr id="28" name="TextBox 27">
            <a:extLst>
              <a:ext uri="{FF2B5EF4-FFF2-40B4-BE49-F238E27FC236}">
                <a16:creationId xmlns:a16="http://schemas.microsoft.com/office/drawing/2014/main" id="{DC7EBE85-F34A-4D98-B081-C935ED5C80E1}"/>
              </a:ext>
            </a:extLst>
          </p:cNvPr>
          <p:cNvSpPr txBox="1"/>
          <p:nvPr/>
        </p:nvSpPr>
        <p:spPr>
          <a:xfrm>
            <a:off x="6958483" y="5956789"/>
            <a:ext cx="1013288" cy="646331"/>
          </a:xfrm>
          <a:prstGeom prst="rect">
            <a:avLst/>
          </a:prstGeom>
          <a:noFill/>
        </p:spPr>
        <p:txBody>
          <a:bodyPr wrap="square" rtlCol="0">
            <a:spAutoFit/>
          </a:bodyPr>
          <a:lstStyle/>
          <a:p>
            <a:r>
              <a:rPr lang="en-US" dirty="0">
                <a:solidFill>
                  <a:srgbClr val="FFC000"/>
                </a:solidFill>
              </a:rPr>
              <a:t>Signal duration</a:t>
            </a:r>
            <a:endParaRPr lang="en-DE" dirty="0">
              <a:solidFill>
                <a:srgbClr val="FFC000"/>
              </a:solidFill>
            </a:endParaRPr>
          </a:p>
        </p:txBody>
      </p:sp>
    </p:spTree>
    <p:extLst>
      <p:ext uri="{BB962C8B-B14F-4D97-AF65-F5344CB8AC3E}">
        <p14:creationId xmlns:p14="http://schemas.microsoft.com/office/powerpoint/2010/main" val="199158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3" grpId="0"/>
      <p:bldP spid="14" grpId="0"/>
      <p:bldP spid="15" grpId="0"/>
      <p:bldP spid="16" grpId="0"/>
      <p:bldP spid="18" grpId="0"/>
      <p:bldP spid="19" grpId="0"/>
      <p:bldP spid="21" grpId="0"/>
      <p:bldP spid="24" grpId="0"/>
      <p:bldP spid="25" grpId="0"/>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38847A4E-AFFE-499E-8F92-B749C0CFBB0E}"/>
              </a:ext>
            </a:extLst>
          </p:cNvPr>
          <p:cNvSpPr/>
          <p:nvPr/>
        </p:nvSpPr>
        <p:spPr>
          <a:xfrm>
            <a:off x="6645367" y="3878803"/>
            <a:ext cx="2886887" cy="1123181"/>
          </a:xfrm>
          <a:prstGeom prst="ellipse">
            <a:avLst/>
          </a:prstGeom>
          <a:solidFill>
            <a:schemeClr val="bg1"/>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4" name="TextBox 3">
            <a:extLst>
              <a:ext uri="{FF2B5EF4-FFF2-40B4-BE49-F238E27FC236}">
                <a16:creationId xmlns:a16="http://schemas.microsoft.com/office/drawing/2014/main" id="{137B1635-8BC6-447D-8512-E9D1282F95C9}"/>
              </a:ext>
            </a:extLst>
          </p:cNvPr>
          <p:cNvSpPr txBox="1"/>
          <p:nvPr/>
        </p:nvSpPr>
        <p:spPr>
          <a:xfrm>
            <a:off x="603316" y="344405"/>
            <a:ext cx="5925489" cy="538609"/>
          </a:xfrm>
          <a:prstGeom prst="rect">
            <a:avLst/>
          </a:prstGeom>
          <a:noFill/>
        </p:spPr>
        <p:txBody>
          <a:bodyPr wrap="square" rtlCol="0">
            <a:spAutoFit/>
          </a:bodyPr>
          <a:lstStyle/>
          <a:p>
            <a:r>
              <a:rPr lang="en-US" sz="2900" dirty="0">
                <a:solidFill>
                  <a:srgbClr val="FFC000"/>
                </a:solidFill>
              </a:rPr>
              <a:t>Current template banks are missing</a:t>
            </a:r>
            <a:endParaRPr lang="en-DE" sz="2900" dirty="0">
              <a:solidFill>
                <a:srgbClr val="FFC000"/>
              </a:solidFill>
            </a:endParaRPr>
          </a:p>
        </p:txBody>
      </p:sp>
      <p:pic>
        <p:nvPicPr>
          <p:cNvPr id="6" name="Picture 5">
            <a:extLst>
              <a:ext uri="{FF2B5EF4-FFF2-40B4-BE49-F238E27FC236}">
                <a16:creationId xmlns:a16="http://schemas.microsoft.com/office/drawing/2014/main" id="{94810E59-A73A-4089-A587-EB06013D2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0925" y="1029788"/>
            <a:ext cx="4642070" cy="1802615"/>
          </a:xfrm>
          <a:prstGeom prst="rect">
            <a:avLst/>
          </a:prstGeom>
          <a:effectLst>
            <a:softEdge rad="127000"/>
          </a:effectLst>
        </p:spPr>
      </p:pic>
      <p:sp>
        <p:nvSpPr>
          <p:cNvPr id="7" name="TextBox 6">
            <a:extLst>
              <a:ext uri="{FF2B5EF4-FFF2-40B4-BE49-F238E27FC236}">
                <a16:creationId xmlns:a16="http://schemas.microsoft.com/office/drawing/2014/main" id="{B8BD24E1-DE39-4B3E-9F39-A8E2D82ACBB9}"/>
              </a:ext>
            </a:extLst>
          </p:cNvPr>
          <p:cNvSpPr txBox="1"/>
          <p:nvPr/>
        </p:nvSpPr>
        <p:spPr>
          <a:xfrm>
            <a:off x="2212884" y="1859962"/>
            <a:ext cx="2441119" cy="400110"/>
          </a:xfrm>
          <a:prstGeom prst="rect">
            <a:avLst/>
          </a:prstGeom>
          <a:noFill/>
        </p:spPr>
        <p:txBody>
          <a:bodyPr wrap="square" rtlCol="0">
            <a:spAutoFit/>
          </a:bodyPr>
          <a:lstStyle/>
          <a:p>
            <a:r>
              <a:rPr lang="en-US" sz="2000" dirty="0" err="1"/>
              <a:t>Precessing</a:t>
            </a:r>
            <a:r>
              <a:rPr lang="en-US" sz="2000" dirty="0"/>
              <a:t> systems </a:t>
            </a:r>
            <a:endParaRPr lang="en-DE" sz="2000" dirty="0"/>
          </a:p>
        </p:txBody>
      </p:sp>
      <p:sp>
        <p:nvSpPr>
          <p:cNvPr id="8" name="TextBox 7">
            <a:extLst>
              <a:ext uri="{FF2B5EF4-FFF2-40B4-BE49-F238E27FC236}">
                <a16:creationId xmlns:a16="http://schemas.microsoft.com/office/drawing/2014/main" id="{1AA36436-A0E0-43F6-B55C-3C354F6546B8}"/>
              </a:ext>
            </a:extLst>
          </p:cNvPr>
          <p:cNvSpPr txBox="1"/>
          <p:nvPr/>
        </p:nvSpPr>
        <p:spPr>
          <a:xfrm>
            <a:off x="10440660" y="898983"/>
            <a:ext cx="282804" cy="261610"/>
          </a:xfrm>
          <a:prstGeom prst="rect">
            <a:avLst/>
          </a:prstGeom>
          <a:noFill/>
        </p:spPr>
        <p:txBody>
          <a:bodyPr wrap="square" rtlCol="0">
            <a:spAutoFit/>
          </a:bodyPr>
          <a:lstStyle/>
          <a:p>
            <a:r>
              <a:rPr lang="en-US" sz="1050" dirty="0"/>
              <a:t>1</a:t>
            </a:r>
            <a:endParaRPr lang="en-DE" sz="1050" dirty="0"/>
          </a:p>
        </p:txBody>
      </p:sp>
      <p:sp>
        <p:nvSpPr>
          <p:cNvPr id="9" name="TextBox 8">
            <a:extLst>
              <a:ext uri="{FF2B5EF4-FFF2-40B4-BE49-F238E27FC236}">
                <a16:creationId xmlns:a16="http://schemas.microsoft.com/office/drawing/2014/main" id="{CE9D18B6-933B-404E-9A87-A68399BE3ADD}"/>
              </a:ext>
            </a:extLst>
          </p:cNvPr>
          <p:cNvSpPr txBox="1"/>
          <p:nvPr/>
        </p:nvSpPr>
        <p:spPr>
          <a:xfrm>
            <a:off x="2303500" y="4221948"/>
            <a:ext cx="2177060" cy="400110"/>
          </a:xfrm>
          <a:prstGeom prst="rect">
            <a:avLst/>
          </a:prstGeom>
          <a:noFill/>
        </p:spPr>
        <p:txBody>
          <a:bodyPr wrap="square" rtlCol="0">
            <a:spAutoFit/>
          </a:bodyPr>
          <a:lstStyle/>
          <a:p>
            <a:r>
              <a:rPr lang="en-US" sz="2000" dirty="0"/>
              <a:t>Eccentric binaries</a:t>
            </a:r>
            <a:endParaRPr lang="en-DE" sz="2000" dirty="0"/>
          </a:p>
        </p:txBody>
      </p:sp>
      <p:sp>
        <p:nvSpPr>
          <p:cNvPr id="11" name="Oval 10">
            <a:extLst>
              <a:ext uri="{FF2B5EF4-FFF2-40B4-BE49-F238E27FC236}">
                <a16:creationId xmlns:a16="http://schemas.microsoft.com/office/drawing/2014/main" id="{C7CC9DCD-3F28-4D64-939A-4FCB1FAAD30C}"/>
              </a:ext>
            </a:extLst>
          </p:cNvPr>
          <p:cNvSpPr/>
          <p:nvPr/>
        </p:nvSpPr>
        <p:spPr>
          <a:xfrm>
            <a:off x="6507469" y="4221948"/>
            <a:ext cx="428158" cy="436893"/>
          </a:xfrm>
          <a:prstGeom prst="ellipse">
            <a:avLst/>
          </a:prstGeom>
          <a:effectLst>
            <a:glow rad="228600">
              <a:srgbClr val="FF0000">
                <a:alpha val="40000"/>
              </a:srgb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DE" dirty="0">
              <a:effectLst>
                <a:glow rad="101600">
                  <a:srgbClr val="FF0000">
                    <a:alpha val="60000"/>
                  </a:srgbClr>
                </a:glow>
              </a:effectLst>
            </a:endParaRPr>
          </a:p>
        </p:txBody>
      </p:sp>
      <p:sp>
        <p:nvSpPr>
          <p:cNvPr id="12" name="Oval 11">
            <a:extLst>
              <a:ext uri="{FF2B5EF4-FFF2-40B4-BE49-F238E27FC236}">
                <a16:creationId xmlns:a16="http://schemas.microsoft.com/office/drawing/2014/main" id="{E9FC4927-A8C6-4F49-B6CE-5FEEE6525A9B}"/>
              </a:ext>
            </a:extLst>
          </p:cNvPr>
          <p:cNvSpPr/>
          <p:nvPr/>
        </p:nvSpPr>
        <p:spPr>
          <a:xfrm>
            <a:off x="9473473" y="4382436"/>
            <a:ext cx="117563" cy="118695"/>
          </a:xfrm>
          <a:prstGeom prst="ellipse">
            <a:avLst/>
          </a:prstGeom>
          <a:effectLst>
            <a:glow rad="228600">
              <a:srgbClr val="FB8C1D">
                <a:alpha val="40000"/>
              </a:srgbClr>
            </a:glo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DE"/>
          </a:p>
        </p:txBody>
      </p:sp>
      <p:sp>
        <p:nvSpPr>
          <p:cNvPr id="2" name="TextBox 1">
            <a:extLst>
              <a:ext uri="{FF2B5EF4-FFF2-40B4-BE49-F238E27FC236}">
                <a16:creationId xmlns:a16="http://schemas.microsoft.com/office/drawing/2014/main" id="{58C51743-C380-4030-85D4-831AE9AB0163}"/>
              </a:ext>
            </a:extLst>
          </p:cNvPr>
          <p:cNvSpPr txBox="1"/>
          <p:nvPr/>
        </p:nvSpPr>
        <p:spPr>
          <a:xfrm>
            <a:off x="4423046" y="5741628"/>
            <a:ext cx="2512581" cy="369332"/>
          </a:xfrm>
          <a:prstGeom prst="rect">
            <a:avLst/>
          </a:prstGeom>
          <a:noFill/>
        </p:spPr>
        <p:txBody>
          <a:bodyPr wrap="square" rtlCol="0">
            <a:spAutoFit/>
          </a:bodyPr>
          <a:lstStyle/>
          <a:p>
            <a:r>
              <a:rPr lang="en-US" dirty="0"/>
              <a:t>Computationally limited</a:t>
            </a:r>
            <a:endParaRPr lang="en-DE" dirty="0"/>
          </a:p>
        </p:txBody>
      </p:sp>
      <p:sp>
        <p:nvSpPr>
          <p:cNvPr id="3" name="TextBox 2">
            <a:extLst>
              <a:ext uri="{FF2B5EF4-FFF2-40B4-BE49-F238E27FC236}">
                <a16:creationId xmlns:a16="http://schemas.microsoft.com/office/drawing/2014/main" id="{7ECC322A-0CF7-47B7-8727-2A5E0B46D70B}"/>
              </a:ext>
            </a:extLst>
          </p:cNvPr>
          <p:cNvSpPr txBox="1"/>
          <p:nvPr/>
        </p:nvSpPr>
        <p:spPr>
          <a:xfrm>
            <a:off x="8222341" y="5742030"/>
            <a:ext cx="3239297" cy="369332"/>
          </a:xfrm>
          <a:prstGeom prst="rect">
            <a:avLst/>
          </a:prstGeom>
          <a:noFill/>
        </p:spPr>
        <p:txBody>
          <a:bodyPr wrap="square" rtlCol="0">
            <a:spAutoFit/>
          </a:bodyPr>
          <a:lstStyle/>
          <a:p>
            <a:r>
              <a:rPr lang="en-US" dirty="0"/>
              <a:t>Huge astrophysical implications</a:t>
            </a:r>
            <a:endParaRPr lang="en-DE" dirty="0"/>
          </a:p>
        </p:txBody>
      </p:sp>
      <p:sp>
        <p:nvSpPr>
          <p:cNvPr id="5" name="TextBox 4">
            <a:extLst>
              <a:ext uri="{FF2B5EF4-FFF2-40B4-BE49-F238E27FC236}">
                <a16:creationId xmlns:a16="http://schemas.microsoft.com/office/drawing/2014/main" id="{59A2CCAC-8C77-4234-833A-6631ED25CA32}"/>
              </a:ext>
            </a:extLst>
          </p:cNvPr>
          <p:cNvSpPr txBox="1"/>
          <p:nvPr/>
        </p:nvSpPr>
        <p:spPr>
          <a:xfrm>
            <a:off x="1399462" y="5603128"/>
            <a:ext cx="1626844" cy="646331"/>
          </a:xfrm>
          <a:prstGeom prst="rect">
            <a:avLst/>
          </a:prstGeom>
          <a:noFill/>
        </p:spPr>
        <p:txBody>
          <a:bodyPr wrap="square" rtlCol="0">
            <a:spAutoFit/>
          </a:bodyPr>
          <a:lstStyle/>
          <a:p>
            <a:r>
              <a:rPr lang="en-US" dirty="0"/>
              <a:t>~100x bigger template banks</a:t>
            </a:r>
            <a:endParaRPr lang="en-DE" dirty="0"/>
          </a:p>
        </p:txBody>
      </p:sp>
    </p:spTree>
    <p:extLst>
      <p:ext uri="{BB962C8B-B14F-4D97-AF65-F5344CB8AC3E}">
        <p14:creationId xmlns:p14="http://schemas.microsoft.com/office/powerpoint/2010/main" val="101512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p:bldP spid="8" grpId="0"/>
      <p:bldP spid="9" grpId="0"/>
      <p:bldP spid="11" grpId="0" animBg="1"/>
      <p:bldP spid="12" grpId="0" animBg="1"/>
      <p:bldP spid="2" grpId="0"/>
      <p:bldP spid="3"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1930F-230D-458C-AA33-7C4E22A9183B}"/>
              </a:ext>
            </a:extLst>
          </p:cNvPr>
          <p:cNvSpPr>
            <a:spLocks noGrp="1"/>
          </p:cNvSpPr>
          <p:nvPr>
            <p:ph type="title"/>
          </p:nvPr>
        </p:nvSpPr>
        <p:spPr>
          <a:xfrm>
            <a:off x="596358" y="244119"/>
            <a:ext cx="5905110" cy="692052"/>
          </a:xfrm>
        </p:spPr>
        <p:txBody>
          <a:bodyPr>
            <a:normAutofit/>
          </a:bodyPr>
          <a:lstStyle/>
          <a:p>
            <a:pPr algn="l"/>
            <a:r>
              <a:rPr lang="en-US" sz="2900" dirty="0"/>
              <a:t>Third generation detectors</a:t>
            </a:r>
            <a:endParaRPr lang="en-DE" sz="2900" dirty="0"/>
          </a:p>
        </p:txBody>
      </p:sp>
      <p:pic>
        <p:nvPicPr>
          <p:cNvPr id="8" name="Picture 7">
            <a:extLst>
              <a:ext uri="{FF2B5EF4-FFF2-40B4-BE49-F238E27FC236}">
                <a16:creationId xmlns:a16="http://schemas.microsoft.com/office/drawing/2014/main" id="{45F4DDCF-802D-4322-B64C-8C67408FAF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75550"/>
            <a:ext cx="6096000" cy="4502331"/>
          </a:xfrm>
          <a:prstGeom prst="rect">
            <a:avLst/>
          </a:prstGeom>
        </p:spPr>
      </p:pic>
      <p:pic>
        <p:nvPicPr>
          <p:cNvPr id="9" name="Picture 8">
            <a:extLst>
              <a:ext uri="{FF2B5EF4-FFF2-40B4-BE49-F238E27FC236}">
                <a16:creationId xmlns:a16="http://schemas.microsoft.com/office/drawing/2014/main" id="{0C26B36F-2770-4DA6-947A-B9B2BD35AD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075549"/>
            <a:ext cx="6096000" cy="4502331"/>
          </a:xfrm>
          <a:prstGeom prst="rect">
            <a:avLst/>
          </a:prstGeom>
        </p:spPr>
      </p:pic>
      <p:sp>
        <p:nvSpPr>
          <p:cNvPr id="3" name="TextBox 2">
            <a:extLst>
              <a:ext uri="{FF2B5EF4-FFF2-40B4-BE49-F238E27FC236}">
                <a16:creationId xmlns:a16="http://schemas.microsoft.com/office/drawing/2014/main" id="{9FF3F99E-BA8A-48C0-AA09-984C1768FAD7}"/>
              </a:ext>
            </a:extLst>
          </p:cNvPr>
          <p:cNvSpPr txBox="1"/>
          <p:nvPr/>
        </p:nvSpPr>
        <p:spPr>
          <a:xfrm>
            <a:off x="2063691" y="5863905"/>
            <a:ext cx="2091656" cy="646331"/>
          </a:xfrm>
          <a:prstGeom prst="rect">
            <a:avLst/>
          </a:prstGeom>
          <a:noFill/>
        </p:spPr>
        <p:txBody>
          <a:bodyPr wrap="square" rtlCol="0">
            <a:spAutoFit/>
          </a:bodyPr>
          <a:lstStyle/>
          <a:p>
            <a:r>
              <a:rPr lang="en-US" dirty="0"/>
              <a:t>Better sensitivity at low frequencies</a:t>
            </a:r>
            <a:endParaRPr lang="en-DE" dirty="0"/>
          </a:p>
        </p:txBody>
      </p:sp>
      <p:sp>
        <p:nvSpPr>
          <p:cNvPr id="4" name="TextBox 3">
            <a:extLst>
              <a:ext uri="{FF2B5EF4-FFF2-40B4-BE49-F238E27FC236}">
                <a16:creationId xmlns:a16="http://schemas.microsoft.com/office/drawing/2014/main" id="{13620C06-EEF2-47B8-828D-214070B97FAA}"/>
              </a:ext>
            </a:extLst>
          </p:cNvPr>
          <p:cNvSpPr txBox="1"/>
          <p:nvPr/>
        </p:nvSpPr>
        <p:spPr>
          <a:xfrm>
            <a:off x="5498983" y="5956184"/>
            <a:ext cx="2004969" cy="369332"/>
          </a:xfrm>
          <a:prstGeom prst="rect">
            <a:avLst/>
          </a:prstGeom>
          <a:noFill/>
        </p:spPr>
        <p:txBody>
          <a:bodyPr wrap="square" rtlCol="0">
            <a:spAutoFit/>
          </a:bodyPr>
          <a:lstStyle/>
          <a:p>
            <a:r>
              <a:rPr lang="en-US" dirty="0"/>
              <a:t>Longer templates</a:t>
            </a:r>
            <a:endParaRPr lang="en-DE" dirty="0"/>
          </a:p>
        </p:txBody>
      </p:sp>
      <p:sp>
        <p:nvSpPr>
          <p:cNvPr id="5" name="TextBox 4">
            <a:extLst>
              <a:ext uri="{FF2B5EF4-FFF2-40B4-BE49-F238E27FC236}">
                <a16:creationId xmlns:a16="http://schemas.microsoft.com/office/drawing/2014/main" id="{DFD459C7-F8B7-4EBD-83EC-23C9CF115178}"/>
              </a:ext>
            </a:extLst>
          </p:cNvPr>
          <p:cNvSpPr txBox="1"/>
          <p:nvPr/>
        </p:nvSpPr>
        <p:spPr>
          <a:xfrm>
            <a:off x="8976220" y="5956184"/>
            <a:ext cx="1551963" cy="369332"/>
          </a:xfrm>
          <a:prstGeom prst="rect">
            <a:avLst/>
          </a:prstGeom>
          <a:noFill/>
        </p:spPr>
        <p:txBody>
          <a:bodyPr wrap="square" rtlCol="0">
            <a:spAutoFit/>
          </a:bodyPr>
          <a:lstStyle/>
          <a:p>
            <a:r>
              <a:rPr lang="en-US" dirty="0"/>
              <a:t>Larger costs</a:t>
            </a:r>
            <a:endParaRPr lang="en-DE" dirty="0"/>
          </a:p>
        </p:txBody>
      </p:sp>
      <p:cxnSp>
        <p:nvCxnSpPr>
          <p:cNvPr id="7" name="Straight Arrow Connector 6">
            <a:extLst>
              <a:ext uri="{FF2B5EF4-FFF2-40B4-BE49-F238E27FC236}">
                <a16:creationId xmlns:a16="http://schemas.microsoft.com/office/drawing/2014/main" id="{A0D7C180-2EEB-484D-B197-6DE18F9E2AD1}"/>
              </a:ext>
            </a:extLst>
          </p:cNvPr>
          <p:cNvCxnSpPr/>
          <p:nvPr/>
        </p:nvCxnSpPr>
        <p:spPr>
          <a:xfrm>
            <a:off x="4446165" y="6140850"/>
            <a:ext cx="62078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4979D52-1D37-4B14-9F7C-E60010F77BAC}"/>
              </a:ext>
            </a:extLst>
          </p:cNvPr>
          <p:cNvCxnSpPr/>
          <p:nvPr/>
        </p:nvCxnSpPr>
        <p:spPr>
          <a:xfrm>
            <a:off x="7794770" y="6140850"/>
            <a:ext cx="62078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0257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F7B13-4799-483B-B762-17A3FA602DE6}"/>
              </a:ext>
            </a:extLst>
          </p:cNvPr>
          <p:cNvSpPr>
            <a:spLocks noGrp="1"/>
          </p:cNvSpPr>
          <p:nvPr>
            <p:ph type="title"/>
          </p:nvPr>
        </p:nvSpPr>
        <p:spPr>
          <a:xfrm>
            <a:off x="905557" y="3912972"/>
            <a:ext cx="7801838" cy="832022"/>
          </a:xfrm>
        </p:spPr>
        <p:txBody>
          <a:bodyPr>
            <a:normAutofit/>
          </a:bodyPr>
          <a:lstStyle/>
          <a:p>
            <a:pPr algn="l"/>
            <a:r>
              <a:rPr lang="en-US" dirty="0"/>
              <a:t>Improving the search performance</a:t>
            </a:r>
            <a:endParaRPr lang="en-DE" dirty="0"/>
          </a:p>
        </p:txBody>
      </p:sp>
    </p:spTree>
    <p:extLst>
      <p:ext uri="{BB962C8B-B14F-4D97-AF65-F5344CB8AC3E}">
        <p14:creationId xmlns:p14="http://schemas.microsoft.com/office/powerpoint/2010/main" val="34904569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Slate</Template>
  <TotalTime>0</TotalTime>
  <Words>1706</Words>
  <Application>Microsoft Office PowerPoint</Application>
  <PresentationFormat>Widescreen</PresentationFormat>
  <Paragraphs>337</Paragraphs>
  <Slides>38</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Calibri</vt:lpstr>
      <vt:lpstr>Cambria Math</vt:lpstr>
      <vt:lpstr>Courier New</vt:lpstr>
      <vt:lpstr>Gill Sans MT</vt:lpstr>
      <vt:lpstr>Trebuchet MS</vt:lpstr>
      <vt:lpstr>Wingdings 2</vt:lpstr>
      <vt:lpstr>Slate</vt:lpstr>
      <vt:lpstr> Hierarchical approach to matched filtering using a reduced basis </vt:lpstr>
      <vt:lpstr>PowerPoint Presentation</vt:lpstr>
      <vt:lpstr>Modelled search</vt:lpstr>
      <vt:lpstr>Matched filtering to extract the signal</vt:lpstr>
      <vt:lpstr>Search assumptions</vt:lpstr>
      <vt:lpstr>Approximating the search statistic</vt:lpstr>
      <vt:lpstr>PowerPoint Presentation</vt:lpstr>
      <vt:lpstr>Third generation detectors</vt:lpstr>
      <vt:lpstr>Improving the search performance</vt:lpstr>
      <vt:lpstr>Multirate sampling with reduced basis</vt:lpstr>
      <vt:lpstr>(Continued) Reduced basis matched filtering</vt:lpstr>
      <vt:lpstr>Hierarchical methods</vt:lpstr>
      <vt:lpstr>Reduced basis hierarchical method</vt:lpstr>
      <vt:lpstr>Reconstructing SNR series (hierarchically)</vt:lpstr>
      <vt:lpstr>Estimating the average SNR </vt:lpstr>
      <vt:lpstr>Triggering criteria</vt:lpstr>
      <vt:lpstr>Second stage and cost estimation</vt:lpstr>
      <vt:lpstr>Implementation</vt:lpstr>
      <vt:lpstr>Results</vt:lpstr>
      <vt:lpstr>Case-study</vt:lpstr>
      <vt:lpstr>PowerPoint Presentation</vt:lpstr>
      <vt:lpstr>Observed performance</vt:lpstr>
      <vt:lpstr>Conclusions and future prospects</vt:lpstr>
      <vt:lpstr>Thank you for your attention</vt:lpstr>
      <vt:lpstr>References</vt:lpstr>
      <vt:lpstr>Backup slides</vt:lpstr>
      <vt:lpstr>Reduced basis matched filtering</vt:lpstr>
      <vt:lpstr>PCA (in a nutshell)</vt:lpstr>
      <vt:lpstr>PCA on a template bank</vt:lpstr>
      <vt:lpstr>Hierarchical Matched filtering</vt:lpstr>
      <vt:lpstr>Second stage filtering</vt:lpstr>
      <vt:lpstr>Low-pass filter as first stage</vt:lpstr>
      <vt:lpstr>Cost Estimation</vt:lpstr>
      <vt:lpstr>(Continued) Cost Estimation</vt:lpstr>
      <vt:lpstr>Accuracy of the SNR</vt:lpstr>
      <vt:lpstr>Comparing performance</vt:lpstr>
      <vt:lpstr>Implementation</vt:lpstr>
      <vt:lpstr>Fast First Stage Filtering using Templates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hierarchical approach to matched filtering using</dc:title>
  <dc:creator>rahul</dc:creator>
  <cp:lastModifiedBy>rahul</cp:lastModifiedBy>
  <cp:revision>265</cp:revision>
  <dcterms:created xsi:type="dcterms:W3CDTF">2021-12-23T15:53:34Z</dcterms:created>
  <dcterms:modified xsi:type="dcterms:W3CDTF">2022-06-07T11:45:51Z</dcterms:modified>
</cp:coreProperties>
</file>