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9"/>
  </p:notesMasterIdLst>
  <p:handoutMasterIdLst>
    <p:handoutMasterId r:id="rId30"/>
  </p:handoutMasterIdLst>
  <p:sldIdLst>
    <p:sldId id="256" r:id="rId2"/>
    <p:sldId id="423" r:id="rId3"/>
    <p:sldId id="460" r:id="rId4"/>
    <p:sldId id="454" r:id="rId5"/>
    <p:sldId id="425" r:id="rId6"/>
    <p:sldId id="457" r:id="rId7"/>
    <p:sldId id="459" r:id="rId8"/>
    <p:sldId id="458" r:id="rId9"/>
    <p:sldId id="461" r:id="rId10"/>
    <p:sldId id="481" r:id="rId11"/>
    <p:sldId id="482" r:id="rId12"/>
    <p:sldId id="449" r:id="rId13"/>
    <p:sldId id="464" r:id="rId14"/>
    <p:sldId id="462" r:id="rId15"/>
    <p:sldId id="463" r:id="rId16"/>
    <p:sldId id="465" r:id="rId17"/>
    <p:sldId id="467" r:id="rId18"/>
    <p:sldId id="452" r:id="rId19"/>
    <p:sldId id="470" r:id="rId20"/>
    <p:sldId id="483" r:id="rId21"/>
    <p:sldId id="484" r:id="rId22"/>
    <p:sldId id="471" r:id="rId23"/>
    <p:sldId id="475" r:id="rId24"/>
    <p:sldId id="472" r:id="rId25"/>
    <p:sldId id="473" r:id="rId26"/>
    <p:sldId id="476" r:id="rId27"/>
    <p:sldId id="45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F701B-3D53-4196-94CB-F81F14FBFB95}" type="datetimeFigureOut">
              <a:rPr lang="en-GB" smtClean="0"/>
              <a:t>22/09/2017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8270E-8F93-41A3-A24D-0FCAB7069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66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A99F1-5FEF-4E21-B1C2-187B0C1BEA6C}" type="datetimeFigureOut">
              <a:rPr lang="en-GB" smtClean="0"/>
              <a:t>22/09/2017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2D005-2300-4395-9D3A-47F0544A4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78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2D005-2300-4395-9D3A-47F0544A48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0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1371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AN_atlaslogo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89091"/>
            <a:ext cx="1385890" cy="1371600"/>
          </a:xfrm>
          <a:prstGeom prst="rect">
            <a:avLst/>
          </a:prstGeom>
        </p:spPr>
      </p:pic>
      <p:pic>
        <p:nvPicPr>
          <p:cNvPr id="10" name="Picture 9" descr="AN_cernlogo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5" y="389092"/>
            <a:ext cx="128587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41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70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375"/>
            <a:ext cx="3904974" cy="43632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660900" y="1771375"/>
            <a:ext cx="4025900" cy="4363950"/>
          </a:xfrm>
          <a:prstGeom prst="rect">
            <a:avLst/>
          </a:prstGeom>
        </p:spPr>
        <p:txBody>
          <a:bodyPr/>
          <a:lstStyle>
            <a:lvl1pPr marL="285750" indent="-285750">
              <a:buSzPct val="120000"/>
              <a:buFont typeface="Wingdings" charset="2"/>
              <a:buChar char="§"/>
              <a:defRPr/>
            </a:lvl1pPr>
            <a:lvl2pPr marL="285750" indent="-285750">
              <a:buSzPct val="120000"/>
              <a:buFont typeface="Wingdings" charset="2"/>
              <a:buChar char="§"/>
              <a:defRPr/>
            </a:lvl2pPr>
            <a:lvl3pPr marL="173038" indent="-171450">
              <a:buSzPct val="120000"/>
              <a:buFont typeface="Wingdings" charset="2"/>
              <a:buChar char="§"/>
              <a:defRPr/>
            </a:lvl3pPr>
            <a:lvl4pPr marL="173038" indent="-171450">
              <a:buSzPct val="120000"/>
              <a:buFont typeface="Wingdings" charset="2"/>
              <a:buChar char="§"/>
              <a:defRPr/>
            </a:lvl4pPr>
            <a:lvl5pPr marL="173038" indent="-171450">
              <a:buSzPct val="12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34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usic_dia_divider_page_white.png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3505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799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504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52" y="140908"/>
            <a:ext cx="8229600" cy="922130"/>
          </a:xfrm>
        </p:spPr>
        <p:txBody>
          <a:bodyPr>
            <a:normAutofit/>
          </a:bodyPr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520259"/>
            <a:ext cx="144016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 panose="020B0503020204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18/09/2017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9672" y="6525344"/>
            <a:ext cx="6192688" cy="332656"/>
          </a:xfrm>
          <a:prstGeom prst="rect">
            <a:avLst/>
          </a:prstGeom>
        </p:spPr>
        <p:txBody>
          <a:bodyPr/>
          <a:lstStyle>
            <a:lvl1pPr>
              <a:defRPr>
                <a:latin typeface="Corbel" panose="020B0503020204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Michele Faucci Giannelli, University of Edinburgh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6494398"/>
            <a:ext cx="730424" cy="365125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6C2E60A5-DCD6-4EC2-9467-38078BCBF0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504056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 normalizeH="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2400" normalizeH="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600" normalizeH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normalizeH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»"/>
              <a:tabLst/>
              <a:defRPr normalizeH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394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81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47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2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0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4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9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5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9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373"/>
            <a:ext cx="8229600" cy="914400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3CC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990600"/>
            <a:ext cx="8991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37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0" y="6477000"/>
            <a:ext cx="9144000" cy="381001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9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63" r:id="rId12"/>
    <p:sldLayoutId id="2147483665" r:id="rId13"/>
    <p:sldLayoutId id="2147483666" r:id="rId14"/>
    <p:sldLayoutId id="2147483686" r:id="rId1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708.00727" TargetMode="External"/><Relationship Id="rId2" Type="http://schemas.openxmlformats.org/officeDocument/2006/relationships/hyperlink" Target="http://link.springer.com/article/10.1140/epjc/s10052-017-4821-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tlas.web.cern.ch/Atlas/GROUPS/PHYSICS/CONFNOTES/ATLAS-CONF-2017-044/" TargetMode="External"/><Relationship Id="rId4" Type="http://schemas.openxmlformats.org/officeDocument/2006/relationships/hyperlink" Target="https://atlas.web.cern.ch/Atlas/GROUPS/PHYSICS/PAPERS/TOPQ-2016-09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36912"/>
            <a:ext cx="8928992" cy="187220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Measurement of top-quark pairs differential cross-sections at ATLAS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5301208"/>
            <a:ext cx="5487504" cy="994589"/>
          </a:xfrm>
        </p:spPr>
        <p:txBody>
          <a:bodyPr>
            <a:normAutofit fontScale="47500" lnSpcReduction="20000"/>
          </a:bodyPr>
          <a:lstStyle/>
          <a:p>
            <a:r>
              <a:rPr lang="en-GB" sz="5800" u="sng" dirty="0" smtClean="0"/>
              <a:t>Michele Faucci Giannelli</a:t>
            </a:r>
          </a:p>
          <a:p>
            <a:r>
              <a:rPr lang="en-GB" sz="5800" i="1" dirty="0" smtClean="0"/>
              <a:t>On behalf of the ATLAS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8233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Results: leptons at 8 TeV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454" y="925971"/>
            <a:ext cx="2810706" cy="30564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3" y="3933056"/>
            <a:ext cx="3814956" cy="24829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2" y="925971"/>
            <a:ext cx="2810706" cy="3056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782" y="925971"/>
            <a:ext cx="2810706" cy="3056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4008" y="4026902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Bin-by-bin correction</a:t>
            </a:r>
          </a:p>
          <a:p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 variables are measured</a:t>
            </a:r>
          </a:p>
          <a:p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Sensitive to PDF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13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Result: top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resolved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7208"/>
            <a:ext cx="4824536" cy="46807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29102"/>
            <a:ext cx="4490374" cy="43565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3528" y="5733256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MC predicts a higher cross-section at high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than what is observed in data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111855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9580" y="1118558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5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Result: top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baseline="-25000" dirty="0" smtClean="0"/>
              <a:t> </a:t>
            </a:r>
            <a:r>
              <a:rPr lang="en-GB" dirty="0" smtClean="0"/>
              <a:t>boosted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975" y="1735942"/>
            <a:ext cx="3110246" cy="30175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" y="1735942"/>
            <a:ext cx="3110245" cy="3017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466" y="1735942"/>
            <a:ext cx="3110245" cy="3017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7504" y="5229200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agreement is different between leading and sub-leading tops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sub-leading and in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result are consistent with previous slide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7624" y="1196752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Leading top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3928" y="1196752"/>
            <a:ext cx="1653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Sub-leading top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4248" y="1412776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boosted</a:t>
            </a:r>
          </a:p>
        </p:txBody>
      </p:sp>
    </p:spTree>
    <p:extLst>
      <p:ext uri="{BB962C8B-B14F-4D97-AF65-F5344CB8AC3E}">
        <p14:creationId xmlns:p14="http://schemas.microsoft.com/office/powerpoint/2010/main" val="845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 rapidity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291" y="3670902"/>
            <a:ext cx="2874621" cy="27889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28972"/>
            <a:ext cx="2874621" cy="27889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63" y="928972"/>
            <a:ext cx="2874621" cy="27889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70902"/>
            <a:ext cx="2874621" cy="27889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949897"/>
            <a:ext cx="2915816" cy="28288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0192" y="3778784"/>
            <a:ext cx="2736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predictions are compatible with data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58311">
            <a:off x="847235" y="2516698"/>
            <a:ext cx="121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419536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5576" y="4206679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526821">
            <a:off x="6715739" y="175986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558311">
            <a:off x="3877536" y="2516698"/>
            <a:ext cx="121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5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1640"/>
            <a:ext cx="3110245" cy="301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877" y="1851640"/>
            <a:ext cx="3110245" cy="30175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754" y="1851640"/>
            <a:ext cx="3110246" cy="3017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19672" y="5550331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variable is sensitive to additional radiation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all predictions can describe the high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region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5" y="16172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76681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7851" y="15825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777" y="1213693"/>
            <a:ext cx="4516950" cy="433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0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-0.2559 -0.00115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6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Mass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2942"/>
            <a:ext cx="3110245" cy="301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069" y="1892942"/>
            <a:ext cx="3216115" cy="31202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37" y="1851640"/>
            <a:ext cx="3110245" cy="30175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1560" y="5589239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 predictions using Herwig++ are not compatible with data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5615" y="16172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7851" y="15825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6681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773" y="1252740"/>
            <a:ext cx="4516950" cy="433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1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-0.2559 -0.00115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6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rapidity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3110245" cy="301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594" y="1916832"/>
            <a:ext cx="3191492" cy="3096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956244"/>
            <a:ext cx="3110246" cy="30175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5696" y="530120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predictions are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with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5615" y="16172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7851" y="15825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76681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04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Other variables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2" y="3662276"/>
            <a:ext cx="2874621" cy="27889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3662276"/>
            <a:ext cx="2874621" cy="27889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941458"/>
            <a:ext cx="2874621" cy="27889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40152" y="1196752"/>
            <a:ext cx="3102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MG5_aMC@NLO is not compatible with data</a:t>
            </a:r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41458"/>
            <a:ext cx="2874621" cy="27889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6120177" y="2060848"/>
                <a:ext cx="2715487" cy="7448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𝑜𝑢𝑡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acc>
                        </m:sup>
                      </m:sSubSup>
                      <m:r>
                        <a:rPr lang="en-GB" i="1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h𝑎𝑑</m:t>
                          </m:r>
                        </m:sub>
                      </m:sSub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𝑙𝑒𝑝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e>
                          </m:acc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𝑙𝑒𝑝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77" y="2060848"/>
                <a:ext cx="2715487" cy="74488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6122593" y="3068960"/>
                <a:ext cx="2726324" cy="4104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/>
                            <a:ea typeface="Cambria Math"/>
                          </a:rPr>
                          <m:t>𝜒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</m:acc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h𝑎𝑑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𝑙𝑒𝑝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593" y="3068960"/>
                <a:ext cx="2726324" cy="410497"/>
              </a:xfrm>
              <a:prstGeom prst="rect">
                <a:avLst/>
              </a:prstGeom>
              <a:blipFill rotWithShape="1">
                <a:blip r:embed="rId7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5964775" y="88676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874" y="3662276"/>
            <a:ext cx="2874622" cy="278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Many results produced in the last year </a:t>
            </a:r>
          </a:p>
          <a:p>
            <a:pPr lvl="1"/>
            <a:r>
              <a:rPr lang="en-GB" dirty="0" smtClean="0"/>
              <a:t>New channels and first look at 13 TeV data </a:t>
            </a:r>
          </a:p>
          <a:p>
            <a:r>
              <a:rPr lang="en-GB" smtClean="0"/>
              <a:t>Some </a:t>
            </a:r>
            <a:r>
              <a:rPr lang="en-GB" dirty="0" smtClean="0"/>
              <a:t>tension is visible between data and predictions in different channels </a:t>
            </a:r>
            <a:endParaRPr lang="en-GB" dirty="0"/>
          </a:p>
          <a:p>
            <a:pPr lvl="1"/>
            <a:r>
              <a:rPr lang="en-GB" dirty="0" smtClean="0"/>
              <a:t>A slope is visible for the top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endParaRPr lang="en-GB" dirty="0" smtClean="0"/>
          </a:p>
          <a:p>
            <a:pPr lvl="1"/>
            <a:r>
              <a:rPr lang="en-GB" dirty="0" smtClean="0"/>
              <a:t>No MC can describe all variables perfectly</a:t>
            </a:r>
          </a:p>
          <a:p>
            <a:r>
              <a:rPr lang="en-GB" dirty="0" smtClean="0"/>
              <a:t>The new measurements can be used to improve the tuning of the next generation of MC</a:t>
            </a:r>
          </a:p>
          <a:p>
            <a:pPr lvl="1"/>
            <a:r>
              <a:rPr lang="en-GB" dirty="0" smtClean="0"/>
              <a:t>A better agreement is seen for the MC predictions tuned with Run1 and 2015 data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3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Top differential cross-sections in ATLAS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27605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ATLAS has performed many differential cross-sections measurement of top pair observables at 7, 8 and 13 TeV</a:t>
            </a:r>
          </a:p>
          <a:p>
            <a:pPr lvl="1"/>
            <a:r>
              <a:rPr lang="en-GB" sz="2400" dirty="0" smtClean="0"/>
              <a:t>10 published papers and more ready to be submitted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Will focus on most recent publications at 13 TeV</a:t>
            </a:r>
            <a:endParaRPr lang="en-GB" sz="2800" dirty="0"/>
          </a:p>
          <a:p>
            <a:pPr lvl="1"/>
            <a:r>
              <a:rPr lang="en-GB" sz="2400" dirty="0" smtClean="0"/>
              <a:t>di-lepton channel </a:t>
            </a:r>
            <a:r>
              <a:rPr lang="en-GB" sz="2400" dirty="0" smtClean="0"/>
              <a:t>(</a:t>
            </a:r>
            <a:r>
              <a:rPr lang="fr-FR" sz="2400" dirty="0" err="1">
                <a:hlinkClick r:id="rId2"/>
              </a:rPr>
              <a:t>Eur</a:t>
            </a:r>
            <a:r>
              <a:rPr lang="fr-FR" sz="2400" dirty="0">
                <a:hlinkClick r:id="rId2"/>
              </a:rPr>
              <a:t>. Phys. J. C77 (2017) 299</a:t>
            </a:r>
            <a:r>
              <a:rPr lang="en-GB" sz="2400" dirty="0" smtClean="0"/>
              <a:t>)</a:t>
            </a:r>
            <a:endParaRPr lang="en-GB" sz="2400" dirty="0" smtClean="0"/>
          </a:p>
          <a:p>
            <a:pPr lvl="1"/>
            <a:r>
              <a:rPr lang="en-GB" sz="2400" dirty="0" err="1" smtClean="0"/>
              <a:t>L+jet</a:t>
            </a:r>
            <a:r>
              <a:rPr lang="en-GB" sz="2400" dirty="0" smtClean="0"/>
              <a:t> channel (boosted and resolved</a:t>
            </a:r>
            <a:r>
              <a:rPr lang="en-GB" sz="2400" dirty="0"/>
              <a:t>) </a:t>
            </a:r>
            <a:r>
              <a:rPr lang="en-GB" sz="2400" dirty="0" smtClean="0"/>
              <a:t>(</a:t>
            </a:r>
            <a:r>
              <a:rPr lang="en-GB" sz="2400" dirty="0" err="1" smtClean="0">
                <a:hlinkClick r:id="rId3"/>
              </a:rPr>
              <a:t>arXiv</a:t>
            </a:r>
            <a:r>
              <a:rPr lang="en-GB" sz="2400" dirty="0" smtClean="0"/>
              <a:t>, submitted to JHEP)</a:t>
            </a:r>
          </a:p>
          <a:p>
            <a:pPr lvl="1"/>
            <a:r>
              <a:rPr lang="en-GB" sz="2400" dirty="0" smtClean="0"/>
              <a:t>di-boosted hadronic channel </a:t>
            </a:r>
            <a:r>
              <a:rPr lang="en-GB" sz="2400" dirty="0" smtClean="0"/>
              <a:t>(</a:t>
            </a:r>
            <a:r>
              <a:rPr lang="en-GB" sz="2400" dirty="0">
                <a:hlinkClick r:id="rId4"/>
              </a:rPr>
              <a:t>TOPQ-2016-09</a:t>
            </a:r>
            <a:r>
              <a:rPr lang="en-GB" sz="2400" dirty="0" smtClean="0"/>
              <a:t>)</a:t>
            </a:r>
            <a:endParaRPr lang="en-GB" sz="2400" dirty="0"/>
          </a:p>
          <a:p>
            <a:pPr>
              <a:spcBef>
                <a:spcPts val="1200"/>
              </a:spcBef>
            </a:pPr>
            <a:r>
              <a:rPr lang="en-GB" sz="2800" dirty="0" smtClean="0"/>
              <a:t>And 8 TeV</a:t>
            </a:r>
          </a:p>
          <a:p>
            <a:pPr lvl="1"/>
            <a:r>
              <a:rPr lang="en-GB" sz="2400" dirty="0" smtClean="0"/>
              <a:t>Lepton </a:t>
            </a:r>
            <a:r>
              <a:rPr lang="en-GB" sz="2400" dirty="0"/>
              <a:t>differential measurements (</a:t>
            </a:r>
            <a:r>
              <a:rPr lang="en-GB" sz="2400" dirty="0" smtClean="0">
                <a:hlinkClick r:id="rId5"/>
              </a:rPr>
              <a:t>ATLAS-CONF-2017-044</a:t>
            </a:r>
            <a:r>
              <a:rPr lang="en-GB" sz="2400" dirty="0" smtClean="0"/>
              <a:t>)</a:t>
            </a:r>
          </a:p>
          <a:p>
            <a:pPr lvl="1"/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: an history at particle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24744"/>
            <a:ext cx="4774438" cy="40324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006" y="1107629"/>
            <a:ext cx="4523994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9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</a:t>
            </a:r>
            <a:r>
              <a:rPr lang="en-GB" dirty="0" smtClean="0"/>
              <a:t>nd parton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60" y="1268760"/>
            <a:ext cx="4689180" cy="3960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569" y="1124744"/>
            <a:ext cx="4523994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26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Selections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52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Di-lepton analysis: topology and selection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32-Point Star 8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66635" y="4411713"/>
            <a:ext cx="441469" cy="8470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547664" y="3181702"/>
            <a:ext cx="1536212" cy="1242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7863" y="4400429"/>
            <a:ext cx="1247394" cy="1800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5325" y="287102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79271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34378" y="240171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65499" y="1124744"/>
            <a:ext cx="4416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electron and 1 muon with opposite sign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leptons with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8944" y="1804754"/>
            <a:ext cx="4150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2 jets with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40711" y="2247844"/>
            <a:ext cx="3187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one b-jets (77% WP)</a:t>
            </a:r>
            <a:endParaRPr lang="en-GB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463604" y="3682614"/>
            <a:ext cx="1568036" cy="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4057406" y="3677838"/>
            <a:ext cx="1536212" cy="69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325257" y="4587461"/>
            <a:ext cx="1631119" cy="114579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325257" y="4587462"/>
            <a:ext cx="2063167" cy="1376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956376" y="406555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245" y="4215763"/>
            <a:ext cx="4031911" cy="709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reconstruction uses the neutrino weighting method</a:t>
            </a:r>
            <a:endParaRPr lang="en-GB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58360" y="5358839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4" y="5132528"/>
            <a:ext cx="3662164" cy="116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7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152" y="-1506"/>
            <a:ext cx="7932455" cy="922130"/>
          </a:xfrm>
        </p:spPr>
        <p:txBody>
          <a:bodyPr>
            <a:normAutofit fontScale="90000"/>
          </a:bodyPr>
          <a:lstStyle/>
          <a:p>
            <a:r>
              <a:rPr lang="en-GB" dirty="0"/>
              <a:t>Resolved </a:t>
            </a:r>
            <a:r>
              <a:rPr lang="en-GB" dirty="0" err="1" smtClean="0"/>
              <a:t>l+jet</a:t>
            </a:r>
            <a:r>
              <a:rPr lang="en-GB" dirty="0" smtClean="0"/>
              <a:t> analysis: </a:t>
            </a:r>
            <a:r>
              <a:rPr lang="en-GB" dirty="0"/>
              <a:t>topology and selection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32-Point Star 12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066635" y="4411713"/>
            <a:ext cx="441469" cy="8470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547664" y="3181702"/>
            <a:ext cx="1536212" cy="1242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77863" y="4400429"/>
            <a:ext cx="1247394" cy="1800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325257" y="4411713"/>
            <a:ext cx="983047" cy="1687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325257" y="4580449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45325" y="287102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79271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81328" y="219976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30718" y="4247347"/>
            <a:ext cx="12057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30718" y="4961481"/>
            <a:ext cx="12057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65499" y="1124744"/>
            <a:ext cx="3413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lepton with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78944" y="1562653"/>
            <a:ext cx="4150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4 jets with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14968" y="4127908"/>
            <a:ext cx="4134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two highest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b-jets (70% WP)</a:t>
            </a:r>
            <a:endParaRPr lang="en-GB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868145" y="3297121"/>
            <a:ext cx="3108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reconstruction: </a:t>
            </a:r>
            <a:b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jets that best reconstruct W mass</a:t>
            </a:r>
            <a:endParaRPr lang="en-GB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536621" y="5356561"/>
            <a:ext cx="1758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Hadronic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jets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b-jet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6863" y="5806511"/>
            <a:ext cx="573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selection is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identical at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particle level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463604" y="3682614"/>
            <a:ext cx="1568036" cy="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4057406" y="3677838"/>
            <a:ext cx="1536212" cy="69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39794" y="2876743"/>
            <a:ext cx="253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Leptonic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lepton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Closest b-jet to lepton</a:t>
            </a:r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t>18/09/2017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/>
          <a:p>
            <a:r>
              <a:rPr lang="it-IT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t>Michele Faucci Giannelli, University of Edinburgh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1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152" y="3842"/>
            <a:ext cx="8229600" cy="922130"/>
          </a:xfrm>
        </p:spPr>
        <p:txBody>
          <a:bodyPr/>
          <a:lstStyle/>
          <a:p>
            <a:r>
              <a:rPr lang="en-GB" dirty="0" smtClean="0"/>
              <a:t>Boosted </a:t>
            </a:r>
            <a:r>
              <a:rPr lang="en-GB" dirty="0" err="1" smtClean="0"/>
              <a:t>l+jets</a:t>
            </a:r>
            <a:r>
              <a:rPr lang="en-GB" dirty="0" smtClean="0"/>
              <a:t>: </a:t>
            </a:r>
            <a:r>
              <a:rPr lang="en-GB" dirty="0"/>
              <a:t>topology and selection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32-Point Star 12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547664" y="3181702"/>
            <a:ext cx="1536212" cy="1242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85241" y="3321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59420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81328" y="219976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65499" y="1124744"/>
            <a:ext cx="3581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lepton with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b-jet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GeV (R=0.4)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11880" y="1920196"/>
            <a:ext cx="4150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&gt; 20 GeV</a:t>
            </a:r>
          </a:p>
          <a:p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(W) &gt; 60 GeV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607549" y="5949280"/>
            <a:ext cx="428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jet R=1: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&gt;300GeV, mass&gt; 100 GeV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51985" y="4391803"/>
            <a:ext cx="1085456" cy="58386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793363" y="4207137"/>
            <a:ext cx="1247394" cy="180020"/>
          </a:xfrm>
          <a:prstGeom prst="straightConnector1">
            <a:avLst/>
          </a:prstGeom>
          <a:ln>
            <a:solidFill>
              <a:srgbClr val="00B05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54137" y="4407749"/>
            <a:ext cx="889180" cy="96546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94357" y="3275679"/>
            <a:ext cx="633020" cy="1100178"/>
          </a:xfrm>
          <a:prstGeom prst="straightConnector1">
            <a:avLst/>
          </a:prstGeom>
          <a:ln>
            <a:solidFill>
              <a:srgbClr val="0070C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164802" y="4975672"/>
            <a:ext cx="864096" cy="2468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164802" y="4975672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92280" y="5123489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 rot="7666540">
            <a:off x="4597940" y="4190117"/>
            <a:ext cx="1613165" cy="953768"/>
            <a:chOff x="6876256" y="1578206"/>
            <a:chExt cx="1224136" cy="1725181"/>
          </a:xfrm>
        </p:grpSpPr>
        <p:sp>
          <p:nvSpPr>
            <p:cNvPr id="50" name="Isosceles Triangle 49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2724807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ΔR(l,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jet) &lt; 1.5 </a:t>
            </a:r>
          </a:p>
        </p:txBody>
      </p:sp>
      <p:sp>
        <p:nvSpPr>
          <p:cNvPr id="17" name="Freeform 16"/>
          <p:cNvSpPr/>
          <p:nvPr/>
        </p:nvSpPr>
        <p:spPr>
          <a:xfrm>
            <a:off x="2191373" y="2725947"/>
            <a:ext cx="379299" cy="534838"/>
          </a:xfrm>
          <a:custGeom>
            <a:avLst/>
            <a:gdLst>
              <a:gd name="connsiteX0" fmla="*/ 379299 w 379299"/>
              <a:gd name="connsiteY0" fmla="*/ 0 h 534838"/>
              <a:gd name="connsiteX1" fmla="*/ 8363 w 379299"/>
              <a:gd name="connsiteY1" fmla="*/ 163902 h 534838"/>
              <a:gd name="connsiteX2" fmla="*/ 111880 w 379299"/>
              <a:gd name="connsiteY2" fmla="*/ 534838 h 534838"/>
              <a:gd name="connsiteX3" fmla="*/ 111880 w 379299"/>
              <a:gd name="connsiteY3" fmla="*/ 534838 h 53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299" h="534838">
                <a:moveTo>
                  <a:pt x="379299" y="0"/>
                </a:moveTo>
                <a:cubicBezTo>
                  <a:pt x="216116" y="37381"/>
                  <a:pt x="52933" y="74763"/>
                  <a:pt x="8363" y="163902"/>
                </a:cubicBezTo>
                <a:cubicBezTo>
                  <a:pt x="-36207" y="253041"/>
                  <a:pt x="111880" y="534838"/>
                  <a:pt x="111880" y="534838"/>
                </a:cubicBezTo>
                <a:lnTo>
                  <a:pt x="111880" y="534838"/>
                </a:ln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rc 17"/>
          <p:cNvSpPr/>
          <p:nvPr/>
        </p:nvSpPr>
        <p:spPr>
          <a:xfrm rot="14209311">
            <a:off x="1761983" y="1862220"/>
            <a:ext cx="1712945" cy="184327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749322" y="3112124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ΔR(l, l-jet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&lt; 1.5 </a:t>
            </a:r>
          </a:p>
        </p:txBody>
      </p:sp>
      <p:sp>
        <p:nvSpPr>
          <p:cNvPr id="55" name="Arc 54"/>
          <p:cNvSpPr/>
          <p:nvPr/>
        </p:nvSpPr>
        <p:spPr>
          <a:xfrm rot="21335461">
            <a:off x="-357686" y="1990526"/>
            <a:ext cx="5252667" cy="496008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333526" y="4496099"/>
            <a:ext cx="2143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ΔR(b-jet, l-jet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&lt; 1.5 </a:t>
            </a:r>
          </a:p>
        </p:txBody>
      </p:sp>
      <p:sp>
        <p:nvSpPr>
          <p:cNvPr id="58" name="Arc 57"/>
          <p:cNvSpPr/>
          <p:nvPr/>
        </p:nvSpPr>
        <p:spPr>
          <a:xfrm rot="9481509">
            <a:off x="2093485" y="880599"/>
            <a:ext cx="3804088" cy="3305221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t>18/09/2017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/>
          <a:p>
            <a:r>
              <a:rPr lang="it-IT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t>Michele Faucci Giannelli, University of Edinburgh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152" y="3842"/>
            <a:ext cx="8229600" cy="92213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Di-boosted hadronic: </a:t>
            </a:r>
            <a:r>
              <a:rPr lang="en-GB" dirty="0"/>
              <a:t>topology and selection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32-Point Star 12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785241" y="2782850"/>
            <a:ext cx="1298635" cy="3988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191373" y="2204864"/>
            <a:ext cx="892503" cy="97640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33056" y="34433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59420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75452" y="2274139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74808" y="1084017"/>
            <a:ext cx="17157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Large-R jets: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J1 &gt; 500 GeV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J2 &gt; 300 GeV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933696" y="2435926"/>
            <a:ext cx="474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b-tag jets (&gt;25 GeV, 70% WP)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bust be inside the large-R jet cone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51985" y="4391803"/>
            <a:ext cx="1085456" cy="58386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793363" y="4207137"/>
            <a:ext cx="1247394" cy="180020"/>
          </a:xfrm>
          <a:prstGeom prst="straightConnector1">
            <a:avLst/>
          </a:prstGeom>
          <a:ln>
            <a:solidFill>
              <a:srgbClr val="00B05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54137" y="4407749"/>
            <a:ext cx="889180" cy="96546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94357" y="3275679"/>
            <a:ext cx="633020" cy="1100178"/>
          </a:xfrm>
          <a:prstGeom prst="straightConnector1">
            <a:avLst/>
          </a:prstGeom>
          <a:ln>
            <a:solidFill>
              <a:srgbClr val="0070C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164802" y="4975672"/>
            <a:ext cx="864096" cy="2468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164802" y="4975672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92280" y="5123489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 rot="7666540">
            <a:off x="4597940" y="4190117"/>
            <a:ext cx="1613165" cy="953768"/>
            <a:chOff x="6876256" y="1578206"/>
            <a:chExt cx="1224136" cy="1725181"/>
          </a:xfrm>
        </p:grpSpPr>
        <p:sp>
          <p:nvSpPr>
            <p:cNvPr id="50" name="Isosceles Triangle 49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>
            <a:off x="2191373" y="2725947"/>
            <a:ext cx="379299" cy="534838"/>
          </a:xfrm>
          <a:custGeom>
            <a:avLst/>
            <a:gdLst>
              <a:gd name="connsiteX0" fmla="*/ 379299 w 379299"/>
              <a:gd name="connsiteY0" fmla="*/ 0 h 534838"/>
              <a:gd name="connsiteX1" fmla="*/ 8363 w 379299"/>
              <a:gd name="connsiteY1" fmla="*/ 163902 h 534838"/>
              <a:gd name="connsiteX2" fmla="*/ 111880 w 379299"/>
              <a:gd name="connsiteY2" fmla="*/ 534838 h 534838"/>
              <a:gd name="connsiteX3" fmla="*/ 111880 w 379299"/>
              <a:gd name="connsiteY3" fmla="*/ 534838 h 53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299" h="534838">
                <a:moveTo>
                  <a:pt x="379299" y="0"/>
                </a:moveTo>
                <a:cubicBezTo>
                  <a:pt x="216116" y="37381"/>
                  <a:pt x="52933" y="74763"/>
                  <a:pt x="8363" y="163902"/>
                </a:cubicBezTo>
                <a:cubicBezTo>
                  <a:pt x="-36207" y="253041"/>
                  <a:pt x="111880" y="534838"/>
                  <a:pt x="111880" y="534838"/>
                </a:cubicBezTo>
                <a:lnTo>
                  <a:pt x="111880" y="534838"/>
                </a:ln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t>18/09/2017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/>
          <a:p>
            <a:r>
              <a:rPr lang="it-IT" sz="1400" smtClean="0">
                <a:solidFill>
                  <a:schemeClr val="bg1"/>
                </a:solidFill>
                <a:latin typeface="Times New Roman" panose="02020603050405020304" pitchFamily="18" charset="0"/>
              </a:rPr>
              <a:t>Michele Faucci Giannelli, University of Edinburgh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8397747">
            <a:off x="1845041" y="2407277"/>
            <a:ext cx="1613165" cy="953768"/>
            <a:chOff x="6876256" y="1578206"/>
            <a:chExt cx="1224136" cy="1725181"/>
          </a:xfrm>
        </p:grpSpPr>
        <p:sp>
          <p:nvSpPr>
            <p:cNvPr id="59" name="Isosceles Triangle 58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7" name="Straight Arrow Connector 66"/>
          <p:cNvCxnSpPr/>
          <p:nvPr/>
        </p:nvCxnSpPr>
        <p:spPr>
          <a:xfrm flipH="1" flipV="1">
            <a:off x="1617920" y="1323774"/>
            <a:ext cx="573454" cy="8810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1115616" y="2010159"/>
            <a:ext cx="1075758" cy="23304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07504" y="1407183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6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Particle level objects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327804" y="1052736"/>
            <a:ext cx="3069166" cy="2075890"/>
            <a:chOff x="6199367" y="1214143"/>
            <a:chExt cx="2671852" cy="1922561"/>
          </a:xfrm>
        </p:grpSpPr>
        <p:grpSp>
          <p:nvGrpSpPr>
            <p:cNvPr id="8" name="Group 7"/>
            <p:cNvGrpSpPr/>
            <p:nvPr/>
          </p:nvGrpSpPr>
          <p:grpSpPr>
            <a:xfrm rot="2821655">
              <a:off x="6687185" y="1278841"/>
              <a:ext cx="1224136" cy="2199771"/>
              <a:chOff x="6791906" y="1548421"/>
              <a:chExt cx="1224136" cy="1725180"/>
            </a:xfrm>
          </p:grpSpPr>
          <p:sp>
            <p:nvSpPr>
              <p:cNvPr id="15" name="Isosceles Triangle 14"/>
              <p:cNvSpPr/>
              <p:nvPr/>
            </p:nvSpPr>
            <p:spPr>
              <a:xfrm rot="10800000">
                <a:off x="6791906" y="1723706"/>
                <a:ext cx="1224136" cy="1549895"/>
              </a:xfrm>
              <a:prstGeom prst="triangle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791906" y="1548421"/>
                <a:ext cx="1224136" cy="313766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668344" y="1214143"/>
              <a:ext cx="792088" cy="1008113"/>
              <a:chOff x="7668344" y="1214143"/>
              <a:chExt cx="792088" cy="1008113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7668344" y="1214143"/>
                <a:ext cx="792088" cy="1008113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8012092" y="1256048"/>
                <a:ext cx="250072" cy="342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521778" y="1529951"/>
              <a:ext cx="2349441" cy="1606753"/>
              <a:chOff x="6521778" y="1529951"/>
              <a:chExt cx="2349441" cy="1606753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6521778" y="1529951"/>
                <a:ext cx="2349441" cy="1606753"/>
              </a:xfrm>
              <a:custGeom>
                <a:avLst/>
                <a:gdLst>
                  <a:gd name="connsiteX0" fmla="*/ 0 w 1982624"/>
                  <a:gd name="connsiteY0" fmla="*/ 1452785 h 1452785"/>
                  <a:gd name="connsiteX1" fmla="*/ 1982624 w 1982624"/>
                  <a:gd name="connsiteY1" fmla="*/ 0 h 145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82624" h="1452785">
                    <a:moveTo>
                      <a:pt x="0" y="1452785"/>
                    </a:moveTo>
                    <a:cubicBezTo>
                      <a:pt x="619570" y="889474"/>
                      <a:pt x="1239140" y="326164"/>
                      <a:pt x="1982624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460432" y="1675354"/>
                <a:ext cx="216580" cy="342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endParaRPr lang="en-GB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-36512" y="2454047"/>
            <a:ext cx="2745519" cy="2251280"/>
            <a:chOff x="923090" y="4265158"/>
            <a:chExt cx="2745519" cy="2251280"/>
          </a:xfrm>
        </p:grpSpPr>
        <p:grpSp>
          <p:nvGrpSpPr>
            <p:cNvPr id="18" name="Group 17"/>
            <p:cNvGrpSpPr/>
            <p:nvPr/>
          </p:nvGrpSpPr>
          <p:grpSpPr>
            <a:xfrm>
              <a:off x="923090" y="4265158"/>
              <a:ext cx="2673442" cy="2251280"/>
              <a:chOff x="2149366" y="3842016"/>
              <a:chExt cx="2673442" cy="225128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149366" y="4449824"/>
                <a:ext cx="2663406" cy="1606753"/>
                <a:chOff x="6229073" y="1556792"/>
                <a:chExt cx="2663406" cy="1606753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 rot="2821655">
                  <a:off x="6716892" y="1366446"/>
                  <a:ext cx="1224136" cy="2199773"/>
                  <a:chOff x="6876256" y="1578206"/>
                  <a:chExt cx="1224136" cy="1725181"/>
                </a:xfrm>
              </p:grpSpPr>
              <p:sp>
                <p:nvSpPr>
                  <p:cNvPr id="30" name="Isosceles Triangle 29"/>
                  <p:cNvSpPr/>
                  <p:nvPr/>
                </p:nvSpPr>
                <p:spPr>
                  <a:xfrm rot="10800000">
                    <a:off x="6876256" y="1753492"/>
                    <a:ext cx="1224136" cy="1549895"/>
                  </a:xfrm>
                  <a:prstGeom prst="triangle">
                    <a:avLst/>
                  </a:prstGeom>
                  <a:solidFill>
                    <a:srgbClr val="FFFF00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>
                    <a:off x="6876256" y="1578206"/>
                    <a:ext cx="1224136" cy="31376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6543038" y="1556792"/>
                  <a:ext cx="2349441" cy="1606753"/>
                  <a:chOff x="6543038" y="1556792"/>
                  <a:chExt cx="2349441" cy="1606753"/>
                </a:xfrm>
              </p:grpSpPr>
              <p:sp>
                <p:nvSpPr>
                  <p:cNvPr id="28" name="Freeform 27"/>
                  <p:cNvSpPr/>
                  <p:nvPr/>
                </p:nvSpPr>
                <p:spPr>
                  <a:xfrm>
                    <a:off x="6543038" y="1556792"/>
                    <a:ext cx="2349441" cy="1606753"/>
                  </a:xfrm>
                  <a:custGeom>
                    <a:avLst/>
                    <a:gdLst>
                      <a:gd name="connsiteX0" fmla="*/ 0 w 1982624"/>
                      <a:gd name="connsiteY0" fmla="*/ 1452785 h 1452785"/>
                      <a:gd name="connsiteX1" fmla="*/ 1982624 w 1982624"/>
                      <a:gd name="connsiteY1" fmla="*/ 0 h 1452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982624" h="1452785">
                        <a:moveTo>
                          <a:pt x="0" y="1452785"/>
                        </a:moveTo>
                        <a:cubicBezTo>
                          <a:pt x="619570" y="889474"/>
                          <a:pt x="1239140" y="326164"/>
                          <a:pt x="1982624" y="0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8460432" y="1675354"/>
                    <a:ext cx="35137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</a:t>
                    </a:r>
                  </a:p>
                </p:txBody>
              </p:sp>
            </p:grpSp>
          </p:grpSp>
          <p:sp>
            <p:nvSpPr>
              <p:cNvPr id="21" name="Freeform 20"/>
              <p:cNvSpPr/>
              <p:nvPr/>
            </p:nvSpPr>
            <p:spPr>
              <a:xfrm rot="10800000">
                <a:off x="2473367" y="4009351"/>
                <a:ext cx="1756313" cy="2083945"/>
              </a:xfrm>
              <a:custGeom>
                <a:avLst/>
                <a:gdLst>
                  <a:gd name="connsiteX0" fmla="*/ 0 w 1982624"/>
                  <a:gd name="connsiteY0" fmla="*/ 1452785 h 1452785"/>
                  <a:gd name="connsiteX1" fmla="*/ 1982624 w 1982624"/>
                  <a:gd name="connsiteY1" fmla="*/ 0 h 145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82624" h="1452785">
                    <a:moveTo>
                      <a:pt x="0" y="1452785"/>
                    </a:moveTo>
                    <a:cubicBezTo>
                      <a:pt x="619570" y="889474"/>
                      <a:pt x="1239140" y="326164"/>
                      <a:pt x="1982624" y="0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triangle"/>
                <a:tailEnd type="non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2473367" y="4161791"/>
                <a:ext cx="2349441" cy="1894785"/>
              </a:xfrm>
              <a:custGeom>
                <a:avLst/>
                <a:gdLst>
                  <a:gd name="connsiteX0" fmla="*/ 0 w 1982624"/>
                  <a:gd name="connsiteY0" fmla="*/ 1452785 h 1452785"/>
                  <a:gd name="connsiteX1" fmla="*/ 1982624 w 1982624"/>
                  <a:gd name="connsiteY1" fmla="*/ 0 h 145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82624" h="1452785">
                    <a:moveTo>
                      <a:pt x="0" y="1452785"/>
                    </a:moveTo>
                    <a:cubicBezTo>
                      <a:pt x="619570" y="889474"/>
                      <a:pt x="1239140" y="326164"/>
                      <a:pt x="1982624" y="0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71221" y="420016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endParaRPr lang="en-GB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47836" y="4080492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Straight Arrow Connector 24"/>
              <p:cNvCxnSpPr>
                <a:stCxn id="21" idx="1"/>
              </p:cNvCxnSpPr>
              <p:nvPr/>
            </p:nvCxnSpPr>
            <p:spPr>
              <a:xfrm flipV="1">
                <a:off x="2473367" y="3842016"/>
                <a:ext cx="2299540" cy="22512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3379747" y="4265158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endPara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5576" y="1464967"/>
            <a:ext cx="5387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Charged leptons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decaying from a hadrons are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“dressed”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energy from all photons within a R=0.1 cone around the lepton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60539" y="3196641"/>
            <a:ext cx="53958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Jets are clustered from stable MC particles using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R=0.4 (R=1 for boosted objects) 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eutrinos and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muons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hadrons are included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79712" y="4665257"/>
            <a:ext cx="4647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defined as sum of all other neutrinos</a:t>
            </a:r>
            <a:endParaRPr lang="en-GB" sz="20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7851" y="5097305"/>
            <a:ext cx="6780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tagging defined by matching a jet with a b quark with R&lt;0.35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6610" y="5671912"/>
            <a:ext cx="7637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Overlap removal is not applied at particle level in 2015 only results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9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Topologies and reconstruction</a:t>
            </a:r>
          </a:p>
          <a:p>
            <a:r>
              <a:rPr lang="en-GB" dirty="0" smtClean="0"/>
              <a:t>Data-MC agreement</a:t>
            </a:r>
          </a:p>
          <a:p>
            <a:r>
              <a:rPr lang="en-GB" dirty="0" smtClean="0"/>
              <a:t>Results </a:t>
            </a:r>
          </a:p>
          <a:p>
            <a:r>
              <a:rPr lang="en-GB" dirty="0" smtClean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 of cross-sections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3394" y="1684485"/>
            <a:ext cx="1891865" cy="132343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</a:p>
          <a:p>
            <a:pPr algn="ctr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Partons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 Phase space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8989" y="1684484"/>
            <a:ext cx="2079475" cy="132343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  <a:p>
            <a:pPr algn="ctr"/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</a:t>
            </a:r>
          </a:p>
        </p:txBody>
      </p:sp>
      <p:sp>
        <p:nvSpPr>
          <p:cNvPr id="9" name="Down Arrow 8"/>
          <p:cNvSpPr/>
          <p:nvPr/>
        </p:nvSpPr>
        <p:spPr>
          <a:xfrm rot="18306633">
            <a:off x="2288143" y="2828902"/>
            <a:ext cx="1080120" cy="648072"/>
          </a:xfrm>
          <a:prstGeom prst="down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 rot="2906055">
            <a:off x="5528168" y="2853155"/>
            <a:ext cx="1080120" cy="648072"/>
          </a:xfrm>
          <a:prstGeom prst="down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4091" y="3475897"/>
            <a:ext cx="2318262" cy="10156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</a:p>
          <a:p>
            <a:pPr algn="ctr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Fiducial Phase space</a:t>
            </a:r>
          </a:p>
          <a:p>
            <a:pPr algn="ctr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RIVET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4581128"/>
            <a:ext cx="4427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close to experimental acceptance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dependency on theory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Migration matrix is more diagonal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reduced systematic uncertainties from modelling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822" y="4797152"/>
            <a:ext cx="3937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Theorist can compare new models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will be relevant for years</a:t>
            </a:r>
          </a:p>
        </p:txBody>
      </p:sp>
      <p:sp>
        <p:nvSpPr>
          <p:cNvPr id="14" name="Down Arrow 13"/>
          <p:cNvSpPr/>
          <p:nvPr/>
        </p:nvSpPr>
        <p:spPr>
          <a:xfrm rot="5400000">
            <a:off x="3913162" y="2020718"/>
            <a:ext cx="1080120" cy="648072"/>
          </a:xfrm>
          <a:prstGeom prst="down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0940" y="1267869"/>
            <a:ext cx="2752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parton unfolding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279113" y="3596198"/>
            <a:ext cx="28648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unfolding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6058" y="3194180"/>
            <a:ext cx="20892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Parton to particle (i.e. apply shower)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11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Two types of differential cross-sections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and MC can have a significant difference in the normalisation </a:t>
            </a:r>
          </a:p>
          <a:p>
            <a:pPr lvl="1"/>
            <a:r>
              <a:rPr lang="en-GB" b="1" dirty="0" smtClean="0"/>
              <a:t>Absolute differential cross-sections</a:t>
            </a:r>
            <a:r>
              <a:rPr lang="en-GB" dirty="0" smtClean="0"/>
              <a:t> takes into account the normalisation and give the actual cross-section</a:t>
            </a:r>
          </a:p>
          <a:p>
            <a:pPr lvl="1"/>
            <a:r>
              <a:rPr lang="en-GB" b="1" dirty="0" smtClean="0"/>
              <a:t>Normalised </a:t>
            </a:r>
            <a:r>
              <a:rPr lang="en-GB" b="1" dirty="0"/>
              <a:t>differential cross-sections</a:t>
            </a:r>
            <a:r>
              <a:rPr lang="en-GB" dirty="0"/>
              <a:t> </a:t>
            </a:r>
            <a:r>
              <a:rPr lang="en-GB" dirty="0" smtClean="0"/>
              <a:t>provide shape information with higher precision </a:t>
            </a:r>
          </a:p>
          <a:p>
            <a:pPr lvl="2"/>
            <a:r>
              <a:rPr lang="en-GB" dirty="0" smtClean="0"/>
              <a:t>several uncertainties cancel when dividing for the total cross-section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3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 rot="18396415">
            <a:off x="1900257" y="2473632"/>
            <a:ext cx="1613165" cy="953768"/>
            <a:chOff x="6876256" y="1578206"/>
            <a:chExt cx="1224136" cy="1725181"/>
          </a:xfrm>
        </p:grpSpPr>
        <p:sp>
          <p:nvSpPr>
            <p:cNvPr id="57" name="Isosceles Triangle 56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 rot="7666540">
            <a:off x="4621770" y="4193614"/>
            <a:ext cx="1613165" cy="953768"/>
            <a:chOff x="6876256" y="1578206"/>
            <a:chExt cx="1224136" cy="1725181"/>
          </a:xfrm>
        </p:grpSpPr>
        <p:sp>
          <p:nvSpPr>
            <p:cNvPr id="53" name="Isosceles Triangle 52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81" name="Straight Arrow Connector 80"/>
          <p:cNvCxnSpPr/>
          <p:nvPr/>
        </p:nvCxnSpPr>
        <p:spPr>
          <a:xfrm flipH="1" flipV="1">
            <a:off x="1843040" y="2717860"/>
            <a:ext cx="1192810" cy="46384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Topologies and reconstruction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32-Point Star 8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66635" y="4411713"/>
            <a:ext cx="441469" cy="8470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547664" y="3121288"/>
            <a:ext cx="1536212" cy="6041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7863" y="4400429"/>
            <a:ext cx="1247394" cy="1800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325257" y="4411713"/>
            <a:ext cx="983047" cy="1687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25257" y="4580449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5325" y="278092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01637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45190" y="219976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11030" y="395575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0718" y="4247347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u/d/s/c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30718" y="4961481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u/d/s/c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463604" y="3682614"/>
            <a:ext cx="1568036" cy="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4057406" y="3677838"/>
            <a:ext cx="1536212" cy="69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325257" y="4587461"/>
            <a:ext cx="1631119" cy="114579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325257" y="4587462"/>
            <a:ext cx="2063167" cy="1376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956376" y="406555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793363" y="4221088"/>
            <a:ext cx="2506016" cy="364686"/>
            <a:chOff x="3819241" y="4215763"/>
            <a:chExt cx="2506016" cy="364686"/>
          </a:xfrm>
        </p:grpSpPr>
        <p:cxnSp>
          <p:nvCxnSpPr>
            <p:cNvPr id="44" name="Straight Arrow Connector 43"/>
            <p:cNvCxnSpPr/>
            <p:nvPr/>
          </p:nvCxnSpPr>
          <p:spPr>
            <a:xfrm>
              <a:off x="5077863" y="4400429"/>
              <a:ext cx="1247394" cy="18002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819241" y="4215763"/>
              <a:ext cx="1247394" cy="180020"/>
            </a:xfrm>
            <a:prstGeom prst="straightConnector1">
              <a:avLst/>
            </a:prstGeom>
            <a:ln>
              <a:solidFill>
                <a:srgbClr val="00B050">
                  <a:alpha val="0"/>
                </a:srgb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466365" y="3347688"/>
            <a:ext cx="1113747" cy="1983125"/>
            <a:chOff x="4606504" y="3540065"/>
            <a:chExt cx="901605" cy="1718738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5066640" y="4411711"/>
              <a:ext cx="441469" cy="847092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4606504" y="3540065"/>
              <a:ext cx="441469" cy="847092"/>
            </a:xfrm>
            <a:prstGeom prst="straightConnector1">
              <a:avLst/>
            </a:prstGeom>
            <a:ln>
              <a:solidFill>
                <a:srgbClr val="0070C0">
                  <a:alpha val="0"/>
                </a:srgb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6164802" y="4975672"/>
            <a:ext cx="864096" cy="2468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164802" y="4975672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092280" y="5123489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u/d/s/c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483867" y="980728"/>
            <a:ext cx="566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di-lepton channel: neutrino weighting (top variables)</a:t>
            </a:r>
          </a:p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resolved channel: pseudo-top</a:t>
            </a:r>
          </a:p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boosted channel: only 1 large-R jet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Hadronic di-boosted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channel: 2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large-R jets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1077097" y="1858525"/>
            <a:ext cx="1136456" cy="52590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1582649" y="1743480"/>
            <a:ext cx="663536" cy="61417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5535" y="1337470"/>
            <a:ext cx="9721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u/d/s/c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14968" y="4127908"/>
            <a:ext cx="4134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two highest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b-jets (70% WP)</a:t>
            </a:r>
            <a:endParaRPr lang="en-GB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68145" y="3068960"/>
            <a:ext cx="3108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reconstruction: </a:t>
            </a:r>
            <a:b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the two jets that best reconstruct the W mass</a:t>
            </a:r>
            <a:endParaRPr lang="en-GB" sz="20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536621" y="5356561"/>
            <a:ext cx="1758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Hadronic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jets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b-jet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6863" y="5806511"/>
            <a:ext cx="573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selection is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identical at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particle level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39794" y="2876743"/>
            <a:ext cx="253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Leptonic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lepton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Closest b-jet to lepton</a:t>
            </a:r>
          </a:p>
        </p:txBody>
      </p:sp>
    </p:spTree>
    <p:extLst>
      <p:ext uri="{BB962C8B-B14F-4D97-AF65-F5344CB8AC3E}">
        <p14:creationId xmlns:p14="http://schemas.microsoft.com/office/powerpoint/2010/main" val="16148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16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8" grpId="1"/>
      <p:bldP spid="19" grpId="0"/>
      <p:bldP spid="19" grpId="1"/>
      <p:bldP spid="20" grpId="0"/>
      <p:bldP spid="21" grpId="0"/>
      <p:bldP spid="22" grpId="0"/>
      <p:bldP spid="23" grpId="0"/>
      <p:bldP spid="24" grpId="0" animBg="1"/>
      <p:bldP spid="24" grpId="1" animBg="1"/>
      <p:bldP spid="25" grpId="0" animBg="1"/>
      <p:bldP spid="25" grpId="1" animBg="1"/>
      <p:bldP spid="26" grpId="0"/>
      <p:bldP spid="27" grpId="0"/>
      <p:bldP spid="39" grpId="0"/>
      <p:bldP spid="39" grpId="1"/>
      <p:bldP spid="51" grpId="0" animBg="1"/>
      <p:bldP spid="62" grpId="0" animBg="1"/>
      <p:bldP spid="59" grpId="0"/>
      <p:bldP spid="59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and MC samples used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74800"/>
            <a:ext cx="4495800" cy="4988109"/>
          </a:xfrm>
        </p:spPr>
        <p:txBody>
          <a:bodyPr>
            <a:normAutofit fontScale="92500" lnSpcReduction="20000"/>
          </a:bodyPr>
          <a:lstStyle/>
          <a:p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di-lepton </a:t>
            </a: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(20.2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 predictions:</a:t>
            </a:r>
          </a:p>
          <a:p>
            <a:pPr lvl="1"/>
            <a:r>
              <a:rPr lang="en-GB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IFSR variations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2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=∞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PowHeg+Pythia8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damp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=∞</a:t>
            </a:r>
          </a:p>
          <a:p>
            <a:pPr lvl="1"/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PowHeg+Herwig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Alpgen+Herwig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MC@NLO+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Herwig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MG5_aMC@NLO+Herwig++</a:t>
            </a:r>
          </a:p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99992" y="1374800"/>
            <a:ext cx="4644008" cy="4142431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 and </a:t>
            </a:r>
            <a:r>
              <a:rPr lang="en-GB" sz="24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data (3.2 fb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2015+2016 data (36.1 fb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predictions:</a:t>
            </a:r>
          </a:p>
          <a:p>
            <a:pPr lvl="1"/>
            <a:r>
              <a:rPr lang="en-GB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 (old nominal)</a:t>
            </a:r>
          </a:p>
          <a:p>
            <a:pPr lvl="1"/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PowHeg+Herwig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PowHeg+Pythia8 (new nominal)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PowHeg+Pythia6/8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IFSR variations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PowHeg+Herwig7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MG5_aMC@NLO+Herwig++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MG5_aMC@NLO+Pythia8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Sherpa (2.2.1)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18/09/2017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Michele Faucci Giannelli, University of Edinburgh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12160" y="912174"/>
                <a:ext cx="1688411" cy="462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m:rPr>
                              <m:nor/>
                            </m:rPr>
                            <a:rPr lang="en-GB" sz="24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rad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=13 </m:t>
                      </m:r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TeV</m:t>
                      </m:r>
                    </m:oMath>
                  </m:oMathPara>
                </a14:m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912174"/>
                <a:ext cx="1688411" cy="46262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03648" y="912174"/>
                <a:ext cx="1534523" cy="462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m:rPr>
                              <m:nor/>
                            </m:rPr>
                            <a:rPr lang="en-GB" sz="24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rad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TeV</m:t>
                      </m:r>
                    </m:oMath>
                  </m:oMathPara>
                </a14:m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912174"/>
                <a:ext cx="1534523" cy="46262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59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Data/MC agreement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667902"/>
            <a:ext cx="2874621" cy="278892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25972"/>
            <a:ext cx="2951048" cy="2863067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333" y="925972"/>
            <a:ext cx="2874621" cy="27889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76528"/>
            <a:ext cx="2874621" cy="27889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0111099">
            <a:off x="504231" y="189883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721311">
            <a:off x="3906789" y="131246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9612" y="482325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1680" y="488632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68" y="2276872"/>
            <a:ext cx="3238736" cy="276086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438112">
            <a:off x="6716409" y="264327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300192" y="5192582"/>
            <a:ext cx="2664296" cy="6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400" dirty="0" smtClean="0"/>
              <a:t>The background is small in all channels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2653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Unfolding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246" y="1052736"/>
            <a:ext cx="5997048" cy="638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All 13 TeV analyses use Iterative Bayes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0" y="3636450"/>
            <a:ext cx="2921746" cy="2834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08026"/>
            <a:ext cx="2921746" cy="2834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254" y="925972"/>
            <a:ext cx="2921746" cy="28346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48" y="3608026"/>
            <a:ext cx="2921746" cy="2834640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708570"/>
              </p:ext>
            </p:extLst>
          </p:nvPr>
        </p:nvGraphicFramePr>
        <p:xfrm>
          <a:off x="600075" y="1717675"/>
          <a:ext cx="4371975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Equation" r:id="rId7" imgW="2577960" imgH="355320" progId="Equation.3">
                  <p:embed/>
                </p:oleObj>
              </mc:Choice>
              <mc:Fallback>
                <p:oleObj name="Equation" r:id="rId7" imgW="257796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1717675"/>
                        <a:ext cx="4371975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6470" y="2433662"/>
            <a:ext cx="5751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matching between detector and particle level objects is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applied in the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l+jet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resolved channel.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requirement produces more diagonal matrices that help the unfolding procedure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0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60970</TotalTime>
  <Words>1297</Words>
  <Application>Microsoft Office PowerPoint</Application>
  <PresentationFormat>On-screen Show (4:3)</PresentationFormat>
  <Paragraphs>332</Paragraphs>
  <Slides>27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Measurement of top-quark pairs differential cross-sections at ATLAS</vt:lpstr>
      <vt:lpstr>Top differential cross-sections in ATLAS</vt:lpstr>
      <vt:lpstr>Outline</vt:lpstr>
      <vt:lpstr>Summary of cross-sections</vt:lpstr>
      <vt:lpstr>Two types of differential cross-sections</vt:lpstr>
      <vt:lpstr>Topologies and reconstruction</vt:lpstr>
      <vt:lpstr>Data and MC samples used </vt:lpstr>
      <vt:lpstr>Data/MC agreement</vt:lpstr>
      <vt:lpstr>Unfolding </vt:lpstr>
      <vt:lpstr>Results: leptons at 8 TeV</vt:lpstr>
      <vt:lpstr>Result: top pT resolved</vt:lpstr>
      <vt:lpstr>Result: top pT boosted</vt:lpstr>
      <vt:lpstr>Top rapidity</vt:lpstr>
      <vt:lpstr>System pT </vt:lpstr>
      <vt:lpstr>Mass</vt:lpstr>
      <vt:lpstr>System rapidity</vt:lpstr>
      <vt:lpstr>Other variables</vt:lpstr>
      <vt:lpstr>Conclusion</vt:lpstr>
      <vt:lpstr>Backup</vt:lpstr>
      <vt:lpstr>Top pT: an history at particle</vt:lpstr>
      <vt:lpstr>and parton level</vt:lpstr>
      <vt:lpstr>Selections</vt:lpstr>
      <vt:lpstr>Di-lepton analysis: topology and selection</vt:lpstr>
      <vt:lpstr>Resolved l+jet analysis: topology and selection</vt:lpstr>
      <vt:lpstr>Boosted l+jets: topology and selection</vt:lpstr>
      <vt:lpstr>Di-boosted hadronic: topology and selection</vt:lpstr>
      <vt:lpstr>Particle level objects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differential cross section at 8 TeV</dc:title>
  <dc:creator>Michele</dc:creator>
  <cp:lastModifiedBy>Michele</cp:lastModifiedBy>
  <cp:revision>377</cp:revision>
  <dcterms:created xsi:type="dcterms:W3CDTF">2014-10-09T08:04:08Z</dcterms:created>
  <dcterms:modified xsi:type="dcterms:W3CDTF">2017-09-22T10:54:54Z</dcterms:modified>
</cp:coreProperties>
</file>