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18" r:id="rId2"/>
    <p:sldMasterId id="2147483747" r:id="rId3"/>
  </p:sldMasterIdLst>
  <p:notesMasterIdLst>
    <p:notesMasterId r:id="rId27"/>
  </p:notesMasterIdLst>
  <p:handoutMasterIdLst>
    <p:handoutMasterId r:id="rId28"/>
  </p:handoutMasterIdLst>
  <p:sldIdLst>
    <p:sldId id="776" r:id="rId4"/>
    <p:sldId id="898" r:id="rId5"/>
    <p:sldId id="897" r:id="rId6"/>
    <p:sldId id="899" r:id="rId7"/>
    <p:sldId id="901" r:id="rId8"/>
    <p:sldId id="821" r:id="rId9"/>
    <p:sldId id="838" r:id="rId10"/>
    <p:sldId id="851" r:id="rId11"/>
    <p:sldId id="835" r:id="rId12"/>
    <p:sldId id="834" r:id="rId13"/>
    <p:sldId id="830" r:id="rId14"/>
    <p:sldId id="831" r:id="rId15"/>
    <p:sldId id="832" r:id="rId16"/>
    <p:sldId id="833" r:id="rId17"/>
    <p:sldId id="905" r:id="rId18"/>
    <p:sldId id="904" r:id="rId19"/>
    <p:sldId id="903" r:id="rId20"/>
    <p:sldId id="894" r:id="rId21"/>
    <p:sldId id="891" r:id="rId22"/>
    <p:sldId id="892" r:id="rId23"/>
    <p:sldId id="893" r:id="rId24"/>
    <p:sldId id="847" r:id="rId25"/>
    <p:sldId id="902" r:id="rId26"/>
  </p:sldIdLst>
  <p:sldSz cx="9144000" cy="6858000" type="screen4x3"/>
  <p:notesSz cx="9926638" cy="6797675"/>
  <p:defaultTextStyle>
    <a:defPPr>
      <a:defRPr lang="de-DE"/>
    </a:defPPr>
    <a:lvl1pPr marL="0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33CC"/>
    <a:srgbClr val="0066CC"/>
    <a:srgbClr val="FFCC00"/>
    <a:srgbClr val="33CCFF"/>
    <a:srgbClr val="0000FF"/>
    <a:srgbClr val="0501C8"/>
    <a:srgbClr val="00599D"/>
    <a:srgbClr val="FF0000"/>
    <a:srgbClr val="001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86" autoAdjust="0"/>
    <p:restoredTop sz="95149" autoAdjust="0"/>
  </p:normalViewPr>
  <p:slideViewPr>
    <p:cSldViewPr showGuides="1">
      <p:cViewPr>
        <p:scale>
          <a:sx n="86" d="100"/>
          <a:sy n="86" d="100"/>
        </p:scale>
        <p:origin x="2394" y="996"/>
      </p:cViewPr>
      <p:guideLst>
        <p:guide orient="horz" pos="2160"/>
        <p:guide pos="2880"/>
        <p:guide orient="horz" pos="28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4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82" y="3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/>
          <a:lstStyle>
            <a:lvl1pPr algn="r">
              <a:defRPr sz="1200"/>
            </a:lvl1pPr>
          </a:lstStyle>
          <a:p>
            <a:fld id="{DE050BE4-9F03-4392-BE99-BE9ADEE46FB8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6457108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82" y="6457108"/>
            <a:ext cx="4301839" cy="339514"/>
          </a:xfrm>
          <a:prstGeom prst="rect">
            <a:avLst/>
          </a:prstGeom>
        </p:spPr>
        <p:txBody>
          <a:bodyPr vert="horz" lIns="88208" tIns="44104" rIns="88208" bIns="44104" rtlCol="0" anchor="b"/>
          <a:lstStyle>
            <a:lvl1pPr algn="r">
              <a:defRPr sz="1200"/>
            </a:lvl1pPr>
          </a:lstStyle>
          <a:p>
            <a:fld id="{1D050C23-6155-4F7A-8D73-FD7AB907DD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802" y="2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/>
          <a:lstStyle>
            <a:lvl1pPr algn="r">
              <a:defRPr sz="1300"/>
            </a:lvl1pPr>
          </a:lstStyle>
          <a:p>
            <a:fld id="{ABAC3B99-E295-49DF-96E0-F075BAB0B32A}" type="datetimeFigureOut">
              <a:rPr lang="en-US" smtClean="0"/>
              <a:t>9/6/2022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12763"/>
            <a:ext cx="3395662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7" tIns="47774" rIns="95547" bIns="47774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5" y="3228898"/>
            <a:ext cx="7941310" cy="3058953"/>
          </a:xfrm>
          <a:prstGeom prst="rect">
            <a:avLst/>
          </a:prstGeom>
        </p:spPr>
        <p:txBody>
          <a:bodyPr vert="horz" lIns="95547" tIns="47774" rIns="95547" bIns="4777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6456614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802" y="6456614"/>
            <a:ext cx="4301541" cy="339884"/>
          </a:xfrm>
          <a:prstGeom prst="rect">
            <a:avLst/>
          </a:prstGeom>
        </p:spPr>
        <p:txBody>
          <a:bodyPr vert="horz" lIns="95547" tIns="47774" rIns="95547" bIns="47774" rtlCol="0" anchor="b"/>
          <a:lstStyle>
            <a:lvl1pPr algn="r">
              <a:defRPr sz="1300"/>
            </a:lvl1pPr>
          </a:lstStyle>
          <a:p>
            <a:fld id="{F8236253-8914-4ABD-A69D-8D1A74C4B1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40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7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1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4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8" algn="l" defTabSz="91428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67320" indent="-295124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80492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52690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124887" indent="-236098" defTabSz="944395"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60762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96637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32511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68386" indent="-236098" defTabSz="94439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BEEFC36-3AED-4289-9E87-F378DD337766}" type="slidenum">
              <a:rPr lang="en-GB" altLang="de-DE" sz="1300">
                <a:solidFill>
                  <a:srgbClr val="000000"/>
                </a:solidFill>
              </a:rPr>
              <a:pPr/>
              <a:t>1</a:t>
            </a:fld>
            <a:endParaRPr lang="en-GB" altLang="de-DE" sz="1300">
              <a:solidFill>
                <a:srgbClr val="000000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4888" y="441325"/>
            <a:ext cx="2128837" cy="1597025"/>
          </a:xfrm>
          <a:solidFill>
            <a:srgbClr val="FFFFFF"/>
          </a:solidFill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1639" y="2193450"/>
            <a:ext cx="9885253" cy="177220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0613" tIns="40305" rIns="80613" bIns="40305" anchor="ctr"/>
          <a:lstStyle/>
          <a:p>
            <a:pPr eaLnBrk="1" hangingPunct="1"/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791113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34703" indent="-282578">
              <a:spcBef>
                <a:spcPct val="30000"/>
              </a:spcBef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30313" indent="-226063">
              <a:spcBef>
                <a:spcPct val="30000"/>
              </a:spcBef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82438" indent="-226063">
              <a:spcBef>
                <a:spcPct val="30000"/>
              </a:spcBef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34563" indent="-226063">
              <a:spcBef>
                <a:spcPct val="30000"/>
              </a:spcBef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86688" indent="-2260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38813" indent="-2260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90938" indent="-2260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43063" indent="-226063" eaLnBrk="0" fontAlgn="base" hangingPunct="0">
              <a:spcBef>
                <a:spcPct val="30000"/>
              </a:spcBef>
              <a:spcAft>
                <a:spcPct val="0"/>
              </a:spcAft>
              <a:tabLst>
                <a:tab pos="756682" algn="l"/>
                <a:tab pos="1513363" algn="l"/>
                <a:tab pos="2270045" algn="l"/>
                <a:tab pos="3026726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904250">
              <a:spcBef>
                <a:spcPct val="0"/>
              </a:spcBef>
            </a:pPr>
            <a:fld id="{03EAC2CE-A5B4-4BC7-B59C-464E5F9D7634}" type="slidenum">
              <a:rPr lang="de-DE" altLang="en-US" sz="1300">
                <a:solidFill>
                  <a:srgbClr val="000000"/>
                </a:solidFill>
                <a:latin typeface="Calibri" panose="020F0502020204030204" pitchFamily="34" charset="0"/>
              </a:rPr>
              <a:pPr defTabSz="904250">
                <a:spcBef>
                  <a:spcPct val="0"/>
                </a:spcBef>
              </a:pPr>
              <a:t>6</a:t>
            </a:fld>
            <a:endParaRPr lang="de-DE" altLang="en-US" sz="13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1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41725" y="488950"/>
            <a:ext cx="3255963" cy="2441575"/>
          </a:xfrm>
          <a:solidFill>
            <a:srgbClr val="FFFFFF"/>
          </a:solidFill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054421" y="3093573"/>
            <a:ext cx="8419344" cy="2924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95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31563" indent="-279438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25604" indent="-222923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579298" indent="-222923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31423" indent="-222923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483548" indent="-22292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35673" indent="-22292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387798" indent="-22292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39923" indent="-22292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defTabSz="904250"/>
            <a:fld id="{F6A27723-BC70-4C15-9FA2-113057570CA3}" type="slidenum">
              <a:rPr lang="fr-FR" altLang="fr-FR" sz="1200">
                <a:latin typeface="Times New Roman" panose="02020603050405020304" pitchFamily="18" charset="0"/>
              </a:rPr>
              <a:pPr defTabSz="904250"/>
              <a:t>7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12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4" descr="fair-fotomontage_300dpi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11669" b="8167"/>
          <a:stretch/>
        </p:blipFill>
        <p:spPr>
          <a:xfrm>
            <a:off x="2771800" y="13649"/>
            <a:ext cx="3422539" cy="190563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9" y="13649"/>
            <a:ext cx="2952000" cy="199029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21" y="-532265"/>
            <a:ext cx="3073779" cy="3073779"/>
          </a:xfrm>
          <a:prstGeom prst="rect">
            <a:avLst/>
          </a:prstGeom>
        </p:spPr>
      </p:pic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6048375" y="1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356100" y="60356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5757863" y="60356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7162801" y="60356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5757864" y="61198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356100" y="62039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48141" name="Picture 13" descr="GSI_Logo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6364289"/>
            <a:ext cx="101600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2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503239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Titelmasterformat durch Klicken bearbeiten</a:t>
            </a:r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6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GB" noProof="0"/>
              <a:t>Formatvorlage des Untertitelmasters durch Klicken bearbeiten</a:t>
            </a:r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rot="-54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graphicFrame>
        <p:nvGraphicFramePr>
          <p:cNvPr id="48156" name="Object 28"/>
          <p:cNvGraphicFramePr>
            <a:graphicFrameLocks noChangeAspect="1"/>
          </p:cNvGraphicFramePr>
          <p:nvPr userDrawn="1"/>
        </p:nvGraphicFramePr>
        <p:xfrm>
          <a:off x="6113464" y="6257926"/>
          <a:ext cx="6699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" name="Acrobat Document" r:id="rId7" imgW="5668166" imgH="8019048" progId="AcroExch.Document.7">
                  <p:embed/>
                </p:oleObj>
              </mc:Choice>
              <mc:Fallback>
                <p:oleObj name="Acrobat Document" r:id="rId7" imgW="5668166" imgH="8019048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6065" t="27863" r="22342" b="44791"/>
                      <a:stretch>
                        <a:fillRect/>
                      </a:stretch>
                    </p:blipFill>
                    <p:spPr bwMode="auto">
                      <a:xfrm>
                        <a:off x="6113464" y="6257926"/>
                        <a:ext cx="6699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279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9" y="13649"/>
            <a:ext cx="2952000" cy="199029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221" y="-532265"/>
            <a:ext cx="3073779" cy="3073779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0" t="4549" r="35211"/>
          <a:stretch>
            <a:fillRect/>
          </a:stretch>
        </p:blipFill>
        <p:spPr bwMode="auto">
          <a:xfrm>
            <a:off x="3092451" y="0"/>
            <a:ext cx="2952750" cy="19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6048375" y="1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356100" y="60356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5757863" y="60356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7162801" y="60356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5757864" y="61198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356100" y="62039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48141" name="Picture 13" descr="GSI_Logo_rg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689" y="6364289"/>
            <a:ext cx="101600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42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503239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Titelmasterformat durch Klicken bearbeiten</a:t>
            </a:r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6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GB" noProof="0"/>
              <a:t>Formatvorlage des Untertitelmasters durch Klicken bearbeiten</a:t>
            </a:r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rot="-54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0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DC394F-D8E5-46F3-A942-19FD6B33AF44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724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6CB60A-4D97-4E08-93CA-E4297F5AFD4A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094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F2564-FC3D-455B-A5C4-38AA51E8D585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336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1578059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8745772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4000075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9903109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7050498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463285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DC394F-D8E5-46F3-A942-19FD6B33AF44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633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9864727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4336108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4206694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86524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0483033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44" indent="0">
              <a:buNone/>
              <a:defRPr sz="1800"/>
            </a:lvl2pPr>
            <a:lvl3pPr marL="914287" indent="0">
              <a:buNone/>
              <a:defRPr sz="1600"/>
            </a:lvl3pPr>
            <a:lvl4pPr marL="1371431" indent="0">
              <a:buNone/>
              <a:defRPr sz="1400"/>
            </a:lvl4pPr>
            <a:lvl5pPr marL="1828574" indent="0">
              <a:buNone/>
              <a:defRPr sz="1400"/>
            </a:lvl5pPr>
            <a:lvl6pPr marL="2285717" indent="0">
              <a:buNone/>
              <a:defRPr sz="1400"/>
            </a:lvl6pPr>
            <a:lvl7pPr marL="2742861" indent="0">
              <a:buNone/>
              <a:defRPr sz="1400"/>
            </a:lvl7pPr>
            <a:lvl8pPr marL="3200004" indent="0">
              <a:buNone/>
              <a:defRPr sz="1400"/>
            </a:lvl8pPr>
            <a:lvl9pPr marL="3657148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07BFD5-9181-45B3-9A22-6D65CA2AFF9D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63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9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4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375741-92A5-4CBB-976B-BD40C59E1391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337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4" indent="0">
              <a:buNone/>
              <a:defRPr sz="2000" b="1"/>
            </a:lvl2pPr>
            <a:lvl3pPr marL="914287" indent="0">
              <a:buNone/>
              <a:defRPr sz="1800" b="1"/>
            </a:lvl3pPr>
            <a:lvl4pPr marL="1371431" indent="0">
              <a:buNone/>
              <a:defRPr sz="1600" b="1"/>
            </a:lvl4pPr>
            <a:lvl5pPr marL="1828574" indent="0">
              <a:buNone/>
              <a:defRPr sz="1600" b="1"/>
            </a:lvl5pPr>
            <a:lvl6pPr marL="2285717" indent="0">
              <a:buNone/>
              <a:defRPr sz="1600" b="1"/>
            </a:lvl6pPr>
            <a:lvl7pPr marL="2742861" indent="0">
              <a:buNone/>
              <a:defRPr sz="1600" b="1"/>
            </a:lvl7pPr>
            <a:lvl8pPr marL="3200004" indent="0">
              <a:buNone/>
              <a:defRPr sz="1600" b="1"/>
            </a:lvl8pPr>
            <a:lvl9pPr marL="365714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7E588-2C65-4120-92C6-3F3CDEB3CC37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86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6CB60A-4D97-4E08-93CA-E4297F5AFD4A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13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0F2564-FC3D-455B-A5C4-38AA51E8D585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78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A96DF2-08C1-4681-9E85-6736E0A1EF5E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94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9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39" y="1125538"/>
            <a:ext cx="8605837" cy="52562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-36512" y="6607175"/>
            <a:ext cx="4392613" cy="2508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316913" y="6607175"/>
            <a:ext cx="728662" cy="250825"/>
          </a:xfrm>
        </p:spPr>
        <p:txBody>
          <a:bodyPr/>
          <a:lstStyle>
            <a:lvl1pPr>
              <a:defRPr/>
            </a:lvl1pPr>
          </a:lstStyle>
          <a:p>
            <a:fld id="{4F603D80-AEB3-4D67-AF47-2220C323D80F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13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7.jpe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9" y="225425"/>
            <a:ext cx="8605837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9" y="1125538"/>
            <a:ext cx="8605837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2" y="6607175"/>
            <a:ext cx="439261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FABB47-9091-478A-AE3D-05CA37885462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de-DE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356100" y="66071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5757863" y="66071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7162801" y="66071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5757864" y="66913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8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5pPr>
      <a:lvl6pPr marL="45714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6pPr>
      <a:lvl7pPr marL="914287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7pPr>
      <a:lvl8pPr marL="1371431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8pPr>
      <a:lvl9pPr marL="182857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9pPr>
    </p:titleStyle>
    <p:bodyStyle>
      <a:lvl1pPr marL="85714" indent="-85714" algn="l" rtl="0" fontAlgn="base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049" indent="-266667" algn="l" rtl="0" fontAlgn="base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286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287" indent="-20636" algn="l" rtl="0" fontAlgn="base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2860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004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147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291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433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9" y="225425"/>
            <a:ext cx="8605837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9" y="1125538"/>
            <a:ext cx="8605837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2" y="6607175"/>
            <a:ext cx="439261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/>
              <a:t>Yvonne Leifels - IN2P3/GSI 2021</a:t>
            </a:r>
            <a:endParaRPr lang="de-DE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0" rIns="91428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FABB47-9091-478A-AE3D-05CA37885462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de-DE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4356100" y="6607176"/>
            <a:ext cx="1404938" cy="84138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5757863" y="6607176"/>
            <a:ext cx="1404937" cy="84138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7162801" y="6607176"/>
            <a:ext cx="1404938" cy="841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5757864" y="6691313"/>
            <a:ext cx="2809875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8" tIns="45715" rIns="91428" bIns="45715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3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5pPr>
      <a:lvl6pPr marL="45714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6pPr>
      <a:lvl7pPr marL="914287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7pPr>
      <a:lvl8pPr marL="1371431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8pPr>
      <a:lvl9pPr marL="1828574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pitchFamily="34" charset="0"/>
        </a:defRPr>
      </a:lvl9pPr>
    </p:titleStyle>
    <p:bodyStyle>
      <a:lvl1pPr marL="85714" indent="-85714" algn="l" rtl="0" fontAlgn="base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049" indent="-266667" algn="l" rtl="0" fontAlgn="base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286" algn="l" rtl="0" fontAlgn="base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287" indent="-20636" algn="l" rtl="0" fontAlgn="base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2860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004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147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291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433" indent="-1247620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defTabSz="91428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215900" y="6551613"/>
            <a:ext cx="1903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1615" tIns="42439" rIns="81615" bIns="42439" numCol="1" anchor="t" anchorCtr="0" compatLnSpc="1">
            <a:prstTxWarp prst="textNoShape">
              <a:avLst/>
            </a:prstTxWarp>
          </a:bodyPr>
          <a:lstStyle>
            <a:lvl1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657225" algn="l"/>
                <a:tab pos="131286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endParaRPr lang="en-GB" altLang="en-US"/>
          </a:p>
        </p:txBody>
      </p:sp>
      <p:grpSp>
        <p:nvGrpSpPr>
          <p:cNvPr id="628740" name="Group 4"/>
          <p:cNvGrpSpPr>
            <a:grpSpLocks/>
          </p:cNvGrpSpPr>
          <p:nvPr/>
        </p:nvGrpSpPr>
        <p:grpSpPr bwMode="auto">
          <a:xfrm>
            <a:off x="0" y="0"/>
            <a:ext cx="9142413" cy="6615113"/>
            <a:chOff x="0" y="0"/>
            <a:chExt cx="6349" cy="4593"/>
          </a:xfrm>
        </p:grpSpPr>
        <p:pic>
          <p:nvPicPr>
            <p:cNvPr id="628741" name="Picture 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8" y="4392"/>
              <a:ext cx="635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28742" name="Line 6"/>
            <p:cNvSpPr>
              <a:spLocks noChangeShapeType="1"/>
            </p:cNvSpPr>
            <p:nvPr/>
          </p:nvSpPr>
          <p:spPr bwMode="auto">
            <a:xfrm flipH="1">
              <a:off x="-1" y="4550"/>
              <a:ext cx="524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8743" name="Line 7"/>
            <p:cNvSpPr>
              <a:spLocks noChangeShapeType="1"/>
            </p:cNvSpPr>
            <p:nvPr/>
          </p:nvSpPr>
          <p:spPr bwMode="auto">
            <a:xfrm>
              <a:off x="5979" y="4550"/>
              <a:ext cx="37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pic>
          <p:nvPicPr>
            <p:cNvPr id="628744" name="Picture 8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350" cy="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628748" name="Text Box 12"/>
          <p:cNvSpPr txBox="1">
            <a:spLocks noChangeArrowheads="1"/>
          </p:cNvSpPr>
          <p:nvPr/>
        </p:nvSpPr>
        <p:spPr bwMode="auto">
          <a:xfrm>
            <a:off x="3841750" y="6551613"/>
            <a:ext cx="53054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15" tIns="42439" rIns="81615" bIns="42439"/>
          <a:lstStyle>
            <a:lvl1pPr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92113" indent="-196850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7375" indent="-195263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82638" indent="-195263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79488" indent="-196850" defTabSz="407988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4366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8938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3510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808288" indent="-196850" defTabSz="407988" fontAlgn="base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altLang="en-US" sz="1300">
                <a:solidFill>
                  <a:srgbClr val="000000"/>
                </a:solidFill>
                <a:latin typeface="Verdana" panose="020B0604030504040204" pitchFamily="34" charset="0"/>
              </a:rPr>
              <a:t>Concettina Sfienti</a:t>
            </a:r>
          </a:p>
        </p:txBody>
      </p:sp>
      <p:pic>
        <p:nvPicPr>
          <p:cNvPr id="628753" name="Picture 17" descr="geantplot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43200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8759" name="Group 23"/>
          <p:cNvGrpSpPr>
            <a:grpSpLocks/>
          </p:cNvGrpSpPr>
          <p:nvPr userDrawn="1"/>
        </p:nvGrpSpPr>
        <p:grpSpPr bwMode="auto">
          <a:xfrm>
            <a:off x="7315200" y="6248400"/>
            <a:ext cx="1752600" cy="609600"/>
            <a:chOff x="3600" y="2352"/>
            <a:chExt cx="1440" cy="480"/>
          </a:xfrm>
        </p:grpSpPr>
        <p:sp>
          <p:nvSpPr>
            <p:cNvPr id="628758" name="Rectangle 22"/>
            <p:cNvSpPr>
              <a:spLocks noChangeArrowheads="1"/>
            </p:cNvSpPr>
            <p:nvPr userDrawn="1"/>
          </p:nvSpPr>
          <p:spPr bwMode="auto">
            <a:xfrm>
              <a:off x="3600" y="2352"/>
              <a:ext cx="1440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28754" name="Group 18"/>
            <p:cNvGrpSpPr>
              <a:grpSpLocks/>
            </p:cNvGrpSpPr>
            <p:nvPr userDrawn="1"/>
          </p:nvGrpSpPr>
          <p:grpSpPr bwMode="auto">
            <a:xfrm>
              <a:off x="3648" y="2400"/>
              <a:ext cx="1344" cy="424"/>
              <a:chOff x="2112" y="1640"/>
              <a:chExt cx="1344" cy="424"/>
            </a:xfrm>
          </p:grpSpPr>
          <p:pic>
            <p:nvPicPr>
              <p:cNvPr id="628755" name="Picture 19" descr="Logo des Projektträgers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1728"/>
                <a:ext cx="624" cy="1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8756" name="Picture 20" descr="logo-infn-nuovo"/>
              <p:cNvPicPr>
                <a:picLocks noChangeAspect="1" noChangeArrowheads="1"/>
              </p:cNvPicPr>
              <p:nvPr/>
            </p:nvPicPr>
            <p:blipFill>
              <a:blip r:embed="rId1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0" y="1640"/>
                <a:ext cx="432" cy="4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8757" name="Picture 21" descr="Image2"/>
              <p:cNvPicPr>
                <a:picLocks noChangeAspect="1" noChangeArrowheads="1"/>
              </p:cNvPicPr>
              <p:nvPr/>
            </p:nvPicPr>
            <p:blipFill>
              <a:blip r:embed="rId18" cstate="print">
                <a:clrChange>
                  <a:clrFrom>
                    <a:srgbClr val="FDFDFD"/>
                  </a:clrFrom>
                  <a:clrTo>
                    <a:srgbClr val="FDFD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1680"/>
                <a:ext cx="336" cy="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04762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med">
    <p:fade thruBlk="1"/>
  </p:transition>
  <p:hf hdr="0" ftr="0" dt="0"/>
  <p:txStyles>
    <p:titleStyle>
      <a:lvl1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 kern="1200">
          <a:solidFill>
            <a:srgbClr val="000000"/>
          </a:solidFill>
          <a:latin typeface="+mj-lt"/>
          <a:ea typeface="+mj-ea"/>
          <a:cs typeface="+mj-cs"/>
        </a:defRPr>
      </a:lvl1pPr>
      <a:lvl2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2pPr>
      <a:lvl3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3pPr>
      <a:lvl4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4pPr>
      <a:lvl5pPr marL="9794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5pPr>
      <a:lvl6pPr marL="14366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6pPr>
      <a:lvl7pPr marL="18938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7pPr>
      <a:lvl8pPr marL="23510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8pPr>
      <a:lvl9pPr marL="2808288" indent="-196850" algn="l" defTabSz="407988" rtl="0" fontAlgn="base">
        <a:lnSpc>
          <a:spcPct val="9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defRPr sz="3300" b="1">
          <a:solidFill>
            <a:srgbClr val="000000"/>
          </a:solidFill>
          <a:latin typeface="Kimberley Alternate" charset="0"/>
          <a:cs typeface="Arial" panose="020B0604020202020204" pitchFamily="34" charset="0"/>
        </a:defRPr>
      </a:lvl9pPr>
    </p:titleStyle>
    <p:bodyStyle>
      <a:lvl1pPr marL="392113" indent="-293688" algn="r" defTabSz="407988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67000"/>
        <a:buFont typeface="StarSymbol" charset="0"/>
        <a:buBlip>
          <a:blip r:embed="rId19"/>
        </a:buBlip>
        <a:defRPr sz="2000" kern="1200">
          <a:solidFill>
            <a:srgbClr val="000000"/>
          </a:solidFill>
          <a:latin typeface="+mn-lt"/>
          <a:ea typeface="+mn-ea"/>
          <a:cs typeface="+mn-cs"/>
        </a:defRPr>
      </a:lvl1pPr>
      <a:lvl2pPr marL="782638" indent="-260350" algn="l" defTabSz="407988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74750" indent="-195263" algn="l" defTabSz="407988" rtl="0" fontAlgn="base">
        <a:lnSpc>
          <a:spcPct val="93000"/>
        </a:lnSpc>
        <a:spcBef>
          <a:spcPts val="413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566863" indent="-195263" algn="l" defTabSz="407988" rtl="0" fontAlgn="base">
        <a:lnSpc>
          <a:spcPct val="93000"/>
        </a:lnSpc>
        <a:spcBef>
          <a:spcPts val="363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1958975" indent="-196850" algn="l" defTabSz="407988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62000"/>
        <a:buFont typeface="StarSymbol" charset="0"/>
        <a:buBlip>
          <a:blip r:embed="rId19"/>
        </a:buBlip>
        <a:defRPr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0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emf"/><Relationship Id="rId11" Type="http://schemas.openxmlformats.org/officeDocument/2006/relationships/image" Target="../media/image52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8.e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 txBox="1">
            <a:spLocks noGrp="1" noChangeArrowheads="1"/>
          </p:cNvSpPr>
          <p:nvPr/>
        </p:nvSpPr>
        <p:spPr bwMode="auto">
          <a:xfrm>
            <a:off x="6629400" y="6553200"/>
            <a:ext cx="25146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fld id="{CB7EC7A1-5EF8-440A-BDEA-99B21244B4EC}" type="slidenum">
              <a:rPr lang="en-GB" altLang="en-US" sz="1000" b="0" i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 eaLnBrk="1" hangingPunct="1">
                <a:spcBef>
                  <a:spcPct val="0"/>
                </a:spcBef>
                <a:buFontTx/>
                <a:buNone/>
                <a:defRPr/>
              </a:pPr>
              <a:t>1</a:t>
            </a:fld>
            <a:endParaRPr lang="en-GB" altLang="en-US" sz="1000" b="0" i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686300" y="2693988"/>
            <a:ext cx="15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altLang="en-US" sz="2800">
              <a:solidFill>
                <a:srgbClr val="3333CC"/>
              </a:solidFill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387600" y="1668463"/>
            <a:ext cx="3338513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de-DE" altLang="en-US" sz="2800">
              <a:solidFill>
                <a:srgbClr val="3333CC"/>
              </a:solidFill>
            </a:endParaRPr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510070" y="1556792"/>
            <a:ext cx="8229600" cy="0"/>
          </a:xfrm>
          <a:prstGeom prst="line">
            <a:avLst/>
          </a:prstGeom>
          <a:noFill/>
          <a:ln w="360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de-DE" sz="24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27" name="Picture 6" descr="C:\Brat\logo_goethe_universitae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470" y="45569"/>
            <a:ext cx="1676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48235"/>
            <a:ext cx="2362200" cy="125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5" descr="Logo: Deutsche Forschungsgemeinschaft (DFG) - zur Startseite">
            <a:extLst>
              <a:ext uri="{FF2B5EF4-FFF2-40B4-BE49-F238E27FC236}">
                <a16:creationId xmlns:a16="http://schemas.microsoft.com/office/drawing/2014/main" id="{41C01C91-3B23-4E4C-8DCA-A3DE68784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13841"/>
            <a:ext cx="2613060" cy="32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BFC4A0-643F-4BBF-A868-E3D4624DCA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1147" y="709591"/>
            <a:ext cx="892075" cy="548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5B7537-1E25-4C0D-BE2C-E2C2D4C9FF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1384" y="206191"/>
            <a:ext cx="2243137" cy="38449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781" y="335404"/>
            <a:ext cx="1732726" cy="6879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-4122" y="1760621"/>
            <a:ext cx="9144000" cy="404335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de-DE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33CC"/>
                </a:solidFill>
              </a:rPr>
              <a:t>      Constraints of </a:t>
            </a:r>
            <a:r>
              <a:rPr lang="en-US" sz="2400" dirty="0">
                <a:solidFill>
                  <a:srgbClr val="0033CC"/>
                </a:solidFill>
              </a:rPr>
              <a:t>the </a:t>
            </a:r>
            <a:r>
              <a:rPr lang="en-US" sz="2400" dirty="0" err="1">
                <a:solidFill>
                  <a:srgbClr val="0033CC"/>
                </a:solidFill>
              </a:rPr>
              <a:t>EoS</a:t>
            </a:r>
            <a:r>
              <a:rPr lang="en-US" sz="2400" dirty="0">
                <a:solidFill>
                  <a:srgbClr val="0033CC"/>
                </a:solidFill>
              </a:rPr>
              <a:t> of strongly interacting matter and </a:t>
            </a:r>
            <a:endParaRPr lang="en-US" sz="24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rgbClr val="0033CC"/>
                </a:solidFill>
              </a:rPr>
              <a:t> </a:t>
            </a:r>
            <a:r>
              <a:rPr lang="en-US" sz="2400" dirty="0" smtClean="0">
                <a:solidFill>
                  <a:srgbClr val="0033CC"/>
                </a:solidFill>
              </a:rPr>
              <a:t>   on particle </a:t>
            </a:r>
            <a:r>
              <a:rPr lang="en-US" sz="2400" dirty="0">
                <a:solidFill>
                  <a:srgbClr val="0033CC"/>
                </a:solidFill>
              </a:rPr>
              <a:t>properties from relativistic heavy  ion collisions</a:t>
            </a:r>
            <a:endParaRPr lang="de-DE" sz="2400" dirty="0" smtClean="0">
              <a:solidFill>
                <a:srgbClr val="0033CC"/>
              </a:solidFill>
            </a:endParaRPr>
          </a:p>
          <a:p>
            <a:pPr>
              <a:lnSpc>
                <a:spcPct val="80000"/>
              </a:lnSpc>
            </a:pPr>
            <a:endParaRPr lang="de-DE" sz="2400" dirty="0"/>
          </a:p>
          <a:p>
            <a:pPr>
              <a:lnSpc>
                <a:spcPct val="80000"/>
              </a:lnSpc>
            </a:pPr>
            <a:endParaRPr lang="de-DE" sz="2400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de-DE" sz="1600" dirty="0" smtClean="0">
                <a:solidFill>
                  <a:srgbClr val="0066CC"/>
                </a:solidFill>
              </a:rPr>
              <a:t>                                                   J. </a:t>
            </a:r>
            <a:r>
              <a:rPr lang="de-DE" sz="1600" dirty="0" err="1" smtClean="0">
                <a:solidFill>
                  <a:srgbClr val="0066CC"/>
                </a:solidFill>
              </a:rPr>
              <a:t>Aichelin</a:t>
            </a:r>
            <a:r>
              <a:rPr lang="de-DE" sz="1600" dirty="0" smtClean="0">
                <a:solidFill>
                  <a:srgbClr val="0066CC"/>
                </a:solidFill>
              </a:rPr>
              <a:t>, C. </a:t>
            </a:r>
            <a:r>
              <a:rPr lang="de-DE" sz="1600" dirty="0" err="1" smtClean="0">
                <a:solidFill>
                  <a:srgbClr val="0066CC"/>
                </a:solidFill>
              </a:rPr>
              <a:t>Hartnack</a:t>
            </a:r>
            <a:r>
              <a:rPr lang="de-DE" sz="1600" dirty="0" smtClean="0">
                <a:solidFill>
                  <a:srgbClr val="0066CC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de-DE" sz="1600" i="1" dirty="0" smtClean="0">
                <a:solidFill>
                  <a:srgbClr val="0066CC"/>
                </a:solidFill>
              </a:rPr>
              <a:t>                                                        (</a:t>
            </a:r>
            <a:r>
              <a:rPr lang="de-DE" sz="1600" i="1" dirty="0" err="1" smtClean="0">
                <a:solidFill>
                  <a:srgbClr val="0066CC"/>
                </a:solidFill>
              </a:rPr>
              <a:t>Subatech</a:t>
            </a:r>
            <a:r>
              <a:rPr lang="de-DE" sz="1600" i="1" dirty="0" smtClean="0">
                <a:solidFill>
                  <a:srgbClr val="0066CC"/>
                </a:solidFill>
              </a:rPr>
              <a:t>, Nantes)</a:t>
            </a: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dirty="0" smtClean="0">
                <a:solidFill>
                  <a:srgbClr val="0066CC"/>
                </a:solidFill>
              </a:rPr>
              <a:t>                                               E. </a:t>
            </a:r>
            <a:r>
              <a:rPr lang="en-GB" sz="1600" dirty="0" err="1" smtClean="0">
                <a:solidFill>
                  <a:srgbClr val="0066CC"/>
                </a:solidFill>
              </a:rPr>
              <a:t>Bratkovskaya</a:t>
            </a:r>
            <a:r>
              <a:rPr lang="en-GB" sz="1600" dirty="0" smtClean="0">
                <a:solidFill>
                  <a:srgbClr val="0066CC"/>
                </a:solidFill>
              </a:rPr>
              <a:t>, T. Song</a:t>
            </a:r>
          </a:p>
          <a:p>
            <a:pPr>
              <a:lnSpc>
                <a:spcPct val="80000"/>
              </a:lnSpc>
            </a:pPr>
            <a:r>
              <a:rPr lang="en-GB" sz="1600" i="1" dirty="0" smtClean="0">
                <a:solidFill>
                  <a:srgbClr val="0066CC"/>
                </a:solidFill>
              </a:rPr>
              <a:t>                       (GSI </a:t>
            </a:r>
            <a:r>
              <a:rPr lang="en-GB" sz="1600" i="1" dirty="0" err="1" smtClean="0">
                <a:solidFill>
                  <a:srgbClr val="0066CC"/>
                </a:solidFill>
              </a:rPr>
              <a:t>Helmholtzzentrum</a:t>
            </a:r>
            <a:r>
              <a:rPr lang="en-GB" sz="1600" i="1" dirty="0" smtClean="0">
                <a:solidFill>
                  <a:srgbClr val="0066CC"/>
                </a:solidFill>
              </a:rPr>
              <a:t> f</a:t>
            </a:r>
            <a:r>
              <a:rPr lang="de-DE" sz="1600" i="1" dirty="0" smtClean="0">
                <a:solidFill>
                  <a:srgbClr val="0066CC"/>
                </a:solidFill>
              </a:rPr>
              <a:t>ü</a:t>
            </a:r>
            <a:r>
              <a:rPr lang="en-US" sz="1600" i="1" dirty="0" smtClean="0">
                <a:solidFill>
                  <a:srgbClr val="0066CC"/>
                </a:solidFill>
              </a:rPr>
              <a:t>r </a:t>
            </a:r>
            <a:r>
              <a:rPr lang="en-US" sz="1600" i="1" dirty="0" err="1" smtClean="0">
                <a:solidFill>
                  <a:srgbClr val="0066CC"/>
                </a:solidFill>
              </a:rPr>
              <a:t>Schwerionenforschung</a:t>
            </a:r>
            <a:r>
              <a:rPr lang="en-US" sz="1600" i="1" dirty="0" smtClean="0">
                <a:solidFill>
                  <a:srgbClr val="0066CC"/>
                </a:solidFill>
              </a:rPr>
              <a:t>, </a:t>
            </a:r>
            <a:r>
              <a:rPr lang="en-GB" sz="1600" i="1" dirty="0" smtClean="0">
                <a:solidFill>
                  <a:srgbClr val="0066CC"/>
                </a:solidFill>
              </a:rPr>
              <a:t>Darmstadt)</a:t>
            </a: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 smtClean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</a:pPr>
            <a:endParaRPr lang="en-GB" sz="1600" i="1" dirty="0">
              <a:solidFill>
                <a:srgbClr val="0066CC"/>
              </a:solidFill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148781" y="1934220"/>
            <a:ext cx="8064500" cy="107315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sz="3200" b="1" kern="0" dirty="0" smtClean="0">
                <a:solidFill>
                  <a:schemeClr val="bg1"/>
                </a:solidFill>
              </a:rPr>
              <a:t>      </a:t>
            </a:r>
            <a:endParaRPr lang="de-DE" sz="3200" b="1" kern="0" dirty="0">
              <a:solidFill>
                <a:srgbClr val="0066CC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686300" y="599594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400" dirty="0" smtClean="0"/>
              <a:t>IWARA, Antigua,  Sept 5-9 2022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83141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</a:t>
            </a:r>
            <a:r>
              <a:rPr lang="en-US" dirty="0" smtClean="0"/>
              <a:t>          </a:t>
            </a:r>
            <a:r>
              <a:rPr lang="en-US" dirty="0" err="1" smtClean="0"/>
              <a:t>EoS</a:t>
            </a:r>
            <a:r>
              <a:rPr lang="en-US" dirty="0" smtClean="0"/>
              <a:t> from fundamental theories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277" y="3284984"/>
            <a:ext cx="3617187" cy="271709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23183"/>
            <a:ext cx="4146895" cy="3409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23528" y="908720"/>
            <a:ext cx="84249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fundamental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interactions </a:t>
            </a:r>
            <a:r>
              <a:rPr lang="fr-F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temperature and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&lt; 1.5 - 2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fr-FR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0    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high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temperatures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Brückner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G –matrix                             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lattice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gauge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calculations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        (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hole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line expansion )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292080" y="3492292"/>
            <a:ext cx="2542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Lattice gauge calculations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580112" y="3717032"/>
            <a:ext cx="830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μ</a:t>
            </a:r>
            <a:r>
              <a:rPr lang="fr-FR" dirty="0"/>
              <a:t> = 0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287339" y="282778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287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rgbClr val="FFC000"/>
              </a:buClr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At low energies E/A(T,</a:t>
            </a:r>
            <a:r>
              <a:rPr lang="el-GR" sz="1400" dirty="0" smtClean="0">
                <a:solidFill>
                  <a:srgbClr val="000000"/>
                </a:solidFill>
                <a:latin typeface="Arial"/>
              </a:rPr>
              <a:t>ρ</a:t>
            </a:r>
            <a:r>
              <a:rPr lang="fr-FR" sz="1400" dirty="0" smtClean="0">
                <a:solidFill>
                  <a:srgbClr val="000000"/>
                </a:solidFill>
                <a:latin typeface="Arial"/>
              </a:rPr>
              <a:t>) </a:t>
            </a:r>
            <a:r>
              <a:rPr lang="en-US" sz="1400" dirty="0" smtClean="0">
                <a:solidFill>
                  <a:srgbClr val="000000"/>
                </a:solidFill>
                <a:latin typeface="Arial"/>
              </a:rPr>
              <a:t>instead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P(T,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ρ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µ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)) or 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ε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(T,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ρ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μ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45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Strangeness </a:t>
            </a:r>
            <a:r>
              <a:rPr lang="en-US" dirty="0"/>
              <a:t>and the nuclear equation of state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4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7" y="1268760"/>
            <a:ext cx="3981450" cy="3763645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4932040" y="206084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NN: Excitation function of </a:t>
            </a:r>
            <a:r>
              <a:rPr lang="en-US" dirty="0">
                <a:solidFill>
                  <a:srgbClr val="0066CC"/>
                </a:solidFill>
              </a:rPr>
              <a:t>K</a:t>
            </a:r>
            <a:r>
              <a:rPr lang="en-US" baseline="30000" dirty="0">
                <a:solidFill>
                  <a:srgbClr val="0066CC"/>
                </a:solidFill>
              </a:rPr>
              <a:t>+ </a:t>
            </a:r>
            <a:r>
              <a:rPr lang="en-US" dirty="0">
                <a:solidFill>
                  <a:srgbClr val="0066CC"/>
                </a:solidFill>
              </a:rPr>
              <a:t>and K</a:t>
            </a:r>
            <a:r>
              <a:rPr lang="en-US" baseline="30000" dirty="0">
                <a:solidFill>
                  <a:srgbClr val="0066CC"/>
                </a:solidFill>
              </a:rPr>
              <a:t>-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0066CC"/>
                </a:solidFill>
              </a:rPr>
              <a:t>     quite different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 AA: Excitation function of </a:t>
            </a:r>
            <a:r>
              <a:rPr lang="en-US" dirty="0">
                <a:solidFill>
                  <a:srgbClr val="0066CC"/>
                </a:solidFill>
              </a:rPr>
              <a:t>K</a:t>
            </a:r>
            <a:r>
              <a:rPr lang="en-US" baseline="30000" dirty="0">
                <a:solidFill>
                  <a:srgbClr val="0066CC"/>
                </a:solidFill>
              </a:rPr>
              <a:t>+ </a:t>
            </a:r>
            <a:r>
              <a:rPr lang="en-US" dirty="0">
                <a:solidFill>
                  <a:srgbClr val="0066CC"/>
                </a:solidFill>
              </a:rPr>
              <a:t>and K</a:t>
            </a:r>
            <a:r>
              <a:rPr lang="en-US" baseline="30000" dirty="0">
                <a:solidFill>
                  <a:srgbClr val="0066CC"/>
                </a:solidFill>
              </a:rPr>
              <a:t>-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0066CC"/>
                </a:solidFill>
              </a:rPr>
              <a:t>     quite similar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 Fermi motion cannot explain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     very subthreshold production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 Conclusion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     AA: new mechanisms for </a:t>
            </a:r>
            <a:br>
              <a:rPr lang="en-US" dirty="0"/>
            </a:br>
            <a:r>
              <a:rPr lang="en-US" dirty="0"/>
              <a:t>            strangeness production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5ED0E-FDF1-47CC-AB54-E10E5DE34A16}"/>
              </a:ext>
            </a:extLst>
          </p:cNvPr>
          <p:cNvSpPr txBox="1"/>
          <p:nvPr/>
        </p:nvSpPr>
        <p:spPr>
          <a:xfrm>
            <a:off x="179512" y="5229200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900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AA collisions: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/>
            </a:r>
            <a:b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</a:b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experimental observation of K</a:t>
            </a:r>
            <a:r>
              <a:rPr kumimoji="0" lang="en-US" sz="200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+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,K</a:t>
            </a:r>
            <a:r>
              <a:rPr kumimoji="0" lang="en-US" sz="240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-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   production below the 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8" charset="-128"/>
                <a:cs typeface="Arial" panose="020B0604020202020204" pitchFamily="34" charset="0"/>
              </a:rPr>
              <a:t>NN-threshold</a:t>
            </a:r>
          </a:p>
        </p:txBody>
      </p:sp>
      <p:sp>
        <p:nvSpPr>
          <p:cNvPr id="8" name="Line 22">
            <a:extLst>
              <a:ext uri="{FF2B5EF4-FFF2-40B4-BE49-F238E27FC236}">
                <a16:creationId xmlns:a16="http://schemas.microsoft.com/office/drawing/2014/main" id="{9BBE65DF-F73A-461D-A924-2F1F5B86BC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3528" y="4050846"/>
            <a:ext cx="1286346" cy="1133908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630932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200" dirty="0" smtClean="0"/>
              <a:t>   (C. </a:t>
            </a:r>
            <a:r>
              <a:rPr lang="en-US" sz="1200" dirty="0" err="1" smtClean="0"/>
              <a:t>Hartnack</a:t>
            </a:r>
            <a:r>
              <a:rPr lang="en-US" sz="1200" dirty="0" smtClean="0"/>
              <a:t> et al., Phys. Rept. 510,119)</a:t>
            </a:r>
          </a:p>
        </p:txBody>
      </p:sp>
    </p:spTree>
    <p:extLst>
      <p:ext uri="{BB962C8B-B14F-4D97-AF65-F5344CB8AC3E}">
        <p14:creationId xmlns:p14="http://schemas.microsoft.com/office/powerpoint/2010/main" val="20468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oliennummernplatzhalter 5">
            <a:extLst>
              <a:ext uri="{FF2B5EF4-FFF2-40B4-BE49-F238E27FC236}">
                <a16:creationId xmlns:a16="http://schemas.microsoft.com/office/drawing/2014/main" id="{13110CFE-3E4E-4312-81D5-7517C5E8EFA2}"/>
              </a:ext>
            </a:extLst>
          </p:cNvPr>
          <p:cNvSpPr txBox="1">
            <a:spLocks noGrp="1"/>
          </p:cNvSpPr>
          <p:nvPr/>
        </p:nvSpPr>
        <p:spPr bwMode="auto">
          <a:xfrm>
            <a:off x="8610600" y="6553200"/>
            <a:ext cx="5334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B34DD-B4EB-426D-86FE-A5A1085FCEEE}" type="slidenum">
              <a:rPr kumimoji="0" lang="en-GB" altLang="en-US" sz="1400" b="0" i="1" u="none" strike="noStrike" kern="120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1400" b="0" i="1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5586" name="Rectangle 82">
            <a:extLst>
              <a:ext uri="{FF2B5EF4-FFF2-40B4-BE49-F238E27FC236}">
                <a16:creationId xmlns:a16="http://schemas.microsoft.com/office/drawing/2014/main" id="{90C864F9-717C-4814-862A-9D5D2DEF0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87" y="857298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I.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Strangeness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production channels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low energies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18" name="Rectangle 83">
            <a:extLst>
              <a:ext uri="{FF2B5EF4-FFF2-40B4-BE49-F238E27FC236}">
                <a16:creationId xmlns:a16="http://schemas.microsoft.com/office/drawing/2014/main" id="{0AB7062B-6453-417F-9C39-AD1555D04E3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9690" y="1325397"/>
            <a:ext cx="4495800" cy="762000"/>
          </a:xfrm>
          <a:noFill/>
        </p:spPr>
        <p:txBody>
          <a:bodyPr/>
          <a:lstStyle/>
          <a:p>
            <a:pPr eaLnBrk="1" hangingPunct="1">
              <a:buSzPct val="140000"/>
            </a:pPr>
            <a:r>
              <a:rPr lang="de-DE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baryon-baryon collisions:</a:t>
            </a:r>
            <a:endParaRPr lang="en-GB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319" name="Object 84">
            <a:extLst>
              <a:ext uri="{FF2B5EF4-FFF2-40B4-BE49-F238E27FC236}">
                <a16:creationId xmlns:a16="http://schemas.microsoft.com/office/drawing/2014/main" id="{81E046F9-F3CF-4E35-8697-B46AF767A0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0936" y="1700047"/>
          <a:ext cx="2379662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Equation" r:id="rId3" imgW="1524109" imgH="676228" progId="Equation.3">
                  <p:embed/>
                </p:oleObj>
              </mc:Choice>
              <mc:Fallback>
                <p:oleObj name="Equation" r:id="rId3" imgW="1524109" imgH="676228" progId="Equation.3">
                  <p:embed/>
                  <p:pic>
                    <p:nvPicPr>
                      <p:cNvPr id="13319" name="Object 84">
                        <a:extLst>
                          <a:ext uri="{FF2B5EF4-FFF2-40B4-BE49-F238E27FC236}">
                            <a16:creationId xmlns:a16="http://schemas.microsoft.com/office/drawing/2014/main" id="{81E046F9-F3CF-4E35-8697-B46AF767A0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0936" y="1700047"/>
                        <a:ext cx="2379662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5589" name="Rectangle 85">
            <a:extLst>
              <a:ext uri="{FF2B5EF4-FFF2-40B4-BE49-F238E27FC236}">
                <a16:creationId xmlns:a16="http://schemas.microsoft.com/office/drawing/2014/main" id="{C0A05FCD-51DC-4E3C-9F7C-9A258EDA0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690" y="3077103"/>
            <a:ext cx="358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5000"/>
              <a:tabLst/>
              <a:defRPr/>
            </a:pPr>
            <a:r>
              <a:rPr kumimoji="0" lang="de-DE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kumimoji="0" lang="de-DE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meson</a:t>
            </a:r>
            <a:r>
              <a:rPr kumimoji="0" lang="de-DE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-baryon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collisions:</a:t>
            </a: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3321" name="Object 86">
            <a:extLst>
              <a:ext uri="{FF2B5EF4-FFF2-40B4-BE49-F238E27FC236}">
                <a16:creationId xmlns:a16="http://schemas.microsoft.com/office/drawing/2014/main" id="{1200AB2D-B412-4688-A7F0-895134116A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62650" y="2772756"/>
          <a:ext cx="1695450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Formel" r:id="rId5" imgW="1247829" imgH="676228" progId="Equation.3">
                  <p:embed/>
                </p:oleObj>
              </mc:Choice>
              <mc:Fallback>
                <p:oleObj name="Formel" r:id="rId5" imgW="1247829" imgH="676228" progId="Equation.3">
                  <p:embed/>
                  <p:pic>
                    <p:nvPicPr>
                      <p:cNvPr id="13321" name="Object 86">
                        <a:extLst>
                          <a:ext uri="{FF2B5EF4-FFF2-40B4-BE49-F238E27FC236}">
                            <a16:creationId xmlns:a16="http://schemas.microsoft.com/office/drawing/2014/main" id="{1200AB2D-B412-4688-A7F0-895134116A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2650" y="2772756"/>
                        <a:ext cx="1695450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1143" name="Rectangle 87">
            <a:extLst>
              <a:ext uri="{FF2B5EF4-FFF2-40B4-BE49-F238E27FC236}">
                <a16:creationId xmlns:a16="http://schemas.microsoft.com/office/drawing/2014/main" id="{350979D9-605C-4182-93AB-BE809FD3E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48" y="3987824"/>
            <a:ext cx="28841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Tx/>
              <a:buChar char="•"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meson-meson collisions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13323" name="Object 88">
            <a:extLst>
              <a:ext uri="{FF2B5EF4-FFF2-40B4-BE49-F238E27FC236}">
                <a16:creationId xmlns:a16="http://schemas.microsoft.com/office/drawing/2014/main" id="{FC78E8DF-FF53-47F0-AAC1-08931797F6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1173" y="1325397"/>
          <a:ext cx="1090613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Formel" r:id="rId7" imgW="895459" imgH="971690" progId="Equation.3">
                  <p:embed/>
                </p:oleObj>
              </mc:Choice>
              <mc:Fallback>
                <p:oleObj name="Formel" r:id="rId7" imgW="895459" imgH="971690" progId="Equation.3">
                  <p:embed/>
                  <p:pic>
                    <p:nvPicPr>
                      <p:cNvPr id="13323" name="Object 88">
                        <a:extLst>
                          <a:ext uri="{FF2B5EF4-FFF2-40B4-BE49-F238E27FC236}">
                            <a16:creationId xmlns:a16="http://schemas.microsoft.com/office/drawing/2014/main" id="{FC78E8DF-FF53-47F0-AAC1-08931797F6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73" y="1325397"/>
                        <a:ext cx="1090613" cy="1173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89">
            <a:extLst>
              <a:ext uri="{FF2B5EF4-FFF2-40B4-BE49-F238E27FC236}">
                <a16:creationId xmlns:a16="http://schemas.microsoft.com/office/drawing/2014/main" id="{92D793E5-5545-4D71-8329-5CCE72A3A6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002300"/>
              </p:ext>
            </p:extLst>
          </p:nvPr>
        </p:nvGraphicFramePr>
        <p:xfrm>
          <a:off x="3862650" y="3983236"/>
          <a:ext cx="1371600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Equation" r:id="rId9" imgW="943138" imgH="200025" progId="Equation.3">
                  <p:embed/>
                </p:oleObj>
              </mc:Choice>
              <mc:Fallback>
                <p:oleObj name="Equation" r:id="rId9" imgW="943138" imgH="200025" progId="Equation.3">
                  <p:embed/>
                  <p:pic>
                    <p:nvPicPr>
                      <p:cNvPr id="13324" name="Object 89">
                        <a:extLst>
                          <a:ext uri="{FF2B5EF4-FFF2-40B4-BE49-F238E27FC236}">
                            <a16:creationId xmlns:a16="http://schemas.microsoft.com/office/drawing/2014/main" id="{92D793E5-5545-4D71-8329-5CCE72A3A6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2650" y="3983236"/>
                        <a:ext cx="1371600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5594" name="Rectangle 90">
            <a:extLst>
              <a:ext uri="{FF2B5EF4-FFF2-40B4-BE49-F238E27FC236}">
                <a16:creationId xmlns:a16="http://schemas.microsoft.com/office/drawing/2014/main" id="{A4A0DF06-107A-4031-AE2B-1B09EBEA3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164" y="3316807"/>
            <a:ext cx="2994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dominant </a:t>
            </a:r>
            <a:r>
              <a:rPr kumimoji="0" lang="de-DE" sz="1600" i="0" u="none" strike="noStrike" kern="1200" cap="none" spc="0" normalizeH="0" baseline="0" noProof="0" dirty="0" err="1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channel</a:t>
            </a: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i="0" u="none" strike="noStrike" kern="1200" cap="none" spc="0" normalizeH="0" baseline="0" noProof="0" dirty="0" err="1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</a:t>
            </a: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i="0" u="none" strike="noStrike" kern="1200" cap="none" spc="0" normalizeH="0" baseline="0" noProof="0" dirty="0" err="1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</a:t>
            </a: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600" i="0" u="none" strike="noStrike" kern="1200" cap="none" spc="0" normalizeH="0" baseline="0" noProof="0" dirty="0" err="1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energy</a:t>
            </a: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K</a:t>
            </a:r>
            <a:r>
              <a:rPr kumimoji="0" lang="de-DE" sz="1600" i="0" u="none" strike="noStrike" kern="1200" cap="none" spc="0" normalizeH="0" baseline="3000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kumimoji="0" lang="de-DE" sz="1600" i="0" u="none" strike="noStrike" kern="1200" cap="none" spc="0" normalizeH="0" baseline="0" noProof="0" dirty="0" err="1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production</a:t>
            </a:r>
            <a:r>
              <a:rPr kumimoji="0" lang="de-DE" sz="1600" i="0" u="none" strike="noStrike" kern="1200" cap="none" spc="0" normalizeH="0" baseline="0" noProof="0" dirty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6666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5595" name="Rectangle 91">
            <a:extLst>
              <a:ext uri="{FF2B5EF4-FFF2-40B4-BE49-F238E27FC236}">
                <a16:creationId xmlns:a16="http://schemas.microsoft.com/office/drawing/2014/main" id="{3FBBFBA5-688C-43B5-B46F-B823E3CA5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8200" y="3464906"/>
            <a:ext cx="1447800" cy="381000"/>
          </a:xfrm>
          <a:prstGeom prst="rect">
            <a:avLst/>
          </a:prstGeom>
          <a:noFill/>
          <a:ln w="19050">
            <a:solidFill>
              <a:srgbClr val="99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-2000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Origin" pitchFamily="2" charset="2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5596" name="Line 92">
            <a:extLst>
              <a:ext uri="{FF2B5EF4-FFF2-40B4-BE49-F238E27FC236}">
                <a16:creationId xmlns:a16="http://schemas.microsoft.com/office/drawing/2014/main" id="{62E00399-5791-4260-9DBE-C592A59271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7600" y="3655406"/>
            <a:ext cx="381000" cy="0"/>
          </a:xfrm>
          <a:prstGeom prst="line">
            <a:avLst/>
          </a:prstGeom>
          <a:noFill/>
          <a:ln w="19050">
            <a:solidFill>
              <a:srgbClr val="99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-2000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Origin" pitchFamily="2" charset="2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05597" name="Rectangle 93">
            <a:extLst>
              <a:ext uri="{FF2B5EF4-FFF2-40B4-BE49-F238E27FC236}">
                <a16:creationId xmlns:a16="http://schemas.microsoft.com/office/drawing/2014/main" id="{E29D6946-A16F-4E4F-8AB2-5240060FC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87" y="5274334"/>
            <a:ext cx="7772400" cy="91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II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Strangeness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rescattering </a:t>
            </a:r>
            <a:b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= (quasi-)elastic scattering with baryons </a:t>
            </a:r>
            <a:r>
              <a:rPr kumimoji="0" lang="de-DE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mesons</a:t>
            </a:r>
            <a:endParaRPr kumimoji="0" lang="de-DE" sz="180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</a:t>
            </a:r>
            <a:r>
              <a:rPr 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de-DE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)-Nucleus potential V(</a:t>
            </a:r>
            <a:r>
              <a:rPr lang="el-G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fr-FR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331" name="Line 96">
            <a:extLst>
              <a:ext uri="{FF2B5EF4-FFF2-40B4-BE49-F238E27FC236}">
                <a16:creationId xmlns:a16="http://schemas.microsoft.com/office/drawing/2014/main" id="{8D6A1F45-3E1C-44F7-8903-022A76B26C62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041" y="1988840"/>
            <a:ext cx="21336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800" b="1" i="0" u="none" strike="noStrike" kern="120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03F1CF-7B35-47AE-8CD1-1ACC91330E9F}"/>
              </a:ext>
            </a:extLst>
          </p:cNvPr>
          <p:cNvSpPr txBox="1"/>
          <p:nvPr/>
        </p:nvSpPr>
        <p:spPr>
          <a:xfrm>
            <a:off x="529681" y="84654"/>
            <a:ext cx="80846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i="0" u="non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Near threshold strangeness production in AA</a:t>
            </a:r>
            <a:endParaRPr kumimoji="0" lang="en-GB" sz="2400" i="0" u="none" kern="1200" cap="none" spc="0" normalizeH="0" baseline="0" noProof="0" dirty="0">
              <a:ln>
                <a:noFill/>
              </a:ln>
              <a:solidFill>
                <a:srgbClr val="0066CC"/>
              </a:solidFill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266CE-55D5-4E3B-B4CC-7C0E2A760417}"/>
              </a:ext>
            </a:extLst>
          </p:cNvPr>
          <p:cNvSpPr txBox="1"/>
          <p:nvPr/>
        </p:nvSpPr>
        <p:spPr>
          <a:xfrm>
            <a:off x="7884369" y="2591320"/>
            <a:ext cx="116506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Plots by C. Hartnack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ject 89">
                <a:extLst>
                  <a:ext uri="{FF2B5EF4-FFF2-40B4-BE49-F238E27FC236}">
                    <a16:creationId xmlns:a16="http://schemas.microsoft.com/office/drawing/2014/main" id="{EC0C19B5-00F8-4699-BD7A-0226625E9E80}"/>
                  </a:ext>
                </a:extLst>
              </p:cNvPr>
              <p:cNvSpPr txBox="1"/>
              <p:nvPr/>
            </p:nvSpPr>
            <p:spPr bwMode="auto">
              <a:xfrm>
                <a:off x="4520183" y="4494743"/>
                <a:ext cx="1160177" cy="33178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0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→</m:t>
                    </m:r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𝐊</m:t>
                    </m:r>
                    <m:r>
                      <a:rPr kumimoji="0" lang="en-GB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  <m:bar>
                      <m:barPr>
                        <m:pos m:val="top"/>
                        <m:ctrlP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barPr>
                      <m:e>
                        <m:r>
                          <a:rPr kumimoji="0" lang="en-GB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𝐊</m:t>
                        </m:r>
                      </m:e>
                    </m:bar>
                  </m:oMath>
                </a14:m>
                <a:endPara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Object 89">
                <a:extLst>
                  <a:ext uri="{FF2B5EF4-FFF2-40B4-BE49-F238E27FC236}">
                    <a16:creationId xmlns:a16="http://schemas.microsoft.com/office/drawing/2014/main" id="{EC0C19B5-00F8-4699-BD7A-0226625E9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0183" y="4494743"/>
                <a:ext cx="1160177" cy="331788"/>
              </a:xfrm>
              <a:prstGeom prst="rect">
                <a:avLst/>
              </a:prstGeom>
              <a:blipFill>
                <a:blip r:embed="rId11"/>
                <a:stretch>
                  <a:fillRect l="-3141" t="-12727" b="-2181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87">
            <a:extLst>
              <a:ext uri="{FF2B5EF4-FFF2-40B4-BE49-F238E27FC236}">
                <a16:creationId xmlns:a16="http://schemas.microsoft.com/office/drawing/2014/main" id="{228B0BB4-842F-4D55-87D9-7FFEB0E21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448" y="4502789"/>
            <a:ext cx="22942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0000"/>
              <a:buFontTx/>
              <a:buChar char="•"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resonance decays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49C536-2E4A-4B24-AFAD-5B15AD171200}"/>
              </a:ext>
            </a:extLst>
          </p:cNvPr>
          <p:cNvSpPr txBox="1"/>
          <p:nvPr/>
        </p:nvSpPr>
        <p:spPr>
          <a:xfrm>
            <a:off x="3124201" y="4472256"/>
            <a:ext cx="14477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Arial" panose="020B0604020202020204" pitchFamily="34" charset="0"/>
              </a:rPr>
              <a:t>K*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+K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,...,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99531" y="736630"/>
            <a:ext cx="2744469" cy="259720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5782" y="4149130"/>
            <a:ext cx="2520396" cy="2404070"/>
          </a:xfrm>
          <a:prstGeom prst="rect">
            <a:avLst/>
          </a:prstGeom>
        </p:spPr>
      </p:pic>
      <p:sp>
        <p:nvSpPr>
          <p:cNvPr id="33" name="ZoneTexte 32"/>
          <p:cNvSpPr txBox="1"/>
          <p:nvPr/>
        </p:nvSpPr>
        <p:spPr>
          <a:xfrm>
            <a:off x="7719343" y="421900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K</a:t>
            </a:r>
            <a:r>
              <a:rPr lang="en-US" baseline="30000" dirty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91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9738" y="260648"/>
            <a:ext cx="8605837" cy="490538"/>
          </a:xfrm>
        </p:spPr>
        <p:txBody>
          <a:bodyPr/>
          <a:lstStyle/>
          <a:p>
            <a:r>
              <a:rPr lang="en-US" dirty="0"/>
              <a:t>Origin of </a:t>
            </a:r>
            <a:r>
              <a:rPr lang="en-US" dirty="0" smtClean="0"/>
              <a:t>difference of pp and AA excitation </a:t>
            </a:r>
            <a:r>
              <a:rPr lang="en-US" dirty="0"/>
              <a:t>functions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67544" y="1844824"/>
            <a:ext cx="2916237" cy="3389312"/>
            <a:chOff x="3599" y="2127"/>
            <a:chExt cx="1837" cy="2135"/>
          </a:xfrm>
        </p:grpSpPr>
        <p:pic>
          <p:nvPicPr>
            <p:cNvPr id="5" name="Picture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" y="2127"/>
              <a:ext cx="1837" cy="2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10" r="80487" b="75386"/>
            <a:stretch>
              <a:fillRect/>
            </a:stretch>
          </p:blipFill>
          <p:spPr bwMode="auto">
            <a:xfrm>
              <a:off x="4853" y="3703"/>
              <a:ext cx="355" cy="4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2010" r="80487" b="75386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7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88" t="8711" r="35771" b="78067"/>
            <a:stretch>
              <a:fillRect/>
            </a:stretch>
          </p:blipFill>
          <p:spPr bwMode="auto">
            <a:xfrm>
              <a:off x="3946" y="3340"/>
              <a:ext cx="197" cy="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52888" t="8711" r="35771" b="7806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Line 20"/>
            <p:cNvSpPr>
              <a:spLocks noChangeShapeType="1"/>
            </p:cNvSpPr>
            <p:nvPr/>
          </p:nvSpPr>
          <p:spPr bwMode="auto">
            <a:xfrm flipH="1" flipV="1">
              <a:off x="4078" y="3471"/>
              <a:ext cx="586" cy="223"/>
            </a:xfrm>
            <a:prstGeom prst="line">
              <a:avLst/>
            </a:prstGeom>
            <a:noFill/>
            <a:ln w="38160" cap="sq">
              <a:solidFill>
                <a:srgbClr val="0000CC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21"/>
            <p:cNvSpPr>
              <a:spLocks noChangeShapeType="1"/>
            </p:cNvSpPr>
            <p:nvPr/>
          </p:nvSpPr>
          <p:spPr bwMode="auto">
            <a:xfrm flipH="1" flipV="1">
              <a:off x="4757" y="3653"/>
              <a:ext cx="359" cy="223"/>
            </a:xfrm>
            <a:prstGeom prst="line">
              <a:avLst/>
            </a:prstGeom>
            <a:noFill/>
            <a:ln w="38160" cap="sq">
              <a:solidFill>
                <a:srgbClr val="0000CC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539552" y="119675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Dominant for K</a:t>
            </a:r>
            <a:r>
              <a:rPr lang="en-US" baseline="30000" dirty="0"/>
              <a:t>+</a:t>
            </a:r>
            <a:r>
              <a:rPr lang="en-US" dirty="0"/>
              <a:t> in AA:   </a:t>
            </a:r>
            <a:r>
              <a:rPr lang="en-US" dirty="0">
                <a:solidFill>
                  <a:srgbClr val="0099FF"/>
                </a:solidFill>
              </a:rPr>
              <a:t>Two step process NN</a:t>
            </a:r>
            <a:r>
              <a:rPr lang="en-US" dirty="0">
                <a:solidFill>
                  <a:srgbClr val="0099FF"/>
                </a:solidFill>
                <a:sym typeface="Wingdings" panose="05000000000000000000" pitchFamily="2" charset="2"/>
              </a:rPr>
              <a:t>N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N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99FF"/>
                </a:solidFill>
              </a:rPr>
              <a:t>K</a:t>
            </a:r>
            <a:r>
              <a:rPr lang="en-US" baseline="30000" dirty="0">
                <a:solidFill>
                  <a:srgbClr val="0099FF"/>
                </a:solidFill>
              </a:rPr>
              <a:t>+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Λ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N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                                                       </a:t>
            </a:r>
            <a:r>
              <a:rPr lang="fr-FR" dirty="0" err="1">
                <a:sym typeface="Wingdings" panose="05000000000000000000" pitchFamily="2" charset="2"/>
              </a:rPr>
              <a:t>lowers</a:t>
            </a:r>
            <a:r>
              <a:rPr lang="fr-FR" dirty="0">
                <a:sym typeface="Wingdings" panose="05000000000000000000" pitchFamily="2" charset="2"/>
              </a:rPr>
              <a:t> the effective </a:t>
            </a:r>
            <a:r>
              <a:rPr lang="fr-FR" dirty="0" err="1">
                <a:sym typeface="Wingdings" panose="05000000000000000000" pitchFamily="2" charset="2"/>
              </a:rPr>
              <a:t>threshold</a:t>
            </a:r>
            <a:endParaRPr lang="fr-FR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ym typeface="Wingdings" panose="05000000000000000000" pitchFamily="2" charset="2"/>
              </a:rPr>
              <a:t>                                                        </a:t>
            </a:r>
            <a:r>
              <a:rPr lang="fr-FR" dirty="0" err="1">
                <a:sym typeface="Wingdings" panose="05000000000000000000" pitchFamily="2" charset="2"/>
              </a:rPr>
              <a:t>enhances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en-US" dirty="0"/>
              <a:t>K</a:t>
            </a:r>
            <a:r>
              <a:rPr lang="en-US" baseline="30000" dirty="0"/>
              <a:t>+ </a:t>
            </a:r>
            <a:r>
              <a:rPr lang="en-US" dirty="0"/>
              <a:t>below NN threshold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ym typeface="Wingdings" panose="05000000000000000000" pitchFamily="2" charset="2"/>
              </a:rPr>
              <a:t>                                                        two step process more probable in central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                                                        collision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ym typeface="Wingdings" panose="05000000000000000000" pitchFamily="2" charset="2"/>
              </a:rPr>
              <a:t>                                                       Theory and simulations: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ym typeface="Wingdings" panose="05000000000000000000" pitchFamily="2" charset="2"/>
              </a:rPr>
              <a:t>                                                       soft </a:t>
            </a:r>
            <a:r>
              <a:rPr lang="en-US" dirty="0" err="1">
                <a:sym typeface="Wingdings" panose="05000000000000000000" pitchFamily="2" charset="2"/>
              </a:rPr>
              <a:t>EoS</a:t>
            </a:r>
            <a:r>
              <a:rPr lang="en-US" dirty="0">
                <a:sym typeface="Wingdings" panose="05000000000000000000" pitchFamily="2" charset="2"/>
              </a:rPr>
              <a:t>: system gets to higher densities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ym typeface="Wingdings" panose="05000000000000000000" pitchFamily="2" charset="2"/>
              </a:rPr>
              <a:t>                                                         </a:t>
            </a:r>
            <a:r>
              <a:rPr lang="en-US" dirty="0" smtClean="0">
                <a:solidFill>
                  <a:srgbClr val="0099FF"/>
                </a:solidFill>
                <a:sym typeface="Wingdings" panose="05000000000000000000" pitchFamily="2" charset="2"/>
              </a:rPr>
              <a:t>shorter</a:t>
            </a:r>
            <a:r>
              <a:rPr lang="en-US" dirty="0" smtClean="0">
                <a:sym typeface="Wingdings" panose="05000000000000000000" pitchFamily="2" charset="2"/>
              </a:rPr>
              <a:t> mean </a:t>
            </a:r>
            <a:r>
              <a:rPr lang="en-US" dirty="0">
                <a:sym typeface="Wingdings" panose="05000000000000000000" pitchFamily="2" charset="2"/>
              </a:rPr>
              <a:t>free path for 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N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99FF"/>
                </a:solidFill>
              </a:rPr>
              <a:t>K</a:t>
            </a:r>
            <a:r>
              <a:rPr lang="en-US" baseline="30000" dirty="0">
                <a:solidFill>
                  <a:srgbClr val="0099FF"/>
                </a:solidFill>
              </a:rPr>
              <a:t>+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Λ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0099FF"/>
                </a:solidFill>
                <a:sym typeface="Wingdings" panose="05000000000000000000" pitchFamily="2" charset="2"/>
              </a:rPr>
              <a:t>N</a:t>
            </a:r>
            <a:endParaRPr lang="fr-FR" dirty="0">
              <a:solidFill>
                <a:srgbClr val="0099FF"/>
              </a:solidFill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    N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99FF"/>
                </a:solidFill>
              </a:rPr>
              <a:t>K</a:t>
            </a:r>
            <a:r>
              <a:rPr lang="en-US" baseline="30000" dirty="0" smtClean="0">
                <a:solidFill>
                  <a:srgbClr val="0099FF"/>
                </a:solidFill>
              </a:rPr>
              <a:t>+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Λ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N </a:t>
            </a:r>
            <a:r>
              <a:rPr lang="fr-FR" dirty="0" err="1">
                <a:solidFill>
                  <a:srgbClr val="0099FF"/>
                </a:solidFill>
                <a:sym typeface="Wingdings" panose="05000000000000000000" pitchFamily="2" charset="2"/>
              </a:rPr>
              <a:t>competes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99FF"/>
                </a:solidFill>
                <a:sym typeface="Wingdings" panose="05000000000000000000" pitchFamily="2" charset="2"/>
              </a:rPr>
              <a:t>with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99FF"/>
                </a:solidFill>
                <a:sym typeface="Wingdings" panose="05000000000000000000" pitchFamily="2" charset="2"/>
              </a:rPr>
              <a:t>decay</a:t>
            </a:r>
            <a:endParaRPr lang="fr-FR" dirty="0">
              <a:solidFill>
                <a:srgbClr val="0099FF"/>
              </a:solidFill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 for a soft EOS </a:t>
            </a:r>
            <a:r>
              <a:rPr lang="fr-FR" dirty="0" err="1">
                <a:solidFill>
                  <a:srgbClr val="0099FF"/>
                </a:solidFill>
                <a:sym typeface="Wingdings" panose="05000000000000000000" pitchFamily="2" charset="2"/>
              </a:rPr>
              <a:t>we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99FF"/>
                </a:solidFill>
                <a:sym typeface="Wingdings" panose="05000000000000000000" pitchFamily="2" charset="2"/>
              </a:rPr>
              <a:t>expect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more N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Δ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99FF"/>
                </a:solidFill>
              </a:rPr>
              <a:t>K</a:t>
            </a:r>
            <a:r>
              <a:rPr lang="en-US" baseline="30000" dirty="0">
                <a:solidFill>
                  <a:srgbClr val="0099FF"/>
                </a:solidFill>
              </a:rPr>
              <a:t>+</a:t>
            </a:r>
            <a:r>
              <a:rPr lang="el-GR" dirty="0">
                <a:solidFill>
                  <a:srgbClr val="0099FF"/>
                </a:solidFill>
                <a:sym typeface="Wingdings" panose="05000000000000000000" pitchFamily="2" charset="2"/>
              </a:rPr>
              <a:t>Λ</a:t>
            </a: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     collisions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     and </a:t>
            </a:r>
            <a:r>
              <a:rPr lang="fr-FR" dirty="0" err="1">
                <a:solidFill>
                  <a:srgbClr val="C00000"/>
                </a:solidFill>
                <a:sym typeface="Wingdings" panose="05000000000000000000" pitchFamily="2" charset="2"/>
              </a:rPr>
              <a:t>hence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 more K</a:t>
            </a:r>
            <a:r>
              <a:rPr lang="fr-FR" baseline="30000" dirty="0">
                <a:solidFill>
                  <a:srgbClr val="C00000"/>
                </a:solidFill>
                <a:sym typeface="Wingdings" panose="05000000000000000000" pitchFamily="2" charset="2"/>
              </a:rPr>
              <a:t>+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>
                <a:solidFill>
                  <a:srgbClr val="0099FF"/>
                </a:solidFill>
                <a:sym typeface="Wingdings" panose="05000000000000000000" pitchFamily="2" charset="2"/>
              </a:rPr>
              <a:t>                                                         </a:t>
            </a:r>
            <a:r>
              <a:rPr lang="en-US" dirty="0">
                <a:sym typeface="Wingdings" panose="05000000000000000000" pitchFamily="2" charset="2"/>
              </a:rPr>
              <a:t>    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5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Strangeness production and the nuclear </a:t>
            </a:r>
            <a:r>
              <a:rPr lang="en-US" dirty="0" err="1"/>
              <a:t>EoS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" y="1082328"/>
            <a:ext cx="3811963" cy="320977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923928" y="177281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Comparison with experiment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  </a:t>
            </a:r>
            <a:r>
              <a:rPr lang="en-US" dirty="0" err="1"/>
              <a:t>confirmes</a:t>
            </a:r>
            <a:r>
              <a:rPr lang="en-US" dirty="0"/>
              <a:t> the </a:t>
            </a:r>
            <a:r>
              <a:rPr lang="en-US" dirty="0" err="1"/>
              <a:t>EoS</a:t>
            </a:r>
            <a:r>
              <a:rPr lang="en-US" dirty="0"/>
              <a:t> dependence of K</a:t>
            </a:r>
            <a:r>
              <a:rPr lang="en-US" baseline="30000" dirty="0"/>
              <a:t>+ </a:t>
            </a:r>
            <a:r>
              <a:rPr lang="en-US" dirty="0"/>
              <a:t>yield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  </a:t>
            </a:r>
            <a:r>
              <a:rPr lang="en-US" dirty="0">
                <a:solidFill>
                  <a:srgbClr val="0099FF"/>
                </a:solidFill>
              </a:rPr>
              <a:t>soft </a:t>
            </a:r>
            <a:r>
              <a:rPr lang="en-US" dirty="0" err="1">
                <a:solidFill>
                  <a:srgbClr val="0099FF"/>
                </a:solidFill>
              </a:rPr>
              <a:t>EoS</a:t>
            </a:r>
            <a:r>
              <a:rPr lang="en-US" dirty="0">
                <a:solidFill>
                  <a:srgbClr val="0099FF"/>
                </a:solidFill>
              </a:rPr>
              <a:t>: best agreement with data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C00000"/>
                </a:solidFill>
              </a:rPr>
              <a:t>Up to today the observable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>
                <a:solidFill>
                  <a:srgbClr val="C00000"/>
                </a:solidFill>
              </a:rPr>
              <a:t>which shows the strongest </a:t>
            </a:r>
            <a:r>
              <a:rPr lang="en-US" dirty="0" err="1">
                <a:solidFill>
                  <a:srgbClr val="C00000"/>
                </a:solidFill>
              </a:rPr>
              <a:t>EoS</a:t>
            </a:r>
            <a:r>
              <a:rPr lang="en-US" dirty="0">
                <a:solidFill>
                  <a:srgbClr val="C00000"/>
                </a:solidFill>
              </a:rPr>
              <a:t> dependence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   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259632" y="479715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Perspectives: FAIR and NICA (Russia) have higher beam energies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    excitation functions of </a:t>
            </a:r>
            <a:r>
              <a:rPr lang="el-GR" dirty="0"/>
              <a:t>Ξ</a:t>
            </a:r>
            <a:r>
              <a:rPr lang="fr-FR" dirty="0"/>
              <a:t> and </a:t>
            </a:r>
            <a:r>
              <a:rPr lang="el-GR" dirty="0"/>
              <a:t>Ω</a:t>
            </a:r>
            <a:r>
              <a:rPr lang="fr-FR" dirty="0"/>
              <a:t> </a:t>
            </a:r>
            <a:r>
              <a:rPr lang="fr-FR" dirty="0" err="1"/>
              <a:t>become</a:t>
            </a:r>
            <a:r>
              <a:rPr lang="fr-FR" dirty="0"/>
              <a:t> </a:t>
            </a:r>
            <a:r>
              <a:rPr lang="fr-FR" dirty="0" err="1"/>
              <a:t>available</a:t>
            </a: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    sensitive probes for </a:t>
            </a:r>
            <a:r>
              <a:rPr lang="fr-FR" dirty="0" err="1"/>
              <a:t>studying</a:t>
            </a:r>
            <a:r>
              <a:rPr lang="fr-FR" dirty="0"/>
              <a:t> the </a:t>
            </a:r>
            <a:r>
              <a:rPr lang="fr-FR" dirty="0" err="1"/>
              <a:t>reaction</a:t>
            </a:r>
            <a:r>
              <a:rPr lang="fr-FR" dirty="0"/>
              <a:t> </a:t>
            </a:r>
            <a:r>
              <a:rPr lang="fr-FR" dirty="0" err="1" smtClean="0"/>
              <a:t>mechanism</a:t>
            </a:r>
            <a:r>
              <a:rPr lang="fr-FR" dirty="0" smtClean="0"/>
              <a:t> and </a:t>
            </a:r>
            <a:r>
              <a:rPr lang="fr-FR" dirty="0" err="1" smtClean="0"/>
              <a:t>EoS</a:t>
            </a: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    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259632" y="98072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1200" dirty="0" smtClean="0"/>
              <a:t>   (Phys. Rept. 510,119)</a:t>
            </a:r>
          </a:p>
        </p:txBody>
      </p:sp>
    </p:spTree>
    <p:extLst>
      <p:ext uri="{BB962C8B-B14F-4D97-AF65-F5344CB8AC3E}">
        <p14:creationId xmlns:p14="http://schemas.microsoft.com/office/powerpoint/2010/main" val="26260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3" name="ZoneTexte 2"/>
          <p:cNvSpPr txBox="1"/>
          <p:nvPr/>
        </p:nvSpPr>
        <p:spPr>
          <a:xfrm>
            <a:off x="1907704" y="28529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 smtClean="0">
                <a:solidFill>
                  <a:srgbClr val="FF0000"/>
                </a:solidFill>
              </a:rPr>
              <a:t>The modification of strange </a:t>
            </a:r>
            <a:r>
              <a:rPr lang="en-US" sz="2400" dirty="0" smtClean="0">
                <a:solidFill>
                  <a:srgbClr val="FF0000"/>
                </a:solidFill>
              </a:rPr>
              <a:t>hadrons 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 smtClean="0">
                <a:solidFill>
                  <a:srgbClr val="FF0000"/>
                </a:solidFill>
              </a:rPr>
              <a:t>     by the </a:t>
            </a:r>
            <a:r>
              <a:rPr lang="en-US" sz="2400" dirty="0" smtClean="0">
                <a:solidFill>
                  <a:srgbClr val="FF0000"/>
                </a:solidFill>
              </a:rPr>
              <a:t>nuclear environment 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643CEEB-9EA4-4E77-BFA6-0DE452AC35C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99705" y="98739"/>
            <a:ext cx="8088313" cy="684212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sz="2400" b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400" b="1" dirty="0" smtClean="0">
                <a:solidFill>
                  <a:srgbClr val="FF0000"/>
                </a:solidFill>
                <a:cs typeface="Arial" pitchFamily="34" charset="0"/>
              </a:rPr>
              <a:t>                                         PHSD</a:t>
            </a:r>
            <a:br>
              <a:rPr lang="de-DE" altLang="de-DE" sz="2400" b="1" dirty="0" smtClean="0">
                <a:solidFill>
                  <a:srgbClr val="FF0000"/>
                </a:solidFill>
                <a:cs typeface="Arial" pitchFamily="34" charset="0"/>
              </a:rPr>
            </a:br>
            <a:r>
              <a:rPr lang="de-DE" altLang="de-DE" sz="2400" b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400" b="1" dirty="0" smtClean="0">
                <a:solidFill>
                  <a:srgbClr val="FF0000"/>
                </a:solidFill>
                <a:cs typeface="Arial" pitchFamily="34" charset="0"/>
              </a:rPr>
              <a:t>         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the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transport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approach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to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study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off-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shell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pitchFamily="34" charset="0"/>
              </a:rPr>
              <a:t>dynamics</a:t>
            </a:r>
            <a:r>
              <a:rPr lang="de-DE" altLang="de-DE" sz="2000" b="1" dirty="0" smtClean="0">
                <a:solidFill>
                  <a:srgbClr val="FF0000"/>
                </a:solidFill>
                <a:cs typeface="Arial" pitchFamily="34" charset="0"/>
              </a:rPr>
              <a:t>  </a:t>
            </a:r>
            <a:endParaRPr lang="de-DE" altLang="de-DE" sz="20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1E2CC38-B2EF-4345-BC85-71ACA82BB5A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629400" y="6553200"/>
            <a:ext cx="25146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2800" b="1">
                <a:solidFill>
                  <a:schemeClr val="accent2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B7EC7A1-5EF8-440A-BDEA-99B21244B4EC}" type="slidenum">
              <a:rPr kumimoji="0" lang="en-GB" alt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altLang="en-US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1A6C0C2A-59A0-4EC4-ADB5-53C094DF5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40" y="1347909"/>
            <a:ext cx="7391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SzPct val="150000"/>
              <a:buFontTx/>
              <a:buNone/>
              <a:tabLst/>
              <a:defRPr/>
            </a:pP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P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arton-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H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adron-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S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tring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D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ynamics 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(PHSD) 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is a 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non-equilibrium microscopic transport approach</a:t>
            </a:r>
            <a:r>
              <a:rPr kumimoji="0" lang="de-DE" alt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for the description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of strongly-interacting hadronic and partonic matter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created in heavy-ion collisions 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48F83C2-FEC9-4D21-BF72-E439F7462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440" y="2358871"/>
            <a:ext cx="831740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B050"/>
              </a:buClr>
              <a:buSzPct val="150000"/>
              <a:buFontTx/>
              <a:buNone/>
              <a:tabLst/>
              <a:defRPr/>
            </a:pP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Dynamics: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based on the solution of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generalized off-shell transport equations </a:t>
            </a:r>
            <a:r>
              <a:rPr kumimoji="0" lang="de-D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derived from Kadanoff-Baym many-body theory</a:t>
            </a:r>
            <a:endParaRPr kumimoji="0" lang="en-GB" altLang="de-DE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9" name="Group 62">
            <a:extLst>
              <a:ext uri="{FF2B5EF4-FFF2-40B4-BE49-F238E27FC236}">
                <a16:creationId xmlns:a16="http://schemas.microsoft.com/office/drawing/2014/main" id="{5CACFEA5-B13F-4795-8B85-A4887734796D}"/>
              </a:ext>
            </a:extLst>
          </p:cNvPr>
          <p:cNvGrpSpPr>
            <a:grpSpLocks/>
          </p:cNvGrpSpPr>
          <p:nvPr/>
        </p:nvGrpSpPr>
        <p:grpSpPr bwMode="auto">
          <a:xfrm>
            <a:off x="487959" y="3213435"/>
            <a:ext cx="8252890" cy="2075457"/>
            <a:chOff x="109" y="494"/>
            <a:chExt cx="5792" cy="1584"/>
          </a:xfrm>
        </p:grpSpPr>
        <p:grpSp>
          <p:nvGrpSpPr>
            <p:cNvPr id="10" name="Group 17">
              <a:extLst>
                <a:ext uri="{FF2B5EF4-FFF2-40B4-BE49-F238E27FC236}">
                  <a16:creationId xmlns:a16="http://schemas.microsoft.com/office/drawing/2014/main" id="{B8A77F38-1F2A-4FD7-9AA2-D20EAAA47F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1" y="883"/>
              <a:ext cx="5355" cy="964"/>
              <a:chOff x="528" y="2976"/>
              <a:chExt cx="4762" cy="930"/>
            </a:xfrm>
          </p:grpSpPr>
          <p:grpSp>
            <p:nvGrpSpPr>
              <p:cNvPr id="18" name="Group 18">
                <a:extLst>
                  <a:ext uri="{FF2B5EF4-FFF2-40B4-BE49-F238E27FC236}">
                    <a16:creationId xmlns:a16="http://schemas.microsoft.com/office/drawing/2014/main" id="{C563F348-F799-4FB0-807C-A2DA2632B7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" y="2976"/>
                <a:ext cx="4762" cy="922"/>
                <a:chOff x="336" y="2976"/>
                <a:chExt cx="4762" cy="922"/>
              </a:xfrm>
            </p:grpSpPr>
            <p:pic>
              <p:nvPicPr>
                <p:cNvPr id="24" name="Picture 19" descr="a00">
                  <a:extLst>
                    <a:ext uri="{FF2B5EF4-FFF2-40B4-BE49-F238E27FC236}">
                      <a16:creationId xmlns:a16="http://schemas.microsoft.com/office/drawing/2014/main" id="{7BFDBD63-3BE8-4219-8662-7202CEB4BB8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6" y="2976"/>
                  <a:ext cx="922" cy="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20" descr="a02">
                  <a:extLst>
                    <a:ext uri="{FF2B5EF4-FFF2-40B4-BE49-F238E27FC236}">
                      <a16:creationId xmlns:a16="http://schemas.microsoft.com/office/drawing/2014/main" id="{C7612EF1-87EE-47EA-8EE6-F0CAF68DEBB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6" y="2976"/>
                  <a:ext cx="922" cy="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21" descr="a04">
                  <a:extLst>
                    <a:ext uri="{FF2B5EF4-FFF2-40B4-BE49-F238E27FC236}">
                      <a16:creationId xmlns:a16="http://schemas.microsoft.com/office/drawing/2014/main" id="{A1605820-80BD-420C-B53C-04BCEDD3BEE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56" y="2976"/>
                  <a:ext cx="922" cy="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22" descr="a06">
                  <a:extLst>
                    <a:ext uri="{FF2B5EF4-FFF2-40B4-BE49-F238E27FC236}">
                      <a16:creationId xmlns:a16="http://schemas.microsoft.com/office/drawing/2014/main" id="{746EDB90-C6BE-49D2-9D28-177EA9FBDA1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16" y="2976"/>
                  <a:ext cx="922" cy="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23" descr="a10">
                  <a:extLst>
                    <a:ext uri="{FF2B5EF4-FFF2-40B4-BE49-F238E27FC236}">
                      <a16:creationId xmlns:a16="http://schemas.microsoft.com/office/drawing/2014/main" id="{2058C714-F709-4234-B27A-11F1F9FAA59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76" y="2976"/>
                  <a:ext cx="922" cy="9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9" name="Picture 24" descr="a00">
                <a:extLst>
                  <a:ext uri="{FF2B5EF4-FFF2-40B4-BE49-F238E27FC236}">
                    <a16:creationId xmlns:a16="http://schemas.microsoft.com/office/drawing/2014/main" id="{C0693F14-651C-450C-961F-FF5485ABF3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2976"/>
                <a:ext cx="922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5" descr="a02">
                <a:extLst>
                  <a:ext uri="{FF2B5EF4-FFF2-40B4-BE49-F238E27FC236}">
                    <a16:creationId xmlns:a16="http://schemas.microsoft.com/office/drawing/2014/main" id="{5CEE38B3-2C3F-4A49-AA72-DF3F2E0F43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8" y="2984"/>
                <a:ext cx="922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6" descr="a04">
                <a:extLst>
                  <a:ext uri="{FF2B5EF4-FFF2-40B4-BE49-F238E27FC236}">
                    <a16:creationId xmlns:a16="http://schemas.microsoft.com/office/drawing/2014/main" id="{DFAA3E3A-9234-414A-A46C-22A7F81E03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2976"/>
                <a:ext cx="922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7" descr="a06">
                <a:extLst>
                  <a:ext uri="{FF2B5EF4-FFF2-40B4-BE49-F238E27FC236}">
                    <a16:creationId xmlns:a16="http://schemas.microsoft.com/office/drawing/2014/main" id="{9F7E99D3-10AF-4F38-9A8D-1CE142F5D1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2976"/>
                <a:ext cx="922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8" descr="a10">
                <a:extLst>
                  <a:ext uri="{FF2B5EF4-FFF2-40B4-BE49-F238E27FC236}">
                    <a16:creationId xmlns:a16="http://schemas.microsoft.com/office/drawing/2014/main" id="{D68DC1A8-D9BE-484E-A8B7-31104FEEC8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8" y="2976"/>
                <a:ext cx="922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1" name="Line 38">
              <a:extLst>
                <a:ext uri="{FF2B5EF4-FFF2-40B4-BE49-F238E27FC236}">
                  <a16:creationId xmlns:a16="http://schemas.microsoft.com/office/drawing/2014/main" id="{AB12F4DD-BA52-4756-BBEA-B7A95845D0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" y="1932"/>
              <a:ext cx="5407" cy="0"/>
            </a:xfrm>
            <a:prstGeom prst="line">
              <a:avLst/>
            </a:prstGeom>
            <a:noFill/>
            <a:ln w="12573">
              <a:solidFill>
                <a:srgbClr val="96969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de-DE" sz="20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endParaRPr>
            </a:p>
          </p:txBody>
        </p:sp>
        <p:sp>
          <p:nvSpPr>
            <p:cNvPr id="12" name="Rectangle 39">
              <a:extLst>
                <a:ext uri="{FF2B5EF4-FFF2-40B4-BE49-F238E27FC236}">
                  <a16:creationId xmlns:a16="http://schemas.microsoft.com/office/drawing/2014/main" id="{90F63944-F38A-4171-BB4D-F7B8EC60A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0" y="1906"/>
              <a:ext cx="311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de-DE" altLang="de-DE" sz="1200" b="1" dirty="0">
                  <a:solidFill>
                    <a:srgbClr val="808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GB" altLang="de-DE" sz="1200" b="1" dirty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40">
              <a:extLst>
                <a:ext uri="{FF2B5EF4-FFF2-40B4-BE49-F238E27FC236}">
                  <a16:creationId xmlns:a16="http://schemas.microsoft.com/office/drawing/2014/main" id="{9E382708-0F77-4E2F-A894-015E066F6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" y="627"/>
              <a:ext cx="988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Initial state: Au+Au</a:t>
              </a:r>
              <a:endParaRPr lang="en-GB" altLang="de-DE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42">
              <a:extLst>
                <a:ext uri="{FF2B5EF4-FFF2-40B4-BE49-F238E27FC236}">
                  <a16:creationId xmlns:a16="http://schemas.microsoft.com/office/drawing/2014/main" id="{DB373380-2276-47A0-8CB3-68ABDD24E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504"/>
              <a:ext cx="2078" cy="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 altLang="de-DE" sz="1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uark-</a:t>
              </a:r>
              <a:r>
                <a:rPr lang="de-DE" altLang="de-DE" sz="1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luon </a:t>
              </a:r>
              <a:r>
                <a:rPr lang="de-DE" altLang="de-DE" sz="1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lasma: lQCD EoS</a:t>
              </a:r>
              <a:b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non-perturbative QCD - quasiaprticles</a:t>
              </a:r>
              <a:endParaRPr lang="en-GB" altLang="de-DE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43">
              <a:extLst>
                <a:ext uri="{FF2B5EF4-FFF2-40B4-BE49-F238E27FC236}">
                  <a16:creationId xmlns:a16="http://schemas.microsoft.com/office/drawing/2014/main" id="{D90A6CF6-6E33-4C27-81CC-F4D7E17A7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4" y="494"/>
              <a:ext cx="849" cy="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Dynamical</a:t>
              </a:r>
              <a:b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Hadronization</a:t>
              </a:r>
              <a:endParaRPr lang="en-GB" altLang="de-DE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45">
              <a:extLst>
                <a:ext uri="{FF2B5EF4-FFF2-40B4-BE49-F238E27FC236}">
                  <a16:creationId xmlns:a16="http://schemas.microsoft.com/office/drawing/2014/main" id="{97D6232E-1ABD-4243-912C-5997D54D1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" y="504"/>
              <a:ext cx="1431" cy="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8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Hadronic interactions</a:t>
              </a:r>
              <a:b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f</a:t>
              </a:r>
              <a:r>
                <a:rPr lang="de-DE" altLang="de-DE" sz="12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inal hadrons + leptons</a:t>
              </a:r>
              <a:endParaRPr lang="en-GB" altLang="de-DE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Rectangle 12">
            <a:extLst>
              <a:ext uri="{FF2B5EF4-FFF2-40B4-BE49-F238E27FC236}">
                <a16:creationId xmlns:a16="http://schemas.microsoft.com/office/drawing/2014/main" id="{8A2A05A3-BE78-4443-BA3E-88A2778CF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407" y="6227222"/>
            <a:ext cx="73276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PHSD: W. Cassing, E. Bratkovskaya,  PRC 78 (2008) 034919; NPA831 (2009) 215; W. Cassing, </a:t>
            </a:r>
            <a:r>
              <a:rPr kumimoji="0" lang="en-GB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E</a:t>
            </a:r>
            <a:r>
              <a:rPr kumimoji="0" lang="de-DE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PJ  ST </a:t>
            </a:r>
            <a:r>
              <a:rPr kumimoji="0" lang="en-GB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168</a:t>
            </a:r>
            <a:r>
              <a:rPr kumimoji="0" lang="de-DE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 (2009) </a:t>
            </a:r>
            <a:r>
              <a:rPr kumimoji="0" lang="en-GB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anose="02020603050405020304" pitchFamily="18" charset="0"/>
              </a:rPr>
              <a:t>3</a:t>
            </a:r>
            <a:endParaRPr kumimoji="0" lang="de-DE" altLang="de-DE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uLnTx/>
              <a:uFillTx/>
              <a:latin typeface="Arial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E9CF60C-5F44-49EF-ABBA-B5D31416C2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02" y="6024161"/>
            <a:ext cx="804805" cy="80480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6DCB863-0341-49CC-85DC-44FE18D35ECC}"/>
              </a:ext>
            </a:extLst>
          </p:cNvPr>
          <p:cNvSpPr txBox="1"/>
          <p:nvPr/>
        </p:nvSpPr>
        <p:spPr>
          <a:xfrm>
            <a:off x="597445" y="5288892"/>
            <a:ext cx="73393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PHSD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provides a good description of ‘bulk’ hadronic observables as well </a:t>
            </a:r>
            <a:r>
              <a:rPr kumimoji="0" lang="en-GB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 of 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dilepton spectra 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from SIS to LHC energies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32" name="Picture 12" descr="PHSD_logo">
            <a:extLst>
              <a:ext uri="{FF2B5EF4-FFF2-40B4-BE49-F238E27FC236}">
                <a16:creationId xmlns:a16="http://schemas.microsoft.com/office/drawing/2014/main" id="{651AADCF-1238-4D34-AD13-91E1290B7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83568" cy="67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1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3" name="movie_AuAu_35AGe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5663"/>
            <a:ext cx="9144000" cy="514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6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420888"/>
            <a:ext cx="5019675" cy="10668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789040"/>
            <a:ext cx="3647619" cy="181904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188701" y="188640"/>
            <a:ext cx="7292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j-lt"/>
              </a:rPr>
              <a:t>Hadrons in an hadronic environment – all but simple</a:t>
            </a:r>
            <a:endParaRPr lang="en-US" sz="2400" dirty="0"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6687" y="1135513"/>
            <a:ext cx="7776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Hadrons in an hadronic environment -&gt; interaction among the hadrons</a:t>
            </a:r>
          </a:p>
          <a:p>
            <a:r>
              <a:rPr lang="en-US" dirty="0" smtClean="0"/>
              <a:t>Chiral perturbation theory based on SU(3) baryon-meson chiral </a:t>
            </a:r>
            <a:r>
              <a:rPr lang="en-US" dirty="0" err="1" smtClean="0"/>
              <a:t>Lagrangian</a:t>
            </a:r>
            <a:endParaRPr lang="en-US" dirty="0" smtClean="0"/>
          </a:p>
          <a:p>
            <a:r>
              <a:rPr lang="en-US" dirty="0" smtClean="0"/>
              <a:t>(here including s- and p- waves) which is also used for NS studies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5796136" y="2564904"/>
            <a:ext cx="1922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 =  baryon field</a:t>
            </a:r>
          </a:p>
          <a:p>
            <a:r>
              <a:rPr lang="en-US" dirty="0" smtClean="0"/>
              <a:t>M =  meson field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179512" y="609329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Details: PRC103,044901</a:t>
            </a:r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691" y="3716486"/>
            <a:ext cx="190476" cy="63809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0670" y="3400857"/>
            <a:ext cx="3047619" cy="345714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1513" y="3596253"/>
            <a:ext cx="1495238" cy="1276190"/>
          </a:xfrm>
          <a:prstGeom prst="rect">
            <a:avLst/>
          </a:prstGeom>
        </p:spPr>
      </p:pic>
      <p:cxnSp>
        <p:nvCxnSpPr>
          <p:cNvPr id="17" name="Connecteur droit avec flèche 16"/>
          <p:cNvCxnSpPr/>
          <p:nvPr/>
        </p:nvCxnSpPr>
        <p:spPr bwMode="auto">
          <a:xfrm>
            <a:off x="5292080" y="4221088"/>
            <a:ext cx="0" cy="1728192"/>
          </a:xfrm>
          <a:prstGeom prst="straightConnector1">
            <a:avLst/>
          </a:prstGeom>
          <a:solidFill>
            <a:srgbClr val="3366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210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50" y="927617"/>
            <a:ext cx="2605646" cy="59303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8" y="1196752"/>
            <a:ext cx="266667" cy="118095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513" y="972122"/>
            <a:ext cx="3681487" cy="573556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669084" y="133002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Spectral function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broader with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 </a:t>
            </a:r>
            <a:r>
              <a:rPr lang="en-US" dirty="0" smtClean="0"/>
              <a:t>   increasing density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0099FF"/>
                </a:solidFill>
              </a:rPr>
              <a:t>mass shift for low </a:t>
            </a:r>
            <a:br>
              <a:rPr lang="en-US" dirty="0" smtClean="0">
                <a:solidFill>
                  <a:srgbClr val="0099FF"/>
                </a:solidFill>
              </a:rPr>
            </a:br>
            <a:r>
              <a:rPr lang="en-US" dirty="0" smtClean="0">
                <a:solidFill>
                  <a:srgbClr val="0099FF"/>
                </a:solidFill>
              </a:rPr>
              <a:t>    momentum hadrons</a:t>
            </a:r>
            <a:endParaRPr lang="en-US" dirty="0">
              <a:solidFill>
                <a:srgbClr val="0099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605312" y="406472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Most K are produced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a</a:t>
            </a:r>
            <a:r>
              <a:rPr lang="en-US" dirty="0" smtClean="0"/>
              <a:t>t high T and </a:t>
            </a:r>
            <a:r>
              <a:rPr lang="el-GR" dirty="0" smtClean="0"/>
              <a:t>ρ</a:t>
            </a:r>
            <a:r>
              <a:rPr lang="en-US" dirty="0" smtClean="0"/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955077" y="551723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>
                <a:sym typeface="Wingdings" panose="05000000000000000000" pitchFamily="2" charset="2"/>
              </a:rPr>
              <a:t> Strong modification of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     </a:t>
            </a:r>
            <a:r>
              <a:rPr lang="en-US" dirty="0">
                <a:sym typeface="Wingdings" panose="05000000000000000000" pitchFamily="2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articles properties when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     they are produced  </a:t>
            </a:r>
            <a:br>
              <a:rPr lang="en-US" dirty="0" smtClean="0">
                <a:sym typeface="Wingdings" panose="05000000000000000000" pitchFamily="2" charset="2"/>
              </a:rPr>
            </a:br>
            <a:endParaRPr lang="en-US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426511" y="28912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 smtClean="0">
                <a:solidFill>
                  <a:srgbClr val="0033CC"/>
                </a:solidFill>
                <a:latin typeface="+mj-lt"/>
              </a:rPr>
              <a:t>Spectral function and environment at creation 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907704" y="206084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K</a:t>
            </a:r>
            <a:r>
              <a:rPr lang="fr-FR" baseline="30000" dirty="0" smtClean="0"/>
              <a:t>-</a:t>
            </a:r>
            <a:endParaRPr lang="fr-FR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1893464" y="460283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K</a:t>
            </a:r>
            <a:r>
              <a:rPr lang="fr-FR" baseline="30000" dirty="0" smtClean="0"/>
              <a:t>-</a:t>
            </a:r>
            <a:endParaRPr lang="fr-FR" dirty="0" smtClean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5" y="3798172"/>
            <a:ext cx="266667" cy="1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842"/>
            <a:ext cx="5666667" cy="401904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0" y="4026536"/>
            <a:ext cx="5171429" cy="272380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46952" y="4417999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000" i="1" dirty="0" smtClean="0"/>
              <a:t> </a:t>
            </a:r>
            <a:r>
              <a:rPr lang="fr-FR" sz="1000" i="1" dirty="0" err="1" smtClean="0"/>
              <a:t>Gerstung</a:t>
            </a:r>
            <a:r>
              <a:rPr lang="fr-FR" sz="1000" i="1" dirty="0" smtClean="0"/>
              <a:t> et al. (Munich)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000" i="1" dirty="0" smtClean="0"/>
              <a:t> </a:t>
            </a:r>
            <a:r>
              <a:rPr lang="fr-FR" sz="1000" i="1" dirty="0" err="1" smtClean="0"/>
              <a:t>Eur.Phys.J</a:t>
            </a:r>
            <a:r>
              <a:rPr lang="fr-FR" sz="1000" i="1" dirty="0" smtClean="0"/>
              <a:t>.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000" i="1" dirty="0" smtClean="0"/>
              <a:t>A</a:t>
            </a:r>
            <a:r>
              <a:rPr lang="fr-FR" sz="1000" dirty="0" smtClean="0"/>
              <a:t> </a:t>
            </a:r>
            <a:r>
              <a:rPr lang="fr-FR" sz="1000" dirty="0"/>
              <a:t>56 (2020) 6, 175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7309698" y="4338463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l-GR" dirty="0"/>
              <a:t>ρ</a:t>
            </a:r>
            <a:r>
              <a:rPr lang="fr-FR" baseline="-25000" dirty="0"/>
              <a:t>0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148064" y="4790378"/>
            <a:ext cx="1864241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>
                <a:solidFill>
                  <a:srgbClr val="0033CC"/>
                </a:solidFill>
              </a:rPr>
              <a:t>              </a:t>
            </a:r>
            <a:r>
              <a:rPr lang="fr-FR" dirty="0" err="1" smtClean="0">
                <a:solidFill>
                  <a:srgbClr val="0033CC"/>
                </a:solidFill>
              </a:rPr>
              <a:t>Multiplicity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depends</a:t>
            </a:r>
            <a:r>
              <a:rPr lang="fr-FR" dirty="0" smtClean="0">
                <a:solidFill>
                  <a:srgbClr val="0033CC"/>
                </a:solidFill>
              </a:rPr>
              <a:t> </a:t>
            </a:r>
            <a:r>
              <a:rPr lang="fr-FR" dirty="0" err="1" smtClean="0">
                <a:solidFill>
                  <a:srgbClr val="0033CC"/>
                </a:solidFill>
              </a:rPr>
              <a:t>strongly</a:t>
            </a:r>
            <a:endParaRPr lang="fr-FR" dirty="0" smtClean="0">
              <a:solidFill>
                <a:srgbClr val="0033CC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>
                <a:solidFill>
                  <a:srgbClr val="0033CC"/>
                </a:solidFill>
              </a:rPr>
              <a:t>                on the model (</a:t>
            </a:r>
            <a:r>
              <a:rPr lang="fr-FR" dirty="0" err="1" smtClean="0">
                <a:solidFill>
                  <a:srgbClr val="0033CC"/>
                </a:solidFill>
              </a:rPr>
              <a:t>parameters</a:t>
            </a:r>
            <a:r>
              <a:rPr lang="fr-FR" dirty="0" smtClean="0">
                <a:solidFill>
                  <a:srgbClr val="0033CC"/>
                </a:solidFill>
              </a:rPr>
              <a:t>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200" dirty="0" smtClean="0"/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>
                <a:solidFill>
                  <a:srgbClr val="0033CC"/>
                </a:solidFill>
              </a:rPr>
              <a:t>… and on the </a:t>
            </a:r>
            <a:r>
              <a:rPr lang="fr-FR" dirty="0" err="1" smtClean="0">
                <a:solidFill>
                  <a:srgbClr val="0033CC"/>
                </a:solidFill>
              </a:rPr>
              <a:t>order</a:t>
            </a:r>
            <a:r>
              <a:rPr lang="fr-FR" dirty="0" smtClean="0">
                <a:solidFill>
                  <a:srgbClr val="0033CC"/>
                </a:solidFill>
              </a:rPr>
              <a:t> of the interaction 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912" y="692696"/>
            <a:ext cx="2439519" cy="3701339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832589" y="18459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900" dirty="0" err="1" smtClean="0"/>
              <a:t>Kochankovski</a:t>
            </a:r>
            <a:r>
              <a:rPr lang="en-US" sz="900" dirty="0" smtClean="0"/>
              <a:t> et al. (Barcelona)</a:t>
            </a:r>
            <a:br>
              <a:rPr lang="en-US" sz="900" dirty="0" smtClean="0"/>
            </a:br>
            <a:r>
              <a:rPr lang="en-US" sz="900" dirty="0" smtClean="0"/>
              <a:t>2206.11266 (SU(3) CPT)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900" dirty="0" err="1"/>
              <a:t>f</a:t>
            </a:r>
            <a:r>
              <a:rPr lang="en-US" sz="900" dirty="0" err="1" smtClean="0"/>
              <a:t>ull:no</a:t>
            </a:r>
            <a:r>
              <a:rPr lang="en-US" sz="900" dirty="0" smtClean="0"/>
              <a:t> hyperons, </a:t>
            </a:r>
            <a:r>
              <a:rPr lang="en-US" sz="900" dirty="0" err="1" smtClean="0"/>
              <a:t>dashed:hyperons</a:t>
            </a:r>
            <a:endParaRPr lang="en-US" sz="900" dirty="0" smtClean="0"/>
          </a:p>
        </p:txBody>
      </p:sp>
      <p:cxnSp>
        <p:nvCxnSpPr>
          <p:cNvPr id="24" name="Connecteur droit avec flèche 23"/>
          <p:cNvCxnSpPr/>
          <p:nvPr/>
        </p:nvCxnSpPr>
        <p:spPr bwMode="auto">
          <a:xfrm flipV="1">
            <a:off x="7467066" y="4107890"/>
            <a:ext cx="6423" cy="279029"/>
          </a:xfrm>
          <a:prstGeom prst="straightConnector1">
            <a:avLst/>
          </a:prstGeom>
          <a:solidFill>
            <a:srgbClr val="3366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cteur droit avec flèche 25"/>
          <p:cNvCxnSpPr/>
          <p:nvPr/>
        </p:nvCxnSpPr>
        <p:spPr bwMode="auto">
          <a:xfrm flipV="1">
            <a:off x="8296627" y="4064125"/>
            <a:ext cx="6423" cy="279029"/>
          </a:xfrm>
          <a:prstGeom prst="straightConnector1">
            <a:avLst/>
          </a:prstGeom>
          <a:solidFill>
            <a:srgbClr val="3366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26"/>
          <p:cNvSpPr/>
          <p:nvPr/>
        </p:nvSpPr>
        <p:spPr>
          <a:xfrm>
            <a:off x="8180930" y="4338463"/>
            <a:ext cx="529312" cy="3734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3</a:t>
            </a:r>
            <a:r>
              <a:rPr lang="el-GR" dirty="0" smtClean="0"/>
              <a:t>ρ</a:t>
            </a:r>
            <a:r>
              <a:rPr lang="fr-FR" baseline="-25000" dirty="0"/>
              <a:t>0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611560" y="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err="1" smtClean="0">
                <a:solidFill>
                  <a:srgbClr val="FF0000"/>
                </a:solidFill>
              </a:rPr>
              <a:t>What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want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  <a:r>
              <a:rPr lang="fr-FR" dirty="0" err="1" smtClean="0">
                <a:solidFill>
                  <a:srgbClr val="FF0000"/>
                </a:solidFill>
              </a:rPr>
              <a:t>understand</a:t>
            </a:r>
            <a:r>
              <a:rPr lang="fr-FR" dirty="0" smtClean="0">
                <a:solidFill>
                  <a:srgbClr val="FF0000"/>
                </a:solidFill>
              </a:rPr>
              <a:t>:  neutron stars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707904" y="688664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200" dirty="0"/>
              <a:t>b</a:t>
            </a:r>
            <a:r>
              <a:rPr lang="fr-FR" sz="1200" dirty="0" smtClean="0"/>
              <a:t>y </a:t>
            </a:r>
            <a:r>
              <a:rPr lang="fr-FR" sz="1200" dirty="0" err="1" smtClean="0"/>
              <a:t>courtesy</a:t>
            </a:r>
            <a:endParaRPr lang="fr-FR" sz="1200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200" dirty="0" smtClean="0"/>
              <a:t>  of </a:t>
            </a:r>
            <a:r>
              <a:rPr lang="fr-FR" sz="1200" dirty="0" err="1" smtClean="0"/>
              <a:t>F.Weber</a:t>
            </a:r>
            <a:endParaRPr lang="fr-FR" sz="1200" dirty="0" smtClean="0"/>
          </a:p>
        </p:txBody>
      </p:sp>
      <p:sp>
        <p:nvSpPr>
          <p:cNvPr id="30" name="ZoneTexte 29"/>
          <p:cNvSpPr txBox="1"/>
          <p:nvPr/>
        </p:nvSpPr>
        <p:spPr>
          <a:xfrm>
            <a:off x="899592" y="458112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 smtClean="0"/>
          </a:p>
        </p:txBody>
      </p:sp>
      <p:sp>
        <p:nvSpPr>
          <p:cNvPr id="31" name="ZoneTexte 30"/>
          <p:cNvSpPr txBox="1"/>
          <p:nvPr/>
        </p:nvSpPr>
        <p:spPr>
          <a:xfrm>
            <a:off x="817697" y="4338463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200" dirty="0" smtClean="0"/>
              <a:t>2 and 3 body</a:t>
            </a:r>
            <a:br>
              <a:rPr lang="fr-FR" sz="1200" dirty="0" smtClean="0"/>
            </a:br>
            <a:r>
              <a:rPr lang="el-GR" sz="1200" dirty="0" smtClean="0"/>
              <a:t>Λ</a:t>
            </a:r>
            <a:r>
              <a:rPr lang="fr-FR" sz="1200" dirty="0" smtClean="0"/>
              <a:t>(</a:t>
            </a:r>
            <a:r>
              <a:rPr lang="el-GR" sz="1200" dirty="0" smtClean="0"/>
              <a:t>Σ</a:t>
            </a:r>
            <a:r>
              <a:rPr lang="fr-FR" sz="1200" dirty="0" smtClean="0"/>
              <a:t>)NN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1200" dirty="0" smtClean="0"/>
              <a:t>interaction</a:t>
            </a:r>
          </a:p>
        </p:txBody>
      </p:sp>
    </p:spTree>
    <p:extLst>
      <p:ext uri="{BB962C8B-B14F-4D97-AF65-F5344CB8AC3E}">
        <p14:creationId xmlns:p14="http://schemas.microsoft.com/office/powerpoint/2010/main" val="101072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84" y="4394538"/>
            <a:ext cx="9212733" cy="22687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8367" y="1088110"/>
            <a:ext cx="4020533" cy="330593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763688" y="17371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800" dirty="0" smtClean="0">
                <a:solidFill>
                  <a:srgbClr val="0099FF"/>
                </a:solidFill>
                <a:latin typeface="+mj-lt"/>
              </a:rPr>
              <a:t>Consequences for the observables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9552" y="155679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323528" y="172251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The interaction of hadrons at their</a:t>
            </a:r>
            <a:br>
              <a:rPr lang="en-US" dirty="0" smtClean="0"/>
            </a:br>
            <a:r>
              <a:rPr lang="en-US" dirty="0" smtClean="0"/>
              <a:t>creation point </a:t>
            </a:r>
            <a:r>
              <a:rPr lang="en-US" dirty="0" smtClean="0"/>
              <a:t>(and later) with </a:t>
            </a:r>
            <a:r>
              <a:rPr lang="en-US" dirty="0" smtClean="0"/>
              <a:t>the environment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changes multiplicity, rapidity distribution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spectra.  </a:t>
            </a:r>
          </a:p>
        </p:txBody>
      </p:sp>
    </p:spTree>
    <p:extLst>
      <p:ext uri="{BB962C8B-B14F-4D97-AF65-F5344CB8AC3E}">
        <p14:creationId xmlns:p14="http://schemas.microsoft.com/office/powerpoint/2010/main" val="5586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648" y="0"/>
            <a:ext cx="2798848" cy="669674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55576" y="155679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a</a:t>
            </a:r>
            <a:r>
              <a:rPr lang="en-US" dirty="0" smtClean="0"/>
              <a:t>s well as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 spectra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Consequence: </a:t>
            </a:r>
            <a:r>
              <a:rPr lang="en-US" dirty="0" smtClean="0"/>
              <a:t> theoretical medium modification</a:t>
            </a:r>
            <a:br>
              <a:rPr lang="en-US" dirty="0" smtClean="0"/>
            </a:br>
            <a:r>
              <a:rPr lang="en-US" dirty="0" smtClean="0"/>
              <a:t>of strange particle properties confirmed by </a:t>
            </a:r>
            <a:br>
              <a:rPr lang="en-US" dirty="0" smtClean="0"/>
            </a:br>
            <a:r>
              <a:rPr lang="en-US" dirty="0" smtClean="0"/>
              <a:t>experiment.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They</a:t>
            </a:r>
            <a:r>
              <a:rPr lang="en-US" dirty="0" smtClean="0"/>
              <a:t> </a:t>
            </a:r>
            <a:r>
              <a:rPr lang="en-US" dirty="0" smtClean="0"/>
              <a:t>can </a:t>
            </a:r>
            <a:r>
              <a:rPr lang="en-US" dirty="0" smtClean="0"/>
              <a:t>be used </a:t>
            </a:r>
            <a:r>
              <a:rPr lang="en-US" dirty="0" smtClean="0"/>
              <a:t>to determine the </a:t>
            </a:r>
            <a:r>
              <a:rPr lang="en-US" dirty="0" err="1" smtClean="0"/>
              <a:t>EoS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dependence of particle properties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and reduce the present uncertainties in the</a:t>
            </a:r>
            <a:br>
              <a:rPr lang="en-US" dirty="0" smtClean="0"/>
            </a:br>
            <a:r>
              <a:rPr lang="en-US" dirty="0" smtClean="0"/>
              <a:t>models of astrophysical and gravitational wave studies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3400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4" name="ZoneTexte 3"/>
          <p:cNvSpPr txBox="1"/>
          <p:nvPr/>
        </p:nvSpPr>
        <p:spPr>
          <a:xfrm>
            <a:off x="2987824" y="11663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3600" dirty="0" smtClean="0">
                <a:solidFill>
                  <a:srgbClr val="0099FF"/>
                </a:solidFill>
                <a:latin typeface="+mj-lt"/>
              </a:rPr>
              <a:t>Conclusions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7584" y="1268760"/>
            <a:ext cx="914400" cy="50405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The nuclear equation of state (EOS) of strongly interacting matter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is needed for several problems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     the physics in the interior of neutron stars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     to understand the transition between Quark Gluon Plasma and Hadrons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     to interpret gravitational wave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Very complicated issue   μ ≠ 0 problem for lattice</a:t>
            </a:r>
            <a:br>
              <a:rPr lang="en-US" dirty="0" smtClean="0"/>
            </a:br>
            <a:r>
              <a:rPr lang="en-US" dirty="0" smtClean="0"/>
              <a:t>                                            breakdown of the many body schema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Experimental results may help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K</a:t>
            </a:r>
            <a:r>
              <a:rPr lang="en-US" baseline="30000" dirty="0" smtClean="0"/>
              <a:t>+</a:t>
            </a:r>
            <a:r>
              <a:rPr lang="en-US" dirty="0" smtClean="0"/>
              <a:t> yield is sensitive to the nuclear EOS at ρ≈ 2-3 ρ</a:t>
            </a:r>
            <a:r>
              <a:rPr lang="en-US" baseline="-25000" dirty="0" smtClean="0"/>
              <a:t>0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baseline="-25000" dirty="0" smtClean="0"/>
              <a:t>             </a:t>
            </a:r>
            <a:r>
              <a:rPr lang="en-US" dirty="0" smtClean="0"/>
              <a:t>Strange particles properties and cross sections are</a:t>
            </a:r>
            <a:br>
              <a:rPr lang="en-US" dirty="0" smtClean="0"/>
            </a:br>
            <a:r>
              <a:rPr lang="en-US" dirty="0" smtClean="0"/>
              <a:t>         sensitive to T and ρ of the nuclear environment</a:t>
            </a:r>
            <a:br>
              <a:rPr lang="en-US" dirty="0" smtClean="0"/>
            </a:br>
            <a:r>
              <a:rPr lang="en-US" dirty="0" smtClean="0"/>
              <a:t>         change their spectral function and their masses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Future experiments at NICA and FAIR may allow for more information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and reduce the uncertainties for neutron star and gravitational wave studies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      </a:t>
            </a:r>
            <a:r>
              <a:rPr lang="fr-FR" baseline="-25000" dirty="0" smtClean="0"/>
              <a:t>  </a:t>
            </a:r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15755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3" name="ZoneTexte 2"/>
          <p:cNvSpPr txBox="1"/>
          <p:nvPr/>
        </p:nvSpPr>
        <p:spPr>
          <a:xfrm>
            <a:off x="3059832" y="3212976"/>
            <a:ext cx="1864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 you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370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08879"/>
            <a:ext cx="8938071" cy="490538"/>
          </a:xfrm>
        </p:spPr>
        <p:txBody>
          <a:bodyPr/>
          <a:lstStyle/>
          <a:p>
            <a:r>
              <a:rPr lang="en-US" sz="2400" dirty="0" smtClean="0"/>
              <a:t>Study of neutron stars ↔ search for </a:t>
            </a:r>
            <a:r>
              <a:rPr lang="en-US" sz="2400" dirty="0" err="1" smtClean="0"/>
              <a:t>nucl</a:t>
            </a:r>
            <a:r>
              <a:rPr lang="en-US" sz="2400" dirty="0" smtClean="0"/>
              <a:t>. </a:t>
            </a:r>
            <a:r>
              <a:rPr lang="en-US" sz="2400" dirty="0"/>
              <a:t>equation of </a:t>
            </a:r>
            <a:r>
              <a:rPr lang="en-US" sz="2400" dirty="0" smtClean="0"/>
              <a:t>state (</a:t>
            </a:r>
            <a:r>
              <a:rPr lang="en-US" sz="2400" dirty="0" err="1" smtClean="0"/>
              <a:t>EoS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/>
              <a:t> </a:t>
            </a:r>
            <a:r>
              <a:rPr lang="en-US" sz="2400" dirty="0" smtClean="0"/>
              <a:t>  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    </a:t>
            </a:r>
            <a:r>
              <a:rPr lang="en-US" sz="2000" dirty="0" smtClean="0">
                <a:solidFill>
                  <a:srgbClr val="C00000"/>
                </a:solidFill>
              </a:rPr>
              <a:t>How much energy does it cost to heat or to compress matter ? </a:t>
            </a:r>
            <a:r>
              <a:rPr lang="en-US" sz="2400" dirty="0" smtClean="0">
                <a:solidFill>
                  <a:srgbClr val="C00000"/>
                </a:solidFill>
              </a:rPr>
              <a:t/>
            </a:r>
            <a:br>
              <a:rPr lang="en-US" sz="2400" dirty="0" smtClean="0">
                <a:solidFill>
                  <a:srgbClr val="C00000"/>
                </a:solidFill>
              </a:rPr>
            </a:b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4800533" cy="36004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67544" y="494116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899592" y="162880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211960" y="699417"/>
            <a:ext cx="3744416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  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besides NS only heavy ion </a:t>
            </a:r>
            <a:r>
              <a:rPr lang="en-US" dirty="0" smtClean="0">
                <a:solidFill>
                  <a:srgbClr val="0099FF"/>
                </a:solidFill>
              </a:rPr>
              <a:t>experiments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explore part of (T,</a:t>
            </a:r>
            <a:r>
              <a:rPr lang="el-GR" dirty="0" smtClean="0"/>
              <a:t>μ</a:t>
            </a:r>
            <a:r>
              <a:rPr lang="fr-FR" dirty="0" smtClean="0"/>
              <a:t>(</a:t>
            </a:r>
            <a:r>
              <a:rPr lang="el-GR" dirty="0" smtClean="0"/>
              <a:t>ρ</a:t>
            </a:r>
            <a:r>
              <a:rPr lang="fr-FR" dirty="0" smtClean="0"/>
              <a:t>)) </a:t>
            </a:r>
            <a:r>
              <a:rPr lang="fr-FR" dirty="0" err="1" smtClean="0"/>
              <a:t>region</a:t>
            </a: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    </a:t>
            </a:r>
            <a:r>
              <a:rPr lang="fr-FR" dirty="0"/>
              <a:t>but the </a:t>
            </a:r>
            <a:r>
              <a:rPr lang="fr-FR" dirty="0" err="1">
                <a:solidFill>
                  <a:srgbClr val="0099FF"/>
                </a:solidFill>
              </a:rPr>
              <a:t>EoS</a:t>
            </a:r>
            <a:r>
              <a:rPr lang="fr-FR" dirty="0">
                <a:solidFill>
                  <a:srgbClr val="0099FF"/>
                </a:solidFill>
              </a:rPr>
              <a:t> </a:t>
            </a:r>
            <a:r>
              <a:rPr lang="fr-FR" dirty="0" err="1">
                <a:solidFill>
                  <a:srgbClr val="0099FF"/>
                </a:solidFill>
              </a:rPr>
              <a:t>is</a:t>
            </a:r>
            <a:r>
              <a:rPr lang="fr-FR" dirty="0">
                <a:solidFill>
                  <a:srgbClr val="0099FF"/>
                </a:solidFill>
              </a:rPr>
              <a:t> not </a:t>
            </a:r>
            <a:r>
              <a:rPr lang="fr-FR" dirty="0" smtClean="0">
                <a:solidFill>
                  <a:srgbClr val="0099FF"/>
                </a:solidFill>
              </a:rPr>
              <a:t>an observable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fr-FR" dirty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   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99FF"/>
                </a:solidFill>
              </a:rPr>
              <a:t>strategies</a:t>
            </a:r>
            <a:r>
              <a:rPr lang="fr-FR" dirty="0" smtClean="0">
                <a:solidFill>
                  <a:srgbClr val="0099FF"/>
                </a:solidFill>
              </a:rPr>
              <a:t> possible</a:t>
            </a:r>
            <a:r>
              <a:rPr lang="fr-FR" dirty="0"/>
              <a:t> </a:t>
            </a:r>
            <a:endParaRPr lang="fr-FR" dirty="0" smtClean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/>
              <a:t>QCD </a:t>
            </a:r>
            <a:r>
              <a:rPr lang="fr-FR" dirty="0" smtClean="0"/>
              <a:t>(but </a:t>
            </a:r>
            <a:r>
              <a:rPr lang="fr-FR" dirty="0" err="1"/>
              <a:t>only</a:t>
            </a:r>
            <a:r>
              <a:rPr lang="fr-FR" dirty="0"/>
              <a:t> at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el-GR" dirty="0"/>
              <a:t>μ</a:t>
            </a:r>
            <a:r>
              <a:rPr lang="fr-FR" dirty="0"/>
              <a:t>)</a:t>
            </a:r>
            <a:endParaRPr lang="fr-FR" dirty="0" smtClean="0">
              <a:solidFill>
                <a:srgbClr val="0099FF"/>
              </a:solidFill>
            </a:endParaRP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    effective </a:t>
            </a:r>
            <a:r>
              <a:rPr lang="fr-FR" dirty="0" err="1" smtClean="0"/>
              <a:t>theories</a:t>
            </a:r>
            <a:r>
              <a:rPr lang="fr-FR" dirty="0" smtClean="0"/>
              <a:t> (NS and HI)</a:t>
            </a:r>
            <a:br>
              <a:rPr lang="fr-FR" dirty="0" smtClean="0"/>
            </a:br>
            <a:r>
              <a:rPr lang="fr-FR" dirty="0" smtClean="0"/>
              <a:t>     </a:t>
            </a:r>
            <a:r>
              <a:rPr lang="fr-FR" dirty="0" err="1" smtClean="0"/>
              <a:t>Nambu</a:t>
            </a:r>
            <a:r>
              <a:rPr lang="fr-FR" dirty="0"/>
              <a:t> </a:t>
            </a:r>
            <a:r>
              <a:rPr lang="fr-FR" dirty="0" smtClean="0"/>
              <a:t>Jona-</a:t>
            </a:r>
            <a:r>
              <a:rPr lang="fr-FR" dirty="0" err="1" smtClean="0"/>
              <a:t>Lasinio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  </a:t>
            </a:r>
            <a:r>
              <a:rPr lang="fr-FR" dirty="0" err="1" smtClean="0"/>
              <a:t>dynamical</a:t>
            </a:r>
            <a:r>
              <a:rPr lang="fr-FR" dirty="0" smtClean="0"/>
              <a:t> quasi </a:t>
            </a:r>
            <a:r>
              <a:rPr lang="fr-FR" dirty="0" err="1" smtClean="0"/>
              <a:t>particle</a:t>
            </a:r>
            <a:r>
              <a:rPr lang="fr-FR" dirty="0" smtClean="0"/>
              <a:t> model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          chiral perturbation </a:t>
            </a:r>
            <a:r>
              <a:rPr lang="fr-FR" dirty="0" err="1" smtClean="0"/>
              <a:t>theory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Collecting</a:t>
            </a:r>
            <a:r>
              <a:rPr lang="fr-FR" dirty="0" smtClean="0"/>
              <a:t> </a:t>
            </a:r>
            <a:r>
              <a:rPr lang="fr-FR" dirty="0" err="1" smtClean="0"/>
              <a:t>knowledge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experiment</a:t>
            </a: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  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 smtClean="0"/>
              <a:t>  </a:t>
            </a: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      </a:t>
            </a:r>
            <a:br>
              <a:rPr lang="fr-FR" dirty="0"/>
            </a:br>
            <a:r>
              <a:rPr lang="fr-FR" dirty="0"/>
              <a:t>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fr-FR" dirty="0"/>
              <a:t>         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5536" y="1508088"/>
            <a:ext cx="3528392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defPPr>
              <a:defRPr lang="en-GB"/>
            </a:defPPr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</a:t>
            </a:r>
            <a:r>
              <a:rPr kumimoji="0" lang="fr-FR" altLang="fr-FR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point </a:t>
            </a:r>
            <a:r>
              <a:rPr kumimoji="0" lang="fr-FR" altLang="fr-FR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known</a:t>
            </a:r>
            <a:r>
              <a:rPr kumimoji="0" lang="fr-FR" altLang="fr-FR" sz="1800" i="0" u="none" strike="noStrike" kern="120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/>
            </a:r>
            <a:br>
              <a:rPr kumimoji="0" lang="fr-FR" altLang="fr-FR" sz="1800" i="0" u="none" strike="noStrike" kern="120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</a:b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(</a:t>
            </a:r>
            <a:r>
              <a:rPr kumimoji="0" lang="fr-FR" altLang="fr-FR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extrapol</a:t>
            </a: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</a:t>
            </a:r>
            <a:r>
              <a:rPr kumimoji="0" lang="fr-FR" altLang="fr-FR" sz="1800" i="0" u="none" strike="noStrike" kern="1200" cap="none" spc="0" normalizeH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fr-FR" altLang="fr-FR" sz="1800" i="0" u="none" strike="noStrike" kern="1200" cap="none" spc="0" normalizeH="0" noProof="0" dirty="0" err="1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from</a:t>
            </a:r>
            <a:r>
              <a:rPr kumimoji="0" lang="fr-FR" altLang="fr-FR" sz="1800" i="0" u="none" strike="noStrike" kern="1200" cap="none" spc="0" normalizeH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cold </a:t>
            </a:r>
            <a:r>
              <a:rPr lang="fr-FR" altLang="fr-FR" dirty="0" smtClean="0">
                <a:solidFill>
                  <a:srgbClr val="0099FF"/>
                </a:solidFill>
              </a:rPr>
              <a:t>n</a:t>
            </a:r>
            <a:r>
              <a:rPr kumimoji="0" lang="fr-FR" altLang="fr-FR" sz="18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uclei</a:t>
            </a:r>
            <a:r>
              <a:rPr kumimoji="0" lang="fr-FR" altLang="fr-FR" sz="1800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fr-FR" alt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  <a:endParaRPr kumimoji="0" lang="fr-FR" altLang="fr-FR" sz="1800" b="1" i="0" u="none" strike="noStrike" kern="1200" cap="none" spc="0" normalizeH="0" baseline="0" noProof="0" dirty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 flipH="1">
            <a:off x="1472102" y="2117623"/>
            <a:ext cx="442257" cy="2823545"/>
          </a:xfrm>
          <a:prstGeom prst="straightConnector1">
            <a:avLst/>
          </a:prstGeom>
          <a:solidFill>
            <a:srgbClr val="3366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à coins arrondis 8"/>
          <p:cNvSpPr/>
          <p:nvPr/>
        </p:nvSpPr>
        <p:spPr bwMode="auto">
          <a:xfrm>
            <a:off x="683568" y="966006"/>
            <a:ext cx="7128792" cy="432048"/>
          </a:xfrm>
          <a:prstGeom prst="roundRect">
            <a:avLst/>
          </a:prstGeom>
          <a:noFill/>
          <a:ln w="19050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19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852936"/>
            <a:ext cx="7020104" cy="3230149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 bwMode="auto">
          <a:xfrm flipH="1">
            <a:off x="1115616" y="1720771"/>
            <a:ext cx="2664296" cy="3220397"/>
          </a:xfrm>
          <a:prstGeom prst="straightConnector1">
            <a:avLst/>
          </a:prstGeom>
          <a:solidFill>
            <a:srgbClr val="3366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oneTexte 8"/>
          <p:cNvSpPr txBox="1"/>
          <p:nvPr/>
        </p:nvSpPr>
        <p:spPr>
          <a:xfrm>
            <a:off x="611560" y="1216662"/>
            <a:ext cx="4493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Lattice calculations and hadron gas seem </a:t>
            </a:r>
          </a:p>
          <a:p>
            <a:r>
              <a:rPr lang="en-US" dirty="0" smtClean="0"/>
              <a:t>to have a smooth transition</a:t>
            </a:r>
            <a:endParaRPr lang="en-US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254" y="1124744"/>
            <a:ext cx="3215202" cy="2415140"/>
          </a:xfrm>
          <a:prstGeom prst="rect">
            <a:avLst/>
          </a:prstGeom>
        </p:spPr>
      </p:pic>
      <p:cxnSp>
        <p:nvCxnSpPr>
          <p:cNvPr id="17" name="Connecteur droit avec flèche 16"/>
          <p:cNvCxnSpPr/>
          <p:nvPr/>
        </p:nvCxnSpPr>
        <p:spPr bwMode="auto">
          <a:xfrm>
            <a:off x="3779912" y="1700808"/>
            <a:ext cx="2512548" cy="872013"/>
          </a:xfrm>
          <a:prstGeom prst="straightConnector1">
            <a:avLst/>
          </a:prstGeom>
          <a:solidFill>
            <a:srgbClr val="3366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ZoneTexte 21"/>
          <p:cNvSpPr txBox="1"/>
          <p:nvPr/>
        </p:nvSpPr>
        <p:spPr>
          <a:xfrm>
            <a:off x="639664" y="24867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2000" dirty="0" smtClean="0">
                <a:latin typeface="+mj-lt"/>
              </a:rPr>
              <a:t>QCD </a:t>
            </a:r>
            <a:r>
              <a:rPr lang="fr-FR" sz="2000" dirty="0" err="1" smtClean="0">
                <a:latin typeface="+mj-lt"/>
              </a:rPr>
              <a:t>Lattice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calculation</a:t>
            </a:r>
            <a:r>
              <a:rPr lang="fr-FR" sz="2000" dirty="0" smtClean="0">
                <a:latin typeface="+mj-lt"/>
              </a:rPr>
              <a:t> (</a:t>
            </a:r>
            <a:r>
              <a:rPr lang="fr-FR" sz="2000" dirty="0" err="1" smtClean="0">
                <a:latin typeface="+mj-lt"/>
              </a:rPr>
              <a:t>limited</a:t>
            </a:r>
            <a:r>
              <a:rPr lang="fr-FR" sz="2000" dirty="0" smtClean="0">
                <a:latin typeface="+mj-lt"/>
              </a:rPr>
              <a:t> to µ=0) and the hadrons </a:t>
            </a:r>
            <a:r>
              <a:rPr lang="fr-FR" sz="2000" dirty="0" err="1" smtClean="0">
                <a:latin typeface="+mj-lt"/>
              </a:rPr>
              <a:t>resonance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gas</a:t>
            </a:r>
            <a:endParaRPr lang="fr-FR" sz="2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926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1215155" y="3573016"/>
            <a:ext cx="7533309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err="1"/>
              <a:t>Strategy</a:t>
            </a:r>
            <a:r>
              <a:rPr lang="fr-FR" dirty="0"/>
              <a:t>: 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/>
              <a:t>     </a:t>
            </a:r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>
                <a:solidFill>
                  <a:srgbClr val="0066CC"/>
                </a:solidFill>
              </a:rPr>
              <a:t>transport </a:t>
            </a:r>
            <a:r>
              <a:rPr lang="fr-FR" dirty="0" err="1">
                <a:solidFill>
                  <a:srgbClr val="0066CC"/>
                </a:solidFill>
              </a:rPr>
              <a:t>approaches</a:t>
            </a:r>
            <a:r>
              <a:rPr lang="fr-FR" dirty="0">
                <a:solidFill>
                  <a:srgbClr val="0066CC"/>
                </a:solidFill>
              </a:rPr>
              <a:t> 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        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simulate</a:t>
            </a:r>
            <a:r>
              <a:rPr lang="fr-FR" dirty="0"/>
              <a:t> </a:t>
            </a:r>
            <a:r>
              <a:rPr lang="fr-FR" dirty="0" smtClean="0"/>
              <a:t>the transport of </a:t>
            </a:r>
            <a:r>
              <a:rPr lang="fr-FR" dirty="0" err="1" smtClean="0"/>
              <a:t>strongly</a:t>
            </a:r>
            <a:r>
              <a:rPr lang="fr-FR" dirty="0" smtClean="0"/>
              <a:t> </a:t>
            </a:r>
            <a:r>
              <a:rPr lang="fr-FR" dirty="0" err="1" smtClean="0"/>
              <a:t>interacting</a:t>
            </a:r>
            <a:r>
              <a:rPr lang="fr-FR" dirty="0" smtClean="0"/>
              <a:t> </a:t>
            </a:r>
            <a:r>
              <a:rPr lang="fr-FR" dirty="0" err="1" smtClean="0"/>
              <a:t>particles</a:t>
            </a:r>
            <a:endParaRPr lang="fr-FR" dirty="0" smtClean="0"/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/>
              <a:t> </a:t>
            </a:r>
            <a:r>
              <a:rPr lang="fr-FR" dirty="0" smtClean="0"/>
              <a:t>         (Quantum </a:t>
            </a:r>
            <a:r>
              <a:rPr lang="fr-FR" dirty="0" err="1"/>
              <a:t>M</a:t>
            </a:r>
            <a:r>
              <a:rPr lang="fr-FR" dirty="0" err="1" smtClean="0"/>
              <a:t>olecular</a:t>
            </a:r>
            <a:r>
              <a:rPr lang="fr-FR" dirty="0" smtClean="0"/>
              <a:t> </a:t>
            </a:r>
            <a:r>
              <a:rPr lang="fr-FR" dirty="0"/>
              <a:t>D</a:t>
            </a:r>
            <a:r>
              <a:rPr lang="fr-FR" dirty="0" smtClean="0"/>
              <a:t>ynamics, Boltzmann </a:t>
            </a:r>
            <a:r>
              <a:rPr lang="fr-FR" dirty="0" err="1" smtClean="0"/>
              <a:t>Ühling</a:t>
            </a:r>
            <a:r>
              <a:rPr lang="fr-FR" dirty="0" smtClean="0"/>
              <a:t> Uhlenbeck)</a:t>
            </a:r>
            <a:endParaRPr lang="fr-FR" dirty="0"/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66CC"/>
                </a:solidFill>
              </a:rPr>
              <a:t>      </a:t>
            </a:r>
            <a:r>
              <a:rPr lang="fr-FR" dirty="0" err="1">
                <a:solidFill>
                  <a:srgbClr val="0066CC"/>
                </a:solidFill>
              </a:rPr>
              <a:t>vary</a:t>
            </a:r>
            <a:r>
              <a:rPr lang="fr-FR" dirty="0">
                <a:solidFill>
                  <a:srgbClr val="0066CC"/>
                </a:solidFill>
              </a:rPr>
              <a:t> </a:t>
            </a:r>
            <a:r>
              <a:rPr lang="fr-FR" dirty="0" err="1">
                <a:solidFill>
                  <a:srgbClr val="0066CC"/>
                </a:solidFill>
              </a:rPr>
              <a:t>EoS</a:t>
            </a:r>
            <a:r>
              <a:rPr lang="fr-FR" dirty="0">
                <a:solidFill>
                  <a:srgbClr val="0066CC"/>
                </a:solidFill>
              </a:rPr>
              <a:t> </a:t>
            </a:r>
            <a:r>
              <a:rPr lang="fr-FR" dirty="0"/>
              <a:t>in the simulation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/>
              <a:t>     </a:t>
            </a:r>
            <a:r>
              <a:rPr lang="fr-FR" dirty="0" err="1"/>
              <a:t>identify</a:t>
            </a:r>
            <a:r>
              <a:rPr lang="fr-FR" dirty="0"/>
              <a:t> </a:t>
            </a:r>
            <a:r>
              <a:rPr lang="fr-FR" dirty="0">
                <a:solidFill>
                  <a:srgbClr val="0066CC"/>
                </a:solidFill>
              </a:rPr>
              <a:t>observables </a:t>
            </a:r>
            <a:r>
              <a:rPr lang="fr-FR" dirty="0" err="1">
                <a:solidFill>
                  <a:srgbClr val="0066CC"/>
                </a:solidFill>
              </a:rPr>
              <a:t>which</a:t>
            </a:r>
            <a:r>
              <a:rPr lang="fr-FR" dirty="0">
                <a:solidFill>
                  <a:srgbClr val="0066CC"/>
                </a:solidFill>
              </a:rPr>
              <a:t>  are sensitive </a:t>
            </a:r>
            <a:r>
              <a:rPr lang="fr-FR" dirty="0"/>
              <a:t>to the EOS </a:t>
            </a:r>
          </a:p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66CC"/>
                </a:solidFill>
              </a:rPr>
              <a:t>      compare</a:t>
            </a:r>
            <a:r>
              <a:rPr lang="fr-FR" dirty="0"/>
              <a:t> </a:t>
            </a:r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measurements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theory</a:t>
            </a:r>
            <a:endParaRPr lang="en-US" dirty="0"/>
          </a:p>
        </p:txBody>
      </p:sp>
      <p:sp>
        <p:nvSpPr>
          <p:cNvPr id="10" name="Flèche courbée vers la gauche 9"/>
          <p:cNvSpPr/>
          <p:nvPr/>
        </p:nvSpPr>
        <p:spPr bwMode="auto">
          <a:xfrm rot="10800000">
            <a:off x="1491660" y="5085184"/>
            <a:ext cx="400040" cy="742119"/>
          </a:xfrm>
          <a:prstGeom prst="curvedLeftArrow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1691680" y="1175048"/>
            <a:ext cx="5141912" cy="1798638"/>
            <a:chOff x="3707563" y="1993537"/>
            <a:chExt cx="5141962" cy="1799422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563" y="1993537"/>
              <a:ext cx="5141962" cy="1799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5">
              <a:extLst>
                <a:ext uri="{FF2B5EF4-FFF2-40B4-BE49-F238E27FC236}">
                  <a16:creationId xmlns:a16="http://schemas.microsoft.com/office/drawing/2014/main" id="{ED8D6E96-10AF-46D6-BEED-8D03992AEBB1}"/>
                </a:ext>
              </a:extLst>
            </p:cNvPr>
            <p:cNvSpPr txBox="1"/>
            <p:nvPr/>
          </p:nvSpPr>
          <p:spPr>
            <a:xfrm>
              <a:off x="7173857" y="2493024"/>
              <a:ext cx="344491" cy="4002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2000" b="1" kern="0" dirty="0">
                  <a:solidFill>
                    <a:srgbClr val="FFFF00"/>
                  </a:solidFill>
                  <a:latin typeface="Calibri"/>
                  <a:cs typeface="Arial"/>
                </a:rPr>
                <a:t>Λ</a:t>
              </a:r>
              <a:endParaRPr lang="en-US" sz="2000" b="1" kern="0" dirty="0">
                <a:solidFill>
                  <a:srgbClr val="FFFF00"/>
                </a:solidFill>
                <a:latin typeface="Calibri"/>
                <a:cs typeface="Arial"/>
              </a:endParaRPr>
            </a:p>
          </p:txBody>
        </p:sp>
        <p:cxnSp>
          <p:nvCxnSpPr>
            <p:cNvPr id="14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7454421" y="2190537"/>
              <a:ext cx="460338" cy="458656"/>
            </a:xfrm>
            <a:prstGeom prst="straightConnector1">
              <a:avLst/>
            </a:prstGeom>
            <a:noFill/>
            <a:ln w="44450" algn="ctr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6687700" y="2210900"/>
              <a:ext cx="647226" cy="523671"/>
              <a:chOff x="5097088" y="4089425"/>
              <a:chExt cx="647226" cy="523671"/>
            </a:xfrm>
          </p:grpSpPr>
          <p:sp>
            <p:nvSpPr>
              <p:cNvPr id="16" name="ZoneTexte 5">
                <a:extLst>
                  <a:ext uri="{FF2B5EF4-FFF2-40B4-BE49-F238E27FC236}">
                    <a16:creationId xmlns:a16="http://schemas.microsoft.com/office/drawing/2014/main" id="{029F0217-5FA4-4D06-A930-241C8EEA7107}"/>
                  </a:ext>
                </a:extLst>
              </p:cNvPr>
              <p:cNvSpPr txBox="1"/>
              <p:nvPr/>
            </p:nvSpPr>
            <p:spPr>
              <a:xfrm>
                <a:off x="5097465" y="4090439"/>
                <a:ext cx="646119" cy="4605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b="1" kern="0" baseline="-25000" dirty="0">
                    <a:solidFill>
                      <a:srgbClr val="FFFF00"/>
                    </a:solidFill>
                    <a:latin typeface="Symbol" panose="05050102010706020507" pitchFamily="18" charset="2"/>
                    <a:cs typeface="Arial"/>
                  </a:rPr>
                  <a:t>L</a:t>
                </a:r>
                <a:r>
                  <a:rPr lang="de-DE" b="1" kern="0" dirty="0">
                    <a:solidFill>
                      <a:srgbClr val="FFFF00"/>
                    </a:solidFill>
                    <a:latin typeface="Calibri"/>
                    <a:cs typeface="Arial"/>
                  </a:rPr>
                  <a:t>H</a:t>
                </a:r>
                <a:r>
                  <a:rPr lang="de-DE" b="1" kern="0" baseline="30000" dirty="0">
                    <a:solidFill>
                      <a:srgbClr val="FFFF00"/>
                    </a:solidFill>
                    <a:latin typeface="Calibri"/>
                    <a:cs typeface="Arial"/>
                  </a:rPr>
                  <a:t>3</a:t>
                </a:r>
                <a:endParaRPr lang="en-US" b="1" kern="0" baseline="30000" dirty="0">
                  <a:solidFill>
                    <a:srgbClr val="FFFF00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7" name="Oval 18"/>
              <p:cNvSpPr>
                <a:spLocks noChangeArrowheads="1"/>
              </p:cNvSpPr>
              <p:nvPr/>
            </p:nvSpPr>
            <p:spPr bwMode="auto">
              <a:xfrm>
                <a:off x="5097088" y="4089425"/>
                <a:ext cx="576064" cy="523671"/>
              </a:xfrm>
              <a:prstGeom prst="ellipse">
                <a:avLst/>
              </a:prstGeom>
              <a:noFill/>
              <a:ln w="28575" algn="ctr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/>
                <a:endParaRPr lang="fr-FR" altLang="fr-FR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" name="ZoneTexte 4"/>
          <p:cNvSpPr txBox="1"/>
          <p:nvPr/>
        </p:nvSpPr>
        <p:spPr>
          <a:xfrm>
            <a:off x="637711" y="260648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sz="2400" dirty="0" smtClean="0">
                <a:solidFill>
                  <a:srgbClr val="0033CC"/>
                </a:solidFill>
                <a:latin typeface="+mj-lt"/>
              </a:rPr>
              <a:t>How to use </a:t>
            </a:r>
            <a:r>
              <a:rPr lang="fr-FR" sz="2400" dirty="0" err="1" smtClean="0">
                <a:solidFill>
                  <a:srgbClr val="0033CC"/>
                </a:solidFill>
                <a:latin typeface="+mj-lt"/>
              </a:rPr>
              <a:t>heavy</a:t>
            </a:r>
            <a:r>
              <a:rPr lang="fr-FR" sz="2400" dirty="0" smtClean="0">
                <a:solidFill>
                  <a:srgbClr val="0033CC"/>
                </a:solidFill>
                <a:latin typeface="+mj-lt"/>
              </a:rPr>
              <a:t> ion </a:t>
            </a:r>
            <a:r>
              <a:rPr lang="fr-FR" sz="2400" dirty="0" err="1" smtClean="0">
                <a:solidFill>
                  <a:srgbClr val="0033CC"/>
                </a:solidFill>
                <a:latin typeface="+mj-lt"/>
              </a:rPr>
              <a:t>reactions</a:t>
            </a:r>
            <a:r>
              <a:rPr lang="fr-FR" sz="2400" dirty="0" smtClean="0">
                <a:solidFill>
                  <a:srgbClr val="0033CC"/>
                </a:solidFill>
                <a:latin typeface="+mj-lt"/>
              </a:rPr>
              <a:t> to </a:t>
            </a:r>
            <a:r>
              <a:rPr lang="fr-FR" sz="2400" dirty="0" err="1" smtClean="0">
                <a:solidFill>
                  <a:srgbClr val="0033CC"/>
                </a:solidFill>
                <a:latin typeface="+mj-lt"/>
              </a:rPr>
              <a:t>study</a:t>
            </a:r>
            <a:r>
              <a:rPr lang="fr-FR" sz="2400" dirty="0" smtClean="0">
                <a:solidFill>
                  <a:srgbClr val="0033CC"/>
                </a:solidFill>
                <a:latin typeface="+mj-lt"/>
              </a:rPr>
              <a:t> the </a:t>
            </a:r>
            <a:r>
              <a:rPr lang="fr-FR" sz="2400" dirty="0" err="1" smtClean="0">
                <a:solidFill>
                  <a:srgbClr val="0033CC"/>
                </a:solidFill>
                <a:latin typeface="+mj-lt"/>
              </a:rPr>
              <a:t>nuclear</a:t>
            </a:r>
            <a:r>
              <a:rPr lang="fr-FR" sz="2400" dirty="0" smtClean="0">
                <a:solidFill>
                  <a:srgbClr val="0033CC"/>
                </a:solidFill>
                <a:latin typeface="+mj-lt"/>
              </a:rPr>
              <a:t> EOS?</a:t>
            </a:r>
          </a:p>
        </p:txBody>
      </p:sp>
    </p:spTree>
    <p:extLst>
      <p:ext uri="{BB962C8B-B14F-4D97-AF65-F5344CB8AC3E}">
        <p14:creationId xmlns:p14="http://schemas.microsoft.com/office/powerpoint/2010/main" val="2300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837613" y="6597650"/>
            <a:ext cx="5762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457200">
              <a:spcBef>
                <a:spcPct val="0"/>
              </a:spcBef>
              <a:buClrTx/>
              <a:buFontTx/>
              <a:buNone/>
              <a:defRPr/>
            </a:pPr>
            <a:fld id="{C74A402B-1B2C-4355-9B00-E13CAB42B4E8}" type="slidenum">
              <a:rPr lang="de-DE" altLang="en-US" sz="1000" smtClean="0"/>
              <a:pPr defTabSz="457200">
                <a:spcBef>
                  <a:spcPct val="0"/>
                </a:spcBef>
                <a:buClrTx/>
                <a:buFontTx/>
                <a:buNone/>
                <a:defRPr/>
              </a:pPr>
              <a:t>6</a:t>
            </a:fld>
            <a:endParaRPr lang="de-DE" altLang="en-US" sz="1000" dirty="0"/>
          </a:p>
        </p:txBody>
      </p:sp>
      <p:sp>
        <p:nvSpPr>
          <p:cNvPr id="8" name="Inhaltsplatzhalter 2"/>
          <p:cNvSpPr>
            <a:spLocks/>
          </p:cNvSpPr>
          <p:nvPr/>
        </p:nvSpPr>
        <p:spPr bwMode="auto">
          <a:xfrm>
            <a:off x="288434" y="2633397"/>
            <a:ext cx="87852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51" tIns="49775" rIns="99551" bIns="49775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b="1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     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elementary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strangeness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production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mechanism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:</a:t>
            </a:r>
            <a:r>
              <a:rPr lang="de-DE" sz="1600" kern="0" dirty="0">
                <a:solidFill>
                  <a:srgbClr val="C00000"/>
                </a:solidFill>
                <a:cs typeface="Arial" panose="020B0604020202020204" pitchFamily="34" charset="0"/>
              </a:rPr>
              <a:t/>
            </a:r>
            <a:br>
              <a:rPr lang="de-DE" sz="1600" kern="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     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In HI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collisions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strangeness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can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be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produced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differently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than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in NN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collisions</a:t>
            </a: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/>
            </a:r>
            <a:b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(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three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body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reaction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)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in medium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properties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of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(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strange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)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hadrons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and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l-GR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Λ</a:t>
            </a:r>
            <a:r>
              <a:rPr lang="fr-FR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(K)N </a:t>
            </a:r>
            <a:r>
              <a:rPr lang="fr-FR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potential</a:t>
            </a:r>
            <a:endParaRPr lang="de-DE" sz="1600" kern="0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(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test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of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the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theoretical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predictions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, -&gt;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neutron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stars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?)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the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reaction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dynamics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(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midrapidity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particles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come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exclusively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from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the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participant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zone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-&gt;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elliptic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flow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)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</a:t>
            </a:r>
            <a:b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transition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to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the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quark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gluon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plasma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and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its</a:t>
            </a:r>
            <a:r>
              <a:rPr lang="de-DE" sz="1600" kern="0" dirty="0" smtClean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properties</a:t>
            </a:r>
            <a:endParaRPr lang="de-DE" sz="1600" kern="0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     (different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T</a:t>
            </a:r>
            <a:r>
              <a:rPr lang="de-DE" sz="1600" kern="0" baseline="-25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for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strange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and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nonstrange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hadrons</a:t>
            </a:r>
            <a:r>
              <a:rPr lang="de-DE" sz="1600" kern="0" dirty="0" smtClean="0">
                <a:solidFill>
                  <a:prstClr val="black"/>
                </a:solidFill>
                <a:cs typeface="Arial" panose="020B0604020202020204" pitchFamily="34" charset="0"/>
              </a:rPr>
              <a:t>?) </a:t>
            </a:r>
            <a:endParaRPr lang="de-DE" sz="1600" kern="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008000"/>
              </a:buClr>
              <a:buSzPct val="60000"/>
              <a:defRPr/>
            </a:pP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Agreement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between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exp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.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results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and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all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these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theor.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predictions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assures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validity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of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</a:t>
            </a:r>
            <a:r>
              <a:rPr lang="de-DE" sz="1600" kern="0" dirty="0" err="1" smtClean="0">
                <a:solidFill>
                  <a:srgbClr val="0033CC"/>
                </a:solidFill>
                <a:cs typeface="Arial" panose="020B0604020202020204" pitchFamily="34" charset="0"/>
              </a:rPr>
              <a:t>transport</a:t>
            </a:r>
            <a:r>
              <a:rPr lang="de-DE" sz="1600" kern="0" dirty="0" smtClean="0">
                <a:solidFill>
                  <a:srgbClr val="0033CC"/>
                </a:solidFill>
                <a:cs typeface="Arial" panose="020B0604020202020204" pitchFamily="34" charset="0"/>
              </a:rPr>
              <a:t>  </a:t>
            </a:r>
            <a:endParaRPr lang="de-DE" sz="1600" kern="0" dirty="0">
              <a:solidFill>
                <a:srgbClr val="0033CC"/>
              </a:solidFill>
              <a:cs typeface="Arial" panose="020B0604020202020204" pitchFamily="34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755649" y="195263"/>
            <a:ext cx="8081963" cy="53340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2800" b="1" dirty="0" err="1" smtClean="0">
                <a:solidFill>
                  <a:srgbClr val="0066CC"/>
                </a:solidFill>
              </a:rPr>
              <a:t>What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can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we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study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with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transport</a:t>
            </a:r>
            <a:r>
              <a:rPr lang="de-DE" sz="2800" b="1" dirty="0" smtClean="0">
                <a:solidFill>
                  <a:srgbClr val="0066CC"/>
                </a:solidFill>
              </a:rPr>
              <a:t> </a:t>
            </a:r>
            <a:r>
              <a:rPr lang="de-DE" sz="2800" b="1" dirty="0" err="1" smtClean="0">
                <a:solidFill>
                  <a:srgbClr val="0066CC"/>
                </a:solidFill>
              </a:rPr>
              <a:t>approaches</a:t>
            </a:r>
            <a:r>
              <a:rPr lang="de-DE" sz="2800" b="1" dirty="0" smtClean="0">
                <a:solidFill>
                  <a:srgbClr val="0066CC"/>
                </a:solidFill>
              </a:rPr>
              <a:t> ?</a:t>
            </a:r>
            <a:endParaRPr lang="de-DE" sz="2000" b="1" dirty="0">
              <a:solidFill>
                <a:srgbClr val="0066CC"/>
              </a:solidFill>
            </a:endParaRPr>
          </a:p>
        </p:txBody>
      </p:sp>
      <p:pic>
        <p:nvPicPr>
          <p:cNvPr id="1331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12976"/>
            <a:ext cx="211455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Line 4">
            <a:extLst>
              <a:ext uri="{FF2B5EF4-FFF2-40B4-BE49-F238E27FC236}">
                <a16:creationId xmlns:a16="http://schemas.microsoft.com/office/drawing/2014/main" id="{BA7B58FF-1D60-47E4-BC69-A0890A27D7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914400"/>
            <a:ext cx="8534400" cy="0"/>
          </a:xfrm>
          <a:prstGeom prst="line">
            <a:avLst/>
          </a:prstGeom>
          <a:noFill/>
          <a:ln w="360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de-DE" sz="1800" b="1" baseline="-200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rigin" pitchFamily="2" charset="2"/>
            </a:endParaRPr>
          </a:p>
        </p:txBody>
      </p:sp>
      <p:grpSp>
        <p:nvGrpSpPr>
          <p:cNvPr id="13319" name="Group 9"/>
          <p:cNvGrpSpPr>
            <a:grpSpLocks/>
          </p:cNvGrpSpPr>
          <p:nvPr/>
        </p:nvGrpSpPr>
        <p:grpSpPr bwMode="auto">
          <a:xfrm>
            <a:off x="1701687" y="772456"/>
            <a:ext cx="5141912" cy="1798638"/>
            <a:chOff x="3708311" y="1806925"/>
            <a:chExt cx="5141962" cy="1799422"/>
          </a:xfrm>
        </p:grpSpPr>
        <p:pic>
          <p:nvPicPr>
            <p:cNvPr id="1332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8311" y="1806925"/>
              <a:ext cx="5141962" cy="1799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ZoneTexte 5">
              <a:extLst>
                <a:ext uri="{FF2B5EF4-FFF2-40B4-BE49-F238E27FC236}">
                  <a16:creationId xmlns:a16="http://schemas.microsoft.com/office/drawing/2014/main" id="{ED8D6E96-10AF-46D6-BEED-8D03992AEBB1}"/>
                </a:ext>
              </a:extLst>
            </p:cNvPr>
            <p:cNvSpPr txBox="1"/>
            <p:nvPr/>
          </p:nvSpPr>
          <p:spPr>
            <a:xfrm>
              <a:off x="7173857" y="2493024"/>
              <a:ext cx="344491" cy="4002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l-GR" sz="2000" b="1" kern="0" dirty="0">
                  <a:solidFill>
                    <a:srgbClr val="FFFF00"/>
                  </a:solidFill>
                  <a:latin typeface="Calibri"/>
                  <a:cs typeface="Arial"/>
                </a:rPr>
                <a:t>Λ</a:t>
              </a:r>
              <a:endParaRPr lang="en-US" sz="2000" b="1" kern="0" dirty="0">
                <a:solidFill>
                  <a:srgbClr val="FFFF00"/>
                </a:solidFill>
                <a:latin typeface="Calibri"/>
                <a:cs typeface="Arial"/>
              </a:endParaRPr>
            </a:p>
          </p:txBody>
        </p:sp>
        <p:cxnSp>
          <p:nvCxnSpPr>
            <p:cNvPr id="13323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7454421" y="2190537"/>
              <a:ext cx="460338" cy="458656"/>
            </a:xfrm>
            <a:prstGeom prst="straightConnector1">
              <a:avLst/>
            </a:prstGeom>
            <a:noFill/>
            <a:ln w="44450" algn="ctr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3324" name="Group 16"/>
            <p:cNvGrpSpPr>
              <a:grpSpLocks/>
            </p:cNvGrpSpPr>
            <p:nvPr/>
          </p:nvGrpSpPr>
          <p:grpSpPr bwMode="auto">
            <a:xfrm>
              <a:off x="6687700" y="2210900"/>
              <a:ext cx="647226" cy="523671"/>
              <a:chOff x="5097088" y="4089425"/>
              <a:chExt cx="647226" cy="523671"/>
            </a:xfrm>
          </p:grpSpPr>
          <p:sp>
            <p:nvSpPr>
              <p:cNvPr id="18" name="ZoneTexte 5">
                <a:extLst>
                  <a:ext uri="{FF2B5EF4-FFF2-40B4-BE49-F238E27FC236}">
                    <a16:creationId xmlns:a16="http://schemas.microsoft.com/office/drawing/2014/main" id="{029F0217-5FA4-4D06-A930-241C8EEA7107}"/>
                  </a:ext>
                </a:extLst>
              </p:cNvPr>
              <p:cNvSpPr txBox="1"/>
              <p:nvPr/>
            </p:nvSpPr>
            <p:spPr>
              <a:xfrm>
                <a:off x="5097465" y="4090439"/>
                <a:ext cx="646119" cy="4605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b="1" kern="0" baseline="-25000" dirty="0">
                    <a:solidFill>
                      <a:srgbClr val="FFFF00"/>
                    </a:solidFill>
                    <a:latin typeface="Symbol" panose="05050102010706020507" pitchFamily="18" charset="2"/>
                    <a:cs typeface="Arial"/>
                  </a:rPr>
                  <a:t>L</a:t>
                </a:r>
                <a:r>
                  <a:rPr lang="de-DE" b="1" kern="0" dirty="0">
                    <a:solidFill>
                      <a:srgbClr val="FFFF00"/>
                    </a:solidFill>
                    <a:latin typeface="Calibri"/>
                    <a:cs typeface="Arial"/>
                  </a:rPr>
                  <a:t>H</a:t>
                </a:r>
                <a:r>
                  <a:rPr lang="de-DE" b="1" kern="0" baseline="30000" dirty="0">
                    <a:solidFill>
                      <a:srgbClr val="FFFF00"/>
                    </a:solidFill>
                    <a:latin typeface="Calibri"/>
                    <a:cs typeface="Arial"/>
                  </a:rPr>
                  <a:t>3</a:t>
                </a:r>
                <a:endParaRPr lang="en-US" b="1" kern="0" baseline="30000" dirty="0">
                  <a:solidFill>
                    <a:srgbClr val="FFFF00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3326" name="Oval 18"/>
              <p:cNvSpPr>
                <a:spLocks noChangeArrowheads="1"/>
              </p:cNvSpPr>
              <p:nvPr/>
            </p:nvSpPr>
            <p:spPr bwMode="auto">
              <a:xfrm>
                <a:off x="5097088" y="4089425"/>
                <a:ext cx="576064" cy="523671"/>
              </a:xfrm>
              <a:prstGeom prst="ellipse">
                <a:avLst/>
              </a:prstGeom>
              <a:noFill/>
              <a:ln w="28575" algn="ctr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eaLnBrk="1" hangingPunct="1"/>
                <a:endParaRPr lang="fr-FR" altLang="fr-FR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8704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fr-FR" altLang="fr-FR" sz="1200" smtClean="0">
                <a:solidFill>
                  <a:schemeClr val="bg1"/>
                </a:solidFill>
              </a:rPr>
              <a:t>PHQMD</a:t>
            </a:r>
          </a:p>
        </p:txBody>
      </p:sp>
      <p:sp>
        <p:nvSpPr>
          <p:cNvPr id="26627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fld id="{B6ED14CF-0D05-452D-B983-AF2C1983DA1C}" type="slidenum">
              <a:rPr lang="fr-FR" altLang="fr-FR" sz="2000" smtClean="0">
                <a:solidFill>
                  <a:schemeClr val="bg1"/>
                </a:solidFill>
              </a:rPr>
              <a:pPr/>
              <a:t>7</a:t>
            </a:fld>
            <a:endParaRPr lang="fr-FR" altLang="fr-FR" sz="2000" smtClean="0">
              <a:solidFill>
                <a:schemeClr val="bg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32334" y="975694"/>
            <a:ext cx="806086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fr-FR" dirty="0" smtClean="0">
                <a:solidFill>
                  <a:srgbClr val="0066CC"/>
                </a:solidFill>
                <a:latin typeface="+mj-lt"/>
              </a:rPr>
              <a:t>Time dependent </a:t>
            </a:r>
            <a:r>
              <a:rPr lang="en-US" altLang="fr-FR" dirty="0">
                <a:solidFill>
                  <a:srgbClr val="0066CC"/>
                </a:solidFill>
                <a:latin typeface="+mj-lt"/>
              </a:rPr>
              <a:t>Ritz </a:t>
            </a:r>
            <a:r>
              <a:rPr lang="en-US" altLang="fr-FR" dirty="0" err="1">
                <a:solidFill>
                  <a:srgbClr val="0066CC"/>
                </a:solidFill>
                <a:latin typeface="+mj-lt"/>
              </a:rPr>
              <a:t>variational</a:t>
            </a:r>
            <a:r>
              <a:rPr lang="en-US" altLang="fr-FR" dirty="0">
                <a:solidFill>
                  <a:srgbClr val="0066CC"/>
                </a:solidFill>
                <a:latin typeface="+mj-lt"/>
              </a:rPr>
              <a:t> principle (</a:t>
            </a:r>
            <a:r>
              <a:rPr lang="en-US" altLang="fr-FR" dirty="0" err="1">
                <a:solidFill>
                  <a:srgbClr val="0066CC"/>
                </a:solidFill>
                <a:latin typeface="+mj-lt"/>
              </a:rPr>
              <a:t>Koonin</a:t>
            </a:r>
            <a:r>
              <a:rPr lang="en-US" altLang="fr-FR" dirty="0">
                <a:solidFill>
                  <a:srgbClr val="0066CC"/>
                </a:solidFill>
                <a:latin typeface="+mj-lt"/>
              </a:rPr>
              <a:t>, TDHF)</a:t>
            </a:r>
          </a:p>
          <a:p>
            <a:endParaRPr lang="en-US" altLang="fr-FR" sz="2000" dirty="0"/>
          </a:p>
          <a:p>
            <a:r>
              <a:rPr lang="en-US" altLang="fr-FR" sz="2000" dirty="0">
                <a:latin typeface="+mn-lt"/>
              </a:rPr>
              <a:t>Take </a:t>
            </a:r>
            <a:r>
              <a:rPr lang="en-US" altLang="fr-FR" sz="2000" dirty="0">
                <a:solidFill>
                  <a:srgbClr val="0000FF"/>
                </a:solidFill>
                <a:latin typeface="+mn-lt"/>
              </a:rPr>
              <a:t>trial </a:t>
            </a:r>
            <a:r>
              <a:rPr lang="en-US" altLang="fr-FR" sz="2000" dirty="0" err="1">
                <a:solidFill>
                  <a:srgbClr val="0000FF"/>
                </a:solidFill>
                <a:latin typeface="+mn-lt"/>
              </a:rPr>
              <a:t>wavefct</a:t>
            </a:r>
            <a:r>
              <a:rPr lang="en-US" altLang="fr-FR" sz="2000" dirty="0">
                <a:latin typeface="+mn-lt"/>
              </a:rPr>
              <a:t> with </a:t>
            </a:r>
            <a:r>
              <a:rPr lang="en-US" altLang="fr-FR" sz="2000" dirty="0">
                <a:solidFill>
                  <a:srgbClr val="0000FF"/>
                </a:solidFill>
                <a:latin typeface="+mn-lt"/>
              </a:rPr>
              <a:t>time dependent</a:t>
            </a:r>
            <a:r>
              <a:rPr lang="en-US" altLang="fr-FR" sz="2000" dirty="0">
                <a:latin typeface="+mn-lt"/>
              </a:rPr>
              <a:t> parameters and</a:t>
            </a:r>
          </a:p>
          <a:p>
            <a:r>
              <a:rPr lang="en-US" altLang="fr-FR" sz="2000" dirty="0">
                <a:latin typeface="+mn-lt"/>
              </a:rPr>
              <a:t>solve </a:t>
            </a:r>
          </a:p>
        </p:txBody>
      </p:sp>
      <p:sp>
        <p:nvSpPr>
          <p:cNvPr id="26629" name="Text Box 20"/>
          <p:cNvSpPr txBox="1">
            <a:spLocks noChangeArrowheads="1"/>
          </p:cNvSpPr>
          <p:nvPr/>
        </p:nvSpPr>
        <p:spPr bwMode="auto">
          <a:xfrm>
            <a:off x="732334" y="2914561"/>
            <a:ext cx="62231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fr-FR" sz="2000" dirty="0">
                <a:latin typeface="+mj-lt"/>
              </a:rPr>
              <a:t>QMD</a:t>
            </a:r>
            <a:r>
              <a:rPr lang="en-US" altLang="fr-FR" sz="2000" dirty="0">
                <a:solidFill>
                  <a:srgbClr val="0000FF"/>
                </a:solidFill>
                <a:latin typeface="+mj-lt"/>
              </a:rPr>
              <a:t>  trial </a:t>
            </a:r>
            <a:r>
              <a:rPr lang="en-US" altLang="fr-FR" sz="2000" dirty="0" err="1">
                <a:solidFill>
                  <a:srgbClr val="0000FF"/>
                </a:solidFill>
                <a:latin typeface="+mj-lt"/>
              </a:rPr>
              <a:t>wavefct</a:t>
            </a:r>
            <a:r>
              <a:rPr lang="en-US" altLang="fr-FR" sz="2000" dirty="0">
                <a:latin typeface="+mj-lt"/>
              </a:rPr>
              <a:t> for particle </a:t>
            </a:r>
            <a:r>
              <a:rPr lang="en-US" altLang="fr-FR" sz="2000" dirty="0" err="1">
                <a:latin typeface="+mj-lt"/>
              </a:rPr>
              <a:t>i</a:t>
            </a:r>
            <a:r>
              <a:rPr lang="en-US" altLang="fr-FR" sz="2000" dirty="0">
                <a:latin typeface="+mj-lt"/>
              </a:rPr>
              <a:t> with  p</a:t>
            </a:r>
            <a:r>
              <a:rPr lang="en-US" altLang="fr-FR" sz="2000" baseline="-25000" dirty="0">
                <a:latin typeface="+mj-lt"/>
              </a:rPr>
              <a:t>oi</a:t>
            </a:r>
            <a:r>
              <a:rPr lang="en-US" altLang="fr-FR" sz="2000" dirty="0">
                <a:latin typeface="+mj-lt"/>
              </a:rPr>
              <a:t> (t) and </a:t>
            </a:r>
            <a:r>
              <a:rPr lang="en-US" altLang="fr-FR" sz="2000" dirty="0" err="1">
                <a:latin typeface="+mj-lt"/>
              </a:rPr>
              <a:t>q</a:t>
            </a:r>
            <a:r>
              <a:rPr lang="en-US" altLang="fr-FR" sz="2000" baseline="-25000" dirty="0" err="1">
                <a:latin typeface="+mj-lt"/>
              </a:rPr>
              <a:t>oi</a:t>
            </a:r>
            <a:r>
              <a:rPr lang="en-US" altLang="fr-FR" sz="2000" dirty="0">
                <a:latin typeface="+mj-lt"/>
              </a:rPr>
              <a:t> (t)  </a:t>
            </a:r>
          </a:p>
        </p:txBody>
      </p:sp>
      <p:sp>
        <p:nvSpPr>
          <p:cNvPr id="26630" name="Text Box 21"/>
          <p:cNvSpPr txBox="1">
            <a:spLocks noChangeArrowheads="1"/>
          </p:cNvSpPr>
          <p:nvPr/>
        </p:nvSpPr>
        <p:spPr bwMode="auto">
          <a:xfrm>
            <a:off x="854988" y="4183212"/>
            <a:ext cx="21707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fr-FR" sz="2000" dirty="0" smtClean="0">
                <a:latin typeface="+mn-lt"/>
              </a:rPr>
              <a:t>For </a:t>
            </a:r>
            <a:r>
              <a:rPr lang="en-US" altLang="fr-FR" sz="2000" dirty="0">
                <a:latin typeface="+mn-lt"/>
              </a:rPr>
              <a:t>N particles</a:t>
            </a:r>
            <a:r>
              <a:rPr lang="en-US" altLang="fr-FR" sz="2000" dirty="0"/>
              <a:t>:  </a:t>
            </a:r>
          </a:p>
          <a:p>
            <a:endParaRPr lang="en-US" altLang="fr-FR" dirty="0"/>
          </a:p>
        </p:txBody>
      </p:sp>
      <p:sp>
        <p:nvSpPr>
          <p:cNvPr id="26631" name="Text Box 29"/>
          <p:cNvSpPr txBox="1">
            <a:spLocks noChangeArrowheads="1"/>
          </p:cNvSpPr>
          <p:nvPr/>
        </p:nvSpPr>
        <p:spPr bwMode="auto">
          <a:xfrm>
            <a:off x="6010945" y="4183212"/>
            <a:ext cx="1831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fr-FR" dirty="0" smtClean="0">
                <a:solidFill>
                  <a:srgbClr val="0000FF"/>
                </a:solidFill>
                <a:latin typeface="+mn-lt"/>
              </a:rPr>
              <a:t>QMD</a:t>
            </a:r>
            <a:endParaRPr lang="en-US" altLang="fr-FR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6633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2" y="3317618"/>
            <a:ext cx="7446962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920" y="3935473"/>
            <a:ext cx="2392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Text Box 6"/>
          <p:cNvSpPr txBox="1">
            <a:spLocks noChangeArrowheads="1"/>
          </p:cNvSpPr>
          <p:nvPr/>
        </p:nvSpPr>
        <p:spPr bwMode="auto">
          <a:xfrm>
            <a:off x="852488" y="4864100"/>
            <a:ext cx="4746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fr-FR" sz="2000" dirty="0">
                <a:latin typeface="+mn-lt"/>
              </a:rPr>
              <a:t>For the QMD trial </a:t>
            </a:r>
            <a:r>
              <a:rPr lang="en-US" altLang="fr-FR" sz="2000" dirty="0" err="1">
                <a:latin typeface="+mn-lt"/>
              </a:rPr>
              <a:t>wavefct</a:t>
            </a:r>
            <a:r>
              <a:rPr lang="en-US" altLang="fr-FR" sz="2000" dirty="0">
                <a:latin typeface="+mn-lt"/>
              </a:rPr>
              <a:t> eq. (1) yields</a:t>
            </a:r>
          </a:p>
        </p:txBody>
      </p:sp>
      <p:pic>
        <p:nvPicPr>
          <p:cNvPr id="26637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5310188"/>
            <a:ext cx="40862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ZoneTexte 2"/>
          <p:cNvSpPr txBox="1">
            <a:spLocks noChangeArrowheads="1"/>
          </p:cNvSpPr>
          <p:nvPr/>
        </p:nvSpPr>
        <p:spPr bwMode="auto">
          <a:xfrm>
            <a:off x="5762625" y="5062480"/>
            <a:ext cx="31702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For Gaussian </a:t>
            </a:r>
            <a:r>
              <a:rPr lang="en-US" altLang="fr-FR" sz="2000" dirty="0" err="1">
                <a:solidFill>
                  <a:srgbClr val="C00000"/>
                </a:solidFill>
                <a:latin typeface="+mn-lt"/>
              </a:rPr>
              <a:t>wavefct</a:t>
            </a:r>
            <a:endParaRPr lang="en-US" altLang="fr-FR" sz="2000" dirty="0">
              <a:solidFill>
                <a:srgbClr val="C00000"/>
              </a:solidFill>
              <a:latin typeface="+mn-lt"/>
            </a:endParaRPr>
          </a:p>
          <a:p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eq. of motion very similar</a:t>
            </a:r>
          </a:p>
          <a:p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to Hamilton’s </a:t>
            </a:r>
            <a:r>
              <a:rPr lang="en-US" altLang="fr-FR" sz="2000" dirty="0" err="1">
                <a:solidFill>
                  <a:srgbClr val="C00000"/>
                </a:solidFill>
                <a:latin typeface="+mn-lt"/>
              </a:rPr>
              <a:t>eqs</a:t>
            </a:r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.</a:t>
            </a:r>
          </a:p>
          <a:p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(</a:t>
            </a:r>
            <a:r>
              <a:rPr lang="en-US" altLang="fr-FR" sz="2000" dirty="0">
                <a:solidFill>
                  <a:srgbClr val="0000FF"/>
                </a:solidFill>
                <a:latin typeface="+mn-lt"/>
              </a:rPr>
              <a:t>but only for Gaussians !!</a:t>
            </a:r>
            <a:r>
              <a:rPr lang="en-US" altLang="fr-FR" sz="2000" dirty="0">
                <a:solidFill>
                  <a:srgbClr val="C00000"/>
                </a:solidFill>
                <a:latin typeface="+mn-lt"/>
              </a:rPr>
              <a:t>)</a:t>
            </a:r>
          </a:p>
        </p:txBody>
      </p:sp>
      <p:pic>
        <p:nvPicPr>
          <p:cNvPr id="26639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94" y="2156898"/>
            <a:ext cx="35147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re 1"/>
          <p:cNvSpPr txBox="1">
            <a:spLocks/>
          </p:cNvSpPr>
          <p:nvPr/>
        </p:nvSpPr>
        <p:spPr>
          <a:xfrm>
            <a:off x="287339" y="225425"/>
            <a:ext cx="8605837" cy="49053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5pPr>
            <a:lvl6pPr marL="45714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6pPr>
            <a:lvl7pPr marL="914287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7pPr>
            <a:lvl8pPr marL="1371431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8pPr>
            <a:lvl9pPr marL="1828574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599D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kern="0" dirty="0" smtClean="0"/>
              <a:t>          Quantum Molecular Dynamics (QMD)   </a:t>
            </a:r>
            <a:endParaRPr lang="en-US" kern="0" dirty="0"/>
          </a:p>
        </p:txBody>
      </p:sp>
      <p:sp>
        <p:nvSpPr>
          <p:cNvPr id="2" name="ZoneTexte 1"/>
          <p:cNvSpPr txBox="1"/>
          <p:nvPr/>
        </p:nvSpPr>
        <p:spPr>
          <a:xfrm>
            <a:off x="5862257" y="2236641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fr-FR" dirty="0" smtClean="0"/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53754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Quantum </a:t>
            </a:r>
            <a:r>
              <a:rPr lang="en-US" dirty="0"/>
              <a:t>Molecular Dynamics (QMD</a:t>
            </a:r>
            <a:r>
              <a:rPr lang="en-US" dirty="0" smtClean="0"/>
              <a:t>) II 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CB60A-4D97-4E08-93CA-E4297F5AFD4A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6732239" cy="262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547529" y="4618856"/>
            <a:ext cx="1728888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/>
              <a:t>t</a:t>
            </a:r>
            <a:r>
              <a:rPr lang="en-US" baseline="-25000" dirty="0"/>
              <a:t>1</a:t>
            </a:r>
            <a:r>
              <a:rPr lang="en-US" dirty="0"/>
              <a:t> -</a:t>
            </a:r>
            <a:r>
              <a:rPr lang="en-US" baseline="-25000" dirty="0"/>
              <a:t>  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87764" y="551723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In addition </a:t>
            </a:r>
            <a:r>
              <a:rPr lang="en-US" dirty="0" smtClean="0"/>
              <a:t>all necessary cross sections and decays: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dirty="0" smtClean="0"/>
              <a:t>            like  </a:t>
            </a:r>
            <a:r>
              <a:rPr lang="en-US" dirty="0"/>
              <a:t>NN elastic, NN</a:t>
            </a:r>
            <a:r>
              <a:rPr lang="en-US" dirty="0">
                <a:sym typeface="Wingdings" panose="05000000000000000000" pitchFamily="2" charset="2"/>
              </a:rPr>
              <a:t>N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fr-FR" dirty="0">
                <a:sym typeface="Wingdings" panose="05000000000000000000" pitchFamily="2" charset="2"/>
              </a:rPr>
              <a:t>, 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fr-FR" dirty="0">
                <a:sym typeface="Wingdings" panose="05000000000000000000" pitchFamily="2" charset="2"/>
              </a:rPr>
              <a:t>N</a:t>
            </a:r>
            <a:r>
              <a:rPr lang="el-GR" dirty="0">
                <a:sym typeface="Wingdings" panose="05000000000000000000" pitchFamily="2" charset="2"/>
              </a:rPr>
              <a:t>π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539552" y="126876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285750" indent="-285750"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nucleon-nucleon density dependent two body </a:t>
            </a:r>
            <a:r>
              <a:rPr lang="en-US" dirty="0" smtClean="0"/>
              <a:t>potential: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74419" y="4992463"/>
            <a:ext cx="5793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4  </a:t>
            </a:r>
            <a:r>
              <a:rPr lang="en-US" dirty="0"/>
              <a:t>contains the momentum dependence of the potential</a:t>
            </a:r>
          </a:p>
        </p:txBody>
      </p:sp>
      <p:sp>
        <p:nvSpPr>
          <p:cNvPr id="9" name="Rectangle 8"/>
          <p:cNvSpPr/>
          <p:nvPr/>
        </p:nvSpPr>
        <p:spPr>
          <a:xfrm>
            <a:off x="1935055" y="4624332"/>
            <a:ext cx="2459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/>
              <a:t>3</a:t>
            </a:r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r>
              <a:rPr lang="en-US" dirty="0"/>
              <a:t>depend on the </a:t>
            </a:r>
            <a:r>
              <a:rPr lang="en-US" dirty="0" err="1"/>
              <a:t>EoS</a:t>
            </a:r>
            <a:r>
              <a:rPr lang="en-US" baseline="-2500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45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0F2564-FC3D-455B-A5C4-38AA51E8D585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3" name="ZoneTexte 2"/>
          <p:cNvSpPr txBox="1"/>
          <p:nvPr/>
        </p:nvSpPr>
        <p:spPr>
          <a:xfrm>
            <a:off x="1907704" y="285293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 smtClean="0">
                <a:solidFill>
                  <a:srgbClr val="FF0000"/>
                </a:solidFill>
              </a:rPr>
              <a:t>Strange hadrons </a:t>
            </a:r>
            <a:r>
              <a:rPr lang="en-US" sz="2400" dirty="0" smtClean="0"/>
              <a:t>as a tool to study the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 smtClean="0"/>
              <a:t>         nuclear reaction dynamics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/>
              <a:t> </a:t>
            </a:r>
            <a:r>
              <a:rPr lang="en-US" sz="2400" dirty="0" smtClean="0"/>
              <a:t>   and the </a:t>
            </a:r>
            <a:r>
              <a:rPr lang="en-US" sz="2400" dirty="0" smtClean="0">
                <a:solidFill>
                  <a:srgbClr val="FF0000"/>
                </a:solidFill>
              </a:rPr>
              <a:t>nuclear equation of state</a:t>
            </a:r>
          </a:p>
          <a:p>
            <a:pPr>
              <a:lnSpc>
                <a:spcPct val="110000"/>
              </a:lnSpc>
              <a:spcAft>
                <a:spcPts val="300"/>
              </a:spcAft>
              <a:buClr>
                <a:srgbClr val="FFC000"/>
              </a:buClr>
            </a:pP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    up to densities of 3</a:t>
            </a:r>
            <a:r>
              <a:rPr lang="el-GR" sz="2400" dirty="0" smtClean="0">
                <a:solidFill>
                  <a:srgbClr val="FF0000"/>
                </a:solidFill>
              </a:rPr>
              <a:t>ρ</a:t>
            </a:r>
            <a:r>
              <a:rPr lang="fr-FR" sz="2400" baseline="-25000" dirty="0" smtClean="0">
                <a:solidFill>
                  <a:srgbClr val="FF0000"/>
                </a:solidFill>
              </a:rPr>
              <a:t>0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60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square" rtlCol="0">
        <a:noAutofit/>
      </a:bodyPr>
      <a:lstStyle>
        <a:defPPr marL="285750" indent="-285750">
          <a:lnSpc>
            <a:spcPct val="110000"/>
          </a:lnSpc>
          <a:spcAft>
            <a:spcPts val="300"/>
          </a:spcAft>
          <a:buClr>
            <a:srgbClr val="FFC000"/>
          </a:buClr>
          <a:buFont typeface="Wingdings" panose="05000000000000000000" pitchFamily="2" charset="2"/>
          <a:buChar char="§"/>
          <a:defRPr dirty="0" smtClean="0"/>
        </a:defPPr>
      </a:lstStyle>
    </a:tx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6E6FF"/>
        </a:solidFill>
        <a:ln>
          <a:noFill/>
        </a:ln>
        <a:effectLst>
          <a:outerShdw blurRad="127000" dist="76201" dir="2700000" algn="ctr" rotWithShape="0">
            <a:srgbClr val="C0C0C0"/>
          </a:outerShdw>
        </a:effectLst>
      </a:spPr>
      <a:bodyPr lIns="0" tIns="0" rIns="0" bIns="0"/>
      <a:lstStyle>
        <a:defPPr eaLnBrk="1">
          <a:lnSpc>
            <a:spcPct val="114000"/>
          </a:lnSpc>
          <a:defRPr sz="1300" dirty="0">
            <a:solidFill>
              <a:schemeClr val="tx1"/>
            </a:solidFill>
            <a:latin typeface="+mj-l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Default Design">
      <a:majorFont>
        <a:latin typeface="Kimberley Alternate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8038</TotalTime>
  <Words>1556</Words>
  <Application>Microsoft Office PowerPoint</Application>
  <PresentationFormat>Affichage à l'écran (4:3)</PresentationFormat>
  <Paragraphs>255</Paragraphs>
  <Slides>23</Slides>
  <Notes>3</Notes>
  <HiddenSlides>0</HiddenSlides>
  <MMClips>1</MMClips>
  <ScaleCrop>false</ScaleCrop>
  <HeadingPairs>
    <vt:vector size="8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23</vt:i4>
      </vt:variant>
    </vt:vector>
  </HeadingPairs>
  <TitlesOfParts>
    <vt:vector size="42" baseType="lpstr">
      <vt:lpstr>ＭＳ Ｐゴシック</vt:lpstr>
      <vt:lpstr>Arial</vt:lpstr>
      <vt:lpstr>Arial Narrow</vt:lpstr>
      <vt:lpstr>Calibri</vt:lpstr>
      <vt:lpstr>Cambria Math</vt:lpstr>
      <vt:lpstr>Kimberley Alternate</vt:lpstr>
      <vt:lpstr>Origin</vt:lpstr>
      <vt:lpstr>StarSymbol</vt:lpstr>
      <vt:lpstr>Symbol</vt:lpstr>
      <vt:lpstr>Times New Roman</vt:lpstr>
      <vt:lpstr>Trebuchet MS</vt:lpstr>
      <vt:lpstr>Verdana</vt:lpstr>
      <vt:lpstr>Wingdings</vt:lpstr>
      <vt:lpstr>1_Benutzerdefiniertes Design</vt:lpstr>
      <vt:lpstr>2_Benutzerdefiniertes Design</vt:lpstr>
      <vt:lpstr>4_Default Design</vt:lpstr>
      <vt:lpstr>Acrobat Document</vt:lpstr>
      <vt:lpstr>Equation</vt:lpstr>
      <vt:lpstr>Formel</vt:lpstr>
      <vt:lpstr>Présentation PowerPoint</vt:lpstr>
      <vt:lpstr>Présentation PowerPoint</vt:lpstr>
      <vt:lpstr>Study of neutron stars ↔ search for nucl. equation of state (EoS)              How much energy does it cost to heat or to compress matter ?  </vt:lpstr>
      <vt:lpstr>Présentation PowerPoint</vt:lpstr>
      <vt:lpstr>Présentation PowerPoint</vt:lpstr>
      <vt:lpstr>Présentation PowerPoint</vt:lpstr>
      <vt:lpstr>Présentation PowerPoint</vt:lpstr>
      <vt:lpstr>          Quantum Molecular Dynamics (QMD) II </vt:lpstr>
      <vt:lpstr>Présentation PowerPoint</vt:lpstr>
      <vt:lpstr>              EoS from fundamental theories </vt:lpstr>
      <vt:lpstr>       Strangeness and the nuclear equation of state</vt:lpstr>
      <vt:lpstr>Présentation PowerPoint</vt:lpstr>
      <vt:lpstr>Origin of difference of pp and AA excitation functions</vt:lpstr>
      <vt:lpstr>Strangeness production and the nuclear EoS</vt:lpstr>
      <vt:lpstr>Présentation PowerPoint</vt:lpstr>
      <vt:lpstr>                                          PHSD            the transport approach to study off-shell dynamics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Neutron star properties from nuclear reactions</dc:title>
  <dc:creator>Leifels, Yvonne Dr.</dc:creator>
  <cp:lastModifiedBy>Joerg AICHELIN</cp:lastModifiedBy>
  <cp:revision>781</cp:revision>
  <cp:lastPrinted>2022-01-11T11:24:39Z</cp:lastPrinted>
  <dcterms:created xsi:type="dcterms:W3CDTF">2013-09-17T21:52:04Z</dcterms:created>
  <dcterms:modified xsi:type="dcterms:W3CDTF">2022-09-06T03:17:28Z</dcterms:modified>
</cp:coreProperties>
</file>