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48" r:id="rId2"/>
  </p:sldMasterIdLst>
  <p:notesMasterIdLst>
    <p:notesMasterId r:id="rId33"/>
  </p:notesMasterIdLst>
  <p:handoutMasterIdLst>
    <p:handoutMasterId r:id="rId34"/>
  </p:handoutMasterIdLst>
  <p:sldIdLst>
    <p:sldId id="257" r:id="rId3"/>
    <p:sldId id="528" r:id="rId4"/>
    <p:sldId id="500" r:id="rId5"/>
    <p:sldId id="314" r:id="rId6"/>
    <p:sldId id="288" r:id="rId7"/>
    <p:sldId id="508" r:id="rId8"/>
    <p:sldId id="513" r:id="rId9"/>
    <p:sldId id="529" r:id="rId10"/>
    <p:sldId id="514" r:id="rId11"/>
    <p:sldId id="482" r:id="rId12"/>
    <p:sldId id="530" r:id="rId13"/>
    <p:sldId id="531" r:id="rId14"/>
    <p:sldId id="515" r:id="rId15"/>
    <p:sldId id="516" r:id="rId16"/>
    <p:sldId id="517" r:id="rId17"/>
    <p:sldId id="485" r:id="rId18"/>
    <p:sldId id="536" r:id="rId19"/>
    <p:sldId id="532" r:id="rId20"/>
    <p:sldId id="533" r:id="rId21"/>
    <p:sldId id="520" r:id="rId22"/>
    <p:sldId id="534" r:id="rId23"/>
    <p:sldId id="521" r:id="rId24"/>
    <p:sldId id="484" r:id="rId25"/>
    <p:sldId id="486" r:id="rId26"/>
    <p:sldId id="377" r:id="rId27"/>
    <p:sldId id="502" r:id="rId28"/>
    <p:sldId id="525" r:id="rId29"/>
    <p:sldId id="526" r:id="rId30"/>
    <p:sldId id="527" r:id="rId31"/>
    <p:sldId id="524" r:id="rId32"/>
  </p:sldIdLst>
  <p:sldSz cx="9144000" cy="6858000" type="screen4x3"/>
  <p:notesSz cx="10234613" cy="70993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9900FF"/>
    <a:srgbClr val="7C00A8"/>
    <a:srgbClr val="00FFFF"/>
    <a:srgbClr val="0000FF"/>
    <a:srgbClr val="0066FF"/>
    <a:srgbClr val="FF9900"/>
    <a:srgbClr val="0000CC"/>
    <a:srgbClr val="FFCCFF"/>
    <a:srgbClr val="E1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959" autoAdjust="0"/>
  </p:normalViewPr>
  <p:slideViewPr>
    <p:cSldViewPr>
      <p:cViewPr varScale="1">
        <p:scale>
          <a:sx n="67" d="100"/>
          <a:sy n="67" d="100"/>
        </p:scale>
        <p:origin x="453" y="1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3" d="100"/>
        <a:sy n="83" d="100"/>
      </p:scale>
      <p:origin x="0" y="-3546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434999" cy="356198"/>
          </a:xfrm>
          <a:prstGeom prst="rect">
            <a:avLst/>
          </a:prstGeom>
        </p:spPr>
        <p:txBody>
          <a:bodyPr vert="horz" lIns="94752" tIns="47377" rIns="94752" bIns="47377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5797248" y="1"/>
            <a:ext cx="4434999" cy="356198"/>
          </a:xfrm>
          <a:prstGeom prst="rect">
            <a:avLst/>
          </a:prstGeom>
        </p:spPr>
        <p:txBody>
          <a:bodyPr vert="horz" lIns="94752" tIns="47377" rIns="94752" bIns="47377" rtlCol="0"/>
          <a:lstStyle>
            <a:lvl1pPr algn="r">
              <a:defRPr sz="1200"/>
            </a:lvl1pPr>
          </a:lstStyle>
          <a:p>
            <a:fld id="{79AF8406-2352-48EB-AA35-CF5F12E92BDF}" type="datetimeFigureOut">
              <a:rPr lang="zh-TW" altLang="en-US" smtClean="0"/>
              <a:t>2019/1/17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2" y="6743105"/>
            <a:ext cx="4434999" cy="356197"/>
          </a:xfrm>
          <a:prstGeom prst="rect">
            <a:avLst/>
          </a:prstGeom>
        </p:spPr>
        <p:txBody>
          <a:bodyPr vert="horz" lIns="94752" tIns="47377" rIns="94752" bIns="47377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5797248" y="6743105"/>
            <a:ext cx="4434999" cy="356197"/>
          </a:xfrm>
          <a:prstGeom prst="rect">
            <a:avLst/>
          </a:prstGeom>
        </p:spPr>
        <p:txBody>
          <a:bodyPr vert="horz" lIns="94752" tIns="47377" rIns="94752" bIns="47377" rtlCol="0" anchor="b"/>
          <a:lstStyle>
            <a:lvl1pPr algn="r">
              <a:defRPr sz="1200"/>
            </a:lvl1pPr>
          </a:lstStyle>
          <a:p>
            <a:fld id="{B65CB6C2-52E3-4E00-808F-747442CAF8E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56480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4999" cy="354965"/>
          </a:xfrm>
          <a:prstGeom prst="rect">
            <a:avLst/>
          </a:prstGeom>
        </p:spPr>
        <p:txBody>
          <a:bodyPr vert="horz" lIns="94752" tIns="47377" rIns="94752" bIns="47377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5797248" y="0"/>
            <a:ext cx="4434999" cy="354965"/>
          </a:xfrm>
          <a:prstGeom prst="rect">
            <a:avLst/>
          </a:prstGeom>
        </p:spPr>
        <p:txBody>
          <a:bodyPr vert="horz" lIns="94752" tIns="47377" rIns="94752" bIns="47377" rtlCol="0"/>
          <a:lstStyle>
            <a:lvl1pPr algn="r">
              <a:defRPr sz="1200"/>
            </a:lvl1pPr>
          </a:lstStyle>
          <a:p>
            <a:fld id="{D1843206-CA87-49CA-8B73-5B25AF2A8548}" type="datetimeFigureOut">
              <a:rPr lang="zh-TW" altLang="en-US" smtClean="0"/>
              <a:pPr/>
              <a:t>2019/1/17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2" tIns="47377" rIns="94752" bIns="47377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1023462" y="3372168"/>
            <a:ext cx="8187690" cy="3194685"/>
          </a:xfrm>
          <a:prstGeom prst="rect">
            <a:avLst/>
          </a:prstGeom>
        </p:spPr>
        <p:txBody>
          <a:bodyPr vert="horz" lIns="94752" tIns="47377" rIns="94752" bIns="47377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2" y="6743105"/>
            <a:ext cx="4434999" cy="354965"/>
          </a:xfrm>
          <a:prstGeom prst="rect">
            <a:avLst/>
          </a:prstGeom>
        </p:spPr>
        <p:txBody>
          <a:bodyPr vert="horz" lIns="94752" tIns="47377" rIns="94752" bIns="47377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5797248" y="6743105"/>
            <a:ext cx="4434999" cy="354965"/>
          </a:xfrm>
          <a:prstGeom prst="rect">
            <a:avLst/>
          </a:prstGeom>
        </p:spPr>
        <p:txBody>
          <a:bodyPr vert="horz" lIns="94752" tIns="47377" rIns="94752" bIns="47377" rtlCol="0" anchor="b"/>
          <a:lstStyle>
            <a:lvl1pPr algn="r">
              <a:defRPr sz="1200"/>
            </a:lvl1pPr>
          </a:lstStyle>
          <a:p>
            <a:fld id="{22FC0A0B-1245-4D67-B7C5-7C85264391D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6955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E61379-574C-4AB0-AFCF-B3A73B51C70D}" type="slidenum">
              <a:rPr lang="en-US" altLang="zh-TW">
                <a:solidFill>
                  <a:prstClr val="black"/>
                </a:solidFill>
              </a:rPr>
              <a:pPr/>
              <a:t>1</a:t>
            </a:fld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41688" y="523875"/>
            <a:ext cx="3571875" cy="2679700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6188" y="3379565"/>
            <a:ext cx="7578826" cy="3204545"/>
          </a:xfrm>
          <a:noFill/>
          <a:ln/>
        </p:spPr>
        <p:txBody>
          <a:bodyPr/>
          <a:lstStyle/>
          <a:p>
            <a:pPr eaLnBrk="1" hangingPunct="1"/>
            <a:endParaRPr lang="ru-RU" altLang="zh-TW" smtClean="0"/>
          </a:p>
        </p:txBody>
      </p:sp>
    </p:spTree>
    <p:extLst>
      <p:ext uri="{BB962C8B-B14F-4D97-AF65-F5344CB8AC3E}">
        <p14:creationId xmlns:p14="http://schemas.microsoft.com/office/powerpoint/2010/main" val="2366719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E61379-574C-4AB0-AFCF-B3A73B51C70D}" type="slidenum">
              <a:rPr lang="en-US" altLang="zh-TW">
                <a:solidFill>
                  <a:prstClr val="black"/>
                </a:solidFill>
              </a:rPr>
              <a:pPr/>
              <a:t>2</a:t>
            </a:fld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41688" y="523875"/>
            <a:ext cx="3571875" cy="2679700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6188" y="3379565"/>
            <a:ext cx="7578826" cy="3204545"/>
          </a:xfrm>
          <a:noFill/>
          <a:ln/>
        </p:spPr>
        <p:txBody>
          <a:bodyPr/>
          <a:lstStyle/>
          <a:p>
            <a:pPr eaLnBrk="1" hangingPunct="1"/>
            <a:endParaRPr lang="ru-RU" altLang="zh-TW" smtClean="0"/>
          </a:p>
        </p:txBody>
      </p:sp>
    </p:spTree>
    <p:extLst>
      <p:ext uri="{BB962C8B-B14F-4D97-AF65-F5344CB8AC3E}">
        <p14:creationId xmlns:p14="http://schemas.microsoft.com/office/powerpoint/2010/main" val="2770940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ntu.edu.tw/chinese/PageN.php" TargetMode="External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765E00"/>
              </a:gs>
              <a:gs pos="100000">
                <a:srgbClr val="FFCC00">
                  <a:alpha val="29999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2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pic>
        <p:nvPicPr>
          <p:cNvPr id="3" name="Picture 3" descr="新首頁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115888"/>
            <a:ext cx="722313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0000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0000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pic>
        <p:nvPicPr>
          <p:cNvPr id="6" name="Picture 15" descr="medal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107950"/>
            <a:ext cx="696913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8"/>
          <p:cNvSpPr>
            <a:spLocks noChangeArrowheads="1"/>
          </p:cNvSpPr>
          <p:nvPr userDrawn="1"/>
        </p:nvSpPr>
        <p:spPr bwMode="auto">
          <a:xfrm>
            <a:off x="15875" y="6543675"/>
            <a:ext cx="914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t> Nobel 2008 – B Factory to LHC                     </a:t>
            </a:r>
            <a:r>
              <a:rPr kumimoji="0" lang="en-US" altLang="zh-TW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新細明體" panose="02020500000000000000" pitchFamily="18" charset="-120"/>
                <a:cs typeface="+mn-cs"/>
              </a:rPr>
              <a:t>George W.S. Hou (NTU)                           FPCP, </a:t>
            </a:r>
            <a:r>
              <a:rPr kumimoji="0" lang="en-US" altLang="zh-TW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新細明體" panose="02020500000000000000" pitchFamily="18" charset="-120"/>
                <a:cs typeface="+mn-cs"/>
                <a:sym typeface="Symbol" panose="05050102010706020507" pitchFamily="18" charset="2"/>
              </a:rPr>
              <a:t>June 1, 2009   </a:t>
            </a:r>
            <a:fld id="{6C3BAB4F-F582-40F3-9B75-507697690241}" type="slidenum">
              <a:rPr kumimoji="0" lang="en-US" altLang="zh-TW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新細明體" panose="02020500000000000000" pitchFamily="18" charset="-120"/>
                <a:cs typeface="+mn-cs"/>
                <a:sym typeface="Symbol" panose="05050102010706020507" pitchFamily="18" charset="2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zh-TW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新細明體" panose="02020500000000000000" pitchFamily="18" charset="-120"/>
                <a:cs typeface="+mn-cs"/>
                <a:sym typeface="Symbol" panose="05050102010706020507" pitchFamily="18" charset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9044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8570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734769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01964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53096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94389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85063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31761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282463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14187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457097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48948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ntu.edu.tw/chinese/PageN.php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hyperlink" Target="http://www.ntu.edu.tw/chinese/PageN.php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100000">
                <a:srgbClr val="FFCC00">
                  <a:alpha val="30000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TW" altLang="zh-TW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12291" name="Picture 3" descr="新首頁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05800" y="115888"/>
            <a:ext cx="722313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2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0000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TW" altLang="en-US" sz="28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" name="Rectangle 14"/>
          <p:cNvSpPr>
            <a:spLocks noChangeArrowheads="1"/>
          </p:cNvSpPr>
          <p:nvPr userDrawn="1"/>
        </p:nvSpPr>
        <p:spPr bwMode="auto">
          <a:xfrm>
            <a:off x="15875" y="6543675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TW" sz="1400" baseline="0" dirty="0" err="1" smtClean="0">
                <a:solidFill>
                  <a:srgbClr val="0000FF"/>
                </a:solidFill>
                <a:latin typeface="Arial" charset="0"/>
                <a:sym typeface="Wingdings" panose="05000000000000000000" pitchFamily="2" charset="2"/>
              </a:rPr>
              <a:t>XtraYukawa</a:t>
            </a:r>
            <a:r>
              <a:rPr kumimoji="1" lang="en-US" altLang="zh-TW" sz="1400" dirty="0" smtClean="0">
                <a:solidFill>
                  <a:srgbClr val="000000"/>
                </a:solidFill>
                <a:latin typeface="Arial" charset="0"/>
              </a:rPr>
              <a:t>                                                  </a:t>
            </a:r>
            <a:r>
              <a:rPr lang="en-US" altLang="zh-TW" sz="1400" dirty="0" smtClean="0">
                <a:solidFill>
                  <a:srgbClr val="000000"/>
                </a:solidFill>
                <a:latin typeface="Tahoma" pitchFamily="34" charset="0"/>
              </a:rPr>
              <a:t>George</a:t>
            </a:r>
            <a:r>
              <a:rPr lang="en-US" altLang="zh-TW" sz="800" dirty="0" smtClean="0">
                <a:solidFill>
                  <a:srgbClr val="000000"/>
                </a:solidFill>
                <a:latin typeface="Tahoma" pitchFamily="34" charset="0"/>
              </a:rPr>
              <a:t> </a:t>
            </a:r>
            <a:r>
              <a:rPr lang="en-US" altLang="zh-TW" sz="1400" dirty="0">
                <a:solidFill>
                  <a:srgbClr val="000000"/>
                </a:solidFill>
                <a:latin typeface="Tahoma" pitchFamily="34" charset="0"/>
              </a:rPr>
              <a:t>W.S. </a:t>
            </a:r>
            <a:r>
              <a:rPr lang="en-US" altLang="zh-TW" sz="1400" dirty="0" err="1">
                <a:solidFill>
                  <a:srgbClr val="000000"/>
                </a:solidFill>
                <a:latin typeface="Tahoma" pitchFamily="34" charset="0"/>
              </a:rPr>
              <a:t>Hou</a:t>
            </a:r>
            <a:r>
              <a:rPr lang="en-US" altLang="zh-TW" sz="800" dirty="0">
                <a:solidFill>
                  <a:srgbClr val="000000"/>
                </a:solidFill>
                <a:latin typeface="Tahoma" pitchFamily="34" charset="0"/>
              </a:rPr>
              <a:t> </a:t>
            </a:r>
            <a:r>
              <a:rPr lang="en-US" altLang="zh-TW" sz="1400" dirty="0">
                <a:solidFill>
                  <a:srgbClr val="000000"/>
                </a:solidFill>
                <a:latin typeface="Tahoma" pitchFamily="34" charset="0"/>
              </a:rPr>
              <a:t>(NTU) </a:t>
            </a:r>
            <a:r>
              <a:rPr lang="en-US" altLang="zh-TW" sz="1400" dirty="0" smtClean="0">
                <a:solidFill>
                  <a:srgbClr val="000000"/>
                </a:solidFill>
                <a:latin typeface="Tahoma" pitchFamily="34" charset="0"/>
              </a:rPr>
              <a:t>            </a:t>
            </a:r>
            <a:r>
              <a:rPr lang="en-US" altLang="zh-TW" sz="1400" baseline="0" dirty="0" smtClean="0">
                <a:solidFill>
                  <a:srgbClr val="000000"/>
                </a:solidFill>
                <a:latin typeface="Tahoma" pitchFamily="34" charset="0"/>
              </a:rPr>
              <a:t>  </a:t>
            </a:r>
            <a:r>
              <a:rPr lang="en-US" altLang="zh-TW" sz="1400" dirty="0" smtClean="0">
                <a:solidFill>
                  <a:srgbClr val="000000"/>
                </a:solidFill>
                <a:latin typeface="Tahoma" pitchFamily="34" charset="0"/>
              </a:rPr>
              <a:t>          WHFP,</a:t>
            </a:r>
            <a:r>
              <a:rPr lang="en-US" altLang="zh-TW" sz="800" dirty="0" smtClean="0">
                <a:solidFill>
                  <a:srgbClr val="000000"/>
                </a:solidFill>
                <a:latin typeface="Tahoma" pitchFamily="34" charset="0"/>
              </a:rPr>
              <a:t> </a:t>
            </a:r>
            <a:r>
              <a:rPr lang="en-US" altLang="zh-TW" sz="1400" dirty="0" smtClean="0">
                <a:solidFill>
                  <a:srgbClr val="000000"/>
                </a:solidFill>
                <a:latin typeface="Tahoma" pitchFamily="34" charset="0"/>
                <a:sym typeface="Symbol" pitchFamily="18" charset="2"/>
              </a:rPr>
              <a:t>Lisbon,</a:t>
            </a:r>
            <a:r>
              <a:rPr lang="en-US" altLang="zh-TW" sz="800" dirty="0" smtClean="0">
                <a:solidFill>
                  <a:srgbClr val="000000"/>
                </a:solidFill>
                <a:latin typeface="Tahoma" pitchFamily="34" charset="0"/>
                <a:sym typeface="Symbol" pitchFamily="18" charset="2"/>
              </a:rPr>
              <a:t> </a:t>
            </a:r>
            <a:r>
              <a:rPr lang="en-US" altLang="zh-TW" sz="1400" dirty="0" smtClean="0">
                <a:solidFill>
                  <a:srgbClr val="000000"/>
                </a:solidFill>
                <a:latin typeface="Tahoma" pitchFamily="34" charset="0"/>
                <a:sym typeface="Symbol" pitchFamily="18" charset="2"/>
              </a:rPr>
              <a:t>1/17/</a:t>
            </a:r>
            <a:r>
              <a:rPr lang="en-US" altLang="zh-TW" sz="1400" baseline="0" dirty="0" smtClean="0">
                <a:solidFill>
                  <a:srgbClr val="000000"/>
                </a:solidFill>
                <a:latin typeface="Tahoma" pitchFamily="34" charset="0"/>
                <a:sym typeface="Symbol" pitchFamily="18" charset="2"/>
              </a:rPr>
              <a:t>2019</a:t>
            </a:r>
            <a:r>
              <a:rPr lang="en-US" altLang="zh-TW" sz="600" baseline="0" dirty="0" smtClean="0">
                <a:solidFill>
                  <a:srgbClr val="000000"/>
                </a:solidFill>
                <a:latin typeface="Tahoma" pitchFamily="34" charset="0"/>
                <a:sym typeface="Symbol" pitchFamily="18" charset="2"/>
              </a:rPr>
              <a:t>  </a:t>
            </a:r>
            <a:r>
              <a:rPr lang="en-US" altLang="zh-TW" sz="1400" dirty="0" smtClean="0">
                <a:solidFill>
                  <a:srgbClr val="000000"/>
                </a:solidFill>
                <a:latin typeface="Tahoma" pitchFamily="34" charset="0"/>
                <a:sym typeface="Symbol" pitchFamily="18" charset="2"/>
              </a:rPr>
              <a:t>  </a:t>
            </a:r>
            <a:fld id="{86FB426B-BE5A-4AF5-8D0C-60028B484E11}" type="slidenum">
              <a:rPr lang="en-US" altLang="zh-TW" sz="1400" smtClean="0">
                <a:solidFill>
                  <a:srgbClr val="000000"/>
                </a:solidFill>
                <a:latin typeface="Tahoma" pitchFamily="34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zh-TW" sz="1400" dirty="0" smtClean="0">
                <a:solidFill>
                  <a:srgbClr val="000000"/>
                </a:solidFill>
                <a:latin typeface="Tahoma" pitchFamily="34" charset="0"/>
                <a:sym typeface="Symbol" pitchFamily="18" charset="2"/>
              </a:rPr>
              <a:t> </a:t>
            </a:r>
            <a:endParaRPr lang="en-US" altLang="zh-TW" sz="1400" dirty="0">
              <a:solidFill>
                <a:srgbClr val="000000"/>
              </a:solidFill>
              <a:latin typeface="Tahoma" pitchFamily="34" charset="0"/>
              <a:sym typeface="Symbol" pitchFamily="18" charset="2"/>
            </a:endParaRPr>
          </a:p>
        </p:txBody>
      </p:sp>
      <p:grpSp>
        <p:nvGrpSpPr>
          <p:cNvPr id="4" name="群組 3"/>
          <p:cNvGrpSpPr/>
          <p:nvPr userDrawn="1"/>
        </p:nvGrpSpPr>
        <p:grpSpPr>
          <a:xfrm>
            <a:off x="107503" y="115889"/>
            <a:ext cx="540061" cy="722311"/>
            <a:chOff x="107503" y="115889"/>
            <a:chExt cx="598166" cy="854668"/>
          </a:xfrm>
        </p:grpSpPr>
        <p:pic>
          <p:nvPicPr>
            <p:cNvPr id="2" name="圖片 1"/>
            <p:cNvPicPr>
              <a:picLocks noChangeAspect="1"/>
            </p:cNvPicPr>
            <p:nvPr userDrawn="1"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88" t="32177" r="59843" b="32178"/>
            <a:stretch/>
          </p:blipFill>
          <p:spPr>
            <a:xfrm>
              <a:off x="107504" y="115889"/>
              <a:ext cx="598165" cy="722312"/>
            </a:xfrm>
            <a:prstGeom prst="rect">
              <a:avLst/>
            </a:prstGeom>
          </p:spPr>
        </p:pic>
        <p:pic>
          <p:nvPicPr>
            <p:cNvPr id="3" name="圖片 2"/>
            <p:cNvPicPr>
              <a:picLocks noChangeAspect="1"/>
            </p:cNvPicPr>
            <p:nvPr userDrawn="1"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094" t="46659" r="24013" b="40531"/>
            <a:stretch/>
          </p:blipFill>
          <p:spPr>
            <a:xfrm>
              <a:off x="107503" y="800708"/>
              <a:ext cx="598165" cy="169849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Monotype Sorts" pitchFamily="2" charset="2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F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H"/>
        <a:defRPr kumimoji="1" sz="2400">
          <a:solidFill>
            <a:schemeClr val="tx1"/>
          </a:solidFill>
          <a:latin typeface="+mn-lt"/>
          <a:ea typeface="+mn-ea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b"/>
        <a:defRPr kumimoji="1" sz="2000">
          <a:solidFill>
            <a:schemeClr val="tx1"/>
          </a:solidFill>
          <a:latin typeface="+mn-lt"/>
          <a:ea typeface="+mn-ea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765E00"/>
              </a:gs>
              <a:gs pos="100000">
                <a:srgbClr val="FFCC00">
                  <a:alpha val="29999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TW" altLang="zh-TW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pic>
        <p:nvPicPr>
          <p:cNvPr id="1027" name="Picture 3" descr="新首頁">
            <a:hlinkClick r:id="rId14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115888"/>
            <a:ext cx="722313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0000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031" name="Rectangle 5"/>
          <p:cNvSpPr>
            <a:spLocks noChangeArrowheads="1"/>
          </p:cNvSpPr>
          <p:nvPr userDrawn="1"/>
        </p:nvSpPr>
        <p:spPr bwMode="auto">
          <a:xfrm>
            <a:off x="15875" y="6543675"/>
            <a:ext cx="914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t> Nobel 2008 – B Factory to LHC                     </a:t>
            </a:r>
            <a:r>
              <a:rPr kumimoji="0" lang="en-US" altLang="zh-TW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新細明體" panose="02020500000000000000" pitchFamily="18" charset="-120"/>
                <a:cs typeface="+mn-cs"/>
              </a:rPr>
              <a:t>George W.S. Hou (NTU)                           FPCP, </a:t>
            </a:r>
            <a:r>
              <a:rPr kumimoji="0" lang="en-US" altLang="zh-TW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新細明體" panose="02020500000000000000" pitchFamily="18" charset="-120"/>
                <a:cs typeface="+mn-cs"/>
                <a:sym typeface="Symbol" panose="05050102010706020507" pitchFamily="18" charset="2"/>
              </a:rPr>
              <a:t>June 1, 2009   </a:t>
            </a:r>
            <a:fld id="{15BED3B1-CA48-44D1-BC6E-B27B436B3A9A}" type="slidenum">
              <a:rPr kumimoji="0" lang="en-US" altLang="zh-TW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新細明體" panose="02020500000000000000" pitchFamily="18" charset="-120"/>
                <a:cs typeface="+mn-cs"/>
                <a:sym typeface="Symbol" panose="05050102010706020507" pitchFamily="18" charset="2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zh-TW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新細明體" panose="02020500000000000000" pitchFamily="18" charset="-120"/>
                <a:cs typeface="+mn-cs"/>
                <a:sym typeface="Symbol" panose="05050102010706020507" pitchFamily="18" charset="2"/>
              </a:rPr>
              <a:t> </a:t>
            </a:r>
          </a:p>
        </p:txBody>
      </p:sp>
      <p:pic>
        <p:nvPicPr>
          <p:cNvPr id="1032" name="Picture 13" descr="medal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107950"/>
            <a:ext cx="696913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7946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anose="030F0702030302020204" pitchFamily="66" charset="0"/>
          <a:ea typeface="新細明體" panose="02020500000000000000" pitchFamily="18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anose="030F0702030302020204" pitchFamily="66" charset="0"/>
          <a:ea typeface="新細明體" panose="02020500000000000000" pitchFamily="18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anose="030F0702030302020204" pitchFamily="66" charset="0"/>
          <a:ea typeface="新細明體" panose="02020500000000000000" pitchFamily="18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anose="030F0702030302020204" pitchFamily="66" charset="0"/>
          <a:ea typeface="新細明體" panose="02020500000000000000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anose="030F0702030302020204" pitchFamily="66" charset="0"/>
          <a:ea typeface="新細明體" panose="02020500000000000000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anose="030F0702030302020204" pitchFamily="66" charset="0"/>
          <a:ea typeface="新細明體" panose="02020500000000000000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anose="030F0702030302020204" pitchFamily="66" charset="0"/>
          <a:ea typeface="新細明體" panose="02020500000000000000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anose="030F0702030302020204" pitchFamily="66" charset="0"/>
          <a:ea typeface="新細明體" panose="02020500000000000000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Monotype Sorts" pitchFamily="2" charset="2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F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H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b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.jpe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ntu.edu.tw/chinese/PageN.php" TargetMode="External"/><Relationship Id="rId5" Type="http://schemas.openxmlformats.org/officeDocument/2006/relationships/image" Target="../media/image6.png"/><Relationship Id="rId4" Type="http://schemas.openxmlformats.org/officeDocument/2006/relationships/hyperlink" Target="http://www.ntu.edu.tw/chinese/PageB.php" TargetMode="External"/><Relationship Id="rId9" Type="http://schemas.openxmlformats.org/officeDocument/2006/relationships/image" Target="../media/image8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4.emf"/><Relationship Id="rId7" Type="http://schemas.openxmlformats.org/officeDocument/2006/relationships/image" Target="../media/image28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Relationship Id="rId9" Type="http://schemas.openxmlformats.org/officeDocument/2006/relationships/image" Target="../media/image30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13" Type="http://schemas.openxmlformats.org/officeDocument/2006/relationships/image" Target="../media/image44.emf"/><Relationship Id="rId3" Type="http://schemas.openxmlformats.org/officeDocument/2006/relationships/image" Target="../media/image34.emf"/><Relationship Id="rId7" Type="http://schemas.openxmlformats.org/officeDocument/2006/relationships/image" Target="../media/image38.emf"/><Relationship Id="rId12" Type="http://schemas.openxmlformats.org/officeDocument/2006/relationships/image" Target="../media/image43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emf"/><Relationship Id="rId11" Type="http://schemas.openxmlformats.org/officeDocument/2006/relationships/image" Target="../media/image42.emf"/><Relationship Id="rId5" Type="http://schemas.openxmlformats.org/officeDocument/2006/relationships/image" Target="../media/image36.emf"/><Relationship Id="rId15" Type="http://schemas.openxmlformats.org/officeDocument/2006/relationships/image" Target="../media/image46.emf"/><Relationship Id="rId10" Type="http://schemas.openxmlformats.org/officeDocument/2006/relationships/image" Target="../media/image41.emf"/><Relationship Id="rId4" Type="http://schemas.openxmlformats.org/officeDocument/2006/relationships/image" Target="../media/image35.emf"/><Relationship Id="rId9" Type="http://schemas.openxmlformats.org/officeDocument/2006/relationships/image" Target="../media/image40.emf"/><Relationship Id="rId14" Type="http://schemas.openxmlformats.org/officeDocument/2006/relationships/image" Target="../media/image45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3" Type="http://schemas.openxmlformats.org/officeDocument/2006/relationships/image" Target="../media/image46.emf"/><Relationship Id="rId7" Type="http://schemas.openxmlformats.org/officeDocument/2006/relationships/image" Target="../media/image50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emf"/><Relationship Id="rId11" Type="http://schemas.openxmlformats.org/officeDocument/2006/relationships/image" Target="../media/image44.emf"/><Relationship Id="rId5" Type="http://schemas.openxmlformats.org/officeDocument/2006/relationships/image" Target="../media/image37.emf"/><Relationship Id="rId10" Type="http://schemas.openxmlformats.org/officeDocument/2006/relationships/image" Target="../media/image45.emf"/><Relationship Id="rId4" Type="http://schemas.openxmlformats.org/officeDocument/2006/relationships/image" Target="../media/image48.emf"/><Relationship Id="rId9" Type="http://schemas.openxmlformats.org/officeDocument/2006/relationships/image" Target="../media/image52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emf"/><Relationship Id="rId3" Type="http://schemas.openxmlformats.org/officeDocument/2006/relationships/image" Target="../media/image53.emf"/><Relationship Id="rId7" Type="http://schemas.openxmlformats.org/officeDocument/2006/relationships/image" Target="../media/image57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6.emf"/><Relationship Id="rId5" Type="http://schemas.openxmlformats.org/officeDocument/2006/relationships/image" Target="../media/image55.emf"/><Relationship Id="rId4" Type="http://schemas.openxmlformats.org/officeDocument/2006/relationships/image" Target="../media/image54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emf"/><Relationship Id="rId3" Type="http://schemas.openxmlformats.org/officeDocument/2006/relationships/image" Target="../media/image60.emf"/><Relationship Id="rId7" Type="http://schemas.openxmlformats.org/officeDocument/2006/relationships/image" Target="../media/image64.emf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3.emf"/><Relationship Id="rId5" Type="http://schemas.openxmlformats.org/officeDocument/2006/relationships/image" Target="../media/image62.emf"/><Relationship Id="rId4" Type="http://schemas.openxmlformats.org/officeDocument/2006/relationships/image" Target="../media/image61.emf"/><Relationship Id="rId9" Type="http://schemas.openxmlformats.org/officeDocument/2006/relationships/image" Target="../media/image66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7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emf"/><Relationship Id="rId3" Type="http://schemas.openxmlformats.org/officeDocument/2006/relationships/image" Target="../media/image69.emf"/><Relationship Id="rId7" Type="http://schemas.openxmlformats.org/officeDocument/2006/relationships/image" Target="../media/image72.emf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1.emf"/><Relationship Id="rId11" Type="http://schemas.openxmlformats.org/officeDocument/2006/relationships/image" Target="../media/image76.emf"/><Relationship Id="rId5" Type="http://schemas.openxmlformats.org/officeDocument/2006/relationships/image" Target="../media/image70.emf"/><Relationship Id="rId10" Type="http://schemas.openxmlformats.org/officeDocument/2006/relationships/image" Target="../media/image75.emf"/><Relationship Id="rId4" Type="http://schemas.openxmlformats.org/officeDocument/2006/relationships/image" Target="../media/image67.emf"/><Relationship Id="rId9" Type="http://schemas.openxmlformats.org/officeDocument/2006/relationships/image" Target="../media/image74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8.emf"/><Relationship Id="rId4" Type="http://schemas.openxmlformats.org/officeDocument/2006/relationships/image" Target="../media/image77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7" Type="http://schemas.openxmlformats.org/officeDocument/2006/relationships/image" Target="../media/image77.emf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2.emf"/><Relationship Id="rId5" Type="http://schemas.openxmlformats.org/officeDocument/2006/relationships/image" Target="../media/image81.emf"/><Relationship Id="rId4" Type="http://schemas.openxmlformats.org/officeDocument/2006/relationships/image" Target="../media/image80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3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8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7" Type="http://schemas.openxmlformats.org/officeDocument/2006/relationships/image" Target="../media/image91.emf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0.emf"/><Relationship Id="rId5" Type="http://schemas.openxmlformats.org/officeDocument/2006/relationships/image" Target="../media/image89.emf"/><Relationship Id="rId4" Type="http://schemas.openxmlformats.org/officeDocument/2006/relationships/image" Target="../media/image88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7" Type="http://schemas.openxmlformats.org/officeDocument/2006/relationships/image" Target="../media/image91.emf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0.emf"/><Relationship Id="rId5" Type="http://schemas.openxmlformats.org/officeDocument/2006/relationships/image" Target="../media/image89.emf"/><Relationship Id="rId4" Type="http://schemas.openxmlformats.org/officeDocument/2006/relationships/image" Target="../media/image88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emf"/><Relationship Id="rId3" Type="http://schemas.openxmlformats.org/officeDocument/2006/relationships/image" Target="../media/image89.emf"/><Relationship Id="rId7" Type="http://schemas.openxmlformats.org/officeDocument/2006/relationships/image" Target="../media/image63.emf"/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2.emf"/><Relationship Id="rId5" Type="http://schemas.openxmlformats.org/officeDocument/2006/relationships/image" Target="../media/image91.emf"/><Relationship Id="rId4" Type="http://schemas.openxmlformats.org/officeDocument/2006/relationships/image" Target="../media/image9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emf"/><Relationship Id="rId2" Type="http://schemas.openxmlformats.org/officeDocument/2006/relationships/image" Target="../media/image94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6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emf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6"/>
          <p:cNvSpPr txBox="1">
            <a:spLocks noChangeArrowheads="1"/>
          </p:cNvSpPr>
          <p:nvPr/>
        </p:nvSpPr>
        <p:spPr bwMode="auto">
          <a:xfrm>
            <a:off x="251520" y="1016732"/>
            <a:ext cx="8640960" cy="692497"/>
          </a:xfrm>
          <a:prstGeom prst="rect">
            <a:avLst/>
          </a:prstGeom>
          <a:solidFill>
            <a:srgbClr val="FFFF00"/>
          </a:solidFill>
          <a:ln w="635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3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3200" b="1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T</a:t>
            </a:r>
            <a:r>
              <a:rPr lang="en-US" altLang="zh-TW" sz="32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he Case for Extra </a:t>
            </a:r>
            <a:r>
              <a:rPr lang="en-US" altLang="zh-TW" sz="3200" b="1" dirty="0" err="1" smtClean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Yukawas</a:t>
            </a:r>
            <a:endParaRPr lang="en-US" altLang="zh-TW" sz="3200" b="1" u="sng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4819" name="Picture 2" descr="ntu_be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04669" y="3789040"/>
            <a:ext cx="2879725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3" descr="新首頁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68044" y="4924103"/>
            <a:ext cx="1741488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4" descr="新首頁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65257" y="5428928"/>
            <a:ext cx="798512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66591" y="1970224"/>
            <a:ext cx="395763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179512" y="2060848"/>
            <a:ext cx="8784976" cy="2427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60000"/>
              <a:buFont typeface="Monotype Sorts" pitchFamily="2" charset="2"/>
              <a:buNone/>
            </a:pPr>
            <a:endParaRPr kumimoji="1" lang="en-US" altLang="zh-TW" sz="2400" dirty="0">
              <a:solidFill>
                <a:srgbClr val="000000"/>
              </a:solidFill>
              <a:latin typeface="Garamond" pitchFamily="18" charset="0"/>
            </a:endParaRP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60000"/>
              <a:buFont typeface="Monotype Sorts" pitchFamily="2" charset="2"/>
              <a:buNone/>
            </a:pPr>
            <a:r>
              <a:rPr kumimoji="1" lang="en-US" altLang="zh-TW" sz="2400" dirty="0">
                <a:solidFill>
                  <a:srgbClr val="000000"/>
                </a:solidFill>
                <a:latin typeface="Garamond" pitchFamily="18" charset="0"/>
              </a:rPr>
              <a:t/>
            </a:r>
            <a:br>
              <a:rPr kumimoji="1" lang="en-US" altLang="zh-TW" sz="2400" dirty="0">
                <a:solidFill>
                  <a:srgbClr val="000000"/>
                </a:solidFill>
                <a:latin typeface="Garamond" pitchFamily="18" charset="0"/>
              </a:rPr>
            </a:br>
            <a:endParaRPr kumimoji="1" lang="en-US" altLang="zh-TW" sz="900" dirty="0">
              <a:solidFill>
                <a:srgbClr val="000000"/>
              </a:solidFill>
              <a:latin typeface="Garamond" pitchFamily="18" charset="0"/>
            </a:endParaRP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60000"/>
            </a:pPr>
            <a:r>
              <a:rPr kumimoji="1" lang="en-US" altLang="zh-TW" sz="2400" b="1" dirty="0" smtClean="0">
                <a:solidFill>
                  <a:srgbClr val="33CC33"/>
                </a:solidFill>
              </a:rPr>
              <a:t>January</a:t>
            </a:r>
            <a:r>
              <a:rPr kumimoji="1" lang="en-US" altLang="zh-TW" sz="1200" b="1" dirty="0" smtClean="0">
                <a:solidFill>
                  <a:srgbClr val="33CC33"/>
                </a:solidFill>
              </a:rPr>
              <a:t> </a:t>
            </a:r>
            <a:r>
              <a:rPr kumimoji="1" lang="en-US" altLang="zh-TW" sz="2400" b="1" dirty="0" smtClean="0">
                <a:solidFill>
                  <a:srgbClr val="33CC33"/>
                </a:solidFill>
              </a:rPr>
              <a:t>17,</a:t>
            </a:r>
            <a:r>
              <a:rPr kumimoji="1" lang="en-US" altLang="zh-TW" sz="1500" b="1" dirty="0" smtClean="0">
                <a:solidFill>
                  <a:srgbClr val="33CC33"/>
                </a:solidFill>
              </a:rPr>
              <a:t> </a:t>
            </a:r>
            <a:r>
              <a:rPr kumimoji="1" lang="en-US" altLang="zh-TW" sz="2400" b="1" dirty="0" smtClean="0">
                <a:solidFill>
                  <a:srgbClr val="33CC33"/>
                </a:solidFill>
              </a:rPr>
              <a:t>Higgs</a:t>
            </a:r>
            <a:r>
              <a:rPr kumimoji="1" lang="en-US" altLang="zh-TW" sz="1500" b="1" dirty="0" smtClean="0">
                <a:solidFill>
                  <a:srgbClr val="33CC33"/>
                </a:solidFill>
              </a:rPr>
              <a:t> </a:t>
            </a:r>
            <a:r>
              <a:rPr kumimoji="1" lang="en-US" altLang="zh-TW" sz="2400" b="1" dirty="0">
                <a:solidFill>
                  <a:srgbClr val="33CC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kumimoji="1" lang="en-US" altLang="zh-TW" sz="2400" b="1" dirty="0" smtClean="0">
                <a:solidFill>
                  <a:srgbClr val="33CC33"/>
                </a:solidFill>
              </a:rPr>
              <a:t>n</a:t>
            </a:r>
            <a:r>
              <a:rPr kumimoji="1" lang="en-US" altLang="zh-TW" sz="1500" b="1" dirty="0" smtClean="0">
                <a:solidFill>
                  <a:srgbClr val="33CC33"/>
                </a:solidFill>
              </a:rPr>
              <a:t> </a:t>
            </a:r>
            <a:r>
              <a:rPr kumimoji="1" lang="en-US" altLang="zh-TW" sz="2400" b="1" dirty="0" err="1" smtClean="0">
                <a:solidFill>
                  <a:srgbClr val="33CC33"/>
                </a:solidFill>
              </a:rPr>
              <a:t>Flavour</a:t>
            </a:r>
            <a:r>
              <a:rPr kumimoji="1" lang="en-US" altLang="zh-TW" sz="1500" b="1" dirty="0" smtClean="0">
                <a:solidFill>
                  <a:srgbClr val="33CC33"/>
                </a:solidFill>
              </a:rPr>
              <a:t> </a:t>
            </a:r>
            <a:r>
              <a:rPr kumimoji="1" lang="en-US" altLang="zh-TW" sz="2400" b="1" dirty="0" smtClean="0">
                <a:solidFill>
                  <a:srgbClr val="33CC33"/>
                </a:solidFill>
              </a:rPr>
              <a:t>2019</a:t>
            </a:r>
            <a:r>
              <a:rPr kumimoji="1" lang="en-US" altLang="zh-TW" sz="1200" b="1" dirty="0" smtClean="0">
                <a:solidFill>
                  <a:srgbClr val="33CC33"/>
                </a:solidFill>
              </a:rPr>
              <a:t> </a:t>
            </a:r>
            <a:r>
              <a:rPr kumimoji="1" lang="en-US" altLang="zh-TW" sz="2400" b="1" dirty="0" smtClean="0">
                <a:solidFill>
                  <a:srgbClr val="33CC33"/>
                </a:solidFill>
              </a:rPr>
              <a:t>@</a:t>
            </a:r>
            <a:r>
              <a:rPr kumimoji="1" lang="en-US" altLang="zh-TW" sz="1200" b="1" dirty="0" smtClean="0">
                <a:solidFill>
                  <a:srgbClr val="33CC33"/>
                </a:solidFill>
              </a:rPr>
              <a:t> </a:t>
            </a:r>
            <a:r>
              <a:rPr kumimoji="1" lang="en-US" altLang="zh-TW" sz="2400" b="1" dirty="0" smtClean="0">
                <a:solidFill>
                  <a:srgbClr val="33CC33"/>
                </a:solidFill>
              </a:rPr>
              <a:t>CFTP/IST,</a:t>
            </a:r>
            <a:r>
              <a:rPr kumimoji="1" lang="en-US" altLang="zh-TW" sz="1500" b="1" dirty="0" smtClean="0">
                <a:solidFill>
                  <a:srgbClr val="33CC33"/>
                </a:solidFill>
              </a:rPr>
              <a:t> </a:t>
            </a:r>
            <a:r>
              <a:rPr kumimoji="1" lang="en-US" altLang="zh-TW" sz="2400" b="1" dirty="0" smtClean="0">
                <a:solidFill>
                  <a:srgbClr val="33CC33"/>
                </a:solidFill>
              </a:rPr>
              <a:t>Lisbon</a:t>
            </a:r>
            <a:endParaRPr kumimoji="1" lang="en-US" altLang="zh-TW" sz="2400" dirty="0">
              <a:solidFill>
                <a:srgbClr val="000000"/>
              </a:solidFill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56992"/>
            <a:ext cx="4316028" cy="2879600"/>
          </a:xfrm>
          <a:prstGeom prst="rect">
            <a:avLst/>
          </a:prstGeom>
        </p:spPr>
      </p:pic>
      <p:sp>
        <p:nvSpPr>
          <p:cNvPr id="3" name="文字方塊 2"/>
          <p:cNvSpPr txBox="1"/>
          <p:nvPr/>
        </p:nvSpPr>
        <p:spPr>
          <a:xfrm>
            <a:off x="4728243" y="3625860"/>
            <a:ext cx="3690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 smtClean="0">
                <a:solidFill>
                  <a:srgbClr val="0000FF"/>
                </a:solidFill>
              </a:rPr>
              <a:t>Thanks to Francisco and Bohdan and </a:t>
            </a:r>
            <a:r>
              <a:rPr lang="en-US" altLang="zh-TW" sz="1400" dirty="0" err="1" smtClean="0">
                <a:solidFill>
                  <a:srgbClr val="0000FF"/>
                </a:solidFill>
              </a:rPr>
              <a:t>Nuno</a:t>
            </a:r>
            <a:endParaRPr lang="en-US" altLang="zh-TW" sz="1400" dirty="0" smtClean="0">
              <a:solidFill>
                <a:srgbClr val="0000FF"/>
              </a:solidFill>
            </a:endParaRPr>
          </a:p>
          <a:p>
            <a:r>
              <a:rPr lang="en-US" altLang="zh-TW" sz="1400" dirty="0" smtClean="0">
                <a:solidFill>
                  <a:srgbClr val="0000FF"/>
                </a:solidFill>
              </a:rPr>
              <a:t> + others for various Intro</a:t>
            </a:r>
            <a:endParaRPr lang="zh-TW" altLang="en-US" sz="1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51520" y="1088740"/>
            <a:ext cx="5238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 smtClean="0">
                <a:solidFill>
                  <a:srgbClr val="0000FF"/>
                </a:solidFill>
              </a:rPr>
              <a:t>General </a:t>
            </a:r>
            <a:r>
              <a:rPr lang="en-US" altLang="zh-TW" dirty="0">
                <a:solidFill>
                  <a:srgbClr val="0000FF"/>
                </a:solidFill>
              </a:rPr>
              <a:t>Yukawa interaction for up-type </a:t>
            </a:r>
            <a:r>
              <a:rPr lang="en-US" altLang="zh-TW" dirty="0" smtClean="0">
                <a:solidFill>
                  <a:srgbClr val="0000FF"/>
                </a:solidFill>
              </a:rPr>
              <a:t>quarks</a:t>
            </a:r>
            <a:endParaRPr lang="zh-TW" altLang="en-US" dirty="0">
              <a:solidFill>
                <a:srgbClr val="0000FF"/>
              </a:solidFill>
            </a:endParaRPr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3718" y="1513464"/>
            <a:ext cx="5076564" cy="439372"/>
          </a:xfrm>
          <a:prstGeom prst="rect">
            <a:avLst/>
          </a:prstGeom>
        </p:spPr>
      </p:pic>
      <p:pic>
        <p:nvPicPr>
          <p:cNvPr id="11" name="圖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3748" y="2881568"/>
            <a:ext cx="5040560" cy="481576"/>
          </a:xfrm>
          <a:prstGeom prst="rect">
            <a:avLst/>
          </a:prstGeom>
        </p:spPr>
      </p:pic>
      <p:pic>
        <p:nvPicPr>
          <p:cNvPr id="12" name="圖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3580" y="2332440"/>
            <a:ext cx="2638520" cy="436573"/>
          </a:xfrm>
          <a:prstGeom prst="rect">
            <a:avLst/>
          </a:prstGeom>
          <a:ln w="19050">
            <a:solidFill>
              <a:srgbClr val="0000FF"/>
            </a:solidFill>
          </a:ln>
        </p:spPr>
      </p:pic>
      <p:sp>
        <p:nvSpPr>
          <p:cNvPr id="9" name="矩形 8"/>
          <p:cNvSpPr/>
          <p:nvPr/>
        </p:nvSpPr>
        <p:spPr>
          <a:xfrm>
            <a:off x="4087421" y="1844824"/>
            <a:ext cx="10390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r>
              <a:rPr lang="en-US" altLang="zh-TW" sz="2000" baseline="-25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l-GR" altLang="zh-TW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r>
              <a:rPr lang="en-US" altLang="zh-TW" sz="2000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l-GR" altLang="zh-TW" sz="2000" baseline="-25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endParaRPr lang="zh-TW" altLang="en-US" sz="2000" baseline="-25000" dirty="0"/>
          </a:p>
        </p:txBody>
      </p:sp>
      <p:sp>
        <p:nvSpPr>
          <p:cNvPr id="10" name="矩形 9"/>
          <p:cNvSpPr/>
          <p:nvPr/>
        </p:nvSpPr>
        <p:spPr>
          <a:xfrm>
            <a:off x="5311557" y="1849911"/>
            <a:ext cx="10246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r>
              <a:rPr lang="en-US" altLang="zh-TW" sz="2000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l-GR" altLang="zh-TW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r>
              <a:rPr lang="en-US" altLang="zh-TW" sz="2000" baseline="-25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l-GR" altLang="zh-TW" sz="2000" baseline="-25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endParaRPr lang="zh-TW" altLang="en-US" sz="2000" baseline="-25000" dirty="0"/>
          </a:p>
        </p:txBody>
      </p:sp>
      <p:pic>
        <p:nvPicPr>
          <p:cNvPr id="13" name="圖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2000" y="2628000"/>
            <a:ext cx="1537685" cy="324000"/>
          </a:xfrm>
          <a:prstGeom prst="rect">
            <a:avLst/>
          </a:prstGeom>
          <a:ln>
            <a:noFill/>
          </a:ln>
        </p:spPr>
      </p:pic>
      <p:pic>
        <p:nvPicPr>
          <p:cNvPr id="14" name="圖片 13"/>
          <p:cNvPicPr>
            <a:picLocks noChangeAspect="1"/>
          </p:cNvPicPr>
          <p:nvPr/>
        </p:nvPicPr>
        <p:blipFill rotWithShape="1">
          <a:blip r:embed="rId6"/>
          <a:srcRect b="3408"/>
          <a:stretch/>
        </p:blipFill>
        <p:spPr>
          <a:xfrm>
            <a:off x="2033718" y="4279572"/>
            <a:ext cx="5328592" cy="220976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6" name="矩形 15"/>
          <p:cNvSpPr/>
          <p:nvPr/>
        </p:nvSpPr>
        <p:spPr>
          <a:xfrm>
            <a:off x="251520" y="3923764"/>
            <a:ext cx="40126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 smtClean="0">
                <a:solidFill>
                  <a:srgbClr val="0000FF"/>
                </a:solidFill>
              </a:rPr>
              <a:t>Neutral </a:t>
            </a:r>
            <a:r>
              <a:rPr lang="en-US" altLang="zh-TW" dirty="0">
                <a:solidFill>
                  <a:srgbClr val="0000FF"/>
                </a:solidFill>
              </a:rPr>
              <a:t>up-type Yukawa interaction</a:t>
            </a:r>
            <a:endParaRPr lang="zh-TW" altLang="en-US" dirty="0">
              <a:solidFill>
                <a:srgbClr val="0000FF"/>
              </a:solidFill>
            </a:endParaRPr>
          </a:p>
        </p:txBody>
      </p:sp>
      <p:pic>
        <p:nvPicPr>
          <p:cNvPr id="17" name="圖片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58800" y="3399148"/>
            <a:ext cx="3510000" cy="4619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8" name="矩形 17"/>
          <p:cNvSpPr/>
          <p:nvPr/>
        </p:nvSpPr>
        <p:spPr>
          <a:xfrm>
            <a:off x="7699779" y="2937690"/>
            <a:ext cx="1048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 smtClean="0">
                <a:solidFill>
                  <a:srgbClr val="0000FF"/>
                </a:solidFill>
              </a:rPr>
              <a:t>diagonal</a:t>
            </a:r>
            <a:endParaRPr lang="zh-TW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5998968" y="3445432"/>
            <a:ext cx="32175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TW" dirty="0" smtClean="0">
                <a:solidFill>
                  <a:srgbClr val="7C00A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FCNH</a:t>
            </a:r>
            <a:r>
              <a:rPr lang="en-US" altLang="zh-TW" dirty="0" smtClean="0">
                <a:solidFill>
                  <a:srgbClr val="0000FF"/>
                </a:solidFill>
              </a:rPr>
              <a:t> </a:t>
            </a:r>
            <a:r>
              <a:rPr lang="en-US" altLang="zh-TW" sz="1400" dirty="0" smtClean="0">
                <a:solidFill>
                  <a:srgbClr val="0000FF"/>
                </a:solidFill>
              </a:rPr>
              <a:t>(</a:t>
            </a:r>
            <a:r>
              <a:rPr lang="en-US" altLang="zh-TW" sz="1400" u="sng" dirty="0" smtClean="0">
                <a:solidFill>
                  <a:srgbClr val="7C00A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US" altLang="zh-TW" sz="1400" u="sng" dirty="0" smtClean="0">
                <a:solidFill>
                  <a:srgbClr val="0000FF"/>
                </a:solidFill>
              </a:rPr>
              <a:t>lavor </a:t>
            </a:r>
            <a:r>
              <a:rPr lang="en-US" altLang="zh-TW" sz="1400" u="sng" dirty="0" smtClean="0">
                <a:solidFill>
                  <a:srgbClr val="7C00A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altLang="zh-TW" sz="1400" u="sng" dirty="0" smtClean="0">
                <a:solidFill>
                  <a:srgbClr val="0000FF"/>
                </a:solidFill>
              </a:rPr>
              <a:t>hanging </a:t>
            </a:r>
            <a:r>
              <a:rPr lang="en-US" altLang="zh-TW" sz="1400" u="sng" dirty="0" smtClean="0">
                <a:solidFill>
                  <a:srgbClr val="7C00A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altLang="zh-TW" sz="1400" u="sng" dirty="0" smtClean="0">
                <a:solidFill>
                  <a:srgbClr val="0000FF"/>
                </a:solidFill>
              </a:rPr>
              <a:t>eutral </a:t>
            </a:r>
            <a:r>
              <a:rPr lang="en-US" altLang="zh-TW" sz="1400" u="sng" dirty="0" smtClean="0">
                <a:solidFill>
                  <a:srgbClr val="7C00A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altLang="zh-TW" sz="1400" dirty="0" smtClean="0">
                <a:solidFill>
                  <a:srgbClr val="0000FF"/>
                </a:solidFill>
              </a:rPr>
              <a:t>)</a:t>
            </a:r>
            <a:endParaRPr lang="zh-TW" altLang="en-US" sz="1400" dirty="0"/>
          </a:p>
        </p:txBody>
      </p:sp>
      <p:sp>
        <p:nvSpPr>
          <p:cNvPr id="35" name="文字方塊 34"/>
          <p:cNvSpPr txBox="1"/>
          <p:nvPr/>
        </p:nvSpPr>
        <p:spPr>
          <a:xfrm>
            <a:off x="-508" y="5985284"/>
            <a:ext cx="2010487" cy="584775"/>
          </a:xfrm>
          <a:prstGeom prst="rect">
            <a:avLst/>
          </a:prstGeom>
          <a:solidFill>
            <a:srgbClr val="E1FFFF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500" dirty="0" smtClean="0"/>
              <a:t>N.B. </a:t>
            </a:r>
            <a:r>
              <a:rPr lang="en-US" altLang="zh-TW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tan</a:t>
            </a:r>
            <a:r>
              <a:rPr lang="el-GR" altLang="zh-TW" sz="1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zh-TW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1500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unphysical</a:t>
            </a:r>
          </a:p>
          <a:p>
            <a:r>
              <a:rPr lang="en-US" altLang="zh-TW" sz="1500" dirty="0">
                <a:cs typeface="Times New Roman" panose="02020603050405020304" pitchFamily="18" charset="0"/>
              </a:rPr>
              <a:t> </a:t>
            </a:r>
            <a:r>
              <a:rPr lang="en-US" altLang="zh-TW" sz="1500" dirty="0" smtClean="0">
                <a:cs typeface="Times New Roman" panose="02020603050405020304" pitchFamily="18" charset="0"/>
              </a:rPr>
              <a:t>     </a:t>
            </a:r>
            <a:r>
              <a:rPr lang="en-US" altLang="zh-TW" sz="1200" dirty="0" smtClean="0">
                <a:cs typeface="Times New Roman" panose="02020603050405020304" pitchFamily="18" charset="0"/>
              </a:rPr>
              <a:t> [2HDM II notation]</a:t>
            </a:r>
            <a:endParaRPr lang="zh-TW" altLang="en-US" sz="1200" dirty="0"/>
          </a:p>
        </p:txBody>
      </p:sp>
      <p:grpSp>
        <p:nvGrpSpPr>
          <p:cNvPr id="15" name="群組 14"/>
          <p:cNvGrpSpPr/>
          <p:nvPr/>
        </p:nvGrpSpPr>
        <p:grpSpPr>
          <a:xfrm>
            <a:off x="4055161" y="3986931"/>
            <a:ext cx="5032200" cy="2474640"/>
            <a:chOff x="4055161" y="3986931"/>
            <a:chExt cx="5032200" cy="2474640"/>
          </a:xfrm>
        </p:grpSpPr>
        <p:grpSp>
          <p:nvGrpSpPr>
            <p:cNvPr id="32" name="群組 31"/>
            <p:cNvGrpSpPr/>
            <p:nvPr/>
          </p:nvGrpSpPr>
          <p:grpSpPr>
            <a:xfrm>
              <a:off x="8460432" y="5481228"/>
              <a:ext cx="476412" cy="504056"/>
              <a:chOff x="8496436" y="5536800"/>
              <a:chExt cx="476412" cy="504056"/>
            </a:xfrm>
          </p:grpSpPr>
          <p:sp>
            <p:nvSpPr>
              <p:cNvPr id="29" name="矩形 28"/>
              <p:cNvSpPr/>
              <p:nvPr/>
            </p:nvSpPr>
            <p:spPr bwMode="auto">
              <a:xfrm>
                <a:off x="8549163" y="5640746"/>
                <a:ext cx="373417" cy="400110"/>
              </a:xfrm>
              <a:prstGeom prst="rect">
                <a:avLst/>
              </a:prstGeom>
              <a:solidFill>
                <a:srgbClr val="66FFFF"/>
              </a:solidFill>
              <a:ln w="285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zh-TW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新細明體" pitchFamily="18" charset="-120"/>
                </a:endParaRP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8496436" y="5536800"/>
                <a:ext cx="47641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altLang="zh-TW" sz="2400" b="1" i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ρ</a:t>
                </a:r>
                <a:r>
                  <a:rPr lang="en-US" altLang="zh-TW" sz="2400" b="1" i="1" baseline="-25000" dirty="0" err="1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ij</a:t>
                </a:r>
                <a:endParaRPr lang="zh-TW" altLang="en-US" sz="24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pic>
          <p:nvPicPr>
            <p:cNvPr id="21" name="圖片 2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706800" y="4077072"/>
              <a:ext cx="1332148" cy="352110"/>
            </a:xfrm>
            <a:prstGeom prst="rect">
              <a:avLst/>
            </a:prstGeom>
            <a:ln w="19050">
              <a:solidFill>
                <a:srgbClr val="0000FF"/>
              </a:solidFill>
            </a:ln>
          </p:spPr>
        </p:pic>
        <p:sp>
          <p:nvSpPr>
            <p:cNvPr id="22" name="矩形 21"/>
            <p:cNvSpPr/>
            <p:nvPr/>
          </p:nvSpPr>
          <p:spPr>
            <a:xfrm>
              <a:off x="8094781" y="3986931"/>
              <a:ext cx="99258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 b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alignment</a:t>
              </a:r>
            </a:p>
            <a:p>
              <a:pPr algn="ctr"/>
              <a:r>
                <a:rPr lang="en-US" altLang="zh-TW" sz="1400" b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limit</a:t>
              </a:r>
              <a:r>
                <a:rPr lang="en-US" altLang="zh-TW" sz="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zh-TW" sz="14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!</a:t>
              </a:r>
              <a:endParaRPr lang="zh-TW" altLang="en-US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7179643" y="4469049"/>
              <a:ext cx="190468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20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anose="02020603050405020304" pitchFamily="18" charset="0"/>
                </a:rPr>
                <a:t>→</a:t>
              </a:r>
              <a:r>
                <a:rPr lang="en-US" altLang="zh-TW" sz="2000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zh-TW" sz="20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zh-TW" sz="2000" u="sng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diag.</a:t>
              </a:r>
              <a:r>
                <a:rPr lang="en-US" altLang="zh-TW" sz="20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zh-TW" sz="16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(SM-</a:t>
              </a:r>
              <a:r>
                <a:rPr lang="en-US" altLang="zh-TW" sz="19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zh-TW" sz="16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)</a:t>
              </a:r>
              <a:endParaRPr lang="zh-TW" altLang="en-US" sz="1600" dirty="0"/>
            </a:p>
          </p:txBody>
        </p:sp>
        <p:sp>
          <p:nvSpPr>
            <p:cNvPr id="25" name="矩形 24"/>
            <p:cNvSpPr/>
            <p:nvPr/>
          </p:nvSpPr>
          <p:spPr>
            <a:xfrm>
              <a:off x="7253316" y="5544000"/>
              <a:ext cx="13067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20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anose="02020603050405020304" pitchFamily="18" charset="0"/>
                </a:rPr>
                <a:t>→</a:t>
              </a:r>
              <a:r>
                <a:rPr lang="en-US" altLang="zh-TW" sz="2000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zh-TW" sz="8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zh-TW" sz="2000" dirty="0" smtClean="0">
                  <a:solidFill>
                    <a:srgbClr val="7C00A8"/>
                  </a:solidFill>
                  <a:cs typeface="Times New Roman" panose="02020603050405020304" pitchFamily="18" charset="0"/>
                </a:rPr>
                <a:t>FCNH</a:t>
              </a:r>
              <a:endParaRPr lang="zh-TW" altLang="en-US" sz="2000" dirty="0">
                <a:solidFill>
                  <a:srgbClr val="7C00A8"/>
                </a:solidFill>
              </a:endParaRPr>
            </a:p>
          </p:txBody>
        </p:sp>
        <p:sp>
          <p:nvSpPr>
            <p:cNvPr id="26" name="左大括弧 25"/>
            <p:cNvSpPr/>
            <p:nvPr/>
          </p:nvSpPr>
          <p:spPr>
            <a:xfrm flipH="1">
              <a:off x="7175404" y="5071660"/>
              <a:ext cx="221212" cy="1389911"/>
            </a:xfrm>
            <a:prstGeom prst="leftBrace">
              <a:avLst>
                <a:gd name="adj1" fmla="val 37500"/>
                <a:gd name="adj2" fmla="val 48825"/>
              </a:avLst>
            </a:prstGeom>
            <a:ln>
              <a:solidFill>
                <a:srgbClr val="3333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5076056" y="4266000"/>
              <a:ext cx="540060" cy="4098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l-GR" altLang="zh-TW" sz="20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200" b="1" i="1" baseline="-16000" dirty="0" err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US" altLang="zh-TW" b="1" i="1" baseline="-160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200" b="1" i="1" baseline="-160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j</a:t>
              </a:r>
              <a:r>
                <a:rPr lang="en-US" altLang="zh-TW" sz="20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TW" altLang="en-US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5346000" y="5011200"/>
              <a:ext cx="540060" cy="4098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l-GR" altLang="zh-TW" sz="20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200" b="1" i="1" baseline="-16000" dirty="0" err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US" altLang="zh-TW" b="1" i="1" baseline="-160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200" b="1" i="1" baseline="-160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j</a:t>
              </a:r>
              <a:r>
                <a:rPr lang="en-US" altLang="zh-TW" sz="20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TW" altLang="en-US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4055161" y="5906889"/>
              <a:ext cx="540060" cy="4098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l-GR" altLang="zh-TW" sz="20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200" b="1" i="1" baseline="-16000" dirty="0" err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US" altLang="zh-TW" b="1" i="1" baseline="-160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200" b="1" i="1" baseline="-160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j</a:t>
              </a:r>
              <a:r>
                <a:rPr lang="en-US" altLang="zh-TW" sz="20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TW" altLang="en-US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" name="文字方塊 1"/>
            <p:cNvSpPr txBox="1"/>
            <p:nvPr/>
          </p:nvSpPr>
          <p:spPr>
            <a:xfrm>
              <a:off x="6912260" y="5162400"/>
              <a:ext cx="409086" cy="438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25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endParaRPr lang="zh-TW" altLang="en-US" sz="225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文字方塊 33"/>
            <p:cNvSpPr txBox="1"/>
            <p:nvPr/>
          </p:nvSpPr>
          <p:spPr>
            <a:xfrm>
              <a:off x="4842000" y="5878433"/>
              <a:ext cx="377026" cy="438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25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zh-TW" altLang="en-US" sz="225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2352486" y="212400"/>
            <a:ext cx="4487766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TW" sz="2800" dirty="0" smtClean="0">
                <a:solidFill>
                  <a:srgbClr val="000000"/>
                </a:solidFill>
              </a:rPr>
              <a:t>2HDM </a:t>
            </a:r>
            <a:r>
              <a:rPr lang="en-US" altLang="zh-TW" sz="2400" dirty="0">
                <a:solidFill>
                  <a:srgbClr val="000000"/>
                </a:solidFill>
              </a:rPr>
              <a:t>(w/o Z</a:t>
            </a:r>
            <a:r>
              <a:rPr lang="en-US" altLang="zh-TW" sz="2400" baseline="-25000" dirty="0">
                <a:solidFill>
                  <a:srgbClr val="000000"/>
                </a:solidFill>
              </a:rPr>
              <a:t>2</a:t>
            </a:r>
            <a:r>
              <a:rPr lang="en-US" altLang="zh-TW" sz="2400" dirty="0">
                <a:solidFill>
                  <a:srgbClr val="000000"/>
                </a:solidFill>
              </a:rPr>
              <a:t>)</a:t>
            </a:r>
            <a:r>
              <a:rPr lang="en-US" altLang="zh-TW" sz="2800" dirty="0">
                <a:solidFill>
                  <a:srgbClr val="000000"/>
                </a:solidFill>
              </a:rPr>
              <a:t>:  </a:t>
            </a:r>
            <a:r>
              <a:rPr lang="en-US" altLang="zh-TW" sz="2500" dirty="0" smtClean="0">
                <a:solidFill>
                  <a:srgbClr val="7C00A8"/>
                </a:solidFill>
              </a:rPr>
              <a:t>FCNH </a:t>
            </a:r>
            <a:r>
              <a:rPr lang="el-GR" altLang="zh-TW" sz="2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700" b="1" baseline="-25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2600" b="1" baseline="-25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endParaRPr lang="en-US" altLang="zh-TW" sz="2600" dirty="0">
              <a:solidFill>
                <a:srgbClr val="000000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971449" y="837583"/>
            <a:ext cx="4770858" cy="323165"/>
          </a:xfrm>
          <a:prstGeom prst="rect">
            <a:avLst/>
          </a:prstGeom>
          <a:solidFill>
            <a:srgbClr val="E1FFFF"/>
          </a:solidFill>
        </p:spPr>
        <p:txBody>
          <a:bodyPr wrap="none">
            <a:spAutoFit/>
          </a:bodyPr>
          <a:lstStyle/>
          <a:p>
            <a:pPr algn="ctr"/>
            <a:r>
              <a:rPr lang="en-US" altLang="zh-TW" sz="1500" dirty="0" smtClean="0">
                <a:solidFill>
                  <a:srgbClr val="0000FF"/>
                </a:solidFill>
              </a:rPr>
              <a:t> </a:t>
            </a:r>
            <a:r>
              <a:rPr lang="en-US" altLang="zh-TW" sz="1500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 </a:t>
            </a:r>
            <a:r>
              <a:rPr lang="en-US" altLang="zh-TW" sz="1500" dirty="0" smtClean="0">
                <a:solidFill>
                  <a:srgbClr val="0000FF"/>
                </a:solidFill>
              </a:rPr>
              <a:t>Alignment can overtake Glashow-Weinberg NFC</a:t>
            </a:r>
          </a:p>
        </p:txBody>
      </p:sp>
      <p:cxnSp>
        <p:nvCxnSpPr>
          <p:cNvPr id="38" name="直線單箭頭接點 37"/>
          <p:cNvCxnSpPr/>
          <p:nvPr/>
        </p:nvCxnSpPr>
        <p:spPr bwMode="auto">
          <a:xfrm flipV="1">
            <a:off x="3815916" y="4453444"/>
            <a:ext cx="2160240" cy="11718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39" name="圖片 3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89986" y="6057292"/>
            <a:ext cx="1018518" cy="38638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12802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331640" y="3163034"/>
            <a:ext cx="6480720" cy="58477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TW" sz="3000" dirty="0" smtClean="0">
                <a:solidFill>
                  <a:srgbClr val="000000"/>
                </a:solidFill>
              </a:rPr>
              <a:t>II. </a:t>
            </a:r>
            <a:r>
              <a:rPr lang="en-US" altLang="zh-TW" sz="3200" dirty="0" smtClean="0">
                <a:solidFill>
                  <a:srgbClr val="000000"/>
                </a:solidFill>
              </a:rPr>
              <a:t> </a:t>
            </a:r>
            <a:r>
              <a:rPr lang="en-US" altLang="zh-TW" sz="3200" b="1" dirty="0" err="1" smtClean="0">
                <a:solidFill>
                  <a:srgbClr val="9900FF"/>
                </a:solidFill>
              </a:rPr>
              <a:t>E</a:t>
            </a:r>
            <a:r>
              <a:rPr lang="en-US" altLang="zh-TW" sz="3200" dirty="0" err="1" smtClean="0">
                <a:solidFill>
                  <a:srgbClr val="0000FF"/>
                </a:solidFill>
              </a:rPr>
              <a:t>lectro</a:t>
            </a:r>
            <a:r>
              <a:rPr lang="en-US" altLang="zh-TW" sz="3200" b="1" dirty="0" err="1" smtClean="0">
                <a:solidFill>
                  <a:srgbClr val="9900FF"/>
                </a:solidFill>
              </a:rPr>
              <a:t>W</a:t>
            </a:r>
            <a:r>
              <a:rPr lang="en-US" altLang="zh-TW" sz="3200" dirty="0" err="1" smtClean="0">
                <a:solidFill>
                  <a:srgbClr val="0000FF"/>
                </a:solidFill>
              </a:rPr>
              <a:t>eak</a:t>
            </a:r>
            <a:r>
              <a:rPr lang="en-US" altLang="zh-TW" sz="3200" dirty="0" smtClean="0">
                <a:solidFill>
                  <a:srgbClr val="0000FF"/>
                </a:solidFill>
              </a:rPr>
              <a:t> </a:t>
            </a:r>
            <a:r>
              <a:rPr lang="en-US" altLang="zh-TW" sz="3200" b="1" dirty="0" err="1" smtClean="0">
                <a:solidFill>
                  <a:srgbClr val="9900FF"/>
                </a:solidFill>
              </a:rPr>
              <a:t>B</a:t>
            </a:r>
            <a:r>
              <a:rPr lang="en-US" altLang="zh-TW" sz="3200" dirty="0" err="1" smtClean="0">
                <a:solidFill>
                  <a:srgbClr val="0000FF"/>
                </a:solidFill>
              </a:rPr>
              <a:t>aryo</a:t>
            </a:r>
            <a:r>
              <a:rPr lang="en-US" altLang="zh-TW" sz="3200" b="1" dirty="0" err="1" smtClean="0">
                <a:solidFill>
                  <a:srgbClr val="9900FF"/>
                </a:solidFill>
              </a:rPr>
              <a:t>G</a:t>
            </a:r>
            <a:r>
              <a:rPr lang="en-US" altLang="zh-TW" sz="3200" dirty="0" err="1" smtClean="0">
                <a:solidFill>
                  <a:srgbClr val="0000FF"/>
                </a:solidFill>
              </a:rPr>
              <a:t>enesis</a:t>
            </a:r>
            <a:endParaRPr lang="zh-TW" altLang="en-US" dirty="0"/>
          </a:p>
        </p:txBody>
      </p:sp>
      <p:grpSp>
        <p:nvGrpSpPr>
          <p:cNvPr id="10" name="群組 9"/>
          <p:cNvGrpSpPr/>
          <p:nvPr/>
        </p:nvGrpSpPr>
        <p:grpSpPr>
          <a:xfrm>
            <a:off x="2807804" y="4293096"/>
            <a:ext cx="3990997" cy="873840"/>
            <a:chOff x="1907704" y="2569388"/>
            <a:chExt cx="3990997" cy="873840"/>
          </a:xfrm>
        </p:grpSpPr>
        <p:sp>
          <p:nvSpPr>
            <p:cNvPr id="11" name="左大括弧 10"/>
            <p:cNvSpPr/>
            <p:nvPr/>
          </p:nvSpPr>
          <p:spPr>
            <a:xfrm rot="10800000" flipH="1">
              <a:off x="1907704" y="2605392"/>
              <a:ext cx="180019" cy="770312"/>
            </a:xfrm>
            <a:prstGeom prst="leftBrace">
              <a:avLst>
                <a:gd name="adj1" fmla="val 37500"/>
                <a:gd name="adj2" fmla="val 48825"/>
              </a:avLst>
            </a:prstGeom>
            <a:ln>
              <a:solidFill>
                <a:srgbClr val="3333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2015715" y="2569388"/>
              <a:ext cx="3866764" cy="4462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2300" dirty="0">
                  <a:solidFill>
                    <a:srgbClr val="0000FF"/>
                  </a:solidFill>
                  <a:latin typeface="Lucida Handwriting" panose="03010101010101010101" pitchFamily="66" charset="0"/>
                  <a:cs typeface="Times New Roman" panose="02020603050405020304" pitchFamily="18" charset="0"/>
                </a:rPr>
                <a:t>O</a:t>
              </a:r>
              <a:r>
                <a:rPr lang="en-US" altLang="zh-TW" sz="2100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(1)</a:t>
              </a:r>
              <a:r>
                <a:rPr lang="en-US" altLang="zh-TW" sz="21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100" dirty="0" err="1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Quartics</a:t>
              </a:r>
              <a:r>
                <a:rPr lang="en-US" altLang="zh-TW" sz="21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:   </a:t>
              </a:r>
              <a:r>
                <a:rPr lang="en-US" altLang="zh-TW" sz="8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zh-TW" sz="21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1</a:t>
              </a:r>
              <a:r>
                <a:rPr lang="en-US" altLang="zh-TW" sz="2100" baseline="300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st</a:t>
              </a:r>
              <a:r>
                <a:rPr lang="en-US" altLang="zh-TW" sz="21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 Order PT</a:t>
              </a:r>
              <a:endParaRPr lang="zh-TW" altLang="en-US" dirty="0"/>
            </a:p>
          </p:txBody>
        </p:sp>
        <p:sp>
          <p:nvSpPr>
            <p:cNvPr id="13" name="矩形 12"/>
            <p:cNvSpPr/>
            <p:nvPr/>
          </p:nvSpPr>
          <p:spPr>
            <a:xfrm>
              <a:off x="2006289" y="2996952"/>
              <a:ext cx="3892412" cy="4462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2300" dirty="0">
                  <a:solidFill>
                    <a:srgbClr val="0000FF"/>
                  </a:solidFill>
                  <a:latin typeface="Lucida Handwriting" panose="03010101010101010101" pitchFamily="66" charset="0"/>
                  <a:cs typeface="Times New Roman" panose="02020603050405020304" pitchFamily="18" charset="0"/>
                </a:rPr>
                <a:t>O</a:t>
              </a:r>
              <a:r>
                <a:rPr lang="en-US" altLang="zh-TW" sz="2100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(1</a:t>
              </a:r>
              <a:r>
                <a:rPr lang="en-US" altLang="zh-TW" sz="21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)</a:t>
              </a:r>
              <a:r>
                <a:rPr lang="en-US" altLang="zh-TW" sz="2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200" b="1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Im</a:t>
              </a:r>
              <a:r>
                <a:rPr lang="en-US" altLang="zh-TW" sz="7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l-GR" altLang="zh-TW" sz="2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200" b="1" baseline="-25000" dirty="0" err="1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tt</a:t>
              </a:r>
              <a:r>
                <a:rPr lang="en-US" altLang="zh-TW" sz="21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:     </a:t>
              </a:r>
              <a:r>
                <a:rPr lang="en-US" altLang="zh-TW" sz="21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zh-TW" sz="8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zh-TW" sz="21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Source </a:t>
              </a:r>
              <a:r>
                <a:rPr lang="en-US" altLang="zh-TW" sz="21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of </a:t>
              </a:r>
              <a:r>
                <a:rPr lang="en-US" altLang="zh-TW" sz="2100" dirty="0" smtClean="0">
                  <a:solidFill>
                    <a:srgbClr val="FF0000"/>
                  </a:solidFill>
                  <a:cs typeface="Times New Roman" panose="02020603050405020304" pitchFamily="18" charset="0"/>
                </a:rPr>
                <a:t>CPV</a:t>
              </a:r>
              <a:r>
                <a:rPr lang="en-US" altLang="zh-TW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 </a:t>
              </a:r>
              <a:endParaRPr lang="zh-TW" altLang="en-US" dirty="0"/>
            </a:p>
          </p:txBody>
        </p:sp>
      </p:grpSp>
      <p:sp>
        <p:nvSpPr>
          <p:cNvPr id="7" name="文字方塊 6"/>
          <p:cNvSpPr txBox="1"/>
          <p:nvPr/>
        </p:nvSpPr>
        <p:spPr>
          <a:xfrm>
            <a:off x="7126838" y="4699302"/>
            <a:ext cx="2005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altLang="zh-TW" sz="2000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</a:t>
            </a:r>
            <a:r>
              <a:rPr lang="en-US" altLang="zh-TW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Top Yukawa</a:t>
            </a:r>
            <a:endParaRPr lang="zh-TW" alt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971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 rotWithShape="1">
          <a:blip r:embed="rId2"/>
          <a:srcRect b="1429"/>
          <a:stretch/>
        </p:blipFill>
        <p:spPr>
          <a:xfrm>
            <a:off x="179512" y="944724"/>
            <a:ext cx="8748972" cy="5544616"/>
          </a:xfrm>
          <a:prstGeom prst="rect">
            <a:avLst/>
          </a:prstGeom>
        </p:spPr>
      </p:pic>
      <p:grpSp>
        <p:nvGrpSpPr>
          <p:cNvPr id="6" name="群組 5"/>
          <p:cNvGrpSpPr/>
          <p:nvPr/>
        </p:nvGrpSpPr>
        <p:grpSpPr>
          <a:xfrm>
            <a:off x="4325988" y="3683930"/>
            <a:ext cx="4528567" cy="1046440"/>
            <a:chOff x="4325988" y="3683930"/>
            <a:chExt cx="4528567" cy="1046440"/>
          </a:xfrm>
        </p:grpSpPr>
        <p:pic>
          <p:nvPicPr>
            <p:cNvPr id="3" name="圖片 2"/>
            <p:cNvPicPr>
              <a:picLocks noChangeAspect="1"/>
            </p:cNvPicPr>
            <p:nvPr/>
          </p:nvPicPr>
          <p:blipFill rotWithShape="1">
            <a:blip r:embed="rId3"/>
            <a:srcRect r="549"/>
            <a:stretch/>
          </p:blipFill>
          <p:spPr>
            <a:xfrm>
              <a:off x="5976156" y="3969060"/>
              <a:ext cx="2808312" cy="353023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sp>
          <p:nvSpPr>
            <p:cNvPr id="4" name="文字方塊 3"/>
            <p:cNvSpPr txBox="1"/>
            <p:nvPr/>
          </p:nvSpPr>
          <p:spPr>
            <a:xfrm>
              <a:off x="4325988" y="3959768"/>
              <a:ext cx="13981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>
                  <a:solidFill>
                    <a:srgbClr val="0000FF"/>
                  </a:solidFill>
                </a:rPr>
                <a:t>Motivation:</a:t>
              </a:r>
              <a:endParaRPr lang="zh-TW" altLang="en-US" dirty="0">
                <a:solidFill>
                  <a:srgbClr val="0000FF"/>
                </a:solidFill>
              </a:endParaRPr>
            </a:p>
          </p:txBody>
        </p:sp>
        <p:sp>
          <p:nvSpPr>
            <p:cNvPr id="5" name="文字方塊 4"/>
            <p:cNvSpPr txBox="1"/>
            <p:nvPr/>
          </p:nvSpPr>
          <p:spPr>
            <a:xfrm>
              <a:off x="7187047" y="3683930"/>
              <a:ext cx="1667508" cy="1046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TW" sz="1600" dirty="0" smtClean="0"/>
                <a:t>CMS 2015</a:t>
              </a:r>
            </a:p>
            <a:p>
              <a:pPr algn="r"/>
              <a:endParaRPr lang="en-US" altLang="zh-TW" sz="1600" dirty="0"/>
            </a:p>
            <a:p>
              <a:pPr algn="r"/>
              <a:endParaRPr lang="en-US" altLang="zh-TW" sz="1600" dirty="0"/>
            </a:p>
            <a:p>
              <a:pPr algn="r"/>
              <a:r>
                <a:rPr lang="en-US" altLang="zh-TW" sz="1400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</a:t>
              </a:r>
              <a:r>
                <a:rPr lang="en-US" altLang="zh-TW" sz="1400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isappeared since</a:t>
              </a:r>
              <a:endParaRPr lang="zh-TW" altLang="en-US" sz="1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cxnSp>
        <p:nvCxnSpPr>
          <p:cNvPr id="9" name="直線接點 8"/>
          <p:cNvCxnSpPr/>
          <p:nvPr/>
        </p:nvCxnSpPr>
        <p:spPr bwMode="auto">
          <a:xfrm>
            <a:off x="3563888" y="3420000"/>
            <a:ext cx="111612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文字方塊 6"/>
          <p:cNvSpPr txBox="1"/>
          <p:nvPr/>
        </p:nvSpPr>
        <p:spPr>
          <a:xfrm rot="21267979">
            <a:off x="2905199" y="3401264"/>
            <a:ext cx="3191868" cy="692497"/>
          </a:xfrm>
          <a:prstGeom prst="rect">
            <a:avLst/>
          </a:prstGeom>
          <a:solidFill>
            <a:srgbClr val="00FFFF">
              <a:alpha val="67059"/>
            </a:srgbClr>
          </a:solidFill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rgbClr val="0000FF"/>
                </a:solidFill>
              </a:rPr>
              <a:t> </a:t>
            </a:r>
            <a:r>
              <a:rPr lang="en-US" altLang="zh-TW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dirty="0" smtClean="0">
                <a:solidFill>
                  <a:srgbClr val="0000FF"/>
                </a:solidFill>
              </a:rPr>
              <a:t>Too Difficult.</a:t>
            </a:r>
            <a:r>
              <a:rPr lang="en-US" altLang="zh-TW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r>
              <a:rPr lang="en-US" altLang="zh-TW" dirty="0" smtClean="0">
                <a:solidFill>
                  <a:srgbClr val="0000FF"/>
                </a:solidFill>
              </a:rPr>
              <a:t> </a:t>
            </a:r>
            <a:r>
              <a:rPr lang="en-US" altLang="zh-TW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dirty="0" smtClean="0">
                <a:solidFill>
                  <a:srgbClr val="0000FF"/>
                </a:solidFill>
              </a:rPr>
              <a:t>I think </a:t>
            </a:r>
            <a:r>
              <a:rPr lang="el-GR" altLang="zh-TW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100" b="1" baseline="-2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dirty="0" smtClean="0">
                <a:solidFill>
                  <a:srgbClr val="0000FF"/>
                </a:solidFill>
              </a:rPr>
              <a:t> would work.</a:t>
            </a:r>
            <a:r>
              <a:rPr lang="en-US" altLang="zh-TW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TW" dirty="0" smtClean="0">
                <a:solidFill>
                  <a:srgbClr val="0000FF"/>
                </a:solidFill>
              </a:rPr>
              <a:t> ...</a:t>
            </a:r>
            <a:endParaRPr lang="zh-TW" alt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596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93830" y="267325"/>
            <a:ext cx="3958573" cy="56938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TW" sz="2500" dirty="0" smtClean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EWBG</a:t>
            </a:r>
            <a:r>
              <a:rPr lang="en-US" altLang="zh-TW" sz="2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altLang="zh-TW" sz="2500" dirty="0" smtClean="0">
                <a:solidFill>
                  <a:srgbClr val="000000"/>
                </a:solidFill>
              </a:rPr>
              <a:t>:      </a:t>
            </a:r>
            <a:r>
              <a:rPr lang="en-US" altLang="zh-TW" sz="25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l-GR" altLang="zh-TW" sz="27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altLang="zh-TW" sz="2900" b="1" baseline="-2200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25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TW" sz="25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altLang="zh-TW" sz="2500" dirty="0" smtClean="0">
                <a:solidFill>
                  <a:srgbClr val="000000"/>
                </a:solidFill>
              </a:rPr>
              <a:t>    </a:t>
            </a:r>
            <a:r>
              <a:rPr lang="en-US" altLang="zh-TW" sz="2500" dirty="0" err="1" smtClean="0">
                <a:solidFill>
                  <a:srgbClr val="000000"/>
                </a:solidFill>
              </a:rPr>
              <a:t>Im</a:t>
            </a:r>
            <a:r>
              <a:rPr lang="en-US" altLang="zh-TW" sz="1000" dirty="0" smtClean="0">
                <a:solidFill>
                  <a:srgbClr val="000000"/>
                </a:solidFill>
              </a:rPr>
              <a:t> </a:t>
            </a:r>
            <a:r>
              <a:rPr lang="el-GR" altLang="zh-TW" sz="27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ρ</a:t>
            </a:r>
            <a:r>
              <a:rPr lang="en-US" altLang="zh-TW" sz="2800" b="1" baseline="-22000" dirty="0" err="1" smtClean="0">
                <a:solidFill>
                  <a:srgbClr val="FF0000"/>
                </a:solidFill>
              </a:rPr>
              <a:t>tt</a:t>
            </a:r>
            <a:endParaRPr lang="en-US" altLang="zh-TW" sz="3000" baseline="-220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TW" altLang="en-US" sz="400" dirty="0">
              <a:solidFill>
                <a:srgbClr val="0000FF"/>
              </a:solidFill>
            </a:endParaRPr>
          </a:p>
        </p:txBody>
      </p:sp>
      <p:sp>
        <p:nvSpPr>
          <p:cNvPr id="3" name="左大括弧 2"/>
          <p:cNvSpPr/>
          <p:nvPr/>
        </p:nvSpPr>
        <p:spPr>
          <a:xfrm rot="5400000">
            <a:off x="5346088" y="-621451"/>
            <a:ext cx="216023" cy="1908214"/>
          </a:xfrm>
          <a:prstGeom prst="leftBrace">
            <a:avLst>
              <a:gd name="adj1" fmla="val 37500"/>
              <a:gd name="adj2" fmla="val 48825"/>
            </a:avLst>
          </a:prstGeom>
          <a:ln>
            <a:solidFill>
              <a:srgbClr val="3333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49" name="群組 48"/>
          <p:cNvGrpSpPr/>
          <p:nvPr/>
        </p:nvGrpSpPr>
        <p:grpSpPr>
          <a:xfrm>
            <a:off x="-36512" y="657563"/>
            <a:ext cx="9289032" cy="5871467"/>
            <a:chOff x="-36512" y="657563"/>
            <a:chExt cx="9289032" cy="5871467"/>
          </a:xfrm>
        </p:grpSpPr>
        <p:pic>
          <p:nvPicPr>
            <p:cNvPr id="5" name="圖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35796" y="947670"/>
              <a:ext cx="3384163" cy="2419040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35496" y="944724"/>
              <a:ext cx="9001000" cy="3308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TW" sz="1550" dirty="0">
                  <a:solidFill>
                    <a:srgbClr val="0000FF"/>
                  </a:solidFill>
                </a:rPr>
                <a:t>strongly </a:t>
              </a:r>
              <a:r>
                <a:rPr lang="en-US" altLang="zh-TW" sz="1550" u="sng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1st order</a:t>
              </a:r>
              <a:r>
                <a:rPr lang="en-US" altLang="zh-TW" sz="155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zh-TW" sz="1550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EW </a:t>
              </a:r>
              <a:r>
                <a:rPr lang="en-US" altLang="zh-TW" sz="155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phase </a:t>
              </a:r>
              <a:r>
                <a:rPr lang="en-US" altLang="zh-TW" sz="1550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transition </a:t>
              </a:r>
              <a:r>
                <a:rPr lang="en-US" altLang="zh-TW" sz="1300" dirty="0" smtClean="0">
                  <a:solidFill>
                    <a:srgbClr val="0000FF"/>
                  </a:solidFill>
                </a:rPr>
                <a:t>(</a:t>
              </a:r>
              <a:r>
                <a:rPr lang="en-US" altLang="zh-TW" sz="1300" b="1" u="sng" dirty="0" smtClean="0">
                  <a:solidFill>
                    <a:srgbClr val="0000FF"/>
                  </a:solidFill>
                </a:rPr>
                <a:t>EWPT</a:t>
              </a:r>
              <a:r>
                <a:rPr lang="en-US" altLang="zh-TW" sz="1300" dirty="0" smtClean="0">
                  <a:solidFill>
                    <a:srgbClr val="0000FF"/>
                  </a:solidFill>
                </a:rPr>
                <a:t>)                              </a:t>
              </a:r>
              <a:r>
                <a:rPr lang="en-US" altLang="zh-TW" sz="1500" dirty="0" smtClean="0">
                  <a:solidFill>
                    <a:srgbClr val="0000FF"/>
                  </a:solidFill>
                </a:rPr>
                <a:t>Expanding Bubble of Broken Phase</a:t>
              </a:r>
              <a:endParaRPr lang="zh-TW" altLang="en-US" sz="1500" dirty="0">
                <a:solidFill>
                  <a:srgbClr val="0000FF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976156" y="1415722"/>
              <a:ext cx="207941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550" dirty="0">
                  <a:solidFill>
                    <a:srgbClr val="0000FF"/>
                  </a:solidFill>
                </a:rPr>
                <a:t>To avoid </a:t>
              </a:r>
              <a:r>
                <a:rPr lang="en-US" altLang="zh-TW" sz="1600" dirty="0" err="1">
                  <a:solidFill>
                    <a:srgbClr val="0000FF"/>
                  </a:solidFill>
                </a:rPr>
                <a:t>n</a:t>
              </a:r>
              <a:r>
                <a:rPr lang="en-US" altLang="zh-TW" sz="1600" baseline="-25000" dirty="0" err="1">
                  <a:solidFill>
                    <a:srgbClr val="0000FF"/>
                  </a:solidFill>
                </a:rPr>
                <a:t>B</a:t>
              </a:r>
              <a:r>
                <a:rPr lang="en-US" altLang="zh-TW" sz="1600" dirty="0">
                  <a:solidFill>
                    <a:srgbClr val="0000FF"/>
                  </a:solidFill>
                </a:rPr>
                <a:t> </a:t>
              </a:r>
              <a:r>
                <a:rPr lang="en-US" altLang="zh-TW" sz="1550" dirty="0" smtClean="0">
                  <a:solidFill>
                    <a:srgbClr val="0000FF"/>
                  </a:solidFill>
                </a:rPr>
                <a:t>washout:</a:t>
              </a:r>
              <a:endParaRPr lang="zh-TW" altLang="en-US" sz="1550" dirty="0">
                <a:solidFill>
                  <a:srgbClr val="0000FF"/>
                </a:solidFill>
              </a:endParaRPr>
            </a:p>
          </p:txBody>
        </p:sp>
        <p:pic>
          <p:nvPicPr>
            <p:cNvPr id="8" name="圖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52403" y="1920482"/>
              <a:ext cx="1981190" cy="320526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</p:pic>
        <p:sp>
          <p:nvSpPr>
            <p:cNvPr id="9" name="矩形 8"/>
            <p:cNvSpPr/>
            <p:nvPr/>
          </p:nvSpPr>
          <p:spPr>
            <a:xfrm>
              <a:off x="6049713" y="2205004"/>
              <a:ext cx="28280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400" dirty="0" err="1" smtClean="0">
                  <a:solidFill>
                    <a:srgbClr val="0000FF"/>
                  </a:solidFill>
                </a:rPr>
                <a:t>n</a:t>
              </a:r>
              <a:r>
                <a:rPr lang="en-US" altLang="zh-TW" sz="1400" baseline="-25000" dirty="0" err="1" smtClean="0">
                  <a:solidFill>
                    <a:srgbClr val="0000FF"/>
                  </a:solidFill>
                </a:rPr>
                <a:t>B</a:t>
              </a:r>
              <a:r>
                <a:rPr lang="en-US" altLang="zh-TW" sz="1400" dirty="0" smtClean="0">
                  <a:solidFill>
                    <a:srgbClr val="0000FF"/>
                  </a:solidFill>
                </a:rPr>
                <a:t> changing rate (broken phase)</a:t>
              </a:r>
              <a:endParaRPr lang="zh-TW" altLang="en-US" sz="1400" dirty="0">
                <a:solidFill>
                  <a:srgbClr val="0000FF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7600876" y="1667750"/>
              <a:ext cx="132760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400" dirty="0" smtClean="0">
                  <a:solidFill>
                    <a:srgbClr val="0000FF"/>
                  </a:solidFill>
                </a:rPr>
                <a:t>Hubble const.</a:t>
              </a:r>
              <a:endParaRPr lang="zh-TW" altLang="en-US" sz="1400" dirty="0">
                <a:solidFill>
                  <a:srgbClr val="0000FF"/>
                </a:solidFill>
              </a:endParaRPr>
            </a:p>
          </p:txBody>
        </p:sp>
        <p:pic>
          <p:nvPicPr>
            <p:cNvPr id="11" name="圖片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36515" y="2643435"/>
              <a:ext cx="2016225" cy="320074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</p:pic>
        <p:sp>
          <p:nvSpPr>
            <p:cNvPr id="12" name="矩形 11"/>
            <p:cNvSpPr/>
            <p:nvPr/>
          </p:nvSpPr>
          <p:spPr>
            <a:xfrm>
              <a:off x="8479551" y="2637783"/>
              <a:ext cx="772969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500" dirty="0" smtClean="0">
                  <a:solidFill>
                    <a:srgbClr val="0000FF"/>
                  </a:solidFill>
                  <a:latin typeface="Lucida Handwriting" panose="03010101010101010101" pitchFamily="66" charset="0"/>
                </a:rPr>
                <a:t>~</a:t>
              </a:r>
              <a:r>
                <a:rPr lang="en-US" altLang="zh-TW" sz="1000" dirty="0" smtClean="0">
                  <a:solidFill>
                    <a:srgbClr val="0000FF"/>
                  </a:solidFill>
                  <a:latin typeface="Lucida Handwriting" panose="03010101010101010101" pitchFamily="66" charset="0"/>
                </a:rPr>
                <a:t> </a:t>
              </a:r>
              <a:r>
                <a:rPr lang="en-US" altLang="zh-TW" sz="1500" dirty="0" smtClean="0">
                  <a:solidFill>
                    <a:srgbClr val="0000FF"/>
                  </a:solidFill>
                  <a:latin typeface="Lucida Handwriting" panose="03010101010101010101" pitchFamily="66" charset="0"/>
                </a:rPr>
                <a:t>O</a:t>
              </a:r>
              <a:r>
                <a:rPr lang="en-US" altLang="zh-TW" sz="1500" dirty="0" smtClean="0">
                  <a:solidFill>
                    <a:srgbClr val="0000FF"/>
                  </a:solidFill>
                </a:rPr>
                <a:t>(1</a:t>
              </a:r>
              <a:r>
                <a:rPr lang="en-US" altLang="zh-TW" sz="1500" dirty="0">
                  <a:solidFill>
                    <a:srgbClr val="0000FF"/>
                  </a:solidFill>
                </a:rPr>
                <a:t>)</a:t>
              </a:r>
              <a:endParaRPr lang="zh-TW" altLang="en-US" sz="1500" dirty="0"/>
            </a:p>
          </p:txBody>
        </p:sp>
        <p:sp>
          <p:nvSpPr>
            <p:cNvPr id="13" name="矩形 12"/>
            <p:cNvSpPr/>
            <p:nvPr/>
          </p:nvSpPr>
          <p:spPr>
            <a:xfrm>
              <a:off x="6228184" y="2927890"/>
              <a:ext cx="9172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400" dirty="0" err="1" smtClean="0">
                  <a:solidFill>
                    <a:srgbClr val="0000FF"/>
                  </a:solidFill>
                </a:rPr>
                <a:t>vev</a:t>
              </a:r>
              <a:r>
                <a:rPr lang="en-US" altLang="zh-TW" sz="1400" dirty="0" smtClean="0">
                  <a:solidFill>
                    <a:srgbClr val="0000FF"/>
                  </a:solidFill>
                </a:rPr>
                <a:t> @ </a:t>
              </a:r>
              <a:r>
                <a:rPr lang="en-US" altLang="zh-TW" sz="1400" i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altLang="zh-TW" sz="1400" i="1" baseline="-250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zh-TW" altLang="en-US" sz="1400" i="1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5" name="圖片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76156" y="3210124"/>
              <a:ext cx="1404156" cy="257826"/>
            </a:xfrm>
            <a:prstGeom prst="rect">
              <a:avLst/>
            </a:prstGeom>
          </p:spPr>
        </p:pic>
        <p:pic>
          <p:nvPicPr>
            <p:cNvPr id="17" name="圖片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19772" y="3825231"/>
              <a:ext cx="4104455" cy="791901"/>
            </a:xfrm>
            <a:prstGeom prst="rect">
              <a:avLst/>
            </a:prstGeom>
            <a:ln w="28575">
              <a:solidFill>
                <a:srgbClr val="0000FF"/>
              </a:solidFill>
            </a:ln>
          </p:spPr>
        </p:pic>
        <p:sp>
          <p:nvSpPr>
            <p:cNvPr id="18" name="矩形 17"/>
            <p:cNvSpPr/>
            <p:nvPr/>
          </p:nvSpPr>
          <p:spPr>
            <a:xfrm>
              <a:off x="1799692" y="4036515"/>
              <a:ext cx="63350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dirty="0" err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</a:t>
              </a:r>
              <a:r>
                <a:rPr lang="en-US" altLang="zh-TW" baseline="-25000" dirty="0" err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</a:t>
              </a:r>
              <a:r>
                <a:rPr lang="en-US" altLang="zh-TW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/s</a:t>
              </a:r>
              <a:endParaRPr lang="zh-TW" alt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9" name="圖片 1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152092" y="4081455"/>
              <a:ext cx="1889886" cy="264061"/>
            </a:xfrm>
            <a:prstGeom prst="rect">
              <a:avLst/>
            </a:prstGeom>
          </p:spPr>
        </p:pic>
        <p:sp>
          <p:nvSpPr>
            <p:cNvPr id="20" name="矩形 19"/>
            <p:cNvSpPr/>
            <p:nvPr/>
          </p:nvSpPr>
          <p:spPr>
            <a:xfrm>
              <a:off x="7479718" y="3789911"/>
              <a:ext cx="1234633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500" dirty="0" smtClean="0">
                  <a:solidFill>
                    <a:srgbClr val="0000FF"/>
                  </a:solidFill>
                </a:rPr>
                <a:t>Planck 2014</a:t>
              </a:r>
              <a:endParaRPr lang="zh-TW" altLang="en-US" sz="1500" dirty="0"/>
            </a:p>
          </p:txBody>
        </p:sp>
        <p:pic>
          <p:nvPicPr>
            <p:cNvPr id="21" name="圖片 2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455876" y="4744889"/>
              <a:ext cx="1709694" cy="308034"/>
            </a:xfrm>
            <a:prstGeom prst="rect">
              <a:avLst/>
            </a:prstGeom>
          </p:spPr>
        </p:pic>
        <p:sp>
          <p:nvSpPr>
            <p:cNvPr id="22" name="矩形 21"/>
            <p:cNvSpPr/>
            <p:nvPr/>
          </p:nvSpPr>
          <p:spPr>
            <a:xfrm>
              <a:off x="5184068" y="4725144"/>
              <a:ext cx="204254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TW" sz="1400" dirty="0" err="1">
                  <a:solidFill>
                    <a:srgbClr val="0000FF"/>
                  </a:solidFill>
                </a:rPr>
                <a:t>n</a:t>
              </a:r>
              <a:r>
                <a:rPr lang="en-US" altLang="zh-TW" sz="1400" baseline="-25000" dirty="0" err="1">
                  <a:solidFill>
                    <a:srgbClr val="0000FF"/>
                  </a:solidFill>
                </a:rPr>
                <a:t>B</a:t>
              </a:r>
              <a:r>
                <a:rPr lang="en-US" altLang="zh-TW" sz="1400" dirty="0">
                  <a:solidFill>
                    <a:srgbClr val="0000FF"/>
                  </a:solidFill>
                </a:rPr>
                <a:t> changing rate </a:t>
              </a:r>
              <a:r>
                <a:rPr lang="en-US" altLang="zh-TW" sz="1400" dirty="0" smtClean="0">
                  <a:solidFill>
                    <a:srgbClr val="0000FF"/>
                  </a:solidFill>
                </a:rPr>
                <a:t>(</a:t>
              </a:r>
              <a:r>
                <a:rPr lang="en-US" altLang="zh-TW" sz="1400" dirty="0" err="1" smtClean="0">
                  <a:solidFill>
                    <a:srgbClr val="0000FF"/>
                  </a:solidFill>
                </a:rPr>
                <a:t>sym</a:t>
              </a:r>
              <a:r>
                <a:rPr lang="en-US" altLang="zh-TW" sz="1400" dirty="0" smtClean="0">
                  <a:solidFill>
                    <a:srgbClr val="0000FF"/>
                  </a:solidFill>
                </a:rPr>
                <a:t>)</a:t>
              </a:r>
              <a:endParaRPr lang="zh-TW" altLang="en-US" sz="1400" dirty="0">
                <a:solidFill>
                  <a:srgbClr val="0000FF"/>
                </a:solidFill>
              </a:endParaRPr>
            </a:p>
          </p:txBody>
        </p:sp>
        <p:pic>
          <p:nvPicPr>
            <p:cNvPr id="23" name="圖片 2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441915" y="5068925"/>
              <a:ext cx="1133630" cy="270845"/>
            </a:xfrm>
            <a:prstGeom prst="rect">
              <a:avLst/>
            </a:prstGeom>
          </p:spPr>
        </p:pic>
        <p:sp>
          <p:nvSpPr>
            <p:cNvPr id="24" name="矩形 23"/>
            <p:cNvSpPr/>
            <p:nvPr/>
          </p:nvSpPr>
          <p:spPr>
            <a:xfrm>
              <a:off x="5206910" y="5029580"/>
              <a:ext cx="196399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TW" sz="1400" dirty="0">
                  <a:solidFill>
                    <a:srgbClr val="0000FF"/>
                  </a:solidFill>
                </a:rPr>
                <a:t>quark diffusion </a:t>
              </a:r>
              <a:r>
                <a:rPr lang="en-US" altLang="zh-TW" sz="1400" dirty="0" err="1">
                  <a:solidFill>
                    <a:srgbClr val="0000FF"/>
                  </a:solidFill>
                </a:rPr>
                <a:t>const</a:t>
              </a:r>
              <a:endParaRPr lang="zh-TW" altLang="en-US" sz="1400" dirty="0">
                <a:solidFill>
                  <a:srgbClr val="0000FF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5212058" y="5338888"/>
              <a:ext cx="149912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400" dirty="0" smtClean="0">
                  <a:solidFill>
                    <a:srgbClr val="0000FF"/>
                  </a:solidFill>
                </a:rPr>
                <a:t>entropy density</a:t>
              </a:r>
              <a:endParaRPr lang="zh-TW" altLang="en-US" dirty="0"/>
            </a:p>
          </p:txBody>
        </p:sp>
        <p:pic>
          <p:nvPicPr>
            <p:cNvPr id="26" name="圖片 25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467702" y="5621011"/>
              <a:ext cx="276208" cy="244851"/>
            </a:xfrm>
            <a:prstGeom prst="rect">
              <a:avLst/>
            </a:prstGeom>
          </p:spPr>
        </p:pic>
        <p:pic>
          <p:nvPicPr>
            <p:cNvPr id="27" name="圖片 26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779913" y="5608951"/>
              <a:ext cx="223200" cy="223227"/>
            </a:xfrm>
            <a:prstGeom prst="rect">
              <a:avLst/>
            </a:prstGeom>
          </p:spPr>
        </p:pic>
        <p:pic>
          <p:nvPicPr>
            <p:cNvPr id="28" name="圖片 27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038249" y="5637127"/>
              <a:ext cx="255145" cy="204141"/>
            </a:xfrm>
            <a:prstGeom prst="rect">
              <a:avLst/>
            </a:prstGeom>
          </p:spPr>
        </p:pic>
        <p:sp>
          <p:nvSpPr>
            <p:cNvPr id="29" name="矩形 28"/>
            <p:cNvSpPr/>
            <p:nvPr/>
          </p:nvSpPr>
          <p:spPr>
            <a:xfrm>
              <a:off x="5214102" y="5625244"/>
              <a:ext cx="181171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400" u="sng" dirty="0">
                  <a:solidFill>
                    <a:srgbClr val="0000FF"/>
                  </a:solidFill>
                </a:rPr>
                <a:t>bubble wall</a:t>
              </a:r>
              <a:r>
                <a:rPr lang="en-US" altLang="zh-TW" sz="1400" dirty="0">
                  <a:solidFill>
                    <a:srgbClr val="0000FF"/>
                  </a:solidFill>
                </a:rPr>
                <a:t> velocity</a:t>
              </a:r>
              <a:endParaRPr lang="zh-TW" altLang="en-US" sz="1400" dirty="0">
                <a:solidFill>
                  <a:srgbClr val="0000FF"/>
                </a:solidFill>
              </a:endParaRPr>
            </a:p>
          </p:txBody>
        </p:sp>
        <p:pic>
          <p:nvPicPr>
            <p:cNvPr id="30" name="圖片 29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455877" y="5928575"/>
              <a:ext cx="288032" cy="280865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</p:pic>
        <p:sp>
          <p:nvSpPr>
            <p:cNvPr id="31" name="矩形 30"/>
            <p:cNvSpPr/>
            <p:nvPr/>
          </p:nvSpPr>
          <p:spPr>
            <a:xfrm>
              <a:off x="5214102" y="5928575"/>
              <a:ext cx="322210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TW" sz="1400" dirty="0" err="1" smtClean="0">
                  <a:solidFill>
                    <a:srgbClr val="0000FF"/>
                  </a:solidFill>
                </a:rPr>
                <a:t>l.h</a:t>
              </a:r>
              <a:r>
                <a:rPr lang="en-US" altLang="zh-TW" sz="1400" dirty="0" smtClean="0">
                  <a:solidFill>
                    <a:srgbClr val="0000FF"/>
                  </a:solidFill>
                </a:rPr>
                <a:t>. </a:t>
              </a:r>
              <a:r>
                <a:rPr lang="en-US" altLang="zh-TW" sz="1400" dirty="0">
                  <a:solidFill>
                    <a:srgbClr val="0000FF"/>
                  </a:solidFill>
                </a:rPr>
                <a:t>fermion </a:t>
              </a:r>
              <a:r>
                <a:rPr lang="en-US" altLang="zh-TW" sz="1400" dirty="0" smtClean="0">
                  <a:solidFill>
                    <a:srgbClr val="0000FF"/>
                  </a:solidFill>
                </a:rPr>
                <a:t>density  (</a:t>
              </a:r>
              <a:r>
                <a:rPr lang="en-US" altLang="zh-TW" sz="1400" dirty="0" err="1" smtClean="0">
                  <a:solidFill>
                    <a:srgbClr val="FF0000"/>
                  </a:solidFill>
                </a:rPr>
                <a:t>l.h</a:t>
              </a:r>
              <a:r>
                <a:rPr lang="en-US" altLang="zh-TW" sz="1400" dirty="0" smtClean="0">
                  <a:solidFill>
                    <a:srgbClr val="FF0000"/>
                  </a:solidFill>
                </a:rPr>
                <a:t>. top density</a:t>
              </a:r>
              <a:r>
                <a:rPr lang="en-US" altLang="zh-TW" sz="1400" dirty="0" smtClean="0">
                  <a:solidFill>
                    <a:srgbClr val="0000FF"/>
                  </a:solidFill>
                </a:rPr>
                <a:t>)</a:t>
              </a:r>
              <a:endParaRPr lang="zh-TW" altLang="en-US" sz="1400" dirty="0">
                <a:solidFill>
                  <a:srgbClr val="0000FF"/>
                </a:solidFill>
              </a:endParaRPr>
            </a:p>
          </p:txBody>
        </p:sp>
        <p:pic>
          <p:nvPicPr>
            <p:cNvPr id="32" name="圖片 31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451956" y="6236352"/>
              <a:ext cx="234113" cy="292678"/>
            </a:xfrm>
            <a:prstGeom prst="rect">
              <a:avLst/>
            </a:prstGeom>
          </p:spPr>
        </p:pic>
        <p:sp>
          <p:nvSpPr>
            <p:cNvPr id="33" name="矩形 32"/>
            <p:cNvSpPr/>
            <p:nvPr/>
          </p:nvSpPr>
          <p:spPr>
            <a:xfrm>
              <a:off x="5214102" y="6221053"/>
              <a:ext cx="253146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400" dirty="0" err="1" smtClean="0">
                  <a:solidFill>
                    <a:srgbClr val="0000FF"/>
                  </a:solidFill>
                </a:rPr>
                <a:t>coord</a:t>
              </a:r>
              <a:r>
                <a:rPr lang="en-US" altLang="zh-TW" sz="1400" dirty="0" smtClean="0">
                  <a:solidFill>
                    <a:srgbClr val="0000FF"/>
                  </a:solidFill>
                </a:rPr>
                <a:t>. </a:t>
              </a:r>
              <a:r>
                <a:rPr lang="en-US" altLang="zh-TW" sz="1400" dirty="0" err="1" smtClean="0">
                  <a:solidFill>
                    <a:srgbClr val="0000FF"/>
                  </a:solidFill>
                </a:rPr>
                <a:t>oppo</a:t>
              </a:r>
              <a:r>
                <a:rPr lang="en-US" altLang="zh-TW" sz="1400" dirty="0" smtClean="0">
                  <a:solidFill>
                    <a:srgbClr val="0000FF"/>
                  </a:solidFill>
                </a:rPr>
                <a:t>. bubble exp. dir.</a:t>
              </a:r>
              <a:endParaRPr lang="zh-TW" altLang="en-US" sz="1400" dirty="0">
                <a:solidFill>
                  <a:srgbClr val="0000FF"/>
                </a:solidFill>
              </a:endParaRPr>
            </a:p>
          </p:txBody>
        </p:sp>
        <p:pic>
          <p:nvPicPr>
            <p:cNvPr id="34" name="圖片 33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593854" y="4833156"/>
              <a:ext cx="1999976" cy="1440160"/>
            </a:xfrm>
            <a:prstGeom prst="rect">
              <a:avLst/>
            </a:prstGeom>
          </p:spPr>
        </p:pic>
        <p:cxnSp>
          <p:nvCxnSpPr>
            <p:cNvPr id="35" name="直線接點 34"/>
            <p:cNvCxnSpPr/>
            <p:nvPr/>
          </p:nvCxnSpPr>
          <p:spPr bwMode="auto">
            <a:xfrm>
              <a:off x="251520" y="5148982"/>
              <a:ext cx="2628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直線接點 35"/>
            <p:cNvCxnSpPr/>
            <p:nvPr/>
          </p:nvCxnSpPr>
          <p:spPr bwMode="auto">
            <a:xfrm>
              <a:off x="251520" y="5667659"/>
              <a:ext cx="2628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7" name="矩形 36"/>
            <p:cNvSpPr/>
            <p:nvPr/>
          </p:nvSpPr>
          <p:spPr>
            <a:xfrm>
              <a:off x="201239" y="5255348"/>
              <a:ext cx="264367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400" u="sng" dirty="0">
                  <a:solidFill>
                    <a:srgbClr val="0000FF"/>
                  </a:solidFill>
                </a:rPr>
                <a:t>bubble</a:t>
              </a:r>
              <a:r>
                <a:rPr lang="en-US" altLang="zh-TW" sz="1400" dirty="0">
                  <a:solidFill>
                    <a:srgbClr val="0000FF"/>
                  </a:solidFill>
                </a:rPr>
                <a:t> </a:t>
              </a:r>
              <a:r>
                <a:rPr lang="en-US" altLang="zh-TW" sz="1400" dirty="0" smtClean="0">
                  <a:solidFill>
                    <a:srgbClr val="0000FF"/>
                  </a:solidFill>
                </a:rPr>
                <a:t>                             </a:t>
              </a:r>
              <a:r>
                <a:rPr lang="en-US" altLang="zh-TW" sz="1400" u="sng" dirty="0" smtClean="0">
                  <a:solidFill>
                    <a:srgbClr val="0000FF"/>
                  </a:solidFill>
                </a:rPr>
                <a:t>wall</a:t>
              </a:r>
              <a:endParaRPr lang="zh-TW" altLang="en-US" sz="1400" u="sng" dirty="0"/>
            </a:p>
          </p:txBody>
        </p:sp>
        <p:cxnSp>
          <p:nvCxnSpPr>
            <p:cNvPr id="38" name="直線接點 37"/>
            <p:cNvCxnSpPr/>
            <p:nvPr/>
          </p:nvCxnSpPr>
          <p:spPr bwMode="auto">
            <a:xfrm>
              <a:off x="3124800" y="2708920"/>
              <a:ext cx="1065272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9" name="矩形 38"/>
            <p:cNvSpPr/>
            <p:nvPr/>
          </p:nvSpPr>
          <p:spPr>
            <a:xfrm>
              <a:off x="2699792" y="3089711"/>
              <a:ext cx="1922321" cy="2693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150" dirty="0">
                  <a:solidFill>
                    <a:srgbClr val="0000FF"/>
                  </a:solidFill>
                </a:rPr>
                <a:t>f</a:t>
              </a:r>
              <a:r>
                <a:rPr lang="en-US" altLang="zh-TW" sz="1150" dirty="0" smtClean="0">
                  <a:solidFill>
                    <a:srgbClr val="0000FF"/>
                  </a:solidFill>
                </a:rPr>
                <a:t>ig. stolen from Jim Cline</a:t>
              </a:r>
              <a:endParaRPr lang="zh-TW" altLang="en-US" sz="1150" dirty="0"/>
            </a:p>
          </p:txBody>
        </p:sp>
        <p:sp>
          <p:nvSpPr>
            <p:cNvPr id="40" name="橢圓 39"/>
            <p:cNvSpPr/>
            <p:nvPr/>
          </p:nvSpPr>
          <p:spPr bwMode="auto">
            <a:xfrm>
              <a:off x="1043608" y="1897712"/>
              <a:ext cx="72008" cy="45719"/>
            </a:xfrm>
            <a:prstGeom prst="ellipse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3423852" y="5322694"/>
              <a:ext cx="28405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6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</a:t>
              </a:r>
              <a:endParaRPr lang="zh-TW" altLang="en-US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3" name="矩形 42"/>
            <p:cNvSpPr/>
            <p:nvPr/>
          </p:nvSpPr>
          <p:spPr bwMode="auto">
            <a:xfrm>
              <a:off x="5202000" y="4041068"/>
              <a:ext cx="326373" cy="360040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endParaRPr>
            </a:p>
          </p:txBody>
        </p:sp>
        <p:sp>
          <p:nvSpPr>
            <p:cNvPr id="44" name="文字方塊 43"/>
            <p:cNvSpPr txBox="1"/>
            <p:nvPr/>
          </p:nvSpPr>
          <p:spPr>
            <a:xfrm>
              <a:off x="7654165" y="3140968"/>
              <a:ext cx="11128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dirty="0" smtClean="0"/>
                <a:t>(keep </a:t>
              </a:r>
              <a:r>
                <a:rPr lang="el-GR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υ</a:t>
              </a:r>
              <a:r>
                <a:rPr lang="en-US" altLang="zh-TW" sz="14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zh-TW" sz="1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en-US" altLang="zh-TW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l-GR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υ</a:t>
              </a:r>
              <a:r>
                <a:rPr lang="en-US" altLang="zh-TW" sz="14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TW" sz="1200" dirty="0"/>
                <a:t>)</a:t>
              </a:r>
              <a:endParaRPr lang="zh-TW" altLang="en-US" sz="1200" dirty="0"/>
            </a:p>
          </p:txBody>
        </p:sp>
        <p:sp>
          <p:nvSpPr>
            <p:cNvPr id="45" name="矩形 44"/>
            <p:cNvSpPr/>
            <p:nvPr/>
          </p:nvSpPr>
          <p:spPr>
            <a:xfrm>
              <a:off x="-36512" y="3928793"/>
              <a:ext cx="1846979" cy="5693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55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</a:t>
              </a:r>
              <a:r>
                <a:rPr lang="en-US" altLang="zh-TW" sz="1550" dirty="0" smtClean="0">
                  <a:solidFill>
                    <a:srgbClr val="0000FF"/>
                  </a:solidFill>
                </a:rPr>
                <a:t>aryon </a:t>
              </a:r>
              <a:r>
                <a:rPr lang="en-US" altLang="zh-TW" sz="1550" dirty="0" err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</a:t>
              </a:r>
              <a:r>
                <a:rPr lang="en-US" altLang="zh-TW" sz="1550" dirty="0" err="1" smtClean="0">
                  <a:solidFill>
                    <a:srgbClr val="0000FF"/>
                  </a:solidFill>
                </a:rPr>
                <a:t>symm</a:t>
              </a:r>
              <a:r>
                <a:rPr lang="en-US" altLang="zh-TW" sz="1550" dirty="0" smtClean="0">
                  <a:solidFill>
                    <a:srgbClr val="0000FF"/>
                  </a:solidFill>
                </a:rPr>
                <a:t>. of</a:t>
              </a:r>
            </a:p>
            <a:p>
              <a:pPr algn="ctr"/>
              <a:r>
                <a:rPr lang="en-US" altLang="zh-TW" sz="155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</a:t>
              </a:r>
              <a:r>
                <a:rPr lang="en-US" altLang="zh-TW" sz="1550" dirty="0" smtClean="0">
                  <a:solidFill>
                    <a:srgbClr val="0000FF"/>
                  </a:solidFill>
                </a:rPr>
                <a:t>niverse (</a:t>
              </a:r>
              <a:r>
                <a:rPr lang="en-US" altLang="zh-TW" sz="155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BAU</a:t>
              </a:r>
              <a:r>
                <a:rPr lang="en-US" altLang="zh-TW" sz="1550" dirty="0" smtClean="0">
                  <a:solidFill>
                    <a:srgbClr val="0000FF"/>
                  </a:solidFill>
                </a:rPr>
                <a:t>)</a:t>
              </a:r>
              <a:endParaRPr lang="zh-TW" altLang="en-US" sz="1550" dirty="0"/>
            </a:p>
          </p:txBody>
        </p:sp>
        <p:sp>
          <p:nvSpPr>
            <p:cNvPr id="47" name="向右箭號 46"/>
            <p:cNvSpPr/>
            <p:nvPr/>
          </p:nvSpPr>
          <p:spPr bwMode="auto">
            <a:xfrm rot="5400000">
              <a:off x="7416316" y="2430000"/>
              <a:ext cx="180020" cy="180020"/>
            </a:xfrm>
            <a:prstGeom prst="stripedRightArrow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endParaRPr>
            </a:p>
          </p:txBody>
        </p:sp>
        <p:sp>
          <p:nvSpPr>
            <p:cNvPr id="48" name="文字方塊 47"/>
            <p:cNvSpPr txBox="1"/>
            <p:nvPr/>
          </p:nvSpPr>
          <p:spPr>
            <a:xfrm>
              <a:off x="7639247" y="657563"/>
              <a:ext cx="893193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500" u="sng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folklore</a:t>
              </a:r>
              <a:endParaRPr lang="zh-TW" altLang="en-US" sz="1500" u="sng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5292080" y="-63388"/>
            <a:ext cx="9685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b="1" dirty="0">
                <a:solidFill>
                  <a:srgbClr val="FF0000"/>
                </a:solidFill>
                <a:latin typeface="Lucida Handwriting" panose="03010101010101010101" pitchFamily="66" charset="0"/>
              </a:rPr>
              <a:t>~</a:t>
            </a:r>
            <a:r>
              <a:rPr lang="en-US" altLang="zh-TW" b="1" dirty="0">
                <a:solidFill>
                  <a:srgbClr val="FF0000"/>
                </a:solidFill>
                <a:latin typeface="Lucida Handwriting" panose="03010101010101010101" pitchFamily="66" charset="0"/>
              </a:rPr>
              <a:t> </a:t>
            </a:r>
            <a:r>
              <a:rPr lang="en-US" altLang="zh-TW" sz="2000" b="1" dirty="0">
                <a:solidFill>
                  <a:srgbClr val="FF0000"/>
                </a:solidFill>
                <a:latin typeface="Lucida Handwriting" panose="03010101010101010101" pitchFamily="66" charset="0"/>
              </a:rPr>
              <a:t>O</a:t>
            </a:r>
            <a:r>
              <a:rPr lang="en-US" altLang="zh-TW" b="1" dirty="0">
                <a:solidFill>
                  <a:srgbClr val="FF0000"/>
                </a:solidFill>
              </a:rPr>
              <a:t>(1</a:t>
            </a:r>
            <a:r>
              <a:rPr lang="en-US" altLang="zh-TW" b="1" dirty="0" smtClean="0">
                <a:solidFill>
                  <a:srgbClr val="FF0000"/>
                </a:solidFill>
              </a:rPr>
              <a:t>)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-36512" y="6309320"/>
            <a:ext cx="351570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100" u="sng" dirty="0" smtClean="0"/>
              <a:t>K. </a:t>
            </a:r>
            <a:r>
              <a:rPr lang="en-US" altLang="zh-TW" sz="1100" u="sng" dirty="0" err="1" smtClean="0"/>
              <a:t>Fuyuto</a:t>
            </a:r>
            <a:r>
              <a:rPr lang="en-US" altLang="zh-TW" sz="1100" u="sng" dirty="0" smtClean="0"/>
              <a:t>, WSH, &amp; E. </a:t>
            </a:r>
            <a:r>
              <a:rPr lang="en-US" altLang="zh-TW" sz="1100" u="sng" dirty="0" err="1" smtClean="0"/>
              <a:t>Senaha</a:t>
            </a:r>
            <a:r>
              <a:rPr lang="en-US" altLang="zh-TW" sz="1100" u="sng" dirty="0" smtClean="0"/>
              <a:t>, </a:t>
            </a:r>
            <a:r>
              <a:rPr lang="en-US" altLang="zh-TW" sz="1100" u="sng" dirty="0"/>
              <a:t>PLB’18 [</a:t>
            </a:r>
            <a:r>
              <a:rPr lang="en-US" altLang="zh-TW" sz="1100" u="sng" dirty="0" smtClean="0"/>
              <a:t>1705.05034</a:t>
            </a:r>
            <a:r>
              <a:rPr lang="en-US" altLang="zh-TW" sz="1100" u="sng" dirty="0"/>
              <a:t>]</a:t>
            </a:r>
          </a:p>
        </p:txBody>
      </p:sp>
      <p:grpSp>
        <p:nvGrpSpPr>
          <p:cNvPr id="4" name="群組 3"/>
          <p:cNvGrpSpPr/>
          <p:nvPr/>
        </p:nvGrpSpPr>
        <p:grpSpPr>
          <a:xfrm>
            <a:off x="-28800" y="1343714"/>
            <a:ext cx="3054822" cy="1545226"/>
            <a:chOff x="-28800" y="1343714"/>
            <a:chExt cx="3054822" cy="1545226"/>
          </a:xfrm>
        </p:grpSpPr>
        <p:sp>
          <p:nvSpPr>
            <p:cNvPr id="51" name="矩形 50"/>
            <p:cNvSpPr/>
            <p:nvPr/>
          </p:nvSpPr>
          <p:spPr>
            <a:xfrm>
              <a:off x="39600" y="2122876"/>
              <a:ext cx="708848" cy="507831"/>
            </a:xfrm>
            <a:prstGeom prst="rect">
              <a:avLst/>
            </a:prstGeom>
            <a:solidFill>
              <a:srgbClr val="E1FFFF"/>
            </a:solidFill>
            <a:ln w="38100">
              <a:solidFill>
                <a:srgbClr val="0000FF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altLang="zh-TW" sz="25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el-GR" altLang="zh-TW" sz="2700" b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λ</a:t>
              </a:r>
              <a:r>
                <a:rPr lang="en-US" altLang="zh-TW" sz="2900" b="1" baseline="-22000" dirty="0" err="1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US" altLang="zh-TW" sz="25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endParaRPr lang="zh-TW" altLang="en-US" sz="2500" dirty="0"/>
            </a:p>
          </p:txBody>
        </p:sp>
        <p:sp>
          <p:nvSpPr>
            <p:cNvPr id="56" name="文字方塊 55"/>
            <p:cNvSpPr txBox="1"/>
            <p:nvPr/>
          </p:nvSpPr>
          <p:spPr>
            <a:xfrm>
              <a:off x="-28800" y="2635024"/>
              <a:ext cx="279114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050" dirty="0" smtClean="0"/>
                <a:t>see e.g. </a:t>
              </a:r>
              <a:r>
                <a:rPr lang="en-US" altLang="zh-TW" sz="1050" dirty="0" err="1" smtClean="0"/>
                <a:t>Kanemura</a:t>
              </a:r>
              <a:r>
                <a:rPr lang="en-US" altLang="zh-TW" sz="1050" dirty="0" smtClean="0"/>
                <a:t>, Okada, </a:t>
              </a:r>
              <a:r>
                <a:rPr lang="en-US" altLang="zh-TW" sz="1050" dirty="0" err="1" smtClean="0"/>
                <a:t>Senaha</a:t>
              </a:r>
              <a:r>
                <a:rPr lang="en-US" altLang="zh-TW" sz="1050" dirty="0" smtClean="0"/>
                <a:t>, PLB’05</a:t>
              </a:r>
              <a:endParaRPr lang="zh-TW" altLang="en-US" sz="1050" dirty="0"/>
            </a:p>
          </p:txBody>
        </p:sp>
        <p:sp>
          <p:nvSpPr>
            <p:cNvPr id="57" name="矩形 56"/>
            <p:cNvSpPr/>
            <p:nvPr/>
          </p:nvSpPr>
          <p:spPr>
            <a:xfrm>
              <a:off x="407998" y="1343714"/>
              <a:ext cx="2618024" cy="553998"/>
            </a:xfrm>
            <a:prstGeom prst="rect">
              <a:avLst/>
            </a:prstGeom>
            <a:solidFill>
              <a:srgbClr val="FFFF7D"/>
            </a:solidFill>
            <a:ln w="28575">
              <a:solidFill>
                <a:srgbClr val="FF0000"/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500" dirty="0">
                  <a:solidFill>
                    <a:srgbClr val="0000FF"/>
                  </a:solidFill>
                </a:rPr>
                <a:t>Extra Higgs </a:t>
              </a:r>
              <a:r>
                <a:rPr lang="en-US" altLang="zh-TW" sz="1500" dirty="0" smtClean="0">
                  <a:solidFill>
                    <a:srgbClr val="0000FF"/>
                  </a:solidFill>
                </a:rPr>
                <a:t>Thermal Loops</a:t>
              </a:r>
            </a:p>
            <a:p>
              <a:pPr algn="ctr"/>
              <a:r>
                <a:rPr lang="en-US" altLang="zh-TW" sz="1500" dirty="0" smtClean="0">
                  <a:solidFill>
                    <a:srgbClr val="0000FF"/>
                  </a:solidFill>
                </a:rPr>
                <a:t>w/</a:t>
              </a:r>
              <a:r>
                <a:rPr lang="en-US" altLang="zh-TW" sz="1500" dirty="0">
                  <a:solidFill>
                    <a:srgbClr val="0000FF"/>
                  </a:solidFill>
                </a:rPr>
                <a:t> </a:t>
              </a:r>
              <a:r>
                <a:rPr lang="en-US" altLang="zh-TW" sz="1500" b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Lucida Handwriting" panose="03010101010101010101" pitchFamily="66" charset="0"/>
                </a:rPr>
                <a:t>O</a:t>
              </a:r>
              <a:r>
                <a:rPr lang="en-US" altLang="zh-TW" sz="1500" b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</a:t>
              </a:r>
              <a:r>
                <a:rPr lang="en-US" altLang="zh-TW" sz="1500" b="1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Higgs </a:t>
              </a:r>
              <a:r>
                <a:rPr lang="en-US" altLang="zh-TW" sz="1500" b="1" u="sng" dirty="0" err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Quartics</a:t>
              </a:r>
              <a:endParaRPr lang="zh-TW" altLang="en-US" sz="1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58" name="弧形接點 57"/>
            <p:cNvCxnSpPr/>
            <p:nvPr/>
          </p:nvCxnSpPr>
          <p:spPr bwMode="auto">
            <a:xfrm rot="10800000" flipH="1">
              <a:off x="1035451" y="1936736"/>
              <a:ext cx="69619" cy="452794"/>
            </a:xfrm>
            <a:prstGeom prst="curvedConnector4">
              <a:avLst>
                <a:gd name="adj1" fmla="val -328359"/>
                <a:gd name="adj2" fmla="val 69652"/>
              </a:avLst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59" name="矩形 58"/>
            <p:cNvSpPr/>
            <p:nvPr/>
          </p:nvSpPr>
          <p:spPr>
            <a:xfrm>
              <a:off x="1035452" y="2204864"/>
              <a:ext cx="12682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dirty="0" smtClean="0">
                  <a:solidFill>
                    <a:srgbClr val="0000FF"/>
                  </a:solidFill>
                </a:rPr>
                <a:t>2HDM OK</a:t>
              </a:r>
              <a:endParaRPr lang="zh-TW" altLang="en-US" dirty="0"/>
            </a:p>
          </p:txBody>
        </p:sp>
      </p:grpSp>
      <p:sp>
        <p:nvSpPr>
          <p:cNvPr id="60" name="向右箭號 59"/>
          <p:cNvSpPr/>
          <p:nvPr/>
        </p:nvSpPr>
        <p:spPr bwMode="auto">
          <a:xfrm rot="900000" flipV="1">
            <a:off x="416996" y="1914988"/>
            <a:ext cx="6174000" cy="144000"/>
          </a:xfrm>
          <a:prstGeom prst="stripedRightArrow">
            <a:avLst/>
          </a:prstGeom>
          <a:solidFill>
            <a:srgbClr val="00FFFF">
              <a:alpha val="6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814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圖片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296" y="2980138"/>
            <a:ext cx="1044116" cy="232838"/>
          </a:xfrm>
          <a:prstGeom prst="rect">
            <a:avLst/>
          </a:prstGeom>
        </p:spPr>
      </p:pic>
      <p:sp>
        <p:nvSpPr>
          <p:cNvPr id="45" name="矩形 44"/>
          <p:cNvSpPr/>
          <p:nvPr/>
        </p:nvSpPr>
        <p:spPr>
          <a:xfrm>
            <a:off x="4319972" y="5805264"/>
            <a:ext cx="25040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left-handed Top density</a:t>
            </a:r>
            <a:endParaRPr lang="zh-TW" altLang="en-US" sz="14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9" name="圖片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854" y="4833156"/>
            <a:ext cx="1999976" cy="1440160"/>
          </a:xfrm>
          <a:prstGeom prst="rect">
            <a:avLst/>
          </a:prstGeom>
        </p:spPr>
      </p:pic>
      <p:cxnSp>
        <p:nvCxnSpPr>
          <p:cNvPr id="51" name="直線接點 50"/>
          <p:cNvCxnSpPr/>
          <p:nvPr/>
        </p:nvCxnSpPr>
        <p:spPr bwMode="auto">
          <a:xfrm>
            <a:off x="251520" y="5148982"/>
            <a:ext cx="262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直線接點 51"/>
          <p:cNvCxnSpPr/>
          <p:nvPr/>
        </p:nvCxnSpPr>
        <p:spPr bwMode="auto">
          <a:xfrm>
            <a:off x="251520" y="5667659"/>
            <a:ext cx="262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矩形 52"/>
          <p:cNvSpPr/>
          <p:nvPr/>
        </p:nvSpPr>
        <p:spPr>
          <a:xfrm>
            <a:off x="201239" y="5255348"/>
            <a:ext cx="26436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dirty="0">
                <a:solidFill>
                  <a:srgbClr val="0000FF"/>
                </a:solidFill>
              </a:rPr>
              <a:t>bubble </a:t>
            </a:r>
            <a:r>
              <a:rPr lang="en-US" altLang="zh-TW" sz="1400" dirty="0" smtClean="0">
                <a:solidFill>
                  <a:srgbClr val="0000FF"/>
                </a:solidFill>
              </a:rPr>
              <a:t>                             wall</a:t>
            </a:r>
            <a:endParaRPr lang="zh-TW" altLang="en-US" sz="1400" dirty="0"/>
          </a:p>
        </p:txBody>
      </p:sp>
      <p:sp>
        <p:nvSpPr>
          <p:cNvPr id="44" name="向右箭號 43"/>
          <p:cNvSpPr/>
          <p:nvPr/>
        </p:nvSpPr>
        <p:spPr bwMode="auto">
          <a:xfrm flipV="1">
            <a:off x="6720459" y="5575937"/>
            <a:ext cx="515837" cy="166746"/>
          </a:xfrm>
          <a:prstGeom prst="stripedRightArrow">
            <a:avLst/>
          </a:prstGeom>
          <a:solidFill>
            <a:srgbClr val="00FFFF">
              <a:alpha val="6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5676" y="1311100"/>
            <a:ext cx="5868652" cy="425712"/>
          </a:xfrm>
          <a:prstGeom prst="rect">
            <a:avLst/>
          </a:prstGeom>
          <a:ln w="28575">
            <a:solidFill>
              <a:srgbClr val="0000FF"/>
            </a:solidFill>
          </a:ln>
        </p:spPr>
      </p:pic>
      <p:sp>
        <p:nvSpPr>
          <p:cNvPr id="7" name="矩形 6"/>
          <p:cNvSpPr/>
          <p:nvPr/>
        </p:nvSpPr>
        <p:spPr>
          <a:xfrm>
            <a:off x="-508" y="943819"/>
            <a:ext cx="2047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CPV</a:t>
            </a:r>
            <a:r>
              <a:rPr lang="en-US" altLang="zh-TW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source term</a:t>
            </a:r>
            <a:endParaRPr lang="zh-TW" altLang="en-US" b="1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橢圓 49"/>
          <p:cNvSpPr/>
          <p:nvPr/>
        </p:nvSpPr>
        <p:spPr bwMode="auto">
          <a:xfrm>
            <a:off x="3744000" y="1177200"/>
            <a:ext cx="2030536" cy="684076"/>
          </a:xfrm>
          <a:prstGeom prst="ellipse">
            <a:avLst/>
          </a:prstGeom>
          <a:solidFill>
            <a:srgbClr val="FFFF00">
              <a:alpha val="4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56" name="圖片 5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9772" y="3825231"/>
            <a:ext cx="4104455" cy="791901"/>
          </a:xfrm>
          <a:prstGeom prst="rect">
            <a:avLst/>
          </a:prstGeom>
          <a:ln w="28575">
            <a:solidFill>
              <a:srgbClr val="0000FF"/>
            </a:solidFill>
          </a:ln>
        </p:spPr>
      </p:pic>
      <p:pic>
        <p:nvPicPr>
          <p:cNvPr id="57" name="圖片 5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5597" y="1963504"/>
            <a:ext cx="1182488" cy="281236"/>
          </a:xfrm>
          <a:prstGeom prst="rect">
            <a:avLst/>
          </a:prstGeom>
        </p:spPr>
      </p:pic>
      <p:sp>
        <p:nvSpPr>
          <p:cNvPr id="58" name="矩形 57"/>
          <p:cNvSpPr/>
          <p:nvPr/>
        </p:nvSpPr>
        <p:spPr>
          <a:xfrm>
            <a:off x="5642227" y="1936963"/>
            <a:ext cx="34307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TW" sz="1400" dirty="0" smtClean="0">
                <a:solidFill>
                  <a:srgbClr val="0000FF"/>
                </a:solidFill>
              </a:rPr>
              <a:t>position in heat bath (Very Early Univ.)</a:t>
            </a:r>
            <a:endParaRPr lang="zh-TW" altLang="en-US" sz="1400" dirty="0">
              <a:solidFill>
                <a:srgbClr val="0000FF"/>
              </a:solidFill>
            </a:endParaRPr>
          </a:p>
        </p:txBody>
      </p:sp>
      <p:pic>
        <p:nvPicPr>
          <p:cNvPr id="12" name="圖片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45597" y="2283582"/>
            <a:ext cx="1000130" cy="281322"/>
          </a:xfrm>
          <a:prstGeom prst="rect">
            <a:avLst/>
          </a:prstGeom>
        </p:spPr>
      </p:pic>
      <p:sp>
        <p:nvSpPr>
          <p:cNvPr id="59" name="矩形 58"/>
          <p:cNvSpPr/>
          <p:nvPr/>
        </p:nvSpPr>
        <p:spPr>
          <a:xfrm>
            <a:off x="5642227" y="2274319"/>
            <a:ext cx="22317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TW" sz="1400" dirty="0" smtClean="0">
                <a:solidFill>
                  <a:srgbClr val="0000FF"/>
                </a:solidFill>
              </a:rPr>
              <a:t># of color (quark based)</a:t>
            </a:r>
            <a:endParaRPr lang="zh-TW" altLang="en-US" sz="1400" dirty="0">
              <a:solidFill>
                <a:srgbClr val="0000FF"/>
              </a:solidFill>
            </a:endParaRPr>
          </a:p>
        </p:txBody>
      </p:sp>
      <p:pic>
        <p:nvPicPr>
          <p:cNvPr id="26" name="圖片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45597" y="2599927"/>
            <a:ext cx="279351" cy="302667"/>
          </a:xfrm>
          <a:prstGeom prst="rect">
            <a:avLst/>
          </a:prstGeom>
        </p:spPr>
      </p:pic>
      <p:sp>
        <p:nvSpPr>
          <p:cNvPr id="60" name="矩形 59"/>
          <p:cNvSpPr/>
          <p:nvPr/>
        </p:nvSpPr>
        <p:spPr>
          <a:xfrm>
            <a:off x="5642227" y="2600225"/>
            <a:ext cx="34227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TW" sz="1400" dirty="0" smtClean="0">
                <a:solidFill>
                  <a:srgbClr val="0000FF"/>
                </a:solidFill>
              </a:rPr>
              <a:t>Function</a:t>
            </a:r>
            <a:r>
              <a:rPr lang="en-US" altLang="zh-TW" sz="1400" baseline="2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*</a:t>
            </a:r>
            <a:r>
              <a:rPr lang="en-US" altLang="zh-TW" sz="1400" dirty="0" smtClean="0">
                <a:solidFill>
                  <a:srgbClr val="0000FF"/>
                </a:solidFill>
              </a:rPr>
              <a:t> of complex energies for </a:t>
            </a:r>
            <a:r>
              <a:rPr lang="en-US" altLang="zh-TW" sz="1400" i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1400" i="1" baseline="-25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zh-TW" sz="1400" dirty="0" smtClean="0">
                <a:solidFill>
                  <a:srgbClr val="0000FF"/>
                </a:solidFill>
              </a:rPr>
              <a:t>, </a:t>
            </a:r>
            <a:r>
              <a:rPr lang="en-US" altLang="zh-TW" sz="1400" i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zh-TW" sz="1400" i="1" baseline="-25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zh-TW" altLang="en-US" sz="1400" i="1" baseline="-25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" name="圖片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28769" y="2938805"/>
            <a:ext cx="893355" cy="323496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5642227" y="2926421"/>
            <a:ext cx="29274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i="1" u="sng" dirty="0" smtClean="0">
                <a:solidFill>
                  <a:srgbClr val="0000FF"/>
                </a:solidFill>
              </a:rPr>
              <a:t>physical</a:t>
            </a:r>
            <a:r>
              <a:rPr lang="en-US" altLang="zh-TW" sz="1400" dirty="0" smtClean="0">
                <a:solidFill>
                  <a:srgbClr val="0000FF"/>
                </a:solidFill>
              </a:rPr>
              <a:t> variation (                   )</a:t>
            </a:r>
            <a:endParaRPr lang="zh-TW" altLang="en-US" dirty="0"/>
          </a:p>
        </p:txBody>
      </p:sp>
      <p:sp>
        <p:nvSpPr>
          <p:cNvPr id="61" name="矩形 60"/>
          <p:cNvSpPr/>
          <p:nvPr/>
        </p:nvSpPr>
        <p:spPr bwMode="auto">
          <a:xfrm>
            <a:off x="5202000" y="4041068"/>
            <a:ext cx="326373" cy="36004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64" name="圖片 6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51956" y="6236352"/>
            <a:ext cx="234113" cy="292678"/>
          </a:xfrm>
          <a:prstGeom prst="rect">
            <a:avLst/>
          </a:prstGeom>
        </p:spPr>
      </p:pic>
      <p:sp>
        <p:nvSpPr>
          <p:cNvPr id="65" name="矩形 64"/>
          <p:cNvSpPr/>
          <p:nvPr/>
        </p:nvSpPr>
        <p:spPr>
          <a:xfrm>
            <a:off x="5214102" y="6221053"/>
            <a:ext cx="25314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dirty="0" err="1" smtClean="0">
                <a:solidFill>
                  <a:srgbClr val="0000FF"/>
                </a:solidFill>
              </a:rPr>
              <a:t>coord</a:t>
            </a:r>
            <a:r>
              <a:rPr lang="en-US" altLang="zh-TW" sz="1400" dirty="0" smtClean="0">
                <a:solidFill>
                  <a:srgbClr val="0000FF"/>
                </a:solidFill>
              </a:rPr>
              <a:t>. </a:t>
            </a:r>
            <a:r>
              <a:rPr lang="en-US" altLang="zh-TW" sz="1400" dirty="0" err="1" smtClean="0">
                <a:solidFill>
                  <a:srgbClr val="0000FF"/>
                </a:solidFill>
              </a:rPr>
              <a:t>oppo</a:t>
            </a:r>
            <a:r>
              <a:rPr lang="en-US" altLang="zh-TW" sz="1400" dirty="0" smtClean="0">
                <a:solidFill>
                  <a:srgbClr val="0000FF"/>
                </a:solidFill>
              </a:rPr>
              <a:t>. bubble exp. dir.</a:t>
            </a:r>
            <a:endParaRPr lang="zh-TW" altLang="en-US" sz="1400" dirty="0">
              <a:solidFill>
                <a:srgbClr val="0000FF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-36512" y="3928793"/>
            <a:ext cx="1846979" cy="569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155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altLang="zh-TW" sz="1550" dirty="0" smtClean="0">
                <a:solidFill>
                  <a:srgbClr val="0000FF"/>
                </a:solidFill>
              </a:rPr>
              <a:t>aryon </a:t>
            </a:r>
            <a:r>
              <a:rPr lang="en-US" altLang="zh-TW" sz="155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altLang="zh-TW" sz="1550" dirty="0" err="1" smtClean="0">
                <a:solidFill>
                  <a:srgbClr val="0000FF"/>
                </a:solidFill>
              </a:rPr>
              <a:t>symm</a:t>
            </a:r>
            <a:r>
              <a:rPr lang="en-US" altLang="zh-TW" sz="1550" dirty="0" smtClean="0">
                <a:solidFill>
                  <a:srgbClr val="0000FF"/>
                </a:solidFill>
              </a:rPr>
              <a:t>. of</a:t>
            </a:r>
          </a:p>
          <a:p>
            <a:pPr algn="ctr"/>
            <a:r>
              <a:rPr lang="en-US" altLang="zh-TW" sz="155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en-US" altLang="zh-TW" sz="1550" dirty="0" smtClean="0">
                <a:solidFill>
                  <a:srgbClr val="0000FF"/>
                </a:solidFill>
              </a:rPr>
              <a:t>niverse (</a:t>
            </a:r>
            <a:r>
              <a:rPr lang="en-US" altLang="zh-TW" sz="155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BAU</a:t>
            </a:r>
            <a:r>
              <a:rPr lang="en-US" altLang="zh-TW" sz="1550" dirty="0" smtClean="0">
                <a:solidFill>
                  <a:srgbClr val="0000FF"/>
                </a:solidFill>
              </a:rPr>
              <a:t>)</a:t>
            </a:r>
            <a:endParaRPr lang="zh-TW" altLang="en-US" sz="1550" dirty="0"/>
          </a:p>
        </p:txBody>
      </p:sp>
      <p:sp>
        <p:nvSpPr>
          <p:cNvPr id="29" name="矩形 28"/>
          <p:cNvSpPr/>
          <p:nvPr/>
        </p:nvSpPr>
        <p:spPr>
          <a:xfrm>
            <a:off x="1799692" y="4036515"/>
            <a:ext cx="633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altLang="zh-TW" baseline="-25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altLang="zh-TW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/s</a:t>
            </a:r>
            <a:endParaRPr lang="zh-TW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442123" y="5193196"/>
            <a:ext cx="3060454" cy="615553"/>
          </a:xfrm>
          <a:prstGeom prst="rect">
            <a:avLst/>
          </a:prstGeom>
          <a:solidFill>
            <a:srgbClr val="FFFF7D"/>
          </a:solidFill>
          <a:ln w="28575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altLang="zh-TW" sz="155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BAU</a:t>
            </a:r>
            <a:r>
              <a:rPr lang="en-US" altLang="zh-TW" sz="1550" dirty="0" smtClean="0">
                <a:solidFill>
                  <a:srgbClr val="0000FF"/>
                </a:solidFill>
              </a:rPr>
              <a:t>  </a:t>
            </a:r>
            <a:r>
              <a:rPr lang="en-US" altLang="zh-TW" sz="155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</a:t>
            </a:r>
            <a:r>
              <a:rPr lang="en-US" altLang="zh-TW" sz="1550" dirty="0" smtClean="0">
                <a:solidFill>
                  <a:srgbClr val="0000FF"/>
                </a:solidFill>
              </a:rPr>
              <a:t>  </a:t>
            </a:r>
            <a:r>
              <a:rPr lang="en-US" altLang="zh-TW" sz="155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CPV Top</a:t>
            </a:r>
            <a:r>
              <a:rPr lang="en-US" altLang="zh-TW" sz="155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155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</a:t>
            </a:r>
            <a:r>
              <a:rPr lang="en-US" altLang="zh-TW" sz="1550" u="sng" dirty="0" smtClean="0">
                <a:solidFill>
                  <a:srgbClr val="0000FF"/>
                </a:solidFill>
              </a:rPr>
              <a:t>eractions</a:t>
            </a:r>
          </a:p>
          <a:p>
            <a:pPr algn="ctr"/>
            <a:endParaRPr lang="en-US" altLang="zh-TW" sz="300" dirty="0" smtClean="0">
              <a:solidFill>
                <a:srgbClr val="0000FF"/>
              </a:solidFill>
            </a:endParaRPr>
          </a:p>
          <a:p>
            <a:pPr algn="ctr"/>
            <a:r>
              <a:rPr lang="en-US" altLang="zh-TW" sz="1550" dirty="0" smtClean="0">
                <a:solidFill>
                  <a:srgbClr val="0000FF"/>
                </a:solidFill>
              </a:rPr>
              <a:t>              at Bubble Wall</a:t>
            </a:r>
            <a:endParaRPr lang="zh-TW" altLang="en-US" sz="1550" dirty="0"/>
          </a:p>
        </p:txBody>
      </p:sp>
      <p:pic>
        <p:nvPicPr>
          <p:cNvPr id="33" name="圖片 3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68344" y="5518878"/>
            <a:ext cx="288032" cy="28086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35" name="左大括弧 34"/>
          <p:cNvSpPr/>
          <p:nvPr/>
        </p:nvSpPr>
        <p:spPr>
          <a:xfrm flipH="1">
            <a:off x="8015137" y="5409237"/>
            <a:ext cx="229271" cy="1080104"/>
          </a:xfrm>
          <a:prstGeom prst="leftBrace">
            <a:avLst>
              <a:gd name="adj1" fmla="val 37500"/>
              <a:gd name="adj2" fmla="val 48825"/>
            </a:avLst>
          </a:prstGeom>
          <a:ln>
            <a:solidFill>
              <a:srgbClr val="3333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7" name="矩形 36"/>
          <p:cNvSpPr/>
          <p:nvPr/>
        </p:nvSpPr>
        <p:spPr>
          <a:xfrm>
            <a:off x="8172674" y="5598000"/>
            <a:ext cx="101662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dirty="0" smtClean="0">
                <a:solidFill>
                  <a:srgbClr val="0000FF"/>
                </a:solidFill>
              </a:rPr>
              <a:t>skip</a:t>
            </a:r>
          </a:p>
          <a:p>
            <a:pPr algn="ctr"/>
            <a:r>
              <a:rPr lang="en-US" altLang="zh-TW" dirty="0">
                <a:solidFill>
                  <a:srgbClr val="0000FF"/>
                </a:solidFill>
              </a:rPr>
              <a:t>d</a:t>
            </a:r>
            <a:r>
              <a:rPr lang="en-US" altLang="zh-TW" dirty="0" smtClean="0">
                <a:solidFill>
                  <a:srgbClr val="0000FF"/>
                </a:solidFill>
              </a:rPr>
              <a:t>etail</a:t>
            </a:r>
          </a:p>
          <a:p>
            <a:pPr algn="ctr"/>
            <a:r>
              <a:rPr lang="en-US" altLang="zh-TW" sz="1200" dirty="0" smtClean="0"/>
              <a:t>(</a:t>
            </a:r>
            <a:r>
              <a:rPr lang="en-US" altLang="zh-TW" sz="1200" u="sng" dirty="0" smtClean="0"/>
              <a:t>Transport</a:t>
            </a:r>
            <a:r>
              <a:rPr lang="en-US" altLang="zh-TW" sz="1200" dirty="0" smtClean="0"/>
              <a:t>)</a:t>
            </a:r>
            <a:endParaRPr lang="zh-TW" altLang="en-US" sz="1200" dirty="0"/>
          </a:p>
        </p:txBody>
      </p:sp>
      <p:sp>
        <p:nvSpPr>
          <p:cNvPr id="38" name="文字方塊 37"/>
          <p:cNvSpPr txBox="1"/>
          <p:nvPr/>
        </p:nvSpPr>
        <p:spPr>
          <a:xfrm>
            <a:off x="2958338" y="204319"/>
            <a:ext cx="3231975" cy="492443"/>
          </a:xfrm>
          <a:prstGeom prst="rect">
            <a:avLst/>
          </a:prstGeom>
          <a:solidFill>
            <a:srgbClr val="66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TW" sz="2200" dirty="0" smtClean="0"/>
              <a:t> </a:t>
            </a:r>
            <a:r>
              <a:rPr lang="en-US" altLang="zh-TW" sz="2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CPV </a:t>
            </a:r>
            <a:r>
              <a:rPr lang="en-US" altLang="zh-TW" sz="2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</a:t>
            </a:r>
            <a:r>
              <a:rPr lang="en-US" altLang="zh-TW" sz="22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2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</a:t>
            </a:r>
            <a:r>
              <a:rPr lang="en-US" altLang="zh-TW" sz="2200" u="sng" dirty="0" smtClean="0">
                <a:solidFill>
                  <a:srgbClr val="0000FF"/>
                </a:solidFill>
              </a:rPr>
              <a:t>eractions</a:t>
            </a:r>
            <a:r>
              <a:rPr lang="en-US" altLang="zh-TW" sz="2200" dirty="0" smtClean="0">
                <a:solidFill>
                  <a:srgbClr val="000066"/>
                </a:solidFill>
                <a:cs typeface="Times New Roman" panose="02020603050405020304" pitchFamily="18" charset="0"/>
              </a:rPr>
              <a:t> </a:t>
            </a:r>
          </a:p>
          <a:p>
            <a:endParaRPr lang="zh-TW" altLang="en-US" sz="400" dirty="0"/>
          </a:p>
        </p:txBody>
      </p:sp>
      <p:sp>
        <p:nvSpPr>
          <p:cNvPr id="3" name="矩形 2"/>
          <p:cNvSpPr/>
          <p:nvPr/>
        </p:nvSpPr>
        <p:spPr>
          <a:xfrm>
            <a:off x="6360636" y="3332021"/>
            <a:ext cx="274786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aseline="200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*</a:t>
            </a:r>
            <a:r>
              <a:rPr lang="en-US" altLang="zh-TW" sz="1050" baseline="200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 </a:t>
            </a:r>
            <a:r>
              <a:rPr lang="en-US" altLang="zh-TW" sz="105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See e.g. Chiang, </a:t>
            </a:r>
            <a:r>
              <a:rPr lang="en-US" altLang="zh-TW" sz="1050" dirty="0" err="1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Fuyuto</a:t>
            </a:r>
            <a:r>
              <a:rPr lang="en-US" altLang="zh-TW" sz="105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, </a:t>
            </a:r>
            <a:r>
              <a:rPr lang="en-US" altLang="zh-TW" sz="1050" dirty="0" err="1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Senaha</a:t>
            </a:r>
            <a:r>
              <a:rPr lang="en-US" altLang="zh-TW" sz="105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, PLB’16</a:t>
            </a:r>
            <a:endParaRPr lang="zh-TW" altLang="en-US" sz="1050" dirty="0"/>
          </a:p>
        </p:txBody>
      </p:sp>
      <p:sp>
        <p:nvSpPr>
          <p:cNvPr id="39" name="矩形 38"/>
          <p:cNvSpPr/>
          <p:nvPr/>
        </p:nvSpPr>
        <p:spPr>
          <a:xfrm>
            <a:off x="3059832" y="548680"/>
            <a:ext cx="1771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dirty="0">
                <a:solidFill>
                  <a:srgbClr val="FF0000"/>
                </a:solidFill>
              </a:rPr>
              <a:t>Extra </a:t>
            </a:r>
            <a:r>
              <a:rPr lang="en-US" altLang="zh-TW" dirty="0" err="1" smtClean="0">
                <a:solidFill>
                  <a:srgbClr val="FF0000"/>
                </a:solidFill>
              </a:rPr>
              <a:t>Yukawas</a:t>
            </a:r>
            <a:endParaRPr lang="zh-TW" altLang="en-US" dirty="0"/>
          </a:p>
        </p:txBody>
      </p:sp>
      <p:sp>
        <p:nvSpPr>
          <p:cNvPr id="40" name="矩形 39"/>
          <p:cNvSpPr/>
          <p:nvPr/>
        </p:nvSpPr>
        <p:spPr>
          <a:xfrm>
            <a:off x="-36512" y="6309320"/>
            <a:ext cx="351570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100" u="sng" dirty="0" smtClean="0"/>
              <a:t>K. </a:t>
            </a:r>
            <a:r>
              <a:rPr lang="en-US" altLang="zh-TW" sz="1100" u="sng" dirty="0" err="1" smtClean="0"/>
              <a:t>Fuyuto</a:t>
            </a:r>
            <a:r>
              <a:rPr lang="en-US" altLang="zh-TW" sz="1100" u="sng" dirty="0" smtClean="0"/>
              <a:t>, WSH, &amp; E. </a:t>
            </a:r>
            <a:r>
              <a:rPr lang="en-US" altLang="zh-TW" sz="1100" u="sng" dirty="0" err="1" smtClean="0"/>
              <a:t>Senaha</a:t>
            </a:r>
            <a:r>
              <a:rPr lang="en-US" altLang="zh-TW" sz="1100" u="sng" dirty="0" smtClean="0"/>
              <a:t>, </a:t>
            </a:r>
            <a:r>
              <a:rPr lang="en-US" altLang="zh-TW" sz="1100" u="sng" dirty="0"/>
              <a:t>PLB’18 [</a:t>
            </a:r>
            <a:r>
              <a:rPr lang="en-US" altLang="zh-TW" sz="1100" u="sng" dirty="0" smtClean="0"/>
              <a:t>1705.05034</a:t>
            </a:r>
            <a:r>
              <a:rPr lang="en-US" altLang="zh-TW" sz="1100" u="sng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413734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5676" y="1311100"/>
            <a:ext cx="5868652" cy="425712"/>
          </a:xfrm>
          <a:prstGeom prst="rect">
            <a:avLst/>
          </a:prstGeom>
          <a:ln w="28575">
            <a:solidFill>
              <a:srgbClr val="0000FF"/>
            </a:solidFill>
          </a:ln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6445" y="2104096"/>
            <a:ext cx="5939891" cy="46468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6" name="矩形 5"/>
          <p:cNvSpPr/>
          <p:nvPr/>
        </p:nvSpPr>
        <p:spPr>
          <a:xfrm>
            <a:off x="35496" y="2816932"/>
            <a:ext cx="8630889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TW" u="sng" dirty="0" smtClean="0">
                <a:solidFill>
                  <a:srgbClr val="0000FF"/>
                </a:solidFill>
              </a:rPr>
              <a:t>To understand the </a:t>
            </a:r>
            <a:r>
              <a:rPr lang="en-US" altLang="zh-TW" u="sng" dirty="0" smtClean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EWBG</a:t>
            </a:r>
            <a:r>
              <a:rPr lang="en-US" altLang="zh-TW" u="sng" dirty="0" smtClean="0">
                <a:solidFill>
                  <a:srgbClr val="0000FF"/>
                </a:solidFill>
              </a:rPr>
              <a:t> scatter </a:t>
            </a:r>
            <a:r>
              <a:rPr lang="en-US" altLang="zh-TW" u="sng" dirty="0" smtClean="0">
                <a:solidFill>
                  <a:srgbClr val="0000FF"/>
                </a:solidFill>
              </a:rPr>
              <a:t>plot to follow</a:t>
            </a:r>
            <a:r>
              <a:rPr lang="en-US" altLang="zh-TW" dirty="0" smtClean="0">
                <a:solidFill>
                  <a:srgbClr val="0000FF"/>
                </a:solidFill>
              </a:rPr>
              <a:t>, suppose</a:t>
            </a:r>
            <a:r>
              <a:rPr lang="en-US" altLang="zh-TW" sz="1400" dirty="0" smtClean="0">
                <a:solidFill>
                  <a:srgbClr val="0000FF"/>
                </a:solidFill>
              </a:rPr>
              <a:t>  </a:t>
            </a:r>
            <a:r>
              <a:rPr lang="en-US" altLang="zh-TW" sz="1400" dirty="0" smtClean="0">
                <a:solidFill>
                  <a:srgbClr val="0000FF"/>
                </a:solidFill>
              </a:rPr>
              <a:t> </a:t>
            </a:r>
            <a:r>
              <a:rPr lang="en-US" altLang="zh-TW" sz="1300" dirty="0" smtClean="0">
                <a:solidFill>
                  <a:srgbClr val="000000"/>
                </a:solidFill>
              </a:rPr>
              <a:t>(</a:t>
            </a:r>
            <a:r>
              <a:rPr lang="en-US" altLang="zh-TW" sz="1300" dirty="0">
                <a:solidFill>
                  <a:srgbClr val="000000"/>
                </a:solidFill>
              </a:rPr>
              <a:t>H.K. </a:t>
            </a:r>
            <a:r>
              <a:rPr lang="en-US" altLang="zh-TW" sz="1300" dirty="0" err="1">
                <a:solidFill>
                  <a:srgbClr val="000000"/>
                </a:solidFill>
              </a:rPr>
              <a:t>Guo</a:t>
            </a:r>
            <a:r>
              <a:rPr lang="en-US" altLang="zh-TW" sz="1300" dirty="0">
                <a:solidFill>
                  <a:srgbClr val="000000"/>
                </a:solidFill>
              </a:rPr>
              <a:t> et al. 1609.09849</a:t>
            </a:r>
            <a:r>
              <a:rPr lang="en-US" altLang="zh-TW" sz="1300" dirty="0" smtClean="0">
                <a:solidFill>
                  <a:srgbClr val="000000"/>
                </a:solidFill>
              </a:rPr>
              <a:t>)</a:t>
            </a:r>
            <a:endParaRPr lang="en-US" altLang="zh-TW" sz="1300" dirty="0" smtClean="0">
              <a:solidFill>
                <a:srgbClr val="0000FF"/>
              </a:solidFill>
            </a:endParaRPr>
          </a:p>
          <a:p>
            <a:endParaRPr lang="en-US" altLang="zh-TW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TW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TW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TW" sz="20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TW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then                                                      diag. by just</a:t>
            </a:r>
          </a:p>
          <a:p>
            <a:endParaRPr lang="en-US" altLang="zh-TW" sz="1200" dirty="0">
              <a:solidFill>
                <a:srgbClr val="0000FF"/>
              </a:solidFill>
              <a:cs typeface="Times New Roman" panose="02020603050405020304" pitchFamily="18" charset="0"/>
            </a:endParaRPr>
          </a:p>
          <a:p>
            <a:r>
              <a:rPr lang="en-US" altLang="zh-TW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but                                                        not diag.</a:t>
            </a:r>
            <a:endParaRPr lang="zh-TW" altLang="en-US" dirty="0"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83668" y="3248980"/>
            <a:ext cx="6084676" cy="86177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TW" sz="2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zh-TW" sz="22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zh-TW" sz="2500" b="1" baseline="-18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2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TW" sz="2500" b="1" i="1" baseline="-18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</a:t>
            </a:r>
            <a:r>
              <a:rPr lang="en-US" altLang="zh-TW" sz="22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≠ 0, </a:t>
            </a:r>
            <a:r>
              <a:rPr lang="en-US" altLang="zh-TW" sz="2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22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zh-TW" sz="2500" b="1" baseline="-18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2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TW" sz="2500" b="1" i="1" baseline="-18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</a:t>
            </a:r>
            <a:r>
              <a:rPr lang="en-US" altLang="zh-TW" sz="22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≠ 0, (</a:t>
            </a:r>
            <a:r>
              <a:rPr lang="en-US" altLang="zh-TW" sz="22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zh-TW" sz="2500" b="1" baseline="-18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2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TW" sz="2500" b="1" i="1" baseline="-18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sz="22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 </a:t>
            </a:r>
            <a:r>
              <a:rPr lang="en-US" altLang="zh-TW" sz="2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22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zh-TW" sz="2500" b="1" baseline="-18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2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TW" sz="2500" b="1" i="1" baseline="-18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sz="2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TW" sz="2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≠ 0  </a:t>
            </a:r>
            <a:r>
              <a:rPr lang="en-US" altLang="zh-TW" sz="20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(3 </a:t>
            </a:r>
            <a:r>
              <a:rPr lang="en-US" altLang="zh-TW" sz="2000" dirty="0" err="1" smtClean="0">
                <a:solidFill>
                  <a:srgbClr val="0000FF"/>
                </a:solidFill>
                <a:cs typeface="Times New Roman" panose="02020603050405020304" pitchFamily="18" charset="0"/>
              </a:rPr>
              <a:t>params</a:t>
            </a:r>
            <a:r>
              <a:rPr lang="en-US" altLang="zh-TW" sz="20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.)</a:t>
            </a:r>
            <a:r>
              <a:rPr lang="en-US" altLang="zh-TW" sz="15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</a:p>
          <a:p>
            <a:endParaRPr lang="en-US" altLang="zh-TW" sz="800" dirty="0" smtClean="0">
              <a:solidFill>
                <a:srgbClr val="0000FF"/>
              </a:solidFill>
              <a:cs typeface="Times New Roman" panose="02020603050405020304" pitchFamily="18" charset="0"/>
            </a:endParaRPr>
          </a:p>
          <a:p>
            <a:r>
              <a:rPr lang="en-US" altLang="zh-TW" sz="2000" dirty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20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  all else vanish, and take </a:t>
            </a:r>
            <a:r>
              <a:rPr lang="en-US" altLang="zh-TW" sz="20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l-GR" altLang="zh-TW" sz="2000" b="1" i="1" baseline="-2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zh-TW" sz="2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= 1 </a:t>
            </a:r>
            <a:r>
              <a:rPr lang="en-US" altLang="zh-TW" sz="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for convenience</a:t>
            </a:r>
            <a:endParaRPr lang="zh-TW" altLang="en-US" sz="2000" i="1" baseline="-180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圖片 8"/>
          <p:cNvPicPr>
            <a:picLocks noChangeAspect="1"/>
          </p:cNvPicPr>
          <p:nvPr/>
        </p:nvPicPr>
        <p:blipFill rotWithShape="1">
          <a:blip r:embed="rId4"/>
          <a:srcRect t="11110"/>
          <a:stretch/>
        </p:blipFill>
        <p:spPr>
          <a:xfrm>
            <a:off x="1745686" y="4257092"/>
            <a:ext cx="2430270" cy="357444"/>
          </a:xfrm>
          <a:prstGeom prst="rect">
            <a:avLst/>
          </a:prstGeom>
        </p:spPr>
      </p:pic>
      <p:pic>
        <p:nvPicPr>
          <p:cNvPr id="10" name="圖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4127" y="4221088"/>
            <a:ext cx="432739" cy="393448"/>
          </a:xfrm>
          <a:prstGeom prst="rect">
            <a:avLst/>
          </a:prstGeom>
        </p:spPr>
      </p:pic>
      <p:pic>
        <p:nvPicPr>
          <p:cNvPr id="11" name="圖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51820" y="4689140"/>
            <a:ext cx="1224136" cy="375184"/>
          </a:xfrm>
          <a:prstGeom prst="rect">
            <a:avLst/>
          </a:prstGeom>
        </p:spPr>
      </p:pic>
      <p:sp>
        <p:nvSpPr>
          <p:cNvPr id="35" name="弧形箭號 (左彎) 34"/>
          <p:cNvSpPr/>
          <p:nvPr/>
        </p:nvSpPr>
        <p:spPr bwMode="auto">
          <a:xfrm rot="2346636">
            <a:off x="6451289" y="3553299"/>
            <a:ext cx="424315" cy="1331165"/>
          </a:xfrm>
          <a:prstGeom prst="curvedLeftArrow">
            <a:avLst/>
          </a:prstGeom>
          <a:solidFill>
            <a:srgbClr val="00FFFF">
              <a:alpha val="50196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4" name="矩形 13"/>
          <p:cNvSpPr/>
          <p:nvPr/>
        </p:nvSpPr>
        <p:spPr>
          <a:xfrm rot="18835873">
            <a:off x="6547547" y="4189024"/>
            <a:ext cx="7809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solve</a:t>
            </a:r>
            <a:endParaRPr lang="zh-TW" altLang="en-US" sz="2000" dirty="0"/>
          </a:p>
        </p:txBody>
      </p:sp>
      <p:pic>
        <p:nvPicPr>
          <p:cNvPr id="15" name="圖片 14"/>
          <p:cNvPicPr>
            <a:picLocks noChangeAspect="1"/>
          </p:cNvPicPr>
          <p:nvPr/>
        </p:nvPicPr>
        <p:blipFill rotWithShape="1">
          <a:blip r:embed="rId7"/>
          <a:srcRect t="1" r="579" b="5290"/>
          <a:stretch/>
        </p:blipFill>
        <p:spPr>
          <a:xfrm>
            <a:off x="1951193" y="5209850"/>
            <a:ext cx="5645143" cy="520164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38" name="向右箭號 37"/>
          <p:cNvSpPr/>
          <p:nvPr/>
        </p:nvSpPr>
        <p:spPr bwMode="auto">
          <a:xfrm flipV="1">
            <a:off x="1030617" y="5386559"/>
            <a:ext cx="515837" cy="166746"/>
          </a:xfrm>
          <a:prstGeom prst="stripedRightArrow">
            <a:avLst/>
          </a:prstGeom>
          <a:solidFill>
            <a:srgbClr val="00FFFF">
              <a:alpha val="6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16" name="圖片 15"/>
          <p:cNvPicPr>
            <a:picLocks noChangeAspect="1"/>
          </p:cNvPicPr>
          <p:nvPr/>
        </p:nvPicPr>
        <p:blipFill rotWithShape="1">
          <a:blip r:embed="rId8"/>
          <a:srcRect l="3521" t="15125" b="-1"/>
          <a:stretch/>
        </p:blipFill>
        <p:spPr>
          <a:xfrm>
            <a:off x="5256076" y="5805264"/>
            <a:ext cx="475038" cy="383127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5975431" y="5795972"/>
            <a:ext cx="2953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still basically free </a:t>
            </a:r>
            <a:r>
              <a:rPr lang="en-US" altLang="zh-TW" dirty="0" err="1" smtClean="0">
                <a:solidFill>
                  <a:srgbClr val="0000FF"/>
                </a:solidFill>
                <a:cs typeface="Times New Roman" panose="02020603050405020304" pitchFamily="18" charset="0"/>
              </a:rPr>
              <a:t>param</a:t>
            </a:r>
            <a:r>
              <a:rPr lang="en-US" altLang="zh-TW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.</a:t>
            </a:r>
            <a:endParaRPr lang="zh-TW" altLang="en-US" dirty="0"/>
          </a:p>
        </p:txBody>
      </p:sp>
      <p:sp>
        <p:nvSpPr>
          <p:cNvPr id="43" name="橢圓 42"/>
          <p:cNvSpPr/>
          <p:nvPr/>
        </p:nvSpPr>
        <p:spPr bwMode="auto">
          <a:xfrm>
            <a:off x="3744000" y="1177200"/>
            <a:ext cx="2030536" cy="684076"/>
          </a:xfrm>
          <a:prstGeom prst="ellipse">
            <a:avLst/>
          </a:prstGeom>
          <a:solidFill>
            <a:srgbClr val="FFFF00">
              <a:alpha val="4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46" name="文字方塊 45"/>
          <p:cNvSpPr txBox="1"/>
          <p:nvPr/>
        </p:nvSpPr>
        <p:spPr>
          <a:xfrm>
            <a:off x="2958338" y="204319"/>
            <a:ext cx="3231975" cy="492443"/>
          </a:xfrm>
          <a:prstGeom prst="rect">
            <a:avLst/>
          </a:prstGeom>
          <a:solidFill>
            <a:srgbClr val="66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TW" sz="2200" dirty="0" smtClean="0"/>
              <a:t> </a:t>
            </a:r>
            <a:r>
              <a:rPr lang="en-US" altLang="zh-TW" sz="2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CPV </a:t>
            </a:r>
            <a:r>
              <a:rPr lang="en-US" altLang="zh-TW" sz="2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</a:t>
            </a:r>
            <a:r>
              <a:rPr lang="en-US" altLang="zh-TW" sz="22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2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</a:t>
            </a:r>
            <a:r>
              <a:rPr lang="en-US" altLang="zh-TW" sz="2200" u="sng" dirty="0" smtClean="0">
                <a:solidFill>
                  <a:srgbClr val="0000FF"/>
                </a:solidFill>
              </a:rPr>
              <a:t>eractions</a:t>
            </a:r>
            <a:r>
              <a:rPr lang="en-US" altLang="zh-TW" sz="2200" dirty="0" smtClean="0">
                <a:solidFill>
                  <a:srgbClr val="000066"/>
                </a:solidFill>
                <a:cs typeface="Times New Roman" panose="02020603050405020304" pitchFamily="18" charset="0"/>
              </a:rPr>
              <a:t> </a:t>
            </a:r>
          </a:p>
          <a:p>
            <a:endParaRPr lang="zh-TW" altLang="en-US" sz="400" dirty="0"/>
          </a:p>
        </p:txBody>
      </p:sp>
      <p:sp>
        <p:nvSpPr>
          <p:cNvPr id="2" name="文字方塊 1"/>
          <p:cNvSpPr txBox="1"/>
          <p:nvPr/>
        </p:nvSpPr>
        <p:spPr>
          <a:xfrm>
            <a:off x="4270473" y="863424"/>
            <a:ext cx="4297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altLang="zh-TW" dirty="0" err="1" smtClean="0">
                <a:solidFill>
                  <a:srgbClr val="0000FF"/>
                </a:solidFill>
              </a:rPr>
              <a:t>Jarlskog</a:t>
            </a:r>
            <a:r>
              <a:rPr lang="en-US" altLang="zh-TW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US" altLang="zh-TW" dirty="0" smtClean="0">
                <a:solidFill>
                  <a:srgbClr val="0000FF"/>
                </a:solidFill>
              </a:rPr>
              <a:t>:  </a:t>
            </a:r>
            <a:r>
              <a:rPr lang="en-US" altLang="zh-TW" u="sng" dirty="0" smtClean="0">
                <a:solidFill>
                  <a:srgbClr val="0000FF"/>
                </a:solidFill>
              </a:rPr>
              <a:t>both doublets participate</a:t>
            </a:r>
            <a:endParaRPr lang="zh-TW" altLang="en-US" u="sng" dirty="0">
              <a:solidFill>
                <a:srgbClr val="0000FF"/>
              </a:solidFill>
            </a:endParaRPr>
          </a:p>
        </p:txBody>
      </p:sp>
      <p:sp>
        <p:nvSpPr>
          <p:cNvPr id="19" name="弧形箭號 (左彎) 18"/>
          <p:cNvSpPr/>
          <p:nvPr/>
        </p:nvSpPr>
        <p:spPr bwMode="auto">
          <a:xfrm rot="11932729" flipH="1">
            <a:off x="6901970" y="980509"/>
            <a:ext cx="893184" cy="4836583"/>
          </a:xfrm>
          <a:prstGeom prst="curvedLeftArrow">
            <a:avLst/>
          </a:prstGeom>
          <a:solidFill>
            <a:srgbClr val="00FFFF">
              <a:alpha val="50196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20" name="橢圓 19"/>
          <p:cNvSpPr/>
          <p:nvPr/>
        </p:nvSpPr>
        <p:spPr bwMode="auto">
          <a:xfrm>
            <a:off x="4788024" y="5233908"/>
            <a:ext cx="1364618" cy="535352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-508" y="943819"/>
            <a:ext cx="2047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CPV</a:t>
            </a:r>
            <a:r>
              <a:rPr lang="en-US" altLang="zh-TW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source term</a:t>
            </a:r>
            <a:endParaRPr lang="zh-TW" altLang="en-US" b="1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143254" y="5723964"/>
            <a:ext cx="174467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2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CPV</a:t>
            </a:r>
            <a:r>
              <a:rPr lang="en-US" altLang="zh-TW" sz="1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22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</a:t>
            </a:r>
            <a:endParaRPr lang="zh-TW" altLang="en-US" sz="2200" b="1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>
            <a:off x="5972455" y="6048000"/>
            <a:ext cx="32800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000" b="1" i="1" baseline="-18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l-GR" altLang="zh-TW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14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and </a:t>
            </a:r>
            <a:r>
              <a:rPr lang="el-GR" altLang="zh-TW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000" b="1" i="1" baseline="-18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</a:t>
            </a:r>
            <a:r>
              <a:rPr lang="en-US" altLang="zh-TW" sz="14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least constrained</a:t>
            </a:r>
          </a:p>
          <a:p>
            <a:r>
              <a:rPr lang="en-US" altLang="zh-TW" sz="14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</a:t>
            </a:r>
            <a:r>
              <a:rPr lang="en-US" altLang="zh-TW" sz="1100" dirty="0" err="1" smtClean="0">
                <a:cs typeface="Times New Roman" panose="02020603050405020304" pitchFamily="18" charset="0"/>
              </a:rPr>
              <a:t>Altunkaynak</a:t>
            </a:r>
            <a:r>
              <a:rPr lang="en-US" altLang="zh-TW" sz="1100" dirty="0" smtClean="0">
                <a:cs typeface="Times New Roman" panose="02020603050405020304" pitchFamily="18" charset="0"/>
              </a:rPr>
              <a:t>, WSH, Kao, </a:t>
            </a:r>
            <a:r>
              <a:rPr lang="en-US" altLang="zh-TW" sz="1100" dirty="0" err="1" smtClean="0">
                <a:cs typeface="Times New Roman" panose="02020603050405020304" pitchFamily="18" charset="0"/>
              </a:rPr>
              <a:t>Kohda</a:t>
            </a:r>
            <a:r>
              <a:rPr lang="en-US" altLang="zh-TW" sz="1100" dirty="0" smtClean="0">
                <a:cs typeface="Times New Roman" panose="02020603050405020304" pitchFamily="18" charset="0"/>
              </a:rPr>
              <a:t>, McCoy PLB’15</a:t>
            </a:r>
            <a:endParaRPr lang="zh-TW" altLang="en-US" sz="1100" dirty="0"/>
          </a:p>
        </p:txBody>
      </p:sp>
      <p:sp>
        <p:nvSpPr>
          <p:cNvPr id="23" name="矩形 22"/>
          <p:cNvSpPr/>
          <p:nvPr/>
        </p:nvSpPr>
        <p:spPr>
          <a:xfrm>
            <a:off x="5072138" y="5220198"/>
            <a:ext cx="100219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</a:t>
            </a:r>
            <a:r>
              <a:rPr lang="en-US" altLang="zh-TW" sz="25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l-GR" altLang="zh-TW" sz="25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3200" b="1" i="1" baseline="-14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endParaRPr lang="zh-TW" altLang="en-US" sz="3200" i="1" baseline="-1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059832" y="548680"/>
            <a:ext cx="1771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dirty="0">
                <a:solidFill>
                  <a:srgbClr val="FF0000"/>
                </a:solidFill>
              </a:rPr>
              <a:t>Extra </a:t>
            </a:r>
            <a:r>
              <a:rPr lang="en-US" altLang="zh-TW" dirty="0" err="1" smtClean="0">
                <a:solidFill>
                  <a:srgbClr val="FF0000"/>
                </a:solidFill>
              </a:rPr>
              <a:t>Yukawas</a:t>
            </a:r>
            <a:endParaRPr lang="zh-TW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-36512" y="6309320"/>
            <a:ext cx="351570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100" u="sng" dirty="0" smtClean="0"/>
              <a:t>K. </a:t>
            </a:r>
            <a:r>
              <a:rPr lang="en-US" altLang="zh-TW" sz="1100" u="sng" dirty="0" err="1" smtClean="0"/>
              <a:t>Fuyuto</a:t>
            </a:r>
            <a:r>
              <a:rPr lang="en-US" altLang="zh-TW" sz="1100" u="sng" dirty="0" smtClean="0"/>
              <a:t>, WSH, &amp; E. </a:t>
            </a:r>
            <a:r>
              <a:rPr lang="en-US" altLang="zh-TW" sz="1100" u="sng" dirty="0" err="1" smtClean="0"/>
              <a:t>Senaha</a:t>
            </a:r>
            <a:r>
              <a:rPr lang="en-US" altLang="zh-TW" sz="1100" u="sng" dirty="0" smtClean="0"/>
              <a:t>, </a:t>
            </a:r>
            <a:r>
              <a:rPr lang="en-US" altLang="zh-TW" sz="1100" u="sng" dirty="0"/>
              <a:t>PLB’18 [</a:t>
            </a:r>
            <a:r>
              <a:rPr lang="en-US" altLang="zh-TW" sz="1100" u="sng" dirty="0" smtClean="0"/>
              <a:t>1705.05034</a:t>
            </a:r>
            <a:r>
              <a:rPr lang="en-US" altLang="zh-TW" sz="1100" u="sng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082677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700" y="928383"/>
            <a:ext cx="4546299" cy="440882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635131" y="1472007"/>
            <a:ext cx="22573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500" b="1" i="1" baseline="-18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</a:t>
            </a:r>
            <a:r>
              <a:rPr lang="en-US" altLang="zh-TW" b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, </a:t>
            </a:r>
            <a:r>
              <a:rPr lang="en-US" altLang="zh-TW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zh-TW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500" b="1" i="1" baseline="-18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dirty="0">
                <a:solidFill>
                  <a:srgbClr val="0000FF"/>
                </a:solidFill>
                <a:cs typeface="Times New Roman" panose="02020603050405020304" pitchFamily="18" charset="0"/>
              </a:rPr>
              <a:t>satisfy </a:t>
            </a:r>
            <a:endParaRPr lang="en-US" altLang="zh-TW" dirty="0" smtClean="0">
              <a:solidFill>
                <a:srgbClr val="0000FF"/>
              </a:solidFill>
              <a:cs typeface="Times New Roman" panose="02020603050405020304" pitchFamily="18" charset="0"/>
            </a:endParaRPr>
          </a:p>
          <a:p>
            <a:r>
              <a:rPr lang="en-US" altLang="zh-TW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TW" b="1" baseline="-25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TW" b="1" baseline="-25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</a:t>
            </a:r>
            <a:r>
              <a:rPr lang="en-US" altLang="zh-TW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mixing, </a:t>
            </a:r>
            <a:r>
              <a:rPr lang="en-US" altLang="zh-TW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→ s</a:t>
            </a:r>
            <a:r>
              <a:rPr lang="el-GR" altLang="zh-TW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2056361" y="261809"/>
            <a:ext cx="5030543" cy="553998"/>
          </a:xfrm>
          <a:prstGeom prst="rect">
            <a:avLst/>
          </a:prstGeom>
          <a:solidFill>
            <a:srgbClr val="66FFFF"/>
          </a:solidFill>
        </p:spPr>
        <p:txBody>
          <a:bodyPr wrap="none" rtlCol="0">
            <a:spAutoFit/>
          </a:bodyPr>
          <a:lstStyle/>
          <a:p>
            <a:pPr algn="ctr"/>
            <a:endParaRPr lang="en-US" altLang="zh-TW" sz="300" dirty="0" smtClean="0">
              <a:solidFill>
                <a:srgbClr val="0000FF"/>
              </a:solidFill>
            </a:endParaRPr>
          </a:p>
          <a:p>
            <a:pPr algn="ctr"/>
            <a:r>
              <a:rPr lang="en-US" altLang="zh-TW" sz="2200" dirty="0" smtClean="0">
                <a:solidFill>
                  <a:srgbClr val="0000FF"/>
                </a:solidFill>
              </a:rPr>
              <a:t> Bonus:  </a:t>
            </a:r>
            <a:r>
              <a:rPr lang="en-US" altLang="zh-TW" sz="2200" u="sng" dirty="0" smtClean="0">
                <a:solidFill>
                  <a:srgbClr val="FF0000"/>
                </a:solidFill>
              </a:rPr>
              <a:t>Extra Yukawa</a:t>
            </a:r>
            <a:r>
              <a:rPr lang="en-US" altLang="zh-TW" sz="2200" dirty="0" smtClean="0">
                <a:solidFill>
                  <a:srgbClr val="FF0000"/>
                </a:solidFill>
              </a:rPr>
              <a:t> </a:t>
            </a:r>
            <a:r>
              <a:rPr lang="en-US" altLang="zh-TW" sz="2200" dirty="0" smtClean="0">
                <a:solidFill>
                  <a:srgbClr val="0000FF"/>
                </a:solidFill>
              </a:rPr>
              <a:t>Drive </a:t>
            </a:r>
            <a:r>
              <a:rPr lang="en-US" altLang="zh-TW" sz="2200" dirty="0" smtClean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EWBG</a:t>
            </a:r>
            <a:r>
              <a:rPr lang="en-US" altLang="zh-TW" sz="800" dirty="0" smtClean="0">
                <a:solidFill>
                  <a:srgbClr val="0000FF"/>
                </a:solidFill>
              </a:rPr>
              <a:t> </a:t>
            </a:r>
            <a:r>
              <a:rPr lang="en-US" altLang="zh-TW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en-US" altLang="zh-TW" sz="23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zh-TW" altLang="en-US" sz="300" dirty="0">
              <a:solidFill>
                <a:srgbClr val="0000FF"/>
              </a:solidFill>
            </a:endParaRPr>
          </a:p>
        </p:txBody>
      </p:sp>
      <p:sp>
        <p:nvSpPr>
          <p:cNvPr id="6" name="左大括弧 5"/>
          <p:cNvSpPr/>
          <p:nvPr/>
        </p:nvSpPr>
        <p:spPr>
          <a:xfrm flipH="1">
            <a:off x="5939030" y="1052737"/>
            <a:ext cx="108012" cy="396044"/>
          </a:xfrm>
          <a:prstGeom prst="leftBrace">
            <a:avLst>
              <a:gd name="adj1" fmla="val 37500"/>
              <a:gd name="adj2" fmla="val 48825"/>
            </a:avLst>
          </a:prstGeom>
          <a:ln>
            <a:solidFill>
              <a:srgbClr val="3333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>
            <a:off x="6719827" y="2819254"/>
            <a:ext cx="2145139" cy="830997"/>
          </a:xfrm>
          <a:prstGeom prst="rect">
            <a:avLst/>
          </a:prstGeom>
          <a:solidFill>
            <a:srgbClr val="FFFF7D"/>
          </a:solidFill>
          <a:ln w="28575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altLang="zh-TW" sz="2000" b="1" dirty="0">
                <a:solidFill>
                  <a:srgbClr val="0000FF"/>
                </a:solidFill>
                <a:cs typeface="Times New Roman" panose="02020603050405020304" pitchFamily="18" charset="0"/>
              </a:rPr>
              <a:t>n</a:t>
            </a:r>
            <a:r>
              <a:rPr lang="en-US" altLang="zh-TW" sz="2000" b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o obvious diff.</a:t>
            </a:r>
          </a:p>
          <a:p>
            <a:endParaRPr lang="en-US" altLang="zh-TW" sz="400" b="1" dirty="0" smtClean="0">
              <a:solidFill>
                <a:srgbClr val="0000FF"/>
              </a:solidFill>
              <a:cs typeface="Times New Roman" panose="02020603050405020304" pitchFamily="18" charset="0"/>
            </a:endParaRPr>
          </a:p>
          <a:p>
            <a:r>
              <a:rPr lang="en-US" altLang="zh-TW" sz="2000" b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</a:t>
            </a:r>
            <a:r>
              <a:rPr lang="en-US" altLang="zh-TW" sz="2000" b="1" dirty="0" smtClean="0">
                <a:solidFill>
                  <a:srgbClr val="0000FF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 </a:t>
            </a:r>
            <a:r>
              <a:rPr lang="el-GR" altLang="zh-TW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700" b="1" i="1" baseline="-18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1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000" b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driven</a:t>
            </a:r>
            <a:r>
              <a:rPr lang="en-US" altLang="zh-TW" sz="1000" b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2000" b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!</a:t>
            </a:r>
            <a:endParaRPr lang="zh-TW" altLang="en-US" sz="2000" dirty="0"/>
          </a:p>
        </p:txBody>
      </p:sp>
      <p:cxnSp>
        <p:nvCxnSpPr>
          <p:cNvPr id="10" name="弧形接點 9"/>
          <p:cNvCxnSpPr>
            <a:stCxn id="6" idx="1"/>
            <a:endCxn id="8" idx="1"/>
          </p:cNvCxnSpPr>
          <p:nvPr/>
        </p:nvCxnSpPr>
        <p:spPr bwMode="auto">
          <a:xfrm>
            <a:off x="6047042" y="1246105"/>
            <a:ext cx="672785" cy="1988648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31" name="群組 30"/>
          <p:cNvGrpSpPr/>
          <p:nvPr/>
        </p:nvGrpSpPr>
        <p:grpSpPr>
          <a:xfrm>
            <a:off x="-26134" y="1324752"/>
            <a:ext cx="2617914" cy="391936"/>
            <a:chOff x="2665420" y="1408710"/>
            <a:chExt cx="2617914" cy="391936"/>
          </a:xfrm>
        </p:grpSpPr>
        <p:sp>
          <p:nvSpPr>
            <p:cNvPr id="27" name="矩形 26"/>
            <p:cNvSpPr/>
            <p:nvPr/>
          </p:nvSpPr>
          <p:spPr>
            <a:xfrm>
              <a:off x="2665420" y="1408710"/>
              <a:ext cx="11945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s</a:t>
              </a:r>
              <a:r>
                <a:rPr lang="en-US" altLang="zh-TW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can over</a:t>
              </a:r>
              <a:endParaRPr lang="zh-TW" altLang="en-US" dirty="0"/>
            </a:p>
          </p:txBody>
        </p:sp>
        <p:pic>
          <p:nvPicPr>
            <p:cNvPr id="28" name="圖片 2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06515" y="1424726"/>
              <a:ext cx="568890" cy="375920"/>
            </a:xfrm>
            <a:prstGeom prst="rect">
              <a:avLst/>
            </a:prstGeom>
          </p:spPr>
        </p:pic>
        <p:pic>
          <p:nvPicPr>
            <p:cNvPr id="29" name="圖片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18583" y="1448782"/>
              <a:ext cx="413461" cy="310134"/>
            </a:xfrm>
            <a:prstGeom prst="rect">
              <a:avLst/>
            </a:prstGeom>
          </p:spPr>
        </p:pic>
        <p:pic>
          <p:nvPicPr>
            <p:cNvPr id="30" name="圖片 2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86635" y="1484784"/>
              <a:ext cx="396699" cy="288544"/>
            </a:xfrm>
            <a:prstGeom prst="rect">
              <a:avLst/>
            </a:prstGeom>
          </p:spPr>
        </p:pic>
      </p:grpSp>
      <p:pic>
        <p:nvPicPr>
          <p:cNvPr id="24" name="圖片 23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6336196" y="4986000"/>
            <a:ext cx="2772000" cy="323147"/>
          </a:xfrm>
          <a:prstGeom prst="rect">
            <a:avLst/>
          </a:prstGeom>
          <a:ln w="19050">
            <a:solidFill>
              <a:srgbClr val="0000FF"/>
            </a:solidFill>
          </a:ln>
        </p:spPr>
      </p:pic>
      <p:sp>
        <p:nvSpPr>
          <p:cNvPr id="26" name="矩形 25"/>
          <p:cNvSpPr/>
          <p:nvPr/>
        </p:nvSpPr>
        <p:spPr>
          <a:xfrm>
            <a:off x="6666862" y="4657116"/>
            <a:ext cx="22510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600" b="1" u="sng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the charm of EWBG</a:t>
            </a:r>
            <a:endParaRPr lang="zh-TW" altLang="en-US" sz="1600" u="sng" dirty="0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5700" y="2650199"/>
            <a:ext cx="1269996" cy="41857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624228" y="2143889"/>
            <a:ext cx="23920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dirty="0"/>
              <a:t>Altunkaynak et al</a:t>
            </a:r>
            <a:r>
              <a:rPr lang="zh-TW" altLang="en-US" sz="1200" dirty="0" smtClean="0"/>
              <a:t>.</a:t>
            </a:r>
            <a:r>
              <a:rPr lang="en-US" altLang="zh-TW" sz="1200" dirty="0" smtClean="0"/>
              <a:t>, 1506.00651</a:t>
            </a:r>
            <a:endParaRPr lang="zh-TW" altLang="en-US" sz="1200" dirty="0"/>
          </a:p>
        </p:txBody>
      </p:sp>
      <p:sp>
        <p:nvSpPr>
          <p:cNvPr id="9" name="文字方塊 8"/>
          <p:cNvSpPr txBox="1"/>
          <p:nvPr/>
        </p:nvSpPr>
        <p:spPr>
          <a:xfrm>
            <a:off x="8208404" y="5302082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>
                <a:solidFill>
                  <a:srgbClr val="FF0000"/>
                </a:solidFill>
              </a:rPr>
              <a:t>s</a:t>
            </a:r>
            <a:r>
              <a:rPr lang="en-US" altLang="zh-TW" sz="1600" dirty="0" smtClean="0">
                <a:solidFill>
                  <a:srgbClr val="FF0000"/>
                </a:solidFill>
              </a:rPr>
              <a:t>ub-</a:t>
            </a:r>
            <a:r>
              <a:rPr lang="en-US" altLang="zh-TW" sz="1600" dirty="0" err="1" smtClean="0">
                <a:solidFill>
                  <a:srgbClr val="FF0000"/>
                </a:solidFill>
              </a:rPr>
              <a:t>TeV</a:t>
            </a:r>
            <a:endParaRPr lang="zh-TW" altLang="en-US" sz="1600" dirty="0">
              <a:solidFill>
                <a:srgbClr val="FF0000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892548" y="1691516"/>
            <a:ext cx="2579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  <a:cs typeface="Times New Roman" panose="02020603050405020304" pitchFamily="18" charset="0"/>
              </a:rPr>
              <a:t>f</a:t>
            </a:r>
            <a:r>
              <a:rPr lang="en-US" altLang="zh-TW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or illustration (</a:t>
            </a:r>
            <a:r>
              <a:rPr lang="en-US" altLang="zh-TW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l-GR" altLang="zh-TW" b="1" i="1" baseline="-2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zh-TW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zh-TW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)</a:t>
            </a:r>
            <a:endParaRPr lang="zh-TW" altLang="en-US" dirty="0"/>
          </a:p>
        </p:txBody>
      </p:sp>
      <p:sp>
        <p:nvSpPr>
          <p:cNvPr id="35" name="文字方塊 34"/>
          <p:cNvSpPr txBox="1"/>
          <p:nvPr/>
        </p:nvSpPr>
        <p:spPr>
          <a:xfrm>
            <a:off x="3131840" y="2060848"/>
            <a:ext cx="2044149" cy="723275"/>
          </a:xfrm>
          <a:prstGeom prst="rect">
            <a:avLst/>
          </a:prstGeom>
          <a:solidFill>
            <a:srgbClr val="66FFFF"/>
          </a:solidFill>
        </p:spPr>
        <p:txBody>
          <a:bodyPr wrap="none" rtlCol="0">
            <a:spAutoFit/>
          </a:bodyPr>
          <a:lstStyle/>
          <a:p>
            <a:pPr lvl="0" algn="ctr"/>
            <a:r>
              <a:rPr lang="el-GR" altLang="zh-TW" sz="21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500" b="1" i="1" baseline="-18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sz="1600" b="1" dirty="0" smtClean="0">
                <a:solidFill>
                  <a:srgbClr val="0000FF"/>
                </a:solidFill>
              </a:rPr>
              <a:t>:</a:t>
            </a:r>
            <a:r>
              <a:rPr lang="en-US" altLang="zh-TW" sz="1600" dirty="0" smtClean="0">
                <a:solidFill>
                  <a:srgbClr val="0000FF"/>
                </a:solidFill>
              </a:rPr>
              <a:t>  Remarkably</a:t>
            </a:r>
          </a:p>
          <a:p>
            <a:pPr lvl="0" algn="ctr"/>
            <a:r>
              <a:rPr lang="en-US" altLang="zh-TW" sz="400" dirty="0" smtClean="0">
                <a:solidFill>
                  <a:srgbClr val="0000FF"/>
                </a:solidFill>
              </a:rPr>
              <a:t> </a:t>
            </a:r>
          </a:p>
          <a:p>
            <a:pPr algn="ctr"/>
            <a:r>
              <a:rPr lang="en-US" altLang="zh-TW" sz="1600" dirty="0" smtClean="0">
                <a:solidFill>
                  <a:srgbClr val="0000FF"/>
                </a:solidFill>
              </a:rPr>
              <a:t>Sufficient for </a:t>
            </a:r>
            <a:r>
              <a:rPr lang="en-US" altLang="zh-TW" sz="1600" b="1" dirty="0" smtClean="0">
                <a:solidFill>
                  <a:srgbClr val="FF0000"/>
                </a:solidFill>
              </a:rPr>
              <a:t>BAU</a:t>
            </a:r>
            <a:endParaRPr lang="zh-TW" altLang="en-US" sz="1600" b="1" dirty="0">
              <a:solidFill>
                <a:srgbClr val="FF0000"/>
              </a:solidFill>
            </a:endParaRPr>
          </a:p>
        </p:txBody>
      </p:sp>
      <p:grpSp>
        <p:nvGrpSpPr>
          <p:cNvPr id="20" name="群組 19"/>
          <p:cNvGrpSpPr/>
          <p:nvPr/>
        </p:nvGrpSpPr>
        <p:grpSpPr>
          <a:xfrm>
            <a:off x="251520" y="5517232"/>
            <a:ext cx="8640960" cy="1008112"/>
            <a:chOff x="251520" y="5517232"/>
            <a:chExt cx="8640960" cy="1008112"/>
          </a:xfrm>
        </p:grpSpPr>
        <p:pic>
          <p:nvPicPr>
            <p:cNvPr id="32" name="圖片 31"/>
            <p:cNvPicPr>
              <a:picLocks noChangeAspect="1"/>
            </p:cNvPicPr>
            <p:nvPr/>
          </p:nvPicPr>
          <p:blipFill rotWithShape="1">
            <a:blip r:embed="rId8"/>
            <a:srcRect b="17620"/>
            <a:stretch/>
          </p:blipFill>
          <p:spPr>
            <a:xfrm>
              <a:off x="251520" y="5914906"/>
              <a:ext cx="8640960" cy="610438"/>
            </a:xfrm>
            <a:prstGeom prst="rect">
              <a:avLst/>
            </a:prstGeom>
          </p:spPr>
        </p:pic>
        <p:sp>
          <p:nvSpPr>
            <p:cNvPr id="33" name="左大括弧 32"/>
            <p:cNvSpPr/>
            <p:nvPr/>
          </p:nvSpPr>
          <p:spPr>
            <a:xfrm rot="16200000" flipH="1">
              <a:off x="1728016" y="4473446"/>
              <a:ext cx="323374" cy="2988334"/>
            </a:xfrm>
            <a:prstGeom prst="leftBrace">
              <a:avLst>
                <a:gd name="adj1" fmla="val 37500"/>
                <a:gd name="adj2" fmla="val 48825"/>
              </a:avLst>
            </a:prstGeom>
            <a:ln>
              <a:solidFill>
                <a:srgbClr val="3333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6" name="文字方塊 35"/>
            <p:cNvSpPr txBox="1"/>
            <p:nvPr/>
          </p:nvSpPr>
          <p:spPr>
            <a:xfrm>
              <a:off x="1007604" y="5517232"/>
              <a:ext cx="15295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altLang="zh-TW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υ</a:t>
              </a:r>
              <a:r>
                <a:rPr lang="en-US" altLang="zh-TW" sz="2000" i="1" baseline="-20000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zh-TW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en-US" altLang="zh-TW" i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altLang="zh-TW" sz="2000" i="1" baseline="-20000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zh-TW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 &gt;</a:t>
              </a:r>
              <a:r>
                <a:rPr lang="en-US" altLang="zh-TW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anose="020B0604020202020204" pitchFamily="34" charset="-120"/>
                  <a:ea typeface="Arial Unicode MS" panose="020B0604020202020204" pitchFamily="34" charset="-120"/>
                  <a:cs typeface="Arial Unicode MS" panose="020B0604020202020204" pitchFamily="34" charset="-120"/>
                  <a:sym typeface="Wingdings" panose="05000000000000000000" pitchFamily="2" charset="2"/>
                </a:rPr>
                <a:t>  </a:t>
              </a:r>
              <a:r>
                <a:rPr lang="en-US" altLang="zh-TW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Lucida Handwriting" panose="03010101010101010101" pitchFamily="66" charset="0"/>
                </a:rPr>
                <a:t>O</a:t>
              </a:r>
              <a:r>
                <a:rPr lang="en-US" altLang="zh-TW" sz="2000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(1</a:t>
              </a:r>
              <a:r>
                <a:rPr lang="en-US" altLang="zh-TW" sz="20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zh-TW" alt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文字方塊 10"/>
          <p:cNvSpPr txBox="1"/>
          <p:nvPr/>
        </p:nvSpPr>
        <p:spPr>
          <a:xfrm>
            <a:off x="6337760" y="584684"/>
            <a:ext cx="1654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 err="1" smtClean="0">
                <a:solidFill>
                  <a:srgbClr val="FF0000"/>
                </a:solidFill>
              </a:rPr>
              <a:t>B</a:t>
            </a:r>
            <a:r>
              <a:rPr lang="en-US" altLang="zh-TW" dirty="0" err="1" smtClean="0">
                <a:solidFill>
                  <a:srgbClr val="0000FF"/>
                </a:solidFill>
              </a:rPr>
              <a:t>aryo</a:t>
            </a:r>
            <a:r>
              <a:rPr lang="en-US" altLang="zh-TW" sz="2000" dirty="0" err="1" smtClean="0">
                <a:solidFill>
                  <a:srgbClr val="FF0000"/>
                </a:solidFill>
              </a:rPr>
              <a:t>G</a:t>
            </a:r>
            <a:r>
              <a:rPr lang="en-US" altLang="zh-TW" dirty="0" err="1" smtClean="0">
                <a:solidFill>
                  <a:srgbClr val="0000FF"/>
                </a:solidFill>
              </a:rPr>
              <a:t>enesis</a:t>
            </a:r>
            <a:endParaRPr lang="zh-TW" altLang="en-US" dirty="0">
              <a:solidFill>
                <a:srgbClr val="0000FF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741120" y="883749"/>
            <a:ext cx="24449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TW" sz="1200" dirty="0" err="1" smtClean="0"/>
              <a:t>Fuyuto</a:t>
            </a:r>
            <a:r>
              <a:rPr lang="en-US" altLang="zh-TW" sz="1200" dirty="0" smtClean="0"/>
              <a:t>, WSH, &amp; </a:t>
            </a:r>
            <a:r>
              <a:rPr lang="en-US" altLang="zh-TW" sz="1200" dirty="0" err="1" smtClean="0"/>
              <a:t>Senaha</a:t>
            </a:r>
            <a:r>
              <a:rPr lang="en-US" altLang="zh-TW" sz="1200" dirty="0" smtClean="0"/>
              <a:t>, PLB’18</a:t>
            </a:r>
          </a:p>
          <a:p>
            <a:pPr algn="r"/>
            <a:r>
              <a:rPr lang="en-US" altLang="zh-TW" sz="1100" dirty="0"/>
              <a:t>[</a:t>
            </a:r>
            <a:r>
              <a:rPr lang="en-US" altLang="zh-TW" sz="1100" dirty="0" smtClean="0"/>
              <a:t>1705.05034]</a:t>
            </a:r>
            <a:endParaRPr lang="zh-TW" altLang="en-US" sz="1100" dirty="0"/>
          </a:p>
        </p:txBody>
      </p:sp>
      <p:grpSp>
        <p:nvGrpSpPr>
          <p:cNvPr id="13" name="群組 12"/>
          <p:cNvGrpSpPr/>
          <p:nvPr/>
        </p:nvGrpSpPr>
        <p:grpSpPr>
          <a:xfrm>
            <a:off x="2987824" y="5309147"/>
            <a:ext cx="3312367" cy="460113"/>
            <a:chOff x="2987824" y="5309147"/>
            <a:chExt cx="3312367" cy="460113"/>
          </a:xfrm>
        </p:grpSpPr>
        <p:sp>
          <p:nvSpPr>
            <p:cNvPr id="42" name="向右箭號 41"/>
            <p:cNvSpPr/>
            <p:nvPr/>
          </p:nvSpPr>
          <p:spPr bwMode="auto">
            <a:xfrm rot="10800000" flipV="1">
              <a:off x="2987824" y="5309147"/>
              <a:ext cx="3312367" cy="172080"/>
            </a:xfrm>
            <a:prstGeom prst="stripedRightArrow">
              <a:avLst/>
            </a:prstGeom>
            <a:solidFill>
              <a:srgbClr val="00FFFF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4020278" y="5338373"/>
              <a:ext cx="1160895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b="1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small </a:t>
              </a:r>
              <a:r>
                <a:rPr lang="el-GR" altLang="zh-TW" sz="21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500" b="1" i="1" baseline="-18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tt</a:t>
              </a:r>
              <a:r>
                <a:rPr lang="en-US" altLang="zh-TW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TW" altLang="en-US" dirty="0"/>
            </a:p>
          </p:txBody>
        </p:sp>
      </p:grpSp>
      <p:grpSp>
        <p:nvGrpSpPr>
          <p:cNvPr id="14" name="群組 13"/>
          <p:cNvGrpSpPr/>
          <p:nvPr/>
        </p:nvGrpSpPr>
        <p:grpSpPr>
          <a:xfrm>
            <a:off x="1627794" y="3798159"/>
            <a:ext cx="2149751" cy="875912"/>
            <a:chOff x="1627794" y="3798159"/>
            <a:chExt cx="2149751" cy="875912"/>
          </a:xfrm>
        </p:grpSpPr>
        <p:pic>
          <p:nvPicPr>
            <p:cNvPr id="44" name="圖片 4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19764664">
              <a:off x="1627794" y="4136776"/>
              <a:ext cx="1008470" cy="242450"/>
            </a:xfrm>
            <a:prstGeom prst="rect">
              <a:avLst/>
            </a:prstGeom>
          </p:spPr>
        </p:pic>
        <p:sp>
          <p:nvSpPr>
            <p:cNvPr id="45" name="矩形 44"/>
            <p:cNvSpPr/>
            <p:nvPr/>
          </p:nvSpPr>
          <p:spPr>
            <a:xfrm rot="19555247">
              <a:off x="2008404" y="3798159"/>
              <a:ext cx="1709122" cy="4462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altLang="zh-TW" sz="23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300" b="1" i="1" baseline="-25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tc</a:t>
              </a:r>
              <a:r>
                <a:rPr lang="en-US" altLang="zh-TW" sz="23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1900" dirty="0" smtClean="0">
                  <a:solidFill>
                    <a:srgbClr val="0000FF"/>
                  </a:solidFill>
                </a:rPr>
                <a:t>as </a:t>
              </a:r>
              <a:r>
                <a:rPr lang="en-US" altLang="zh-TW" sz="1900" dirty="0">
                  <a:solidFill>
                    <a:srgbClr val="0000FF"/>
                  </a:solidFill>
                </a:rPr>
                <a:t>backup</a:t>
              </a:r>
              <a:endParaRPr lang="zh-TW" altLang="en-US" sz="1900" dirty="0"/>
            </a:p>
          </p:txBody>
        </p:sp>
        <p:sp>
          <p:nvSpPr>
            <p:cNvPr id="46" name="橢圓 45"/>
            <p:cNvSpPr/>
            <p:nvPr/>
          </p:nvSpPr>
          <p:spPr bwMode="auto">
            <a:xfrm rot="19904976">
              <a:off x="2502510" y="4092139"/>
              <a:ext cx="1275035" cy="581932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endParaRPr>
            </a:p>
          </p:txBody>
        </p:sp>
      </p:grpSp>
      <p:sp>
        <p:nvSpPr>
          <p:cNvPr id="38" name="橢圓 37"/>
          <p:cNvSpPr/>
          <p:nvPr/>
        </p:nvSpPr>
        <p:spPr bwMode="auto">
          <a:xfrm>
            <a:off x="6121878" y="4697968"/>
            <a:ext cx="296121" cy="3650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48992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9" presetClass="entr" presetSubtype="0" de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67644" y="251646"/>
            <a:ext cx="6843112" cy="4770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TW" sz="2500" dirty="0" smtClean="0">
                <a:solidFill>
                  <a:srgbClr val="000000"/>
                </a:solidFill>
              </a:rPr>
              <a:t>III. </a:t>
            </a:r>
            <a:r>
              <a:rPr lang="en-US" altLang="zh-TW" sz="2500" dirty="0" smtClean="0">
                <a:solidFill>
                  <a:srgbClr val="FF0000"/>
                </a:solidFill>
              </a:rPr>
              <a:t>Extra </a:t>
            </a:r>
            <a:r>
              <a:rPr lang="en-US" altLang="zh-TW" sz="2500" dirty="0" err="1" smtClean="0">
                <a:solidFill>
                  <a:srgbClr val="FF0000"/>
                </a:solidFill>
              </a:rPr>
              <a:t>Yukawas</a:t>
            </a:r>
            <a:r>
              <a:rPr lang="en-US" altLang="zh-TW" sz="2500" dirty="0" smtClean="0">
                <a:solidFill>
                  <a:srgbClr val="FF0000"/>
                </a:solidFill>
              </a:rPr>
              <a:t> </a:t>
            </a:r>
            <a:r>
              <a:rPr lang="en-US" altLang="zh-TW" sz="21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—</a:t>
            </a:r>
            <a:r>
              <a:rPr lang="en-US" altLang="zh-TW" sz="21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2100" u="sng" dirty="0">
                <a:solidFill>
                  <a:srgbClr val="0000FF"/>
                </a:solidFill>
              </a:rPr>
              <a:t>an Experimental </a:t>
            </a:r>
            <a:r>
              <a:rPr lang="en-US" altLang="zh-TW" sz="2100" u="sng" dirty="0" smtClean="0">
                <a:solidFill>
                  <a:srgbClr val="0000FF"/>
                </a:solidFill>
              </a:rPr>
              <a:t>Question</a:t>
            </a:r>
            <a:endParaRPr lang="zh-TW" altLang="en-US" u="sng" dirty="0">
              <a:solidFill>
                <a:srgbClr val="000000"/>
              </a:solidFill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35496" y="1160745"/>
            <a:ext cx="9072500" cy="1908215"/>
          </a:xfrm>
          <a:prstGeom prst="rect">
            <a:avLst/>
          </a:prstGeom>
          <a:noFill/>
          <a:ln w="127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smtClean="0"/>
              <a:t> </a:t>
            </a:r>
            <a:r>
              <a:rPr lang="en-US" altLang="zh-TW" dirty="0">
                <a:cs typeface="Times New Roman" panose="02020603050405020304" pitchFamily="18" charset="0"/>
              </a:rPr>
              <a:t>•</a:t>
            </a:r>
            <a:r>
              <a:rPr lang="en-US" altLang="zh-TW" sz="1200" dirty="0" smtClean="0"/>
              <a:t> </a:t>
            </a:r>
            <a:r>
              <a:rPr lang="en-US" altLang="zh-TW" sz="1600" dirty="0" smtClean="0"/>
              <a:t>W</a:t>
            </a:r>
            <a:r>
              <a:rPr lang="en-US" altLang="zh-TW" sz="1700" dirty="0" smtClean="0"/>
              <a:t>hen h(125) was found lighter than top, there is no way to stop the experimentalist,</a:t>
            </a:r>
            <a:endParaRPr lang="en-US" altLang="zh-TW" sz="1200" dirty="0" smtClean="0"/>
          </a:p>
          <a:p>
            <a:r>
              <a:rPr lang="en-US" altLang="zh-TW" sz="1000" dirty="0"/>
              <a:t> </a:t>
            </a:r>
            <a:r>
              <a:rPr lang="en-US" altLang="zh-TW" sz="2000" dirty="0" smtClean="0"/>
              <a:t> </a:t>
            </a:r>
            <a:r>
              <a:rPr lang="en-US" altLang="zh-TW" sz="1200" dirty="0" smtClean="0"/>
              <a:t> </a:t>
            </a:r>
            <a:r>
              <a:rPr lang="en-US" altLang="zh-TW" sz="1700" dirty="0" smtClean="0"/>
              <a:t>young or not so young (e.g. </a:t>
            </a:r>
            <a:r>
              <a:rPr lang="en-US" altLang="zh-TW" sz="1600" dirty="0" smtClean="0"/>
              <a:t>D</a:t>
            </a:r>
            <a:r>
              <a:rPr lang="en-US" altLang="zh-TW" sz="1700" dirty="0" smtClean="0"/>
              <a:t>aniel</a:t>
            </a:r>
            <a:r>
              <a:rPr lang="en-US" altLang="zh-TW" sz="1500" dirty="0" smtClean="0"/>
              <a:t> </a:t>
            </a:r>
            <a:r>
              <a:rPr lang="en-US" altLang="zh-TW" sz="1600" dirty="0" smtClean="0"/>
              <a:t>F</a:t>
            </a:r>
            <a:r>
              <a:rPr lang="en-US" altLang="zh-TW" sz="1700" dirty="0" smtClean="0"/>
              <a:t>ournier) from </a:t>
            </a:r>
            <a:r>
              <a:rPr lang="en-US" altLang="zh-TW" sz="1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→ </a:t>
            </a:r>
            <a:r>
              <a:rPr lang="en-US" altLang="zh-TW" sz="17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TW" sz="1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1700" dirty="0" smtClean="0">
                <a:solidFill>
                  <a:srgbClr val="0000FF"/>
                </a:solidFill>
              </a:rPr>
              <a:t>searching</a:t>
            </a:r>
            <a:r>
              <a:rPr lang="en-US" altLang="zh-TW" sz="1700" dirty="0" smtClean="0">
                <a:cs typeface="Times New Roman" panose="02020603050405020304" pitchFamily="18" charset="0"/>
              </a:rPr>
              <a:t>, </a:t>
            </a:r>
            <a:r>
              <a:rPr lang="en-US" altLang="zh-TW" sz="1700" dirty="0" smtClean="0"/>
              <a:t>because s</a:t>
            </a:r>
            <a:r>
              <a:rPr lang="en-US" altLang="zh-TW" sz="1500" dirty="0" smtClean="0"/>
              <a:t>/</a:t>
            </a:r>
            <a:r>
              <a:rPr lang="en-US" altLang="zh-TW" sz="1700" dirty="0" smtClean="0"/>
              <a:t>he</a:t>
            </a:r>
            <a:r>
              <a:rPr lang="en-US" altLang="zh-TW" sz="1500" dirty="0" smtClean="0"/>
              <a:t> </a:t>
            </a:r>
            <a:r>
              <a:rPr lang="en-US" altLang="zh-TW" sz="17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</a:t>
            </a:r>
            <a:r>
              <a:rPr lang="en-US" altLang="zh-TW" sz="1700" dirty="0" smtClean="0"/>
              <a:t>.</a:t>
            </a:r>
            <a:endParaRPr lang="en-US" altLang="zh-TW" sz="1200" dirty="0" smtClean="0"/>
          </a:p>
          <a:p>
            <a:endParaRPr lang="en-US" altLang="zh-TW" sz="1200" dirty="0"/>
          </a:p>
          <a:p>
            <a:r>
              <a:rPr lang="en-US" altLang="zh-TW" sz="1000" dirty="0"/>
              <a:t> </a:t>
            </a:r>
            <a:r>
              <a:rPr lang="en-US" altLang="zh-TW" dirty="0">
                <a:solidFill>
                  <a:srgbClr val="000000"/>
                </a:solidFill>
                <a:cs typeface="Times New Roman" panose="02020603050405020304" pitchFamily="18" charset="0"/>
              </a:rPr>
              <a:t>•</a:t>
            </a:r>
            <a:r>
              <a:rPr lang="en-US" altLang="zh-TW" sz="1200" dirty="0" smtClean="0"/>
              <a:t> </a:t>
            </a:r>
            <a:r>
              <a:rPr lang="en-US" altLang="zh-TW" sz="1600" dirty="0" smtClean="0"/>
              <a:t>I</a:t>
            </a:r>
            <a:r>
              <a:rPr lang="en-US" altLang="zh-TW" sz="1700" dirty="0" smtClean="0"/>
              <a:t>f s</a:t>
            </a:r>
            <a:r>
              <a:rPr lang="en-US" altLang="zh-TW" sz="1500" dirty="0" smtClean="0"/>
              <a:t>/</a:t>
            </a:r>
            <a:r>
              <a:rPr lang="en-US" altLang="zh-TW" sz="1700" dirty="0" smtClean="0"/>
              <a:t>he was told that </a:t>
            </a:r>
            <a:r>
              <a:rPr lang="en-US" altLang="zh-TW" sz="1600" dirty="0" err="1" smtClean="0"/>
              <a:t>G</a:t>
            </a:r>
            <a:r>
              <a:rPr lang="en-US" altLang="zh-TW" sz="1700" dirty="0" err="1" smtClean="0"/>
              <a:t>lashow</a:t>
            </a:r>
            <a:r>
              <a:rPr lang="en-US" altLang="zh-TW" sz="1600" dirty="0" err="1" smtClean="0"/>
              <a:t>&amp;W</a:t>
            </a:r>
            <a:r>
              <a:rPr lang="en-US" altLang="zh-TW" sz="1700" dirty="0" err="1" smtClean="0"/>
              <a:t>einberg</a:t>
            </a:r>
            <a:r>
              <a:rPr lang="en-US" altLang="zh-TW" sz="1700" dirty="0" smtClean="0"/>
              <a:t> somehow forbade it since </a:t>
            </a:r>
            <a:r>
              <a:rPr lang="en-US" altLang="zh-TW" sz="1500" dirty="0" smtClean="0"/>
              <a:t>1977</a:t>
            </a:r>
            <a:r>
              <a:rPr lang="en-US" altLang="zh-TW" sz="1700" dirty="0" smtClean="0"/>
              <a:t>,</a:t>
            </a:r>
            <a:r>
              <a:rPr lang="en-US" altLang="zh-TW" sz="1500" dirty="0" smtClean="0"/>
              <a:t> </a:t>
            </a:r>
            <a:r>
              <a:rPr lang="en-US" altLang="zh-TW" sz="1700" dirty="0" smtClean="0"/>
              <a:t>the response</a:t>
            </a:r>
            <a:endParaRPr lang="en-US" altLang="zh-TW" sz="1200" dirty="0" smtClean="0"/>
          </a:p>
          <a:p>
            <a:pPr lvl="0"/>
            <a:r>
              <a:rPr lang="en-US" altLang="zh-TW" sz="1000" dirty="0" smtClean="0"/>
              <a:t> </a:t>
            </a:r>
            <a:r>
              <a:rPr lang="en-US" altLang="zh-TW" sz="2000" dirty="0" smtClean="0"/>
              <a:t> </a:t>
            </a:r>
            <a:r>
              <a:rPr lang="en-US" altLang="zh-TW" sz="1200" dirty="0" smtClean="0"/>
              <a:t> </a:t>
            </a:r>
            <a:r>
              <a:rPr lang="en-US" altLang="zh-TW" sz="1700" dirty="0" smtClean="0"/>
              <a:t>would be ...</a:t>
            </a:r>
            <a:r>
              <a:rPr lang="en-US" altLang="zh-TW" sz="1200" dirty="0" smtClean="0"/>
              <a:t> </a:t>
            </a:r>
            <a:r>
              <a:rPr lang="en-US" altLang="zh-TW" sz="1600" i="1" dirty="0" smtClean="0">
                <a:solidFill>
                  <a:srgbClr val="0000FF"/>
                </a:solidFill>
              </a:rPr>
              <a:t>W</a:t>
            </a:r>
            <a:r>
              <a:rPr lang="en-US" altLang="zh-TW" sz="1700" i="1" dirty="0" smtClean="0">
                <a:solidFill>
                  <a:srgbClr val="0000FF"/>
                </a:solidFill>
              </a:rPr>
              <a:t>hat</a:t>
            </a:r>
            <a:r>
              <a:rPr lang="en-US" altLang="zh-TW" sz="800" i="1" dirty="0" smtClean="0">
                <a:solidFill>
                  <a:srgbClr val="0000FF"/>
                </a:solidFill>
              </a:rPr>
              <a:t> </a:t>
            </a:r>
            <a:r>
              <a:rPr lang="en-US" altLang="zh-TW" sz="1600" i="1" dirty="0" smtClean="0">
                <a:solidFill>
                  <a:srgbClr val="0000FF"/>
                </a:solidFill>
              </a:rPr>
              <a:t>!?</a:t>
            </a:r>
            <a:r>
              <a:rPr lang="en-US" altLang="zh-TW" sz="1700" dirty="0" smtClean="0"/>
              <a:t> ... ...</a:t>
            </a:r>
            <a:r>
              <a:rPr lang="en-US" altLang="zh-TW" sz="1200" dirty="0" smtClean="0"/>
              <a:t> </a:t>
            </a:r>
            <a:r>
              <a:rPr lang="en-US" altLang="zh-TW" sz="1500" dirty="0" smtClean="0"/>
              <a:t>(</a:t>
            </a:r>
            <a:r>
              <a:rPr lang="en-US" altLang="zh-TW" sz="1700" dirty="0" smtClean="0"/>
              <a:t>pause</a:t>
            </a:r>
            <a:r>
              <a:rPr lang="en-US" altLang="zh-TW" sz="1500" dirty="0" smtClean="0"/>
              <a:t>)</a:t>
            </a:r>
            <a:r>
              <a:rPr lang="en-US" altLang="zh-TW" sz="1700" dirty="0" smtClean="0"/>
              <a:t> ... </a:t>
            </a:r>
            <a:r>
              <a:rPr lang="en-US" altLang="zh-TW" sz="17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‒</a:t>
            </a:r>
            <a:r>
              <a:rPr lang="en-US" altLang="zh-TW" sz="1700" i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1600" i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S</a:t>
            </a:r>
            <a:r>
              <a:rPr lang="en-US" altLang="zh-TW" sz="1700" i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plendid,</a:t>
            </a:r>
            <a:r>
              <a:rPr lang="en-US" altLang="zh-TW" sz="1500" i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1700" i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so much the better,</a:t>
            </a:r>
            <a:r>
              <a:rPr lang="en-US" altLang="zh-TW" sz="1500" i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1700" i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Can </a:t>
            </a:r>
            <a:r>
              <a:rPr lang="en-US" altLang="zh-TW" sz="1600" i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N</a:t>
            </a:r>
            <a:r>
              <a:rPr lang="en-US" altLang="zh-TW" sz="1700" i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ot </a:t>
            </a:r>
            <a:r>
              <a:rPr lang="en-US" altLang="zh-TW" sz="1600" i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L</a:t>
            </a:r>
            <a:r>
              <a:rPr lang="en-US" altLang="zh-TW" sz="1700" i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ose</a:t>
            </a:r>
            <a:r>
              <a:rPr lang="en-US" altLang="zh-TW" sz="500" i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en-US" altLang="zh-TW" sz="2000" dirty="0">
              <a:solidFill>
                <a:srgbClr val="000000"/>
              </a:solidFill>
            </a:endParaRPr>
          </a:p>
          <a:p>
            <a:pPr lvl="0"/>
            <a:endParaRPr lang="en-US" altLang="zh-TW" sz="1200" dirty="0">
              <a:solidFill>
                <a:srgbClr val="000000"/>
              </a:solidFill>
            </a:endParaRPr>
          </a:p>
          <a:p>
            <a:pPr lvl="0"/>
            <a:r>
              <a:rPr lang="en-US" altLang="zh-TW" sz="1000" dirty="0">
                <a:solidFill>
                  <a:srgbClr val="000000"/>
                </a:solidFill>
              </a:rPr>
              <a:t> </a:t>
            </a:r>
            <a:r>
              <a:rPr lang="en-US" altLang="zh-TW" dirty="0">
                <a:solidFill>
                  <a:srgbClr val="000000"/>
                </a:solidFill>
                <a:cs typeface="Times New Roman" panose="02020603050405020304" pitchFamily="18" charset="0"/>
              </a:rPr>
              <a:t>•</a:t>
            </a:r>
            <a:r>
              <a:rPr lang="en-US" altLang="zh-TW" sz="1200" dirty="0" smtClean="0">
                <a:solidFill>
                  <a:srgbClr val="000000"/>
                </a:solidFill>
              </a:rPr>
              <a:t> </a:t>
            </a:r>
            <a:r>
              <a:rPr lang="en-US" altLang="zh-TW" sz="1600" dirty="0" smtClean="0">
                <a:solidFill>
                  <a:srgbClr val="000000"/>
                </a:solidFill>
              </a:rPr>
              <a:t>T</a:t>
            </a:r>
            <a:r>
              <a:rPr lang="en-US" altLang="zh-TW" sz="1700" dirty="0" smtClean="0">
                <a:solidFill>
                  <a:srgbClr val="000000"/>
                </a:solidFill>
              </a:rPr>
              <a:t>he bottom line: </a:t>
            </a:r>
            <a:r>
              <a:rPr lang="en-US" altLang="zh-TW" sz="1600" u="sng" dirty="0" smtClean="0">
                <a:solidFill>
                  <a:srgbClr val="000000"/>
                </a:solidFill>
              </a:rPr>
              <a:t>I</a:t>
            </a:r>
            <a:r>
              <a:rPr lang="en-US" altLang="zh-TW" sz="1700" u="sng" dirty="0" smtClean="0">
                <a:solidFill>
                  <a:srgbClr val="000000"/>
                </a:solidFill>
              </a:rPr>
              <a:t>t is a </a:t>
            </a:r>
            <a:r>
              <a:rPr lang="en-US" altLang="zh-TW" sz="1600" u="sng" dirty="0" smtClean="0">
                <a:solidFill>
                  <a:srgbClr val="000000"/>
                </a:solidFill>
              </a:rPr>
              <a:t>PDG</a:t>
            </a:r>
            <a:r>
              <a:rPr lang="en-US" altLang="zh-TW" sz="1700" u="sng" dirty="0" smtClean="0">
                <a:solidFill>
                  <a:srgbClr val="000000"/>
                </a:solidFill>
              </a:rPr>
              <a:t> </a:t>
            </a:r>
            <a:r>
              <a:rPr lang="en-US" altLang="zh-TW" sz="1600" u="sng" dirty="0" smtClean="0">
                <a:solidFill>
                  <a:srgbClr val="000000"/>
                </a:solidFill>
              </a:rPr>
              <a:t>E</a:t>
            </a:r>
            <a:r>
              <a:rPr lang="en-US" altLang="zh-TW" sz="1700" u="sng" dirty="0" smtClean="0">
                <a:solidFill>
                  <a:srgbClr val="000000"/>
                </a:solidFill>
              </a:rPr>
              <a:t>ntry.</a:t>
            </a:r>
            <a:r>
              <a:rPr lang="en-US" altLang="zh-TW" sz="1700" dirty="0" smtClean="0">
                <a:solidFill>
                  <a:srgbClr val="000000"/>
                </a:solidFill>
              </a:rPr>
              <a:t>                             </a:t>
            </a:r>
            <a:r>
              <a:rPr lang="en-US" altLang="zh-TW" sz="1700" dirty="0" smtClean="0">
                <a:solidFill>
                  <a:srgbClr val="000000"/>
                </a:solidFill>
              </a:rPr>
              <a:t>            </a:t>
            </a:r>
            <a:r>
              <a:rPr lang="en-US" altLang="zh-TW" sz="1100" dirty="0" smtClean="0">
                <a:solidFill>
                  <a:srgbClr val="000000"/>
                </a:solidFill>
              </a:rPr>
              <a:t>[my bottom line for 4G search at LHC]</a:t>
            </a:r>
            <a:endParaRPr lang="zh-TW" altLang="en-US" sz="11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9777" y="3298354"/>
            <a:ext cx="8787983" cy="1255728"/>
          </a:xfrm>
          <a:prstGeom prst="rect">
            <a:avLst/>
          </a:prstGeom>
          <a:ln w="19050">
            <a:solidFill>
              <a:srgbClr val="0000FF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TW" sz="2000" b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b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Note:  </a:t>
            </a:r>
            <a:r>
              <a:rPr lang="en-US" altLang="zh-TW" sz="1900" b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tch</a:t>
            </a:r>
            <a:r>
              <a:rPr lang="en-US" altLang="zh-TW" sz="19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b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coupling is dimension-4, </a:t>
            </a:r>
            <a:r>
              <a:rPr lang="en-US" altLang="zh-TW" b="1" i="1" u="sng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Not</a:t>
            </a:r>
            <a:r>
              <a:rPr lang="en-US" altLang="zh-TW" b="1" u="sng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a Higher Dim. Operator</a:t>
            </a:r>
            <a:r>
              <a:rPr lang="en-US" altLang="zh-TW" b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en-US" altLang="zh-TW" sz="2000" b="1" dirty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2000" b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    </a:t>
            </a:r>
            <a:r>
              <a:rPr lang="en-US" altLang="zh-TW" b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It is in the form of a Yukawa coupling, but forbidden in SM.</a:t>
            </a:r>
          </a:p>
          <a:p>
            <a:pPr>
              <a:lnSpc>
                <a:spcPct val="120000"/>
              </a:lnSpc>
            </a:pPr>
            <a:r>
              <a:rPr lang="en-US" altLang="zh-TW" sz="2000" b="1" dirty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2000" b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    </a:t>
            </a:r>
            <a:r>
              <a:rPr lang="en-US" altLang="zh-TW" b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It </a:t>
            </a:r>
            <a:r>
              <a:rPr lang="en-US" altLang="zh-TW" b="1" i="1" u="sng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implies</a:t>
            </a:r>
            <a:r>
              <a:rPr lang="en-US" altLang="zh-TW" b="1" u="sng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an </a:t>
            </a:r>
            <a:r>
              <a:rPr lang="en-US" altLang="zh-TW" b="1" u="sng" dirty="0">
                <a:solidFill>
                  <a:srgbClr val="0000FF"/>
                </a:solidFill>
                <a:cs typeface="Times New Roman" panose="02020603050405020304" pitchFamily="18" charset="0"/>
              </a:rPr>
              <a:t>Extra Scalar Doublet</a:t>
            </a:r>
            <a:r>
              <a:rPr lang="en-US" altLang="zh-TW" b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to have Extra Yukawa Couplings.</a:t>
            </a:r>
          </a:p>
          <a:p>
            <a:pPr>
              <a:lnSpc>
                <a:spcPct val="120000"/>
              </a:lnSpc>
            </a:pPr>
            <a:endParaRPr lang="zh-TW" altLang="en-US" sz="300" dirty="0"/>
          </a:p>
        </p:txBody>
      </p:sp>
      <p:sp>
        <p:nvSpPr>
          <p:cNvPr id="7" name="文字方塊 6"/>
          <p:cNvSpPr txBox="1"/>
          <p:nvPr/>
        </p:nvSpPr>
        <p:spPr>
          <a:xfrm>
            <a:off x="439043" y="4788618"/>
            <a:ext cx="8289449" cy="88639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TW" sz="2000" dirty="0" smtClean="0"/>
              <a:t> By generalization, it should be extended to </a:t>
            </a:r>
            <a:r>
              <a:rPr lang="en-US" altLang="zh-TW" sz="2000" dirty="0" smtClean="0">
                <a:solidFill>
                  <a:srgbClr val="FF0000"/>
                </a:solidFill>
              </a:rPr>
              <a:t>Extra Yukawa Couplings</a:t>
            </a:r>
          </a:p>
          <a:p>
            <a:pPr algn="ctr">
              <a:lnSpc>
                <a:spcPct val="120000"/>
              </a:lnSpc>
            </a:pPr>
            <a:r>
              <a:rPr lang="en-US" altLang="zh-TW" sz="2000" dirty="0"/>
              <a:t> </a:t>
            </a:r>
            <a:r>
              <a:rPr lang="en-US" altLang="zh-TW" sz="2000" dirty="0" smtClean="0"/>
              <a:t>for </a:t>
            </a:r>
            <a:r>
              <a:rPr lang="en-US" altLang="zh-TW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2000" dirty="0" smtClean="0">
                <a:cs typeface="Times New Roman" panose="02020603050405020304" pitchFamily="18" charset="0"/>
              </a:rPr>
              <a:t>,</a:t>
            </a:r>
            <a:r>
              <a:rPr lang="en-US" altLang="zh-TW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zh-TW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zh-TW" sz="19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‒</a:t>
            </a:r>
            <a:r>
              <a:rPr lang="en-US" altLang="zh-TW" sz="19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TW" sz="2000" dirty="0" smtClean="0"/>
              <a:t>, and for </a:t>
            </a:r>
            <a:r>
              <a:rPr lang="en-US" altLang="zh-TW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 = u</a:t>
            </a:r>
            <a:r>
              <a:rPr lang="en-US" altLang="zh-TW" sz="2000" dirty="0" smtClean="0"/>
              <a:t>, </a:t>
            </a:r>
            <a:r>
              <a:rPr lang="en-US" altLang="zh-TW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TW" sz="2000" dirty="0" smtClean="0"/>
              <a:t>, </a:t>
            </a:r>
            <a:r>
              <a:rPr lang="en-US" altLang="zh-TW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ℓ</a:t>
            </a:r>
            <a:r>
              <a:rPr lang="en-US" altLang="zh-TW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</a:pPr>
            <a:endParaRPr lang="zh-TW" altLang="en-US" sz="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58354" y="5877272"/>
            <a:ext cx="6420966" cy="507831"/>
          </a:xfrm>
          <a:prstGeom prst="rect">
            <a:avLst/>
          </a:prstGeom>
          <a:solidFill>
            <a:srgbClr val="FFCCFF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/>
            <a:endParaRPr lang="en-US" altLang="zh-TW" sz="400" dirty="0" smtClean="0">
              <a:solidFill>
                <a:srgbClr val="0000FF"/>
              </a:solidFill>
            </a:endParaRPr>
          </a:p>
          <a:p>
            <a:pPr lvl="0"/>
            <a:r>
              <a:rPr lang="en-US" altLang="zh-TW" sz="2000" dirty="0" smtClean="0">
                <a:solidFill>
                  <a:srgbClr val="0000FF"/>
                </a:solidFill>
              </a:rPr>
              <a:t> Existence of </a:t>
            </a:r>
            <a:r>
              <a:rPr lang="en-US" altLang="zh-TW" sz="2000" dirty="0" smtClean="0">
                <a:solidFill>
                  <a:srgbClr val="FF0000"/>
                </a:solidFill>
              </a:rPr>
              <a:t>Extra </a:t>
            </a:r>
            <a:r>
              <a:rPr lang="en-US" altLang="zh-TW" sz="2000" dirty="0" err="1">
                <a:solidFill>
                  <a:srgbClr val="FF0000"/>
                </a:solidFill>
              </a:rPr>
              <a:t>Yukawas</a:t>
            </a:r>
            <a:r>
              <a:rPr lang="en-US" altLang="zh-TW" sz="2000" dirty="0">
                <a:solidFill>
                  <a:srgbClr val="FF0000"/>
                </a:solidFill>
              </a:rPr>
              <a:t> </a:t>
            </a:r>
            <a:r>
              <a:rPr lang="en-US" altLang="zh-TW" sz="20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is</a:t>
            </a:r>
            <a:r>
              <a:rPr lang="en-US" altLang="zh-TW" sz="2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u="sng" dirty="0">
                <a:solidFill>
                  <a:srgbClr val="0000FF"/>
                </a:solidFill>
              </a:rPr>
              <a:t>an Experimental </a:t>
            </a:r>
            <a:r>
              <a:rPr lang="en-US" altLang="zh-TW" u="sng" dirty="0" smtClean="0">
                <a:solidFill>
                  <a:srgbClr val="0000FF"/>
                </a:solidFill>
              </a:rPr>
              <a:t>Issue</a:t>
            </a:r>
          </a:p>
          <a:p>
            <a:pPr lvl="0"/>
            <a:endParaRPr lang="zh-TW" altLang="en-US" sz="300" u="sng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959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691680" y="3163034"/>
            <a:ext cx="5400600" cy="58477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altLang="zh-TW" sz="3200" dirty="0" smtClean="0">
                <a:solidFill>
                  <a:srgbClr val="000000"/>
                </a:solidFill>
              </a:rPr>
              <a:t>IV</a:t>
            </a:r>
            <a:r>
              <a:rPr lang="en-US" altLang="zh-TW" sz="3200" dirty="0">
                <a:solidFill>
                  <a:srgbClr val="000000"/>
                </a:solidFill>
              </a:rPr>
              <a:t>. </a:t>
            </a:r>
            <a:r>
              <a:rPr lang="en-US" altLang="zh-TW" sz="3200" dirty="0"/>
              <a:t> </a:t>
            </a:r>
            <a:r>
              <a:rPr lang="en-US" altLang="zh-TW" sz="1400" dirty="0"/>
              <a:t> </a:t>
            </a:r>
            <a:r>
              <a:rPr lang="en-US" altLang="zh-TW" sz="3200" dirty="0">
                <a:solidFill>
                  <a:srgbClr val="000000"/>
                </a:solidFill>
              </a:rPr>
              <a:t>Curious</a:t>
            </a:r>
            <a:r>
              <a:rPr lang="en-US" altLang="zh-TW" sz="3200" dirty="0"/>
              <a:t>:   </a:t>
            </a:r>
            <a:r>
              <a:rPr lang="en-US" altLang="zh-TW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Alignment</a:t>
            </a:r>
            <a:endParaRPr lang="en-US" altLang="zh-TW" sz="2400" u="sng" dirty="0">
              <a:solidFill>
                <a:srgbClr val="000000">
                  <a:lumMod val="65000"/>
                  <a:lumOff val="3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群組 6"/>
          <p:cNvGrpSpPr/>
          <p:nvPr/>
        </p:nvGrpSpPr>
        <p:grpSpPr>
          <a:xfrm>
            <a:off x="3203848" y="4293096"/>
            <a:ext cx="5951469" cy="828092"/>
            <a:chOff x="1907704" y="2584358"/>
            <a:chExt cx="5951469" cy="828092"/>
          </a:xfrm>
        </p:grpSpPr>
        <p:sp>
          <p:nvSpPr>
            <p:cNvPr id="8" name="左大括弧 7"/>
            <p:cNvSpPr/>
            <p:nvPr/>
          </p:nvSpPr>
          <p:spPr>
            <a:xfrm rot="10800000" flipH="1">
              <a:off x="1907704" y="2605392"/>
              <a:ext cx="180019" cy="770312"/>
            </a:xfrm>
            <a:prstGeom prst="leftBrace">
              <a:avLst>
                <a:gd name="adj1" fmla="val 37500"/>
                <a:gd name="adj2" fmla="val 48825"/>
              </a:avLst>
            </a:prstGeom>
            <a:ln>
              <a:solidFill>
                <a:srgbClr val="3333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2015715" y="2584358"/>
              <a:ext cx="347883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2300" dirty="0">
                  <a:solidFill>
                    <a:srgbClr val="0000FF"/>
                  </a:solidFill>
                  <a:latin typeface="Lucida Handwriting" panose="03010101010101010101" pitchFamily="66" charset="0"/>
                  <a:cs typeface="Times New Roman" panose="02020603050405020304" pitchFamily="18" charset="0"/>
                </a:rPr>
                <a:t>O</a:t>
              </a:r>
              <a:r>
                <a:rPr lang="en-US" altLang="zh-TW" sz="2100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(1)</a:t>
              </a:r>
              <a:r>
                <a:rPr lang="en-US" altLang="zh-TW" sz="21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100" dirty="0" err="1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Quartics</a:t>
              </a:r>
              <a:r>
                <a:rPr lang="en-US" altLang="zh-TW" sz="21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 Consistent</a:t>
              </a:r>
              <a:r>
                <a:rPr lang="en-US" altLang="zh-TW" sz="8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zh-TW" sz="23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!</a:t>
              </a:r>
              <a:endParaRPr lang="zh-TW" altLang="en-US" sz="2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006289" y="2996952"/>
              <a:ext cx="5852884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0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zh-TW" sz="2100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anose="02020603050405020304" pitchFamily="18" charset="0"/>
                </a:rPr>
                <a:t>Alignment</a:t>
              </a:r>
              <a:r>
                <a:rPr lang="en-US" altLang="zh-TW" sz="21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:  Replaces Glashow-Weinberg NFC</a:t>
              </a:r>
              <a:endParaRPr lang="zh-TW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645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2024054" y="224644"/>
            <a:ext cx="507382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TW" sz="2200" dirty="0" smtClean="0">
                <a:solidFill>
                  <a:srgbClr val="0000FF"/>
                </a:solidFill>
              </a:rPr>
              <a:t> The </a:t>
            </a:r>
            <a:r>
              <a:rPr lang="en-US" altLang="zh-TW" sz="2200" u="sng" dirty="0" smtClean="0">
                <a:solidFill>
                  <a:srgbClr val="0000FF"/>
                </a:solidFill>
              </a:rPr>
              <a:t>Alignment</a:t>
            </a:r>
            <a:r>
              <a:rPr lang="en-US" altLang="zh-TW" sz="2200" dirty="0" smtClean="0">
                <a:solidFill>
                  <a:srgbClr val="0000FF"/>
                </a:solidFill>
              </a:rPr>
              <a:t> Enigma:  </a:t>
            </a:r>
            <a:r>
              <a:rPr lang="en-US" altLang="zh-TW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cos(</a:t>
            </a:r>
            <a:r>
              <a:rPr lang="el-GR" altLang="zh-TW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l-GR" altLang="zh-TW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‒</a:t>
            </a:r>
            <a:r>
              <a:rPr lang="el-GR" altLang="zh-TW" sz="24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altLang="zh-TW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≈ 0 </a:t>
            </a:r>
            <a:endParaRPr lang="zh-TW" alt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圖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000" y="921600"/>
            <a:ext cx="7541167" cy="5626800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20" name="矩形 19"/>
          <p:cNvSpPr/>
          <p:nvPr/>
        </p:nvSpPr>
        <p:spPr>
          <a:xfrm>
            <a:off x="792000" y="780963"/>
            <a:ext cx="75411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TW" sz="1600" u="sng" dirty="0" smtClean="0">
                <a:solidFill>
                  <a:srgbClr val="000066"/>
                </a:solidFill>
              </a:rPr>
              <a:t>BSM H Outlook                                              </a:t>
            </a:r>
            <a:r>
              <a:rPr lang="en-US" altLang="zh-TW" sz="800" u="sng" dirty="0" smtClean="0">
                <a:solidFill>
                  <a:srgbClr val="000066"/>
                </a:solidFill>
              </a:rPr>
              <a:t>  </a:t>
            </a:r>
            <a:r>
              <a:rPr lang="en-US" altLang="zh-TW" sz="1600" u="sng" dirty="0" smtClean="0">
                <a:solidFill>
                  <a:srgbClr val="0000FF"/>
                </a:solidFill>
              </a:rPr>
              <a:t>Howie Haber </a:t>
            </a:r>
            <a:r>
              <a:rPr lang="en-US" altLang="zh-TW" sz="1600" u="sng" dirty="0" smtClean="0">
                <a:solidFill>
                  <a:srgbClr val="000066"/>
                </a:solidFill>
              </a:rPr>
              <a:t>@ Toyama, 3/2017</a:t>
            </a:r>
          </a:p>
          <a:p>
            <a:pPr algn="r"/>
            <a:r>
              <a:rPr lang="en-US" altLang="zh-TW" sz="1200" dirty="0">
                <a:solidFill>
                  <a:srgbClr val="000066"/>
                </a:solidFill>
              </a:rPr>
              <a:t>b</a:t>
            </a:r>
            <a:r>
              <a:rPr lang="en-US" altLang="zh-TW" sz="1200" dirty="0" smtClean="0">
                <a:solidFill>
                  <a:srgbClr val="000066"/>
                </a:solidFill>
              </a:rPr>
              <a:t>ased on </a:t>
            </a:r>
            <a:r>
              <a:rPr lang="en-US" altLang="zh-TW" sz="1200" u="sng" dirty="0" err="1" smtClean="0">
                <a:solidFill>
                  <a:srgbClr val="000066"/>
                </a:solidFill>
              </a:rPr>
              <a:t>Bechtle</a:t>
            </a:r>
            <a:r>
              <a:rPr lang="en-US" altLang="zh-TW" sz="1200" u="sng" dirty="0" smtClean="0">
                <a:solidFill>
                  <a:srgbClr val="000066"/>
                </a:solidFill>
              </a:rPr>
              <a:t> et al., EPJC’17</a:t>
            </a:r>
            <a:endParaRPr lang="zh-TW" altLang="en-US" sz="1200" u="sng" dirty="0">
              <a:solidFill>
                <a:srgbClr val="000066"/>
              </a:solidFill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1629301" y="5970766"/>
            <a:ext cx="15440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&lt; </a:t>
            </a:r>
            <a:r>
              <a:rPr lang="en-US" altLang="zh-TW" sz="1600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0.05</a:t>
            </a:r>
            <a:r>
              <a:rPr lang="en-US" altLang="zh-TW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(</a:t>
            </a:r>
            <a:r>
              <a:rPr lang="en-US" altLang="zh-TW" sz="1600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MSSM</a:t>
            </a:r>
            <a:r>
              <a:rPr lang="en-US" altLang="zh-TW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TW" altLang="en-US" sz="1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 rot="21480000">
            <a:off x="3499447" y="6001834"/>
            <a:ext cx="5620449" cy="415498"/>
          </a:xfrm>
          <a:prstGeom prst="rect">
            <a:avLst/>
          </a:prstGeom>
          <a:solidFill>
            <a:srgbClr val="FFCCFF"/>
          </a:solidFill>
        </p:spPr>
        <p:txBody>
          <a:bodyPr wrap="none">
            <a:spAutoFit/>
          </a:bodyPr>
          <a:lstStyle/>
          <a:p>
            <a:r>
              <a:rPr lang="en-US" altLang="zh-TW" sz="2050" dirty="0" smtClean="0">
                <a:solidFill>
                  <a:srgbClr val="0000FF"/>
                </a:solidFill>
              </a:rPr>
              <a:t>Alignment w/o decoupling seems not easy ...</a:t>
            </a:r>
            <a:endParaRPr lang="zh-TW" altLang="en-US" sz="2050" dirty="0"/>
          </a:p>
        </p:txBody>
      </p:sp>
    </p:spTree>
    <p:extLst>
      <p:ext uri="{BB962C8B-B14F-4D97-AF65-F5344CB8AC3E}">
        <p14:creationId xmlns:p14="http://schemas.microsoft.com/office/powerpoint/2010/main" val="1267638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6"/>
          <p:cNvSpPr txBox="1">
            <a:spLocks noChangeArrowheads="1"/>
          </p:cNvSpPr>
          <p:nvPr/>
        </p:nvSpPr>
        <p:spPr bwMode="auto">
          <a:xfrm>
            <a:off x="251520" y="1016732"/>
            <a:ext cx="8640960" cy="692497"/>
          </a:xfrm>
          <a:prstGeom prst="rect">
            <a:avLst/>
          </a:prstGeom>
          <a:solidFill>
            <a:srgbClr val="FFFF00"/>
          </a:solidFill>
          <a:ln w="635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3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3200" b="1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T</a:t>
            </a:r>
            <a:r>
              <a:rPr lang="en-US" altLang="zh-TW" sz="32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he Case for Extra </a:t>
            </a:r>
            <a:r>
              <a:rPr lang="en-US" altLang="zh-TW" sz="3200" b="1" dirty="0" err="1" smtClean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Yukawas</a:t>
            </a:r>
            <a:endParaRPr lang="en-US" altLang="zh-TW" sz="3200" b="1" u="sng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5"/>
          <a:stretch/>
        </p:blipFill>
        <p:spPr>
          <a:xfrm>
            <a:off x="7440694" y="4437112"/>
            <a:ext cx="1639073" cy="2052228"/>
          </a:xfrm>
          <a:prstGeom prst="rect">
            <a:avLst/>
          </a:prstGeom>
        </p:spPr>
      </p:pic>
      <p:grpSp>
        <p:nvGrpSpPr>
          <p:cNvPr id="18" name="群組 17"/>
          <p:cNvGrpSpPr/>
          <p:nvPr/>
        </p:nvGrpSpPr>
        <p:grpSpPr>
          <a:xfrm>
            <a:off x="2087724" y="673532"/>
            <a:ext cx="1417376" cy="1262464"/>
            <a:chOff x="3046612" y="673532"/>
            <a:chExt cx="1417376" cy="1262464"/>
          </a:xfrm>
        </p:grpSpPr>
        <p:sp>
          <p:nvSpPr>
            <p:cNvPr id="2" name="文字方塊 1"/>
            <p:cNvSpPr txBox="1"/>
            <p:nvPr/>
          </p:nvSpPr>
          <p:spPr>
            <a:xfrm>
              <a:off x="3570082" y="1412776"/>
              <a:ext cx="38985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800" b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anose="02020603050405020304" pitchFamily="18" charset="0"/>
                </a:rPr>
                <a:t>˄</a:t>
              </a:r>
              <a:endParaRPr lang="zh-TW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文字方塊 9"/>
            <p:cNvSpPr txBox="1"/>
            <p:nvPr/>
          </p:nvSpPr>
          <p:spPr>
            <a:xfrm>
              <a:off x="3046612" y="673532"/>
              <a:ext cx="14173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8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Curious</a:t>
              </a:r>
              <a:endParaRPr lang="zh-TW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群組 18"/>
          <p:cNvGrpSpPr/>
          <p:nvPr/>
        </p:nvGrpSpPr>
        <p:grpSpPr>
          <a:xfrm>
            <a:off x="3004278" y="1546335"/>
            <a:ext cx="1511645" cy="713697"/>
            <a:chOff x="3963166" y="1546335"/>
            <a:chExt cx="1511645" cy="713697"/>
          </a:xfrm>
        </p:grpSpPr>
        <p:sp>
          <p:nvSpPr>
            <p:cNvPr id="6" name="弧形向右箭號 5"/>
            <p:cNvSpPr/>
            <p:nvPr/>
          </p:nvSpPr>
          <p:spPr bwMode="auto">
            <a:xfrm rot="19747362">
              <a:off x="3963166" y="1546335"/>
              <a:ext cx="360040" cy="648072"/>
            </a:xfrm>
            <a:prstGeom prst="curvedRightArrow">
              <a:avLst/>
            </a:prstGeom>
            <a:solidFill>
              <a:srgbClr val="00FFFF"/>
            </a:solidFill>
            <a:ln w="28575" algn="ctr">
              <a:solidFill>
                <a:srgbClr val="FF0000"/>
              </a:solidFill>
              <a:round/>
              <a:headEnd/>
              <a:tailEnd/>
            </a:ln>
            <a:extLst/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文字方塊 13"/>
            <p:cNvSpPr txBox="1"/>
            <p:nvPr/>
          </p:nvSpPr>
          <p:spPr>
            <a:xfrm>
              <a:off x="4572000" y="1736812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800" b="1" u="sng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SM2</a:t>
              </a:r>
              <a:endParaRPr lang="zh-TW" altLang="en-US" sz="2800" b="1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群組 16"/>
          <p:cNvGrpSpPr/>
          <p:nvPr/>
        </p:nvGrpSpPr>
        <p:grpSpPr>
          <a:xfrm>
            <a:off x="2840184" y="2780928"/>
            <a:ext cx="3463632" cy="703530"/>
            <a:chOff x="2840184" y="2780928"/>
            <a:chExt cx="3463632" cy="703530"/>
          </a:xfrm>
        </p:grpSpPr>
        <p:grpSp>
          <p:nvGrpSpPr>
            <p:cNvPr id="12" name="群組 11"/>
            <p:cNvGrpSpPr/>
            <p:nvPr/>
          </p:nvGrpSpPr>
          <p:grpSpPr>
            <a:xfrm>
              <a:off x="2840184" y="2780928"/>
              <a:ext cx="3463632" cy="612068"/>
              <a:chOff x="1943708" y="2600908"/>
              <a:chExt cx="3463632" cy="612068"/>
            </a:xfrm>
          </p:grpSpPr>
          <p:sp>
            <p:nvSpPr>
              <p:cNvPr id="16" name="文字方塊 15"/>
              <p:cNvSpPr txBox="1"/>
              <p:nvPr/>
            </p:nvSpPr>
            <p:spPr>
              <a:xfrm>
                <a:off x="1943708" y="2600908"/>
                <a:ext cx="256512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32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SM2  ≠  SM4</a:t>
                </a:r>
                <a:endParaRPr lang="zh-TW" altLang="en-US" sz="32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4876425" y="2628201"/>
                <a:ext cx="53091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TW" sz="3200" b="1" dirty="0">
                    <a:solidFill>
                      <a:srgbClr val="FF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</a:t>
                </a:r>
                <a:endParaRPr lang="zh-TW" altLang="en-US" dirty="0">
                  <a:solidFill>
                    <a:srgbClr val="FF00FF"/>
                  </a:solidFill>
                </a:endParaRPr>
              </a:p>
            </p:txBody>
          </p:sp>
        </p:grpSp>
        <p:sp>
          <p:nvSpPr>
            <p:cNvPr id="15" name="矩形 14"/>
            <p:cNvSpPr/>
            <p:nvPr/>
          </p:nvSpPr>
          <p:spPr>
            <a:xfrm>
              <a:off x="5230336" y="3068960"/>
              <a:ext cx="349776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2100" dirty="0">
                  <a:solidFill>
                    <a:srgbClr val="0000FF"/>
                  </a:solidFill>
                </a:rPr>
                <a:t>2</a:t>
              </a:r>
              <a:endParaRPr lang="zh-TW" altLang="en-US" dirty="0"/>
            </a:p>
          </p:txBody>
        </p:sp>
        <p:sp>
          <p:nvSpPr>
            <p:cNvPr id="23" name="文字方塊 22"/>
            <p:cNvSpPr txBox="1"/>
            <p:nvPr/>
          </p:nvSpPr>
          <p:spPr>
            <a:xfrm>
              <a:off x="5148064" y="2996952"/>
              <a:ext cx="32252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100" dirty="0" smtClean="0">
                  <a:solidFill>
                    <a:srgbClr val="0000FF"/>
                  </a:solidFill>
                </a:rPr>
                <a:t>/</a:t>
              </a:r>
              <a:endParaRPr lang="zh-TW" altLang="en-US" sz="2100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3802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49" presetClass="entr" presetSubtype="0" decel="10000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305960" y="195317"/>
            <a:ext cx="5254372" cy="80021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TW" sz="1200" dirty="0" smtClean="0">
                <a:solidFill>
                  <a:srgbClr val="000000"/>
                </a:solidFill>
              </a:rPr>
              <a:t> </a:t>
            </a:r>
            <a:r>
              <a:rPr lang="en-US" altLang="zh-TW" sz="27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Alignment</a:t>
            </a:r>
            <a:r>
              <a:rPr lang="en-US" altLang="zh-TW" sz="2400" dirty="0">
                <a:solidFill>
                  <a:srgbClr val="000000"/>
                </a:solidFill>
              </a:rPr>
              <a:t>:     </a:t>
            </a:r>
            <a:r>
              <a:rPr lang="en-US" altLang="zh-TW" sz="2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tan</a:t>
            </a:r>
            <a:r>
              <a:rPr lang="el-GR" altLang="zh-TW" sz="2200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zh-TW" sz="2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TW" sz="2400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TW" sz="24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2200" baseline="-2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altLang="zh-TW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   </a:t>
            </a:r>
            <a:r>
              <a:rPr lang="en-US" altLang="zh-TW" dirty="0">
                <a:solidFill>
                  <a:srgbClr val="0000FF"/>
                </a:solidFill>
                <a:cs typeface="Times New Roman" panose="02020603050405020304" pitchFamily="18" charset="0"/>
              </a:rPr>
              <a:t>vs </a:t>
            </a:r>
            <a:r>
              <a:rPr lang="en-US" altLang="zh-TW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 </a:t>
            </a:r>
            <a:r>
              <a:rPr lang="el-GR" altLang="zh-TW" sz="24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r>
              <a:rPr lang="en-US" altLang="zh-TW" sz="2200" b="1" baseline="-2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TW" sz="2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TW" sz="2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zh-TW" sz="24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r>
              <a:rPr lang="en-US" altLang="zh-TW" sz="2200" b="1" baseline="-2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TW" sz="22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altLang="zh-TW" sz="2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zh-TW" sz="24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altLang="zh-TW" sz="2200" b="1" baseline="-2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2200" b="1" baseline="-2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altLang="zh-TW" sz="2200" b="1" baseline="-2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altLang="zh-TW" sz="2400" b="1" baseline="-220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TW" sz="300" dirty="0" smtClean="0">
                <a:solidFill>
                  <a:srgbClr val="0000FF"/>
                </a:solidFill>
              </a:rPr>
              <a:t> </a:t>
            </a:r>
            <a:endParaRPr lang="zh-TW" altLang="en-US" sz="300" dirty="0"/>
          </a:p>
        </p:txBody>
      </p:sp>
      <p:sp>
        <p:nvSpPr>
          <p:cNvPr id="4" name="矩形 3"/>
          <p:cNvSpPr/>
          <p:nvPr/>
        </p:nvSpPr>
        <p:spPr>
          <a:xfrm>
            <a:off x="4247964" y="637200"/>
            <a:ext cx="3564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 smtClean="0">
                <a:solidFill>
                  <a:srgbClr val="000000"/>
                </a:solidFill>
              </a:rPr>
              <a:t>2HDM-II     </a:t>
            </a:r>
            <a:r>
              <a:rPr lang="en-US" altLang="zh-TW" sz="1200" dirty="0" smtClean="0">
                <a:solidFill>
                  <a:srgbClr val="000000"/>
                </a:solidFill>
              </a:rPr>
              <a:t> </a:t>
            </a:r>
            <a:r>
              <a:rPr lang="en-US" altLang="zh-TW" dirty="0" smtClean="0">
                <a:solidFill>
                  <a:srgbClr val="0000FF"/>
                </a:solidFill>
              </a:rPr>
              <a:t>vs</a:t>
            </a:r>
            <a:r>
              <a:rPr lang="en-US" altLang="zh-TW" dirty="0" smtClean="0">
                <a:solidFill>
                  <a:srgbClr val="000000"/>
                </a:solidFill>
              </a:rPr>
              <a:t>    2HDM </a:t>
            </a:r>
            <a:r>
              <a:rPr lang="en-US" altLang="zh-TW" dirty="0">
                <a:solidFill>
                  <a:srgbClr val="7C00A8"/>
                </a:solidFill>
              </a:rPr>
              <a:t>w/o </a:t>
            </a:r>
            <a:r>
              <a:rPr lang="en-US" altLang="zh-TW" dirty="0" smtClean="0">
                <a:solidFill>
                  <a:srgbClr val="7C00A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r>
              <a:rPr lang="en-US" altLang="zh-TW" baseline="-25000" dirty="0" smtClean="0">
                <a:solidFill>
                  <a:srgbClr val="7C00A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altLang="zh-TW" dirty="0" smtClean="0">
                <a:solidFill>
                  <a:srgbClr val="FF0000"/>
                </a:solidFill>
              </a:rPr>
              <a:t> </a:t>
            </a:r>
            <a:endParaRPr lang="zh-TW" altLang="en-US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7644" y="1159821"/>
            <a:ext cx="5237270" cy="1477091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6" name="橢圓 5"/>
          <p:cNvSpPr/>
          <p:nvPr/>
        </p:nvSpPr>
        <p:spPr bwMode="auto">
          <a:xfrm rot="4260000">
            <a:off x="2285512" y="550047"/>
            <a:ext cx="479110" cy="1968714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7" name="弧形箭號 (左彎) 6"/>
          <p:cNvSpPr/>
          <p:nvPr/>
        </p:nvSpPr>
        <p:spPr bwMode="auto">
          <a:xfrm rot="19768806" flipH="1">
            <a:off x="1438534" y="1849320"/>
            <a:ext cx="485762" cy="1503636"/>
          </a:xfrm>
          <a:prstGeom prst="curvedLeftArrow">
            <a:avLst/>
          </a:prstGeom>
          <a:solidFill>
            <a:srgbClr val="00FFFF">
              <a:alpha val="50196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3508" y="2636912"/>
            <a:ext cx="1443024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7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minimization</a:t>
            </a:r>
            <a:endParaRPr lang="zh-TW" altLang="en-US" sz="1700" dirty="0"/>
          </a:p>
        </p:txBody>
      </p:sp>
      <p:sp>
        <p:nvSpPr>
          <p:cNvPr id="9" name="文字方塊 8"/>
          <p:cNvSpPr txBox="1"/>
          <p:nvPr/>
        </p:nvSpPr>
        <p:spPr>
          <a:xfrm>
            <a:off x="456079" y="1908609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u="sng" dirty="0" smtClean="0">
                <a:solidFill>
                  <a:srgbClr val="0000FF"/>
                </a:solidFill>
              </a:rPr>
              <a:t>EWSB</a:t>
            </a:r>
            <a:endParaRPr lang="zh-TW" altLang="en-US" u="sng" dirty="0">
              <a:solidFill>
                <a:srgbClr val="0000FF"/>
              </a:solidFill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2375756" y="2672916"/>
            <a:ext cx="5993022" cy="1188132"/>
            <a:chOff x="2375756" y="2672916"/>
            <a:chExt cx="5993022" cy="1188132"/>
          </a:xfrm>
        </p:grpSpPr>
        <p:pic>
          <p:nvPicPr>
            <p:cNvPr id="11" name="圖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75756" y="2672916"/>
              <a:ext cx="3291341" cy="633028"/>
            </a:xfrm>
            <a:prstGeom prst="rect">
              <a:avLst/>
            </a:prstGeom>
          </p:spPr>
        </p:pic>
        <p:sp>
          <p:nvSpPr>
            <p:cNvPr id="12" name="左大括弧 11"/>
            <p:cNvSpPr/>
            <p:nvPr/>
          </p:nvSpPr>
          <p:spPr>
            <a:xfrm rot="5400000" flipH="1">
              <a:off x="4811487" y="2577445"/>
              <a:ext cx="234106" cy="1433160"/>
            </a:xfrm>
            <a:prstGeom prst="leftBrace">
              <a:avLst>
                <a:gd name="adj1" fmla="val 37500"/>
                <a:gd name="adj2" fmla="val 48825"/>
              </a:avLst>
            </a:prstGeom>
            <a:ln>
              <a:solidFill>
                <a:srgbClr val="3333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4915589" y="3372260"/>
              <a:ext cx="3453189" cy="4887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altLang="zh-TW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“</a:t>
              </a:r>
              <a:r>
                <a:rPr lang="en-US" altLang="zh-TW" dirty="0" smtClean="0">
                  <a:solidFill>
                    <a:srgbClr val="0000FF"/>
                  </a:solidFill>
                </a:rPr>
                <a:t>soft breaking</a:t>
              </a:r>
              <a:r>
                <a:rPr lang="en-US" altLang="zh-TW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”</a:t>
              </a:r>
              <a:r>
                <a:rPr lang="en-US" altLang="zh-TW" dirty="0" smtClean="0">
                  <a:solidFill>
                    <a:srgbClr val="0000FF"/>
                  </a:solidFill>
                </a:rPr>
                <a:t> term absorbed</a:t>
              </a:r>
            </a:p>
            <a:p>
              <a:pPr algn="ctr">
                <a:lnSpc>
                  <a:spcPct val="70000"/>
                </a:lnSpc>
              </a:pPr>
              <a:r>
                <a:rPr lang="el-GR" altLang="zh-TW" b="1" i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η</a:t>
              </a:r>
              <a:r>
                <a:rPr lang="en-US" altLang="zh-TW" b="1" baseline="-250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US" altLang="zh-TW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16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is unique mixing parameter</a:t>
              </a:r>
              <a:endParaRPr lang="zh-TW" altLang="en-US" sz="1600" dirty="0"/>
            </a:p>
          </p:txBody>
        </p:sp>
      </p:grpSp>
      <p:sp>
        <p:nvSpPr>
          <p:cNvPr id="14" name="矩形 13"/>
          <p:cNvSpPr/>
          <p:nvPr/>
        </p:nvSpPr>
        <p:spPr bwMode="auto">
          <a:xfrm>
            <a:off x="3324970" y="2132533"/>
            <a:ext cx="2418058" cy="397503"/>
          </a:xfrm>
          <a:prstGeom prst="rect">
            <a:avLst/>
          </a:prstGeom>
          <a:solidFill>
            <a:srgbClr val="7030A0">
              <a:alpha val="32941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6957564" y="2883073"/>
            <a:ext cx="22589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dirty="0" smtClean="0"/>
              <a:t>[see Haber &amp; O’Neil, PRD’06 </a:t>
            </a:r>
            <a:endParaRPr lang="zh-TW" altLang="en-US" sz="1200" dirty="0"/>
          </a:p>
        </p:txBody>
      </p:sp>
      <p:pic>
        <p:nvPicPr>
          <p:cNvPr id="16" name="圖片 15"/>
          <p:cNvPicPr>
            <a:picLocks noChangeAspect="1"/>
          </p:cNvPicPr>
          <p:nvPr/>
        </p:nvPicPr>
        <p:blipFill rotWithShape="1">
          <a:blip r:embed="rId4"/>
          <a:srcRect l="72087" t="7450" r="11680" b="85512"/>
          <a:stretch/>
        </p:blipFill>
        <p:spPr>
          <a:xfrm>
            <a:off x="7236296" y="1304764"/>
            <a:ext cx="1224136" cy="396044"/>
          </a:xfrm>
          <a:prstGeom prst="rect">
            <a:avLst/>
          </a:prstGeom>
          <a:ln>
            <a:noFill/>
          </a:ln>
        </p:spPr>
      </p:pic>
      <p:sp>
        <p:nvSpPr>
          <p:cNvPr id="17" name="文字方塊 16"/>
          <p:cNvSpPr txBox="1"/>
          <p:nvPr/>
        </p:nvSpPr>
        <p:spPr>
          <a:xfrm>
            <a:off x="7092280" y="2010326"/>
            <a:ext cx="16145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>
                <a:solidFill>
                  <a:srgbClr val="0000FF"/>
                </a:solidFill>
              </a:rPr>
              <a:t>a</a:t>
            </a:r>
            <a:r>
              <a:rPr lang="en-US" altLang="zh-TW" sz="1600" dirty="0" smtClean="0">
                <a:solidFill>
                  <a:srgbClr val="0000FF"/>
                </a:solidFill>
              </a:rPr>
              <a:t>ssume </a:t>
            </a:r>
            <a:r>
              <a:rPr lang="en-US" altLang="zh-TW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CP-Inv.</a:t>
            </a:r>
            <a:endParaRPr lang="zh-TW" altLang="en-US" sz="1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092280" y="1534145"/>
            <a:ext cx="16225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(</a:t>
            </a:r>
            <a:r>
              <a:rPr lang="en-US" altLang="zh-TW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tan</a:t>
            </a:r>
            <a:r>
              <a:rPr lang="en-US" altLang="zh-TW" sz="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zh-TW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zh-TW" sz="1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unphysical)</a:t>
            </a:r>
            <a:endParaRPr lang="zh-TW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51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305960" y="195317"/>
            <a:ext cx="5254372" cy="80021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TW" sz="1200" dirty="0" smtClean="0">
                <a:solidFill>
                  <a:srgbClr val="000000"/>
                </a:solidFill>
              </a:rPr>
              <a:t> </a:t>
            </a:r>
            <a:r>
              <a:rPr lang="en-US" altLang="zh-TW" sz="27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Alignment</a:t>
            </a:r>
            <a:r>
              <a:rPr lang="en-US" altLang="zh-TW" sz="2400" dirty="0">
                <a:solidFill>
                  <a:srgbClr val="000000"/>
                </a:solidFill>
              </a:rPr>
              <a:t>:     </a:t>
            </a:r>
            <a:r>
              <a:rPr lang="en-US" altLang="zh-TW" sz="2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tan</a:t>
            </a:r>
            <a:r>
              <a:rPr lang="el-GR" altLang="zh-TW" sz="2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zh-TW" sz="2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m</a:t>
            </a:r>
            <a:r>
              <a:rPr lang="en-US" altLang="zh-TW" sz="24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2400" baseline="-2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altLang="zh-TW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   </a:t>
            </a:r>
            <a:r>
              <a:rPr lang="en-US" altLang="zh-TW" dirty="0">
                <a:solidFill>
                  <a:srgbClr val="0000FF"/>
                </a:solidFill>
                <a:cs typeface="Times New Roman" panose="02020603050405020304" pitchFamily="18" charset="0"/>
              </a:rPr>
              <a:t>vs </a:t>
            </a:r>
            <a:r>
              <a:rPr lang="en-US" altLang="zh-TW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 </a:t>
            </a:r>
            <a:r>
              <a:rPr lang="el-GR" altLang="zh-TW" sz="24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r>
              <a:rPr lang="en-US" altLang="zh-TW" sz="2400" b="1" baseline="-2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TW" sz="2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TW" sz="2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zh-TW" sz="24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r>
              <a:rPr lang="en-US" altLang="zh-TW" sz="2400" b="1" baseline="-2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TW" sz="22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altLang="zh-TW" sz="2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zh-TW" sz="24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altLang="zh-TW" sz="2400" b="1" baseline="-2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2400" b="1" baseline="-2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altLang="zh-TW" sz="2400" b="1" baseline="-2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altLang="zh-TW" sz="2400" b="1" baseline="-220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TW" sz="300" dirty="0" smtClean="0">
                <a:solidFill>
                  <a:srgbClr val="0000FF"/>
                </a:solidFill>
              </a:rPr>
              <a:t> </a:t>
            </a:r>
            <a:endParaRPr lang="zh-TW" altLang="en-US" sz="300" dirty="0"/>
          </a:p>
        </p:txBody>
      </p:sp>
      <p:sp>
        <p:nvSpPr>
          <p:cNvPr id="4" name="矩形 3"/>
          <p:cNvSpPr/>
          <p:nvPr/>
        </p:nvSpPr>
        <p:spPr>
          <a:xfrm>
            <a:off x="4247964" y="637200"/>
            <a:ext cx="3564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 smtClean="0">
                <a:solidFill>
                  <a:srgbClr val="000000"/>
                </a:solidFill>
              </a:rPr>
              <a:t>2HDM-II     </a:t>
            </a:r>
            <a:r>
              <a:rPr lang="en-US" altLang="zh-TW" sz="1200" dirty="0" smtClean="0">
                <a:solidFill>
                  <a:srgbClr val="000000"/>
                </a:solidFill>
              </a:rPr>
              <a:t> </a:t>
            </a:r>
            <a:r>
              <a:rPr lang="en-US" altLang="zh-TW" dirty="0" smtClean="0">
                <a:solidFill>
                  <a:srgbClr val="0000FF"/>
                </a:solidFill>
              </a:rPr>
              <a:t>vs</a:t>
            </a:r>
            <a:r>
              <a:rPr lang="en-US" altLang="zh-TW" dirty="0" smtClean="0">
                <a:solidFill>
                  <a:srgbClr val="000000"/>
                </a:solidFill>
              </a:rPr>
              <a:t>    2HDM </a:t>
            </a:r>
            <a:r>
              <a:rPr lang="en-US" altLang="zh-TW" dirty="0">
                <a:solidFill>
                  <a:srgbClr val="7C00A8"/>
                </a:solidFill>
              </a:rPr>
              <a:t>w/o </a:t>
            </a:r>
            <a:r>
              <a:rPr lang="en-US" altLang="zh-TW" dirty="0" smtClean="0">
                <a:solidFill>
                  <a:srgbClr val="7C00A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r>
              <a:rPr lang="en-US" altLang="zh-TW" baseline="-25000" dirty="0" smtClean="0">
                <a:solidFill>
                  <a:srgbClr val="7C00A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altLang="zh-TW" dirty="0" smtClean="0">
                <a:solidFill>
                  <a:srgbClr val="FF0000"/>
                </a:solidFill>
              </a:rPr>
              <a:t> </a:t>
            </a:r>
            <a:endParaRPr lang="zh-TW" altLang="en-US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7644" y="1159821"/>
            <a:ext cx="5237270" cy="1477091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6" name="橢圓 5"/>
          <p:cNvSpPr/>
          <p:nvPr/>
        </p:nvSpPr>
        <p:spPr bwMode="auto">
          <a:xfrm rot="4260000">
            <a:off x="2285512" y="550047"/>
            <a:ext cx="479110" cy="1968714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7" name="弧形箭號 (左彎) 6"/>
          <p:cNvSpPr/>
          <p:nvPr/>
        </p:nvSpPr>
        <p:spPr bwMode="auto">
          <a:xfrm rot="19768806" flipH="1">
            <a:off x="1438534" y="1849320"/>
            <a:ext cx="485762" cy="1503636"/>
          </a:xfrm>
          <a:prstGeom prst="curvedLeftArrow">
            <a:avLst/>
          </a:prstGeom>
          <a:solidFill>
            <a:srgbClr val="00FFFF">
              <a:alpha val="50196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3508" y="2636912"/>
            <a:ext cx="1443024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7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minimization</a:t>
            </a:r>
            <a:endParaRPr lang="zh-TW" altLang="en-US" sz="1700" dirty="0"/>
          </a:p>
        </p:txBody>
      </p:sp>
      <p:sp>
        <p:nvSpPr>
          <p:cNvPr id="9" name="文字方塊 8"/>
          <p:cNvSpPr txBox="1"/>
          <p:nvPr/>
        </p:nvSpPr>
        <p:spPr>
          <a:xfrm>
            <a:off x="456079" y="1908609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u="sng" dirty="0" smtClean="0">
                <a:solidFill>
                  <a:srgbClr val="0000FF"/>
                </a:solidFill>
              </a:rPr>
              <a:t>EWSB</a:t>
            </a:r>
            <a:endParaRPr lang="zh-TW" altLang="en-US" u="sng" dirty="0">
              <a:solidFill>
                <a:srgbClr val="0000FF"/>
              </a:solidFill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2375756" y="2672916"/>
            <a:ext cx="5993022" cy="1188132"/>
            <a:chOff x="2375756" y="2672916"/>
            <a:chExt cx="5993022" cy="1188132"/>
          </a:xfrm>
        </p:grpSpPr>
        <p:pic>
          <p:nvPicPr>
            <p:cNvPr id="11" name="圖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75756" y="2672916"/>
              <a:ext cx="3291341" cy="633028"/>
            </a:xfrm>
            <a:prstGeom prst="rect">
              <a:avLst/>
            </a:prstGeom>
          </p:spPr>
        </p:pic>
        <p:sp>
          <p:nvSpPr>
            <p:cNvPr id="12" name="左大括弧 11"/>
            <p:cNvSpPr/>
            <p:nvPr/>
          </p:nvSpPr>
          <p:spPr>
            <a:xfrm rot="5400000" flipH="1">
              <a:off x="4811487" y="2577445"/>
              <a:ext cx="234106" cy="1433160"/>
            </a:xfrm>
            <a:prstGeom prst="leftBrace">
              <a:avLst>
                <a:gd name="adj1" fmla="val 37500"/>
                <a:gd name="adj2" fmla="val 48825"/>
              </a:avLst>
            </a:prstGeom>
            <a:ln>
              <a:solidFill>
                <a:srgbClr val="3333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4915589" y="3372260"/>
              <a:ext cx="3453189" cy="4887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altLang="zh-TW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“</a:t>
              </a:r>
              <a:r>
                <a:rPr lang="en-US" altLang="zh-TW" dirty="0" smtClean="0">
                  <a:solidFill>
                    <a:srgbClr val="0000FF"/>
                  </a:solidFill>
                </a:rPr>
                <a:t>soft breaking</a:t>
              </a:r>
              <a:r>
                <a:rPr lang="en-US" altLang="zh-TW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”</a:t>
              </a:r>
              <a:r>
                <a:rPr lang="en-US" altLang="zh-TW" dirty="0" smtClean="0">
                  <a:solidFill>
                    <a:srgbClr val="0000FF"/>
                  </a:solidFill>
                </a:rPr>
                <a:t> term absorbed</a:t>
              </a:r>
            </a:p>
            <a:p>
              <a:pPr algn="ctr">
                <a:lnSpc>
                  <a:spcPct val="70000"/>
                </a:lnSpc>
              </a:pPr>
              <a:r>
                <a:rPr lang="el-GR" altLang="zh-TW" b="1" i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η</a:t>
              </a:r>
              <a:r>
                <a:rPr lang="en-US" altLang="zh-TW" b="1" baseline="-25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US" altLang="zh-TW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1600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is unique mixing </a:t>
              </a:r>
              <a:r>
                <a:rPr lang="en-US" altLang="zh-TW" sz="16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parameter</a:t>
              </a:r>
              <a:endParaRPr lang="zh-TW" altLang="en-US" sz="1600" dirty="0"/>
            </a:p>
          </p:txBody>
        </p:sp>
      </p:grpSp>
      <p:sp>
        <p:nvSpPr>
          <p:cNvPr id="14" name="矩形 13"/>
          <p:cNvSpPr/>
          <p:nvPr/>
        </p:nvSpPr>
        <p:spPr bwMode="auto">
          <a:xfrm>
            <a:off x="3324970" y="2132533"/>
            <a:ext cx="2418058" cy="397503"/>
          </a:xfrm>
          <a:prstGeom prst="rect">
            <a:avLst/>
          </a:prstGeom>
          <a:solidFill>
            <a:srgbClr val="7030A0">
              <a:alpha val="32941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6957564" y="2883073"/>
            <a:ext cx="22589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dirty="0" smtClean="0"/>
              <a:t>[see Haber &amp; O’Neil, PRD’06 </a:t>
            </a:r>
            <a:endParaRPr lang="zh-TW" altLang="en-US" sz="1200" dirty="0"/>
          </a:p>
        </p:txBody>
      </p:sp>
      <p:pic>
        <p:nvPicPr>
          <p:cNvPr id="16" name="圖片 15"/>
          <p:cNvPicPr>
            <a:picLocks noChangeAspect="1"/>
          </p:cNvPicPr>
          <p:nvPr/>
        </p:nvPicPr>
        <p:blipFill rotWithShape="1">
          <a:blip r:embed="rId4"/>
          <a:srcRect l="72087" t="7450" r="11680" b="85512"/>
          <a:stretch/>
        </p:blipFill>
        <p:spPr>
          <a:xfrm>
            <a:off x="7236296" y="1304764"/>
            <a:ext cx="1224136" cy="396044"/>
          </a:xfrm>
          <a:prstGeom prst="rect">
            <a:avLst/>
          </a:prstGeom>
          <a:ln>
            <a:noFill/>
          </a:ln>
        </p:spPr>
      </p:pic>
      <p:sp>
        <p:nvSpPr>
          <p:cNvPr id="17" name="文字方塊 16"/>
          <p:cNvSpPr txBox="1"/>
          <p:nvPr/>
        </p:nvSpPr>
        <p:spPr>
          <a:xfrm>
            <a:off x="7092280" y="2010326"/>
            <a:ext cx="16145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>
                <a:solidFill>
                  <a:srgbClr val="0000FF"/>
                </a:solidFill>
              </a:rPr>
              <a:t>a</a:t>
            </a:r>
            <a:r>
              <a:rPr lang="en-US" altLang="zh-TW" sz="1600" dirty="0" smtClean="0">
                <a:solidFill>
                  <a:srgbClr val="0000FF"/>
                </a:solidFill>
              </a:rPr>
              <a:t>ssume </a:t>
            </a:r>
            <a:r>
              <a:rPr lang="en-US" altLang="zh-TW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CP-Inv.</a:t>
            </a:r>
            <a:endParaRPr lang="zh-TW" altLang="en-US" sz="1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092280" y="1534145"/>
            <a:ext cx="16225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(</a:t>
            </a:r>
            <a:r>
              <a:rPr lang="en-US" altLang="zh-TW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tan</a:t>
            </a:r>
            <a:r>
              <a:rPr lang="en-US" altLang="zh-TW" sz="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zh-TW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zh-TW" sz="1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unphysical)</a:t>
            </a:r>
            <a:endParaRPr lang="zh-TW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9" name="群組 18"/>
          <p:cNvGrpSpPr/>
          <p:nvPr/>
        </p:nvGrpSpPr>
        <p:grpSpPr>
          <a:xfrm>
            <a:off x="71500" y="3248980"/>
            <a:ext cx="8991015" cy="1891251"/>
            <a:chOff x="71500" y="3248980"/>
            <a:chExt cx="8991015" cy="1891251"/>
          </a:xfrm>
        </p:grpSpPr>
        <p:pic>
          <p:nvPicPr>
            <p:cNvPr id="20" name="圖片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500" y="4437112"/>
              <a:ext cx="4242730" cy="68407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1" name="圖片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63588" y="3248980"/>
              <a:ext cx="3204356" cy="1162699"/>
            </a:xfrm>
            <a:prstGeom prst="rect">
              <a:avLst/>
            </a:prstGeom>
          </p:spPr>
        </p:pic>
        <p:sp>
          <p:nvSpPr>
            <p:cNvPr id="22" name="左大括弧 21"/>
            <p:cNvSpPr/>
            <p:nvPr/>
          </p:nvSpPr>
          <p:spPr>
            <a:xfrm rot="10800000" flipH="1">
              <a:off x="714716" y="3300130"/>
              <a:ext cx="220879" cy="1111549"/>
            </a:xfrm>
            <a:prstGeom prst="leftBrace">
              <a:avLst>
                <a:gd name="adj1" fmla="val 37500"/>
                <a:gd name="adj2" fmla="val 48825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23" name="圖片 2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743028" y="4473116"/>
              <a:ext cx="2789412" cy="667115"/>
            </a:xfrm>
            <a:prstGeom prst="rect">
              <a:avLst/>
            </a:prstGeom>
            <a:ln w="19050">
              <a:solidFill>
                <a:srgbClr val="0000FF"/>
              </a:solidFill>
            </a:ln>
          </p:spPr>
        </p:pic>
        <p:sp>
          <p:nvSpPr>
            <p:cNvPr id="24" name="向右箭號 23"/>
            <p:cNvSpPr/>
            <p:nvPr/>
          </p:nvSpPr>
          <p:spPr bwMode="auto">
            <a:xfrm flipV="1">
              <a:off x="4725104" y="4703444"/>
              <a:ext cx="602980" cy="168371"/>
            </a:xfrm>
            <a:prstGeom prst="stripedRightArrow">
              <a:avLst/>
            </a:prstGeom>
            <a:solidFill>
              <a:srgbClr val="00FFFF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4680888" y="4391816"/>
              <a:ext cx="68320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dirty="0">
                  <a:solidFill>
                    <a:srgbClr val="0000FF"/>
                  </a:solidFill>
                </a:rPr>
                <a:t>d</a:t>
              </a:r>
              <a:r>
                <a:rPr lang="en-US" altLang="zh-TW" dirty="0" smtClean="0">
                  <a:solidFill>
                    <a:srgbClr val="0000FF"/>
                  </a:solidFill>
                </a:rPr>
                <a:t>iag.</a:t>
              </a:r>
              <a:endParaRPr lang="zh-TW" altLang="en-US" dirty="0"/>
            </a:p>
          </p:txBody>
        </p:sp>
        <p:pic>
          <p:nvPicPr>
            <p:cNvPr id="26" name="圖片 2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120171" y="3826108"/>
              <a:ext cx="1656185" cy="649380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sp>
          <p:nvSpPr>
            <p:cNvPr id="27" name="矩形 26"/>
            <p:cNvSpPr/>
            <p:nvPr/>
          </p:nvSpPr>
          <p:spPr>
            <a:xfrm>
              <a:off x="8100392" y="3954542"/>
              <a:ext cx="96212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600" u="sng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cos(</a:t>
              </a:r>
              <a:r>
                <a:rPr lang="el-GR" altLang="zh-TW" sz="1600" u="sng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β‒α</a:t>
              </a:r>
              <a:r>
                <a:rPr lang="en-US" altLang="zh-TW" sz="1600" u="sng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r>
                <a:rPr lang="en-US" altLang="zh-TW" sz="16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TW" altLang="en-US" sz="1600" dirty="0"/>
            </a:p>
          </p:txBody>
        </p:sp>
      </p:grpSp>
      <p:grpSp>
        <p:nvGrpSpPr>
          <p:cNvPr id="28" name="群組 27"/>
          <p:cNvGrpSpPr/>
          <p:nvPr/>
        </p:nvGrpSpPr>
        <p:grpSpPr>
          <a:xfrm>
            <a:off x="844764" y="5209719"/>
            <a:ext cx="5347416" cy="667553"/>
            <a:chOff x="844764" y="5209719"/>
            <a:chExt cx="5347416" cy="667553"/>
          </a:xfrm>
        </p:grpSpPr>
        <p:pic>
          <p:nvPicPr>
            <p:cNvPr id="29" name="圖片 2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303748" y="5209719"/>
              <a:ext cx="1583370" cy="666256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pic>
          <p:nvPicPr>
            <p:cNvPr id="30" name="圖片 29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391980" y="5265129"/>
              <a:ext cx="1800200" cy="612143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sp>
          <p:nvSpPr>
            <p:cNvPr id="31" name="弧形箭號 (左彎) 30"/>
            <p:cNvSpPr/>
            <p:nvPr/>
          </p:nvSpPr>
          <p:spPr bwMode="auto">
            <a:xfrm rot="17511261" flipH="1">
              <a:off x="1528945" y="4682317"/>
              <a:ext cx="441767" cy="1810129"/>
            </a:xfrm>
            <a:prstGeom prst="curvedLeftArrow">
              <a:avLst/>
            </a:prstGeom>
            <a:solidFill>
              <a:srgbClr val="00FFFF">
                <a:alpha val="50196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endParaRPr>
            </a:p>
          </p:txBody>
        </p:sp>
      </p:grpSp>
      <p:grpSp>
        <p:nvGrpSpPr>
          <p:cNvPr id="34" name="群組 33"/>
          <p:cNvGrpSpPr/>
          <p:nvPr/>
        </p:nvGrpSpPr>
        <p:grpSpPr>
          <a:xfrm>
            <a:off x="107504" y="5824800"/>
            <a:ext cx="8496944" cy="686795"/>
            <a:chOff x="107504" y="5824800"/>
            <a:chExt cx="8496944" cy="686795"/>
          </a:xfrm>
        </p:grpSpPr>
        <p:grpSp>
          <p:nvGrpSpPr>
            <p:cNvPr id="2" name="群組 1"/>
            <p:cNvGrpSpPr/>
            <p:nvPr/>
          </p:nvGrpSpPr>
          <p:grpSpPr>
            <a:xfrm>
              <a:off x="107504" y="5824800"/>
              <a:ext cx="8496944" cy="686795"/>
              <a:chOff x="107504" y="5824800"/>
              <a:chExt cx="8496944" cy="686795"/>
            </a:xfrm>
          </p:grpSpPr>
          <p:sp>
            <p:nvSpPr>
              <p:cNvPr id="37" name="文字方塊 36"/>
              <p:cNvSpPr txBox="1"/>
              <p:nvPr/>
            </p:nvSpPr>
            <p:spPr>
              <a:xfrm>
                <a:off x="3239852" y="5841268"/>
                <a:ext cx="20457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altLang="zh-TW" sz="17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η</a:t>
                </a:r>
                <a:r>
                  <a:rPr lang="el-GR" altLang="zh-TW" sz="1700" baseline="-2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l-GR" altLang="zh-TW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υ</a:t>
                </a:r>
                <a:r>
                  <a:rPr lang="el-GR" altLang="zh-TW" i="1" baseline="26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TW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‒ m</a:t>
                </a:r>
                <a:r>
                  <a:rPr lang="en-US" altLang="zh-TW" i="1" baseline="-2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TW" i="1" baseline="26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TW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~  </a:t>
                </a:r>
                <a:r>
                  <a:rPr lang="en-US" altLang="zh-TW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sub</a:t>
                </a:r>
                <a:r>
                  <a:rPr lang="en-US" altLang="zh-TW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l-GR" altLang="zh-TW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υ</a:t>
                </a:r>
                <a:r>
                  <a:rPr lang="el-GR" altLang="zh-TW" i="1" baseline="26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zh-TW" altLang="en-US" i="1" dirty="0"/>
              </a:p>
            </p:txBody>
          </p:sp>
          <p:sp>
            <p:nvSpPr>
              <p:cNvPr id="38" name="文字方塊 37"/>
              <p:cNvSpPr txBox="1"/>
              <p:nvPr/>
            </p:nvSpPr>
            <p:spPr>
              <a:xfrm>
                <a:off x="3239852" y="6120008"/>
                <a:ext cx="2334293" cy="3770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altLang="zh-TW" i="1" baseline="-22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l-GR" altLang="zh-TW" i="1" baseline="2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TW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‒ m</a:t>
                </a:r>
                <a:r>
                  <a:rPr lang="en-US" altLang="zh-TW" i="1" baseline="-2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TW" i="1" baseline="2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TW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&gt; </a:t>
                </a:r>
                <a:r>
                  <a:rPr lang="en-US" altLang="zh-TW" sz="13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1850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anose="03010101010201010101" pitchFamily="66" charset="0"/>
                    <a:cs typeface="Times New Roman" panose="02020603050405020304" pitchFamily="18" charset="0"/>
                  </a:rPr>
                  <a:t>several</a:t>
                </a:r>
                <a:r>
                  <a:rPr lang="en-US" altLang="zh-TW" sz="17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l-GR" altLang="zh-TW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υ</a:t>
                </a:r>
                <a:r>
                  <a:rPr lang="el-GR" altLang="zh-TW" i="1" baseline="26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zh-TW" altLang="en-US" i="1" dirty="0"/>
              </a:p>
            </p:txBody>
          </p:sp>
          <p:sp>
            <p:nvSpPr>
              <p:cNvPr id="39" name="左大括弧 38"/>
              <p:cNvSpPr/>
              <p:nvPr/>
            </p:nvSpPr>
            <p:spPr>
              <a:xfrm rot="10800000" flipH="1">
                <a:off x="3160963" y="5913276"/>
                <a:ext cx="150897" cy="583051"/>
              </a:xfrm>
              <a:prstGeom prst="leftBrace">
                <a:avLst>
                  <a:gd name="adj1" fmla="val 37500"/>
                  <a:gd name="adj2" fmla="val 48825"/>
                </a:avLst>
              </a:pr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107504" y="5829054"/>
                <a:ext cx="1737976" cy="677108"/>
              </a:xfrm>
              <a:prstGeom prst="rect">
                <a:avLst/>
              </a:prstGeom>
              <a:solidFill>
                <a:srgbClr val="FFFF7D"/>
              </a:solidFill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TW" sz="1600" dirty="0" smtClean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Near </a:t>
                </a:r>
                <a:r>
                  <a:rPr lang="en-US" altLang="zh-TW" sz="1600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Alignment</a:t>
                </a:r>
                <a:r>
                  <a:rPr lang="en-US" altLang="zh-TW" sz="1600" dirty="0" smtClean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,</a:t>
                </a:r>
              </a:p>
              <a:p>
                <a:pPr algn="ctr"/>
                <a:r>
                  <a:rPr lang="en-US" altLang="zh-TW" sz="1600" dirty="0" smtClean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en-US" altLang="zh-TW" sz="21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l-GR" altLang="zh-TW" sz="2100" b="1" baseline="-25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en-US" altLang="zh-TW" sz="2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small</a:t>
                </a:r>
                <a:endParaRPr lang="zh-TW" altLang="en-US" sz="2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41" name="圖片 40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948264" y="5824800"/>
                <a:ext cx="1656184" cy="686795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</p:pic>
          <p:sp>
            <p:nvSpPr>
              <p:cNvPr id="42" name="向右箭號 41"/>
              <p:cNvSpPr/>
              <p:nvPr/>
            </p:nvSpPr>
            <p:spPr bwMode="auto">
              <a:xfrm flipV="1">
                <a:off x="5940152" y="6098986"/>
                <a:ext cx="465840" cy="160187"/>
              </a:xfrm>
              <a:prstGeom prst="stripedRightArrow">
                <a:avLst/>
              </a:prstGeom>
              <a:solidFill>
                <a:srgbClr val="00FFFF">
                  <a:alpha val="6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zh-TW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新細明體" pitchFamily="18" charset="-120"/>
                </a:endParaRPr>
              </a:p>
            </p:txBody>
          </p:sp>
        </p:grpSp>
        <p:sp>
          <p:nvSpPr>
            <p:cNvPr id="43" name="向右箭號 42"/>
            <p:cNvSpPr/>
            <p:nvPr/>
          </p:nvSpPr>
          <p:spPr bwMode="auto">
            <a:xfrm flipV="1">
              <a:off x="2305960" y="6113129"/>
              <a:ext cx="465840" cy="160187"/>
            </a:xfrm>
            <a:prstGeom prst="stripedRightArrow">
              <a:avLst/>
            </a:prstGeom>
            <a:solidFill>
              <a:srgbClr val="00FFFF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2110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44658" y="188640"/>
            <a:ext cx="5678202" cy="523220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zh-TW" sz="2000" dirty="0" smtClean="0">
                <a:solidFill>
                  <a:srgbClr val="000000"/>
                </a:solidFill>
              </a:rPr>
              <a:t>Alignment in </a:t>
            </a:r>
            <a:r>
              <a:rPr lang="en-US" altLang="zh-TW" sz="2000" dirty="0" smtClean="0">
                <a:solidFill>
                  <a:schemeClr val="bg1">
                    <a:lumMod val="65000"/>
                  </a:schemeClr>
                </a:solidFill>
              </a:rPr>
              <a:t>G</a:t>
            </a:r>
            <a:r>
              <a:rPr lang="en-US" altLang="zh-TW" sz="2000" dirty="0" smtClean="0">
                <a:solidFill>
                  <a:srgbClr val="000000"/>
                </a:solidFill>
              </a:rPr>
              <a:t>2HDM: </a:t>
            </a:r>
            <a:r>
              <a:rPr lang="en-US" altLang="zh-TW" sz="2400" dirty="0" smtClean="0">
                <a:solidFill>
                  <a:srgbClr val="000000"/>
                </a:solidFill>
              </a:rPr>
              <a:t> </a:t>
            </a:r>
            <a:r>
              <a:rPr lang="en-US" altLang="zh-TW" sz="2000" dirty="0" smtClean="0">
                <a:solidFill>
                  <a:srgbClr val="FF0000"/>
                </a:solidFill>
              </a:rPr>
              <a:t>No need for Small </a:t>
            </a:r>
            <a:r>
              <a:rPr lang="el-GR" altLang="zh-TW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r>
              <a:rPr lang="en-US" altLang="zh-TW" sz="24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TW" sz="800" dirty="0">
                <a:solidFill>
                  <a:srgbClr val="FF0000"/>
                </a:solidFill>
              </a:rPr>
              <a:t> </a:t>
            </a:r>
            <a:r>
              <a:rPr lang="en-US" altLang="zh-TW" sz="2000" dirty="0">
                <a:solidFill>
                  <a:srgbClr val="FF0000"/>
                </a:solidFill>
              </a:rPr>
              <a:t>!</a:t>
            </a:r>
            <a:endParaRPr lang="en-US" altLang="zh-TW" sz="2000" dirty="0" smtClean="0">
              <a:solidFill>
                <a:srgbClr val="FF0000"/>
              </a:solidFill>
            </a:endParaRPr>
          </a:p>
          <a:p>
            <a:endParaRPr lang="zh-TW" altLang="en-US" sz="400" dirty="0"/>
          </a:p>
        </p:txBody>
      </p:sp>
      <p:grpSp>
        <p:nvGrpSpPr>
          <p:cNvPr id="5" name="群組 4"/>
          <p:cNvGrpSpPr/>
          <p:nvPr/>
        </p:nvGrpSpPr>
        <p:grpSpPr>
          <a:xfrm>
            <a:off x="143508" y="1962472"/>
            <a:ext cx="8840940" cy="2179694"/>
            <a:chOff x="213927" y="980728"/>
            <a:chExt cx="8840940" cy="2179694"/>
          </a:xfrm>
        </p:grpSpPr>
        <p:pic>
          <p:nvPicPr>
            <p:cNvPr id="3" name="圖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24364" y="980728"/>
              <a:ext cx="2083740" cy="864096"/>
            </a:xfrm>
            <a:prstGeom prst="rect">
              <a:avLst/>
            </a:prstGeom>
            <a:ln w="38100">
              <a:solidFill>
                <a:srgbClr val="FF0000"/>
              </a:solidFill>
            </a:ln>
          </p:spPr>
        </p:pic>
        <p:sp>
          <p:nvSpPr>
            <p:cNvPr id="6" name="矩形 5"/>
            <p:cNvSpPr/>
            <p:nvPr/>
          </p:nvSpPr>
          <p:spPr>
            <a:xfrm>
              <a:off x="213927" y="1228110"/>
              <a:ext cx="2989921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TW" u="sng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Near </a:t>
              </a:r>
              <a:r>
                <a:rPr lang="en-US" altLang="zh-TW" u="sng" dirty="0">
                  <a:solidFill>
                    <a:srgbClr val="FF0000"/>
                  </a:solidFill>
                  <a:cs typeface="Times New Roman" panose="02020603050405020304" pitchFamily="18" charset="0"/>
                </a:rPr>
                <a:t>Alignment</a:t>
              </a:r>
              <a:r>
                <a:rPr lang="en-US" altLang="zh-TW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 (</a:t>
              </a:r>
              <a:r>
                <a:rPr lang="en-US" altLang="zh-TW" sz="21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l-GR" altLang="zh-TW" sz="2100" b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r>
                <a:rPr lang="en-US" altLang="zh-TW" sz="2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small</a:t>
              </a:r>
              <a:r>
                <a:rPr lang="en-US" altLang="zh-TW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),</a:t>
              </a:r>
              <a:endParaRPr lang="zh-TW" altLang="en-US" dirty="0"/>
            </a:p>
          </p:txBody>
        </p:sp>
        <p:sp>
          <p:nvSpPr>
            <p:cNvPr id="12" name="橢圓 11"/>
            <p:cNvSpPr/>
            <p:nvPr/>
          </p:nvSpPr>
          <p:spPr bwMode="auto">
            <a:xfrm>
              <a:off x="4153348" y="1429200"/>
              <a:ext cx="562668" cy="443458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endParaRPr>
            </a:p>
          </p:txBody>
        </p:sp>
        <p:pic>
          <p:nvPicPr>
            <p:cNvPr id="14" name="圖片 13"/>
            <p:cNvPicPr>
              <a:picLocks noChangeAspect="1"/>
            </p:cNvPicPr>
            <p:nvPr/>
          </p:nvPicPr>
          <p:blipFill rotWithShape="1">
            <a:blip r:embed="rId3"/>
            <a:srcRect l="37805" t="48881" r="4789"/>
            <a:stretch/>
          </p:blipFill>
          <p:spPr>
            <a:xfrm>
              <a:off x="6102539" y="1438990"/>
              <a:ext cx="2952328" cy="4238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16" name="弧形接點 15"/>
            <p:cNvCxnSpPr/>
            <p:nvPr/>
          </p:nvCxnSpPr>
          <p:spPr bwMode="auto">
            <a:xfrm rot="16200000" flipH="1">
              <a:off x="6120000" y="327849"/>
              <a:ext cx="55152" cy="2945088"/>
            </a:xfrm>
            <a:prstGeom prst="curvedConnector3">
              <a:avLst>
                <a:gd name="adj1" fmla="val 532244"/>
              </a:avLst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8" name="矩形 17"/>
            <p:cNvSpPr/>
            <p:nvPr/>
          </p:nvSpPr>
          <p:spPr>
            <a:xfrm>
              <a:off x="2571023" y="2744924"/>
              <a:ext cx="5565373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TW" dirty="0" err="1" smtClean="0">
                  <a:solidFill>
                    <a:srgbClr val="0000FF"/>
                  </a:solidFill>
                </a:rPr>
                <a:t>n.b.</a:t>
              </a:r>
              <a:r>
                <a:rPr lang="en-US" altLang="zh-TW" dirty="0" smtClean="0">
                  <a:solidFill>
                    <a:srgbClr val="0000FF"/>
                  </a:solidFill>
                </a:rPr>
                <a:t>                              </a:t>
              </a:r>
              <a:r>
                <a:rPr lang="en-US" altLang="zh-TW" sz="500" dirty="0" smtClean="0">
                  <a:solidFill>
                    <a:srgbClr val="0000FF"/>
                  </a:solidFill>
                </a:rPr>
                <a:t>  </a:t>
              </a:r>
              <a:r>
                <a:rPr lang="en-US" altLang="zh-TW" sz="1700" dirty="0" smtClean="0">
                  <a:solidFill>
                    <a:srgbClr val="0000FF"/>
                  </a:solidFill>
                </a:rPr>
                <a:t>Not Required; </a:t>
              </a:r>
              <a:r>
                <a:rPr lang="el-GR" altLang="zh-TW" sz="21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η</a:t>
              </a:r>
              <a:r>
                <a:rPr lang="en-US" altLang="zh-TW" sz="2100" b="1" baseline="-22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US" altLang="zh-TW" sz="1700" dirty="0" smtClean="0">
                  <a:solidFill>
                    <a:srgbClr val="FF0000"/>
                  </a:solidFill>
                </a:rPr>
                <a:t> </a:t>
              </a:r>
              <a:r>
                <a:rPr lang="en-US" altLang="zh-TW" b="1" dirty="0">
                  <a:solidFill>
                    <a:srgbClr val="FF0000"/>
                  </a:solidFill>
                  <a:latin typeface="Lucida Handwriting" panose="03010101010101010101" pitchFamily="66" charset="0"/>
                </a:rPr>
                <a:t>~</a:t>
              </a:r>
              <a:r>
                <a:rPr lang="en-US" altLang="zh-TW" sz="1600" b="1" dirty="0">
                  <a:solidFill>
                    <a:srgbClr val="FF0000"/>
                  </a:solidFill>
                  <a:latin typeface="Lucida Handwriting" panose="03010101010101010101" pitchFamily="66" charset="0"/>
                </a:rPr>
                <a:t> </a:t>
              </a:r>
              <a:r>
                <a:rPr lang="en-US" altLang="zh-TW" b="1" dirty="0" smtClean="0">
                  <a:solidFill>
                    <a:srgbClr val="FF0000"/>
                  </a:solidFill>
                  <a:latin typeface="Lucida Handwriting" panose="03010101010101010101" pitchFamily="66" charset="0"/>
                </a:rPr>
                <a:t>O</a:t>
              </a:r>
              <a:r>
                <a:rPr lang="en-US" altLang="zh-TW" sz="300" b="1" dirty="0" smtClean="0">
                  <a:solidFill>
                    <a:srgbClr val="FF0000"/>
                  </a:solidFill>
                  <a:latin typeface="Lucida Handwriting" panose="03010101010101010101" pitchFamily="66" charset="0"/>
                </a:rPr>
                <a:t> </a:t>
              </a:r>
              <a:r>
                <a:rPr lang="en-US" altLang="zh-TW" sz="1600" b="1" dirty="0" smtClean="0">
                  <a:solidFill>
                    <a:srgbClr val="FF0000"/>
                  </a:solidFill>
                </a:rPr>
                <a:t>(</a:t>
              </a:r>
              <a:r>
                <a:rPr lang="en-US" altLang="zh-TW" sz="1600" b="1" dirty="0">
                  <a:solidFill>
                    <a:srgbClr val="FF0000"/>
                  </a:solidFill>
                </a:rPr>
                <a:t>1</a:t>
              </a:r>
              <a:r>
                <a:rPr lang="en-US" altLang="zh-TW" sz="1600" b="1" dirty="0" smtClean="0">
                  <a:solidFill>
                    <a:srgbClr val="FF0000"/>
                  </a:solidFill>
                </a:rPr>
                <a:t>)</a:t>
              </a:r>
              <a:r>
                <a:rPr lang="en-US" altLang="zh-TW" sz="1700" dirty="0" smtClean="0">
                  <a:solidFill>
                    <a:srgbClr val="0000FF"/>
                  </a:solidFill>
                </a:rPr>
                <a:t>  OK </a:t>
              </a:r>
              <a:endParaRPr lang="zh-TW" altLang="en-US" sz="1700" dirty="0"/>
            </a:p>
          </p:txBody>
        </p:sp>
        <p:pic>
          <p:nvPicPr>
            <p:cNvPr id="27" name="圖片 2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61224" y="2780928"/>
              <a:ext cx="1842824" cy="345572"/>
            </a:xfrm>
            <a:prstGeom prst="rect">
              <a:avLst/>
            </a:prstGeom>
            <a:ln w="19050">
              <a:solidFill>
                <a:srgbClr val="C00000"/>
              </a:solidFill>
            </a:ln>
          </p:spPr>
        </p:pic>
      </p:grpSp>
      <p:grpSp>
        <p:nvGrpSpPr>
          <p:cNvPr id="42" name="群組 41"/>
          <p:cNvGrpSpPr/>
          <p:nvPr/>
        </p:nvGrpSpPr>
        <p:grpSpPr>
          <a:xfrm>
            <a:off x="395536" y="5692357"/>
            <a:ext cx="8525591" cy="796983"/>
            <a:chOff x="577521" y="5697251"/>
            <a:chExt cx="8525591" cy="796983"/>
          </a:xfrm>
        </p:grpSpPr>
        <p:pic>
          <p:nvPicPr>
            <p:cNvPr id="44" name="圖片 4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13281" y="5697251"/>
              <a:ext cx="4942995" cy="796983"/>
            </a:xfrm>
            <a:prstGeom prst="rect">
              <a:avLst/>
            </a:prstGeom>
          </p:spPr>
        </p:pic>
        <p:sp>
          <p:nvSpPr>
            <p:cNvPr id="45" name="文字方塊 44"/>
            <p:cNvSpPr txBox="1"/>
            <p:nvPr/>
          </p:nvSpPr>
          <p:spPr>
            <a:xfrm>
              <a:off x="577521" y="5895687"/>
              <a:ext cx="12153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>
                  <a:solidFill>
                    <a:srgbClr val="0000FF"/>
                  </a:solidFill>
                </a:rPr>
                <a:t>Curiosity:</a:t>
              </a:r>
              <a:endParaRPr lang="zh-TW" altLang="en-US" dirty="0">
                <a:solidFill>
                  <a:srgbClr val="0000FF"/>
                </a:solidFill>
              </a:endParaRPr>
            </a:p>
          </p:txBody>
        </p:sp>
        <p:sp>
          <p:nvSpPr>
            <p:cNvPr id="46" name="橢圓 45"/>
            <p:cNvSpPr/>
            <p:nvPr/>
          </p:nvSpPr>
          <p:spPr bwMode="auto">
            <a:xfrm>
              <a:off x="3373200" y="5721846"/>
              <a:ext cx="562668" cy="403057"/>
            </a:xfrm>
            <a:prstGeom prst="ellips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endParaRPr>
            </a:p>
          </p:txBody>
        </p:sp>
        <p:sp>
          <p:nvSpPr>
            <p:cNvPr id="47" name="橢圓 46"/>
            <p:cNvSpPr/>
            <p:nvPr/>
          </p:nvSpPr>
          <p:spPr bwMode="auto">
            <a:xfrm>
              <a:off x="3923928" y="6021288"/>
              <a:ext cx="2795536" cy="468052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7039727" y="5761791"/>
              <a:ext cx="2063385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500" dirty="0" smtClean="0">
                  <a:solidFill>
                    <a:srgbClr val="0000FF"/>
                  </a:solidFill>
                </a:rPr>
                <a:t>Single term  (</a:t>
              </a:r>
              <a:r>
                <a:rPr lang="en-US" altLang="zh-TW" sz="1500" u="sng" dirty="0" smtClean="0">
                  <a:solidFill>
                    <a:srgbClr val="0000FF"/>
                  </a:solidFill>
                </a:rPr>
                <a:t>EWSB</a:t>
              </a:r>
              <a:r>
                <a:rPr lang="en-US" altLang="zh-TW" sz="1500" dirty="0" smtClean="0">
                  <a:solidFill>
                    <a:srgbClr val="0000FF"/>
                  </a:solidFill>
                </a:rPr>
                <a:t>)</a:t>
              </a:r>
              <a:endParaRPr lang="zh-TW" altLang="en-US" sz="1500" dirty="0"/>
            </a:p>
          </p:txBody>
        </p:sp>
        <p:sp>
          <p:nvSpPr>
            <p:cNvPr id="49" name="矩形 48"/>
            <p:cNvSpPr/>
            <p:nvPr/>
          </p:nvSpPr>
          <p:spPr>
            <a:xfrm>
              <a:off x="7604845" y="6097865"/>
              <a:ext cx="891591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500" dirty="0">
                  <a:solidFill>
                    <a:srgbClr val="FF0000"/>
                  </a:solidFill>
                </a:rPr>
                <a:t>4</a:t>
              </a:r>
              <a:r>
                <a:rPr lang="en-US" altLang="zh-TW" sz="1500" dirty="0" smtClean="0">
                  <a:solidFill>
                    <a:srgbClr val="FF0000"/>
                  </a:solidFill>
                </a:rPr>
                <a:t> terms</a:t>
              </a:r>
              <a:endParaRPr lang="zh-TW" altLang="en-US" sz="15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3" name="文字方塊 32"/>
          <p:cNvSpPr txBox="1"/>
          <p:nvPr/>
        </p:nvSpPr>
        <p:spPr>
          <a:xfrm>
            <a:off x="2856302" y="3114600"/>
            <a:ext cx="3198311" cy="523220"/>
          </a:xfrm>
          <a:prstGeom prst="rect">
            <a:avLst/>
          </a:prstGeom>
          <a:solidFill>
            <a:srgbClr val="FFCCFF"/>
          </a:solidFill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TW" sz="2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i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TW" sz="2400" i="1" baseline="-220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l-GR" altLang="zh-TW" sz="2400" i="1" baseline="28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2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‒ m</a:t>
            </a:r>
            <a:r>
              <a:rPr lang="en-US" altLang="zh-TW" sz="2400" i="1" baseline="-2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2400" i="1" baseline="28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2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&gt;  </a:t>
            </a:r>
            <a:r>
              <a:rPr lang="en-US" altLang="zh-TW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several</a:t>
            </a:r>
            <a:r>
              <a:rPr lang="en-US" altLang="zh-TW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zh-TW" sz="2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r>
              <a:rPr lang="el-GR" altLang="zh-TW" sz="2400" i="1" baseline="26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2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zh-TW" altLang="en-US" sz="400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5" name="圖片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1421" y="4253502"/>
            <a:ext cx="4896544" cy="32762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4" name="文字方塊 3"/>
          <p:cNvSpPr txBox="1"/>
          <p:nvPr/>
        </p:nvSpPr>
        <p:spPr>
          <a:xfrm>
            <a:off x="2002171" y="1016732"/>
            <a:ext cx="5234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100" dirty="0" smtClean="0">
                <a:solidFill>
                  <a:srgbClr val="0000FF"/>
                </a:solidFill>
              </a:rPr>
              <a:t>Large  parameter space for </a:t>
            </a:r>
            <a:r>
              <a:rPr lang="el-GR" altLang="zh-TW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r>
              <a:rPr lang="en-US" altLang="zh-TW" sz="2800" b="1" baseline="-2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2100" dirty="0" smtClean="0">
                <a:solidFill>
                  <a:srgbClr val="0000FF"/>
                </a:solidFill>
              </a:rPr>
              <a:t>’s </a:t>
            </a:r>
            <a:r>
              <a:rPr lang="en-US" altLang="zh-TW" sz="2000" b="1" dirty="0" smtClean="0">
                <a:solidFill>
                  <a:srgbClr val="FF0000"/>
                </a:solidFill>
              </a:rPr>
              <a:t>~</a:t>
            </a:r>
            <a:r>
              <a:rPr lang="en-US" altLang="zh-TW" b="1" dirty="0" smtClean="0">
                <a:solidFill>
                  <a:srgbClr val="FF0000"/>
                </a:solidFill>
                <a:latin typeface="Lucida Handwriting" panose="03010101010101010101" pitchFamily="66" charset="0"/>
              </a:rPr>
              <a:t> </a:t>
            </a:r>
            <a:r>
              <a:rPr lang="en-US" altLang="zh-TW" sz="2300" b="1" dirty="0">
                <a:solidFill>
                  <a:srgbClr val="FF0000"/>
                </a:solidFill>
                <a:latin typeface="Lucida Handwriting" panose="03010101010101010101" pitchFamily="66" charset="0"/>
              </a:rPr>
              <a:t>O</a:t>
            </a:r>
            <a:r>
              <a:rPr lang="en-US" altLang="zh-TW" sz="400" b="1" dirty="0">
                <a:solidFill>
                  <a:srgbClr val="FF0000"/>
                </a:solidFill>
                <a:latin typeface="Lucida Handwriting" panose="03010101010101010101" pitchFamily="66" charset="0"/>
              </a:rPr>
              <a:t> </a:t>
            </a:r>
            <a:r>
              <a:rPr lang="en-US" altLang="zh-TW" sz="2100" b="1" dirty="0">
                <a:solidFill>
                  <a:srgbClr val="FF0000"/>
                </a:solidFill>
              </a:rPr>
              <a:t>(</a:t>
            </a:r>
            <a:r>
              <a:rPr lang="en-US" altLang="zh-TW" sz="2100" b="1" dirty="0" smtClean="0">
                <a:solidFill>
                  <a:srgbClr val="FF0000"/>
                </a:solidFill>
              </a:rPr>
              <a:t>1)</a:t>
            </a:r>
            <a:endParaRPr lang="zh-TW" altLang="en-US" sz="2100" dirty="0"/>
          </a:p>
        </p:txBody>
      </p:sp>
      <p:cxnSp>
        <p:nvCxnSpPr>
          <p:cNvPr id="11" name="直線接點 10"/>
          <p:cNvCxnSpPr/>
          <p:nvPr/>
        </p:nvCxnSpPr>
        <p:spPr bwMode="auto">
          <a:xfrm>
            <a:off x="2051720" y="1472603"/>
            <a:ext cx="496855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圓角矩形 14"/>
          <p:cNvSpPr/>
          <p:nvPr/>
        </p:nvSpPr>
        <p:spPr bwMode="auto">
          <a:xfrm>
            <a:off x="143508" y="1772816"/>
            <a:ext cx="8930073" cy="2412268"/>
          </a:xfrm>
          <a:prstGeom prst="roundRect">
            <a:avLst/>
          </a:prstGeom>
          <a:noFill/>
          <a:ln w="38100" algn="ctr">
            <a:solidFill>
              <a:srgbClr val="99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748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圖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0831" y="1158938"/>
            <a:ext cx="2667453" cy="96788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79512" y="1437029"/>
            <a:ext cx="3492388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571500" lvl="0" indent="-571500" algn="ctr"/>
            <a:r>
              <a:rPr lang="en-US" altLang="zh-TW" u="sng" dirty="0" smtClean="0">
                <a:solidFill>
                  <a:srgbClr val="000000"/>
                </a:solidFill>
              </a:rPr>
              <a:t>Custodial </a:t>
            </a:r>
            <a:r>
              <a:rPr lang="en-US" altLang="zh-TW" u="sng" dirty="0">
                <a:solidFill>
                  <a:srgbClr val="000000"/>
                </a:solidFill>
              </a:rPr>
              <a:t>SU(2)</a:t>
            </a:r>
            <a:r>
              <a:rPr lang="en-US" altLang="zh-TW" dirty="0">
                <a:solidFill>
                  <a:srgbClr val="000000"/>
                </a:solidFill>
              </a:rPr>
              <a:t> </a:t>
            </a:r>
            <a:r>
              <a:rPr lang="en-US" altLang="zh-TW" dirty="0" smtClean="0">
                <a:solidFill>
                  <a:srgbClr val="000000"/>
                </a:solidFill>
              </a:rPr>
              <a:t>Illustration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059685"/>
            <a:ext cx="1382095" cy="32949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1365" y="1052736"/>
            <a:ext cx="1482542" cy="335378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22" name="向右箭號 21"/>
          <p:cNvSpPr/>
          <p:nvPr/>
        </p:nvSpPr>
        <p:spPr bwMode="auto">
          <a:xfrm flipV="1">
            <a:off x="2065878" y="1148041"/>
            <a:ext cx="394476" cy="117272"/>
          </a:xfrm>
          <a:prstGeom prst="stripedRightArrow">
            <a:avLst/>
          </a:prstGeom>
          <a:solidFill>
            <a:srgbClr val="00FFFF">
              <a:alpha val="6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9" name="圖片 8"/>
          <p:cNvPicPr>
            <a:picLocks noChangeAspect="1"/>
          </p:cNvPicPr>
          <p:nvPr/>
        </p:nvPicPr>
        <p:blipFill rotWithShape="1">
          <a:blip r:embed="rId5"/>
          <a:srcRect l="44600" t="-10609" r="764" b="-1397"/>
          <a:stretch/>
        </p:blipFill>
        <p:spPr>
          <a:xfrm>
            <a:off x="1115616" y="1770357"/>
            <a:ext cx="1764196" cy="432048"/>
          </a:xfrm>
          <a:prstGeom prst="rect">
            <a:avLst/>
          </a:prstGeom>
        </p:spPr>
      </p:pic>
      <p:sp>
        <p:nvSpPr>
          <p:cNvPr id="25" name="乘號 24"/>
          <p:cNvSpPr/>
          <p:nvPr/>
        </p:nvSpPr>
        <p:spPr bwMode="auto">
          <a:xfrm>
            <a:off x="1115616" y="1664804"/>
            <a:ext cx="756084" cy="684076"/>
          </a:xfrm>
          <a:prstGeom prst="mathMultiply">
            <a:avLst>
              <a:gd name="adj1" fmla="val 13077"/>
            </a:avLst>
          </a:prstGeom>
          <a:solidFill>
            <a:srgbClr val="FF0000">
              <a:alpha val="65098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24" name="圖片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1840" y="2311698"/>
            <a:ext cx="4608512" cy="3300862"/>
          </a:xfrm>
          <a:prstGeom prst="rect">
            <a:avLst/>
          </a:prstGeom>
        </p:spPr>
      </p:pic>
      <p:sp>
        <p:nvSpPr>
          <p:cNvPr id="36" name="矩形 35"/>
          <p:cNvSpPr/>
          <p:nvPr/>
        </p:nvSpPr>
        <p:spPr>
          <a:xfrm>
            <a:off x="5897467" y="3708400"/>
            <a:ext cx="1477327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c</a:t>
            </a:r>
            <a:r>
              <a:rPr lang="el-GR" altLang="zh-TW" sz="2000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zh-TW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 </a:t>
            </a:r>
            <a:r>
              <a:rPr lang="en-US" altLang="zh-TW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‒</a:t>
            </a:r>
            <a:r>
              <a:rPr lang="en-US" altLang="zh-TW" sz="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TW" sz="1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0.2</a:t>
            </a:r>
          </a:p>
          <a:p>
            <a:r>
              <a:rPr lang="en-US" altLang="zh-TW" sz="1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[</a:t>
            </a:r>
            <a:r>
              <a:rPr lang="en-US" altLang="zh-TW" sz="17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‒</a:t>
            </a:r>
            <a:r>
              <a:rPr lang="en-US" altLang="zh-TW" sz="9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TW" sz="1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l-GR" altLang="zh-TW" sz="1700" b="1" baseline="-25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zh-TW" sz="1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17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 </a:t>
            </a:r>
            <a:r>
              <a:rPr lang="en-US" altLang="zh-TW" sz="1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0.980]</a:t>
            </a:r>
            <a:endParaRPr lang="zh-TW" altLang="en-US" sz="1700" dirty="0">
              <a:solidFill>
                <a:srgbClr val="0000FF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044482" y="5564559"/>
            <a:ext cx="1183702" cy="369332"/>
          </a:xfrm>
          <a:prstGeom prst="rect">
            <a:avLst/>
          </a:prstGeom>
          <a:solidFill>
            <a:srgbClr val="FFFF7D"/>
          </a:solidFill>
        </p:spPr>
        <p:txBody>
          <a:bodyPr wrap="square">
            <a:spAutoFit/>
          </a:bodyPr>
          <a:lstStyle/>
          <a:p>
            <a:r>
              <a:rPr lang="el-GR" altLang="zh-TW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r>
              <a:rPr lang="en-US" altLang="zh-TW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TW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zh-TW" sz="1700" b="1" dirty="0" smtClean="0">
                <a:solidFill>
                  <a:srgbClr val="FF0000"/>
                </a:solidFill>
                <a:latin typeface="Lucida Handwriting" panose="03010101010101010101" pitchFamily="66" charset="0"/>
              </a:rPr>
              <a:t>O</a:t>
            </a:r>
            <a:r>
              <a:rPr lang="en-US" altLang="zh-TW" sz="300" b="1" dirty="0" smtClean="0">
                <a:solidFill>
                  <a:srgbClr val="FF0000"/>
                </a:solidFill>
                <a:latin typeface="Lucida Handwriting" panose="03010101010101010101" pitchFamily="66" charset="0"/>
              </a:rPr>
              <a:t> </a:t>
            </a:r>
            <a:r>
              <a:rPr lang="en-US" altLang="zh-TW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endParaRPr lang="zh-TW" altLang="en-US" dirty="0"/>
          </a:p>
        </p:txBody>
      </p:sp>
      <p:sp>
        <p:nvSpPr>
          <p:cNvPr id="40" name="向右箭號 39"/>
          <p:cNvSpPr/>
          <p:nvPr/>
        </p:nvSpPr>
        <p:spPr bwMode="auto">
          <a:xfrm rot="900737" flipV="1">
            <a:off x="2816265" y="2512736"/>
            <a:ext cx="3412520" cy="167006"/>
          </a:xfrm>
          <a:prstGeom prst="stripedRightArrow">
            <a:avLst/>
          </a:prstGeom>
          <a:solidFill>
            <a:srgbClr val="00FFFF">
              <a:alpha val="6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303018" y="205480"/>
            <a:ext cx="6538971" cy="523220"/>
          </a:xfrm>
          <a:prstGeom prst="rect">
            <a:avLst/>
          </a:prstGeom>
          <a:solidFill>
            <a:srgbClr val="66FFFF"/>
          </a:solidFill>
          <a:ln w="5715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altLang="zh-TW" sz="2400" dirty="0" smtClean="0">
                <a:solidFill>
                  <a:srgbClr val="000000"/>
                </a:solidFill>
              </a:rPr>
              <a:t> Alignment </a:t>
            </a:r>
            <a:r>
              <a:rPr lang="en-US" altLang="zh-TW" sz="2400" dirty="0" smtClean="0">
                <a:solidFill>
                  <a:srgbClr val="000000"/>
                </a:solidFill>
              </a:rPr>
              <a:t>can be </a:t>
            </a:r>
            <a:r>
              <a:rPr lang="en-US" altLang="zh-TW" sz="2800" b="1" i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Emergent</a:t>
            </a:r>
            <a:r>
              <a:rPr lang="en-US" altLang="zh-TW" sz="2700" dirty="0" smtClean="0">
                <a:solidFill>
                  <a:srgbClr val="000000"/>
                </a:solidFill>
              </a:rPr>
              <a:t> </a:t>
            </a:r>
            <a:r>
              <a:rPr lang="en-US" altLang="zh-TW" sz="2400" dirty="0" smtClean="0">
                <a:solidFill>
                  <a:srgbClr val="000000"/>
                </a:solidFill>
              </a:rPr>
              <a:t>in 2HDM </a:t>
            </a:r>
            <a:r>
              <a:rPr lang="en-US" altLang="zh-TW" sz="2400" dirty="0">
                <a:solidFill>
                  <a:srgbClr val="7C00A8"/>
                </a:solidFill>
              </a:rPr>
              <a:t>w/o </a:t>
            </a:r>
            <a:r>
              <a:rPr lang="en-US" altLang="zh-TW" sz="2400" dirty="0">
                <a:solidFill>
                  <a:srgbClr val="7C00A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r>
              <a:rPr lang="en-US" altLang="zh-TW" sz="2400" baseline="-25000" dirty="0">
                <a:solidFill>
                  <a:srgbClr val="7C00A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altLang="zh-TW" sz="2400" dirty="0" smtClean="0">
                <a:solidFill>
                  <a:srgbClr val="000000"/>
                </a:solidFill>
              </a:rPr>
              <a:t> </a:t>
            </a:r>
            <a:endParaRPr lang="zh-TW" altLang="en-US" sz="2400" dirty="0"/>
          </a:p>
        </p:txBody>
      </p:sp>
      <p:sp>
        <p:nvSpPr>
          <p:cNvPr id="41" name="矩形 40"/>
          <p:cNvSpPr/>
          <p:nvPr/>
        </p:nvSpPr>
        <p:spPr>
          <a:xfrm>
            <a:off x="4842593" y="770801"/>
            <a:ext cx="4265911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</a:t>
            </a:r>
            <a:r>
              <a:rPr lang="en-US" altLang="zh-TW" sz="1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 contrast with </a:t>
            </a:r>
            <a:r>
              <a:rPr lang="en-US" altLang="zh-TW" sz="170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fine-tuning in 2HDM-II</a:t>
            </a:r>
            <a:endParaRPr lang="zh-TW" altLang="en-US" sz="1700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3" name="群組 52"/>
          <p:cNvGrpSpPr/>
          <p:nvPr/>
        </p:nvGrpSpPr>
        <p:grpSpPr>
          <a:xfrm>
            <a:off x="3628800" y="3126450"/>
            <a:ext cx="2403862" cy="2066750"/>
            <a:chOff x="3628800" y="3126450"/>
            <a:chExt cx="2403862" cy="2066750"/>
          </a:xfrm>
        </p:grpSpPr>
        <p:sp>
          <p:nvSpPr>
            <p:cNvPr id="28" name="橢圓 27"/>
            <p:cNvSpPr>
              <a:spLocks/>
            </p:cNvSpPr>
            <p:nvPr/>
          </p:nvSpPr>
          <p:spPr bwMode="auto">
            <a:xfrm>
              <a:off x="5939928" y="3356992"/>
              <a:ext cx="92734" cy="166532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endParaRPr>
            </a:p>
          </p:txBody>
        </p:sp>
        <p:cxnSp>
          <p:nvCxnSpPr>
            <p:cNvPr id="30" name="直線單箭頭接點 29"/>
            <p:cNvCxnSpPr/>
            <p:nvPr/>
          </p:nvCxnSpPr>
          <p:spPr bwMode="auto">
            <a:xfrm>
              <a:off x="5976156" y="3429200"/>
              <a:ext cx="0" cy="17640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5" name="直線單箭頭接點 34"/>
            <p:cNvCxnSpPr/>
            <p:nvPr/>
          </p:nvCxnSpPr>
          <p:spPr bwMode="auto">
            <a:xfrm rot="5400000">
              <a:off x="4798800" y="2259000"/>
              <a:ext cx="0" cy="23400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triangle"/>
            </a:ln>
            <a:effectLst/>
          </p:spPr>
        </p:cxnSp>
        <p:sp>
          <p:nvSpPr>
            <p:cNvPr id="8" name="文字方塊 7"/>
            <p:cNvSpPr txBox="1"/>
            <p:nvPr/>
          </p:nvSpPr>
          <p:spPr>
            <a:xfrm>
              <a:off x="3765803" y="3126450"/>
              <a:ext cx="19976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b="1" dirty="0" err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</a:t>
              </a:r>
              <a:r>
                <a:rPr lang="en-US" altLang="zh-TW" sz="1700" b="1" baseline="-25000" dirty="0" err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</a:t>
              </a:r>
              <a:r>
                <a:rPr lang="en-US" altLang="zh-TW" sz="16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level repulsion</a:t>
              </a:r>
              <a:endParaRPr lang="zh-TW" alt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cxnSp>
        <p:nvCxnSpPr>
          <p:cNvPr id="46" name="直線單箭頭接點 45"/>
          <p:cNvCxnSpPr/>
          <p:nvPr/>
        </p:nvCxnSpPr>
        <p:spPr bwMode="auto">
          <a:xfrm flipH="1">
            <a:off x="3623087" y="2564904"/>
            <a:ext cx="3469193" cy="243554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lgDash"/>
            <a:round/>
            <a:headEnd type="none" w="med" len="med"/>
            <a:tailEnd type="triangle"/>
          </a:ln>
          <a:effectLst/>
        </p:spPr>
      </p:cxnSp>
      <p:cxnSp>
        <p:nvCxnSpPr>
          <p:cNvPr id="32" name="直線單箭頭接點 31"/>
          <p:cNvCxnSpPr/>
          <p:nvPr/>
        </p:nvCxnSpPr>
        <p:spPr bwMode="auto">
          <a:xfrm flipH="1">
            <a:off x="3637686" y="3430606"/>
            <a:ext cx="3433190" cy="156993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lgDash"/>
            <a:round/>
            <a:headEnd type="none" w="med" len="med"/>
            <a:tailEnd type="triangle"/>
          </a:ln>
          <a:effectLst/>
        </p:spPr>
      </p:cxnSp>
      <p:grpSp>
        <p:nvGrpSpPr>
          <p:cNvPr id="52" name="群組 51"/>
          <p:cNvGrpSpPr/>
          <p:nvPr/>
        </p:nvGrpSpPr>
        <p:grpSpPr>
          <a:xfrm>
            <a:off x="3635898" y="4408550"/>
            <a:ext cx="2773468" cy="754956"/>
            <a:chOff x="3635898" y="4408550"/>
            <a:chExt cx="2773468" cy="754956"/>
          </a:xfrm>
        </p:grpSpPr>
        <p:sp>
          <p:nvSpPr>
            <p:cNvPr id="33" name="矩形 32"/>
            <p:cNvSpPr/>
            <p:nvPr/>
          </p:nvSpPr>
          <p:spPr>
            <a:xfrm>
              <a:off x="4932039" y="4501786"/>
              <a:ext cx="1477327" cy="6617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TW" sz="2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c</a:t>
              </a:r>
              <a:r>
                <a:rPr lang="el-GR" altLang="zh-TW" sz="2000" b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r>
                <a:rPr lang="en-US" altLang="zh-TW" sz="1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 </a:t>
              </a:r>
              <a:r>
                <a:rPr lang="en-US" altLang="zh-TW" sz="20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‒</a:t>
              </a:r>
              <a:r>
                <a:rPr lang="en-US" altLang="zh-TW" sz="8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 </a:t>
              </a:r>
              <a:r>
                <a:rPr lang="en-US" altLang="zh-TW" sz="19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0.1</a:t>
              </a:r>
            </a:p>
            <a:p>
              <a:r>
                <a:rPr lang="en-US" altLang="zh-TW" sz="17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[</a:t>
              </a:r>
              <a:r>
                <a:rPr lang="en-US" altLang="zh-TW" sz="17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‒</a:t>
              </a:r>
              <a:r>
                <a:rPr lang="en-US" altLang="zh-TW" sz="9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 </a:t>
              </a:r>
              <a:r>
                <a:rPr lang="en-US" altLang="zh-TW" sz="17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el-GR" altLang="zh-TW" sz="1700" b="1" baseline="-250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r>
                <a:rPr lang="en-US" altLang="zh-TW" sz="17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17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 </a:t>
              </a:r>
              <a:r>
                <a:rPr lang="en-US" altLang="zh-TW" sz="17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0.995]</a:t>
              </a:r>
              <a:endParaRPr lang="zh-TW" altLang="en-US" sz="1700" dirty="0">
                <a:solidFill>
                  <a:srgbClr val="0000FF"/>
                </a:solidFill>
              </a:endParaRPr>
            </a:p>
          </p:txBody>
        </p:sp>
        <p:cxnSp>
          <p:nvCxnSpPr>
            <p:cNvPr id="31" name="直線單箭頭接點 30"/>
            <p:cNvCxnSpPr/>
            <p:nvPr/>
          </p:nvCxnSpPr>
          <p:spPr bwMode="auto">
            <a:xfrm flipH="1">
              <a:off x="3635898" y="4408550"/>
              <a:ext cx="2400571" cy="593237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lgDash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51" name="群組 50"/>
          <p:cNvGrpSpPr/>
          <p:nvPr/>
        </p:nvGrpSpPr>
        <p:grpSpPr>
          <a:xfrm>
            <a:off x="2377208" y="4670340"/>
            <a:ext cx="1834752" cy="838361"/>
            <a:chOff x="2377208" y="4670340"/>
            <a:chExt cx="1834752" cy="838361"/>
          </a:xfrm>
        </p:grpSpPr>
        <p:sp>
          <p:nvSpPr>
            <p:cNvPr id="38" name="文字方塊 37"/>
            <p:cNvSpPr txBox="1"/>
            <p:nvPr/>
          </p:nvSpPr>
          <p:spPr>
            <a:xfrm>
              <a:off x="3766004" y="5216313"/>
              <a:ext cx="445956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300" dirty="0" smtClean="0">
                  <a:solidFill>
                    <a:srgbClr val="0000FF"/>
                  </a:solidFill>
                </a:rPr>
                <a:t>1/4</a:t>
              </a:r>
              <a:endParaRPr lang="zh-TW" altLang="en-US" sz="1300" dirty="0">
                <a:solidFill>
                  <a:srgbClr val="0000FF"/>
                </a:solidFill>
              </a:endParaRPr>
            </a:p>
          </p:txBody>
        </p:sp>
        <p:cxnSp>
          <p:nvCxnSpPr>
            <p:cNvPr id="37" name="直線單箭頭接點 36"/>
            <p:cNvCxnSpPr/>
            <p:nvPr/>
          </p:nvCxnSpPr>
          <p:spPr bwMode="auto">
            <a:xfrm>
              <a:off x="4031940" y="4932012"/>
              <a:ext cx="0" cy="25200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ysDash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2" name="橢圓 1"/>
            <p:cNvSpPr>
              <a:spLocks/>
            </p:cNvSpPr>
            <p:nvPr/>
          </p:nvSpPr>
          <p:spPr bwMode="auto">
            <a:xfrm rot="-480000">
              <a:off x="3638766" y="4878187"/>
              <a:ext cx="386127" cy="169083"/>
            </a:xfrm>
            <a:prstGeom prst="ellipse">
              <a:avLst/>
            </a:prstGeom>
            <a:noFill/>
            <a:ln w="28575" cap="flat" cmpd="sng" algn="ctr">
              <a:solidFill>
                <a:srgbClr val="9900FF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endParaRPr>
            </a:p>
          </p:txBody>
        </p:sp>
        <p:sp>
          <p:nvSpPr>
            <p:cNvPr id="6" name="文字方塊 5"/>
            <p:cNvSpPr txBox="1"/>
            <p:nvPr/>
          </p:nvSpPr>
          <p:spPr>
            <a:xfrm>
              <a:off x="2377208" y="4670340"/>
              <a:ext cx="11063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600" b="1" dirty="0" smtClean="0">
                  <a:solidFill>
                    <a:srgbClr val="99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extreme</a:t>
              </a:r>
            </a:p>
            <a:p>
              <a:pPr algn="ctr"/>
              <a:r>
                <a:rPr lang="en-US" altLang="zh-TW" sz="1600" b="1" dirty="0" smtClean="0">
                  <a:solidFill>
                    <a:srgbClr val="99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alignment</a:t>
              </a:r>
              <a:endParaRPr lang="zh-TW" altLang="en-US" sz="1600" b="1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45" name="左大括弧 44"/>
          <p:cNvSpPr/>
          <p:nvPr/>
        </p:nvSpPr>
        <p:spPr>
          <a:xfrm rot="10800000" flipH="1">
            <a:off x="4354174" y="1254365"/>
            <a:ext cx="161050" cy="738742"/>
          </a:xfrm>
          <a:prstGeom prst="leftBrace">
            <a:avLst>
              <a:gd name="adj1" fmla="val 37500"/>
              <a:gd name="adj2" fmla="val 48825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7" name="文字方塊 46"/>
          <p:cNvSpPr txBox="1"/>
          <p:nvPr/>
        </p:nvSpPr>
        <p:spPr>
          <a:xfrm>
            <a:off x="647564" y="2276872"/>
            <a:ext cx="25026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>
                <a:solidFill>
                  <a:srgbClr val="0000FF"/>
                </a:solidFill>
              </a:rPr>
              <a:t>EW Precision Constraint</a:t>
            </a:r>
            <a:endParaRPr lang="zh-TW" altLang="en-US" sz="1600" dirty="0">
              <a:solidFill>
                <a:srgbClr val="0000FF"/>
              </a:solidFill>
            </a:endParaRPr>
          </a:p>
        </p:txBody>
      </p:sp>
      <p:sp>
        <p:nvSpPr>
          <p:cNvPr id="48" name="文字方塊 47"/>
          <p:cNvSpPr txBox="1"/>
          <p:nvPr/>
        </p:nvSpPr>
        <p:spPr>
          <a:xfrm>
            <a:off x="601013" y="3284984"/>
            <a:ext cx="2231701" cy="707886"/>
          </a:xfrm>
          <a:prstGeom prst="rect">
            <a:avLst/>
          </a:prstGeom>
          <a:solidFill>
            <a:srgbClr val="FFCCFF"/>
          </a:solidFill>
        </p:spPr>
        <p:txBody>
          <a:bodyPr wrap="none" rtlCol="0">
            <a:spAutoFit/>
          </a:bodyPr>
          <a:lstStyle/>
          <a:p>
            <a:r>
              <a:rPr lang="en-US" altLang="zh-TW" sz="21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zh-TW" sz="21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r>
              <a:rPr lang="en-US" altLang="zh-TW" sz="2600" b="1" i="1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altLang="zh-TW" dirty="0" smtClean="0">
                <a:cs typeface="Times New Roman" panose="02020603050405020304" pitchFamily="18" charset="0"/>
              </a:rPr>
              <a:t>s:  </a:t>
            </a:r>
            <a:r>
              <a:rPr lang="en-US" altLang="zh-TW" sz="16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Higgs </a:t>
            </a:r>
          </a:p>
          <a:p>
            <a:r>
              <a:rPr lang="en-US" altLang="zh-TW" sz="1600" dirty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16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        Self-Couplings</a:t>
            </a:r>
          </a:p>
          <a:p>
            <a:endParaRPr lang="zh-TW" altLang="en-US" sz="300" dirty="0">
              <a:solidFill>
                <a:srgbClr val="0000FF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03548" y="6012000"/>
            <a:ext cx="8154797" cy="492443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lvl="0" algn="ctr"/>
            <a:r>
              <a:rPr lang="en-US" altLang="zh-TW" sz="2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100" b="1" dirty="0" smtClean="0">
                <a:solidFill>
                  <a:srgbClr val="FF0000"/>
                </a:solidFill>
                <a:latin typeface="Lucida Handwriting" panose="03010101010101010101" pitchFamily="66" charset="0"/>
              </a:rPr>
              <a:t>O</a:t>
            </a:r>
            <a:r>
              <a:rPr lang="en-US" altLang="zh-TW" sz="300" b="1" dirty="0" smtClean="0">
                <a:solidFill>
                  <a:srgbClr val="FF0000"/>
                </a:solidFill>
                <a:latin typeface="Lucida Handwriting" panose="03010101010101010101" pitchFamily="66" charset="0"/>
              </a:rPr>
              <a:t> </a:t>
            </a:r>
            <a:r>
              <a:rPr lang="en-US" altLang="zh-TW" sz="2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en-US" altLang="zh-TW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Higgs (quartic) self-couplings  </a:t>
            </a:r>
            <a:r>
              <a:rPr lang="en-US" altLang="zh-TW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altLang="zh-TW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  <a:sym typeface="Wingdings" panose="05000000000000000000" pitchFamily="2" charset="2"/>
              </a:rPr>
              <a:t>  Near Alignment</a:t>
            </a:r>
            <a:r>
              <a:rPr lang="en-US" altLang="zh-TW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  <a:r>
              <a:rPr lang="en-US" altLang="zh-TW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US" altLang="zh-TW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l-GR" altLang="zh-TW" sz="24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zh-TW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  <a:sym typeface="Wingdings" panose="05000000000000000000" pitchFamily="2" charset="2"/>
              </a:rPr>
              <a:t>Small</a:t>
            </a:r>
            <a:r>
              <a:rPr lang="en-US" altLang="zh-TW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lvl="0" algn="ctr"/>
            <a:endParaRPr lang="zh-TW" altLang="en-US" sz="200" dirty="0">
              <a:solidFill>
                <a:srgbClr val="000000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7993129" y="2707760"/>
            <a:ext cx="8258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sz="19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r>
              <a:rPr lang="el-GR" altLang="zh-TW" sz="1900" b="1" i="1" baseline="-2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TW" sz="19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&lt; </a:t>
            </a:r>
            <a:r>
              <a:rPr lang="en-US" altLang="zh-TW" sz="19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TW" sz="2000" b="1" baseline="-25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TW" altLang="en-US" dirty="0">
              <a:solidFill>
                <a:srgbClr val="0000FF"/>
              </a:solidFill>
            </a:endParaRPr>
          </a:p>
        </p:txBody>
      </p:sp>
      <p:pic>
        <p:nvPicPr>
          <p:cNvPr id="55" name="圖片 5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52563" y="5502699"/>
            <a:ext cx="1252673" cy="234905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sp>
        <p:nvSpPr>
          <p:cNvPr id="7" name="文字方塊 6"/>
          <p:cNvSpPr txBox="1"/>
          <p:nvPr/>
        </p:nvSpPr>
        <p:spPr>
          <a:xfrm rot="21108723">
            <a:off x="7144279" y="5792506"/>
            <a:ext cx="180690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700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Quite Allowed</a:t>
            </a:r>
            <a:r>
              <a:rPr lang="en-US" altLang="zh-TW" sz="800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1700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zh-TW" altLang="en-US" sz="1700" b="1" dirty="0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379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616072" y="31557"/>
            <a:ext cx="6228692" cy="87716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TW" sz="2500" dirty="0" smtClean="0">
                <a:solidFill>
                  <a:srgbClr val="000000"/>
                </a:solidFill>
              </a:rPr>
              <a:t> </a:t>
            </a:r>
            <a:r>
              <a:rPr lang="en-US" altLang="zh-TW" sz="2000" dirty="0" smtClean="0">
                <a:solidFill>
                  <a:srgbClr val="000000"/>
                </a:solidFill>
              </a:rPr>
              <a:t> </a:t>
            </a:r>
            <a:r>
              <a:rPr lang="en-US" altLang="zh-TW" sz="2400" dirty="0" smtClean="0">
                <a:solidFill>
                  <a:srgbClr val="000000"/>
                </a:solidFill>
              </a:rPr>
              <a:t>VI. </a:t>
            </a:r>
            <a:r>
              <a:rPr lang="en-US" altLang="zh-TW" sz="2400" dirty="0">
                <a:solidFill>
                  <a:srgbClr val="000000"/>
                </a:solidFill>
              </a:rPr>
              <a:t>C</a:t>
            </a:r>
            <a:r>
              <a:rPr lang="en-US" altLang="zh-TW" sz="2500" dirty="0">
                <a:solidFill>
                  <a:srgbClr val="000000"/>
                </a:solidFill>
              </a:rPr>
              <a:t>onclusion</a:t>
            </a:r>
            <a:r>
              <a:rPr lang="en-US" altLang="zh-TW" sz="2400" dirty="0" smtClean="0">
                <a:solidFill>
                  <a:srgbClr val="000000"/>
                </a:solidFill>
              </a:rPr>
              <a:t>: </a:t>
            </a:r>
            <a:r>
              <a:rPr lang="en-US" altLang="zh-TW" sz="2300" dirty="0" smtClean="0">
                <a:solidFill>
                  <a:srgbClr val="000000"/>
                </a:solidFill>
              </a:rPr>
              <a:t>FPCP B</a:t>
            </a:r>
            <a:r>
              <a:rPr lang="en-US" altLang="zh-TW" sz="2400" dirty="0" smtClean="0">
                <a:solidFill>
                  <a:srgbClr val="000000"/>
                </a:solidFill>
              </a:rPr>
              <a:t>onanza</a:t>
            </a:r>
          </a:p>
          <a:p>
            <a:pPr lvl="0" algn="ctr"/>
            <a:r>
              <a:rPr lang="en-US" altLang="zh-TW" sz="2400" dirty="0">
                <a:solidFill>
                  <a:srgbClr val="000000"/>
                </a:solidFill>
              </a:rPr>
              <a:t> </a:t>
            </a:r>
            <a:r>
              <a:rPr lang="en-US" altLang="zh-TW" sz="2400" dirty="0" smtClean="0">
                <a:solidFill>
                  <a:srgbClr val="000000"/>
                </a:solidFill>
              </a:rPr>
              <a:t>                         &amp; </a:t>
            </a:r>
            <a:r>
              <a:rPr lang="en-US" altLang="zh-TW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TW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TW" sz="2400" dirty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TW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TW" sz="2400" dirty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 </a:t>
            </a:r>
            <a:r>
              <a:rPr lang="en-US" altLang="zh-TW" sz="24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±</a:t>
            </a:r>
            <a:r>
              <a:rPr lang="en-US" altLang="zh-TW" sz="2400" dirty="0">
                <a:solidFill>
                  <a:srgbClr val="0000FF"/>
                </a:solidFill>
              </a:rPr>
              <a:t> </a:t>
            </a:r>
            <a:r>
              <a:rPr lang="en-US" altLang="zh-TW" sz="2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Our Time</a:t>
            </a:r>
            <a:r>
              <a:rPr lang="en-US" altLang="zh-TW" sz="22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zh-TW" sz="2200" dirty="0" smtClean="0">
              <a:solidFill>
                <a:srgbClr val="000000"/>
              </a:solidFill>
            </a:endParaRPr>
          </a:p>
          <a:p>
            <a:pPr lvl="0" algn="ctr"/>
            <a:endParaRPr lang="zh-TW" altLang="en-US" sz="200" dirty="0"/>
          </a:p>
        </p:txBody>
      </p:sp>
      <p:grpSp>
        <p:nvGrpSpPr>
          <p:cNvPr id="3" name="群組 2"/>
          <p:cNvGrpSpPr/>
          <p:nvPr/>
        </p:nvGrpSpPr>
        <p:grpSpPr>
          <a:xfrm>
            <a:off x="251976" y="2528900"/>
            <a:ext cx="8892023" cy="990692"/>
            <a:chOff x="251976" y="2528900"/>
            <a:chExt cx="8892023" cy="990692"/>
          </a:xfrm>
        </p:grpSpPr>
        <p:sp>
          <p:nvSpPr>
            <p:cNvPr id="9" name="矩形 8"/>
            <p:cNvSpPr/>
            <p:nvPr/>
          </p:nvSpPr>
          <p:spPr>
            <a:xfrm>
              <a:off x="251976" y="2528900"/>
              <a:ext cx="8892023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TW" sz="22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• </a:t>
              </a:r>
              <a:r>
                <a:rPr lang="en-US" altLang="zh-TW" sz="20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Happy marriage of Glashow-Weinberg NFC and SUSY for years:   2HDM-II</a:t>
              </a:r>
            </a:p>
            <a:p>
              <a:r>
                <a:rPr lang="en-US" altLang="zh-TW" sz="2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0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altLang="zh-TW" sz="2000" b="1" dirty="0" smtClean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Alignment</a:t>
              </a:r>
              <a:r>
                <a:rPr lang="en-US" altLang="zh-TW" sz="20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:  </a:t>
              </a:r>
              <a:r>
                <a:rPr lang="en-US" altLang="zh-TW" sz="20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zh-TW" sz="300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000" b="1" baseline="30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zh-TW" sz="20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resembles SM Higgs!   </a:t>
              </a:r>
              <a:r>
                <a:rPr lang="en-US" altLang="zh-TW" sz="20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  </a:t>
              </a:r>
              <a:r>
                <a:rPr lang="en-US" altLang="zh-TW" sz="18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anose="02020603050405020304" pitchFamily="18" charset="0"/>
                  <a:sym typeface="Wingdings" panose="05000000000000000000" pitchFamily="2" charset="2"/>
                </a:rPr>
                <a:t>2</a:t>
              </a:r>
              <a:r>
                <a:rPr lang="en-US" altLang="zh-TW" sz="1850" baseline="30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anose="02020603050405020304" pitchFamily="18" charset="0"/>
                  <a:sym typeface="Wingdings" panose="05000000000000000000" pitchFamily="2" charset="2"/>
                </a:rPr>
                <a:t>nd</a:t>
              </a:r>
              <a:r>
                <a:rPr lang="en-US" altLang="zh-TW" sz="18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anose="02020603050405020304" pitchFamily="18" charset="0"/>
                  <a:sym typeface="Wingdings" panose="05000000000000000000" pitchFamily="2" charset="2"/>
                </a:rPr>
                <a:t> Doublet is Multi-</a:t>
              </a:r>
              <a:r>
                <a:rPr lang="en-US" altLang="zh-TW" sz="185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anose="02020603050405020304" pitchFamily="18" charset="0"/>
                  <a:sym typeface="Wingdings" panose="05000000000000000000" pitchFamily="2" charset="2"/>
                </a:rPr>
                <a:t>TeV</a:t>
              </a:r>
              <a:r>
                <a:rPr lang="en-US" altLang="zh-TW" sz="18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anose="02020603050405020304" pitchFamily="18" charset="0"/>
                  <a:sym typeface="Wingdings" panose="05000000000000000000" pitchFamily="2" charset="2"/>
                </a:rPr>
                <a:t> </a:t>
              </a:r>
              <a:r>
                <a:rPr lang="en-US" altLang="zh-TW" sz="1850" dirty="0" smtClean="0">
                  <a:solidFill>
                    <a:srgbClr val="FF00FF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(</a:t>
              </a:r>
              <a:r>
                <a:rPr lang="en-US" altLang="zh-TW" sz="18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decoupled</a:t>
              </a:r>
              <a:r>
                <a:rPr lang="en-US" altLang="zh-TW" sz="1850" dirty="0" smtClean="0">
                  <a:solidFill>
                    <a:srgbClr val="FF00FF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)</a:t>
              </a:r>
              <a:r>
                <a:rPr lang="en-US" altLang="zh-TW" sz="6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anose="02020603050405020304" pitchFamily="18" charset="0"/>
                  <a:sym typeface="Wingdings" panose="05000000000000000000" pitchFamily="2" charset="2"/>
                </a:rPr>
                <a:t> </a:t>
              </a:r>
              <a:r>
                <a:rPr lang="en-US" altLang="zh-TW" sz="185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anose="02020603050405020304" pitchFamily="18" charset="0"/>
                  <a:sym typeface="Wingdings" panose="05000000000000000000" pitchFamily="2" charset="2"/>
                </a:rPr>
                <a:t>?</a:t>
              </a:r>
              <a:endParaRPr lang="zh-TW" altLang="en-US" sz="1850" dirty="0">
                <a:solidFill>
                  <a:srgbClr val="FF00FF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6444665" y="3150260"/>
              <a:ext cx="22086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and </a:t>
              </a:r>
              <a:r>
                <a:rPr lang="en-US" altLang="zh-TW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SUSY not seen ...</a:t>
              </a:r>
              <a:endParaRPr lang="zh-TW" altLang="en-US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251977" y="1736812"/>
            <a:ext cx="8677421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n-US" altLang="zh-TW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Exquisite </a:t>
            </a:r>
            <a:r>
              <a:rPr lang="en-US" altLang="zh-TW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CKM</a:t>
            </a:r>
            <a:r>
              <a:rPr lang="en-US" altLang="zh-TW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en-US" altLang="zh-TW" sz="2000" b="1" dirty="0" smtClean="0">
                <a:solidFill>
                  <a:srgbClr val="99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Flavor</a:t>
            </a:r>
            <a:r>
              <a:rPr lang="en-US" altLang="zh-TW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picture (mass-mixing structure) at B Factories &amp; </a:t>
            </a:r>
            <a:r>
              <a:rPr lang="en-US" altLang="zh-TW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LHCb</a:t>
            </a:r>
            <a:endParaRPr lang="en-US" altLang="zh-TW" sz="20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TW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 The </a:t>
            </a:r>
            <a:r>
              <a:rPr lang="en-US" altLang="zh-TW" sz="2000" dirty="0" smtClean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Flavor</a:t>
            </a:r>
            <a:r>
              <a:rPr lang="en-US" altLang="zh-TW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physicists feel the </a:t>
            </a:r>
            <a:r>
              <a:rPr lang="en-US" altLang="zh-TW" sz="20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Yukawa </a:t>
            </a:r>
            <a:r>
              <a:rPr lang="en-US" altLang="zh-TW" sz="23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  <a:sym typeface="Wingdings" panose="05000000000000000000" pitchFamily="2" charset="2"/>
              </a:rPr>
              <a:t>Dynamics</a:t>
            </a:r>
            <a:r>
              <a:rPr lang="en-US" altLang="zh-TW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in their bones!</a:t>
            </a:r>
            <a:endParaRPr lang="zh-TW" altLang="en-US" sz="1850" dirty="0">
              <a:solidFill>
                <a:srgbClr val="FF00FF"/>
              </a:solidFill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251520" y="944724"/>
            <a:ext cx="8749429" cy="760150"/>
            <a:chOff x="251520" y="944724"/>
            <a:chExt cx="8749429" cy="760150"/>
          </a:xfrm>
        </p:grpSpPr>
        <p:sp>
          <p:nvSpPr>
            <p:cNvPr id="4" name="矩形 3"/>
            <p:cNvSpPr/>
            <p:nvPr/>
          </p:nvSpPr>
          <p:spPr>
            <a:xfrm>
              <a:off x="251520" y="944724"/>
              <a:ext cx="8677421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TW" sz="22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• </a:t>
              </a:r>
              <a:r>
                <a:rPr lang="en-US" altLang="zh-TW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Higgs</a:t>
              </a:r>
              <a:r>
                <a:rPr lang="en-US" altLang="zh-TW" sz="20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boson </a:t>
              </a:r>
              <a:r>
                <a:rPr lang="en-US" altLang="zh-TW" sz="20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zh-TW" sz="300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000" b="1" baseline="30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zh-TW" sz="20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125 GeV in mass discovered in 2012,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6713218" y="980728"/>
              <a:ext cx="1502592" cy="400110"/>
            </a:xfrm>
            <a:prstGeom prst="rect">
              <a:avLst/>
            </a:prstGeom>
            <a:solidFill>
              <a:srgbClr val="00FFFF">
                <a:alpha val="32941"/>
              </a:srgbClr>
            </a:solidFill>
            <a:ln>
              <a:solidFill>
                <a:srgbClr val="0000FF"/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20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0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zh-TW" sz="8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000" b="1" baseline="30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zh-TW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, </a:t>
              </a:r>
              <a:r>
                <a:rPr lang="en-US" altLang="zh-TW" sz="20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en-US" altLang="zh-TW" sz="3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b="1" baseline="30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zh-TW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, </a:t>
              </a:r>
              <a:r>
                <a:rPr lang="en-US" altLang="zh-TW" sz="20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zh-TW" sz="8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000" b="1" baseline="30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±</a:t>
              </a:r>
              <a:r>
                <a:rPr lang="en-US" altLang="zh-TW" dirty="0" smtClean="0">
                  <a:solidFill>
                    <a:srgbClr val="0000FF"/>
                  </a:solidFill>
                </a:rPr>
                <a:t> </a:t>
              </a:r>
              <a:endParaRPr lang="zh-TW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459887" y="1304764"/>
              <a:ext cx="854106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TW" sz="2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if remnant member of fundamental Higgs doublet   </a:t>
              </a:r>
              <a:r>
                <a:rPr lang="en-US" altLang="zh-TW" sz="2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   </a:t>
              </a:r>
              <a:r>
                <a:rPr lang="en-US" altLang="zh-TW" sz="1850" dirty="0">
                  <a:solidFill>
                    <a:srgbClr val="FF00FF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2</a:t>
              </a:r>
              <a:r>
                <a:rPr lang="en-US" altLang="zh-TW" sz="1850" baseline="30000" dirty="0">
                  <a:solidFill>
                    <a:srgbClr val="FF00FF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nd</a:t>
              </a:r>
              <a:r>
                <a:rPr lang="en-US" altLang="zh-TW" sz="1850" dirty="0">
                  <a:solidFill>
                    <a:srgbClr val="FF00FF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 Doublet Reasonable</a:t>
              </a:r>
              <a:endParaRPr lang="zh-TW" altLang="en-US" dirty="0"/>
            </a:p>
          </p:txBody>
        </p:sp>
      </p:grpSp>
      <p:grpSp>
        <p:nvGrpSpPr>
          <p:cNvPr id="7" name="群組 6"/>
          <p:cNvGrpSpPr/>
          <p:nvPr/>
        </p:nvGrpSpPr>
        <p:grpSpPr>
          <a:xfrm>
            <a:off x="1151620" y="4259123"/>
            <a:ext cx="8090749" cy="1381510"/>
            <a:chOff x="1151620" y="4295127"/>
            <a:chExt cx="8090749" cy="1381510"/>
          </a:xfrm>
        </p:grpSpPr>
        <p:sp>
          <p:nvSpPr>
            <p:cNvPr id="27" name="矩形 26"/>
            <p:cNvSpPr/>
            <p:nvPr/>
          </p:nvSpPr>
          <p:spPr>
            <a:xfrm>
              <a:off x="1152077" y="4638908"/>
              <a:ext cx="8090292" cy="7848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TW" sz="1900" dirty="0" smtClean="0">
                  <a:solidFill>
                    <a:srgbClr val="0000FF"/>
                  </a:solidFill>
                </a:rPr>
                <a:t> - </a:t>
              </a:r>
              <a:r>
                <a:rPr lang="en-US" altLang="zh-TW" sz="19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Extra Yukawa</a:t>
              </a:r>
              <a:r>
                <a:rPr lang="en-US" altLang="zh-TW" sz="19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’s</a:t>
              </a:r>
              <a:r>
                <a:rPr lang="en-US" altLang="zh-TW" sz="19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: </a:t>
              </a:r>
              <a:r>
                <a:rPr lang="en-US" altLang="zh-TW" sz="19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l-GR" altLang="zh-TW" sz="23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300" b="1" i="1" baseline="-25000" dirty="0" err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ij</a:t>
              </a:r>
              <a:r>
                <a:rPr lang="en-US" altLang="zh-TW" sz="19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altLang="zh-TW" sz="1900" dirty="0" smtClean="0">
                  <a:solidFill>
                    <a:srgbClr val="0000FF"/>
                  </a:solidFill>
                </a:rPr>
                <a:t>esp</a:t>
              </a:r>
              <a:r>
                <a:rPr lang="en-US" altLang="zh-TW" sz="1900" dirty="0">
                  <a:solidFill>
                    <a:srgbClr val="0000FF"/>
                  </a:solidFill>
                </a:rPr>
                <a:t>. </a:t>
              </a:r>
              <a:r>
                <a:rPr lang="el-GR" altLang="zh-TW" sz="23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300" b="1" i="1" baseline="-25000" dirty="0" err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tt</a:t>
              </a:r>
              <a:r>
                <a:rPr lang="en-US" altLang="zh-TW" sz="1900" dirty="0" smtClean="0">
                  <a:solidFill>
                    <a:srgbClr val="0000FF"/>
                  </a:solidFill>
                </a:rPr>
                <a:t>, </a:t>
              </a:r>
              <a:r>
                <a:rPr lang="el-GR" altLang="zh-TW" sz="20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000" b="1" i="1" baseline="-25000" dirty="0" err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tc</a:t>
              </a:r>
              <a:r>
                <a:rPr lang="en-US" altLang="zh-TW" sz="1900" dirty="0" smtClean="0">
                  <a:solidFill>
                    <a:srgbClr val="0000FF"/>
                  </a:solidFill>
                </a:rPr>
                <a:t>  </a:t>
              </a:r>
              <a:r>
                <a:rPr lang="en-US" altLang="zh-TW" sz="1900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  Impact </a:t>
              </a:r>
              <a:r>
                <a:rPr lang="en-US" altLang="zh-TW" sz="1900" dirty="0" err="1" smtClean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F</a:t>
              </a:r>
              <a:r>
                <a:rPr lang="en-US" altLang="zh-TW" sz="1900" dirty="0" err="1" smtClean="0">
                  <a:solidFill>
                    <a:srgbClr val="0000FF"/>
                  </a:solidFill>
                  <a:sym typeface="Wingdings" panose="05000000000000000000" pitchFamily="2" charset="2"/>
                </a:rPr>
                <a:t>lav</a:t>
              </a:r>
              <a:r>
                <a:rPr lang="en-US" altLang="zh-TW" sz="1900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. </a:t>
              </a:r>
              <a:r>
                <a:rPr lang="en-US" altLang="zh-TW" sz="1900" dirty="0" smtClean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P</a:t>
              </a:r>
              <a:r>
                <a:rPr lang="en-US" altLang="zh-TW" sz="1900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hys. &amp; </a:t>
              </a:r>
              <a:r>
                <a:rPr lang="en-US" altLang="zh-TW" sz="1900" dirty="0" smtClean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CP</a:t>
              </a:r>
              <a:r>
                <a:rPr lang="en-US" altLang="zh-TW" sz="1900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 Violation</a:t>
              </a:r>
            </a:p>
            <a:p>
              <a:pPr lvl="0"/>
              <a:endParaRPr lang="en-US" altLang="zh-TW" sz="100" dirty="0" smtClean="0">
                <a:solidFill>
                  <a:srgbClr val="0000FF"/>
                </a:solidFill>
                <a:sym typeface="Wingdings" panose="05000000000000000000" pitchFamily="2" charset="2"/>
              </a:endParaRPr>
            </a:p>
            <a:p>
              <a:pPr lvl="0"/>
              <a:r>
                <a:rPr lang="en-US" altLang="zh-TW" sz="1900" dirty="0">
                  <a:solidFill>
                    <a:srgbClr val="0000FF"/>
                  </a:solidFill>
                  <a:sym typeface="Wingdings" panose="05000000000000000000" pitchFamily="2" charset="2"/>
                </a:rPr>
                <a:t> </a:t>
              </a:r>
              <a:r>
                <a:rPr lang="en-US" altLang="zh-TW" sz="1900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                                          </a:t>
              </a:r>
              <a:r>
                <a:rPr lang="en-US" altLang="zh-TW" sz="2100" b="1" dirty="0" smtClean="0">
                  <a:solidFill>
                    <a:srgbClr val="FF0000"/>
                  </a:solidFill>
                  <a:latin typeface="Lucida Handwriting" panose="03010101010101010101" pitchFamily="66" charset="0"/>
                </a:rPr>
                <a:t>O</a:t>
              </a:r>
              <a:r>
                <a:rPr lang="en-US" altLang="zh-TW" sz="200" b="1" dirty="0" smtClean="0">
                  <a:solidFill>
                    <a:srgbClr val="FF0000"/>
                  </a:solidFill>
                  <a:latin typeface="Lucida Handwriting" panose="03010101010101010101" pitchFamily="66" charset="0"/>
                </a:rPr>
                <a:t> </a:t>
              </a:r>
              <a:r>
                <a:rPr lang="en-US" altLang="zh-TW" sz="19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(1</a:t>
              </a:r>
              <a:r>
                <a:rPr lang="en-US" altLang="zh-TW" sz="19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)</a:t>
              </a:r>
              <a:endParaRPr lang="zh-TW" altLang="en-US" sz="19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152077" y="4295127"/>
              <a:ext cx="679545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900" dirty="0">
                  <a:solidFill>
                    <a:srgbClr val="0000FF"/>
                  </a:solidFill>
                </a:rPr>
                <a:t> - </a:t>
              </a:r>
              <a:r>
                <a:rPr lang="en-US" altLang="zh-TW" sz="23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zh-TW" sz="9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300" b="1" baseline="30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zh-TW" sz="2000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, </a:t>
              </a:r>
              <a:r>
                <a:rPr lang="en-US" altLang="zh-TW" sz="23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en-US" altLang="zh-TW" sz="4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300" b="1" baseline="30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zh-TW" sz="2000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, </a:t>
              </a:r>
              <a:r>
                <a:rPr lang="en-US" altLang="zh-TW" sz="23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zh-TW" sz="9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300" b="1" baseline="30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±</a:t>
              </a:r>
              <a:r>
                <a:rPr lang="en-US" altLang="zh-TW" sz="1900" dirty="0" smtClean="0">
                  <a:solidFill>
                    <a:srgbClr val="0000FF"/>
                  </a:solidFill>
                </a:rPr>
                <a:t> at Sub-</a:t>
              </a:r>
              <a:r>
                <a:rPr lang="en-US" altLang="zh-TW" sz="1900" dirty="0" err="1" smtClean="0">
                  <a:solidFill>
                    <a:srgbClr val="0000FF"/>
                  </a:solidFill>
                </a:rPr>
                <a:t>TeV</a:t>
              </a:r>
              <a:r>
                <a:rPr lang="en-US" altLang="zh-TW" sz="1900" dirty="0" smtClean="0">
                  <a:solidFill>
                    <a:srgbClr val="0000FF"/>
                  </a:solidFill>
                </a:rPr>
                <a:t>!   </a:t>
              </a:r>
              <a:r>
                <a:rPr lang="en-US" altLang="zh-TW" sz="1900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   </a:t>
              </a:r>
              <a:r>
                <a:rPr lang="en-US" altLang="zh-TW" sz="1900" u="sng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Potential LHC Discovery</a:t>
              </a:r>
              <a:endParaRPr lang="zh-TW" altLang="en-US" sz="1900" u="sng" dirty="0"/>
            </a:p>
          </p:txBody>
        </p:sp>
        <p:sp>
          <p:nvSpPr>
            <p:cNvPr id="24" name="矩形 23"/>
            <p:cNvSpPr/>
            <p:nvPr/>
          </p:nvSpPr>
          <p:spPr>
            <a:xfrm>
              <a:off x="1151620" y="5276527"/>
              <a:ext cx="702147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900" dirty="0" smtClean="0">
                  <a:solidFill>
                    <a:srgbClr val="0000FF"/>
                  </a:solidFill>
                </a:rPr>
                <a:t> - </a:t>
              </a:r>
              <a:r>
                <a:rPr lang="en-US" altLang="zh-TW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anose="02020603050405020304" pitchFamily="18" charset="0"/>
                </a:rPr>
                <a:t>Bonus</a:t>
              </a:r>
              <a:r>
                <a:rPr lang="en-US" altLang="zh-TW" sz="1900" dirty="0" smtClean="0">
                  <a:solidFill>
                    <a:srgbClr val="0000FF"/>
                  </a:solidFill>
                </a:rPr>
                <a:t>: </a:t>
              </a:r>
              <a:r>
                <a:rPr lang="en-US" altLang="zh-TW" sz="1900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 account for </a:t>
              </a:r>
              <a:r>
                <a:rPr lang="en-US" altLang="zh-TW" sz="1900" dirty="0" smtClean="0">
                  <a:solidFill>
                    <a:srgbClr val="99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Baryon Asymmetry </a:t>
              </a:r>
              <a:r>
                <a:rPr lang="en-US" altLang="zh-TW" sz="1900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of the </a:t>
              </a:r>
              <a:r>
                <a:rPr lang="en-US" altLang="zh-TW" sz="1900" dirty="0" smtClean="0">
                  <a:solidFill>
                    <a:srgbClr val="99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Universe</a:t>
              </a:r>
              <a:r>
                <a:rPr lang="en-US" altLang="zh-TW" sz="1200" dirty="0" smtClean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 </a:t>
              </a:r>
              <a:r>
                <a:rPr lang="en-US" altLang="zh-TW" sz="1900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!? </a:t>
              </a:r>
              <a:endParaRPr lang="zh-TW" altLang="en-US" sz="1900" u="sng" dirty="0"/>
            </a:p>
          </p:txBody>
        </p:sp>
        <p:sp>
          <p:nvSpPr>
            <p:cNvPr id="28" name="矩形 27"/>
            <p:cNvSpPr/>
            <p:nvPr/>
          </p:nvSpPr>
          <p:spPr>
            <a:xfrm>
              <a:off x="6286083" y="4905164"/>
              <a:ext cx="192232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no time to touch ...</a:t>
              </a:r>
              <a:endParaRPr lang="zh-TW" alt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9" name="群組 28"/>
          <p:cNvGrpSpPr/>
          <p:nvPr/>
        </p:nvGrpSpPr>
        <p:grpSpPr>
          <a:xfrm>
            <a:off x="539552" y="5553236"/>
            <a:ext cx="8612069" cy="945396"/>
            <a:chOff x="539552" y="5589240"/>
            <a:chExt cx="8612069" cy="945396"/>
          </a:xfrm>
        </p:grpSpPr>
        <p:grpSp>
          <p:nvGrpSpPr>
            <p:cNvPr id="22" name="群組 21"/>
            <p:cNvGrpSpPr/>
            <p:nvPr/>
          </p:nvGrpSpPr>
          <p:grpSpPr>
            <a:xfrm>
              <a:off x="539552" y="5805264"/>
              <a:ext cx="8108557" cy="729372"/>
              <a:chOff x="539552" y="5805264"/>
              <a:chExt cx="8108557" cy="729372"/>
            </a:xfrm>
          </p:grpSpPr>
          <p:sp>
            <p:nvSpPr>
              <p:cNvPr id="19" name="文字方塊 18"/>
              <p:cNvSpPr txBox="1"/>
              <p:nvPr/>
            </p:nvSpPr>
            <p:spPr>
              <a:xfrm>
                <a:off x="539552" y="5805264"/>
                <a:ext cx="8108557" cy="415498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TW" sz="2100" dirty="0" smtClean="0"/>
                  <a:t> Verification:   Extra Higgs Discovery @ LHC  (e.g. </a:t>
                </a:r>
                <a:r>
                  <a:rPr lang="en-US" altLang="zh-TW" sz="21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cg → </a:t>
                </a:r>
                <a:r>
                  <a:rPr lang="en-US" altLang="zh-TW" sz="2100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altLang="zh-TW" sz="2100" i="1" dirty="0" err="1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TW" sz="2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altLang="zh-TW" sz="21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2100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altLang="zh-TW" sz="2100" i="1" dirty="0" err="1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altLang="zh-TW" sz="2100" dirty="0" smtClean="0"/>
                  <a:t>) </a:t>
                </a:r>
                <a:endParaRPr lang="zh-TW" altLang="en-US" sz="2100" dirty="0"/>
              </a:p>
            </p:txBody>
          </p:sp>
          <p:sp>
            <p:nvSpPr>
              <p:cNvPr id="20" name="文字方塊 19"/>
              <p:cNvSpPr txBox="1"/>
              <p:nvPr/>
            </p:nvSpPr>
            <p:spPr>
              <a:xfrm>
                <a:off x="3203848" y="6165304"/>
                <a:ext cx="31429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u="sng" dirty="0" smtClean="0">
                    <a:solidFill>
                      <a:srgbClr val="0000FF"/>
                    </a:solidFill>
                  </a:rPr>
                  <a:t>Broad Future </a:t>
                </a:r>
                <a:r>
                  <a:rPr lang="en-US" altLang="zh-TW" b="1" u="sng" dirty="0" smtClean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FPCP</a:t>
                </a:r>
                <a:r>
                  <a:rPr lang="en-US" altLang="zh-TW" u="sng" dirty="0" smtClean="0">
                    <a:solidFill>
                      <a:srgbClr val="0000FF"/>
                    </a:solidFill>
                  </a:rPr>
                  <a:t> Program</a:t>
                </a:r>
                <a:endParaRPr lang="zh-TW" altLang="en-US" u="sng" dirty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16" name="文字方塊 15"/>
            <p:cNvSpPr txBox="1"/>
            <p:nvPr/>
          </p:nvSpPr>
          <p:spPr>
            <a:xfrm>
              <a:off x="7129914" y="5589240"/>
              <a:ext cx="2021707" cy="8463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650" dirty="0" smtClean="0">
                  <a:solidFill>
                    <a:srgbClr val="0000FF"/>
                  </a:solidFill>
                </a:rPr>
                <a:t>triple-top</a:t>
              </a:r>
              <a:r>
                <a:rPr lang="en-US" altLang="zh-TW" sz="600" dirty="0" smtClean="0">
                  <a:solidFill>
                    <a:srgbClr val="0000FF"/>
                  </a:solidFill>
                </a:rPr>
                <a:t> </a:t>
              </a:r>
              <a:r>
                <a:rPr lang="en-US" altLang="zh-TW" sz="1650" dirty="0" smtClean="0">
                  <a:solidFill>
                    <a:srgbClr val="0000FF"/>
                  </a:solidFill>
                </a:rPr>
                <a:t>!</a:t>
              </a:r>
            </a:p>
            <a:p>
              <a:pPr algn="ctr"/>
              <a:endParaRPr lang="en-US" altLang="zh-TW" sz="1650" dirty="0">
                <a:solidFill>
                  <a:srgbClr val="0000FF"/>
                </a:solidFill>
              </a:endParaRPr>
            </a:p>
            <a:p>
              <a:pPr algn="ctr"/>
              <a:endParaRPr lang="en-US" altLang="zh-TW" sz="500" dirty="0" smtClean="0">
                <a:solidFill>
                  <a:srgbClr val="0000FF"/>
                </a:solidFill>
              </a:endParaRPr>
            </a:p>
            <a:p>
              <a:pPr algn="ctr"/>
              <a:r>
                <a:rPr lang="en-US" altLang="zh-TW" sz="1100" dirty="0" err="1" smtClean="0"/>
                <a:t>Kohda</a:t>
              </a:r>
              <a:r>
                <a:rPr lang="en-US" altLang="zh-TW" sz="1100" dirty="0" smtClean="0"/>
                <a:t>, </a:t>
              </a:r>
              <a:r>
                <a:rPr lang="en-US" altLang="zh-TW" sz="1100" dirty="0" err="1" smtClean="0"/>
                <a:t>Modak</a:t>
              </a:r>
              <a:r>
                <a:rPr lang="en-US" altLang="zh-TW" sz="1100" dirty="0" smtClean="0"/>
                <a:t>, WSH, PLB’18</a:t>
              </a:r>
              <a:endParaRPr lang="zh-TW" altLang="en-US" sz="1100" dirty="0"/>
            </a:p>
          </p:txBody>
        </p:sp>
      </p:grpSp>
      <p:sp>
        <p:nvSpPr>
          <p:cNvPr id="13" name="矩形 12"/>
          <p:cNvSpPr/>
          <p:nvPr/>
        </p:nvSpPr>
        <p:spPr>
          <a:xfrm>
            <a:off x="251977" y="3392996"/>
            <a:ext cx="8677421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en-US" altLang="zh-TW" sz="2200" dirty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20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Remove NFC, i.e. allow </a:t>
            </a:r>
            <a:r>
              <a:rPr lang="en-US" altLang="zh-TW" sz="2000" dirty="0" smtClean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Flavor-Changing Neutral Higgs</a:t>
            </a:r>
            <a:r>
              <a:rPr lang="en-US" altLang="zh-TW" sz="2000" dirty="0" smtClean="0">
                <a:solidFill>
                  <a:srgbClr val="7C00A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r>
              <a:rPr lang="en-US" altLang="zh-TW" sz="20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Couplings</a:t>
            </a:r>
          </a:p>
          <a:p>
            <a:r>
              <a:rPr lang="en-US" altLang="zh-TW" sz="2000" dirty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20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   </a:t>
            </a:r>
            <a:r>
              <a:rPr lang="en-US" altLang="zh-TW" sz="2000" dirty="0" smtClean="0">
                <a:solidFill>
                  <a:srgbClr val="0000FF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   </a:t>
            </a:r>
            <a:r>
              <a:rPr lang="en-US" altLang="zh-TW" sz="23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  <a:sym typeface="Wingdings" panose="05000000000000000000" pitchFamily="2" charset="2"/>
              </a:rPr>
              <a:t>Alignment</a:t>
            </a:r>
            <a:r>
              <a:rPr lang="en-US" altLang="zh-TW" sz="2200" dirty="0" smtClean="0">
                <a:solidFill>
                  <a:srgbClr val="FF00FF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850" u="sng" dirty="0" smtClean="0">
                <a:solidFill>
                  <a:srgbClr val="0000FF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can</a:t>
            </a:r>
            <a:r>
              <a:rPr lang="en-US" altLang="zh-TW" sz="2200" dirty="0" smtClean="0">
                <a:solidFill>
                  <a:srgbClr val="FF00FF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850" i="1" dirty="0" smtClean="0">
                <a:solidFill>
                  <a:srgbClr val="0000FF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Emerge</a:t>
            </a:r>
            <a:r>
              <a:rPr lang="en-US" altLang="zh-TW" sz="1850" dirty="0" smtClean="0">
                <a:solidFill>
                  <a:srgbClr val="0000FF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 for </a:t>
            </a:r>
            <a:r>
              <a:rPr lang="en-US" altLang="zh-TW" sz="2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Handwriting" panose="03010101010101010101" pitchFamily="66" charset="0"/>
              </a:rPr>
              <a:t>O</a:t>
            </a:r>
            <a:r>
              <a:rPr lang="en-US" altLang="zh-TW" sz="3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Handwriting" panose="03010101010101010101" pitchFamily="66" charset="0"/>
              </a:rPr>
              <a:t> </a:t>
            </a:r>
            <a:r>
              <a:rPr lang="en-US" altLang="zh-TW" sz="20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en-US" altLang="zh-TW" sz="2000" u="sng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85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  <a:sym typeface="Wingdings" panose="05000000000000000000" pitchFamily="2" charset="2"/>
              </a:rPr>
              <a:t>Higgs Quartic</a:t>
            </a:r>
            <a:r>
              <a:rPr lang="en-US" altLang="zh-TW" sz="1850" dirty="0" smtClean="0">
                <a:solidFill>
                  <a:srgbClr val="FF00FF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850" dirty="0" smtClean="0">
                <a:solidFill>
                  <a:srgbClr val="0000FF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Self-Couplings</a:t>
            </a:r>
            <a:endParaRPr lang="zh-TW" altLang="en-US" sz="1850" dirty="0">
              <a:solidFill>
                <a:srgbClr val="0000FF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596555" y="4052101"/>
            <a:ext cx="20393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TW" sz="1200" dirty="0" smtClean="0"/>
              <a:t>WSH &amp; M. Kikuchi, EPL’18</a:t>
            </a:r>
            <a:endParaRPr lang="zh-TW" altLang="en-US" sz="1200" dirty="0"/>
          </a:p>
        </p:txBody>
      </p:sp>
      <p:sp>
        <p:nvSpPr>
          <p:cNvPr id="35" name="矩形 34"/>
          <p:cNvSpPr/>
          <p:nvPr/>
        </p:nvSpPr>
        <p:spPr>
          <a:xfrm>
            <a:off x="7062625" y="5121188"/>
            <a:ext cx="21178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TW" sz="1100" dirty="0" err="1" smtClean="0">
                <a:solidFill>
                  <a:srgbClr val="000000"/>
                </a:solidFill>
              </a:rPr>
              <a:t>Fuyuto</a:t>
            </a:r>
            <a:r>
              <a:rPr lang="en-US" altLang="zh-TW" sz="1100" dirty="0" smtClean="0">
                <a:solidFill>
                  <a:srgbClr val="000000"/>
                </a:solidFill>
              </a:rPr>
              <a:t>, WSH, </a:t>
            </a:r>
            <a:r>
              <a:rPr lang="en-US" altLang="zh-TW" sz="1100" dirty="0" err="1" smtClean="0">
                <a:solidFill>
                  <a:srgbClr val="000000"/>
                </a:solidFill>
              </a:rPr>
              <a:t>Seneha</a:t>
            </a:r>
            <a:r>
              <a:rPr lang="en-US" altLang="zh-TW" sz="1100" dirty="0" smtClean="0">
                <a:solidFill>
                  <a:srgbClr val="000000"/>
                </a:solidFill>
              </a:rPr>
              <a:t>, </a:t>
            </a:r>
            <a:r>
              <a:rPr lang="en-US" altLang="zh-TW" sz="1100" dirty="0">
                <a:solidFill>
                  <a:srgbClr val="000000"/>
                </a:solidFill>
              </a:rPr>
              <a:t>PLB’18</a:t>
            </a:r>
            <a:endParaRPr lang="zh-TW" altLang="en-US" sz="11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665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30" grpId="0"/>
      <p:bldP spid="3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3388487" y="3081154"/>
            <a:ext cx="23583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4000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Thank you</a:t>
            </a:r>
            <a:r>
              <a:rPr lang="en-US" altLang="zh-TW" sz="800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 </a:t>
            </a:r>
            <a:r>
              <a:rPr lang="en-US" altLang="zh-TW" sz="4000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!</a:t>
            </a:r>
            <a:endParaRPr lang="zh-TW" altLang="en-US" sz="4000" dirty="0">
              <a:solidFill>
                <a:srgbClr val="0000FF"/>
              </a:solidFill>
              <a:latin typeface="Monotype Corsiva" panose="03010101010201010101" pitchFamily="66" charset="0"/>
            </a:endParaRPr>
          </a:p>
        </p:txBody>
      </p:sp>
      <p:grpSp>
        <p:nvGrpSpPr>
          <p:cNvPr id="6" name="群組 5"/>
          <p:cNvGrpSpPr/>
          <p:nvPr/>
        </p:nvGrpSpPr>
        <p:grpSpPr>
          <a:xfrm>
            <a:off x="2133336" y="4653136"/>
            <a:ext cx="4868640" cy="1138774"/>
            <a:chOff x="2133336" y="4869160"/>
            <a:chExt cx="4868640" cy="1138774"/>
          </a:xfrm>
        </p:grpSpPr>
        <p:sp>
          <p:nvSpPr>
            <p:cNvPr id="4" name="矩形 3"/>
            <p:cNvSpPr/>
            <p:nvPr/>
          </p:nvSpPr>
          <p:spPr>
            <a:xfrm>
              <a:off x="2133336" y="4869160"/>
              <a:ext cx="4868640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2600" b="1" u="sng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SM2</a:t>
              </a:r>
              <a:r>
                <a:rPr lang="en-US" altLang="zh-TW" sz="26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: </a:t>
              </a:r>
              <a:r>
                <a:rPr lang="en-US" altLang="zh-TW" sz="2600" b="1" u="sng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SM</a:t>
              </a:r>
              <a:r>
                <a:rPr lang="en-US" altLang="zh-TW" sz="26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with </a:t>
              </a:r>
              <a:r>
                <a:rPr lang="en-US" altLang="zh-TW" sz="2600" b="1" u="sng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TW" sz="2600" b="1" baseline="300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nd</a:t>
              </a:r>
              <a:r>
                <a:rPr lang="en-US" altLang="zh-TW" sz="26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5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Higgs Doublet</a:t>
              </a:r>
              <a:endParaRPr lang="zh-TW" altLang="en-US" sz="2500" dirty="0"/>
            </a:p>
          </p:txBody>
        </p:sp>
        <p:sp>
          <p:nvSpPr>
            <p:cNvPr id="5" name="文字方塊 4"/>
            <p:cNvSpPr txBox="1"/>
            <p:nvPr/>
          </p:nvSpPr>
          <p:spPr>
            <a:xfrm>
              <a:off x="3225781" y="5361603"/>
              <a:ext cx="268374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600" dirty="0" smtClean="0"/>
                <a:t>No further assumptions, </a:t>
              </a:r>
            </a:p>
            <a:p>
              <a:pPr algn="ctr"/>
              <a:r>
                <a:rPr lang="en-US" altLang="zh-TW" sz="1600" dirty="0" smtClean="0"/>
                <a:t>except learn from </a:t>
              </a:r>
              <a:r>
                <a:rPr lang="en-US" altLang="zh-TW" sz="2000" dirty="0" smtClean="0">
                  <a:latin typeface="Monotype Corsiva" panose="03010101010201010101" pitchFamily="66" charset="0"/>
                </a:rPr>
                <a:t>Nature</a:t>
              </a:r>
              <a:r>
                <a:rPr lang="en-US" altLang="zh-TW" dirty="0" smtClean="0"/>
                <a:t>.</a:t>
              </a:r>
              <a:endParaRPr lang="zh-TW" altLang="en-US" dirty="0"/>
            </a:p>
          </p:txBody>
        </p:sp>
      </p:grpSp>
      <p:sp>
        <p:nvSpPr>
          <p:cNvPr id="7" name="矩形 6"/>
          <p:cNvSpPr/>
          <p:nvPr/>
        </p:nvSpPr>
        <p:spPr>
          <a:xfrm>
            <a:off x="6144103" y="6166465"/>
            <a:ext cx="30364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TW" sz="1100" dirty="0" smtClean="0">
                <a:solidFill>
                  <a:srgbClr val="000000"/>
                </a:solidFill>
              </a:rPr>
              <a:t>“FPCP” Review:  Chang, Chen, WSH, PNPP’17</a:t>
            </a:r>
          </a:p>
          <a:p>
            <a:pPr lvl="0" algn="r"/>
            <a:r>
              <a:rPr lang="en-US" altLang="zh-TW" sz="1100" dirty="0" smtClean="0">
                <a:solidFill>
                  <a:srgbClr val="000000"/>
                </a:solidFill>
              </a:rPr>
              <a:t>“HEP Window” Review:   </a:t>
            </a:r>
            <a:r>
              <a:rPr lang="en-US" altLang="zh-TW" sz="500" dirty="0" smtClean="0">
                <a:solidFill>
                  <a:srgbClr val="000000"/>
                </a:solidFill>
              </a:rPr>
              <a:t> </a:t>
            </a:r>
            <a:r>
              <a:rPr lang="en-US" altLang="zh-TW" sz="1100" dirty="0" smtClean="0">
                <a:solidFill>
                  <a:srgbClr val="000000"/>
                </a:solidFill>
              </a:rPr>
              <a:t>WSH,  1901.04033</a:t>
            </a:r>
            <a:endParaRPr lang="zh-TW" altLang="en-US" sz="11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920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9" name="Rectangle 9"/>
          <p:cNvSpPr>
            <a:spLocks noChangeArrowheads="1"/>
          </p:cNvSpPr>
          <p:nvPr/>
        </p:nvSpPr>
        <p:spPr bwMode="auto">
          <a:xfrm>
            <a:off x="1268413" y="3267075"/>
            <a:ext cx="6888162" cy="1049338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1773238" y="1096963"/>
            <a:ext cx="5622925" cy="519112"/>
          </a:xfrm>
          <a:prstGeom prst="rect">
            <a:avLst/>
          </a:prstGeom>
          <a:solidFill>
            <a:srgbClr val="FFDD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TW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0"/>
              </a:rPr>
              <a:t>CPV</a:t>
            </a:r>
            <a:r>
              <a:rPr lang="en-US" altLang="zh-TW" b="1" i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0"/>
              </a:rPr>
              <a:t> </a:t>
            </a:r>
            <a:r>
              <a:rPr lang="en-US" altLang="zh-TW">
                <a:solidFill>
                  <a:srgbClr val="3333FF"/>
                </a:solidFill>
                <a:ea typeface="Arial Unicode MS" pitchFamily="34" charset="-120"/>
              </a:rPr>
              <a:t>so far only observed in KM ...</a:t>
            </a:r>
          </a:p>
        </p:txBody>
      </p:sp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1023938" y="1809750"/>
            <a:ext cx="7237412" cy="250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zh-TW" sz="2600">
                <a:solidFill>
                  <a:srgbClr val="0000FF"/>
                </a:solidFill>
              </a:rPr>
              <a:t> Nontrivial </a:t>
            </a:r>
            <a:r>
              <a:rPr lang="en-US" altLang="zh-TW" sz="2600">
                <a:solidFill>
                  <a:srgbClr val="FF0000"/>
                </a:solidFill>
              </a:rPr>
              <a:t>CPV</a:t>
            </a:r>
            <a:r>
              <a:rPr lang="en-US" altLang="zh-TW" sz="2600">
                <a:solidFill>
                  <a:srgbClr val="0000FF"/>
                </a:solidFill>
              </a:rPr>
              <a:t> Phase</a:t>
            </a:r>
          </a:p>
          <a:p>
            <a:r>
              <a:rPr lang="en-US" altLang="zh-TW" sz="1400">
                <a:solidFill>
                  <a:srgbClr val="0000FF"/>
                </a:solidFill>
              </a:rPr>
              <a:t>  </a:t>
            </a:r>
          </a:p>
          <a:p>
            <a:r>
              <a:rPr lang="en-US" altLang="zh-TW" sz="2600">
                <a:solidFill>
                  <a:srgbClr val="0000FF"/>
                </a:solidFill>
              </a:rPr>
              <a:t>  </a:t>
            </a:r>
            <a:r>
              <a:rPr lang="en-US" altLang="zh-TW" sz="1000">
                <a:solidFill>
                  <a:srgbClr val="0000FF"/>
                </a:solidFill>
              </a:rPr>
              <a:t> </a:t>
            </a:r>
            <a:r>
              <a:rPr lang="en-US" altLang="zh-TW" sz="2600">
                <a:solidFill>
                  <a:srgbClr val="0000FF"/>
                </a:solidFill>
              </a:rPr>
              <a:t>Nontrivial</a:t>
            </a:r>
          </a:p>
          <a:p>
            <a:r>
              <a:rPr lang="en-US" altLang="zh-TW" sz="2600">
                <a:solidFill>
                  <a:srgbClr val="0000FF"/>
                </a:solidFill>
              </a:rPr>
              <a:t> </a:t>
            </a:r>
          </a:p>
          <a:p>
            <a:pPr>
              <a:buFontTx/>
              <a:buChar char="•"/>
            </a:pPr>
            <a:r>
              <a:rPr lang="en-US" altLang="zh-TW" sz="2600">
                <a:solidFill>
                  <a:srgbClr val="0000FF"/>
                </a:solidFill>
              </a:rPr>
              <a:t> All like-charge quark pairs nondegenerate,</a:t>
            </a:r>
          </a:p>
          <a:p>
            <a:r>
              <a:rPr lang="en-US" altLang="zh-TW" sz="1400">
                <a:solidFill>
                  <a:srgbClr val="0000FF"/>
                </a:solidFill>
              </a:rPr>
              <a:t> </a:t>
            </a:r>
          </a:p>
          <a:p>
            <a:r>
              <a:rPr lang="en-US" altLang="zh-TW" sz="2600">
                <a:solidFill>
                  <a:srgbClr val="0000FF"/>
                </a:solidFill>
              </a:rPr>
              <a:t>  Otherwise  </a:t>
            </a:r>
            <a:r>
              <a:rPr lang="en-US" altLang="zh-TW" sz="2600">
                <a:solidFill>
                  <a:srgbClr val="0000FF"/>
                </a:solidFill>
                <a:sym typeface="Wingdings" panose="05000000000000000000" pitchFamily="2" charset="2"/>
              </a:rPr>
              <a:t>  Back to 2-gen. and </a:t>
            </a:r>
            <a:r>
              <a:rPr lang="en-US" altLang="zh-TW" sz="2600">
                <a:solidFill>
                  <a:srgbClr val="FF0000"/>
                </a:solidFill>
                <a:sym typeface="Wingdings" panose="05000000000000000000" pitchFamily="2" charset="2"/>
              </a:rPr>
              <a:t>CPV</a:t>
            </a:r>
            <a:r>
              <a:rPr lang="en-US" altLang="zh-TW" sz="2600">
                <a:solidFill>
                  <a:srgbClr val="0000FF"/>
                </a:solidFill>
                <a:sym typeface="Wingdings" panose="05000000000000000000" pitchFamily="2" charset="2"/>
              </a:rPr>
              <a:t> vanish.</a:t>
            </a:r>
            <a:endParaRPr lang="en-US" altLang="zh-TW" sz="2600">
              <a:solidFill>
                <a:srgbClr val="0000FF"/>
              </a:solidFill>
            </a:endParaRPr>
          </a:p>
        </p:txBody>
      </p:sp>
      <p:grpSp>
        <p:nvGrpSpPr>
          <p:cNvPr id="87050" name="Group 10"/>
          <p:cNvGrpSpPr>
            <a:grpSpLocks/>
          </p:cNvGrpSpPr>
          <p:nvPr/>
        </p:nvGrpSpPr>
        <p:grpSpPr bwMode="auto">
          <a:xfrm>
            <a:off x="650875" y="4679950"/>
            <a:ext cx="8212138" cy="1641475"/>
            <a:chOff x="410" y="2948"/>
            <a:chExt cx="5173" cy="1034"/>
          </a:xfrm>
        </p:grpSpPr>
        <p:pic>
          <p:nvPicPr>
            <p:cNvPr id="87045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" y="2948"/>
              <a:ext cx="5173" cy="335"/>
            </a:xfrm>
            <a:prstGeom prst="rect">
              <a:avLst/>
            </a:prstGeom>
            <a:solidFill>
              <a:srgbClr val="E9ABFF"/>
            </a:solidFill>
            <a:ln w="1905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7046" name="Text Box 6"/>
            <p:cNvSpPr txBox="1">
              <a:spLocks noChangeArrowheads="1"/>
            </p:cNvSpPr>
            <p:nvPr/>
          </p:nvSpPr>
          <p:spPr bwMode="auto">
            <a:xfrm>
              <a:off x="1449" y="3320"/>
              <a:ext cx="2685" cy="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2600">
                  <a:solidFill>
                    <a:srgbClr val="0000FF"/>
                  </a:solidFill>
                </a:rPr>
                <a:t>Jarlskog’s Invariant for </a:t>
              </a:r>
              <a:r>
                <a:rPr lang="en-US" altLang="zh-TW" sz="26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CPV</a:t>
              </a:r>
            </a:p>
          </p:txBody>
        </p:sp>
        <p:pic>
          <p:nvPicPr>
            <p:cNvPr id="87047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0" y="3709"/>
              <a:ext cx="1949" cy="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87048" name="Object 8"/>
          <p:cNvGraphicFramePr>
            <a:graphicFrameLocks noChangeAspect="1"/>
          </p:cNvGraphicFramePr>
          <p:nvPr/>
        </p:nvGraphicFramePr>
        <p:xfrm>
          <a:off x="3014663" y="2349500"/>
          <a:ext cx="4395787" cy="61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1" name="方程式" r:id="rId5" imgW="1726920" imgH="266400" progId="Equation.3">
                  <p:embed/>
                </p:oleObj>
              </mc:Choice>
              <mc:Fallback>
                <p:oleObj name="方程式" r:id="rId5" imgW="1726920" imgH="266400" progId="Equation.3">
                  <p:embed/>
                  <p:pic>
                    <p:nvPicPr>
                      <p:cNvPr id="87048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4663" y="2349500"/>
                        <a:ext cx="4395787" cy="611188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文字方塊 9"/>
          <p:cNvSpPr txBox="1"/>
          <p:nvPr/>
        </p:nvSpPr>
        <p:spPr>
          <a:xfrm>
            <a:off x="8593027" y="6542206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52</a:t>
            </a:r>
            <a:endParaRPr lang="zh-TW" altLang="en-US" sz="1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690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7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7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7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圖片 40"/>
          <p:cNvPicPr>
            <a:picLocks noChangeAspect="1"/>
          </p:cNvPicPr>
          <p:nvPr/>
        </p:nvPicPr>
        <p:blipFill rotWithShape="1">
          <a:blip r:embed="rId2"/>
          <a:srcRect t="50000" r="75281" b="20253"/>
          <a:stretch/>
        </p:blipFill>
        <p:spPr>
          <a:xfrm>
            <a:off x="-36512" y="3555014"/>
            <a:ext cx="2217809" cy="169218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-36512" y="1007440"/>
            <a:ext cx="21002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  <a:cs typeface="Times New Roman" panose="02020603050405020304" pitchFamily="18" charset="0"/>
              </a:rPr>
              <a:t>f</a:t>
            </a:r>
            <a:r>
              <a:rPr lang="en-US" altLang="zh-TW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or illustration:  </a:t>
            </a:r>
            <a:r>
              <a:rPr lang="en-US" altLang="zh-TW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zh-TW" altLang="en-US" dirty="0">
              <a:solidFill>
                <a:srgbClr val="FF0000"/>
              </a:solidFill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 rotWithShape="1">
          <a:blip r:embed="rId3"/>
          <a:srcRect r="39316"/>
          <a:stretch/>
        </p:blipFill>
        <p:spPr>
          <a:xfrm>
            <a:off x="215517" y="1520791"/>
            <a:ext cx="2385136" cy="305943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7" name="圖片 6"/>
          <p:cNvPicPr>
            <a:picLocks noChangeAspect="1"/>
          </p:cNvPicPr>
          <p:nvPr/>
        </p:nvPicPr>
        <p:blipFill rotWithShape="1">
          <a:blip r:embed="rId3"/>
          <a:srcRect l="61340"/>
          <a:stretch/>
        </p:blipFill>
        <p:spPr>
          <a:xfrm>
            <a:off x="2879812" y="1520788"/>
            <a:ext cx="1415425" cy="28498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079612" y="1880828"/>
            <a:ext cx="3443571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700" dirty="0">
                <a:solidFill>
                  <a:srgbClr val="0000FF"/>
                </a:solidFill>
                <a:cs typeface="Times New Roman" panose="02020603050405020304" pitchFamily="18" charset="0"/>
              </a:rPr>
              <a:t>v</a:t>
            </a:r>
            <a:r>
              <a:rPr lang="en-US" altLang="zh-TW" sz="17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s   </a:t>
            </a:r>
            <a:r>
              <a:rPr lang="en-US" altLang="zh-TW" sz="1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 </a:t>
            </a:r>
            <a:r>
              <a:rPr lang="en-US" altLang="zh-TW" sz="1700" strike="sngStrike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0.46%</a:t>
            </a:r>
            <a:r>
              <a:rPr lang="en-US" altLang="zh-TW" sz="1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zh-TW" sz="1700" strike="sngStrike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0.40%</a:t>
            </a:r>
            <a:r>
              <a:rPr lang="en-US" altLang="zh-TW" sz="1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</a:t>
            </a:r>
            <a:r>
              <a:rPr lang="en-US" altLang="zh-TW" sz="14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ATLAS (CMS)</a:t>
            </a:r>
          </a:p>
          <a:p>
            <a:r>
              <a:rPr lang="en-US" altLang="zh-TW" sz="1400" dirty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14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         </a:t>
            </a:r>
            <a:r>
              <a:rPr lang="en-US" altLang="zh-TW" sz="1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0.22%  </a:t>
            </a:r>
            <a:r>
              <a:rPr lang="en-US" altLang="zh-TW" sz="14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ATLAS   </a:t>
            </a:r>
            <a:r>
              <a:rPr lang="en-US" altLang="zh-TW" sz="1400" dirty="0" smtClean="0">
                <a:cs typeface="Times New Roman" panose="02020603050405020304" pitchFamily="18" charset="0"/>
              </a:rPr>
              <a:t>1707.01404</a:t>
            </a:r>
            <a:endParaRPr lang="zh-TW" altLang="en-US" sz="1400" dirty="0"/>
          </a:p>
        </p:txBody>
      </p:sp>
      <p:pic>
        <p:nvPicPr>
          <p:cNvPr id="11" name="圖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2399105"/>
            <a:ext cx="4438287" cy="4126239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848167" y="4302004"/>
            <a:ext cx="166904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18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ACME, Science 2014</a:t>
            </a:r>
            <a:endParaRPr lang="zh-TW" altLang="en-US" sz="1180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 rot="18600000">
            <a:off x="2636616" y="2873999"/>
            <a:ext cx="14061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180" u="sng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ACME projection</a:t>
            </a:r>
            <a:endParaRPr lang="zh-TW" altLang="en-US" sz="1180" u="sng" dirty="0">
              <a:solidFill>
                <a:srgbClr val="FF0000"/>
              </a:solidFill>
            </a:endParaRPr>
          </a:p>
        </p:txBody>
      </p:sp>
      <p:sp>
        <p:nvSpPr>
          <p:cNvPr id="14" name="向右箭號 13"/>
          <p:cNvSpPr/>
          <p:nvPr/>
        </p:nvSpPr>
        <p:spPr bwMode="auto">
          <a:xfrm rot="10800000" flipV="1">
            <a:off x="6417999" y="4401108"/>
            <a:ext cx="415774" cy="154800"/>
          </a:xfrm>
          <a:prstGeom prst="stripedRightArrow">
            <a:avLst/>
          </a:prstGeom>
          <a:solidFill>
            <a:srgbClr val="00FFFF">
              <a:alpha val="6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687165" y="4312807"/>
            <a:ext cx="2241319" cy="10618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  </a:t>
            </a:r>
            <a:r>
              <a:rPr lang="en-US" altLang="zh-TW" dirty="0" smtClean="0">
                <a:solidFill>
                  <a:srgbClr val="6600FF"/>
                </a:solidFill>
                <a:cs typeface="Times New Roman" panose="02020603050405020304" pitchFamily="18" charset="0"/>
              </a:rPr>
              <a:t>e-EDM</a:t>
            </a:r>
            <a:r>
              <a:rPr lang="en-US" altLang="zh-TW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(</a:t>
            </a:r>
            <a:r>
              <a:rPr lang="en-US" altLang="zh-TW" u="sng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2-loop</a:t>
            </a:r>
            <a:r>
              <a:rPr lang="en-US" altLang="zh-TW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)</a:t>
            </a:r>
          </a:p>
          <a:p>
            <a:r>
              <a:rPr lang="en-US" altLang="zh-TW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but:  </a:t>
            </a:r>
            <a:r>
              <a:rPr lang="en-US" altLang="zh-TW" sz="8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             </a:t>
            </a:r>
            <a:r>
              <a:rPr lang="en-US" altLang="zh-TW" dirty="0" smtClean="0">
                <a:solidFill>
                  <a:srgbClr val="000066"/>
                </a:solidFill>
                <a:cs typeface="Times New Roman" panose="02020603050405020304" pitchFamily="18" charset="0"/>
              </a:rPr>
              <a:t>,</a:t>
            </a:r>
          </a:p>
          <a:p>
            <a:r>
              <a:rPr lang="en-US" altLang="zh-TW" sz="800" dirty="0">
                <a:solidFill>
                  <a:srgbClr val="000066"/>
                </a:solidFill>
                <a:cs typeface="Times New Roman" panose="02020603050405020304" pitchFamily="18" charset="0"/>
              </a:rPr>
              <a:t> </a:t>
            </a:r>
            <a:endParaRPr lang="en-US" altLang="zh-TW" sz="800" dirty="0" smtClean="0">
              <a:solidFill>
                <a:srgbClr val="000066"/>
              </a:solidFill>
              <a:cs typeface="Times New Roman" panose="02020603050405020304" pitchFamily="18" charset="0"/>
            </a:endParaRPr>
          </a:p>
          <a:p>
            <a:r>
              <a:rPr lang="en-US" altLang="zh-TW" dirty="0">
                <a:solidFill>
                  <a:srgbClr val="000066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dirty="0" smtClean="0">
                <a:solidFill>
                  <a:srgbClr val="000066"/>
                </a:solidFill>
                <a:cs typeface="Times New Roman" panose="02020603050405020304" pitchFamily="18" charset="0"/>
              </a:rPr>
              <a:t>            |</a:t>
            </a:r>
            <a:r>
              <a:rPr lang="el-GR" altLang="zh-TW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000" b="1" i="1" baseline="-16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r>
              <a:rPr lang="en-US" altLang="zh-TW" dirty="0" smtClean="0">
                <a:solidFill>
                  <a:srgbClr val="000066"/>
                </a:solidFill>
                <a:cs typeface="Times New Roman" panose="02020603050405020304" pitchFamily="18" charset="0"/>
              </a:rPr>
              <a:t>| ~ </a:t>
            </a:r>
            <a:r>
              <a:rPr lang="en-US" altLang="zh-TW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y</a:t>
            </a:r>
            <a:r>
              <a:rPr lang="en-US" altLang="zh-TW" sz="2000" baseline="-16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</a:t>
            </a:r>
            <a:endParaRPr lang="zh-TW" altLang="en-US" sz="2000" baseline="-16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776646" y="4047165"/>
            <a:ext cx="1125629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7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Barr-Zee</a:t>
            </a:r>
            <a:endParaRPr lang="zh-TW" altLang="en-US" sz="1700" dirty="0"/>
          </a:p>
        </p:txBody>
      </p:sp>
      <p:sp>
        <p:nvSpPr>
          <p:cNvPr id="20" name="左大括弧 19"/>
          <p:cNvSpPr/>
          <p:nvPr/>
        </p:nvSpPr>
        <p:spPr>
          <a:xfrm rot="10800000" flipH="1">
            <a:off x="7488324" y="4689140"/>
            <a:ext cx="144016" cy="685496"/>
          </a:xfrm>
          <a:prstGeom prst="leftBrace">
            <a:avLst>
              <a:gd name="adj1" fmla="val 37500"/>
              <a:gd name="adj2" fmla="val 48825"/>
            </a:avLst>
          </a:prstGeom>
          <a:ln>
            <a:solidFill>
              <a:srgbClr val="3333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8" name="圖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1401" y="2132856"/>
            <a:ext cx="1660834" cy="266192"/>
          </a:xfrm>
          <a:prstGeom prst="rect">
            <a:avLst/>
          </a:prstGeom>
        </p:spPr>
      </p:pic>
      <p:sp>
        <p:nvSpPr>
          <p:cNvPr id="23" name="向右箭號 22"/>
          <p:cNvSpPr/>
          <p:nvPr/>
        </p:nvSpPr>
        <p:spPr bwMode="auto">
          <a:xfrm rot="8839456" flipV="1">
            <a:off x="6316967" y="2386804"/>
            <a:ext cx="515837" cy="154800"/>
          </a:xfrm>
          <a:prstGeom prst="stripedRightArrow">
            <a:avLst/>
          </a:prstGeom>
          <a:solidFill>
            <a:srgbClr val="00FFFF">
              <a:alpha val="6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532072" y="2462778"/>
            <a:ext cx="256192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9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19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→ </a:t>
            </a:r>
            <a:r>
              <a:rPr lang="el-GR" altLang="zh-TW" sz="185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γγ</a:t>
            </a:r>
            <a:r>
              <a:rPr lang="en-US" altLang="zh-TW" sz="19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8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17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width reduction</a:t>
            </a:r>
          </a:p>
          <a:p>
            <a:endParaRPr lang="en-US" altLang="zh-TW" sz="500" dirty="0" smtClean="0">
              <a:solidFill>
                <a:srgbClr val="0000FF"/>
              </a:solidFill>
              <a:cs typeface="Times New Roman" panose="02020603050405020304" pitchFamily="18" charset="0"/>
            </a:endParaRPr>
          </a:p>
          <a:p>
            <a:pPr algn="ctr"/>
            <a:r>
              <a:rPr lang="en-US" altLang="zh-TW" sz="17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(</a:t>
            </a:r>
            <a:r>
              <a:rPr lang="el-GR" altLang="zh-TW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000" b="1" i="1" baseline="-18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sz="17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compensate)</a:t>
            </a:r>
            <a:endParaRPr lang="zh-TW" altLang="en-US" sz="1700" dirty="0">
              <a:solidFill>
                <a:srgbClr val="0000FF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051720" y="1028055"/>
            <a:ext cx="957313" cy="3847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66"/>
            </a:solidFill>
          </a:ln>
        </p:spPr>
        <p:txBody>
          <a:bodyPr wrap="none">
            <a:spAutoFit/>
          </a:bodyPr>
          <a:lstStyle/>
          <a:p>
            <a:r>
              <a:rPr lang="en-US" altLang="zh-TW" sz="19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l-GR" altLang="zh-TW" sz="2000" b="1" i="1" baseline="-2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zh-TW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altLang="zh-TW" b="1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dirty="0">
                <a:solidFill>
                  <a:srgbClr val="FF0000"/>
                </a:solidFill>
                <a:cs typeface="Times New Roman" panose="02020603050405020304" pitchFamily="18" charset="0"/>
              </a:rPr>
              <a:t>0.1</a:t>
            </a:r>
            <a:endParaRPr lang="zh-TW" altLang="en-US" dirty="0"/>
          </a:p>
        </p:txBody>
      </p:sp>
      <p:pic>
        <p:nvPicPr>
          <p:cNvPr id="29" name="圖片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0012" y="1124744"/>
            <a:ext cx="2427599" cy="294004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7200292" y="1088740"/>
            <a:ext cx="1980029" cy="3308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55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CMS 13 </a:t>
            </a:r>
            <a:r>
              <a:rPr lang="en-US" altLang="zh-TW" sz="1550" dirty="0" err="1" smtClean="0">
                <a:solidFill>
                  <a:srgbClr val="0000FF"/>
                </a:solidFill>
                <a:cs typeface="Times New Roman" panose="02020603050405020304" pitchFamily="18" charset="0"/>
              </a:rPr>
              <a:t>TeV</a:t>
            </a:r>
            <a:r>
              <a:rPr lang="en-US" altLang="zh-TW" sz="155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(2016)</a:t>
            </a:r>
            <a:endParaRPr lang="zh-TW" altLang="en-US" sz="1550" dirty="0"/>
          </a:p>
        </p:txBody>
      </p:sp>
      <p:sp>
        <p:nvSpPr>
          <p:cNvPr id="32" name="向右箭號 31"/>
          <p:cNvSpPr/>
          <p:nvPr/>
        </p:nvSpPr>
        <p:spPr bwMode="auto">
          <a:xfrm flipV="1">
            <a:off x="4852515" y="1572347"/>
            <a:ext cx="415774" cy="154800"/>
          </a:xfrm>
          <a:prstGeom prst="stripedRightArrow">
            <a:avLst/>
          </a:prstGeom>
          <a:solidFill>
            <a:srgbClr val="00FFFF">
              <a:alpha val="6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33" name="圖片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8104" y="1501238"/>
            <a:ext cx="1303904" cy="353960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6777091" y="1484784"/>
            <a:ext cx="9444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dirty="0" smtClean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  <a:sym typeface="Wingdings" panose="05000000000000000000" pitchFamily="2" charset="2"/>
              </a:rPr>
              <a:t>≲  </a:t>
            </a:r>
            <a:r>
              <a:rPr lang="en-US" altLang="zh-TW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0"/>
                <a:cs typeface="Times New Roman" panose="02020603050405020304" pitchFamily="18" charset="0"/>
                <a:sym typeface="Wingdings" panose="05000000000000000000" pitchFamily="2" charset="2"/>
              </a:rPr>
              <a:t>10</a:t>
            </a:r>
            <a:r>
              <a:rPr lang="en-US" altLang="zh-TW" sz="2200" baseline="26000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0"/>
                <a:cs typeface="Times New Roman" panose="02020603050405020304" pitchFamily="18" charset="0"/>
                <a:sym typeface="Wingdings" panose="05000000000000000000" pitchFamily="2" charset="2"/>
              </a:rPr>
              <a:t>‒8</a:t>
            </a:r>
            <a:endParaRPr lang="zh-TW" altLang="en-US" sz="2200" baseline="2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843619" y="1503221"/>
            <a:ext cx="9364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6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Belle II</a:t>
            </a:r>
            <a:endParaRPr lang="zh-TW" altLang="en-US" sz="1600" dirty="0"/>
          </a:p>
        </p:txBody>
      </p:sp>
      <p:sp>
        <p:nvSpPr>
          <p:cNvPr id="39" name="矩形 38"/>
          <p:cNvSpPr/>
          <p:nvPr/>
        </p:nvSpPr>
        <p:spPr bwMode="auto">
          <a:xfrm>
            <a:off x="5472100" y="1448780"/>
            <a:ext cx="2249480" cy="40011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40" name="文字方塊 39"/>
          <p:cNvSpPr txBox="1"/>
          <p:nvPr/>
        </p:nvSpPr>
        <p:spPr>
          <a:xfrm>
            <a:off x="2781667" y="224644"/>
            <a:ext cx="3590533" cy="477054"/>
          </a:xfrm>
          <a:prstGeom prst="rect">
            <a:avLst/>
          </a:prstGeom>
          <a:solidFill>
            <a:srgbClr val="66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TW" sz="2500" dirty="0" smtClean="0">
                <a:solidFill>
                  <a:srgbClr val="7030A0"/>
                </a:solidFill>
              </a:rPr>
              <a:t>Much New</a:t>
            </a:r>
            <a:r>
              <a:rPr lang="en-US" altLang="zh-TW" sz="2500" dirty="0">
                <a:solidFill>
                  <a:srgbClr val="7030A0"/>
                </a:solidFill>
              </a:rPr>
              <a:t> </a:t>
            </a:r>
            <a:r>
              <a:rPr lang="en-US" altLang="zh-TW" sz="2500" dirty="0" smtClean="0">
                <a:solidFill>
                  <a:srgbClr val="7030A0"/>
                </a:solidFill>
              </a:rPr>
              <a:t>FPCP </a:t>
            </a:r>
            <a:r>
              <a:rPr lang="en-US" altLang="zh-TW" sz="2500" dirty="0" err="1" smtClean="0">
                <a:solidFill>
                  <a:srgbClr val="7030A0"/>
                </a:solidFill>
              </a:rPr>
              <a:t>Pheno</a:t>
            </a:r>
            <a:endParaRPr lang="zh-TW" altLang="en-US" sz="2500" dirty="0">
              <a:solidFill>
                <a:srgbClr val="7030A0"/>
              </a:solidFill>
            </a:endParaRPr>
          </a:p>
        </p:txBody>
      </p:sp>
      <p:sp>
        <p:nvSpPr>
          <p:cNvPr id="42" name="文字方塊 41"/>
          <p:cNvSpPr txBox="1"/>
          <p:nvPr/>
        </p:nvSpPr>
        <p:spPr>
          <a:xfrm>
            <a:off x="7488324" y="5354052"/>
            <a:ext cx="1447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400" u="sng" dirty="0" smtClean="0">
                <a:solidFill>
                  <a:srgbClr val="0000FF"/>
                </a:solidFill>
              </a:rPr>
              <a:t>cancellations</a:t>
            </a:r>
          </a:p>
          <a:p>
            <a:pPr algn="ctr"/>
            <a:r>
              <a:rPr lang="en-US" altLang="zh-TW" sz="1400" u="sng" dirty="0" smtClean="0">
                <a:solidFill>
                  <a:srgbClr val="0000FF"/>
                </a:solidFill>
              </a:rPr>
              <a:t>when </a:t>
            </a:r>
            <a:r>
              <a:rPr lang="en-US" altLang="zh-TW" sz="1400" u="sng" dirty="0" smtClean="0">
                <a:solidFill>
                  <a:srgbClr val="FF00FF"/>
                </a:solidFill>
              </a:rPr>
              <a:t>imaginary</a:t>
            </a:r>
            <a:endParaRPr lang="zh-TW" altLang="en-US" sz="1400" u="sng" dirty="0">
              <a:solidFill>
                <a:srgbClr val="FF00FF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613344" y="4607840"/>
            <a:ext cx="886781" cy="369332"/>
          </a:xfrm>
          <a:prstGeom prst="rect">
            <a:avLst/>
          </a:prstGeom>
          <a:noFill/>
          <a:ln w="28575">
            <a:noFill/>
          </a:ln>
        </p:spPr>
        <p:txBody>
          <a:bodyPr wrap="none">
            <a:spAutoFit/>
          </a:bodyPr>
          <a:lstStyle/>
          <a:p>
            <a:r>
              <a:rPr lang="en-US" altLang="zh-TW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l-GR" altLang="zh-TW" b="1" i="1" baseline="-22000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zh-TW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zh-TW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0.1</a:t>
            </a:r>
            <a:endParaRPr lang="zh-TW" altLang="en-US" sz="500" dirty="0"/>
          </a:p>
        </p:txBody>
      </p:sp>
      <p:sp>
        <p:nvSpPr>
          <p:cNvPr id="4" name="矩形 3"/>
          <p:cNvSpPr/>
          <p:nvPr/>
        </p:nvSpPr>
        <p:spPr>
          <a:xfrm>
            <a:off x="6336196" y="4067780"/>
            <a:ext cx="65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zh-TW" sz="2000" baseline="-16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TW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=0</a:t>
            </a:r>
            <a:endParaRPr lang="zh-TW" altLang="en-US" sz="2000" baseline="-16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775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圖片 44"/>
          <p:cNvPicPr>
            <a:picLocks noChangeAspect="1"/>
          </p:cNvPicPr>
          <p:nvPr/>
        </p:nvPicPr>
        <p:blipFill rotWithShape="1">
          <a:blip r:embed="rId2"/>
          <a:srcRect t="50000" r="75281" b="20253"/>
          <a:stretch/>
        </p:blipFill>
        <p:spPr>
          <a:xfrm>
            <a:off x="-36512" y="3555014"/>
            <a:ext cx="2217809" cy="169218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-36512" y="1007440"/>
            <a:ext cx="21002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  <a:cs typeface="Times New Roman" panose="02020603050405020304" pitchFamily="18" charset="0"/>
              </a:rPr>
              <a:t>f</a:t>
            </a:r>
            <a:r>
              <a:rPr lang="en-US" altLang="zh-TW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or illustration:  </a:t>
            </a:r>
            <a:r>
              <a:rPr lang="en-US" altLang="zh-TW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zh-TW" altLang="en-US" dirty="0">
              <a:solidFill>
                <a:srgbClr val="FF0000"/>
              </a:solidFill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 rotWithShape="1">
          <a:blip r:embed="rId3"/>
          <a:srcRect r="39316"/>
          <a:stretch/>
        </p:blipFill>
        <p:spPr>
          <a:xfrm>
            <a:off x="215517" y="1520791"/>
            <a:ext cx="2385136" cy="305943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7" name="圖片 6"/>
          <p:cNvPicPr>
            <a:picLocks noChangeAspect="1"/>
          </p:cNvPicPr>
          <p:nvPr/>
        </p:nvPicPr>
        <p:blipFill rotWithShape="1">
          <a:blip r:embed="rId3"/>
          <a:srcRect l="61340"/>
          <a:stretch/>
        </p:blipFill>
        <p:spPr>
          <a:xfrm>
            <a:off x="2879812" y="1520788"/>
            <a:ext cx="1415425" cy="28498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079612" y="1880828"/>
            <a:ext cx="3443571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700" dirty="0">
                <a:solidFill>
                  <a:srgbClr val="0000FF"/>
                </a:solidFill>
                <a:cs typeface="Times New Roman" panose="02020603050405020304" pitchFamily="18" charset="0"/>
              </a:rPr>
              <a:t>v</a:t>
            </a:r>
            <a:r>
              <a:rPr lang="en-US" altLang="zh-TW" sz="17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s   </a:t>
            </a:r>
            <a:r>
              <a:rPr lang="en-US" altLang="zh-TW" sz="1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 </a:t>
            </a:r>
            <a:r>
              <a:rPr lang="en-US" altLang="zh-TW" sz="1700" strike="sngStrike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0.46%</a:t>
            </a:r>
            <a:r>
              <a:rPr lang="en-US" altLang="zh-TW" sz="1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zh-TW" sz="1700" strike="sngStrike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0.40%</a:t>
            </a:r>
            <a:r>
              <a:rPr lang="en-US" altLang="zh-TW" sz="1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</a:t>
            </a:r>
            <a:r>
              <a:rPr lang="en-US" altLang="zh-TW" sz="14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ATLAS (CMS)</a:t>
            </a:r>
          </a:p>
          <a:p>
            <a:r>
              <a:rPr lang="en-US" altLang="zh-TW" sz="1400" dirty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14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         </a:t>
            </a:r>
            <a:r>
              <a:rPr lang="en-US" altLang="zh-TW" sz="1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0.22%  </a:t>
            </a:r>
            <a:r>
              <a:rPr lang="en-US" altLang="zh-TW" sz="14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ATLAS   </a:t>
            </a:r>
            <a:r>
              <a:rPr lang="en-US" altLang="zh-TW" sz="1400" dirty="0" smtClean="0">
                <a:cs typeface="Times New Roman" panose="02020603050405020304" pitchFamily="18" charset="0"/>
              </a:rPr>
              <a:t>1707.01404</a:t>
            </a:r>
            <a:endParaRPr lang="zh-TW" altLang="en-US" sz="1400" dirty="0"/>
          </a:p>
        </p:txBody>
      </p:sp>
      <p:pic>
        <p:nvPicPr>
          <p:cNvPr id="11" name="圖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2399105"/>
            <a:ext cx="4438287" cy="4126239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848167" y="4302004"/>
            <a:ext cx="166904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18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ACME, Science 2014</a:t>
            </a:r>
            <a:endParaRPr lang="zh-TW" altLang="en-US" sz="1180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 rot="18600000">
            <a:off x="2636616" y="2873999"/>
            <a:ext cx="14061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18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ACME projection</a:t>
            </a:r>
            <a:endParaRPr lang="zh-TW" altLang="en-US" sz="1180" dirty="0">
              <a:solidFill>
                <a:srgbClr val="FF0000"/>
              </a:solidFill>
            </a:endParaRPr>
          </a:p>
        </p:txBody>
      </p:sp>
      <p:sp>
        <p:nvSpPr>
          <p:cNvPr id="14" name="向右箭號 13"/>
          <p:cNvSpPr/>
          <p:nvPr/>
        </p:nvSpPr>
        <p:spPr bwMode="auto">
          <a:xfrm rot="10800000" flipV="1">
            <a:off x="6417999" y="4401108"/>
            <a:ext cx="415774" cy="154800"/>
          </a:xfrm>
          <a:prstGeom prst="stripedRightArrow">
            <a:avLst/>
          </a:prstGeom>
          <a:solidFill>
            <a:srgbClr val="00FFFF">
              <a:alpha val="6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687165" y="4312807"/>
            <a:ext cx="2241319" cy="10618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  </a:t>
            </a:r>
            <a:r>
              <a:rPr lang="en-US" altLang="zh-TW" dirty="0" smtClean="0">
                <a:solidFill>
                  <a:srgbClr val="7030A0"/>
                </a:solidFill>
                <a:cs typeface="Times New Roman" panose="02020603050405020304" pitchFamily="18" charset="0"/>
              </a:rPr>
              <a:t>e-EDM</a:t>
            </a:r>
            <a:r>
              <a:rPr lang="en-US" altLang="zh-TW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(2-loop)</a:t>
            </a:r>
          </a:p>
          <a:p>
            <a:r>
              <a:rPr lang="en-US" altLang="zh-TW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but:  </a:t>
            </a:r>
            <a:r>
              <a:rPr lang="en-US" altLang="zh-TW" sz="8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              </a:t>
            </a:r>
            <a:r>
              <a:rPr lang="en-US" altLang="zh-TW" sz="12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dirty="0" smtClean="0">
                <a:solidFill>
                  <a:srgbClr val="000066"/>
                </a:solidFill>
                <a:cs typeface="Times New Roman" panose="02020603050405020304" pitchFamily="18" charset="0"/>
              </a:rPr>
              <a:t>,</a:t>
            </a:r>
          </a:p>
          <a:p>
            <a:r>
              <a:rPr lang="en-US" altLang="zh-TW" sz="800" dirty="0">
                <a:solidFill>
                  <a:srgbClr val="000066"/>
                </a:solidFill>
                <a:cs typeface="Times New Roman" panose="02020603050405020304" pitchFamily="18" charset="0"/>
              </a:rPr>
              <a:t> </a:t>
            </a:r>
            <a:endParaRPr lang="en-US" altLang="zh-TW" sz="800" dirty="0" smtClean="0">
              <a:solidFill>
                <a:srgbClr val="000066"/>
              </a:solidFill>
              <a:cs typeface="Times New Roman" panose="02020603050405020304" pitchFamily="18" charset="0"/>
            </a:endParaRPr>
          </a:p>
          <a:p>
            <a:r>
              <a:rPr lang="en-US" altLang="zh-TW" dirty="0">
                <a:solidFill>
                  <a:srgbClr val="000066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dirty="0" smtClean="0">
                <a:solidFill>
                  <a:srgbClr val="000066"/>
                </a:solidFill>
                <a:cs typeface="Times New Roman" panose="02020603050405020304" pitchFamily="18" charset="0"/>
              </a:rPr>
              <a:t>            |</a:t>
            </a:r>
            <a:r>
              <a:rPr lang="el-GR" altLang="zh-TW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000" b="1" i="1" baseline="-16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r>
              <a:rPr lang="en-US" altLang="zh-TW" dirty="0" smtClean="0">
                <a:solidFill>
                  <a:srgbClr val="000066"/>
                </a:solidFill>
                <a:cs typeface="Times New Roman" panose="02020603050405020304" pitchFamily="18" charset="0"/>
              </a:rPr>
              <a:t>| ~ </a:t>
            </a:r>
            <a:r>
              <a:rPr lang="en-US" altLang="zh-TW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y</a:t>
            </a:r>
            <a:r>
              <a:rPr lang="en-US" altLang="zh-TW" sz="2000" baseline="-16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</a:t>
            </a:r>
            <a:endParaRPr lang="zh-TW" altLang="en-US" sz="2000" baseline="-16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776646" y="4047165"/>
            <a:ext cx="1125629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7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Barr-Zee</a:t>
            </a:r>
            <a:endParaRPr lang="zh-TW" altLang="en-US" sz="1700" dirty="0"/>
          </a:p>
        </p:txBody>
      </p:sp>
      <p:sp>
        <p:nvSpPr>
          <p:cNvPr id="20" name="左大括弧 19"/>
          <p:cNvSpPr/>
          <p:nvPr/>
        </p:nvSpPr>
        <p:spPr>
          <a:xfrm rot="10800000" flipH="1">
            <a:off x="7488324" y="4689140"/>
            <a:ext cx="144016" cy="685496"/>
          </a:xfrm>
          <a:prstGeom prst="leftBrace">
            <a:avLst>
              <a:gd name="adj1" fmla="val 37500"/>
              <a:gd name="adj2" fmla="val 48825"/>
            </a:avLst>
          </a:prstGeom>
          <a:ln>
            <a:solidFill>
              <a:srgbClr val="3333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8" name="圖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1401" y="2132856"/>
            <a:ext cx="1660834" cy="266192"/>
          </a:xfrm>
          <a:prstGeom prst="rect">
            <a:avLst/>
          </a:prstGeom>
        </p:spPr>
      </p:pic>
      <p:sp>
        <p:nvSpPr>
          <p:cNvPr id="23" name="向右箭號 22"/>
          <p:cNvSpPr/>
          <p:nvPr/>
        </p:nvSpPr>
        <p:spPr bwMode="auto">
          <a:xfrm rot="8839456" flipV="1">
            <a:off x="6316967" y="2386804"/>
            <a:ext cx="515837" cy="154800"/>
          </a:xfrm>
          <a:prstGeom prst="stripedRightArrow">
            <a:avLst/>
          </a:prstGeom>
          <a:solidFill>
            <a:srgbClr val="00FFFF">
              <a:alpha val="6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532072" y="2462778"/>
            <a:ext cx="256192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9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19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→ </a:t>
            </a:r>
            <a:r>
              <a:rPr lang="el-GR" altLang="zh-TW" sz="185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γγ</a:t>
            </a:r>
            <a:r>
              <a:rPr lang="en-US" altLang="zh-TW" sz="19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8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17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width reduction</a:t>
            </a:r>
          </a:p>
          <a:p>
            <a:endParaRPr lang="en-US" altLang="zh-TW" sz="500" dirty="0" smtClean="0">
              <a:solidFill>
                <a:srgbClr val="0000FF"/>
              </a:solidFill>
              <a:cs typeface="Times New Roman" panose="02020603050405020304" pitchFamily="18" charset="0"/>
            </a:endParaRPr>
          </a:p>
          <a:p>
            <a:pPr algn="ctr"/>
            <a:r>
              <a:rPr lang="en-US" altLang="zh-TW" sz="17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(</a:t>
            </a:r>
            <a:r>
              <a:rPr lang="el-GR" altLang="zh-TW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000" b="1" i="1" baseline="-18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sz="17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compensate)</a:t>
            </a:r>
            <a:endParaRPr lang="zh-TW" altLang="en-US" sz="1700" dirty="0">
              <a:solidFill>
                <a:srgbClr val="0000FF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415691" y="3044279"/>
            <a:ext cx="809837" cy="3847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66"/>
            </a:solidFill>
          </a:ln>
        </p:spPr>
        <p:txBody>
          <a:bodyPr wrap="none">
            <a:spAutoFit/>
          </a:bodyPr>
          <a:lstStyle/>
          <a:p>
            <a:r>
              <a:rPr lang="en-US" altLang="zh-TW" sz="19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l-GR" altLang="zh-TW" sz="2000" b="1" i="1" baseline="-2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γ </a:t>
            </a:r>
            <a:r>
              <a:rPr lang="en-US" altLang="zh-TW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0</a:t>
            </a:r>
            <a:endParaRPr lang="zh-TW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7678583" y="4520443"/>
            <a:ext cx="817853" cy="384721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altLang="zh-TW" sz="19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l-GR" altLang="zh-TW" b="1" i="1" baseline="-2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zh-TW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 0</a:t>
            </a:r>
            <a:endParaRPr lang="zh-TW" altLang="en-US" sz="500" dirty="0"/>
          </a:p>
        </p:txBody>
      </p:sp>
      <p:sp>
        <p:nvSpPr>
          <p:cNvPr id="28" name="矩形 27"/>
          <p:cNvSpPr/>
          <p:nvPr/>
        </p:nvSpPr>
        <p:spPr>
          <a:xfrm>
            <a:off x="2051720" y="1028055"/>
            <a:ext cx="957313" cy="3847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66"/>
            </a:solidFill>
          </a:ln>
        </p:spPr>
        <p:txBody>
          <a:bodyPr wrap="none">
            <a:spAutoFit/>
          </a:bodyPr>
          <a:lstStyle/>
          <a:p>
            <a:r>
              <a:rPr lang="en-US" altLang="zh-TW" sz="19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l-GR" altLang="zh-TW" sz="2000" b="1" i="1" baseline="-2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zh-TW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altLang="zh-TW" b="1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dirty="0">
                <a:solidFill>
                  <a:srgbClr val="FF0000"/>
                </a:solidFill>
                <a:cs typeface="Times New Roman" panose="02020603050405020304" pitchFamily="18" charset="0"/>
              </a:rPr>
              <a:t>0.1</a:t>
            </a:r>
            <a:endParaRPr lang="zh-TW" altLang="en-US" dirty="0"/>
          </a:p>
        </p:txBody>
      </p:sp>
      <p:pic>
        <p:nvPicPr>
          <p:cNvPr id="29" name="圖片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0012" y="1124744"/>
            <a:ext cx="2427599" cy="294004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7200292" y="1088740"/>
            <a:ext cx="1980029" cy="3308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55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CMS 13 </a:t>
            </a:r>
            <a:r>
              <a:rPr lang="en-US" altLang="zh-TW" sz="1550" dirty="0" err="1" smtClean="0">
                <a:solidFill>
                  <a:srgbClr val="0000FF"/>
                </a:solidFill>
                <a:cs typeface="Times New Roman" panose="02020603050405020304" pitchFamily="18" charset="0"/>
              </a:rPr>
              <a:t>TeV</a:t>
            </a:r>
            <a:r>
              <a:rPr lang="en-US" altLang="zh-TW" sz="155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(2016)</a:t>
            </a:r>
            <a:endParaRPr lang="zh-TW" altLang="en-US" sz="1550" dirty="0"/>
          </a:p>
        </p:txBody>
      </p:sp>
      <p:sp>
        <p:nvSpPr>
          <p:cNvPr id="32" name="向右箭號 31"/>
          <p:cNvSpPr/>
          <p:nvPr/>
        </p:nvSpPr>
        <p:spPr bwMode="auto">
          <a:xfrm flipV="1">
            <a:off x="4852515" y="1572347"/>
            <a:ext cx="415774" cy="154800"/>
          </a:xfrm>
          <a:prstGeom prst="stripedRightArrow">
            <a:avLst/>
          </a:prstGeom>
          <a:solidFill>
            <a:srgbClr val="00FFFF">
              <a:alpha val="6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33" name="圖片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8104" y="1501238"/>
            <a:ext cx="1303904" cy="353960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6777091" y="1484784"/>
            <a:ext cx="9444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dirty="0" smtClean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  <a:sym typeface="Wingdings" panose="05000000000000000000" pitchFamily="2" charset="2"/>
              </a:rPr>
              <a:t>≲  </a:t>
            </a:r>
            <a:r>
              <a:rPr lang="en-US" altLang="zh-TW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0"/>
                <a:cs typeface="Times New Roman" panose="02020603050405020304" pitchFamily="18" charset="0"/>
                <a:sym typeface="Wingdings" panose="05000000000000000000" pitchFamily="2" charset="2"/>
              </a:rPr>
              <a:t>10</a:t>
            </a:r>
            <a:r>
              <a:rPr lang="en-US" altLang="zh-TW" sz="2200" baseline="26000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0"/>
                <a:cs typeface="Times New Roman" panose="02020603050405020304" pitchFamily="18" charset="0"/>
                <a:sym typeface="Wingdings" panose="05000000000000000000" pitchFamily="2" charset="2"/>
              </a:rPr>
              <a:t>‒8</a:t>
            </a:r>
            <a:endParaRPr lang="zh-TW" altLang="en-US" sz="2200" baseline="2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843619" y="1503221"/>
            <a:ext cx="9364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6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Belle II</a:t>
            </a:r>
            <a:endParaRPr lang="zh-TW" altLang="en-US" sz="1600" dirty="0"/>
          </a:p>
        </p:txBody>
      </p:sp>
      <p:sp>
        <p:nvSpPr>
          <p:cNvPr id="39" name="矩形 38"/>
          <p:cNvSpPr/>
          <p:nvPr/>
        </p:nvSpPr>
        <p:spPr bwMode="auto">
          <a:xfrm>
            <a:off x="5472100" y="1448780"/>
            <a:ext cx="2249480" cy="40011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871700" y="1268760"/>
            <a:ext cx="817853" cy="3847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66"/>
            </a:solidFill>
          </a:ln>
        </p:spPr>
        <p:txBody>
          <a:bodyPr wrap="none">
            <a:spAutoFit/>
          </a:bodyPr>
          <a:lstStyle/>
          <a:p>
            <a:r>
              <a:rPr lang="en-US" altLang="zh-TW" sz="19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l-GR" altLang="zh-TW" b="1" i="1" baseline="-2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zh-TW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 0</a:t>
            </a:r>
            <a:endParaRPr lang="zh-TW" altLang="en-US" dirty="0"/>
          </a:p>
        </p:txBody>
      </p:sp>
      <p:sp>
        <p:nvSpPr>
          <p:cNvPr id="38" name="矩形 37"/>
          <p:cNvSpPr/>
          <p:nvPr/>
        </p:nvSpPr>
        <p:spPr>
          <a:xfrm>
            <a:off x="6598463" y="1268760"/>
            <a:ext cx="817853" cy="3847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66"/>
            </a:solidFill>
          </a:ln>
        </p:spPr>
        <p:txBody>
          <a:bodyPr wrap="none">
            <a:spAutoFit/>
          </a:bodyPr>
          <a:lstStyle/>
          <a:p>
            <a:r>
              <a:rPr lang="en-US" altLang="zh-TW" sz="19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l-GR" altLang="zh-TW" b="1" i="1" baseline="-2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zh-TW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 0</a:t>
            </a:r>
            <a:endParaRPr lang="zh-TW" altLang="en-US" dirty="0"/>
          </a:p>
        </p:txBody>
      </p:sp>
      <p:sp>
        <p:nvSpPr>
          <p:cNvPr id="36" name="文字方塊 35"/>
          <p:cNvSpPr txBox="1"/>
          <p:nvPr/>
        </p:nvSpPr>
        <p:spPr>
          <a:xfrm>
            <a:off x="7488324" y="5354052"/>
            <a:ext cx="1447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400" u="sng" dirty="0" smtClean="0">
                <a:solidFill>
                  <a:srgbClr val="0000FF"/>
                </a:solidFill>
              </a:rPr>
              <a:t>cancellations</a:t>
            </a:r>
          </a:p>
          <a:p>
            <a:pPr algn="ctr"/>
            <a:r>
              <a:rPr lang="en-US" altLang="zh-TW" sz="1400" u="sng" dirty="0" smtClean="0">
                <a:solidFill>
                  <a:srgbClr val="0000FF"/>
                </a:solidFill>
              </a:rPr>
              <a:t>when </a:t>
            </a:r>
            <a:r>
              <a:rPr lang="en-US" altLang="zh-TW" sz="1400" u="sng" dirty="0" smtClean="0">
                <a:solidFill>
                  <a:srgbClr val="FF00FF"/>
                </a:solidFill>
              </a:rPr>
              <a:t>imaginary</a:t>
            </a:r>
            <a:endParaRPr lang="zh-TW" altLang="en-US" sz="1400" u="sng" dirty="0">
              <a:solidFill>
                <a:srgbClr val="FF00FF"/>
              </a:solidFill>
            </a:endParaRPr>
          </a:p>
        </p:txBody>
      </p:sp>
      <p:sp>
        <p:nvSpPr>
          <p:cNvPr id="42" name="文字方塊 41"/>
          <p:cNvSpPr txBox="1"/>
          <p:nvPr/>
        </p:nvSpPr>
        <p:spPr>
          <a:xfrm>
            <a:off x="2781667" y="224644"/>
            <a:ext cx="3590533" cy="477054"/>
          </a:xfrm>
          <a:prstGeom prst="rect">
            <a:avLst/>
          </a:prstGeom>
          <a:solidFill>
            <a:srgbClr val="66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TW" sz="2500" dirty="0" smtClean="0">
                <a:solidFill>
                  <a:srgbClr val="7030A0"/>
                </a:solidFill>
              </a:rPr>
              <a:t>Much New</a:t>
            </a:r>
            <a:r>
              <a:rPr lang="en-US" altLang="zh-TW" sz="2500" dirty="0">
                <a:solidFill>
                  <a:srgbClr val="7030A0"/>
                </a:solidFill>
              </a:rPr>
              <a:t> </a:t>
            </a:r>
            <a:r>
              <a:rPr lang="en-US" altLang="zh-TW" sz="2500" dirty="0" smtClean="0">
                <a:solidFill>
                  <a:srgbClr val="7030A0"/>
                </a:solidFill>
              </a:rPr>
              <a:t>FPCP </a:t>
            </a:r>
            <a:r>
              <a:rPr lang="en-US" altLang="zh-TW" sz="2500" dirty="0" err="1" smtClean="0">
                <a:solidFill>
                  <a:srgbClr val="7030A0"/>
                </a:solidFill>
              </a:rPr>
              <a:t>Pheno</a:t>
            </a:r>
            <a:endParaRPr lang="zh-TW" altLang="en-US" sz="2500" dirty="0">
              <a:solidFill>
                <a:srgbClr val="7030A0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830091" y="643856"/>
            <a:ext cx="2632452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altLang="zh-TW" sz="1600" b="1" dirty="0" smtClean="0">
                <a:solidFill>
                  <a:srgbClr val="000066"/>
                </a:solidFill>
                <a:cs typeface="Times New Roman" panose="02020603050405020304" pitchFamily="18" charset="0"/>
              </a:rPr>
              <a:t>most vanish with </a:t>
            </a:r>
            <a:r>
              <a:rPr lang="en-US" altLang="zh-TW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l-GR" altLang="zh-TW" b="1" i="1" baseline="-2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zh-TW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→ 0</a:t>
            </a:r>
            <a:endParaRPr lang="zh-TW" altLang="en-US" sz="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336196" y="4067780"/>
            <a:ext cx="65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zh-TW" sz="2000" baseline="-16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TW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=0</a:t>
            </a:r>
            <a:endParaRPr lang="zh-TW" altLang="en-US" sz="2000" baseline="-16000" dirty="0">
              <a:solidFill>
                <a:srgbClr val="7030A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408204" y="678178"/>
            <a:ext cx="21547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TW" sz="16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alignment protection</a:t>
            </a:r>
            <a:endParaRPr lang="zh-TW" altLang="en-US" sz="1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884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36512" y="1007440"/>
            <a:ext cx="21002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  <a:cs typeface="Times New Roman" panose="02020603050405020304" pitchFamily="18" charset="0"/>
              </a:rPr>
              <a:t>f</a:t>
            </a:r>
            <a:r>
              <a:rPr lang="en-US" altLang="zh-TW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or illustration:  </a:t>
            </a:r>
            <a:r>
              <a:rPr lang="en-US" altLang="zh-TW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zh-TW" altLang="en-US" dirty="0">
              <a:solidFill>
                <a:srgbClr val="FF0000"/>
              </a:solidFill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 rotWithShape="1">
          <a:blip r:embed="rId2"/>
          <a:srcRect r="39316"/>
          <a:stretch/>
        </p:blipFill>
        <p:spPr>
          <a:xfrm>
            <a:off x="215517" y="1520791"/>
            <a:ext cx="2385136" cy="305943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7" name="圖片 6"/>
          <p:cNvPicPr>
            <a:picLocks noChangeAspect="1"/>
          </p:cNvPicPr>
          <p:nvPr/>
        </p:nvPicPr>
        <p:blipFill rotWithShape="1">
          <a:blip r:embed="rId2"/>
          <a:srcRect l="61340"/>
          <a:stretch/>
        </p:blipFill>
        <p:spPr>
          <a:xfrm>
            <a:off x="2879812" y="1520788"/>
            <a:ext cx="1415425" cy="28498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079612" y="1880828"/>
            <a:ext cx="3443571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700" dirty="0">
                <a:solidFill>
                  <a:srgbClr val="0000FF"/>
                </a:solidFill>
                <a:cs typeface="Times New Roman" panose="02020603050405020304" pitchFamily="18" charset="0"/>
              </a:rPr>
              <a:t>v</a:t>
            </a:r>
            <a:r>
              <a:rPr lang="en-US" altLang="zh-TW" sz="17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s   </a:t>
            </a:r>
            <a:r>
              <a:rPr lang="en-US" altLang="zh-TW" sz="1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 </a:t>
            </a:r>
            <a:r>
              <a:rPr lang="en-US" altLang="zh-TW" sz="1700" strike="sngStrike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0.46%</a:t>
            </a:r>
            <a:r>
              <a:rPr lang="en-US" altLang="zh-TW" sz="1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zh-TW" sz="1700" strike="sngStrike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0.40%</a:t>
            </a:r>
            <a:r>
              <a:rPr lang="en-US" altLang="zh-TW" sz="1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</a:t>
            </a:r>
            <a:r>
              <a:rPr lang="en-US" altLang="zh-TW" sz="14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ATLAS (CMS)</a:t>
            </a:r>
          </a:p>
          <a:p>
            <a:r>
              <a:rPr lang="en-US" altLang="zh-TW" sz="1400" dirty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14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         </a:t>
            </a:r>
            <a:r>
              <a:rPr lang="en-US" altLang="zh-TW" sz="17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0.22%  </a:t>
            </a:r>
            <a:r>
              <a:rPr lang="en-US" altLang="zh-TW" sz="14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ATLAS   </a:t>
            </a:r>
            <a:r>
              <a:rPr lang="en-US" altLang="zh-TW" sz="1400" dirty="0" smtClean="0">
                <a:cs typeface="Times New Roman" panose="02020603050405020304" pitchFamily="18" charset="0"/>
              </a:rPr>
              <a:t>1707.01404</a:t>
            </a:r>
            <a:endParaRPr lang="zh-TW" altLang="en-US" sz="1400" dirty="0"/>
          </a:p>
        </p:txBody>
      </p:sp>
      <p:sp>
        <p:nvSpPr>
          <p:cNvPr id="15" name="矩形 14"/>
          <p:cNvSpPr/>
          <p:nvPr/>
        </p:nvSpPr>
        <p:spPr>
          <a:xfrm>
            <a:off x="6687165" y="4312807"/>
            <a:ext cx="2241319" cy="10618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  e-EDM  (2-loop)</a:t>
            </a:r>
          </a:p>
          <a:p>
            <a:r>
              <a:rPr lang="en-US" altLang="zh-TW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but:  </a:t>
            </a:r>
            <a:r>
              <a:rPr lang="en-US" altLang="zh-TW" sz="8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              </a:t>
            </a:r>
            <a:r>
              <a:rPr lang="en-US" altLang="zh-TW" sz="12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dirty="0" smtClean="0">
                <a:solidFill>
                  <a:srgbClr val="000066"/>
                </a:solidFill>
                <a:cs typeface="Times New Roman" panose="02020603050405020304" pitchFamily="18" charset="0"/>
              </a:rPr>
              <a:t>,</a:t>
            </a:r>
          </a:p>
          <a:p>
            <a:r>
              <a:rPr lang="en-US" altLang="zh-TW" sz="800" dirty="0">
                <a:solidFill>
                  <a:srgbClr val="000066"/>
                </a:solidFill>
                <a:cs typeface="Times New Roman" panose="02020603050405020304" pitchFamily="18" charset="0"/>
              </a:rPr>
              <a:t> </a:t>
            </a:r>
            <a:endParaRPr lang="en-US" altLang="zh-TW" sz="800" dirty="0" smtClean="0">
              <a:solidFill>
                <a:srgbClr val="000066"/>
              </a:solidFill>
              <a:cs typeface="Times New Roman" panose="02020603050405020304" pitchFamily="18" charset="0"/>
            </a:endParaRPr>
          </a:p>
          <a:p>
            <a:r>
              <a:rPr lang="en-US" altLang="zh-TW" dirty="0">
                <a:solidFill>
                  <a:srgbClr val="000066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dirty="0" smtClean="0">
                <a:solidFill>
                  <a:srgbClr val="000066"/>
                </a:solidFill>
                <a:cs typeface="Times New Roman" panose="02020603050405020304" pitchFamily="18" charset="0"/>
              </a:rPr>
              <a:t>            |</a:t>
            </a:r>
            <a:r>
              <a:rPr lang="el-GR" altLang="zh-TW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000" b="1" i="1" baseline="-16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r>
              <a:rPr lang="en-US" altLang="zh-TW" dirty="0" smtClean="0">
                <a:solidFill>
                  <a:srgbClr val="000066"/>
                </a:solidFill>
                <a:cs typeface="Times New Roman" panose="02020603050405020304" pitchFamily="18" charset="0"/>
              </a:rPr>
              <a:t>| ~ </a:t>
            </a:r>
            <a:r>
              <a:rPr lang="en-US" altLang="zh-TW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y</a:t>
            </a:r>
            <a:r>
              <a:rPr lang="en-US" altLang="zh-TW" sz="2000" baseline="-16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</a:t>
            </a:r>
            <a:endParaRPr lang="zh-TW" altLang="en-US" sz="2000" baseline="-160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776646" y="4047165"/>
            <a:ext cx="1125629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7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Barr-Zee</a:t>
            </a:r>
            <a:endParaRPr lang="zh-TW" altLang="en-US" sz="1700" dirty="0"/>
          </a:p>
        </p:txBody>
      </p:sp>
      <p:sp>
        <p:nvSpPr>
          <p:cNvPr id="20" name="左大括弧 19"/>
          <p:cNvSpPr/>
          <p:nvPr/>
        </p:nvSpPr>
        <p:spPr>
          <a:xfrm rot="10800000" flipH="1">
            <a:off x="7488324" y="4689140"/>
            <a:ext cx="144016" cy="685496"/>
          </a:xfrm>
          <a:prstGeom prst="leftBrace">
            <a:avLst>
              <a:gd name="adj1" fmla="val 37500"/>
              <a:gd name="adj2" fmla="val 48825"/>
            </a:avLst>
          </a:prstGeom>
          <a:ln>
            <a:solidFill>
              <a:srgbClr val="3333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8" name="圖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1401" y="2132856"/>
            <a:ext cx="1660834" cy="266192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6532072" y="2462778"/>
            <a:ext cx="256192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9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19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→ </a:t>
            </a:r>
            <a:r>
              <a:rPr lang="el-GR" altLang="zh-TW" sz="185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γγ</a:t>
            </a:r>
            <a:r>
              <a:rPr lang="en-US" altLang="zh-TW" sz="19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8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17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width reduction</a:t>
            </a:r>
          </a:p>
          <a:p>
            <a:endParaRPr lang="en-US" altLang="zh-TW" sz="500" dirty="0" smtClean="0">
              <a:solidFill>
                <a:srgbClr val="0000FF"/>
              </a:solidFill>
              <a:cs typeface="Times New Roman" panose="02020603050405020304" pitchFamily="18" charset="0"/>
            </a:endParaRPr>
          </a:p>
          <a:p>
            <a:pPr algn="ctr"/>
            <a:r>
              <a:rPr lang="en-US" altLang="zh-TW" sz="17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(</a:t>
            </a:r>
            <a:r>
              <a:rPr lang="el-GR" altLang="zh-TW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000" b="1" i="1" baseline="-18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sz="17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compensate)</a:t>
            </a:r>
            <a:endParaRPr lang="zh-TW" altLang="en-US" sz="1700" dirty="0">
              <a:solidFill>
                <a:srgbClr val="0000FF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051720" y="1028055"/>
            <a:ext cx="957313" cy="3847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66"/>
            </a:solidFill>
          </a:ln>
        </p:spPr>
        <p:txBody>
          <a:bodyPr wrap="none">
            <a:spAutoFit/>
          </a:bodyPr>
          <a:lstStyle/>
          <a:p>
            <a:r>
              <a:rPr lang="en-US" altLang="zh-TW" sz="19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l-GR" altLang="zh-TW" sz="2000" b="1" i="1" baseline="-2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zh-TW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altLang="zh-TW" b="1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dirty="0">
                <a:solidFill>
                  <a:srgbClr val="FF0000"/>
                </a:solidFill>
                <a:cs typeface="Times New Roman" panose="02020603050405020304" pitchFamily="18" charset="0"/>
              </a:rPr>
              <a:t>0.1</a:t>
            </a:r>
            <a:endParaRPr lang="zh-TW" altLang="en-US" dirty="0"/>
          </a:p>
        </p:txBody>
      </p:sp>
      <p:pic>
        <p:nvPicPr>
          <p:cNvPr id="29" name="圖片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0012" y="1124744"/>
            <a:ext cx="2427599" cy="294004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7200292" y="1088740"/>
            <a:ext cx="1980029" cy="3308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55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CMS 13 </a:t>
            </a:r>
            <a:r>
              <a:rPr lang="en-US" altLang="zh-TW" sz="1550" dirty="0" err="1" smtClean="0">
                <a:solidFill>
                  <a:srgbClr val="0000FF"/>
                </a:solidFill>
                <a:cs typeface="Times New Roman" panose="02020603050405020304" pitchFamily="18" charset="0"/>
              </a:rPr>
              <a:t>TeV</a:t>
            </a:r>
            <a:r>
              <a:rPr lang="en-US" altLang="zh-TW" sz="155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(2016)</a:t>
            </a:r>
            <a:endParaRPr lang="zh-TW" altLang="en-US" sz="1550" dirty="0"/>
          </a:p>
        </p:txBody>
      </p:sp>
      <p:sp>
        <p:nvSpPr>
          <p:cNvPr id="32" name="向右箭號 31"/>
          <p:cNvSpPr/>
          <p:nvPr/>
        </p:nvSpPr>
        <p:spPr bwMode="auto">
          <a:xfrm flipV="1">
            <a:off x="4852515" y="1572347"/>
            <a:ext cx="415774" cy="154800"/>
          </a:xfrm>
          <a:prstGeom prst="stripedRightArrow">
            <a:avLst/>
          </a:prstGeom>
          <a:solidFill>
            <a:srgbClr val="00FFFF">
              <a:alpha val="6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33" name="圖片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8104" y="1501238"/>
            <a:ext cx="1303904" cy="353960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6777091" y="1484784"/>
            <a:ext cx="9444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dirty="0" smtClean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  <a:sym typeface="Wingdings" panose="05000000000000000000" pitchFamily="2" charset="2"/>
              </a:rPr>
              <a:t>≲  </a:t>
            </a:r>
            <a:r>
              <a:rPr lang="en-US" altLang="zh-TW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0"/>
                <a:cs typeface="Times New Roman" panose="02020603050405020304" pitchFamily="18" charset="0"/>
                <a:sym typeface="Wingdings" panose="05000000000000000000" pitchFamily="2" charset="2"/>
              </a:rPr>
              <a:t>10</a:t>
            </a:r>
            <a:r>
              <a:rPr lang="en-US" altLang="zh-TW" sz="2200" baseline="26000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0"/>
                <a:cs typeface="Times New Roman" panose="02020603050405020304" pitchFamily="18" charset="0"/>
                <a:sym typeface="Wingdings" panose="05000000000000000000" pitchFamily="2" charset="2"/>
              </a:rPr>
              <a:t>‒8</a:t>
            </a:r>
            <a:endParaRPr lang="zh-TW" altLang="en-US" sz="2200" baseline="2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843619" y="1503221"/>
            <a:ext cx="9364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6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Belle II</a:t>
            </a:r>
            <a:endParaRPr lang="zh-TW" altLang="en-US" sz="1600" dirty="0"/>
          </a:p>
        </p:txBody>
      </p:sp>
      <p:sp>
        <p:nvSpPr>
          <p:cNvPr id="39" name="矩形 38"/>
          <p:cNvSpPr/>
          <p:nvPr/>
        </p:nvSpPr>
        <p:spPr bwMode="auto">
          <a:xfrm>
            <a:off x="5472100" y="1448780"/>
            <a:ext cx="2249480" cy="40011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36" name="文字方塊 35"/>
          <p:cNvSpPr txBox="1"/>
          <p:nvPr/>
        </p:nvSpPr>
        <p:spPr>
          <a:xfrm>
            <a:off x="7488324" y="5354052"/>
            <a:ext cx="1447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400" u="sng" dirty="0" smtClean="0">
                <a:solidFill>
                  <a:srgbClr val="0000FF"/>
                </a:solidFill>
              </a:rPr>
              <a:t>cancellations</a:t>
            </a:r>
          </a:p>
          <a:p>
            <a:pPr algn="ctr"/>
            <a:r>
              <a:rPr lang="en-US" altLang="zh-TW" sz="1400" u="sng" dirty="0" smtClean="0">
                <a:solidFill>
                  <a:srgbClr val="0000FF"/>
                </a:solidFill>
              </a:rPr>
              <a:t>when </a:t>
            </a:r>
            <a:r>
              <a:rPr lang="en-US" altLang="zh-TW" sz="1400" u="sng" dirty="0" smtClean="0">
                <a:solidFill>
                  <a:srgbClr val="FF00FF"/>
                </a:solidFill>
              </a:rPr>
              <a:t>imaginary</a:t>
            </a:r>
            <a:endParaRPr lang="zh-TW" altLang="en-US" sz="1400" u="sng" dirty="0">
              <a:solidFill>
                <a:srgbClr val="FF00FF"/>
              </a:solidFill>
            </a:endParaRPr>
          </a:p>
        </p:txBody>
      </p:sp>
      <p:sp>
        <p:nvSpPr>
          <p:cNvPr id="40" name="文字方塊 39"/>
          <p:cNvSpPr txBox="1"/>
          <p:nvPr/>
        </p:nvSpPr>
        <p:spPr>
          <a:xfrm>
            <a:off x="719572" y="2657916"/>
            <a:ext cx="3469219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000" dirty="0">
                <a:solidFill>
                  <a:srgbClr val="FF0000"/>
                </a:solidFill>
              </a:rPr>
              <a:t> </a:t>
            </a:r>
            <a:r>
              <a:rPr lang="en-US" altLang="zh-TW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EWBG</a:t>
            </a:r>
          </a:p>
          <a:p>
            <a:endParaRPr lang="en-US" altLang="zh-TW" sz="1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000" dirty="0" smtClean="0"/>
              <a:t> </a:t>
            </a:r>
            <a:r>
              <a:rPr lang="en-US" altLang="zh-TW" sz="2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→ </a:t>
            </a:r>
            <a:r>
              <a:rPr lang="el-GR" altLang="zh-TW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γγ</a:t>
            </a:r>
            <a:r>
              <a:rPr lang="en-US" altLang="zh-TW" sz="24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9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0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width reduction</a:t>
            </a:r>
          </a:p>
          <a:p>
            <a:endParaRPr lang="en-US" altLang="zh-TW" sz="1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000" dirty="0"/>
              <a:t> </a:t>
            </a:r>
            <a:endParaRPr lang="en-US" altLang="zh-TW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2000" dirty="0" smtClean="0"/>
          </a:p>
          <a:p>
            <a:endParaRPr lang="en-US" altLang="zh-TW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Higgs</a:t>
            </a:r>
            <a:r>
              <a:rPr lang="en-US" altLang="zh-TW" sz="1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@</a:t>
            </a:r>
            <a:r>
              <a:rPr lang="en-US" altLang="zh-TW" sz="1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</a:t>
            </a:r>
            <a:endParaRPr lang="zh-TW" altLang="en-US" sz="20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" name="圖片 4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624" y="3666028"/>
            <a:ext cx="1800200" cy="355897"/>
          </a:xfrm>
          <a:prstGeom prst="rect">
            <a:avLst/>
          </a:prstGeom>
        </p:spPr>
      </p:pic>
      <p:pic>
        <p:nvPicPr>
          <p:cNvPr id="44" name="圖片 4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68645" y="5442027"/>
            <a:ext cx="3091882" cy="324036"/>
          </a:xfrm>
          <a:prstGeom prst="rect">
            <a:avLst/>
          </a:prstGeom>
          <a:ln w="19050">
            <a:solidFill>
              <a:srgbClr val="0000FF"/>
            </a:solidFill>
          </a:ln>
        </p:spPr>
      </p:pic>
      <p:sp>
        <p:nvSpPr>
          <p:cNvPr id="46" name="矩形 45"/>
          <p:cNvSpPr/>
          <p:nvPr/>
        </p:nvSpPr>
        <p:spPr>
          <a:xfrm>
            <a:off x="2339752" y="5106188"/>
            <a:ext cx="22510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600" b="1" u="sng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the charm of EWBG</a:t>
            </a:r>
            <a:endParaRPr lang="zh-TW" altLang="en-US" sz="1600" u="sng" dirty="0"/>
          </a:p>
        </p:txBody>
      </p:sp>
      <p:sp>
        <p:nvSpPr>
          <p:cNvPr id="47" name="左大括弧 46"/>
          <p:cNvSpPr/>
          <p:nvPr/>
        </p:nvSpPr>
        <p:spPr>
          <a:xfrm rot="5400000" flipH="1">
            <a:off x="2314391" y="5236646"/>
            <a:ext cx="198218" cy="1076639"/>
          </a:xfrm>
          <a:prstGeom prst="leftBrace">
            <a:avLst>
              <a:gd name="adj1" fmla="val 37500"/>
              <a:gd name="adj2" fmla="val 48825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8" name="矩形 47"/>
          <p:cNvSpPr/>
          <p:nvPr/>
        </p:nvSpPr>
        <p:spPr>
          <a:xfrm>
            <a:off x="1547664" y="5812511"/>
            <a:ext cx="161294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5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probably hidden</a:t>
            </a:r>
          </a:p>
          <a:p>
            <a:r>
              <a:rPr lang="en-US" altLang="zh-TW" sz="1500" dirty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15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in  </a:t>
            </a:r>
            <a:r>
              <a:rPr lang="en-US" altLang="zh-TW" sz="1500" dirty="0" err="1" smtClean="0">
                <a:solidFill>
                  <a:srgbClr val="FF0000"/>
                </a:solidFill>
                <a:cs typeface="Times New Roman" panose="02020603050405020304" pitchFamily="18" charset="0"/>
              </a:rPr>
              <a:t>tt</a:t>
            </a:r>
            <a:r>
              <a:rPr lang="en-US" altLang="zh-TW" sz="15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(bar)</a:t>
            </a:r>
            <a:endParaRPr lang="zh-TW" altLang="en-US" sz="1500" dirty="0">
              <a:solidFill>
                <a:srgbClr val="FF0000"/>
              </a:solidFill>
            </a:endParaRPr>
          </a:p>
        </p:txBody>
      </p:sp>
      <p:sp>
        <p:nvSpPr>
          <p:cNvPr id="49" name="向右箭號 48"/>
          <p:cNvSpPr/>
          <p:nvPr/>
        </p:nvSpPr>
        <p:spPr bwMode="auto">
          <a:xfrm rot="12311037" flipV="1">
            <a:off x="3440869" y="5852087"/>
            <a:ext cx="602980" cy="233379"/>
          </a:xfrm>
          <a:prstGeom prst="stripedRightArrow">
            <a:avLst/>
          </a:prstGeom>
          <a:solidFill>
            <a:srgbClr val="00FFFF">
              <a:alpha val="6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4067944" y="5812330"/>
            <a:ext cx="141737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1500" dirty="0" err="1" smtClean="0">
                <a:solidFill>
                  <a:srgbClr val="0000FF"/>
                </a:solidFill>
                <a:cs typeface="Times New Roman" panose="02020603050405020304" pitchFamily="18" charset="0"/>
              </a:rPr>
              <a:t>param</a:t>
            </a:r>
            <a:r>
              <a:rPr lang="en-US" altLang="zh-TW" sz="15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. space</a:t>
            </a:r>
          </a:p>
          <a:p>
            <a:pPr algn="ctr"/>
            <a:r>
              <a:rPr lang="en-US" altLang="zh-TW" sz="15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much broader</a:t>
            </a:r>
            <a:endParaRPr lang="zh-TW" altLang="en-US" sz="1500" dirty="0"/>
          </a:p>
        </p:txBody>
      </p:sp>
      <p:cxnSp>
        <p:nvCxnSpPr>
          <p:cNvPr id="51" name="直線接點 50"/>
          <p:cNvCxnSpPr/>
          <p:nvPr/>
        </p:nvCxnSpPr>
        <p:spPr bwMode="auto">
          <a:xfrm>
            <a:off x="323529" y="2631024"/>
            <a:ext cx="5868651" cy="1233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直線單箭頭接點 51"/>
          <p:cNvCxnSpPr/>
          <p:nvPr/>
        </p:nvCxnSpPr>
        <p:spPr bwMode="auto">
          <a:xfrm>
            <a:off x="6192180" y="2627884"/>
            <a:ext cx="0" cy="382545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3" name="圖片 5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49637" y="4183422"/>
            <a:ext cx="3668856" cy="350742"/>
          </a:xfrm>
          <a:prstGeom prst="rect">
            <a:avLst/>
          </a:prstGeom>
        </p:spPr>
      </p:pic>
      <p:sp>
        <p:nvSpPr>
          <p:cNvPr id="54" name="矩形 53"/>
          <p:cNvSpPr/>
          <p:nvPr/>
        </p:nvSpPr>
        <p:spPr>
          <a:xfrm>
            <a:off x="5105061" y="4170084"/>
            <a:ext cx="7088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dirty="0">
                <a:solidFill>
                  <a:srgbClr val="0000FF"/>
                </a:solidFill>
                <a:cs typeface="Times New Roman" panose="02020603050405020304" pitchFamily="18" charset="0"/>
              </a:rPr>
              <a:t>6</a:t>
            </a:r>
            <a:r>
              <a:rPr lang="en-US" altLang="zh-TW" sz="20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0</a:t>
            </a:r>
            <a:r>
              <a:rPr lang="en-US" altLang="zh-TW" sz="2000" dirty="0">
                <a:solidFill>
                  <a:srgbClr val="0000FF"/>
                </a:solidFill>
                <a:cs typeface="Times New Roman" panose="02020603050405020304" pitchFamily="18" charset="0"/>
              </a:rPr>
              <a:t>%</a:t>
            </a:r>
            <a:endParaRPr lang="zh-TW" altLang="en-US" sz="2000" dirty="0"/>
          </a:p>
        </p:txBody>
      </p:sp>
      <p:sp>
        <p:nvSpPr>
          <p:cNvPr id="55" name="矩形 54"/>
          <p:cNvSpPr/>
          <p:nvPr/>
        </p:nvSpPr>
        <p:spPr>
          <a:xfrm>
            <a:off x="3371335" y="2456892"/>
            <a:ext cx="2130711" cy="415498"/>
          </a:xfrm>
          <a:prstGeom prst="rect">
            <a:avLst/>
          </a:prstGeom>
          <a:solidFill>
            <a:srgbClr val="FFFF7D"/>
          </a:solidFill>
        </p:spPr>
        <p:txBody>
          <a:bodyPr wrap="none">
            <a:spAutoFit/>
          </a:bodyPr>
          <a:lstStyle/>
          <a:p>
            <a:r>
              <a:rPr lang="en-US" altLang="zh-TW" sz="1700" dirty="0">
                <a:solidFill>
                  <a:srgbClr val="FF0000"/>
                </a:solidFill>
                <a:latin typeface="Lucida Handwriting" panose="03010101010101010101" pitchFamily="66" charset="0"/>
              </a:rPr>
              <a:t>O</a:t>
            </a:r>
            <a:r>
              <a:rPr lang="en-US" altLang="zh-TW" sz="1700" dirty="0">
                <a:solidFill>
                  <a:srgbClr val="FF0000"/>
                </a:solidFill>
              </a:rPr>
              <a:t>(1) </a:t>
            </a:r>
            <a:r>
              <a:rPr lang="el-GR" altLang="zh-TW" sz="21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400" b="1" i="1" baseline="-18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dirty="0">
                <a:solidFill>
                  <a:srgbClr val="FF0000"/>
                </a:solidFill>
              </a:rPr>
              <a:t> </a:t>
            </a:r>
            <a:r>
              <a:rPr lang="en-US" altLang="zh-TW" dirty="0" smtClean="0">
                <a:solidFill>
                  <a:srgbClr val="FF0000"/>
                </a:solidFill>
              </a:rPr>
              <a:t>&amp; Complex</a:t>
            </a:r>
            <a:endParaRPr lang="zh-TW" altLang="en-US" sz="1700" dirty="0">
              <a:solidFill>
                <a:srgbClr val="FF0000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3376812" y="2887204"/>
            <a:ext cx="2295821" cy="353943"/>
          </a:xfrm>
          <a:prstGeom prst="rect">
            <a:avLst/>
          </a:prstGeom>
          <a:solidFill>
            <a:srgbClr val="FFFF7D"/>
          </a:solidFill>
        </p:spPr>
        <p:txBody>
          <a:bodyPr wrap="none">
            <a:spAutoFit/>
          </a:bodyPr>
          <a:lstStyle/>
          <a:p>
            <a:r>
              <a:rPr lang="en-US" altLang="zh-TW" sz="1700" u="sng" dirty="0">
                <a:solidFill>
                  <a:srgbClr val="FF0000"/>
                </a:solidFill>
                <a:latin typeface="Lucida Handwriting" panose="03010101010101010101" pitchFamily="66" charset="0"/>
              </a:rPr>
              <a:t>O</a:t>
            </a:r>
            <a:r>
              <a:rPr lang="en-US" altLang="zh-TW" sz="1700" u="sng" dirty="0">
                <a:solidFill>
                  <a:srgbClr val="FF0000"/>
                </a:solidFill>
              </a:rPr>
              <a:t>(1) Higgs </a:t>
            </a:r>
            <a:r>
              <a:rPr lang="en-US" altLang="zh-TW" sz="1700" u="sng" dirty="0" err="1" smtClean="0">
                <a:solidFill>
                  <a:srgbClr val="FF0000"/>
                </a:solidFill>
              </a:rPr>
              <a:t>Quartics</a:t>
            </a:r>
            <a:r>
              <a:rPr lang="en-US" altLang="zh-TW" sz="1700" u="sng" dirty="0" smtClean="0">
                <a:solidFill>
                  <a:srgbClr val="FF0000"/>
                </a:solidFill>
              </a:rPr>
              <a:t> </a:t>
            </a:r>
            <a:endParaRPr lang="zh-TW" altLang="en-US" sz="1700" dirty="0">
              <a:solidFill>
                <a:srgbClr val="FF0000"/>
              </a:solidFill>
            </a:endParaRPr>
          </a:p>
        </p:txBody>
      </p:sp>
      <p:sp>
        <p:nvSpPr>
          <p:cNvPr id="57" name="文字方塊 56"/>
          <p:cNvSpPr txBox="1"/>
          <p:nvPr/>
        </p:nvSpPr>
        <p:spPr>
          <a:xfrm>
            <a:off x="1691680" y="204319"/>
            <a:ext cx="5760640" cy="492443"/>
          </a:xfrm>
          <a:prstGeom prst="rect">
            <a:avLst/>
          </a:prstGeom>
          <a:solidFill>
            <a:srgbClr val="66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dirty="0" smtClean="0"/>
              <a:t>What </a:t>
            </a:r>
            <a:r>
              <a:rPr lang="en-US" altLang="zh-TW" sz="2000" dirty="0" smtClean="0">
                <a:solidFill>
                  <a:srgbClr val="FF0000"/>
                </a:solidFill>
              </a:rPr>
              <a:t>does not vanish with Alignment</a:t>
            </a:r>
            <a:r>
              <a:rPr lang="en-US" altLang="zh-TW" sz="2000" dirty="0" smtClean="0"/>
              <a:t>, </a:t>
            </a:r>
            <a:r>
              <a:rPr lang="en-US" altLang="zh-TW" sz="22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l-GR" altLang="zh-TW" sz="2400" b="1" i="1" baseline="-22000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zh-TW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2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TW" sz="2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200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TW" sz="2300" dirty="0" smtClean="0">
                <a:solidFill>
                  <a:srgbClr val="000066"/>
                </a:solidFill>
                <a:cs typeface="Times New Roman" panose="02020603050405020304" pitchFamily="18" charset="0"/>
              </a:rPr>
              <a:t> </a:t>
            </a:r>
          </a:p>
          <a:p>
            <a:endParaRPr lang="zh-TW" altLang="en-US" sz="300" dirty="0"/>
          </a:p>
        </p:txBody>
      </p:sp>
      <p:sp>
        <p:nvSpPr>
          <p:cNvPr id="59" name="矩形 58"/>
          <p:cNvSpPr/>
          <p:nvPr/>
        </p:nvSpPr>
        <p:spPr>
          <a:xfrm>
            <a:off x="6598463" y="1268760"/>
            <a:ext cx="817853" cy="3847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66"/>
            </a:solidFill>
          </a:ln>
        </p:spPr>
        <p:txBody>
          <a:bodyPr wrap="none">
            <a:spAutoFit/>
          </a:bodyPr>
          <a:lstStyle/>
          <a:p>
            <a:r>
              <a:rPr lang="en-US" altLang="zh-TW" sz="19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l-GR" altLang="zh-TW" b="1" i="1" baseline="-2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zh-TW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 0</a:t>
            </a:r>
            <a:endParaRPr lang="zh-TW" altLang="en-US" dirty="0"/>
          </a:p>
        </p:txBody>
      </p:sp>
      <p:sp>
        <p:nvSpPr>
          <p:cNvPr id="60" name="矩形 59"/>
          <p:cNvSpPr/>
          <p:nvPr/>
        </p:nvSpPr>
        <p:spPr>
          <a:xfrm>
            <a:off x="7415691" y="3044279"/>
            <a:ext cx="809837" cy="3847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66"/>
            </a:solidFill>
          </a:ln>
        </p:spPr>
        <p:txBody>
          <a:bodyPr wrap="none">
            <a:spAutoFit/>
          </a:bodyPr>
          <a:lstStyle/>
          <a:p>
            <a:r>
              <a:rPr lang="en-US" altLang="zh-TW" sz="19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l-GR" altLang="zh-TW" sz="2000" b="1" i="1" baseline="-2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γ </a:t>
            </a:r>
            <a:r>
              <a:rPr lang="en-US" altLang="zh-TW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0</a:t>
            </a:r>
            <a:endParaRPr lang="zh-TW" altLang="en-US" dirty="0"/>
          </a:p>
        </p:txBody>
      </p:sp>
      <p:sp>
        <p:nvSpPr>
          <p:cNvPr id="62" name="矩形 61"/>
          <p:cNvSpPr/>
          <p:nvPr/>
        </p:nvSpPr>
        <p:spPr>
          <a:xfrm>
            <a:off x="7678583" y="4520443"/>
            <a:ext cx="817853" cy="384721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altLang="zh-TW" sz="19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l-GR" altLang="zh-TW" b="1" i="1" baseline="-2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zh-TW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 0</a:t>
            </a:r>
            <a:endParaRPr lang="zh-TW" altLang="en-US" sz="500" dirty="0"/>
          </a:p>
        </p:txBody>
      </p:sp>
      <p:sp>
        <p:nvSpPr>
          <p:cNvPr id="42" name="矩形 41"/>
          <p:cNvSpPr/>
          <p:nvPr/>
        </p:nvSpPr>
        <p:spPr>
          <a:xfrm>
            <a:off x="5297323" y="678178"/>
            <a:ext cx="32656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TW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circumvent alignment protection</a:t>
            </a:r>
            <a:endParaRPr lang="zh-TW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871700" y="1268760"/>
            <a:ext cx="817853" cy="3847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66"/>
            </a:solidFill>
          </a:ln>
        </p:spPr>
        <p:txBody>
          <a:bodyPr wrap="none">
            <a:spAutoFit/>
          </a:bodyPr>
          <a:lstStyle/>
          <a:p>
            <a:r>
              <a:rPr lang="en-US" altLang="zh-TW" sz="1900" b="1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l-GR" altLang="zh-TW" b="1" i="1" baseline="-2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zh-TW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 0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7016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7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396" y="944724"/>
            <a:ext cx="7423150" cy="5572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 rot="21438796">
            <a:off x="1763688" y="205480"/>
            <a:ext cx="5760231" cy="523220"/>
          </a:xfrm>
          <a:prstGeom prst="rect">
            <a:avLst/>
          </a:prstGeom>
          <a:solidFill>
            <a:srgbClr val="4FFF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t> Motivation as Big as the Universe!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768244" y="1520788"/>
            <a:ext cx="222335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t>Kobayashi slides 2008</a:t>
            </a:r>
          </a:p>
        </p:txBody>
      </p:sp>
      <p:sp>
        <p:nvSpPr>
          <p:cNvPr id="3" name="矩形 2"/>
          <p:cNvSpPr/>
          <p:nvPr/>
        </p:nvSpPr>
        <p:spPr>
          <a:xfrm>
            <a:off x="4063808" y="1800000"/>
            <a:ext cx="7795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TW" sz="198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CP V</a:t>
            </a:r>
            <a:endParaRPr lang="zh-TW" altLang="en-US" sz="198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6012160" y="693567"/>
            <a:ext cx="247054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TW" sz="1300" dirty="0" smtClean="0">
                <a:solidFill>
                  <a:srgbClr val="0000CC"/>
                </a:solidFill>
              </a:rPr>
              <a:t>my </a:t>
            </a:r>
            <a:r>
              <a:rPr lang="en-US" altLang="zh-TW" sz="1300" dirty="0" smtClean="0">
                <a:solidFill>
                  <a:srgbClr val="FF0000"/>
                </a:solidFill>
              </a:rPr>
              <a:t>4G</a:t>
            </a:r>
            <a:r>
              <a:rPr lang="en-US" altLang="zh-TW" sz="1300" dirty="0" smtClean="0">
                <a:solidFill>
                  <a:srgbClr val="0000CC"/>
                </a:solidFill>
              </a:rPr>
              <a:t> saga motivated by this</a:t>
            </a:r>
            <a:endParaRPr lang="zh-TW" altLang="en-US" sz="1300" dirty="0">
              <a:solidFill>
                <a:srgbClr val="0000CC"/>
              </a:solidFill>
            </a:endParaRPr>
          </a:p>
        </p:txBody>
      </p:sp>
      <p:grpSp>
        <p:nvGrpSpPr>
          <p:cNvPr id="8" name="群組 7"/>
          <p:cNvGrpSpPr/>
          <p:nvPr/>
        </p:nvGrpSpPr>
        <p:grpSpPr>
          <a:xfrm>
            <a:off x="3339" y="4293096"/>
            <a:ext cx="9033157" cy="2548681"/>
            <a:chOff x="3339" y="4293096"/>
            <a:chExt cx="9033157" cy="2548681"/>
          </a:xfrm>
        </p:grpSpPr>
        <p:sp>
          <p:nvSpPr>
            <p:cNvPr id="330756" name="Rectangle 4"/>
            <p:cNvSpPr>
              <a:spLocks noChangeArrowheads="1"/>
            </p:cNvSpPr>
            <p:nvPr/>
          </p:nvSpPr>
          <p:spPr bwMode="auto">
            <a:xfrm>
              <a:off x="2435608" y="4293096"/>
              <a:ext cx="5642508" cy="710704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TW" altLang="en-US"/>
            </a:p>
          </p:txBody>
        </p:sp>
        <p:pic>
          <p:nvPicPr>
            <p:cNvPr id="11" name="圖片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9" y="4617132"/>
              <a:ext cx="2516433" cy="1887325"/>
            </a:xfrm>
            <a:prstGeom prst="rect">
              <a:avLst/>
            </a:prstGeom>
          </p:spPr>
        </p:pic>
        <p:grpSp>
          <p:nvGrpSpPr>
            <p:cNvPr id="5" name="群組 4"/>
            <p:cNvGrpSpPr/>
            <p:nvPr/>
          </p:nvGrpSpPr>
          <p:grpSpPr>
            <a:xfrm>
              <a:off x="3507506" y="5470525"/>
              <a:ext cx="5349367" cy="1371252"/>
              <a:chOff x="3641725" y="5470525"/>
              <a:chExt cx="5349367" cy="1371252"/>
            </a:xfrm>
          </p:grpSpPr>
          <p:sp>
            <p:nvSpPr>
              <p:cNvPr id="330757" name="Text Box 5"/>
              <p:cNvSpPr txBox="1">
                <a:spLocks noChangeArrowheads="1"/>
              </p:cNvSpPr>
              <p:nvPr/>
            </p:nvSpPr>
            <p:spPr bwMode="auto">
              <a:xfrm>
                <a:off x="3641725" y="5470525"/>
                <a:ext cx="5314275" cy="523220"/>
              </a:xfrm>
              <a:prstGeom prst="rect">
                <a:avLst/>
              </a:prstGeom>
              <a:solidFill>
                <a:srgbClr val="FFFFA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TW" sz="2800" dirty="0"/>
                  <a:t>J seems short by at least </a:t>
                </a:r>
                <a:r>
                  <a:rPr lang="en-US" altLang="zh-TW" sz="28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r>
                  <a:rPr lang="en-US" altLang="zh-TW" sz="2800" b="1" baseline="30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‒10</a:t>
                </a:r>
                <a:endParaRPr lang="en-US" altLang="zh-TW" sz="2800" b="1" baseline="30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" name="文字方塊 1"/>
              <p:cNvSpPr txBox="1"/>
              <p:nvPr/>
            </p:nvSpPr>
            <p:spPr>
              <a:xfrm>
                <a:off x="3687739" y="5913276"/>
                <a:ext cx="1850186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500" dirty="0" err="1" smtClean="0"/>
                  <a:t>J</a:t>
                </a:r>
                <a:r>
                  <a:rPr lang="en-US" altLang="zh-TW" sz="1500" dirty="0" err="1" smtClean="0">
                    <a:solidFill>
                      <a:srgbClr val="3333FF"/>
                    </a:solidFill>
                  </a:rPr>
                  <a:t>arlskog</a:t>
                </a:r>
                <a:r>
                  <a:rPr lang="en-US" altLang="zh-TW" sz="1500" dirty="0" smtClean="0">
                    <a:solidFill>
                      <a:srgbClr val="3333FF"/>
                    </a:solidFill>
                  </a:rPr>
                  <a:t> Invariant</a:t>
                </a:r>
                <a:endParaRPr lang="zh-TW" altLang="en-US" sz="1500" dirty="0">
                  <a:solidFill>
                    <a:srgbClr val="3333FF"/>
                  </a:solidFill>
                </a:endParaRPr>
              </a:p>
            </p:txBody>
          </p:sp>
          <p:pic>
            <p:nvPicPr>
              <p:cNvPr id="9" name="Picture 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50932" y="6209288"/>
                <a:ext cx="4817512" cy="30756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3" name="文字方塊 12"/>
              <p:cNvSpPr txBox="1"/>
              <p:nvPr/>
            </p:nvSpPr>
            <p:spPr>
              <a:xfrm>
                <a:off x="8578800" y="6534000"/>
                <a:ext cx="4122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400" b="1" dirty="0" smtClean="0">
                    <a:solidFill>
                      <a:srgbClr val="0000F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51</a:t>
                </a:r>
                <a:endParaRPr lang="zh-TW" altLang="en-US" sz="1400" b="1" dirty="0">
                  <a:solidFill>
                    <a:srgbClr val="0000FF"/>
                  </a:solidFill>
                  <a:latin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sp>
          <p:nvSpPr>
            <p:cNvPr id="6" name="文字方塊 5"/>
            <p:cNvSpPr txBox="1"/>
            <p:nvPr/>
          </p:nvSpPr>
          <p:spPr>
            <a:xfrm>
              <a:off x="4882795" y="4977172"/>
              <a:ext cx="415370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3000" dirty="0" smtClean="0">
                  <a:cs typeface="Times New Roman" panose="02020603050405020304" pitchFamily="18" charset="0"/>
                </a:rPr>
                <a:t>J</a:t>
              </a:r>
              <a:r>
                <a:rPr lang="en-US" altLang="zh-TW" sz="2800" b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123</a:t>
              </a:r>
              <a:r>
                <a:rPr lang="en-US" altLang="zh-TW" sz="3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altLang="zh-TW" sz="2200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</a:t>
              </a:r>
              <a:r>
                <a:rPr lang="en-US" altLang="zh-TW" sz="2600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 </a:t>
              </a:r>
              <a:r>
                <a:rPr lang="en-US" altLang="zh-TW" sz="2800" dirty="0" smtClean="0">
                  <a:solidFill>
                    <a:srgbClr val="FF00FF"/>
                  </a:solidFill>
                  <a:cs typeface="Times New Roman" panose="02020603050405020304" pitchFamily="18" charset="0"/>
                </a:rPr>
                <a:t>J</a:t>
              </a:r>
              <a:r>
                <a:rPr lang="en-US" altLang="zh-TW" sz="2400" b="1" baseline="-25000" dirty="0" smtClean="0">
                  <a:solidFill>
                    <a:srgbClr val="FF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234</a:t>
              </a:r>
              <a:r>
                <a:rPr lang="en-US" altLang="zh-TW" sz="800" b="1" dirty="0" smtClean="0">
                  <a:solidFill>
                    <a:srgbClr val="FF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6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:</a:t>
              </a:r>
              <a:r>
                <a:rPr lang="en-US" altLang="zh-TW" sz="2600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  </a:t>
              </a:r>
              <a:r>
                <a:rPr lang="en-US" altLang="zh-TW" sz="2800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&gt; 10</a:t>
              </a:r>
              <a:r>
                <a:rPr lang="en-US" altLang="zh-TW" sz="2800" baseline="34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15</a:t>
              </a:r>
              <a:r>
                <a:rPr lang="en-US" altLang="zh-TW" sz="2800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 Jump</a:t>
              </a:r>
              <a:r>
                <a:rPr lang="en-US" altLang="zh-TW" sz="1200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 </a:t>
              </a:r>
              <a:r>
                <a:rPr lang="en-US" altLang="zh-TW" sz="30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!</a:t>
              </a:r>
              <a:endParaRPr lang="zh-TW" alt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4305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4804"/>
            <a:ext cx="9144000" cy="3383885"/>
          </a:xfrm>
          <a:prstGeom prst="rect">
            <a:avLst/>
          </a:prstGeom>
        </p:spPr>
      </p:pic>
      <p:cxnSp>
        <p:nvCxnSpPr>
          <p:cNvPr id="15" name="直線接點 14"/>
          <p:cNvCxnSpPr/>
          <p:nvPr/>
        </p:nvCxnSpPr>
        <p:spPr bwMode="auto">
          <a:xfrm>
            <a:off x="358942" y="3212976"/>
            <a:ext cx="874956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文字方塊 39"/>
          <p:cNvSpPr txBox="1"/>
          <p:nvPr/>
        </p:nvSpPr>
        <p:spPr>
          <a:xfrm rot="19124664">
            <a:off x="876717" y="3443109"/>
            <a:ext cx="9412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altLang="zh-TW" sz="1400" dirty="0" smtClean="0">
                <a:solidFill>
                  <a:srgbClr val="0000FF"/>
                </a:solidFill>
              </a:rPr>
              <a:t>wrong</a:t>
            </a:r>
            <a:r>
              <a:rPr lang="en-US" altLang="zh-TW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n-US" altLang="zh-TW" sz="1400" dirty="0" smtClean="0">
              <a:solidFill>
                <a:srgbClr val="0000FF"/>
              </a:solidFill>
            </a:endParaRPr>
          </a:p>
          <a:p>
            <a:pPr algn="ctr"/>
            <a:r>
              <a:rPr lang="en-US" altLang="zh-TW" sz="800" dirty="0" smtClean="0">
                <a:solidFill>
                  <a:srgbClr val="0000FF"/>
                </a:solidFill>
              </a:rPr>
              <a:t> </a:t>
            </a:r>
          </a:p>
          <a:p>
            <a:pPr algn="ctr"/>
            <a:r>
              <a:rPr lang="en-US" altLang="zh-TW" sz="1400" dirty="0" smtClean="0">
                <a:solidFill>
                  <a:srgbClr val="0000FF"/>
                </a:solidFill>
              </a:rPr>
              <a:t>direction</a:t>
            </a:r>
            <a:endParaRPr lang="zh-TW" altLang="en-US" sz="1400" dirty="0">
              <a:solidFill>
                <a:srgbClr val="0000FF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51820" y="212400"/>
            <a:ext cx="3276364" cy="4770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altLang="zh-TW" sz="2400" dirty="0" smtClean="0">
                <a:solidFill>
                  <a:srgbClr val="000000"/>
                </a:solidFill>
              </a:rPr>
              <a:t>One-loop Protection</a:t>
            </a:r>
          </a:p>
          <a:p>
            <a:pPr lvl="0" algn="ctr"/>
            <a:endParaRPr lang="en-US" altLang="zh-TW" sz="100" dirty="0">
              <a:solidFill>
                <a:srgbClr val="000000"/>
              </a:solidFill>
            </a:endParaRPr>
          </a:p>
        </p:txBody>
      </p:sp>
      <p:cxnSp>
        <p:nvCxnSpPr>
          <p:cNvPr id="35" name="直線接點 34"/>
          <p:cNvCxnSpPr/>
          <p:nvPr/>
        </p:nvCxnSpPr>
        <p:spPr bwMode="auto">
          <a:xfrm rot="5400000">
            <a:off x="108000" y="3411196"/>
            <a:ext cx="342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lgDash"/>
            <a:round/>
            <a:headEnd type="none" w="med" len="med"/>
            <a:tailEnd type="triangle" w="med" len="med"/>
          </a:ln>
          <a:effectLst/>
        </p:spPr>
      </p:cxnSp>
      <p:sp>
        <p:nvSpPr>
          <p:cNvPr id="37" name="文字方塊 36"/>
          <p:cNvSpPr txBox="1"/>
          <p:nvPr/>
        </p:nvSpPr>
        <p:spPr>
          <a:xfrm>
            <a:off x="907200" y="4977172"/>
            <a:ext cx="32912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 smtClean="0">
                <a:solidFill>
                  <a:srgbClr val="0000FF"/>
                </a:solidFill>
              </a:rPr>
              <a:t>Purely Bosonic Loops (</a:t>
            </a:r>
            <a:r>
              <a:rPr lang="en-US" altLang="zh-TW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Handwriting" panose="03010101010101010101" pitchFamily="66" charset="0"/>
              </a:rPr>
              <a:t>O</a:t>
            </a:r>
            <a:r>
              <a:rPr lang="en-US" altLang="zh-TW" sz="30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en-US" altLang="zh-TW" sz="1400" dirty="0" smtClean="0">
                <a:solidFill>
                  <a:srgbClr val="0000FF"/>
                </a:solidFill>
              </a:rPr>
              <a:t> couplings)</a:t>
            </a:r>
            <a:endParaRPr lang="zh-TW" altLang="en-US" sz="1400" dirty="0">
              <a:solidFill>
                <a:srgbClr val="0000FF"/>
              </a:solidFill>
            </a:endParaRPr>
          </a:p>
        </p:txBody>
      </p:sp>
      <p:sp>
        <p:nvSpPr>
          <p:cNvPr id="38" name="向右箭號 37"/>
          <p:cNvSpPr/>
          <p:nvPr/>
        </p:nvSpPr>
        <p:spPr bwMode="auto">
          <a:xfrm rot="8408771" flipV="1">
            <a:off x="1034584" y="3718233"/>
            <a:ext cx="613582" cy="142824"/>
          </a:xfrm>
          <a:prstGeom prst="stripedRightArrow">
            <a:avLst/>
          </a:prstGeom>
          <a:solidFill>
            <a:srgbClr val="C00000">
              <a:alpha val="6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41" name="向右箭號 40"/>
          <p:cNvSpPr/>
          <p:nvPr/>
        </p:nvSpPr>
        <p:spPr bwMode="auto">
          <a:xfrm rot="19686677" flipV="1">
            <a:off x="2061289" y="3046810"/>
            <a:ext cx="613582" cy="142824"/>
          </a:xfrm>
          <a:prstGeom prst="stripedRightArrow">
            <a:avLst/>
          </a:prstGeom>
          <a:solidFill>
            <a:srgbClr val="00FFFF">
              <a:alpha val="6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42" name="文字方塊 41"/>
          <p:cNvSpPr txBox="1"/>
          <p:nvPr/>
        </p:nvSpPr>
        <p:spPr>
          <a:xfrm rot="19500000">
            <a:off x="1843200" y="2853537"/>
            <a:ext cx="837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400" dirty="0" smtClean="0">
                <a:solidFill>
                  <a:srgbClr val="0000FF"/>
                </a:solidFill>
              </a:rPr>
              <a:t>SM-like</a:t>
            </a:r>
            <a:endParaRPr lang="zh-TW" altLang="en-US" sz="1400" dirty="0">
              <a:solidFill>
                <a:srgbClr val="0000FF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653362" y="5400017"/>
            <a:ext cx="6028060" cy="538609"/>
          </a:xfrm>
          <a:prstGeom prst="rect">
            <a:avLst/>
          </a:prstGeom>
          <a:solidFill>
            <a:srgbClr val="00FFFF"/>
          </a:solidFill>
        </p:spPr>
        <p:txBody>
          <a:bodyPr wrap="none">
            <a:spAutoFit/>
          </a:bodyPr>
          <a:lstStyle/>
          <a:p>
            <a:r>
              <a:rPr lang="en-US" altLang="zh-TW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zh-TW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200" b="1" baseline="-25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&gt; 0 and </a:t>
            </a:r>
            <a:r>
              <a:rPr lang="en-US" altLang="zh-TW" sz="2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Handwriting" panose="03010101010101010101" pitchFamily="66" charset="0"/>
              </a:rPr>
              <a:t>O</a:t>
            </a:r>
            <a:r>
              <a:rPr lang="en-US" altLang="zh-TW" sz="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Handwriting" panose="03010101010101010101" pitchFamily="66" charset="0"/>
              </a:rPr>
              <a:t> </a:t>
            </a:r>
            <a:r>
              <a:rPr lang="en-US" altLang="zh-TW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(1) preferred:  “Protects” Alignment </a:t>
            </a:r>
          </a:p>
          <a:p>
            <a:endParaRPr lang="zh-TW" altLang="en-US" sz="500" dirty="0"/>
          </a:p>
        </p:txBody>
      </p:sp>
      <p:sp>
        <p:nvSpPr>
          <p:cNvPr id="45" name="文字方塊 44"/>
          <p:cNvSpPr txBox="1"/>
          <p:nvPr/>
        </p:nvSpPr>
        <p:spPr>
          <a:xfrm>
            <a:off x="3095836" y="5877272"/>
            <a:ext cx="574548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700" dirty="0" smtClean="0">
                <a:solidFill>
                  <a:srgbClr val="0000FF"/>
                </a:solidFill>
              </a:rPr>
              <a:t> </a:t>
            </a:r>
            <a:r>
              <a:rPr lang="en-US" altLang="zh-TW" sz="1700" b="1" dirty="0" smtClean="0">
                <a:solidFill>
                  <a:srgbClr val="0000FF"/>
                </a:solidFill>
                <a:sym typeface="Symbol" panose="05050102010706020507" pitchFamily="18" charset="2"/>
              </a:rPr>
              <a:t>  </a:t>
            </a:r>
            <a:r>
              <a:rPr lang="en-US" altLang="zh-TW" sz="1700" dirty="0" smtClean="0">
                <a:solidFill>
                  <a:srgbClr val="0000FF"/>
                </a:solidFill>
              </a:rPr>
              <a:t>Original Motivation to Study Alignment in </a:t>
            </a:r>
            <a:r>
              <a:rPr lang="en-US" altLang="zh-TW" sz="1700" dirty="0" smtClean="0">
                <a:solidFill>
                  <a:schemeClr val="bg1">
                    <a:lumMod val="65000"/>
                  </a:schemeClr>
                </a:solidFill>
              </a:rPr>
              <a:t>G</a:t>
            </a:r>
            <a:r>
              <a:rPr lang="en-US" altLang="zh-TW" sz="1700" dirty="0" smtClean="0">
                <a:solidFill>
                  <a:srgbClr val="0000FF"/>
                </a:solidFill>
              </a:rPr>
              <a:t>2HDM</a:t>
            </a:r>
            <a:endParaRPr lang="zh-TW" altLang="en-US" sz="1700" dirty="0">
              <a:solidFill>
                <a:srgbClr val="0000FF"/>
              </a:solidFill>
            </a:endParaRPr>
          </a:p>
        </p:txBody>
      </p:sp>
      <p:sp>
        <p:nvSpPr>
          <p:cNvPr id="46" name="文字方塊 45"/>
          <p:cNvSpPr txBox="1"/>
          <p:nvPr/>
        </p:nvSpPr>
        <p:spPr>
          <a:xfrm>
            <a:off x="5693695" y="6285600"/>
            <a:ext cx="34708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TW" sz="1200" dirty="0" smtClean="0"/>
              <a:t>based on WSH &amp; Kikuchi, 1704.03788 [</a:t>
            </a:r>
            <a:r>
              <a:rPr lang="en-US" altLang="zh-TW" sz="1000" dirty="0" smtClean="0"/>
              <a:t>PRD’17]</a:t>
            </a:r>
            <a:endParaRPr lang="zh-TW" altLang="en-US" sz="1000" dirty="0"/>
          </a:p>
        </p:txBody>
      </p:sp>
      <p:sp>
        <p:nvSpPr>
          <p:cNvPr id="47" name="文字方塊 46"/>
          <p:cNvSpPr txBox="1"/>
          <p:nvPr/>
        </p:nvSpPr>
        <p:spPr>
          <a:xfrm>
            <a:off x="7471415" y="2925815"/>
            <a:ext cx="124104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500" dirty="0" smtClean="0">
                <a:solidFill>
                  <a:srgbClr val="0000FF"/>
                </a:solidFill>
              </a:rPr>
              <a:t>still allowed</a:t>
            </a:r>
            <a:endParaRPr lang="zh-TW" altLang="en-US" sz="1500" dirty="0">
              <a:solidFill>
                <a:srgbClr val="0000FF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59532" y="5366147"/>
            <a:ext cx="885178" cy="584775"/>
          </a:xfrm>
          <a:prstGeom prst="rect">
            <a:avLst/>
          </a:prstGeom>
          <a:solidFill>
            <a:srgbClr val="FFFF7D"/>
          </a:solidFill>
        </p:spPr>
        <p:txBody>
          <a:bodyPr wrap="none">
            <a:spAutoFit/>
          </a:bodyPr>
          <a:lstStyle/>
          <a:p>
            <a:pPr algn="ctr"/>
            <a:r>
              <a:rPr lang="en-US" altLang="zh-TW" sz="16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New</a:t>
            </a:r>
          </a:p>
          <a:p>
            <a:pPr algn="ctr"/>
            <a:r>
              <a:rPr lang="en-US" altLang="zh-TW" sz="16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Yukawa</a:t>
            </a:r>
            <a:endParaRPr lang="zh-TW" altLang="en-US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9" name="圖片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6236" y="3398030"/>
            <a:ext cx="1155864" cy="1075086"/>
          </a:xfrm>
          <a:prstGeom prst="rect">
            <a:avLst/>
          </a:prstGeom>
        </p:spPr>
      </p:pic>
      <p:sp>
        <p:nvSpPr>
          <p:cNvPr id="50" name="矩形 49"/>
          <p:cNvSpPr/>
          <p:nvPr/>
        </p:nvSpPr>
        <p:spPr>
          <a:xfrm>
            <a:off x="4192105" y="3933492"/>
            <a:ext cx="53732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sz="1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1500" b="1" baseline="-25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sz="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15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l-GR" altLang="zh-TW" sz="1500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endParaRPr lang="zh-TW" altLang="en-US" sz="1500" dirty="0"/>
          </a:p>
        </p:txBody>
      </p:sp>
      <p:cxnSp>
        <p:nvCxnSpPr>
          <p:cNvPr id="52" name="直線單箭頭接點 51"/>
          <p:cNvCxnSpPr/>
          <p:nvPr/>
        </p:nvCxnSpPr>
        <p:spPr bwMode="auto">
          <a:xfrm rot="-480000" flipV="1">
            <a:off x="4580430" y="3931880"/>
            <a:ext cx="252000" cy="1075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直線接點 21"/>
          <p:cNvCxnSpPr/>
          <p:nvPr/>
        </p:nvCxnSpPr>
        <p:spPr bwMode="auto">
          <a:xfrm>
            <a:off x="354273" y="2276872"/>
            <a:ext cx="874956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pic>
        <p:nvPicPr>
          <p:cNvPr id="4" name="圖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3648" y="1199230"/>
            <a:ext cx="6408712" cy="393566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4163906" y="-135396"/>
            <a:ext cx="4876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400" b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endParaRPr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7139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2123728" y="188640"/>
            <a:ext cx="4892238" cy="5539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lvl="0" algn="ctr"/>
            <a:r>
              <a:rPr lang="en-US" altLang="zh-TW" sz="3000" b="1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T</a:t>
            </a:r>
            <a:r>
              <a:rPr lang="en-US" altLang="zh-TW" sz="30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he </a:t>
            </a:r>
            <a:r>
              <a:rPr lang="en-US" altLang="zh-TW" sz="3000" b="1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Case for Extra </a:t>
            </a:r>
            <a:r>
              <a:rPr lang="en-US" altLang="zh-TW" sz="3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Yukawas</a:t>
            </a:r>
            <a:endParaRPr lang="en-US" altLang="zh-TW" sz="3000" b="1" dirty="0">
              <a:solidFill>
                <a:srgbClr val="0000FF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1520" y="1196752"/>
            <a:ext cx="8820980" cy="5178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altLang="zh-TW" sz="800" dirty="0" smtClean="0">
              <a:solidFill>
                <a:srgbClr val="000000"/>
              </a:solidFill>
            </a:endParaRPr>
          </a:p>
          <a:p>
            <a:pPr marL="571500" indent="-571500">
              <a:buAutoNum type="romanUcPeriod"/>
            </a:pPr>
            <a:r>
              <a:rPr lang="en-US" altLang="zh-TW" sz="2500" dirty="0" smtClean="0">
                <a:solidFill>
                  <a:srgbClr val="000000"/>
                </a:solidFill>
              </a:rPr>
              <a:t> </a:t>
            </a:r>
            <a:r>
              <a:rPr lang="en-US" altLang="zh-TW" sz="500" dirty="0" smtClean="0">
                <a:solidFill>
                  <a:srgbClr val="000000"/>
                </a:solidFill>
              </a:rPr>
              <a:t> </a:t>
            </a:r>
            <a:r>
              <a:rPr lang="en-US" altLang="zh-TW" sz="2500" dirty="0" smtClean="0">
                <a:solidFill>
                  <a:srgbClr val="000000"/>
                </a:solidFill>
              </a:rPr>
              <a:t>Intro:   2HDM-III</a:t>
            </a:r>
            <a:endParaRPr lang="en-US" altLang="zh-TW" sz="400" dirty="0" smtClean="0">
              <a:solidFill>
                <a:srgbClr val="0000FF"/>
              </a:solidFill>
              <a:cs typeface="Times New Roman" panose="02020603050405020304" pitchFamily="18" charset="0"/>
            </a:endParaRPr>
          </a:p>
          <a:p>
            <a:pPr marL="571500" indent="-571500"/>
            <a:r>
              <a:rPr lang="en-US" altLang="zh-TW" sz="16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                                                                  </a:t>
            </a:r>
            <a:endParaRPr lang="en-US" altLang="zh-TW" sz="21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  <a:p>
            <a:pPr marL="571500" indent="-571500"/>
            <a:endParaRPr lang="en-US" altLang="zh-TW" sz="1200" dirty="0" smtClean="0">
              <a:solidFill>
                <a:srgbClr val="000000"/>
              </a:solidFill>
            </a:endParaRPr>
          </a:p>
          <a:p>
            <a:pPr marL="514350" indent="-514350">
              <a:buAutoNum type="romanUcPeriod" startAt="2"/>
            </a:pPr>
            <a:r>
              <a:rPr lang="en-US" altLang="zh-TW" sz="2500" dirty="0" smtClean="0">
                <a:solidFill>
                  <a:srgbClr val="000000"/>
                </a:solidFill>
              </a:rPr>
              <a:t>  </a:t>
            </a:r>
            <a:r>
              <a:rPr lang="en-US" altLang="zh-TW" sz="2500" u="sng" dirty="0" smtClean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EWBG</a:t>
            </a:r>
          </a:p>
          <a:p>
            <a:r>
              <a:rPr lang="en-US" altLang="zh-TW" sz="8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</a:t>
            </a:r>
          </a:p>
          <a:p>
            <a:pPr marL="571500" lvl="0" indent="-571500"/>
            <a:r>
              <a:rPr lang="en-US" altLang="zh-TW" sz="16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          </a:t>
            </a:r>
            <a:r>
              <a:rPr lang="en-US" altLang="zh-TW" sz="21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16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               </a:t>
            </a:r>
            <a:r>
              <a:rPr lang="en-US" altLang="zh-TW" sz="22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</a:p>
          <a:p>
            <a:pPr marL="571500" lvl="0" indent="-571500"/>
            <a:r>
              <a:rPr lang="en-US" altLang="zh-TW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                          </a:t>
            </a:r>
            <a:r>
              <a:rPr lang="en-US" altLang="zh-TW" sz="2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endParaRPr lang="en-US" altLang="zh-TW" sz="2200" b="1" baseline="-25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/>
            <a:endParaRPr lang="en-US" altLang="zh-TW" sz="1500" dirty="0" smtClean="0">
              <a:solidFill>
                <a:srgbClr val="000000"/>
              </a:solidFill>
            </a:endParaRPr>
          </a:p>
          <a:p>
            <a:pPr lvl="0"/>
            <a:r>
              <a:rPr lang="en-US" altLang="zh-TW" sz="2500" dirty="0" smtClean="0">
                <a:solidFill>
                  <a:srgbClr val="000000"/>
                </a:solidFill>
                <a:latin typeface="Comic Sans MS"/>
              </a:rPr>
              <a:t>III. </a:t>
            </a:r>
            <a:r>
              <a:rPr lang="en-US" altLang="zh-TW" sz="2500" dirty="0" smtClean="0">
                <a:solidFill>
                  <a:srgbClr val="FF0000"/>
                </a:solidFill>
                <a:latin typeface="Comic Sans MS"/>
              </a:rPr>
              <a:t>Extra </a:t>
            </a:r>
            <a:r>
              <a:rPr lang="en-US" altLang="zh-TW" sz="2500" dirty="0" err="1" smtClean="0">
                <a:solidFill>
                  <a:srgbClr val="FF0000"/>
                </a:solidFill>
                <a:latin typeface="Comic Sans MS"/>
              </a:rPr>
              <a:t>Yukawas</a:t>
            </a:r>
            <a:endParaRPr lang="en-US" altLang="zh-TW" sz="400" dirty="0">
              <a:solidFill>
                <a:srgbClr val="0000FF"/>
              </a:solidFill>
              <a:cs typeface="Times New Roman" panose="02020603050405020304" pitchFamily="18" charset="0"/>
            </a:endParaRPr>
          </a:p>
          <a:p>
            <a:pPr marL="571500" lvl="0" indent="-571500"/>
            <a:r>
              <a:rPr lang="en-US" altLang="zh-TW" sz="1600" dirty="0">
                <a:solidFill>
                  <a:srgbClr val="0000FF"/>
                </a:solidFill>
                <a:cs typeface="Times New Roman" panose="02020603050405020304" pitchFamily="18" charset="0"/>
              </a:rPr>
              <a:t>             </a:t>
            </a:r>
            <a:r>
              <a:rPr lang="en-US" altLang="zh-TW" sz="16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                                                     </a:t>
            </a:r>
            <a:endParaRPr lang="en-US" altLang="zh-TW" sz="21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  <a:p>
            <a:pPr marL="571500" lvl="0" indent="-571500"/>
            <a:endParaRPr lang="en-US" altLang="zh-TW" sz="1500" dirty="0">
              <a:solidFill>
                <a:srgbClr val="000000"/>
              </a:solidFill>
            </a:endParaRPr>
          </a:p>
          <a:p>
            <a:pPr lvl="0"/>
            <a:r>
              <a:rPr lang="en-US" altLang="zh-TW" sz="2500" dirty="0" smtClean="0">
                <a:solidFill>
                  <a:srgbClr val="000000"/>
                </a:solidFill>
              </a:rPr>
              <a:t>IV. </a:t>
            </a:r>
            <a:r>
              <a:rPr lang="en-US" altLang="zh-TW" sz="2500" dirty="0" smtClean="0"/>
              <a:t> </a:t>
            </a:r>
            <a:r>
              <a:rPr lang="en-US" altLang="zh-TW" sz="1200" dirty="0" smtClean="0"/>
              <a:t> </a:t>
            </a:r>
            <a:r>
              <a:rPr lang="en-US" altLang="zh-TW" sz="2500" dirty="0" smtClean="0">
                <a:solidFill>
                  <a:srgbClr val="000000"/>
                </a:solidFill>
              </a:rPr>
              <a:t>Curious</a:t>
            </a:r>
            <a:r>
              <a:rPr lang="en-US" altLang="zh-TW" sz="2500" dirty="0" smtClean="0"/>
              <a:t>:   </a:t>
            </a:r>
            <a:r>
              <a:rPr lang="en-US" altLang="zh-TW" sz="25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Alignment</a:t>
            </a:r>
            <a:endParaRPr lang="en-US" altLang="zh-TW" sz="1900" u="sng" dirty="0">
              <a:solidFill>
                <a:srgbClr val="000000">
                  <a:lumMod val="65000"/>
                  <a:lumOff val="3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1500" lvl="0" indent="-571500"/>
            <a:r>
              <a:rPr lang="en-US" altLang="zh-TW" sz="10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endParaRPr lang="en-US" altLang="zh-TW" sz="1000" dirty="0">
              <a:solidFill>
                <a:srgbClr val="0000FF"/>
              </a:solidFill>
              <a:cs typeface="Times New Roman" panose="02020603050405020304" pitchFamily="18" charset="0"/>
            </a:endParaRPr>
          </a:p>
          <a:p>
            <a:pPr marL="571500" lvl="0" indent="-571500"/>
            <a:r>
              <a:rPr lang="en-US" altLang="zh-TW" sz="1600" dirty="0">
                <a:solidFill>
                  <a:srgbClr val="0000FF"/>
                </a:solidFill>
                <a:cs typeface="Times New Roman" panose="02020603050405020304" pitchFamily="18" charset="0"/>
              </a:rPr>
              <a:t>             </a:t>
            </a:r>
            <a:r>
              <a:rPr lang="en-US" altLang="zh-TW" sz="16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            </a:t>
            </a:r>
            <a:r>
              <a:rPr lang="en-US" altLang="zh-TW" sz="22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 </a:t>
            </a:r>
          </a:p>
          <a:p>
            <a:pPr marL="571500" lvl="0" indent="-571500"/>
            <a:r>
              <a:rPr lang="en-US" altLang="zh-TW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                    </a:t>
            </a:r>
            <a:r>
              <a:rPr lang="en-US" altLang="zh-TW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    </a:t>
            </a:r>
            <a:r>
              <a:rPr lang="en-US" altLang="zh-TW" sz="2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endParaRPr lang="en-US" altLang="zh-TW" sz="22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  <a:p>
            <a:pPr marL="571500" lvl="0" indent="-571500"/>
            <a:r>
              <a:rPr lang="en-US" altLang="zh-TW" sz="1600" dirty="0" smtClean="0">
                <a:solidFill>
                  <a:srgbClr val="000000"/>
                </a:solidFill>
              </a:rPr>
              <a:t> </a:t>
            </a:r>
            <a:endParaRPr lang="en-US" altLang="zh-TW" sz="1600" dirty="0">
              <a:solidFill>
                <a:srgbClr val="000000"/>
              </a:solidFill>
            </a:endParaRPr>
          </a:p>
          <a:p>
            <a:pPr lvl="0"/>
            <a:r>
              <a:rPr lang="en-US" altLang="zh-TW" sz="2500" dirty="0" smtClean="0">
                <a:solidFill>
                  <a:srgbClr val="000000"/>
                </a:solidFill>
              </a:rPr>
              <a:t>V.    Conclusion:   </a:t>
            </a:r>
            <a:r>
              <a:rPr lang="en-US" altLang="zh-TW" sz="2450" dirty="0" smtClean="0">
                <a:solidFill>
                  <a:srgbClr val="0000FF"/>
                </a:solidFill>
              </a:rPr>
              <a:t>FPCP B</a:t>
            </a:r>
            <a:r>
              <a:rPr lang="en-US" altLang="zh-TW" sz="2400" dirty="0" smtClean="0">
                <a:solidFill>
                  <a:srgbClr val="0000FF"/>
                </a:solidFill>
              </a:rPr>
              <a:t>onanza</a:t>
            </a:r>
            <a:r>
              <a:rPr lang="en-US" altLang="zh-TW" sz="2500" dirty="0" smtClean="0">
                <a:solidFill>
                  <a:srgbClr val="000000"/>
                </a:solidFill>
              </a:rPr>
              <a:t> &amp; </a:t>
            </a:r>
            <a:r>
              <a:rPr lang="en-US" altLang="zh-TW" sz="265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1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65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TW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TW" sz="2400" dirty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265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5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65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TW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TW" sz="2400" dirty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265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1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65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±</a:t>
            </a:r>
            <a:r>
              <a:rPr lang="en-US" altLang="zh-TW" sz="2400" dirty="0">
                <a:solidFill>
                  <a:srgbClr val="0000FF"/>
                </a:solidFill>
              </a:rPr>
              <a:t> </a:t>
            </a:r>
            <a:r>
              <a:rPr lang="en-US" altLang="zh-TW" sz="2400" dirty="0" smtClean="0">
                <a:solidFill>
                  <a:srgbClr val="0000FF"/>
                </a:solidFill>
              </a:rPr>
              <a:t>in </a:t>
            </a:r>
            <a:r>
              <a:rPr lang="en-US" altLang="zh-TW" sz="2400" dirty="0">
                <a:solidFill>
                  <a:srgbClr val="0000FF"/>
                </a:solidFill>
              </a:rPr>
              <a:t>Our </a:t>
            </a:r>
            <a:r>
              <a:rPr lang="en-US" altLang="zh-TW" sz="2400" dirty="0" smtClean="0">
                <a:solidFill>
                  <a:srgbClr val="0000FF"/>
                </a:solidFill>
              </a:rPr>
              <a:t>Time</a:t>
            </a:r>
            <a:endParaRPr lang="en-US" altLang="zh-TW" sz="1200" dirty="0"/>
          </a:p>
        </p:txBody>
      </p:sp>
      <p:grpSp>
        <p:nvGrpSpPr>
          <p:cNvPr id="10" name="群組 9"/>
          <p:cNvGrpSpPr/>
          <p:nvPr/>
        </p:nvGrpSpPr>
        <p:grpSpPr>
          <a:xfrm>
            <a:off x="2015716" y="2483152"/>
            <a:ext cx="3910847" cy="873840"/>
            <a:chOff x="1907704" y="2569388"/>
            <a:chExt cx="3910847" cy="873840"/>
          </a:xfrm>
        </p:grpSpPr>
        <p:sp>
          <p:nvSpPr>
            <p:cNvPr id="5" name="左大括弧 4"/>
            <p:cNvSpPr/>
            <p:nvPr/>
          </p:nvSpPr>
          <p:spPr>
            <a:xfrm rot="10800000" flipH="1">
              <a:off x="1907704" y="2605392"/>
              <a:ext cx="180019" cy="770312"/>
            </a:xfrm>
            <a:prstGeom prst="leftBrace">
              <a:avLst>
                <a:gd name="adj1" fmla="val 37500"/>
                <a:gd name="adj2" fmla="val 48825"/>
              </a:avLst>
            </a:prstGeom>
            <a:ln>
              <a:solidFill>
                <a:srgbClr val="3333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015715" y="2569388"/>
              <a:ext cx="3740126" cy="4462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2300" dirty="0">
                  <a:solidFill>
                    <a:srgbClr val="0000FF"/>
                  </a:solidFill>
                  <a:latin typeface="Lucida Handwriting" panose="03010101010101010101" pitchFamily="66" charset="0"/>
                  <a:cs typeface="Times New Roman" panose="02020603050405020304" pitchFamily="18" charset="0"/>
                </a:rPr>
                <a:t>O</a:t>
              </a:r>
              <a:r>
                <a:rPr lang="en-US" altLang="zh-TW" sz="2100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(1)</a:t>
              </a:r>
              <a:r>
                <a:rPr lang="en-US" altLang="zh-TW" sz="21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100" dirty="0" err="1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Quartics</a:t>
              </a:r>
              <a:r>
                <a:rPr lang="en-US" altLang="zh-TW" sz="21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:  </a:t>
              </a:r>
              <a:r>
                <a:rPr lang="en-US" altLang="zh-TW" sz="21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1</a:t>
              </a:r>
              <a:r>
                <a:rPr lang="en-US" altLang="zh-TW" sz="2100" baseline="300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st</a:t>
              </a:r>
              <a:r>
                <a:rPr lang="en-US" altLang="zh-TW" sz="21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 Order PT</a:t>
              </a:r>
              <a:endParaRPr lang="zh-TW" altLang="en-US" dirty="0"/>
            </a:p>
          </p:txBody>
        </p:sp>
        <p:sp>
          <p:nvSpPr>
            <p:cNvPr id="9" name="矩形 8"/>
            <p:cNvSpPr/>
            <p:nvPr/>
          </p:nvSpPr>
          <p:spPr>
            <a:xfrm>
              <a:off x="2006289" y="2996952"/>
              <a:ext cx="3812262" cy="4462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2300" dirty="0">
                  <a:solidFill>
                    <a:srgbClr val="0000FF"/>
                  </a:solidFill>
                  <a:latin typeface="Lucida Handwriting" panose="03010101010101010101" pitchFamily="66" charset="0"/>
                  <a:cs typeface="Times New Roman" panose="02020603050405020304" pitchFamily="18" charset="0"/>
                </a:rPr>
                <a:t>O</a:t>
              </a:r>
              <a:r>
                <a:rPr lang="en-US" altLang="zh-TW" sz="2100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(1</a:t>
              </a:r>
              <a:r>
                <a:rPr lang="en-US" altLang="zh-TW" sz="21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)</a:t>
              </a:r>
              <a:r>
                <a:rPr lang="en-US" altLang="zh-TW" sz="2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200" b="1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Im</a:t>
              </a:r>
              <a:r>
                <a:rPr lang="en-US" altLang="zh-TW" sz="7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l-GR" altLang="zh-TW" sz="2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200" b="1" baseline="-25000" dirty="0" err="1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tt</a:t>
              </a:r>
              <a:r>
                <a:rPr lang="en-US" altLang="zh-TW" sz="21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:  </a:t>
              </a:r>
              <a:r>
                <a:rPr lang="en-US" altLang="zh-TW" sz="21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   </a:t>
              </a:r>
              <a:r>
                <a:rPr lang="en-US" altLang="zh-TW" sz="8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zh-TW" sz="21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Source </a:t>
              </a:r>
              <a:r>
                <a:rPr lang="en-US" altLang="zh-TW" sz="21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of </a:t>
              </a:r>
              <a:r>
                <a:rPr lang="en-US" altLang="zh-TW" sz="2100" dirty="0" smtClean="0">
                  <a:solidFill>
                    <a:srgbClr val="FF0000"/>
                  </a:solidFill>
                  <a:cs typeface="Times New Roman" panose="02020603050405020304" pitchFamily="18" charset="0"/>
                </a:rPr>
                <a:t>CPV</a:t>
              </a:r>
              <a:r>
                <a:rPr lang="en-US" altLang="zh-TW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 </a:t>
              </a:r>
              <a:endParaRPr lang="zh-TW" altLang="en-US" dirty="0"/>
            </a:p>
          </p:txBody>
        </p:sp>
      </p:grpSp>
      <p:grpSp>
        <p:nvGrpSpPr>
          <p:cNvPr id="11" name="群組 10"/>
          <p:cNvGrpSpPr/>
          <p:nvPr/>
        </p:nvGrpSpPr>
        <p:grpSpPr>
          <a:xfrm>
            <a:off x="2019796" y="4824000"/>
            <a:ext cx="5951469" cy="828092"/>
            <a:chOff x="1907704" y="2584358"/>
            <a:chExt cx="5951469" cy="828092"/>
          </a:xfrm>
        </p:grpSpPr>
        <p:sp>
          <p:nvSpPr>
            <p:cNvPr id="12" name="左大括弧 11"/>
            <p:cNvSpPr/>
            <p:nvPr/>
          </p:nvSpPr>
          <p:spPr>
            <a:xfrm rot="10800000" flipH="1">
              <a:off x="1907704" y="2605392"/>
              <a:ext cx="180019" cy="770312"/>
            </a:xfrm>
            <a:prstGeom prst="leftBrace">
              <a:avLst>
                <a:gd name="adj1" fmla="val 37500"/>
                <a:gd name="adj2" fmla="val 48825"/>
              </a:avLst>
            </a:prstGeom>
            <a:ln>
              <a:solidFill>
                <a:srgbClr val="3333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015715" y="2584358"/>
              <a:ext cx="3490058" cy="4462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2300" dirty="0">
                  <a:solidFill>
                    <a:srgbClr val="0000FF"/>
                  </a:solidFill>
                  <a:latin typeface="Lucida Handwriting" panose="03010101010101010101" pitchFamily="66" charset="0"/>
                  <a:cs typeface="Times New Roman" panose="02020603050405020304" pitchFamily="18" charset="0"/>
                </a:rPr>
                <a:t>O</a:t>
              </a:r>
              <a:r>
                <a:rPr lang="en-US" altLang="zh-TW" sz="2100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(1)</a:t>
              </a:r>
              <a:r>
                <a:rPr lang="en-US" altLang="zh-TW" sz="21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100" dirty="0" err="1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Quartics</a:t>
              </a:r>
              <a:r>
                <a:rPr lang="en-US" altLang="zh-TW" sz="21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 Consistent</a:t>
              </a:r>
              <a:r>
                <a:rPr lang="en-US" altLang="zh-TW" sz="8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zh-TW" sz="21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!</a:t>
              </a:r>
              <a:endParaRPr lang="zh-TW" altLang="en-US" dirty="0"/>
            </a:p>
          </p:txBody>
        </p:sp>
        <p:sp>
          <p:nvSpPr>
            <p:cNvPr id="14" name="矩形 13"/>
            <p:cNvSpPr/>
            <p:nvPr/>
          </p:nvSpPr>
          <p:spPr>
            <a:xfrm>
              <a:off x="2006289" y="2996952"/>
              <a:ext cx="5852884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0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zh-TW" sz="2100" dirty="0" smtClean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anose="02020603050405020304" pitchFamily="18" charset="0"/>
                </a:rPr>
                <a:t>Alignment</a:t>
              </a:r>
              <a:r>
                <a:rPr lang="en-US" altLang="zh-TW" sz="2100" dirty="0" smtClean="0">
                  <a:solidFill>
                    <a:srgbClr val="0000FF"/>
                  </a:solidFill>
                  <a:cs typeface="Times New Roman" panose="02020603050405020304" pitchFamily="18" charset="0"/>
                </a:rPr>
                <a:t>:  Replaces Glashow-Weinberg NFC</a:t>
              </a:r>
              <a:endParaRPr lang="zh-TW" altLang="en-US" dirty="0"/>
            </a:p>
          </p:txBody>
        </p:sp>
      </p:grpSp>
      <p:sp>
        <p:nvSpPr>
          <p:cNvPr id="16" name="矩形 15"/>
          <p:cNvSpPr/>
          <p:nvPr/>
        </p:nvSpPr>
        <p:spPr>
          <a:xfrm>
            <a:off x="4355976" y="3733582"/>
            <a:ext cx="342273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100" u="sng" dirty="0">
                <a:solidFill>
                  <a:srgbClr val="0000FF"/>
                </a:solidFill>
              </a:rPr>
              <a:t>an Experimental Question</a:t>
            </a:r>
            <a:endParaRPr lang="zh-TW" altLang="en-US" u="sng" dirty="0"/>
          </a:p>
        </p:txBody>
      </p:sp>
      <p:sp>
        <p:nvSpPr>
          <p:cNvPr id="18" name="矩形 17"/>
          <p:cNvSpPr/>
          <p:nvPr/>
        </p:nvSpPr>
        <p:spPr>
          <a:xfrm>
            <a:off x="4355976" y="1626187"/>
            <a:ext cx="425789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100" dirty="0">
                <a:solidFill>
                  <a:srgbClr val="0000FF"/>
                </a:solidFill>
                <a:cs typeface="Times New Roman" panose="02020603050405020304" pitchFamily="18" charset="0"/>
              </a:rPr>
              <a:t>Extra Yukawa Coupling </a:t>
            </a:r>
            <a:r>
              <a:rPr lang="en-US" altLang="zh-TW" sz="2100" u="sng" dirty="0">
                <a:solidFill>
                  <a:srgbClr val="0000FF"/>
                </a:solidFill>
                <a:cs typeface="Times New Roman" panose="02020603050405020304" pitchFamily="18" charset="0"/>
              </a:rPr>
              <a:t>Thoughts</a:t>
            </a:r>
            <a:endParaRPr lang="zh-TW" altLang="en-US" u="sng" dirty="0"/>
          </a:p>
        </p:txBody>
      </p:sp>
      <p:sp>
        <p:nvSpPr>
          <p:cNvPr id="4" name="文字方塊 3"/>
          <p:cNvSpPr txBox="1"/>
          <p:nvPr/>
        </p:nvSpPr>
        <p:spPr>
          <a:xfrm>
            <a:off x="6608196" y="2937637"/>
            <a:ext cx="2005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altLang="zh-TW" sz="2000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</a:t>
            </a:r>
            <a:r>
              <a:rPr lang="en-US" altLang="zh-TW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Top Yukawa</a:t>
            </a:r>
            <a:endParaRPr lang="zh-TW" alt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925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411760" y="3163034"/>
            <a:ext cx="4320480" cy="55399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TW" sz="3000" dirty="0" smtClean="0">
                <a:solidFill>
                  <a:srgbClr val="000000"/>
                </a:solidFill>
              </a:rPr>
              <a:t>I.  Intro:   2HDM-III</a:t>
            </a:r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4535996" y="4221088"/>
            <a:ext cx="425789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100" dirty="0">
                <a:solidFill>
                  <a:srgbClr val="0000FF"/>
                </a:solidFill>
                <a:cs typeface="Times New Roman" panose="02020603050405020304" pitchFamily="18" charset="0"/>
              </a:rPr>
              <a:t>Extra Yukawa Coupling </a:t>
            </a:r>
            <a:r>
              <a:rPr lang="en-US" altLang="zh-TW" sz="2100" u="sng" dirty="0">
                <a:solidFill>
                  <a:srgbClr val="0000FF"/>
                </a:solidFill>
                <a:cs typeface="Times New Roman" panose="02020603050405020304" pitchFamily="18" charset="0"/>
              </a:rPr>
              <a:t>Thoughts</a:t>
            </a:r>
            <a:endParaRPr lang="zh-TW" altLang="en-US" u="sng" dirty="0"/>
          </a:p>
        </p:txBody>
      </p:sp>
    </p:spTree>
    <p:extLst>
      <p:ext uri="{BB962C8B-B14F-4D97-AF65-F5344CB8AC3E}">
        <p14:creationId xmlns:p14="http://schemas.microsoft.com/office/powerpoint/2010/main" val="131728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301"/>
            <a:ext cx="9144000" cy="6822745"/>
          </a:xfrm>
          <a:prstGeom prst="rect">
            <a:avLst/>
          </a:prstGeom>
        </p:spPr>
      </p:pic>
      <p:sp>
        <p:nvSpPr>
          <p:cNvPr id="3" name="文字方塊 2"/>
          <p:cNvSpPr txBox="1"/>
          <p:nvPr/>
        </p:nvSpPr>
        <p:spPr>
          <a:xfrm>
            <a:off x="1256239" y="1468800"/>
            <a:ext cx="6638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dirty="0" smtClean="0">
                <a:solidFill>
                  <a:srgbClr val="FFFF00"/>
                </a:solidFill>
              </a:rPr>
              <a:t> </a:t>
            </a:r>
            <a:r>
              <a:rPr lang="en-US" altLang="zh-TW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altLang="zh-TW" dirty="0" smtClean="0">
                <a:solidFill>
                  <a:srgbClr val="FFFF00"/>
                </a:solidFill>
              </a:rPr>
              <a:t>Fundamental</a:t>
            </a:r>
            <a:r>
              <a:rPr lang="en-US" altLang="zh-TW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US" altLang="zh-TW" dirty="0" smtClean="0">
                <a:solidFill>
                  <a:srgbClr val="FFFF00"/>
                </a:solidFill>
              </a:rPr>
              <a:t> Nature Needs Experimental Demonstration </a:t>
            </a:r>
            <a:endParaRPr lang="zh-TW" altLang="en-US" dirty="0">
              <a:solidFill>
                <a:srgbClr val="FFFF00"/>
              </a:solidFill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539552" y="6165304"/>
            <a:ext cx="2388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 smtClean="0"/>
              <a:t>from 2008 Nobel webpage</a:t>
            </a:r>
            <a:endParaRPr lang="zh-TW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82113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群組 4"/>
          <p:cNvGrpSpPr/>
          <p:nvPr/>
        </p:nvGrpSpPr>
        <p:grpSpPr>
          <a:xfrm>
            <a:off x="35496" y="1412776"/>
            <a:ext cx="9073007" cy="4068452"/>
            <a:chOff x="71500" y="1412776"/>
            <a:chExt cx="9073007" cy="4068452"/>
          </a:xfrm>
        </p:grpSpPr>
        <p:sp>
          <p:nvSpPr>
            <p:cNvPr id="8" name="矩形 7"/>
            <p:cNvSpPr/>
            <p:nvPr/>
          </p:nvSpPr>
          <p:spPr>
            <a:xfrm>
              <a:off x="1007604" y="1412776"/>
              <a:ext cx="6543599" cy="400110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  <p:txBody>
            <a:bodyPr wrap="square">
              <a:spAutoFit/>
            </a:bodyPr>
            <a:lstStyle/>
            <a:p>
              <a:pPr lvl="0"/>
              <a:r>
                <a:rPr lang="en-US" altLang="zh-TW" sz="2000" dirty="0" smtClean="0">
                  <a:solidFill>
                    <a:srgbClr val="0000FF"/>
                  </a:solidFill>
                </a:rPr>
                <a:t> </a:t>
              </a:r>
              <a:r>
                <a:rPr lang="en-US" altLang="zh-TW" sz="2000" u="sng" dirty="0" smtClean="0">
                  <a:solidFill>
                    <a:srgbClr val="0000FF"/>
                  </a:solidFill>
                </a:rPr>
                <a:t>Known </a:t>
              </a:r>
              <a:r>
                <a:rPr lang="en-US" altLang="zh-TW" sz="2000" b="1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CPV</a:t>
              </a:r>
              <a:r>
                <a:rPr lang="en-US" altLang="zh-TW" sz="2000" u="sng" dirty="0">
                  <a:solidFill>
                    <a:srgbClr val="0000FF"/>
                  </a:solidFill>
                </a:rPr>
                <a:t> in C</a:t>
              </a:r>
              <a:r>
                <a:rPr lang="en-US" altLang="zh-TW" sz="2000" u="sng" dirty="0">
                  <a:solidFill>
                    <a:srgbClr val="FF0000"/>
                  </a:solidFill>
                </a:rPr>
                <a:t>KM</a:t>
              </a:r>
              <a:r>
                <a:rPr lang="en-US" altLang="zh-TW" sz="2000" u="sng" dirty="0">
                  <a:solidFill>
                    <a:srgbClr val="0000FF"/>
                  </a:solidFill>
                </a:rPr>
                <a:t>  </a:t>
              </a:r>
              <a:r>
                <a:rPr lang="en-US" altLang="zh-TW" sz="2000" dirty="0">
                  <a:solidFill>
                    <a:srgbClr val="0000FF"/>
                  </a:solidFill>
                  <a:sym typeface="Wingdings" panose="05000000000000000000" pitchFamily="2" charset="2"/>
                </a:rPr>
                <a:t> </a:t>
              </a:r>
              <a:r>
                <a:rPr lang="en-US" altLang="zh-TW" sz="2000" dirty="0">
                  <a:solidFill>
                    <a:srgbClr val="0000FF"/>
                  </a:solidFill>
                </a:rPr>
                <a:t> Yukawa’s.  </a:t>
              </a:r>
              <a:r>
                <a:rPr lang="en-US" altLang="zh-TW" sz="2000" dirty="0" smtClean="0">
                  <a:solidFill>
                    <a:srgbClr val="0000FF"/>
                  </a:solidFill>
                </a:rPr>
                <a:t>    </a:t>
              </a:r>
              <a:r>
                <a:rPr lang="en-US" altLang="zh-TW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Extra </a:t>
              </a:r>
              <a:r>
                <a:rPr lang="en-US" altLang="zh-TW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Yukawa</a:t>
              </a:r>
              <a:r>
                <a:rPr lang="en-US" altLang="zh-TW" sz="2000" dirty="0">
                  <a:solidFill>
                    <a:srgbClr val="FF0000"/>
                  </a:solidFill>
                </a:rPr>
                <a:t>’s</a:t>
              </a:r>
              <a:r>
                <a:rPr lang="en-US" altLang="zh-TW" sz="1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zh-TW" sz="2000" dirty="0">
                  <a:solidFill>
                    <a:srgbClr val="0000FF"/>
                  </a:solidFill>
                </a:rPr>
                <a:t>?</a:t>
              </a:r>
              <a:endParaRPr lang="zh-TW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9" name="左大括弧 8"/>
            <p:cNvSpPr/>
            <p:nvPr/>
          </p:nvSpPr>
          <p:spPr>
            <a:xfrm rot="5400000" flipH="1">
              <a:off x="6294886" y="795038"/>
              <a:ext cx="298644" cy="2016224"/>
            </a:xfrm>
            <a:prstGeom prst="leftBrace">
              <a:avLst>
                <a:gd name="adj1" fmla="val 37500"/>
                <a:gd name="adj2" fmla="val 48825"/>
              </a:avLst>
            </a:prstGeom>
            <a:ln>
              <a:solidFill>
                <a:srgbClr val="3333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5277744" y="1952472"/>
              <a:ext cx="3866763" cy="6924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dirty="0" smtClean="0">
                  <a:solidFill>
                    <a:srgbClr val="0000FF"/>
                  </a:solidFill>
                </a:rPr>
                <a:t>Killed by </a:t>
              </a:r>
              <a:r>
                <a:rPr lang="en-US" altLang="zh-TW" dirty="0">
                  <a:solidFill>
                    <a:srgbClr val="7C00A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Z</a:t>
              </a:r>
              <a:r>
                <a:rPr lang="en-US" altLang="zh-TW" baseline="-25000" dirty="0">
                  <a:solidFill>
                    <a:srgbClr val="7C00A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en-US" altLang="zh-TW" dirty="0" smtClean="0">
                  <a:solidFill>
                    <a:srgbClr val="0000FF"/>
                  </a:solidFill>
                </a:rPr>
                <a:t> </a:t>
              </a:r>
              <a:r>
                <a:rPr lang="en-US" altLang="zh-TW" sz="1550" dirty="0" smtClean="0">
                  <a:solidFill>
                    <a:srgbClr val="0000FF"/>
                  </a:solidFill>
                </a:rPr>
                <a:t>(Glashow-Weinberg </a:t>
              </a:r>
              <a:r>
                <a:rPr lang="en-US" altLang="zh-TW" sz="1500" dirty="0" smtClean="0">
                  <a:solidFill>
                    <a:srgbClr val="0000FF"/>
                  </a:solidFill>
                </a:rPr>
                <a:t>1977)</a:t>
              </a:r>
            </a:p>
            <a:p>
              <a:pPr algn="ctr"/>
              <a:r>
                <a:rPr lang="en-US" altLang="zh-TW" dirty="0" smtClean="0">
                  <a:solidFill>
                    <a:srgbClr val="0000FF"/>
                  </a:solidFill>
                </a:rPr>
                <a:t> </a:t>
              </a:r>
              <a:r>
                <a:rPr lang="en-US" altLang="zh-TW" sz="2100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Natural</a:t>
              </a:r>
              <a:r>
                <a:rPr lang="en-US" altLang="zh-TW" sz="2100" dirty="0" smtClean="0">
                  <a:solidFill>
                    <a:srgbClr val="0000FF"/>
                  </a:solidFill>
                </a:rPr>
                <a:t> </a:t>
              </a:r>
              <a:r>
                <a:rPr lang="en-US" altLang="zh-TW" sz="1200" dirty="0" smtClean="0">
                  <a:solidFill>
                    <a:srgbClr val="0000FF"/>
                  </a:solidFill>
                </a:rPr>
                <a:t> </a:t>
              </a:r>
              <a:r>
                <a:rPr lang="en-US" altLang="zh-TW" dirty="0" smtClean="0">
                  <a:solidFill>
                    <a:srgbClr val="0000FF"/>
                  </a:solidFill>
                </a:rPr>
                <a:t>Flavor Conservation</a:t>
              </a:r>
              <a:endParaRPr lang="zh-TW" altLang="en-US" dirty="0"/>
            </a:p>
          </p:txBody>
        </p:sp>
        <p:sp>
          <p:nvSpPr>
            <p:cNvPr id="11" name="矩形 10"/>
            <p:cNvSpPr/>
            <p:nvPr/>
          </p:nvSpPr>
          <p:spPr>
            <a:xfrm>
              <a:off x="71500" y="1786607"/>
              <a:ext cx="4770858" cy="346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650" u="sng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Jarlskog</a:t>
              </a:r>
              <a:r>
                <a:rPr lang="en-US" altLang="zh-TW" sz="1650" u="sng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Invariant </a:t>
              </a:r>
              <a:r>
                <a:rPr lang="en-US" altLang="zh-TW" sz="1650" i="1" u="sng" dirty="0">
                  <a:solidFill>
                    <a:srgbClr val="0000FF"/>
                  </a:solidFill>
                </a:rPr>
                <a:t>way too </a:t>
              </a:r>
              <a:r>
                <a:rPr lang="en-US" altLang="zh-TW" sz="1650" i="1" u="sng" dirty="0" smtClean="0">
                  <a:solidFill>
                    <a:srgbClr val="0000FF"/>
                  </a:solidFill>
                </a:rPr>
                <a:t>small </a:t>
              </a:r>
              <a:r>
                <a:rPr lang="en-US" altLang="zh-TW" sz="1650" u="sng" dirty="0" smtClean="0">
                  <a:solidFill>
                    <a:srgbClr val="0000FF"/>
                  </a:solidFill>
                </a:rPr>
                <a:t>for Universe</a:t>
              </a:r>
              <a:r>
                <a:rPr lang="en-US" altLang="zh-TW" sz="1000" i="1" u="sng" dirty="0" smtClean="0">
                  <a:solidFill>
                    <a:srgbClr val="0000FF"/>
                  </a:solidFill>
                </a:rPr>
                <a:t> </a:t>
              </a:r>
              <a:r>
                <a:rPr lang="en-US" altLang="zh-TW" sz="1650" i="1" u="sng" dirty="0">
                  <a:solidFill>
                    <a:srgbClr val="0000FF"/>
                  </a:solidFill>
                </a:rPr>
                <a:t>!</a:t>
              </a:r>
            </a:p>
          </p:txBody>
        </p:sp>
        <p:pic>
          <p:nvPicPr>
            <p:cNvPr id="13" name="圖片 12"/>
            <p:cNvPicPr>
              <a:picLocks noChangeAspect="1"/>
            </p:cNvPicPr>
            <p:nvPr/>
          </p:nvPicPr>
          <p:blipFill rotWithShape="1">
            <a:blip r:embed="rId2"/>
            <a:srcRect l="24836" b="80285"/>
            <a:stretch/>
          </p:blipFill>
          <p:spPr>
            <a:xfrm>
              <a:off x="1112623" y="2748956"/>
              <a:ext cx="6882748" cy="1124984"/>
            </a:xfrm>
            <a:prstGeom prst="rect">
              <a:avLst/>
            </a:prstGeom>
            <a:solidFill>
              <a:srgbClr val="E1FFFF"/>
            </a:solidFill>
          </p:spPr>
        </p:pic>
        <p:sp>
          <p:nvSpPr>
            <p:cNvPr id="14" name="文字方塊 13"/>
            <p:cNvSpPr txBox="1"/>
            <p:nvPr/>
          </p:nvSpPr>
          <p:spPr>
            <a:xfrm>
              <a:off x="1130718" y="4172584"/>
              <a:ext cx="2678938" cy="10310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dirty="0" smtClean="0"/>
                <a:t>u-, d-type mass each</a:t>
              </a:r>
            </a:p>
            <a:p>
              <a:pPr algn="ctr"/>
              <a:r>
                <a:rPr lang="en-US" altLang="zh-TW" dirty="0" smtClean="0"/>
                <a:t>from separate doublet</a:t>
              </a:r>
            </a:p>
            <a:p>
              <a:pPr algn="ctr"/>
              <a:endParaRPr lang="en-US" altLang="zh-TW" sz="700" dirty="0"/>
            </a:p>
            <a:p>
              <a:pPr algn="ctr"/>
              <a:r>
                <a:rPr lang="en-US" altLang="zh-TW" dirty="0" smtClean="0">
                  <a:sym typeface="Wingdings" panose="05000000000000000000" pitchFamily="2" charset="2"/>
                </a:rPr>
                <a:t> </a:t>
              </a:r>
              <a:r>
                <a:rPr lang="en-US" altLang="zh-TW" u="sng" dirty="0" smtClean="0">
                  <a:sym typeface="Wingdings" panose="05000000000000000000" pitchFamily="2" charset="2"/>
                </a:rPr>
                <a:t>Same Yuks. as SM</a:t>
              </a:r>
              <a:r>
                <a:rPr lang="en-US" altLang="zh-TW" dirty="0" smtClean="0">
                  <a:sym typeface="Wingdings" panose="05000000000000000000" pitchFamily="2" charset="2"/>
                </a:rPr>
                <a:t> </a:t>
              </a:r>
              <a:endParaRPr lang="zh-TW" altLang="en-US" dirty="0"/>
            </a:p>
          </p:txBody>
        </p:sp>
        <p:pic>
          <p:nvPicPr>
            <p:cNvPr id="15" name="圖片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29240" y="4136580"/>
              <a:ext cx="1970952" cy="438043"/>
            </a:xfrm>
            <a:prstGeom prst="rect">
              <a:avLst/>
            </a:prstGeom>
          </p:spPr>
        </p:pic>
        <p:sp>
          <p:nvSpPr>
            <p:cNvPr id="17" name="矩形 16"/>
            <p:cNvSpPr/>
            <p:nvPr/>
          </p:nvSpPr>
          <p:spPr>
            <a:xfrm>
              <a:off x="4874548" y="4665097"/>
              <a:ext cx="163378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dirty="0" smtClean="0">
                  <a:solidFill>
                    <a:srgbClr val="000000"/>
                  </a:solidFill>
                </a:rPr>
                <a:t>FCNC OK, if  </a:t>
              </a:r>
              <a:endParaRPr lang="zh-TW" altLang="en-US" dirty="0"/>
            </a:p>
          </p:txBody>
        </p:sp>
        <p:pic>
          <p:nvPicPr>
            <p:cNvPr id="18" name="圖片 1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93405" y="4597735"/>
              <a:ext cx="1895019" cy="504056"/>
            </a:xfrm>
            <a:prstGeom prst="rect">
              <a:avLst/>
            </a:prstGeom>
            <a:ln w="12700">
              <a:solidFill>
                <a:srgbClr val="FF0000"/>
              </a:solidFill>
            </a:ln>
          </p:spPr>
        </p:pic>
        <p:sp>
          <p:nvSpPr>
            <p:cNvPr id="19" name="左大括弧 18"/>
            <p:cNvSpPr/>
            <p:nvPr/>
          </p:nvSpPr>
          <p:spPr>
            <a:xfrm rot="5400000" flipH="1">
              <a:off x="7300756" y="4845954"/>
              <a:ext cx="169206" cy="428270"/>
            </a:xfrm>
            <a:prstGeom prst="leftBrace">
              <a:avLst>
                <a:gd name="adj1" fmla="val 37500"/>
                <a:gd name="adj2" fmla="val 48825"/>
              </a:avLst>
            </a:prstGeom>
            <a:ln>
              <a:solidFill>
                <a:srgbClr val="3333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23" name="圖片 22"/>
            <p:cNvPicPr>
              <a:picLocks noChangeAspect="1"/>
            </p:cNvPicPr>
            <p:nvPr/>
          </p:nvPicPr>
          <p:blipFill rotWithShape="1">
            <a:blip r:embed="rId5"/>
            <a:srcRect b="21386"/>
            <a:stretch/>
          </p:blipFill>
          <p:spPr>
            <a:xfrm>
              <a:off x="6988162" y="5067662"/>
              <a:ext cx="1014194" cy="413566"/>
            </a:xfrm>
            <a:prstGeom prst="rect">
              <a:avLst/>
            </a:prstGeom>
          </p:spPr>
        </p:pic>
        <p:sp>
          <p:nvSpPr>
            <p:cNvPr id="27" name="矩形 26"/>
            <p:cNvSpPr/>
            <p:nvPr/>
          </p:nvSpPr>
          <p:spPr>
            <a:xfrm>
              <a:off x="2048397" y="3645024"/>
              <a:ext cx="795411" cy="3847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900" dirty="0" smtClean="0">
                  <a:solidFill>
                    <a:srgbClr val="000000"/>
                  </a:solidFill>
                </a:rPr>
                <a:t>by </a:t>
              </a:r>
              <a:r>
                <a:rPr lang="en-US" altLang="zh-TW" sz="1900" dirty="0">
                  <a:solidFill>
                    <a:srgbClr val="000000"/>
                  </a:solidFill>
                </a:rPr>
                <a:t>Z</a:t>
              </a:r>
              <a:r>
                <a:rPr lang="en-US" altLang="zh-TW" sz="1900" baseline="-25000" dirty="0">
                  <a:solidFill>
                    <a:srgbClr val="000000"/>
                  </a:solidFill>
                </a:rPr>
                <a:t>2</a:t>
              </a:r>
              <a:endParaRPr lang="zh-TW" altLang="en-US" sz="1900" dirty="0"/>
            </a:p>
          </p:txBody>
        </p:sp>
        <p:cxnSp>
          <p:nvCxnSpPr>
            <p:cNvPr id="28" name="直線單箭頭接點 27"/>
            <p:cNvCxnSpPr/>
            <p:nvPr/>
          </p:nvCxnSpPr>
          <p:spPr bwMode="auto">
            <a:xfrm>
              <a:off x="4788024" y="3212976"/>
              <a:ext cx="3132348" cy="1452121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sp>
          <p:nvSpPr>
            <p:cNvPr id="31" name="文字方塊 30"/>
            <p:cNvSpPr txBox="1"/>
            <p:nvPr/>
          </p:nvSpPr>
          <p:spPr>
            <a:xfrm rot="1520669">
              <a:off x="6051194" y="3920882"/>
              <a:ext cx="1784463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300" u="sng" dirty="0" smtClean="0"/>
                <a:t>fermion mass-mixing</a:t>
              </a:r>
              <a:endParaRPr lang="zh-TW" altLang="en-US" sz="1300" u="sng" dirty="0"/>
            </a:p>
          </p:txBody>
        </p:sp>
      </p:grpSp>
      <p:sp>
        <p:nvSpPr>
          <p:cNvPr id="33" name="文字方塊 32"/>
          <p:cNvSpPr txBox="1"/>
          <p:nvPr/>
        </p:nvSpPr>
        <p:spPr>
          <a:xfrm>
            <a:off x="-36512" y="869354"/>
            <a:ext cx="3608846" cy="399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700" dirty="0" smtClean="0"/>
              <a:t>let’s assume fundamental, then ...</a:t>
            </a:r>
            <a:endParaRPr lang="zh-TW" altLang="en-US" sz="1700" dirty="0"/>
          </a:p>
        </p:txBody>
      </p:sp>
      <p:grpSp>
        <p:nvGrpSpPr>
          <p:cNvPr id="4" name="群組 3"/>
          <p:cNvGrpSpPr/>
          <p:nvPr/>
        </p:nvGrpSpPr>
        <p:grpSpPr>
          <a:xfrm>
            <a:off x="2627784" y="160553"/>
            <a:ext cx="3924436" cy="1046254"/>
            <a:chOff x="2627784" y="160553"/>
            <a:chExt cx="3924436" cy="1046254"/>
          </a:xfrm>
        </p:grpSpPr>
        <p:sp>
          <p:nvSpPr>
            <p:cNvPr id="30" name="矩形 29"/>
            <p:cNvSpPr/>
            <p:nvPr/>
          </p:nvSpPr>
          <p:spPr>
            <a:xfrm>
              <a:off x="2627784" y="160553"/>
              <a:ext cx="3924436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TW" sz="3200" dirty="0" smtClean="0">
                  <a:solidFill>
                    <a:srgbClr val="000000"/>
                  </a:solidFill>
                </a:rPr>
                <a:t>a second</a:t>
              </a:r>
              <a:r>
                <a:rPr lang="en-US" altLang="zh-TW" sz="3200" dirty="0" smtClean="0">
                  <a:solidFill>
                    <a:srgbClr val="000000"/>
                  </a:solidFill>
                  <a:sym typeface="Symbol" panose="05050102010706020507" pitchFamily="18" charset="2"/>
                </a:rPr>
                <a:t> </a:t>
              </a:r>
              <a:r>
                <a:rPr lang="en-US" altLang="zh-TW" sz="3200" dirty="0" smtClean="0">
                  <a:solidFill>
                    <a:srgbClr val="000000"/>
                  </a:solidFill>
                </a:rPr>
                <a:t>Higgs</a:t>
              </a:r>
              <a:r>
                <a:rPr lang="en-US" altLang="zh-TW" sz="3000" dirty="0" smtClean="0">
                  <a:solidFill>
                    <a:srgbClr val="000000"/>
                  </a:solidFill>
                </a:rPr>
                <a:t> </a:t>
              </a:r>
              <a:endParaRPr lang="zh-TW" altLang="en-US" sz="3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文字方塊 33"/>
            <p:cNvSpPr txBox="1"/>
            <p:nvPr/>
          </p:nvSpPr>
          <p:spPr>
            <a:xfrm>
              <a:off x="4192914" y="837475"/>
              <a:ext cx="19992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b="1" dirty="0" smtClean="0">
                  <a:solidFill>
                    <a:srgbClr val="9900FF"/>
                  </a:solidFill>
                </a:rPr>
                <a:t>Highly Plausible</a:t>
              </a:r>
              <a:r>
                <a:rPr lang="en-US" altLang="zh-TW" sz="600" b="1" dirty="0" smtClean="0">
                  <a:solidFill>
                    <a:srgbClr val="9900FF"/>
                  </a:solidFill>
                </a:rPr>
                <a:t> </a:t>
              </a:r>
              <a:r>
                <a:rPr lang="en-US" altLang="zh-TW" b="1" dirty="0" smtClean="0">
                  <a:solidFill>
                    <a:srgbClr val="9900FF"/>
                  </a:solidFill>
                </a:rPr>
                <a:t>!</a:t>
              </a:r>
              <a:endParaRPr lang="zh-TW" altLang="en-US" b="1" dirty="0">
                <a:solidFill>
                  <a:srgbClr val="9900FF"/>
                </a:solidFill>
              </a:endParaRPr>
            </a:p>
          </p:txBody>
        </p:sp>
        <p:sp>
          <p:nvSpPr>
            <p:cNvPr id="35" name="弧形箭號 (左彎) 34"/>
            <p:cNvSpPr/>
            <p:nvPr/>
          </p:nvSpPr>
          <p:spPr>
            <a:xfrm rot="14761366" flipH="1">
              <a:off x="3662744" y="320823"/>
              <a:ext cx="324385" cy="1412156"/>
            </a:xfrm>
            <a:prstGeom prst="curvedLeftArrow">
              <a:avLst/>
            </a:prstGeom>
            <a:solidFill>
              <a:srgbClr val="E1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111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340768"/>
            <a:ext cx="9143999" cy="4911675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5" name="矩形 4"/>
          <p:cNvSpPr/>
          <p:nvPr/>
        </p:nvSpPr>
        <p:spPr>
          <a:xfrm>
            <a:off x="1168628" y="4139498"/>
            <a:ext cx="106311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05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PSI-PR-91-34</a:t>
            </a:r>
            <a:endParaRPr lang="zh-TW" altLang="en-US" sz="10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3521" y="3392996"/>
            <a:ext cx="4328979" cy="1430940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7" name="橢圓 6"/>
          <p:cNvSpPr/>
          <p:nvPr/>
        </p:nvSpPr>
        <p:spPr bwMode="auto">
          <a:xfrm>
            <a:off x="558548" y="5121188"/>
            <a:ext cx="629076" cy="288032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grpSp>
        <p:nvGrpSpPr>
          <p:cNvPr id="8" name="群組 7"/>
          <p:cNvGrpSpPr/>
          <p:nvPr/>
        </p:nvGrpSpPr>
        <p:grpSpPr>
          <a:xfrm>
            <a:off x="-508" y="908720"/>
            <a:ext cx="3521456" cy="684076"/>
            <a:chOff x="4788024" y="5769260"/>
            <a:chExt cx="3521456" cy="684076"/>
          </a:xfrm>
        </p:grpSpPr>
        <p:sp>
          <p:nvSpPr>
            <p:cNvPr id="9" name="文字方塊 8"/>
            <p:cNvSpPr txBox="1"/>
            <p:nvPr/>
          </p:nvSpPr>
          <p:spPr>
            <a:xfrm>
              <a:off x="4788024" y="5769260"/>
              <a:ext cx="3521456" cy="430887"/>
            </a:xfrm>
            <a:prstGeom prst="rect">
              <a:avLst/>
            </a:prstGeom>
            <a:solidFill>
              <a:srgbClr val="FFCC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2200" dirty="0" smtClean="0">
                  <a:solidFill>
                    <a:srgbClr val="0000FF"/>
                  </a:solidFill>
                </a:rPr>
                <a:t>My take </a:t>
              </a:r>
              <a:r>
                <a:rPr lang="en-US" altLang="zh-TW" sz="2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(1991</a:t>
              </a:r>
              <a:r>
                <a:rPr lang="en-US" altLang="zh-TW" sz="2200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r>
                <a:rPr lang="en-US" altLang="zh-TW" sz="2200" dirty="0" smtClean="0">
                  <a:solidFill>
                    <a:srgbClr val="0000FF"/>
                  </a:solidFill>
                </a:rPr>
                <a:t>:   </a:t>
              </a:r>
              <a:r>
                <a:rPr lang="en-US" altLang="zh-TW" sz="2200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 → </a:t>
              </a:r>
              <a:r>
                <a:rPr lang="en-US" altLang="zh-TW" sz="2200" i="1" dirty="0" err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ch</a:t>
              </a:r>
              <a:endParaRPr lang="zh-TW" altLang="en-US" sz="2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文字方塊 9"/>
            <p:cNvSpPr txBox="1"/>
            <p:nvPr/>
          </p:nvSpPr>
          <p:spPr>
            <a:xfrm>
              <a:off x="6192180" y="6130171"/>
              <a:ext cx="780983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500" dirty="0" smtClean="0"/>
                <a:t>PLB’92</a:t>
              </a:r>
              <a:endParaRPr lang="zh-TW" altLang="en-US" sz="1500" dirty="0"/>
            </a:p>
          </p:txBody>
        </p:sp>
      </p:grpSp>
      <p:sp>
        <p:nvSpPr>
          <p:cNvPr id="11" name="橢圓 10"/>
          <p:cNvSpPr/>
          <p:nvPr/>
        </p:nvSpPr>
        <p:spPr bwMode="auto">
          <a:xfrm>
            <a:off x="5256076" y="4446000"/>
            <a:ext cx="3114000" cy="4500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78114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23" presetClass="entr" presetSubtype="32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303748" y="188640"/>
            <a:ext cx="5058308" cy="56938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/>
            <a:endParaRPr lang="en-US" altLang="zh-TW" sz="300" dirty="0" smtClean="0">
              <a:solidFill>
                <a:srgbClr val="000000"/>
              </a:solidFill>
            </a:endParaRPr>
          </a:p>
          <a:p>
            <a:pPr lvl="0"/>
            <a:r>
              <a:rPr lang="en-US" altLang="zh-TW" sz="2500" dirty="0" smtClean="0">
                <a:solidFill>
                  <a:srgbClr val="000000"/>
                </a:solidFill>
              </a:rPr>
              <a:t> </a:t>
            </a:r>
            <a:r>
              <a:rPr lang="en-US" altLang="zh-TW" sz="1500" dirty="0" smtClean="0">
                <a:solidFill>
                  <a:srgbClr val="000000"/>
                </a:solidFill>
              </a:rPr>
              <a:t> </a:t>
            </a:r>
            <a:r>
              <a:rPr lang="en-US" altLang="zh-TW" sz="2500" dirty="0" smtClean="0">
                <a:solidFill>
                  <a:srgbClr val="000000"/>
                </a:solidFill>
              </a:rPr>
              <a:t>2012</a:t>
            </a:r>
            <a:r>
              <a:rPr lang="en-US" altLang="zh-TW" sz="2800" baseline="26000" dirty="0">
                <a:solidFill>
                  <a:srgbClr val="000000"/>
                </a:solidFill>
              </a:rPr>
              <a:t>+</a:t>
            </a:r>
            <a:r>
              <a:rPr lang="en-US" altLang="zh-TW" sz="2500" dirty="0">
                <a:solidFill>
                  <a:srgbClr val="000000"/>
                </a:solidFill>
              </a:rPr>
              <a:t>:</a:t>
            </a:r>
            <a:r>
              <a:rPr lang="en-US" altLang="zh-TW" sz="2200" dirty="0">
                <a:solidFill>
                  <a:srgbClr val="000000"/>
                </a:solidFill>
              </a:rPr>
              <a:t>   </a:t>
            </a:r>
            <a:r>
              <a:rPr lang="en-US" altLang="zh-TW" sz="2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    One Higgs    </a:t>
            </a:r>
            <a:r>
              <a:rPr lang="en-US" altLang="zh-TW" sz="2000" dirty="0">
                <a:solidFill>
                  <a:srgbClr val="000000"/>
                </a:solidFill>
                <a:sym typeface="Wingdings" panose="05000000000000000000" pitchFamily="2" charset="2"/>
              </a:rPr>
              <a:t></a:t>
            </a:r>
            <a:r>
              <a:rPr lang="en-US" altLang="zh-TW" sz="2000" dirty="0">
                <a:solidFill>
                  <a:srgbClr val="000000"/>
                </a:solidFill>
              </a:rPr>
              <a:t>   </a:t>
            </a:r>
            <a:r>
              <a:rPr lang="en-US" altLang="zh-TW" sz="2000" u="sng" dirty="0">
                <a:solidFill>
                  <a:srgbClr val="000000"/>
                </a:solidFill>
              </a:rPr>
              <a:t>2</a:t>
            </a:r>
            <a:r>
              <a:rPr lang="en-US" altLang="zh-TW" sz="2000" u="sng" baseline="30000" dirty="0">
                <a:solidFill>
                  <a:srgbClr val="000000"/>
                </a:solidFill>
              </a:rPr>
              <a:t>nd</a:t>
            </a:r>
            <a:r>
              <a:rPr lang="en-US" altLang="zh-TW" sz="2000" u="sng" dirty="0">
                <a:solidFill>
                  <a:srgbClr val="000000"/>
                </a:solidFill>
              </a:rPr>
              <a:t> </a:t>
            </a:r>
            <a:r>
              <a:rPr lang="en-US" altLang="zh-TW" sz="2000" u="sng" dirty="0" smtClean="0">
                <a:solidFill>
                  <a:srgbClr val="000000"/>
                </a:solidFill>
              </a:rPr>
              <a:t>Higgs</a:t>
            </a:r>
          </a:p>
          <a:p>
            <a:pPr lvl="0"/>
            <a:endParaRPr lang="en-US" altLang="zh-TW" sz="300" u="sng" dirty="0">
              <a:solidFill>
                <a:srgbClr val="000000"/>
              </a:solidFill>
            </a:endParaRP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314450"/>
            <a:ext cx="8964996" cy="300978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左大括弧 7"/>
          <p:cNvSpPr/>
          <p:nvPr/>
        </p:nvSpPr>
        <p:spPr>
          <a:xfrm rot="5400000" flipH="1">
            <a:off x="6474020" y="182448"/>
            <a:ext cx="246155" cy="1278396"/>
          </a:xfrm>
          <a:prstGeom prst="leftBrace">
            <a:avLst>
              <a:gd name="adj1" fmla="val 37500"/>
              <a:gd name="adj2" fmla="val 48825"/>
            </a:avLst>
          </a:prstGeom>
          <a:ln>
            <a:solidFill>
              <a:srgbClr val="3333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文字方塊 8"/>
          <p:cNvSpPr txBox="1"/>
          <p:nvPr/>
        </p:nvSpPr>
        <p:spPr>
          <a:xfrm>
            <a:off x="6017897" y="908720"/>
            <a:ext cx="2010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smtClean="0">
                <a:solidFill>
                  <a:srgbClr val="7030A0"/>
                </a:solidFill>
              </a:rPr>
              <a:t>Highly Plausible</a:t>
            </a:r>
            <a:r>
              <a:rPr lang="en-US" altLang="zh-TW" sz="800" b="1" dirty="0" smtClean="0">
                <a:solidFill>
                  <a:srgbClr val="7030A0"/>
                </a:solidFill>
              </a:rPr>
              <a:t> </a:t>
            </a:r>
            <a:r>
              <a:rPr lang="en-US" altLang="zh-TW" b="1" dirty="0" smtClean="0">
                <a:solidFill>
                  <a:srgbClr val="7030A0"/>
                </a:solidFill>
              </a:rPr>
              <a:t>!</a:t>
            </a:r>
            <a:endParaRPr lang="zh-TW" altLang="en-US" b="1" dirty="0">
              <a:solidFill>
                <a:srgbClr val="7030A0"/>
              </a:solidFill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107504" y="1053607"/>
            <a:ext cx="7505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500" dirty="0" smtClean="0"/>
              <a:t>PLB’13</a:t>
            </a:r>
            <a:endParaRPr lang="zh-TW" altLang="en-US" sz="1500" dirty="0"/>
          </a:p>
        </p:txBody>
      </p:sp>
      <p:pic>
        <p:nvPicPr>
          <p:cNvPr id="11" name="圖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4080" y="4473116"/>
            <a:ext cx="2996832" cy="596900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pic>
        <p:nvPicPr>
          <p:cNvPr id="22" name="圖片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16" y="4395600"/>
            <a:ext cx="677670" cy="766800"/>
          </a:xfrm>
          <a:prstGeom prst="rect">
            <a:avLst/>
          </a:prstGeom>
          <a:solidFill>
            <a:srgbClr val="FF99FF">
              <a:alpha val="49020"/>
            </a:srgbClr>
          </a:solidFill>
        </p:spPr>
      </p:pic>
      <p:grpSp>
        <p:nvGrpSpPr>
          <p:cNvPr id="2" name="群組 1"/>
          <p:cNvGrpSpPr/>
          <p:nvPr/>
        </p:nvGrpSpPr>
        <p:grpSpPr>
          <a:xfrm>
            <a:off x="7020272" y="3501008"/>
            <a:ext cx="2124236" cy="2920390"/>
            <a:chOff x="7020272" y="3501008"/>
            <a:chExt cx="2124236" cy="2920390"/>
          </a:xfrm>
        </p:grpSpPr>
        <p:grpSp>
          <p:nvGrpSpPr>
            <p:cNvPr id="16" name="群組 15"/>
            <p:cNvGrpSpPr/>
            <p:nvPr/>
          </p:nvGrpSpPr>
          <p:grpSpPr>
            <a:xfrm>
              <a:off x="7043031" y="5070019"/>
              <a:ext cx="1476164" cy="843260"/>
              <a:chOff x="7245401" y="2161318"/>
              <a:chExt cx="963003" cy="655614"/>
            </a:xfrm>
          </p:grpSpPr>
          <p:sp>
            <p:nvSpPr>
              <p:cNvPr id="18" name="左右中括弧 17"/>
              <p:cNvSpPr/>
              <p:nvPr/>
            </p:nvSpPr>
            <p:spPr bwMode="auto">
              <a:xfrm>
                <a:off x="7245401" y="2161318"/>
                <a:ext cx="963003" cy="655614"/>
              </a:xfrm>
              <a:prstGeom prst="bracketPair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7" name="文字方塊 16"/>
              <p:cNvSpPr txBox="1"/>
              <p:nvPr/>
            </p:nvSpPr>
            <p:spPr>
              <a:xfrm>
                <a:off x="7313554" y="2170850"/>
                <a:ext cx="809539" cy="646082"/>
              </a:xfrm>
              <a:prstGeom prst="rect">
                <a:avLst/>
              </a:prstGeom>
              <a:solidFill>
                <a:srgbClr val="FFCCFF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500" b="1" i="1" dirty="0" smtClean="0">
                    <a:cs typeface="Times New Roman" panose="02020603050405020304" pitchFamily="18" charset="0"/>
                  </a:rPr>
                  <a:t> </a:t>
                </a:r>
                <a:r>
                  <a:rPr lang="el-GR" altLang="zh-TW" sz="2300" b="1" i="1" dirty="0" smtClean="0">
                    <a:cs typeface="Times New Roman" panose="02020603050405020304" pitchFamily="18" charset="0"/>
                  </a:rPr>
                  <a:t>ρ</a:t>
                </a:r>
                <a:r>
                  <a:rPr lang="en-US" altLang="zh-TW" sz="2300" b="1" i="1" baseline="-22000" dirty="0" smtClean="0"/>
                  <a:t>cc</a:t>
                </a:r>
                <a:r>
                  <a:rPr lang="en-US" altLang="zh-TW" sz="2300" b="1" i="1" dirty="0">
                    <a:cs typeface="Times New Roman" panose="02020603050405020304" pitchFamily="18" charset="0"/>
                  </a:rPr>
                  <a:t> </a:t>
                </a:r>
                <a:r>
                  <a:rPr lang="en-US" altLang="zh-TW" sz="2300" b="1" i="1" dirty="0" smtClean="0">
                    <a:cs typeface="Times New Roman" panose="02020603050405020304" pitchFamily="18" charset="0"/>
                  </a:rPr>
                  <a:t> </a:t>
                </a:r>
                <a:r>
                  <a:rPr lang="el-GR" altLang="zh-TW" sz="2300" b="1" i="1" dirty="0">
                    <a:cs typeface="Times New Roman" panose="02020603050405020304" pitchFamily="18" charset="0"/>
                  </a:rPr>
                  <a:t>ρ</a:t>
                </a:r>
                <a:r>
                  <a:rPr lang="en-US" altLang="zh-TW" sz="2300" b="1" i="1" baseline="-22000" dirty="0" err="1" smtClean="0"/>
                  <a:t>ct</a:t>
                </a:r>
                <a:endParaRPr lang="zh-TW" altLang="en-US" sz="2300" b="1" i="1" baseline="-22000" dirty="0" smtClean="0"/>
              </a:p>
              <a:p>
                <a:r>
                  <a:rPr lang="en-US" altLang="zh-TW" sz="500" b="1" i="1" dirty="0" smtClean="0">
                    <a:cs typeface="Times New Roman" panose="02020603050405020304" pitchFamily="18" charset="0"/>
                  </a:rPr>
                  <a:t> </a:t>
                </a:r>
                <a:r>
                  <a:rPr lang="el-GR" altLang="zh-TW" sz="2300" b="1" i="1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ρ</a:t>
                </a:r>
                <a:r>
                  <a:rPr lang="en-US" altLang="zh-TW" sz="2300" b="1" i="1" baseline="-22000" dirty="0" err="1" smtClean="0">
                    <a:solidFill>
                      <a:srgbClr val="FF0000"/>
                    </a:solidFill>
                  </a:rPr>
                  <a:t>tc</a:t>
                </a:r>
                <a:r>
                  <a:rPr lang="en-US" altLang="zh-TW" sz="2300" b="1" i="1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  </a:t>
                </a:r>
                <a:r>
                  <a:rPr lang="el-GR" altLang="zh-TW" sz="2300" b="1" i="1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ρ</a:t>
                </a:r>
                <a:r>
                  <a:rPr lang="en-US" altLang="zh-TW" sz="2300" b="1" i="1" baseline="-22000" dirty="0" err="1" smtClean="0">
                    <a:solidFill>
                      <a:srgbClr val="FF0000"/>
                    </a:solidFill>
                  </a:rPr>
                  <a:t>tt</a:t>
                </a:r>
                <a:endParaRPr lang="en-US" altLang="zh-TW" sz="2300" b="1" i="1" baseline="-22000" dirty="0" smtClean="0">
                  <a:solidFill>
                    <a:srgbClr val="FF0000"/>
                  </a:solidFill>
                </a:endParaRPr>
              </a:p>
              <a:p>
                <a:endParaRPr lang="zh-TW" altLang="en-US" sz="300" b="1" i="1" baseline="-220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0" name="矩形 19"/>
            <p:cNvSpPr/>
            <p:nvPr/>
          </p:nvSpPr>
          <p:spPr>
            <a:xfrm>
              <a:off x="7114785" y="6021288"/>
              <a:ext cx="202972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2000" dirty="0">
                  <a:solidFill>
                    <a:srgbClr val="FF0000"/>
                  </a:solidFill>
                </a:rPr>
                <a:t>Extra </a:t>
              </a:r>
              <a:r>
                <a:rPr lang="en-US" altLang="zh-TW" sz="2000" dirty="0" err="1" smtClean="0">
                  <a:solidFill>
                    <a:srgbClr val="FF0000"/>
                  </a:solidFill>
                </a:rPr>
                <a:t>Yukawas</a:t>
              </a:r>
              <a:r>
                <a:rPr lang="en-US" altLang="zh-TW" sz="1000" dirty="0" smtClean="0">
                  <a:solidFill>
                    <a:srgbClr val="FF0000"/>
                  </a:solidFill>
                </a:rPr>
                <a:t> </a:t>
              </a:r>
              <a:endParaRPr lang="zh-TW" altLang="en-US" dirty="0"/>
            </a:p>
          </p:txBody>
        </p:sp>
        <p:cxnSp>
          <p:nvCxnSpPr>
            <p:cNvPr id="24" name="直線單箭頭接點 23"/>
            <p:cNvCxnSpPr>
              <a:endCxn id="17" idx="0"/>
            </p:cNvCxnSpPr>
            <p:nvPr/>
          </p:nvCxnSpPr>
          <p:spPr bwMode="auto">
            <a:xfrm>
              <a:off x="7596336" y="3501008"/>
              <a:ext cx="171627" cy="1581271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pic>
          <p:nvPicPr>
            <p:cNvPr id="41" name="圖片 40"/>
            <p:cNvPicPr>
              <a:picLocks noChangeAspect="1"/>
            </p:cNvPicPr>
            <p:nvPr/>
          </p:nvPicPr>
          <p:blipFill rotWithShape="1">
            <a:blip r:embed="rId5"/>
            <a:srcRect l="60102"/>
            <a:stretch/>
          </p:blipFill>
          <p:spPr>
            <a:xfrm>
              <a:off x="7020272" y="4401108"/>
              <a:ext cx="648072" cy="432048"/>
            </a:xfrm>
            <a:prstGeom prst="rect">
              <a:avLst/>
            </a:prstGeom>
            <a:ln w="12700">
              <a:noFill/>
            </a:ln>
          </p:spPr>
        </p:pic>
        <p:sp>
          <p:nvSpPr>
            <p:cNvPr id="42" name="文字方塊 41"/>
            <p:cNvSpPr txBox="1"/>
            <p:nvPr/>
          </p:nvSpPr>
          <p:spPr>
            <a:xfrm>
              <a:off x="7699525" y="4473116"/>
              <a:ext cx="119295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300" dirty="0" smtClean="0"/>
                <a:t>only scaffold</a:t>
              </a:r>
              <a:endParaRPr lang="zh-TW" altLang="en-US" sz="1300" dirty="0"/>
            </a:p>
          </p:txBody>
        </p:sp>
      </p:grpSp>
      <p:grpSp>
        <p:nvGrpSpPr>
          <p:cNvPr id="4" name="群組 3"/>
          <p:cNvGrpSpPr/>
          <p:nvPr/>
        </p:nvGrpSpPr>
        <p:grpSpPr>
          <a:xfrm>
            <a:off x="1312214" y="4900585"/>
            <a:ext cx="5192448" cy="1267266"/>
            <a:chOff x="1312214" y="4900585"/>
            <a:chExt cx="5192448" cy="1267266"/>
          </a:xfrm>
        </p:grpSpPr>
        <p:sp>
          <p:nvSpPr>
            <p:cNvPr id="12" name="左大括弧 11"/>
            <p:cNvSpPr/>
            <p:nvPr/>
          </p:nvSpPr>
          <p:spPr>
            <a:xfrm rot="5400000" flipH="1">
              <a:off x="2467120" y="4193862"/>
              <a:ext cx="242737" cy="1656183"/>
            </a:xfrm>
            <a:prstGeom prst="leftBrace">
              <a:avLst>
                <a:gd name="adj1" fmla="val 37500"/>
                <a:gd name="adj2" fmla="val 48825"/>
              </a:avLst>
            </a:prstGeom>
            <a:ln>
              <a:solidFill>
                <a:srgbClr val="3333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grpSp>
          <p:nvGrpSpPr>
            <p:cNvPr id="3" name="群組 2"/>
            <p:cNvGrpSpPr/>
            <p:nvPr/>
          </p:nvGrpSpPr>
          <p:grpSpPr>
            <a:xfrm>
              <a:off x="2218821" y="5218824"/>
              <a:ext cx="4007828" cy="477054"/>
              <a:chOff x="2622405" y="5218824"/>
              <a:chExt cx="4007828" cy="477054"/>
            </a:xfrm>
          </p:grpSpPr>
          <p:sp>
            <p:nvSpPr>
              <p:cNvPr id="13" name="文字方塊 12"/>
              <p:cNvSpPr txBox="1"/>
              <p:nvPr/>
            </p:nvSpPr>
            <p:spPr>
              <a:xfrm>
                <a:off x="2622405" y="5218824"/>
                <a:ext cx="4007828" cy="477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2000" dirty="0" smtClean="0">
                    <a:solidFill>
                      <a:srgbClr val="CC00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FCNH</a:t>
                </a:r>
                <a:r>
                  <a:rPr lang="en-US" altLang="zh-TW" sz="2000" dirty="0" smtClean="0">
                    <a:solidFill>
                      <a:srgbClr val="0000FF"/>
                    </a:solidFill>
                  </a:rPr>
                  <a:t> </a:t>
                </a:r>
                <a:r>
                  <a:rPr lang="en-US" altLang="zh-TW" sz="2000" dirty="0" smtClean="0">
                    <a:solidFill>
                      <a:srgbClr val="FF0000"/>
                    </a:solidFill>
                  </a:rPr>
                  <a:t>modulated</a:t>
                </a:r>
                <a:r>
                  <a:rPr lang="en-US" altLang="zh-TW" sz="2000" dirty="0" smtClean="0">
                    <a:solidFill>
                      <a:srgbClr val="0000FF"/>
                    </a:solidFill>
                  </a:rPr>
                  <a:t> by </a:t>
                </a:r>
                <a:r>
                  <a:rPr lang="en-US" altLang="zh-TW" sz="25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TW" sz="20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‒</a:t>
                </a:r>
                <a:r>
                  <a:rPr lang="en-US" altLang="zh-TW" sz="25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TW" sz="2000" dirty="0" smtClean="0">
                    <a:solidFill>
                      <a:srgbClr val="0000FF"/>
                    </a:solidFill>
                  </a:rPr>
                  <a:t> mixing</a:t>
                </a:r>
                <a:endParaRPr lang="zh-TW" altLang="en-US" sz="2000" dirty="0">
                  <a:solidFill>
                    <a:srgbClr val="0000FF"/>
                  </a:solidFill>
                </a:endParaRPr>
              </a:p>
            </p:txBody>
          </p:sp>
          <p:cxnSp>
            <p:nvCxnSpPr>
              <p:cNvPr id="46" name="直線接點 45"/>
              <p:cNvCxnSpPr/>
              <p:nvPr/>
            </p:nvCxnSpPr>
            <p:spPr bwMode="auto">
              <a:xfrm>
                <a:off x="2694413" y="5625244"/>
                <a:ext cx="3821803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1" name="矩形 20"/>
            <p:cNvSpPr/>
            <p:nvPr/>
          </p:nvSpPr>
          <p:spPr>
            <a:xfrm>
              <a:off x="1312214" y="5844686"/>
              <a:ext cx="5192448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500" dirty="0" smtClean="0">
                  <a:solidFill>
                    <a:srgbClr val="0000FF"/>
                  </a:solidFill>
                </a:rPr>
                <a:t> </a:t>
              </a:r>
              <a:r>
                <a:rPr lang="en-US" altLang="zh-TW" sz="1500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 </a:t>
              </a:r>
              <a:r>
                <a:rPr lang="en-US" altLang="zh-TW" sz="15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“</a:t>
              </a:r>
              <a:r>
                <a:rPr lang="en-US" altLang="zh-TW" sz="1500" dirty="0" smtClean="0">
                  <a:solidFill>
                    <a:srgbClr val="0000FF"/>
                  </a:solidFill>
                </a:rPr>
                <a:t>Alignment</a:t>
              </a:r>
              <a:r>
                <a:rPr lang="en-US" altLang="zh-TW" sz="15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”</a:t>
              </a:r>
              <a:r>
                <a:rPr lang="en-US" altLang="zh-TW" sz="1500" dirty="0" smtClean="0">
                  <a:solidFill>
                    <a:srgbClr val="0000FF"/>
                  </a:solidFill>
                </a:rPr>
                <a:t> could overtake Glashow-Weinberg NFC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30904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ypresentation">
  <a:themeElements>
    <a:clrScheme name="mypresentation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mypresentation">
      <a:majorFont>
        <a:latin typeface="Comic Sans MS"/>
        <a:ea typeface="新細明體"/>
        <a:cs typeface=""/>
      </a:majorFont>
      <a:minorFont>
        <a:latin typeface="Comic Sans MS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algn="ctr">
          <a:solidFill>
            <a:srgbClr val="FF0000"/>
          </a:solidFill>
          <a:round/>
          <a:headEnd/>
          <a:tailEnd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/>
      <a:lstStyle>
        <a:defPPr algn="ctr" eaLnBrk="1" hangingPunct="1">
          <a:defRPr sz="2800">
            <a:solidFill>
              <a:schemeClr val="tx1"/>
            </a:solidFill>
            <a:latin typeface="Arial" panose="020B0604020202020204" pitchFamily="34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mypresentation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presentation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presentation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presentation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presentation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presentation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presentation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ypresentation">
  <a:themeElements>
    <a:clrScheme name="mypresentation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mypresentation">
      <a:majorFont>
        <a:latin typeface="Comic Sans MS"/>
        <a:ea typeface="新細明體"/>
        <a:cs typeface=""/>
      </a:majorFont>
      <a:minorFont>
        <a:latin typeface="Comic Sans MS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ypresentation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presentation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presentation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presentation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presentation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presentation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presentation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62269</TotalTime>
  <Words>2102</Words>
  <Application>Microsoft Office PowerPoint</Application>
  <PresentationFormat>如螢幕大小 (4:3)</PresentationFormat>
  <Paragraphs>431</Paragraphs>
  <Slides>30</Slides>
  <Notes>2</Notes>
  <HiddenSlides>5</HiddenSlides>
  <MMClips>0</MMClips>
  <ScaleCrop>false</ScaleCrop>
  <HeadingPairs>
    <vt:vector size="8" baseType="variant">
      <vt:variant>
        <vt:lpstr>使用字型</vt:lpstr>
      </vt:variant>
      <vt:variant>
        <vt:i4>14</vt:i4>
      </vt:variant>
      <vt:variant>
        <vt:lpstr>佈景主題</vt:lpstr>
      </vt:variant>
      <vt:variant>
        <vt:i4>2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30</vt:i4>
      </vt:variant>
    </vt:vector>
  </HeadingPairs>
  <TitlesOfParts>
    <vt:vector size="47" baseType="lpstr">
      <vt:lpstr>Arial Unicode MS</vt:lpstr>
      <vt:lpstr>Monotype Sorts</vt:lpstr>
      <vt:lpstr>新細明體</vt:lpstr>
      <vt:lpstr>Arial</vt:lpstr>
      <vt:lpstr>Arial</vt:lpstr>
      <vt:lpstr>Calibri</vt:lpstr>
      <vt:lpstr>Comic Sans MS</vt:lpstr>
      <vt:lpstr>Garamond</vt:lpstr>
      <vt:lpstr>Lucida Handwriting</vt:lpstr>
      <vt:lpstr>Monotype Corsiva</vt:lpstr>
      <vt:lpstr>Symbol</vt:lpstr>
      <vt:lpstr>Tahoma</vt:lpstr>
      <vt:lpstr>Times New Roman</vt:lpstr>
      <vt:lpstr>Wingdings</vt:lpstr>
      <vt:lpstr>mypresentation</vt:lpstr>
      <vt:lpstr>1_mypresentation</vt:lpstr>
      <vt:lpstr>方程式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wshou</dc:creator>
  <cp:lastModifiedBy>wshou</cp:lastModifiedBy>
  <cp:revision>1151</cp:revision>
  <cp:lastPrinted>2019-01-15T20:30:46Z</cp:lastPrinted>
  <dcterms:created xsi:type="dcterms:W3CDTF">2012-05-21T16:13:04Z</dcterms:created>
  <dcterms:modified xsi:type="dcterms:W3CDTF">2019-01-17T08:33:46Z</dcterms:modified>
</cp:coreProperties>
</file>