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5" r:id="rId2"/>
  </p:sldMasterIdLst>
  <p:notesMasterIdLst>
    <p:notesMasterId r:id="rId32"/>
  </p:notesMasterIdLst>
  <p:handoutMasterIdLst>
    <p:handoutMasterId r:id="rId33"/>
  </p:handoutMasterIdLst>
  <p:sldIdLst>
    <p:sldId id="256" r:id="rId3"/>
    <p:sldId id="517" r:id="rId4"/>
    <p:sldId id="258" r:id="rId5"/>
    <p:sldId id="518" r:id="rId6"/>
    <p:sldId id="285" r:id="rId7"/>
    <p:sldId id="286" r:id="rId8"/>
    <p:sldId id="260" r:id="rId9"/>
    <p:sldId id="261" r:id="rId10"/>
    <p:sldId id="519" r:id="rId11"/>
    <p:sldId id="262" r:id="rId12"/>
    <p:sldId id="282" r:id="rId13"/>
    <p:sldId id="263" r:id="rId14"/>
    <p:sldId id="520" r:id="rId15"/>
    <p:sldId id="521" r:id="rId16"/>
    <p:sldId id="522" r:id="rId17"/>
    <p:sldId id="276" r:id="rId18"/>
    <p:sldId id="265" r:id="rId19"/>
    <p:sldId id="523" r:id="rId20"/>
    <p:sldId id="524" r:id="rId21"/>
    <p:sldId id="525" r:id="rId22"/>
    <p:sldId id="526" r:id="rId23"/>
    <p:sldId id="275" r:id="rId24"/>
    <p:sldId id="269" r:id="rId25"/>
    <p:sldId id="279" r:id="rId26"/>
    <p:sldId id="527" r:id="rId27"/>
    <p:sldId id="528" r:id="rId28"/>
    <p:sldId id="529" r:id="rId29"/>
    <p:sldId id="530" r:id="rId30"/>
    <p:sldId id="287" r:id="rId31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96"/>
    <a:srgbClr val="FBA9A3"/>
    <a:srgbClr val="800080"/>
    <a:srgbClr val="0068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 mitjà 2 - èmfasi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 mitjà 2 - èmfasi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Estilo temático 1 - Énfasis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343" autoAdjust="0"/>
  </p:normalViewPr>
  <p:slideViewPr>
    <p:cSldViewPr>
      <p:cViewPr varScale="1">
        <p:scale>
          <a:sx n="68" d="100"/>
          <a:sy n="68" d="100"/>
        </p:scale>
        <p:origin x="580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44" d="100"/>
          <a:sy n="144" d="100"/>
        </p:scale>
        <p:origin x="358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4A22F8B7-375D-104B-A78E-282D8AB949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2CF2EBB-DD66-6D49-A277-891410A1A1D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AC6C0C-9AFE-2844-81CA-3210DD2C9D7B}" type="datetimeFigureOut">
              <a:rPr lang="es-ES" smtClean="0"/>
              <a:t>03/07/2024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4194EEA-02CF-614A-B0B1-EA12FF7D79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F5051A6-6176-8242-8EBB-6BEF51D8644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CAC17-D90A-EB43-B51C-9DF4CE8DCB2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705375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3:37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24575,'2'0'0,"0"0"0,0 2 0,0-2 0,0 2 0,0-1 0,1 0 0,-1-1 0,-1 2 0,1 0 0,0 0 0,0 0 0,-1-1 0,1 1 0,0-1 0,-2 1 0,2 2 0,-1-3 0,1 1 0,-2 0 0,1 1 0,-1-1 0,2-1 0,-2 3 0,0-2 0,2 0 0,-2 0 0,0 4 0,10 75 0,-10-72 0,4 338 0,-4-339 0,1-2 0,-1 1 0,1-1 0,1 1 0,2 0 0,-2-1 0,1 2 0,-2-4 0,3 4 0,-1-2 0,3-1 0,-3 0 0,2 2 0,-1-2 0,0 0 0,2-1 0,-2 0 0,2 2 0,-2-3 0,3 2 0,-1-1 0,0-1 0,0 0 0,0-1 0,0 1 0,2-1 0,-2 0 0,-1 0 0,15 0 0,18 6 0,-1-5 0,2-2 0,-2 1 0,51-6 0,-29 0 0,-47 4-85,0 0 0,1-2-1,-1 0 1,0 0 0,2 0-1,-3 0 1,1-4 0,0 3-1,0-2 1,-2 0 0,1 0-1,0-2 1,1 1 0,-2-2-1,12-8 1,3-11-6741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3:51.8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24575,'0'-1'0,"1"1"0,-1 0 0,0 0 0,1 0 0,-1-1 0,1 1 0,-1-1 0,1 1 0,-1 0 0,1-1 0,-1 1 0,0 0 0,0-1 0,1 1 0,-1 0 0,1 0 0,-1-1 0,1 1 0,-1 0 0,1 0 0,0 0 0,-1 0 0,1 0 0,-1 0 0,1 0 0,0 0 0,-1 0 0,1 0 0,-1 0 0,1 0 0,-1 1 0,0-1 0,0 0 0,1 0 0,0 1 0,0-1 0,30 10 0,-22-7 0,75 24 0,-37-11 0,50 10 0,-78-23 0,0 2 0,-1-1 0,1 3 0,26 10 0,-41-14 0,1-2 0,-1 2 0,0 1 0,0-2 0,1 2 0,-1 0 0,-1-1 0,1 1 0,0 0 0,-2 0 0,2 0 0,-1 0 0,-1 1 0,1-1 0,-1 1 0,0 0 0,0 0 0,-1-1 0,1 2 0,-1-1 0,1 6 0,1 31 26,-1 0 0,-5 49 0,0-2-1469,3-66-5383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4:19.4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301 1 24575,'-6'30'0,"-1"-2"0,-1 2 0,-2-2 0,-3 0 0,1 0 0,-1-2 0,-2 0 0,-23 32 0,-34 70 0,36-67 0,24-46 0,2 4 0,0-3 0,0 2 0,2 2 0,-8 28 0,14-44 0,2-1 0,-2 2 0,2-1 0,0 0 0,0 0 0,0-1 0,0 2 0,0-1 0,2 0 0,-2 0 0,2 0 0,-2 0 0,2 0 0,0 0 0,-2 0 0,2 0 0,0 0 0,0-2 0,2 2 0,-2 0 0,0-2 0,0 2 0,2-2 0,-2 2 0,2-3 0,-2 2 0,2 1 0,0-2 0,0 0 0,-2 0 0,2 0 0,4 0 0,44 20 26,0-2 0,72 16 1,-84-26-268,2 2 0,-4 0 1,2 4-1,-2 0 1,55 32-1,-57-21-6585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4:24.1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659 0 24575,'-3'2'0,"-2"-2"0,2 2 0,-2-1 0,2 0 0,-1 1 0,0 0 0,0 0 0,1 1 0,-2-2 0,2 3 0,0-3 0,-1 3 0,1-2 0,1 0 0,0 2 0,-2-2 0,2 2 0,-4 8 0,-40 67 0,41-71 0,-1 7 0,-15 24 0,3 1 0,-1-1 0,5 4 0,-1-2 0,-5 45 0,20-81 0,0 0 0,-2 0 0,2-2 0,-2 2 0,2-1 0,-2 0 0,1 0 0,-1 0 0,1 1 0,-1-2 0,-1 2 0,1-2 0,-1 1 0,2 1 0,-3-2 0,0 0 0,2 1 0,-2-2 0,1 0 0,0 2 0,-1-2 0,1 0 0,-2 2 0,-6 0 0,5-4 0,0 2 0,0-2 0,0 0 0,-1-2 0,1 2 0,-1-1 0,0 1 0,3-2 0,-3-1 0,1 1 0,1 0 0,-2 0 0,1-2 0,0 2 0,2 0 0,-13-10 0,-2-5 6,1 1-1,0-1 1,0-1-1,3-2 0,-2 1 1,2-1-1,-22-38 1,-25-34-1415,31 51-5417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3:37.80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24575,'2'0'0,"0"0"0,0 2 0,0-2 0,0 2 0,0-1 0,1 0 0,-1-1 0,-1 2 0,1 0 0,0 0 0,0 0 0,-1-1 0,1 1 0,0-1 0,-2 1 0,2 2 0,-1-3 0,1 1 0,-2 0 0,1 1 0,-1-1 0,2-1 0,-2 3 0,0-2 0,2 0 0,-2 0 0,0 4 0,10 75 0,-10-72 0,4 338 0,-4-339 0,1-2 0,-1 1 0,1-1 0,1 1 0,2 0 0,-2-1 0,1 2 0,-2-4 0,3 4 0,-1-2 0,3-1 0,-3 0 0,2 2 0,-1-2 0,0 0 0,2-1 0,-2 0 0,2 2 0,-2-3 0,3 2 0,-1-1 0,0-1 0,0 0 0,0-1 0,0 1 0,2-1 0,-2 0 0,-1 0 0,15 0 0,18 6 0,-1-5 0,2-2 0,-2 1 0,51-6 0,-29 0 0,-47 4-85,0 0 0,1-2-1,-1 0 1,0 0 0,2 0-1,-3 0 1,1-4 0,0 3-1,0-2 1,-2 0 0,1 0-1,0-2 1,1 1 0,-2-2-1,12-8 1,3-11-6741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3:51.8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 24575,'0'-1'0,"1"1"0,-1 0 0,0 0 0,1 0 0,-1-1 0,1 1 0,-1-1 0,1 1 0,-1 0 0,1-1 0,-1 1 0,0 0 0,0-1 0,1 1 0,-1 0 0,1 0 0,-1-1 0,1 1 0,-1 0 0,1 0 0,0 0 0,-1 0 0,1 0 0,-1 0 0,1 0 0,0 0 0,-1 0 0,1 0 0,-1 0 0,1 0 0,-1 1 0,0-1 0,0 0 0,1 0 0,0 1 0,0-1 0,30 10 0,-22-7 0,75 24 0,-37-11 0,50 10 0,-78-23 0,0 2 0,-1-1 0,1 3 0,26 10 0,-41-14 0,1-2 0,-1 2 0,0 1 0,0-2 0,1 2 0,-1 0 0,-1-1 0,1 1 0,0 0 0,-2 0 0,2 0 0,-1 0 0,-1 1 0,1-1 0,-1 1 0,0 0 0,0 0 0,-1-1 0,1 2 0,-1-1 0,1 6 0,1 31 26,-1 0 0,-5 49 0,0-2-1469,3-66-5383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4:19.4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301 1 24575,'-6'30'0,"-1"-2"0,-1 2 0,-2-2 0,-3 0 0,1 0 0,-1-2 0,-2 0 0,-23 32 0,-34 70 0,36-67 0,24-46 0,2 4 0,0-3 0,0 2 0,2 2 0,-8 28 0,14-44 0,2-1 0,-2 2 0,2-1 0,0 0 0,0 0 0,0-1 0,0 2 0,0-1 0,2 0 0,-2 0 0,2 0 0,-2 0 0,2 0 0,0 0 0,-2 0 0,2 0 0,0 0 0,0-2 0,2 2 0,-2 0 0,0-2 0,0 2 0,2-2 0,-2 2 0,2-3 0,-2 2 0,2 1 0,0-2 0,0 0 0,-2 0 0,2 0 0,4 0 0,44 20 26,0-2 0,72 16 1,-84-26-268,2 2 0,-4 0 1,2 4-1,-2 0 1,55 32-1,-57-21-6585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13T02:34:24.1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659 0 24575,'-3'2'0,"-2"-2"0,2 2 0,-2-1 0,2 0 0,-1 1 0,0 0 0,0 0 0,1 1 0,-2-2 0,2 3 0,0-3 0,-1 3 0,1-2 0,1 0 0,0 2 0,-2-2 0,2 2 0,-4 8 0,-40 67 0,41-71 0,-1 7 0,-15 24 0,3 1 0,-1-1 0,5 4 0,-1-2 0,-5 45 0,20-81 0,0 0 0,-2 0 0,2-2 0,-2 2 0,2-1 0,-2 0 0,1 0 0,-1 0 0,1 1 0,-1-2 0,-1 2 0,1-2 0,-1 1 0,2 1 0,-3-2 0,0 0 0,2 1 0,-2-2 0,1 0 0,0 2 0,-1-2 0,1 0 0,-2 2 0,-6 0 0,5-4 0,0 2 0,0-2 0,0 0 0,-1-2 0,1 2 0,-1-1 0,0 1 0,3-2 0,-3-1 0,1 1 0,1 0 0,-2 0 0,1-2 0,0 2 0,2 0 0,-13-10 0,-2-5 6,1 1-1,0-1 1,0-1-1,3-2 0,-2 1 1,2-1-1,-22-38 1,-25-34-1415,31 51-5417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capçaler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Contenidor de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E00D8-897A-4FBE-B827-6BFC3DF45B15}" type="datetimeFigureOut">
              <a:rPr lang="es-ES" smtClean="0"/>
              <a:pPr/>
              <a:t>03/07/2024</a:t>
            </a:fld>
            <a:endParaRPr lang="es-ES"/>
          </a:p>
        </p:txBody>
      </p:sp>
      <p:sp>
        <p:nvSpPr>
          <p:cNvPr id="4" name="Contenidor d'imatge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Contenidor de not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41A2E-028A-4DE5-ADD9-A0F0DA7D7BD7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26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A52FD4EF-D194-48E9-AE04-68904401E6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6147" name="Notes Placeholder 2">
            <a:extLst>
              <a:ext uri="{FF2B5EF4-FFF2-40B4-BE49-F238E27FC236}">
                <a16:creationId xmlns:a16="http://schemas.microsoft.com/office/drawing/2014/main" id="{9BCC8293-D0BD-4A24-BDC1-C452A5E987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orta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7DDA1D97-81A7-4B67-AB2A-AC9C400A3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4192"/>
          <a:stretch/>
        </p:blipFill>
        <p:spPr>
          <a:xfrm>
            <a:off x="0" y="-20893"/>
            <a:ext cx="12192000" cy="6858000"/>
          </a:xfrm>
          <a:prstGeom prst="rect">
            <a:avLst/>
          </a:prstGeom>
          <a:noFill/>
        </p:spPr>
      </p:pic>
      <p:sp>
        <p:nvSpPr>
          <p:cNvPr id="13" name="Rectángulo 12">
            <a:extLst>
              <a:ext uri="{FF2B5EF4-FFF2-40B4-BE49-F238E27FC236}">
                <a16:creationId xmlns:a16="http://schemas.microsoft.com/office/drawing/2014/main" id="{3BEC800B-E85E-8844-96DE-14807642C090}"/>
              </a:ext>
            </a:extLst>
          </p:cNvPr>
          <p:cNvSpPr/>
          <p:nvPr userDrawn="1"/>
        </p:nvSpPr>
        <p:spPr>
          <a:xfrm>
            <a:off x="774876" y="3814372"/>
            <a:ext cx="234258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275137CE-BB1C-EC4B-BD8D-F3A35541134B}"/>
              </a:ext>
            </a:extLst>
          </p:cNvPr>
          <p:cNvSpPr/>
          <p:nvPr userDrawn="1"/>
        </p:nvSpPr>
        <p:spPr>
          <a:xfrm>
            <a:off x="8400256" y="6021292"/>
            <a:ext cx="31821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F11DF710-6163-461F-801E-43A384EEF404}"/>
              </a:ext>
            </a:extLst>
          </p:cNvPr>
          <p:cNvSpPr/>
          <p:nvPr userDrawn="1"/>
        </p:nvSpPr>
        <p:spPr>
          <a:xfrm>
            <a:off x="-56149" y="0"/>
            <a:ext cx="11515947" cy="6858000"/>
          </a:xfrm>
          <a:prstGeom prst="rect">
            <a:avLst/>
          </a:prstGeom>
          <a:gradFill>
            <a:gsLst>
              <a:gs pos="99000">
                <a:schemeClr val="bg1">
                  <a:lumMod val="95000"/>
                  <a:alpha val="0"/>
                </a:schemeClr>
              </a:gs>
              <a:gs pos="33000">
                <a:srgbClr val="00499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800" dirty="0"/>
          </a:p>
        </p:txBody>
      </p:sp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609600" y="1556794"/>
            <a:ext cx="8846773" cy="1567580"/>
          </a:xfrm>
          <a:prstGeom prst="rect">
            <a:avLst/>
          </a:prstGeom>
        </p:spPr>
        <p:txBody>
          <a:bodyPr/>
          <a:lstStyle>
            <a:lvl1pPr algn="l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609600" y="4005064"/>
            <a:ext cx="8846773" cy="1118200"/>
          </a:xfrm>
        </p:spPr>
        <p:txBody>
          <a:bodyPr>
            <a:normAutofit/>
          </a:bodyPr>
          <a:lstStyle>
            <a:lvl1pPr marL="0" indent="0" algn="l">
              <a:buNone/>
              <a:defRPr sz="280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ES" dirty="0"/>
          </a:p>
        </p:txBody>
      </p: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60" y="5795526"/>
            <a:ext cx="1918771" cy="61677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5847984"/>
            <a:ext cx="2088232" cy="511862"/>
          </a:xfrm>
          <a:prstGeom prst="rect">
            <a:avLst/>
          </a:prstGeom>
        </p:spPr>
      </p:pic>
      <p:pic>
        <p:nvPicPr>
          <p:cNvPr id="10" name="Picture 6" descr="Logo&#10;&#10;Description automatically generated">
            <a:extLst>
              <a:ext uri="{FF2B5EF4-FFF2-40B4-BE49-F238E27FC236}">
                <a16:creationId xmlns:a16="http://schemas.microsoft.com/office/drawing/2014/main" id="{A9D5ACCE-FC9E-4895-9CD2-9ABFEAB1DB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14" y="0"/>
            <a:ext cx="4633362" cy="162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9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718E35-7038-4ED8-B6E5-0E18B6DFC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CFD947B-7C4F-4A6B-AC3E-47A6E0ACB6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AA6A288-DDAC-4F7B-8CD0-AB6EB7A9B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4E18F0-1371-414E-8173-DAE6DEAB7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4D4C0FC-F434-44AB-9E9A-7725C1C2F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788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F79371-790A-48E4-9A2B-8189AD9A6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E93087-5ED1-4A56-94EA-0A48927B80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D50D777-3ECB-48E3-B5BA-8A7FCBFED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98822C-05FE-4BAA-9F32-1F5003649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A1367B-487E-4AD0-A94C-70B9F5901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5519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9CFD11-278B-456F-9E9A-E791E5993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F07D6F-48DD-411C-94EC-B57EA1054A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35E83F7-75C8-49E7-A23B-9CFA20EAA9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F266C13-BBD5-4533-B8C6-7A28A9E63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170C3CA-9B6A-40A3-B8CB-03A96F8D4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57FB197-1EC9-4654-B393-2BE34E23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12929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33D8C3-0C50-47DF-A139-E864BCA25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685529-1FE8-4C5E-8AFB-B0BCB714A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FA8F61D-F59B-4B67-94B6-058E70BD0C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FB68E14-00D9-4EFB-AF8E-676E41D979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C248692-6CE9-479C-B9BA-18A14CBC62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9A7200BA-7E16-4457-87ED-857A41F47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2C60EF9-324F-41D1-8CA9-5E124625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0005952-0AEF-4636-8633-A5FAE2113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5814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128592-9635-4721-8391-0E0CAA4EB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70463442-B643-49DA-90AD-8C51D426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459F028-8CDB-4ED2-A716-152FFEA57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7D83F53-2038-4559-BAF2-E106579DB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6771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DEBFF32-0043-4977-9FE2-62702BCBF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FA99C9AD-FBBC-4AC2-B70D-BA0DD7729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58DD06A-11BE-4375-9057-E2CE35AB3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15284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BD4FF7-A919-4AF5-974C-321586C33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FCDBE07-1D82-4547-AD2F-1C4A027DC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6F46EAD-B369-43AA-80C4-BD5C80839F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C973589-2448-414C-B72E-6D6601FB5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7C2B54A-DE28-43E8-B6AC-541328ACF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84D4EC2-7A85-4F02-8556-FE04ACBAC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0467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938AF6-7C20-4D7D-9FB9-6732BE44D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8C50F1C-3247-4A3C-AFC0-42B29D71BF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8CE164D-7A11-4D23-8AEB-1A821BBC0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E52E264-D388-4116-BC71-F6E3322ED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FDDB63C-BBCB-4D2F-9801-3074FD37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738DA04-A066-4548-B400-E8FB99976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87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52F408-6636-4C84-BDCA-293564E59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38BAAC9-4443-40EB-AC23-B248E3C35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3E14D3-503A-41A6-89D5-AFE15BE96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8151A1-E841-41DF-8BFF-9777751A4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777F85B-4549-4F30-BB15-3A007791F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501231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715974B-8F4A-4C51-AD88-0F39A6F884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7867FA4-F5D5-44DF-97A6-DE544AC7E1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6FAD0C-15B4-4598-B618-E9349BC33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BD66553-492F-4C3C-8D2F-C987F536A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989F1F3-F771-4023-A12C-30272ABD9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7799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 Bas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 hasCustomPrompt="1"/>
          </p:nvPr>
        </p:nvSpPr>
        <p:spPr>
          <a:xfrm>
            <a:off x="609600" y="1245024"/>
            <a:ext cx="10972800" cy="639763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a-ES" dirty="0"/>
              <a:t>Feu clic aquí per editar l'estil</a:t>
            </a:r>
            <a:endParaRPr lang="es-ES" dirty="0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0" y="1997152"/>
            <a:ext cx="10972800" cy="639763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09600" y="2820080"/>
            <a:ext cx="10972800" cy="2985195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AFB5E732-4024-C742-9240-14B8FC2380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93"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9BF4FC47-C853-6446-81EF-0E5B732424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9999133" y="4546600"/>
            <a:ext cx="2192867" cy="231140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66715"/>
            <a:ext cx="1669976" cy="536803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231614"/>
            <a:ext cx="1817464" cy="445492"/>
          </a:xfrm>
          <a:prstGeom prst="rect">
            <a:avLst/>
          </a:prstGeom>
        </p:spPr>
      </p:pic>
      <p:pic>
        <p:nvPicPr>
          <p:cNvPr id="9" name="Picture 2" descr="Logo&#10;&#10;Description automatically generated with low confidence">
            <a:extLst>
              <a:ext uri="{FF2B5EF4-FFF2-40B4-BE49-F238E27FC236}">
                <a16:creationId xmlns:a16="http://schemas.microsoft.com/office/drawing/2014/main" id="{E2F9FFB3-DED9-4BBA-8247-4F451C474D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244" y="23892"/>
            <a:ext cx="2384376" cy="884827"/>
          </a:xfrm>
          <a:prstGeom prst="rect">
            <a:avLst/>
          </a:prstGeom>
        </p:spPr>
      </p:pic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4277EC-538E-42D6-B7C8-64FB36710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C9D5234-7F5B-4A70-9C3B-DE0F78A0E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  <a:endParaRPr lang="es-ES" dirty="0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905B2DA8-64CA-4CE3-9A28-8485D7C6E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9947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po Separad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430C1C62-942A-EB47-98D0-C2F2DF4598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" t="19161" r="1711" b="3202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4D70F700-5397-6149-8960-118A250B3B5A}"/>
              </a:ext>
            </a:extLst>
          </p:cNvPr>
          <p:cNvSpPr/>
          <p:nvPr userDrawn="1"/>
        </p:nvSpPr>
        <p:spPr>
          <a:xfrm>
            <a:off x="0" y="515"/>
            <a:ext cx="12192000" cy="6857485"/>
          </a:xfrm>
          <a:prstGeom prst="rect">
            <a:avLst/>
          </a:prstGeom>
          <a:solidFill>
            <a:srgbClr val="004996">
              <a:alpha val="7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a-ES"/>
          </a:p>
        </p:txBody>
      </p:sp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609600" y="2708920"/>
            <a:ext cx="9422837" cy="1800200"/>
          </a:xfrm>
          <a:prstGeom prst="rect">
            <a:avLst/>
          </a:prstGeom>
        </p:spPr>
        <p:txBody>
          <a:bodyPr/>
          <a:lstStyle>
            <a:lvl1pPr algn="l">
              <a:defRPr sz="5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ES" dirty="0"/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15341F84-2B22-DE4D-B2C0-DB11BE6F1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lum contrast="25000"/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7713133" y="2204864"/>
            <a:ext cx="4478867" cy="4720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72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tacat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n 15">
            <a:extLst>
              <a:ext uri="{FF2B5EF4-FFF2-40B4-BE49-F238E27FC236}">
                <a16:creationId xmlns:a16="http://schemas.microsoft.com/office/drawing/2014/main" id="{B76A6160-C81F-7F47-9B54-08A36B78EDC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93"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sp>
        <p:nvSpPr>
          <p:cNvPr id="20" name="Títol 1">
            <a:extLst>
              <a:ext uri="{FF2B5EF4-FFF2-40B4-BE49-F238E27FC236}">
                <a16:creationId xmlns:a16="http://schemas.microsoft.com/office/drawing/2014/main" id="{C23A68F1-74E6-F34E-B136-CCF6C0D38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1245024"/>
            <a:ext cx="10972800" cy="639763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rgbClr val="00499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a-ES" dirty="0"/>
              <a:t>Feu clic aquí per editar l'estil</a:t>
            </a:r>
            <a:endParaRPr lang="es-ES" dirty="0"/>
          </a:p>
        </p:txBody>
      </p:sp>
      <p:sp>
        <p:nvSpPr>
          <p:cNvPr id="22" name="Contenidor de contingut 3">
            <a:extLst>
              <a:ext uri="{FF2B5EF4-FFF2-40B4-BE49-F238E27FC236}">
                <a16:creationId xmlns:a16="http://schemas.microsoft.com/office/drawing/2014/main" id="{5BC1AD51-1A2D-9B47-A529-BD2EAA0242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820080"/>
            <a:ext cx="10972800" cy="2985195"/>
          </a:xfr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78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354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532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709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" dirty="0"/>
          </a:p>
        </p:txBody>
      </p:sp>
      <p:pic>
        <p:nvPicPr>
          <p:cNvPr id="9" name="14 Imagen" descr="quadrats_logo_50transp.png">
            <a:extLst>
              <a:ext uri="{FF2B5EF4-FFF2-40B4-BE49-F238E27FC236}">
                <a16:creationId xmlns:a16="http://schemas.microsoft.com/office/drawing/2014/main" id="{9BF4FC47-C853-6446-81EF-0E5B732424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9999133" y="4546600"/>
            <a:ext cx="2192867" cy="231140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66715"/>
            <a:ext cx="1669976" cy="53680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231614"/>
            <a:ext cx="1817464" cy="44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859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 amb el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86DFC93B-8942-AD49-B11B-0B07E0AEDA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93"/>
          <a:stretch/>
        </p:blipFill>
        <p:spPr>
          <a:xfrm flipH="1">
            <a:off x="-1" y="0"/>
            <a:ext cx="12192001" cy="908720"/>
          </a:xfrm>
          <a:prstGeom prst="rect">
            <a:avLst/>
          </a:prstGeom>
        </p:spPr>
      </p:pic>
      <p:pic>
        <p:nvPicPr>
          <p:cNvPr id="9" name="14 Imagen" descr="quadrats_logo_50transp.png">
            <a:extLst>
              <a:ext uri="{FF2B5EF4-FFF2-40B4-BE49-F238E27FC236}">
                <a16:creationId xmlns:a16="http://schemas.microsoft.com/office/drawing/2014/main" id="{9BF4FC47-C853-6446-81EF-0E5B732424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9999133" y="4546600"/>
            <a:ext cx="2192867" cy="23114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66715"/>
            <a:ext cx="1669976" cy="53680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231614"/>
            <a:ext cx="1817464" cy="44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702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ENG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595" y="1784981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Follow us @imb_cnm</a:t>
            </a: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33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CAT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605" y="1784981"/>
            <a:ext cx="32624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Thanks for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attention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Follow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us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on</a:t>
            </a:r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 @</a:t>
            </a:r>
            <a:r>
              <a:rPr lang="es-ES" sz="1400" dirty="0" err="1">
                <a:solidFill>
                  <a:schemeClr val="bg1"/>
                </a:solidFill>
                <a:latin typeface="Arial"/>
                <a:cs typeface="Arial"/>
              </a:rPr>
              <a:t>imb_cnm</a:t>
            </a:r>
            <a:endParaRPr lang="es-E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29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ra ESP">
    <p:bg>
      <p:bgPr>
        <a:solidFill>
          <a:srgbClr val="0049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CuadroTexto">
            <a:extLst>
              <a:ext uri="{FF2B5EF4-FFF2-40B4-BE49-F238E27FC236}">
                <a16:creationId xmlns:a16="http://schemas.microsoft.com/office/drawing/2014/main" id="{3D1F08C0-1A28-0449-8530-2F688CC77391}"/>
              </a:ext>
            </a:extLst>
          </p:cNvPr>
          <p:cNvSpPr txBox="1"/>
          <p:nvPr userDrawn="1"/>
        </p:nvSpPr>
        <p:spPr>
          <a:xfrm>
            <a:off x="684605" y="1784981"/>
            <a:ext cx="38523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 por </a:t>
            </a:r>
          </a:p>
          <a:p>
            <a:r>
              <a:rPr lang="en-US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vuestra atención</a:t>
            </a:r>
          </a:p>
        </p:txBody>
      </p:sp>
      <p:sp>
        <p:nvSpPr>
          <p:cNvPr id="20" name="1 CuadroTexto">
            <a:extLst>
              <a:ext uri="{FF2B5EF4-FFF2-40B4-BE49-F238E27FC236}">
                <a16:creationId xmlns:a16="http://schemas.microsoft.com/office/drawing/2014/main" id="{04DB35CF-659F-1746-A015-570DF6032A9B}"/>
              </a:ext>
            </a:extLst>
          </p:cNvPr>
          <p:cNvSpPr txBox="1"/>
          <p:nvPr userDrawn="1"/>
        </p:nvSpPr>
        <p:spPr>
          <a:xfrm>
            <a:off x="684595" y="3275361"/>
            <a:ext cx="37737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C/ del Til·lers s/n</a:t>
            </a:r>
          </a:p>
          <a:p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Campus de la Universitat Autònoma de Barcelona (UAB)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08193 Cerdanyola del Vallès (Bellaterra) </a:t>
            </a:r>
            <a:br>
              <a:rPr lang="es-E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Barcelona · Spain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ángulo 20">
            <a:extLst>
              <a:ext uri="{FF2B5EF4-FFF2-40B4-BE49-F238E27FC236}">
                <a16:creationId xmlns:a16="http://schemas.microsoft.com/office/drawing/2014/main" id="{7B585D3E-16E5-AA4A-AB28-A7E5739B07B5}"/>
              </a:ext>
            </a:extLst>
          </p:cNvPr>
          <p:cNvSpPr/>
          <p:nvPr userDrawn="1"/>
        </p:nvSpPr>
        <p:spPr>
          <a:xfrm>
            <a:off x="684595" y="5906855"/>
            <a:ext cx="33696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www.imb-cnm.csic.es</a:t>
            </a:r>
            <a:endParaRPr lang="es-ES" sz="2400" b="1" dirty="0"/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908C0566-15CA-4648-BB9E-28413FC9DCDB}"/>
              </a:ext>
            </a:extLst>
          </p:cNvPr>
          <p:cNvSpPr/>
          <p:nvPr/>
        </p:nvSpPr>
        <p:spPr>
          <a:xfrm>
            <a:off x="1439648" y="4993193"/>
            <a:ext cx="36636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Arial"/>
                <a:cs typeface="Arial"/>
              </a:rPr>
              <a:t>Síguenos en @imb_cnm</a:t>
            </a:r>
          </a:p>
        </p:txBody>
      </p:sp>
      <p:pic>
        <p:nvPicPr>
          <p:cNvPr id="11" name="14 Imagen" descr="quadrats_logo_50transp.png">
            <a:extLst>
              <a:ext uri="{FF2B5EF4-FFF2-40B4-BE49-F238E27FC236}">
                <a16:creationId xmlns:a16="http://schemas.microsoft.com/office/drawing/2014/main" id="{867A5CDF-EAF7-1F47-8254-138690E819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8689041" y="3250953"/>
            <a:ext cx="3502959" cy="3692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090BB406-365B-CD41-A65E-B93D58D51CE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0755" y="4910681"/>
            <a:ext cx="458893" cy="372851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570012"/>
            <a:ext cx="2996345" cy="963156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1784" y="651929"/>
            <a:ext cx="3260975" cy="799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926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01152D-1531-4370-9CA8-EB0A25B241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5C4E7C8-254E-4A75-A571-0F4609EC04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28076D8-0ACF-47F7-83B8-CF3783227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CC7CE70-AADE-498A-B741-B3BBB8E22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D2149C4-4C84-4776-B921-D6D0C90FF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037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/>
              <a:t>Feu clic aquí per editar estils</a:t>
            </a:r>
          </a:p>
          <a:p>
            <a:pPr lvl="1"/>
            <a:r>
              <a:rPr lang="ca-ES"/>
              <a:t>Segon nivell</a:t>
            </a:r>
          </a:p>
          <a:p>
            <a:pPr lvl="2"/>
            <a:r>
              <a:rPr lang="ca-ES"/>
              <a:t>Tercer nivell</a:t>
            </a:r>
          </a:p>
          <a:p>
            <a:pPr lvl="3"/>
            <a:r>
              <a:rPr lang="ca-ES"/>
              <a:t>Quart nivell</a:t>
            </a:r>
          </a:p>
          <a:p>
            <a:pPr lvl="4"/>
            <a:r>
              <a:rPr lang="ca-ES"/>
              <a:t>Cinquè nivell</a:t>
            </a:r>
            <a:endParaRPr lang="es-ES"/>
          </a:p>
        </p:txBody>
      </p:sp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8464514-C53D-4CFF-9462-076857AE80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03/07/2024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074258-F209-4974-9899-AA8E0AB548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25th iWoRiD Lisbon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454480C-E5ED-4F57-B8E4-1FB83DDF7D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F5182-F4AB-4333-A2D2-81CBE480D8D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946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71" r:id="rId5"/>
    <p:sldLayoutId id="2147483673" r:id="rId6"/>
    <p:sldLayoutId id="2147483672" r:id="rId7"/>
    <p:sldLayoutId id="2147483674" r:id="rId8"/>
  </p:sldLayoutIdLst>
  <p:hf hdr="0"/>
  <p:txStyles>
    <p:titleStyle>
      <a:lvl1pPr algn="ctr" defTabSz="91435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FC37F76-4568-4397-9EB6-A62BE1576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0BB1A57-C70C-44F6-A155-39BDC1C1A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97CBEE-CE4C-4A96-B800-2AF24F9980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03/07/2024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C920B6-5208-45F6-A9D9-DF6BB3E259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25th iWoRiD Lisbon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253BC71-CFE8-4F95-8B7D-302F177FED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31756-C091-4CCE-BFC7-E89BDC9B18A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2247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s://particulars.si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openxmlformats.org/officeDocument/2006/relationships/image" Target="../media/image44.emf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customXml" Target="../ink/ink3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3.emf"/><Relationship Id="rId5" Type="http://schemas.openxmlformats.org/officeDocument/2006/relationships/image" Target="../media/image38.jpeg"/><Relationship Id="rId15" Type="http://schemas.openxmlformats.org/officeDocument/2006/relationships/image" Target="../media/image45.emf"/><Relationship Id="rId10" Type="http://schemas.openxmlformats.org/officeDocument/2006/relationships/customXml" Target="../ink/ink2.xml"/><Relationship Id="rId4" Type="http://schemas.openxmlformats.org/officeDocument/2006/relationships/image" Target="../media/image37.jpeg"/><Relationship Id="rId9" Type="http://schemas.openxmlformats.org/officeDocument/2006/relationships/image" Target="../media/image42.emf"/><Relationship Id="rId14" Type="http://schemas.openxmlformats.org/officeDocument/2006/relationships/customXml" Target="../ink/ink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ustomXml" Target="../ink/ink5.xml"/><Relationship Id="rId13" Type="http://schemas.openxmlformats.org/officeDocument/2006/relationships/image" Target="../media/image44.emf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customXml" Target="../ink/ink7.xml"/><Relationship Id="rId2" Type="http://schemas.openxmlformats.org/officeDocument/2006/relationships/image" Target="../media/image35.jpeg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image" Target="../media/image43.emf"/><Relationship Id="rId5" Type="http://schemas.openxmlformats.org/officeDocument/2006/relationships/image" Target="../media/image38.jpeg"/><Relationship Id="rId15" Type="http://schemas.openxmlformats.org/officeDocument/2006/relationships/image" Target="../media/image45.emf"/><Relationship Id="rId10" Type="http://schemas.openxmlformats.org/officeDocument/2006/relationships/customXml" Target="../ink/ink6.xml"/><Relationship Id="rId4" Type="http://schemas.openxmlformats.org/officeDocument/2006/relationships/image" Target="../media/image37.jpeg"/><Relationship Id="rId9" Type="http://schemas.openxmlformats.org/officeDocument/2006/relationships/image" Target="../media/image42.emf"/><Relationship Id="rId14" Type="http://schemas.openxmlformats.org/officeDocument/2006/relationships/customXml" Target="../ink/ink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55994/contributions/3637009/attachments/1947133/3230828/Siviero_Lab-Meas_TI-LGAD_RD50_v2.pdf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0.png"/><Relationship Id="rId2" Type="http://schemas.openxmlformats.org/officeDocument/2006/relationships/hyperlink" Target="https://indico.cern.ch/event/855994/contributions/3637009/attachments/1947133/3230828/Siviero_Lab-Meas_TI-LGAD_RD50_v2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hyperlink" Target="https://www.sciencedirect.com/science/article/pii/S0168900222012219?ref=pdf_download&amp;fr=RR-2&amp;rr=88a76b0cbaf74138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h.edu.pl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ciencedirect.com/science/article/pii/S0168900221007312#d1e2301" TargetMode="External"/><Relationship Id="rId2" Type="http://schemas.openxmlformats.org/officeDocument/2006/relationships/hyperlink" Target="https://www.sciencedirect.com/science/article/pii/S0168900220312377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ersonalpages.to.infn.it/~cartigli/UFSD_Project/UFSD_References_files/EDL_FinalSubmission%20%282%29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>
            <a:extLst>
              <a:ext uri="{FF2B5EF4-FFF2-40B4-BE49-F238E27FC236}">
                <a16:creationId xmlns:a16="http://schemas.microsoft.com/office/drawing/2014/main" id="{FA517D9B-DB39-456A-9FE0-5C0E8F7137F9}"/>
              </a:ext>
            </a:extLst>
          </p:cNvPr>
          <p:cNvSpPr>
            <a:spLocks/>
          </p:cNvSpPr>
          <p:nvPr/>
        </p:nvSpPr>
        <p:spPr bwMode="auto">
          <a:xfrm>
            <a:off x="253348" y="1610369"/>
            <a:ext cx="9505056" cy="107721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41494" rIns="41494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>
              <a:defRPr/>
            </a:pPr>
            <a:r>
              <a:rPr lang="en-GB" sz="32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First characterisation of Trench Isolated LGADs fabricated at Micron Semiconductor Ltd</a:t>
            </a:r>
            <a:endParaRPr lang="en-US" altLang="pl-PL" sz="32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E5C2D69D-4DFB-408B-A262-5120F752DB07}"/>
              </a:ext>
            </a:extLst>
          </p:cNvPr>
          <p:cNvSpPr>
            <a:spLocks/>
          </p:cNvSpPr>
          <p:nvPr/>
        </p:nvSpPr>
        <p:spPr bwMode="auto">
          <a:xfrm>
            <a:off x="328192" y="1244057"/>
            <a:ext cx="3572767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lIns="41494" rIns="41494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>
              <a:defRPr/>
            </a:pPr>
            <a:r>
              <a:rPr lang="en-US" altLang="pl-P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25</a:t>
            </a:r>
            <a:r>
              <a:rPr lang="en-US" altLang="pl-PL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altLang="pl-P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altLang="pl-PL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iWoRiD</a:t>
            </a:r>
            <a:r>
              <a:rPr lang="en-US" altLang="pl-PL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Lisbon 2024</a:t>
            </a:r>
          </a:p>
        </p:txBody>
      </p:sp>
      <p:sp>
        <p:nvSpPr>
          <p:cNvPr id="5124" name="TextBox 1">
            <a:extLst>
              <a:ext uri="{FF2B5EF4-FFF2-40B4-BE49-F238E27FC236}">
                <a16:creationId xmlns:a16="http://schemas.microsoft.com/office/drawing/2014/main" id="{C88868AB-7BA7-4A31-B0A2-392BDFEDD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695" y="2754271"/>
            <a:ext cx="9802906" cy="53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452" b="1" u="sng" dirty="0">
                <a:solidFill>
                  <a:schemeClr val="bg1"/>
                </a:solidFill>
                <a:latin typeface="Roboto" pitchFamily="2" charset="0"/>
              </a:rPr>
              <a:t>Neil </a:t>
            </a:r>
            <a:r>
              <a:rPr lang="en-GB" altLang="en-US" sz="1452" b="1" u="sng" dirty="0" err="1">
                <a:solidFill>
                  <a:schemeClr val="bg1"/>
                </a:solidFill>
                <a:latin typeface="Roboto" pitchFamily="2" charset="0"/>
              </a:rPr>
              <a:t>Moffat</a:t>
            </a:r>
            <a:r>
              <a:rPr lang="en-GB" altLang="en-US" sz="1452" b="1" baseline="30000" dirty="0" err="1">
                <a:solidFill>
                  <a:schemeClr val="bg1"/>
                </a:solidFill>
                <a:latin typeface="Roboto" pitchFamily="2" charset="0"/>
              </a:rPr>
              <a:t>b</a:t>
            </a:r>
            <a:r>
              <a:rPr lang="en-GB" altLang="en-US" sz="1452" b="1" baseline="30000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 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Fasih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Zareef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 </a:t>
            </a:r>
            <a:r>
              <a:rPr lang="en-GB" altLang="en-US" sz="1452" baseline="30000" dirty="0">
                <a:solidFill>
                  <a:schemeClr val="bg1"/>
                </a:solidFill>
                <a:latin typeface="Roboto" pitchFamily="2" charset="0"/>
              </a:rPr>
              <a:t>a  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,Dima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Maneuski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c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 Richard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Bates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c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 Agnieszka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Oblakowska-Mucha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a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 Tomasz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Szumlak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a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 Mark R. J.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Williams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d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 Mark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Bullough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e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 , Oscar Augusto de Aguiar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Francisco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f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, Marco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Gersabeck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f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 , Peter </a:t>
            </a:r>
            <a:r>
              <a:rPr lang="en-GB" altLang="en-US" sz="1452" dirty="0" err="1">
                <a:solidFill>
                  <a:schemeClr val="bg1"/>
                </a:solidFill>
                <a:latin typeface="Roboto" pitchFamily="2" charset="0"/>
              </a:rPr>
              <a:t>Lomax</a:t>
            </a:r>
            <a:r>
              <a:rPr lang="en-GB" altLang="en-US" sz="1452" baseline="30000" dirty="0" err="1">
                <a:solidFill>
                  <a:schemeClr val="bg1"/>
                </a:solidFill>
                <a:latin typeface="Roboto" pitchFamily="2" charset="0"/>
              </a:rPr>
              <a:t>g</a:t>
            </a:r>
            <a:r>
              <a:rPr lang="en-GB" altLang="en-US" sz="1452" dirty="0">
                <a:solidFill>
                  <a:schemeClr val="bg1"/>
                </a:solidFill>
                <a:latin typeface="Roboto" pitchFamily="2" charset="0"/>
              </a:rPr>
              <a:t> </a:t>
            </a:r>
          </a:p>
        </p:txBody>
      </p:sp>
      <p:sp>
        <p:nvSpPr>
          <p:cNvPr id="5125" name="TextBox 2">
            <a:extLst>
              <a:ext uri="{FF2B5EF4-FFF2-40B4-BE49-F238E27FC236}">
                <a16:creationId xmlns:a16="http://schemas.microsoft.com/office/drawing/2014/main" id="{331006F6-7622-4CE5-9679-3164B6367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675" y="3426643"/>
            <a:ext cx="3817071" cy="1320874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GB" altLang="en-US" sz="998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 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AGH University of Krakow, Poland.</a:t>
            </a:r>
          </a:p>
          <a:p>
            <a:pPr>
              <a:defRPr/>
            </a:pPr>
            <a:r>
              <a:rPr lang="en-GB" altLang="en-US" sz="998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Centro Nacional de </a:t>
            </a:r>
            <a:r>
              <a:rPr lang="en-US" sz="998" dirty="0" err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Microelectrónica</a:t>
            </a:r>
            <a:r>
              <a:rPr 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(CNM), Barcelona, Spain.</a:t>
            </a:r>
          </a:p>
          <a:p>
            <a:pPr>
              <a:defRPr/>
            </a:pPr>
            <a:r>
              <a:rPr lang="en-GB" altLang="en-US" sz="998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 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University of Glasgow, Scotland.</a:t>
            </a:r>
          </a:p>
          <a:p>
            <a:pPr>
              <a:defRPr/>
            </a:pPr>
            <a:r>
              <a:rPr lang="en-GB" altLang="en-US" sz="998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 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University of Edinburgh, Scotland.</a:t>
            </a:r>
          </a:p>
          <a:p>
            <a:pPr>
              <a:defRPr/>
            </a:pPr>
            <a:r>
              <a:rPr lang="en-GB" altLang="en-US" sz="998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 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Micron Semiconductor Ltd., Lancing, England.</a:t>
            </a:r>
          </a:p>
          <a:p>
            <a:pPr>
              <a:defRPr/>
            </a:pPr>
            <a:r>
              <a:rPr lang="en-GB" altLang="en-US" sz="998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 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University of Manchester, England.</a:t>
            </a:r>
          </a:p>
          <a:p>
            <a:pPr>
              <a:defRPr/>
            </a:pPr>
            <a:r>
              <a:rPr lang="en-GB" altLang="en-US" sz="998" baseline="30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 </a:t>
            </a:r>
            <a:r>
              <a:rPr lang="en-GB" altLang="en-US" sz="998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Scottish Microelectronics Centre, Edinburgh, Scotland.</a:t>
            </a:r>
          </a:p>
          <a:p>
            <a:pPr>
              <a:defRPr/>
            </a:pPr>
            <a:endParaRPr lang="en-GB" altLang="en-US" sz="998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129" name="AutoShape 10">
            <a:extLst>
              <a:ext uri="{FF2B5EF4-FFF2-40B4-BE49-F238E27FC236}">
                <a16:creationId xmlns:a16="http://schemas.microsoft.com/office/drawing/2014/main" id="{4A4662F5-4CB1-45CD-9B8C-0D4F172196D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57688" y="3290688"/>
            <a:ext cx="276625" cy="2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en-US" altLang="en-US" sz="2178"/>
          </a:p>
        </p:txBody>
      </p:sp>
      <p:sp>
        <p:nvSpPr>
          <p:cNvPr id="5131" name="AutoShape 12" descr="Institute of Microelectronics of Barcelona (IMB-CNM-CSIC) – fit4nano">
            <a:extLst>
              <a:ext uri="{FF2B5EF4-FFF2-40B4-BE49-F238E27FC236}">
                <a16:creationId xmlns:a16="http://schemas.microsoft.com/office/drawing/2014/main" id="{7D2F0F0C-51A2-4F06-B578-8A81FDE1659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1" y="3429000"/>
            <a:ext cx="276625" cy="2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endParaRPr lang="en-US" altLang="en-US" sz="2178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E8C97167-D958-4854-AAA7-2BBC7F3EE785}"/>
              </a:ext>
            </a:extLst>
          </p:cNvPr>
          <p:cNvSpPr txBox="1"/>
          <p:nvPr/>
        </p:nvSpPr>
        <p:spPr>
          <a:xfrm>
            <a:off x="407368" y="4797152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neil.moffat@imb-cnm.csic.es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BF8EC182-0FD7-4225-9B75-D44B69FD46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95800" y="216022"/>
            <a:ext cx="5194887" cy="639763"/>
          </a:xfrm>
        </p:spPr>
        <p:txBody>
          <a:bodyPr/>
          <a:lstStyle/>
          <a:p>
            <a:r>
              <a:rPr lang="en-GB" altLang="en-US" sz="2400" b="1" dirty="0">
                <a:solidFill>
                  <a:schemeClr val="bg1"/>
                </a:solidFill>
              </a:rPr>
              <a:t>Transient Current Technique (TCT)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56ABB846-B9A3-4FD7-8E27-6B77ADA2B4A3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609600" y="1936402"/>
            <a:ext cx="10972800" cy="2985195"/>
          </a:xfrm>
        </p:spPr>
        <p:txBody>
          <a:bodyPr/>
          <a:lstStyle/>
          <a:p>
            <a:pPr marL="0" indent="0">
              <a:buNone/>
            </a:pPr>
            <a:r>
              <a:rPr lang="en-GB" altLang="en-US" sz="2178" b="1" dirty="0">
                <a:latin typeface="Avenir Next LT Pro" panose="020B0504020202020204" pitchFamily="34" charset="0"/>
                <a:hlinkClick r:id="rId2"/>
              </a:rPr>
              <a:t>Particulars</a:t>
            </a:r>
            <a:r>
              <a:rPr lang="en-GB" altLang="en-US" sz="2178" dirty="0">
                <a:latin typeface="Avenir Next LT Pro" panose="020B0504020202020204" pitchFamily="34" charset="0"/>
              </a:rPr>
              <a:t> TCT Setup: </a:t>
            </a:r>
            <a:endParaRPr lang="en-GB" altLang="en-US" sz="2178" dirty="0">
              <a:solidFill>
                <a:srgbClr val="FF0000"/>
              </a:solidFill>
              <a:latin typeface="Avenir Next LT Pro" panose="020B05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GB" altLang="en-US" sz="1815" dirty="0">
                <a:latin typeface="Avenir Next LT Pro" panose="020B0504020202020204" pitchFamily="34" charset="0"/>
              </a:rPr>
              <a:t>IR pulsed laser (1064 nm) </a:t>
            </a:r>
            <a:r>
              <a:rPr lang="en-GB" altLang="en-US" sz="1815" dirty="0">
                <a:latin typeface="Avenir Next LT Pro" panose="020B0504020202020204" pitchFamily="34" charset="0"/>
                <a:sym typeface="Wingdings" panose="05000000000000000000" pitchFamily="2" charset="2"/>
              </a:rPr>
              <a:t> 8-10 µm spot</a:t>
            </a:r>
          </a:p>
          <a:p>
            <a:pPr lvl="1">
              <a:lnSpc>
                <a:spcPct val="150000"/>
              </a:lnSpc>
            </a:pPr>
            <a:r>
              <a:rPr lang="en-GB" altLang="en-US" sz="1815" dirty="0">
                <a:latin typeface="Avenir Next LT Pro" panose="020B0504020202020204" pitchFamily="34" charset="0"/>
                <a:sym typeface="Wingdings" panose="05000000000000000000" pitchFamily="2" charset="2"/>
              </a:rPr>
              <a:t>Broadband amplifier  35 </a:t>
            </a:r>
            <a:r>
              <a:rPr lang="en-GB" altLang="en-US" sz="1815" dirty="0" err="1">
                <a:latin typeface="Avenir Next LT Pro" panose="020B0504020202020204" pitchFamily="34" charset="0"/>
                <a:sym typeface="Wingdings" panose="05000000000000000000" pitchFamily="2" charset="2"/>
              </a:rPr>
              <a:t>db</a:t>
            </a:r>
            <a:endParaRPr lang="en-GB" altLang="en-US" sz="1815" dirty="0">
              <a:latin typeface="Avenir Next LT Pro" panose="020B0504020202020204" pitchFamily="34" charset="0"/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r>
              <a:rPr lang="en-GB" altLang="en-US" sz="1815" dirty="0">
                <a:latin typeface="Avenir Next LT Pro" panose="020B0504020202020204" pitchFamily="34" charset="0"/>
                <a:sym typeface="Wingdings" panose="05000000000000000000" pitchFamily="2" charset="2"/>
              </a:rPr>
              <a:t>Laser calibrated to minimum ionizing particles (MIPs)</a:t>
            </a:r>
          </a:p>
          <a:p>
            <a:pPr lvl="1">
              <a:lnSpc>
                <a:spcPct val="150000"/>
              </a:lnSpc>
            </a:pPr>
            <a:r>
              <a:rPr lang="en-GB" altLang="en-US" sz="1815" dirty="0" err="1">
                <a:latin typeface="Avenir Next LT Pro" panose="020B0504020202020204" pitchFamily="34" charset="0"/>
                <a:sym typeface="Wingdings" panose="05000000000000000000" pitchFamily="2" charset="2"/>
              </a:rPr>
              <a:t>xy</a:t>
            </a:r>
            <a:r>
              <a:rPr lang="en-GB" altLang="en-US" sz="1815" dirty="0">
                <a:latin typeface="Avenir Next LT Pro" panose="020B0504020202020204" pitchFamily="34" charset="0"/>
                <a:sym typeface="Wingdings" panose="05000000000000000000" pitchFamily="2" charset="2"/>
              </a:rPr>
              <a:t>-stage with sub-µm precision</a:t>
            </a:r>
          </a:p>
          <a:p>
            <a:pPr lvl="1"/>
            <a:endParaRPr lang="en-GB" altLang="en-US" sz="1815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74D081-4520-4F5B-B969-5325D5DAF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C8DB3-477C-429D-8C40-8EAE9EE1C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5366" name="Slide Number Placeholder 5">
            <a:extLst>
              <a:ext uri="{FF2B5EF4-FFF2-40B4-BE49-F238E27FC236}">
                <a16:creationId xmlns:a16="http://schemas.microsoft.com/office/drawing/2014/main" id="{C4DC8466-204C-4D7F-B29D-699A9DF228D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74A24BE0-940F-405B-972D-D44E7180FF11}" type="slidenum">
              <a:rPr lang="en-US" altLang="pl-PL" sz="1180">
                <a:solidFill>
                  <a:schemeClr val="bg1"/>
                </a:solidFill>
              </a:rPr>
              <a:pPr/>
              <a:t>10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FFC32B2C-2B6B-4CC2-9529-BB4B9567E3CD}"/>
              </a:ext>
            </a:extLst>
          </p:cNvPr>
          <p:cNvSpPr txBox="1">
            <a:spLocks/>
          </p:cNvSpPr>
          <p:nvPr/>
        </p:nvSpPr>
        <p:spPr>
          <a:xfrm>
            <a:off x="760880" y="5768789"/>
            <a:ext cx="2489627" cy="331374"/>
          </a:xfrm>
          <a:prstGeom prst="rect">
            <a:avLst/>
          </a:prstGeom>
        </p:spPr>
        <p:txBody>
          <a:bodyPr anchor="ctr"/>
          <a:lstStyle>
            <a:defPPr>
              <a:defRPr lang="pl-P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22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20CD7308-070E-4A66-BB78-E424F260336B}" type="datetime1">
              <a:rPr lang="en-GB" sz="1200"/>
              <a:pPr>
                <a:defRPr/>
              </a:pPr>
              <a:t>03/07/2024</a:t>
            </a:fld>
            <a:endParaRPr lang="en-GB" sz="1200"/>
          </a:p>
        </p:txBody>
      </p:sp>
      <p:sp>
        <p:nvSpPr>
          <p:cNvPr id="15368" name="Footer Placeholder 6">
            <a:extLst>
              <a:ext uri="{FF2B5EF4-FFF2-40B4-BE49-F238E27FC236}">
                <a16:creationId xmlns:a16="http://schemas.microsoft.com/office/drawing/2014/main" id="{636AD061-D2D4-4BD7-8AB8-ED98AB8C29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5445" y="5768789"/>
            <a:ext cx="3734440" cy="33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4063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8888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62125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265363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7225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1797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6369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941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726">
                <a:solidFill>
                  <a:schemeClr val="bg1"/>
                </a:solidFill>
                <a:latin typeface="Arial" panose="020B0604020202020204" pitchFamily="34" charset="0"/>
              </a:rPr>
              <a:t>Fasih Zareef</a:t>
            </a:r>
          </a:p>
        </p:txBody>
      </p:sp>
      <p:pic>
        <p:nvPicPr>
          <p:cNvPr id="15369" name="Picture 10" descr="A machine with wires and a sign&#10;&#10;Description automatically generated">
            <a:extLst>
              <a:ext uri="{FF2B5EF4-FFF2-40B4-BE49-F238E27FC236}">
                <a16:creationId xmlns:a16="http://schemas.microsoft.com/office/drawing/2014/main" id="{04D834FF-9676-4D68-9176-E5A9D2461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212" y="908720"/>
            <a:ext cx="41148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ight Bracket 13">
            <a:extLst>
              <a:ext uri="{FF2B5EF4-FFF2-40B4-BE49-F238E27FC236}">
                <a16:creationId xmlns:a16="http://schemas.microsoft.com/office/drawing/2014/main" id="{D5B04939-6EF2-4DB4-BA12-E845FF784A6A}"/>
              </a:ext>
            </a:extLst>
          </p:cNvPr>
          <p:cNvSpPr/>
          <p:nvPr/>
        </p:nvSpPr>
        <p:spPr>
          <a:xfrm>
            <a:off x="10343351" y="2019543"/>
            <a:ext cx="262218" cy="2025703"/>
          </a:xfrm>
          <a:prstGeom prst="rightBracke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15371" name="TextBox 14">
            <a:extLst>
              <a:ext uri="{FF2B5EF4-FFF2-40B4-BE49-F238E27FC236}">
                <a16:creationId xmlns:a16="http://schemas.microsoft.com/office/drawing/2014/main" id="{2F369A75-5564-4FD7-A220-CD8E8CAB9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86514" y="2150652"/>
            <a:ext cx="1005649" cy="539250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US" altLang="en-US" sz="1452" b="1">
                <a:solidFill>
                  <a:srgbClr val="FFFF00"/>
                </a:solidFill>
                <a:latin typeface="Abadi" panose="020B0604020202020204" pitchFamily="34" charset="0"/>
              </a:rPr>
              <a:t>Focusing</a:t>
            </a:r>
          </a:p>
          <a:p>
            <a:pPr algn="ctr"/>
            <a:r>
              <a:rPr lang="en-US" altLang="en-US" sz="1452" b="1">
                <a:solidFill>
                  <a:srgbClr val="FFFF00"/>
                </a:solidFill>
                <a:latin typeface="Abadi" panose="020B0604020202020204" pitchFamily="34" charset="0"/>
              </a:rPr>
              <a:t>Optics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D6A2C2A-C55B-4312-9914-FE2390A083EC}"/>
              </a:ext>
            </a:extLst>
          </p:cNvPr>
          <p:cNvCxnSpPr>
            <a:cxnSpLocks/>
          </p:cNvCxnSpPr>
          <p:nvPr/>
        </p:nvCxnSpPr>
        <p:spPr>
          <a:xfrm flipV="1">
            <a:off x="10461493" y="4278648"/>
            <a:ext cx="559013" cy="25933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3" name="TextBox 17">
            <a:extLst>
              <a:ext uri="{FF2B5EF4-FFF2-40B4-BE49-F238E27FC236}">
                <a16:creationId xmlns:a16="http://schemas.microsoft.com/office/drawing/2014/main" id="{ED9B954F-E965-465A-AD52-1E32C4721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86193" y="4082705"/>
            <a:ext cx="538843" cy="539250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US" altLang="en-US" sz="1452" b="1">
                <a:solidFill>
                  <a:srgbClr val="FFFF00"/>
                </a:solidFill>
                <a:latin typeface="Abadi" panose="020B0604020202020204" pitchFamily="34" charset="0"/>
              </a:rPr>
              <a:t>DUT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C53AD00-1AF1-4842-90C8-A6E6373AD4BD}"/>
              </a:ext>
            </a:extLst>
          </p:cNvPr>
          <p:cNvCxnSpPr>
            <a:cxnSpLocks/>
          </p:cNvCxnSpPr>
          <p:nvPr/>
        </p:nvCxnSpPr>
        <p:spPr>
          <a:xfrm>
            <a:off x="10526326" y="4875122"/>
            <a:ext cx="340018" cy="41205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5" name="TextBox 21">
            <a:extLst>
              <a:ext uri="{FF2B5EF4-FFF2-40B4-BE49-F238E27FC236}">
                <a16:creationId xmlns:a16="http://schemas.microsoft.com/office/drawing/2014/main" id="{30FC973E-8F5E-4C50-9343-E7E723F5F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18212" y="5287178"/>
            <a:ext cx="870217" cy="539250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US" altLang="en-US" sz="1452" b="1">
                <a:solidFill>
                  <a:srgbClr val="FFFF00"/>
                </a:solidFill>
                <a:latin typeface="Abadi" panose="020B0604020202020204" pitchFamily="34" charset="0"/>
              </a:rPr>
              <a:t>x-y stage</a:t>
            </a:r>
          </a:p>
        </p:txBody>
      </p:sp>
      <p:sp>
        <p:nvSpPr>
          <p:cNvPr id="15376" name="TextBox 22">
            <a:extLst>
              <a:ext uri="{FF2B5EF4-FFF2-40B4-BE49-F238E27FC236}">
                <a16:creationId xmlns:a16="http://schemas.microsoft.com/office/drawing/2014/main" id="{1AB41EB5-132D-45ED-A352-F6C46E363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04034" y="2745684"/>
            <a:ext cx="871658" cy="315792"/>
          </a:xfrm>
          <a:prstGeom prst="rect">
            <a:avLst/>
          </a:prstGeom>
          <a:solidFill>
            <a:schemeClr val="tx1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US" altLang="en-US" sz="1452" b="1">
                <a:solidFill>
                  <a:srgbClr val="FFFF00"/>
                </a:solidFill>
                <a:latin typeface="Abadi" panose="020B0604020202020204" pitchFamily="34" charset="0"/>
              </a:rPr>
              <a:t>Laser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BF2CBB9-DC97-47FF-AC17-0B2425855783}"/>
              </a:ext>
            </a:extLst>
          </p:cNvPr>
          <p:cNvCxnSpPr>
            <a:cxnSpLocks/>
          </p:cNvCxnSpPr>
          <p:nvPr/>
        </p:nvCxnSpPr>
        <p:spPr>
          <a:xfrm>
            <a:off x="9553816" y="3078499"/>
            <a:ext cx="136871" cy="741989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8" name="TextBox 26">
            <a:extLst>
              <a:ext uri="{FF2B5EF4-FFF2-40B4-BE49-F238E27FC236}">
                <a16:creationId xmlns:a16="http://schemas.microsoft.com/office/drawing/2014/main" id="{376E4BD5-A616-4EB3-BD11-F6FD92298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5164" y="5939841"/>
            <a:ext cx="2638543" cy="3438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634">
                <a:solidFill>
                  <a:schemeClr val="tx1"/>
                </a:solidFill>
                <a:latin typeface="Avenir Next LT Pro" panose="020B0504020202020204" pitchFamily="34" charset="0"/>
              </a:rPr>
              <a:t>AGH University of Krakow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FE10B2DA-303B-4222-B9AA-B2A7B12857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9856" y="125474"/>
            <a:ext cx="4896544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Gain Measurements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32011-0538-4064-82D0-178C84F11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5F651C-13F6-4AA3-8DA9-CA938C032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6390" name="Slide Number Placeholder 5">
            <a:extLst>
              <a:ext uri="{FF2B5EF4-FFF2-40B4-BE49-F238E27FC236}">
                <a16:creationId xmlns:a16="http://schemas.microsoft.com/office/drawing/2014/main" id="{E2842667-FA2A-4EED-B9F5-7FBF42D523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E83A79E1-19FE-4C30-8905-2B9B2B604777}" type="slidenum">
              <a:rPr lang="en-US" altLang="pl-PL" sz="1180">
                <a:solidFill>
                  <a:schemeClr val="bg1"/>
                </a:solidFill>
              </a:rPr>
              <a:pPr/>
              <a:t>11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6392" name="Footer Placeholder 6">
            <a:extLst>
              <a:ext uri="{FF2B5EF4-FFF2-40B4-BE49-F238E27FC236}">
                <a16:creationId xmlns:a16="http://schemas.microsoft.com/office/drawing/2014/main" id="{31F50380-8D9D-42D0-BED6-A896141A62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5445" y="5768789"/>
            <a:ext cx="3734440" cy="331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4063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8888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62125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265363" indent="-25082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7225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1797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6369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94163" indent="-25082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en-US" sz="726">
                <a:solidFill>
                  <a:schemeClr val="bg1"/>
                </a:solidFill>
                <a:latin typeface="Arial" panose="020B0604020202020204" pitchFamily="34" charset="0"/>
              </a:rPr>
              <a:t>Fasih Zareef</a:t>
            </a:r>
          </a:p>
        </p:txBody>
      </p:sp>
      <p:pic>
        <p:nvPicPr>
          <p:cNvPr id="16393" name="Content Placeholder 4">
            <a:extLst>
              <a:ext uri="{FF2B5EF4-FFF2-40B4-BE49-F238E27FC236}">
                <a16:creationId xmlns:a16="http://schemas.microsoft.com/office/drawing/2014/main" id="{A774EF96-8E48-47A7-A111-E5D5D21BE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078" y="1102179"/>
            <a:ext cx="6330683" cy="4522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E857DC7-BF94-47DD-9E3C-133A233E12D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14338" y="1925909"/>
            <a:ext cx="5441412" cy="2354250"/>
          </a:xfrm>
          <a:prstGeom prst="rect">
            <a:avLst/>
          </a:prstGeom>
          <a:blipFill>
            <a:blip r:embed="rId3"/>
            <a:stretch>
              <a:fillRect l="-916" t="-2113"/>
            </a:stretch>
          </a:blipFill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178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54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532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709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5886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>
                <a:noFill/>
              </a:rPr>
              <a:t> </a:t>
            </a:r>
            <a:endParaRPr lang="en-GB" dirty="0">
              <a:noFill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01202F50-10EC-46B8-BF14-16F19DB734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97166" y="171536"/>
            <a:ext cx="4039194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Pixel Isolation (I)  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C238E379-F12D-47E6-9D71-0E7AC8BA93EA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515924" y="1761396"/>
            <a:ext cx="6317874" cy="2985195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GB" altLang="en-US" sz="1800" dirty="0">
                <a:latin typeface="Avenir Next LT Pro" panose="020B0504020202020204" pitchFamily="34" charset="0"/>
              </a:rPr>
              <a:t>One pixel connected to the readout </a:t>
            </a:r>
          </a:p>
          <a:p>
            <a:pPr lvl="1">
              <a:lnSpc>
                <a:spcPct val="150000"/>
              </a:lnSpc>
            </a:pPr>
            <a:r>
              <a:rPr lang="en-GB" altLang="en-US" sz="1800" dirty="0">
                <a:latin typeface="Avenir Next LT Pro" panose="020B0504020202020204" pitchFamily="34" charset="0"/>
                <a:sym typeface="Wingdings" panose="05000000000000000000" pitchFamily="2" charset="2"/>
              </a:rPr>
              <a:t>Other pixel is only connected to bias voltage</a:t>
            </a:r>
          </a:p>
          <a:p>
            <a:pPr lvl="1">
              <a:lnSpc>
                <a:spcPct val="150000"/>
              </a:lnSpc>
            </a:pPr>
            <a:endParaRPr lang="en-GB" altLang="en-US" sz="1815" dirty="0"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endParaRPr lang="en-GB" altLang="en-US" sz="1815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01C30-D9AD-4336-BC5B-0AA317AEC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1C253-330B-46CC-B8AF-B5B121AD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7414" name="Slide Number Placeholder 5">
            <a:extLst>
              <a:ext uri="{FF2B5EF4-FFF2-40B4-BE49-F238E27FC236}">
                <a16:creationId xmlns:a16="http://schemas.microsoft.com/office/drawing/2014/main" id="{49CDB6EE-025D-49DE-A0F9-4B91B23D0B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BCC22C07-6862-4D90-88F6-8F9561AD3220}" type="slidenum">
              <a:rPr lang="en-US" altLang="pl-PL" sz="1180">
                <a:solidFill>
                  <a:schemeClr val="bg1"/>
                </a:solidFill>
              </a:rPr>
              <a:pPr/>
              <a:t>12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F9EF344E-05B0-4857-8165-FCCF45886E6D}"/>
              </a:ext>
            </a:extLst>
          </p:cNvPr>
          <p:cNvSpPr txBox="1">
            <a:spLocks/>
          </p:cNvSpPr>
          <p:nvPr/>
        </p:nvSpPr>
        <p:spPr>
          <a:xfrm>
            <a:off x="760880" y="5768789"/>
            <a:ext cx="2489627" cy="331374"/>
          </a:xfrm>
          <a:prstGeom prst="rect">
            <a:avLst/>
          </a:prstGeom>
        </p:spPr>
        <p:txBody>
          <a:bodyPr anchor="ctr"/>
          <a:lstStyle>
            <a:defPPr>
              <a:defRPr lang="pl-P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22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20CD7308-070E-4A66-BB78-E424F260336B}" type="datetime1">
              <a:rPr lang="en-GB" sz="1200"/>
              <a:pPr>
                <a:defRPr/>
              </a:pPr>
              <a:t>03/07/2024</a:t>
            </a:fld>
            <a:endParaRPr lang="en-GB" sz="1200"/>
          </a:p>
        </p:txBody>
      </p:sp>
      <p:grpSp>
        <p:nvGrpSpPr>
          <p:cNvPr id="17416" name="Group 10">
            <a:extLst>
              <a:ext uri="{FF2B5EF4-FFF2-40B4-BE49-F238E27FC236}">
                <a16:creationId xmlns:a16="http://schemas.microsoft.com/office/drawing/2014/main" id="{F89C2505-1BD1-45EC-B91E-9B643F0D2748}"/>
              </a:ext>
            </a:extLst>
          </p:cNvPr>
          <p:cNvGrpSpPr>
            <a:grpSpLocks/>
          </p:cNvGrpSpPr>
          <p:nvPr/>
        </p:nvGrpSpPr>
        <p:grpSpPr bwMode="auto">
          <a:xfrm>
            <a:off x="6273214" y="952699"/>
            <a:ext cx="5886975" cy="5356621"/>
            <a:chOff x="6911974" y="825500"/>
            <a:chExt cx="6487150" cy="5902203"/>
          </a:xfrm>
        </p:grpSpPr>
        <p:grpSp>
          <p:nvGrpSpPr>
            <p:cNvPr id="17417" name="Group 40">
              <a:extLst>
                <a:ext uri="{FF2B5EF4-FFF2-40B4-BE49-F238E27FC236}">
                  <a16:creationId xmlns:a16="http://schemas.microsoft.com/office/drawing/2014/main" id="{CA83F95C-8B1B-4B45-94A1-8DF3B0F790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11974" y="825500"/>
              <a:ext cx="6487150" cy="5902203"/>
              <a:chOff x="6912448" y="825922"/>
              <a:chExt cx="6487345" cy="5901398"/>
            </a:xfrm>
          </p:grpSpPr>
          <p:grpSp>
            <p:nvGrpSpPr>
              <p:cNvPr id="17421" name="Group 19">
                <a:extLst>
                  <a:ext uri="{FF2B5EF4-FFF2-40B4-BE49-F238E27FC236}">
                    <a16:creationId xmlns:a16="http://schemas.microsoft.com/office/drawing/2014/main" id="{CB7F7225-0F1A-456A-A302-9A22B3E03A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12448" y="825922"/>
                <a:ext cx="6487345" cy="5901398"/>
                <a:chOff x="6912448" y="825922"/>
                <a:chExt cx="6487345" cy="5901398"/>
              </a:xfrm>
            </p:grpSpPr>
            <p:pic>
              <p:nvPicPr>
                <p:cNvPr id="17427" name="Picture 2" descr="Rigol DHO814 4CH, 12Bit, 100MHz, 1.25GSa/s USB Powered Digital Oscilloscope">
                  <a:extLst>
                    <a:ext uri="{FF2B5EF4-FFF2-40B4-BE49-F238E27FC236}">
                      <a16:creationId xmlns:a16="http://schemas.microsoft.com/office/drawing/2014/main" id="{41F10305-6F71-4C36-8EAA-1583D5025EF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93739" y="3956319"/>
                  <a:ext cx="2066793" cy="14605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28" name="Picture 2" descr="2410 Keithley, Source Measure Unit SMU, SourceMeter, 1-Channel | Farnell  Spain">
                  <a:extLst>
                    <a:ext uri="{FF2B5EF4-FFF2-40B4-BE49-F238E27FC236}">
                      <a16:creationId xmlns:a16="http://schemas.microsoft.com/office/drawing/2014/main" id="{422E91AC-C01C-4D82-B251-A9FC901CE5E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12448" y="1112608"/>
                  <a:ext cx="1638297" cy="8212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" name="Abrir corchete 5">
                  <a:extLst>
                    <a:ext uri="{FF2B5EF4-FFF2-40B4-BE49-F238E27FC236}">
                      <a16:creationId xmlns:a16="http://schemas.microsoft.com/office/drawing/2014/main" id="{233DEF23-E5F7-4F9F-B1BD-01CF06A6EDB9}"/>
                    </a:ext>
                  </a:extLst>
                </p:cNvPr>
                <p:cNvSpPr/>
                <p:nvPr/>
              </p:nvSpPr>
              <p:spPr>
                <a:xfrm>
                  <a:off x="10953116" y="1286234"/>
                  <a:ext cx="346116" cy="422217"/>
                </a:xfrm>
                <a:prstGeom prst="leftBracke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cs-CZ" sz="1634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9" name="Conector recto de flecha 20">
                  <a:extLst>
                    <a:ext uri="{FF2B5EF4-FFF2-40B4-BE49-F238E27FC236}">
                      <a16:creationId xmlns:a16="http://schemas.microsoft.com/office/drawing/2014/main" id="{9760562D-35BE-4311-BEAD-92CB44FA34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35042" y="1516391"/>
                  <a:ext cx="431851" cy="1269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ector recto de flecha 21">
                  <a:extLst>
                    <a:ext uri="{FF2B5EF4-FFF2-40B4-BE49-F238E27FC236}">
                      <a16:creationId xmlns:a16="http://schemas.microsoft.com/office/drawing/2014/main" id="{813587DA-989A-429F-B4DC-281F20A816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10151" y="1541787"/>
                  <a:ext cx="436615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432" name="CuadroTexto 38">
                  <a:extLst>
                    <a:ext uri="{FF2B5EF4-FFF2-40B4-BE49-F238E27FC236}">
                      <a16:creationId xmlns:a16="http://schemas.microsoft.com/office/drawing/2014/main" id="{CD02CD7B-925E-43E5-90B7-05D7A7A679B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31473" y="825922"/>
                  <a:ext cx="1254556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Splitting the HV</a:t>
                  </a:r>
                  <a:endParaRPr lang="cs-CZ" altLang="en-US" sz="998" b="1"/>
                </a:p>
              </p:txBody>
            </p:sp>
            <p:pic>
              <p:nvPicPr>
                <p:cNvPr id="17433" name="Picture 4">
                  <a:extLst>
                    <a:ext uri="{FF2B5EF4-FFF2-40B4-BE49-F238E27FC236}">
                      <a16:creationId xmlns:a16="http://schemas.microsoft.com/office/drawing/2014/main" id="{94881C96-54D4-470D-B8CF-DC10C18DB0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94678" y="1122160"/>
                  <a:ext cx="1597873" cy="834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34" name="Picture 6">
                  <a:extLst>
                    <a:ext uri="{FF2B5EF4-FFF2-40B4-BE49-F238E27FC236}">
                      <a16:creationId xmlns:a16="http://schemas.microsoft.com/office/drawing/2014/main" id="{7DD4CED7-0EA9-4838-8884-903E1CD7F84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1037161" y="1983427"/>
                  <a:ext cx="1691236" cy="10456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35" name="Picture 8">
                  <a:extLst>
                    <a:ext uri="{FF2B5EF4-FFF2-40B4-BE49-F238E27FC236}">
                      <a16:creationId xmlns:a16="http://schemas.microsoft.com/office/drawing/2014/main" id="{8E173EBA-7BD8-4337-A84C-6AA1B512985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706042">
                  <a:off x="8527555" y="2332949"/>
                  <a:ext cx="2078557" cy="13040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36" name="Picture 10">
                  <a:extLst>
                    <a:ext uri="{FF2B5EF4-FFF2-40B4-BE49-F238E27FC236}">
                      <a16:creationId xmlns:a16="http://schemas.microsoft.com/office/drawing/2014/main" id="{F7DD3F13-F985-4CB5-BAB7-77C4C168C01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5858" b="12103"/>
                <a:stretch>
                  <a:fillRect/>
                </a:stretch>
              </p:blipFill>
              <p:spPr bwMode="auto">
                <a:xfrm>
                  <a:off x="11125320" y="3646001"/>
                  <a:ext cx="2038208" cy="22479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437" name="TextBox 23">
                  <a:extLst>
                    <a:ext uri="{FF2B5EF4-FFF2-40B4-BE49-F238E27FC236}">
                      <a16:creationId xmlns:a16="http://schemas.microsoft.com/office/drawing/2014/main" id="{96C8F47C-10AE-4602-B0F1-124F2A373D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19864" y="945895"/>
                  <a:ext cx="1016080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Bias Source</a:t>
                  </a:r>
                </a:p>
              </p:txBody>
            </p:sp>
            <p:sp>
              <p:nvSpPr>
                <p:cNvPr id="17438" name="TextBox 24">
                  <a:extLst>
                    <a:ext uri="{FF2B5EF4-FFF2-40B4-BE49-F238E27FC236}">
                      <a16:creationId xmlns:a16="http://schemas.microsoft.com/office/drawing/2014/main" id="{D54F9368-4078-4700-8FBF-A2AFBB9F862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80907" y="902838"/>
                  <a:ext cx="883595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Bias Filter</a:t>
                  </a:r>
                </a:p>
              </p:txBody>
            </p:sp>
            <p:sp>
              <p:nvSpPr>
                <p:cNvPr id="17439" name="TextBox 25">
                  <a:extLst>
                    <a:ext uri="{FF2B5EF4-FFF2-40B4-BE49-F238E27FC236}">
                      <a16:creationId xmlns:a16="http://schemas.microsoft.com/office/drawing/2014/main" id="{16872699-DB3E-4CAF-B461-73E0E5DF940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08546" y="3580681"/>
                  <a:ext cx="814701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Amplifier</a:t>
                  </a:r>
                </a:p>
              </p:txBody>
            </p:sp>
            <p:sp>
              <p:nvSpPr>
                <p:cNvPr id="17440" name="TextBox 26">
                  <a:extLst>
                    <a:ext uri="{FF2B5EF4-FFF2-40B4-BE49-F238E27FC236}">
                      <a16:creationId xmlns:a16="http://schemas.microsoft.com/office/drawing/2014/main" id="{38F7CD19-5C7D-468C-A59F-C5732AC1061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12657" y="5337998"/>
                  <a:ext cx="1077908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Oscilloscope</a:t>
                  </a:r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DA0BB3FB-4035-486C-B3CE-8D103DFCE948}"/>
                    </a:ext>
                  </a:extLst>
                </p:cNvPr>
                <p:cNvSpPr/>
                <p:nvPr/>
              </p:nvSpPr>
              <p:spPr>
                <a:xfrm flipV="1">
                  <a:off x="10378373" y="2598918"/>
                  <a:ext cx="1386052" cy="699991"/>
                </a:xfrm>
                <a:custGeom>
                  <a:avLst/>
                  <a:gdLst>
                    <a:gd name="connsiteX0" fmla="*/ 1979720 w 1979720"/>
                    <a:gd name="connsiteY0" fmla="*/ 32187 h 1559147"/>
                    <a:gd name="connsiteX1" fmla="*/ 1713390 w 1979720"/>
                    <a:gd name="connsiteY1" fmla="*/ 67698 h 1559147"/>
                    <a:gd name="connsiteX2" fmla="*/ 1367161 w 1979720"/>
                    <a:gd name="connsiteY2" fmla="*/ 635869 h 1559147"/>
                    <a:gd name="connsiteX3" fmla="*/ 417251 w 1979720"/>
                    <a:gd name="connsiteY3" fmla="*/ 990976 h 1559147"/>
                    <a:gd name="connsiteX4" fmla="*/ 0 w 1979720"/>
                    <a:gd name="connsiteY4" fmla="*/ 1559147 h 155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79720" h="1559147">
                      <a:moveTo>
                        <a:pt x="1979720" y="32187"/>
                      </a:moveTo>
                      <a:cubicBezTo>
                        <a:pt x="1897601" y="-365"/>
                        <a:pt x="1815483" y="-32916"/>
                        <a:pt x="1713390" y="67698"/>
                      </a:cubicBezTo>
                      <a:cubicBezTo>
                        <a:pt x="1611297" y="168312"/>
                        <a:pt x="1583184" y="481989"/>
                        <a:pt x="1367161" y="635869"/>
                      </a:cubicBezTo>
                      <a:cubicBezTo>
                        <a:pt x="1151138" y="789749"/>
                        <a:pt x="645111" y="837096"/>
                        <a:pt x="417251" y="990976"/>
                      </a:cubicBezTo>
                      <a:cubicBezTo>
                        <a:pt x="189391" y="1144856"/>
                        <a:pt x="94695" y="1352001"/>
                        <a:pt x="0" y="1559147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/>
                </a:p>
              </p:txBody>
            </p:sp>
            <p:sp>
              <p:nvSpPr>
                <p:cNvPr id="17442" name="TextBox 28">
                  <a:extLst>
                    <a:ext uri="{FF2B5EF4-FFF2-40B4-BE49-F238E27FC236}">
                      <a16:creationId xmlns:a16="http://schemas.microsoft.com/office/drawing/2014/main" id="{F569F36E-257D-430F-B0EF-06275A3443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799350" y="5974767"/>
                  <a:ext cx="832366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DUT/PCB</a:t>
                  </a: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397DC7A8-626D-42CB-8FB8-712744B98E21}"/>
                    </a:ext>
                  </a:extLst>
                </p:cNvPr>
                <p:cNvSpPr/>
                <p:nvPr/>
              </p:nvSpPr>
              <p:spPr>
                <a:xfrm rot="159952">
                  <a:off x="7866649" y="3244942"/>
                  <a:ext cx="1511480" cy="2344418"/>
                </a:xfrm>
                <a:custGeom>
                  <a:avLst/>
                  <a:gdLst>
                    <a:gd name="connsiteX0" fmla="*/ 755571 w 1695125"/>
                    <a:gd name="connsiteY0" fmla="*/ 0 h 2344999"/>
                    <a:gd name="connsiteX1" fmla="*/ 54531 w 1695125"/>
                    <a:gd name="connsiteY1" fmla="*/ 528320 h 2344999"/>
                    <a:gd name="connsiteX2" fmla="*/ 217091 w 1695125"/>
                    <a:gd name="connsiteY2" fmla="*/ 2296160 h 2344999"/>
                    <a:gd name="connsiteX3" fmla="*/ 1568371 w 1695125"/>
                    <a:gd name="connsiteY3" fmla="*/ 1849120 h 2344999"/>
                    <a:gd name="connsiteX4" fmla="*/ 1558211 w 1695125"/>
                    <a:gd name="connsiteY4" fmla="*/ 1838960 h 2344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5125" h="2344999">
                      <a:moveTo>
                        <a:pt x="755571" y="0"/>
                      </a:moveTo>
                      <a:cubicBezTo>
                        <a:pt x="449924" y="72813"/>
                        <a:pt x="144278" y="145627"/>
                        <a:pt x="54531" y="528320"/>
                      </a:cubicBezTo>
                      <a:cubicBezTo>
                        <a:pt x="-35216" y="911013"/>
                        <a:pt x="-35216" y="2076027"/>
                        <a:pt x="217091" y="2296160"/>
                      </a:cubicBezTo>
                      <a:cubicBezTo>
                        <a:pt x="469398" y="2516293"/>
                        <a:pt x="1344851" y="1925320"/>
                        <a:pt x="1568371" y="1849120"/>
                      </a:cubicBezTo>
                      <a:cubicBezTo>
                        <a:pt x="1791891" y="1772920"/>
                        <a:pt x="1675051" y="1805940"/>
                        <a:pt x="1558211" y="1838960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 b="1" dirty="0"/>
                </a:p>
              </p:txBody>
            </p:sp>
            <p:sp>
              <p:nvSpPr>
                <p:cNvPr id="17444" name="TextBox 16">
                  <a:extLst>
                    <a:ext uri="{FF2B5EF4-FFF2-40B4-BE49-F238E27FC236}">
                      <a16:creationId xmlns:a16="http://schemas.microsoft.com/office/drawing/2014/main" id="{E27245BF-A79F-43CF-B64B-2C4050EE769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688234" y="6410141"/>
                  <a:ext cx="4711559" cy="317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271" b="1">
                      <a:latin typeface="Roboto" pitchFamily="2" charset="0"/>
                    </a:rPr>
                    <a:t>Schematics of measurement setup for pixel isolation</a:t>
                  </a:r>
                </a:p>
              </p:txBody>
            </p:sp>
          </p:grpSp>
          <p:sp>
            <p:nvSpPr>
              <p:cNvPr id="17422" name="TextBox 21">
                <a:extLst>
                  <a:ext uri="{FF2B5EF4-FFF2-40B4-BE49-F238E27FC236}">
                    <a16:creationId xmlns:a16="http://schemas.microsoft.com/office/drawing/2014/main" id="{3C9F8145-4008-4AC3-B3EF-03D835F8C3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36487" y="2536267"/>
                <a:ext cx="634521" cy="270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998" b="1"/>
                  <a:t>Bias-T</a:t>
                </a:r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0B5EA5FF-86F1-4034-8F0F-8570DA9450B1}"/>
                      </a:ext>
                    </a:extLst>
                  </p14:cNvPr>
                  <p14:cNvContentPartPr/>
                  <p14:nvPr/>
                </p14:nvContentPartPr>
                <p14:xfrm rot="4310139">
                  <a:off x="10647483" y="2745506"/>
                  <a:ext cx="283536" cy="257482"/>
                </p14:xfrm>
              </p:contentPart>
            </mc:Choice>
            <mc:Fallback xmlns=""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0B5EA5FF-86F1-4034-8F0F-8570DA9450B1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 rot="4310139">
                    <a:off x="10637555" y="2735572"/>
                    <a:ext cx="302994" cy="27695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33" name="Ink 32">
                    <a:extLst>
                      <a:ext uri="{FF2B5EF4-FFF2-40B4-BE49-F238E27FC236}">
                        <a16:creationId xmlns:a16="http://schemas.microsoft.com/office/drawing/2014/main" id="{4DD6641C-B4E7-435C-8A3D-E17CEE1D50F1}"/>
                      </a:ext>
                    </a:extLst>
                  </p14:cNvPr>
                  <p14:cNvContentPartPr/>
                  <p14:nvPr/>
                </p14:nvContentPartPr>
                <p14:xfrm>
                  <a:off x="9195889" y="5026336"/>
                  <a:ext cx="189720" cy="199080"/>
                </p14:xfrm>
              </p:contentPart>
            </mc:Choice>
            <mc:Fallback xmlns="">
              <p:pic>
                <p:nvPicPr>
                  <p:cNvPr id="33" name="Ink 32">
                    <a:extLst>
                      <a:ext uri="{FF2B5EF4-FFF2-40B4-BE49-F238E27FC236}">
                        <a16:creationId xmlns:a16="http://schemas.microsoft.com/office/drawing/2014/main" id="{4DD6641C-B4E7-435C-8A3D-E17CEE1D50F1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185987" y="5016422"/>
                    <a:ext cx="209128" cy="21851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38" name="Ink 37">
                    <a:extLst>
                      <a:ext uri="{FF2B5EF4-FFF2-40B4-BE49-F238E27FC236}">
                        <a16:creationId xmlns:a16="http://schemas.microsoft.com/office/drawing/2014/main" id="{2FB62BA7-2936-4134-9357-7DDE6414F03E}"/>
                      </a:ext>
                    </a:extLst>
                  </p14:cNvPr>
                  <p14:cNvContentPartPr/>
                  <p14:nvPr/>
                </p14:nvContentPartPr>
                <p14:xfrm rot="19649934">
                  <a:off x="12901380" y="3086050"/>
                  <a:ext cx="246251" cy="372553"/>
                </p14:xfrm>
              </p:contentPart>
            </mc:Choice>
            <mc:Fallback xmlns="">
              <p:pic>
                <p:nvPicPr>
                  <p:cNvPr id="38" name="Ink 37">
                    <a:extLst>
                      <a:ext uri="{FF2B5EF4-FFF2-40B4-BE49-F238E27FC236}">
                        <a16:creationId xmlns:a16="http://schemas.microsoft.com/office/drawing/2014/main" id="{2FB62BA7-2936-4134-9357-7DDE6414F03E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 rot="19649934">
                    <a:off x="12891418" y="3076131"/>
                    <a:ext cx="265776" cy="39199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39" name="Ink 38">
                    <a:extLst>
                      <a:ext uri="{FF2B5EF4-FFF2-40B4-BE49-F238E27FC236}">
                        <a16:creationId xmlns:a16="http://schemas.microsoft.com/office/drawing/2014/main" id="{5F77F000-44FD-4EDB-ACDC-351C3FC2092A}"/>
                      </a:ext>
                    </a:extLst>
                  </p14:cNvPr>
                  <p14:cNvContentPartPr/>
                  <p14:nvPr/>
                </p14:nvContentPartPr>
                <p14:xfrm rot="2954147">
                  <a:off x="11714403" y="3456348"/>
                  <a:ext cx="262062" cy="213076"/>
                </p14:xfrm>
              </p:contentPart>
            </mc:Choice>
            <mc:Fallback xmlns="">
              <p:pic>
                <p:nvPicPr>
                  <p:cNvPr id="39" name="Ink 38">
                    <a:extLst>
                      <a:ext uri="{FF2B5EF4-FFF2-40B4-BE49-F238E27FC236}">
                        <a16:creationId xmlns:a16="http://schemas.microsoft.com/office/drawing/2014/main" id="{5F77F000-44FD-4EDB-ACDC-351C3FC2092A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 rot="2954147">
                    <a:off x="11704476" y="3446447"/>
                    <a:ext cx="281518" cy="232483"/>
                  </a:xfrm>
                  <a:prstGeom prst="rect">
                    <a:avLst/>
                  </a:prstGeom>
                </p:spPr>
              </p:pic>
            </mc:Fallback>
          </mc:AlternateContent>
        </p:grpSp>
        <p:cxnSp>
          <p:nvCxnSpPr>
            <p:cNvPr id="2" name="Conector recto de flecha 21">
              <a:extLst>
                <a:ext uri="{FF2B5EF4-FFF2-40B4-BE49-F238E27FC236}">
                  <a16:creationId xmlns:a16="http://schemas.microsoft.com/office/drawing/2014/main" id="{AD1757E6-E8C1-48D7-A4ED-4FFDC7ACE9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241471" y="1708150"/>
              <a:ext cx="43660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005FA3B-E0E6-471D-B6FF-B9D0330AACC1}"/>
                </a:ext>
              </a:extLst>
            </p:cNvPr>
            <p:cNvSpPr/>
            <p:nvPr/>
          </p:nvSpPr>
          <p:spPr>
            <a:xfrm>
              <a:off x="11273224" y="1076325"/>
              <a:ext cx="2017891" cy="3227388"/>
            </a:xfrm>
            <a:custGeom>
              <a:avLst/>
              <a:gdLst>
                <a:gd name="connsiteX0" fmla="*/ 0 w 2017101"/>
                <a:gd name="connsiteY0" fmla="*/ 215006 h 3227147"/>
                <a:gd name="connsiteX1" fmla="*/ 1172584 w 2017101"/>
                <a:gd name="connsiteY1" fmla="*/ 32126 h 3227147"/>
                <a:gd name="connsiteX2" fmla="*/ 1968650 w 2017101"/>
                <a:gd name="connsiteY2" fmla="*/ 795919 h 3227147"/>
                <a:gd name="connsiteX3" fmla="*/ 1807285 w 2017101"/>
                <a:gd name="connsiteY3" fmla="*/ 2194413 h 3227147"/>
                <a:gd name="connsiteX4" fmla="*/ 806824 w 2017101"/>
                <a:gd name="connsiteY4" fmla="*/ 3227147 h 322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01" h="3227147">
                  <a:moveTo>
                    <a:pt x="0" y="215006"/>
                  </a:moveTo>
                  <a:cubicBezTo>
                    <a:pt x="422238" y="75156"/>
                    <a:pt x="844476" y="-64693"/>
                    <a:pt x="1172584" y="32126"/>
                  </a:cubicBezTo>
                  <a:cubicBezTo>
                    <a:pt x="1500692" y="128945"/>
                    <a:pt x="1862867" y="435538"/>
                    <a:pt x="1968650" y="795919"/>
                  </a:cubicBezTo>
                  <a:cubicBezTo>
                    <a:pt x="2074433" y="1156300"/>
                    <a:pt x="2000923" y="1789208"/>
                    <a:pt x="1807285" y="2194413"/>
                  </a:cubicBezTo>
                  <a:cubicBezTo>
                    <a:pt x="1613647" y="2599618"/>
                    <a:pt x="1210235" y="2913382"/>
                    <a:pt x="806824" y="3227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D5F872A-7469-42C7-992B-1441D63AF083}"/>
                </a:ext>
              </a:extLst>
            </p:cNvPr>
            <p:cNvSpPr/>
            <p:nvPr/>
          </p:nvSpPr>
          <p:spPr>
            <a:xfrm rot="2114832" flipH="1">
              <a:off x="11659020" y="3376613"/>
              <a:ext cx="428663" cy="989012"/>
            </a:xfrm>
            <a:custGeom>
              <a:avLst/>
              <a:gdLst>
                <a:gd name="connsiteX0" fmla="*/ 204395 w 224063"/>
                <a:gd name="connsiteY0" fmla="*/ 0 h 935915"/>
                <a:gd name="connsiteX1" fmla="*/ 204395 w 224063"/>
                <a:gd name="connsiteY1" fmla="*/ 537883 h 935915"/>
                <a:gd name="connsiteX2" fmla="*/ 0 w 224063"/>
                <a:gd name="connsiteY2" fmla="*/ 935915 h 93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4063" h="935915">
                  <a:moveTo>
                    <a:pt x="204395" y="0"/>
                  </a:moveTo>
                  <a:cubicBezTo>
                    <a:pt x="221428" y="190948"/>
                    <a:pt x="238461" y="381897"/>
                    <a:pt x="204395" y="537883"/>
                  </a:cubicBezTo>
                  <a:cubicBezTo>
                    <a:pt x="170329" y="693869"/>
                    <a:pt x="85164" y="814892"/>
                    <a:pt x="0" y="93591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01202F50-10EC-46B8-BF14-16F19DB734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97166" y="171536"/>
            <a:ext cx="4039194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Pixel Isolation (II)  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C238E379-F12D-47E6-9D71-0E7AC8BA93EA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515924" y="1761396"/>
            <a:ext cx="6317874" cy="2985195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GB" altLang="en-US" sz="1800" dirty="0">
                <a:latin typeface="Avenir Next LT Pro" panose="020B0504020202020204" pitchFamily="34" charset="0"/>
              </a:rPr>
              <a:t>One pixel connected to the readout </a:t>
            </a:r>
          </a:p>
          <a:p>
            <a:pPr lvl="1">
              <a:lnSpc>
                <a:spcPct val="150000"/>
              </a:lnSpc>
            </a:pPr>
            <a:r>
              <a:rPr lang="en-GB" altLang="en-US" sz="1800" dirty="0">
                <a:latin typeface="Avenir Next LT Pro" panose="020B0504020202020204" pitchFamily="34" charset="0"/>
                <a:sym typeface="Wingdings" panose="05000000000000000000" pitchFamily="2" charset="2"/>
              </a:rPr>
              <a:t>Other pixel is only connected to bias voltage</a:t>
            </a:r>
          </a:p>
          <a:p>
            <a:pPr lvl="1">
              <a:lnSpc>
                <a:spcPct val="150000"/>
              </a:lnSpc>
            </a:pPr>
            <a:endParaRPr lang="en-GB" altLang="en-US" sz="1815" dirty="0"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endParaRPr lang="en-GB" altLang="en-US" sz="1815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01C30-D9AD-4336-BC5B-0AA317AEC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1C253-330B-46CC-B8AF-B5B121AD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7414" name="Slide Number Placeholder 5">
            <a:extLst>
              <a:ext uri="{FF2B5EF4-FFF2-40B4-BE49-F238E27FC236}">
                <a16:creationId xmlns:a16="http://schemas.microsoft.com/office/drawing/2014/main" id="{49CDB6EE-025D-49DE-A0F9-4B91B23D0B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BCC22C07-6862-4D90-88F6-8F9561AD3220}" type="slidenum">
              <a:rPr lang="en-US" altLang="pl-PL" sz="1180">
                <a:solidFill>
                  <a:schemeClr val="bg1"/>
                </a:solidFill>
              </a:rPr>
              <a:pPr/>
              <a:t>13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F9EF344E-05B0-4857-8165-FCCF45886E6D}"/>
              </a:ext>
            </a:extLst>
          </p:cNvPr>
          <p:cNvSpPr txBox="1">
            <a:spLocks/>
          </p:cNvSpPr>
          <p:nvPr/>
        </p:nvSpPr>
        <p:spPr>
          <a:xfrm>
            <a:off x="760880" y="5768789"/>
            <a:ext cx="2489627" cy="331374"/>
          </a:xfrm>
          <a:prstGeom prst="rect">
            <a:avLst/>
          </a:prstGeom>
        </p:spPr>
        <p:txBody>
          <a:bodyPr anchor="ctr"/>
          <a:lstStyle>
            <a:defPPr>
              <a:defRPr lang="pl-P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22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20CD7308-070E-4A66-BB78-E424F260336B}" type="datetime1">
              <a:rPr lang="en-GB" sz="1200"/>
              <a:pPr>
                <a:defRPr/>
              </a:pPr>
              <a:t>03/07/2024</a:t>
            </a:fld>
            <a:endParaRPr lang="en-GB" sz="1200"/>
          </a:p>
        </p:txBody>
      </p:sp>
      <p:grpSp>
        <p:nvGrpSpPr>
          <p:cNvPr id="17416" name="Group 10">
            <a:extLst>
              <a:ext uri="{FF2B5EF4-FFF2-40B4-BE49-F238E27FC236}">
                <a16:creationId xmlns:a16="http://schemas.microsoft.com/office/drawing/2014/main" id="{F89C2505-1BD1-45EC-B91E-9B643F0D2748}"/>
              </a:ext>
            </a:extLst>
          </p:cNvPr>
          <p:cNvGrpSpPr>
            <a:grpSpLocks/>
          </p:cNvGrpSpPr>
          <p:nvPr/>
        </p:nvGrpSpPr>
        <p:grpSpPr bwMode="auto">
          <a:xfrm>
            <a:off x="6273214" y="952699"/>
            <a:ext cx="5886975" cy="5356621"/>
            <a:chOff x="6911974" y="825500"/>
            <a:chExt cx="6487150" cy="5902203"/>
          </a:xfrm>
        </p:grpSpPr>
        <p:grpSp>
          <p:nvGrpSpPr>
            <p:cNvPr id="17417" name="Group 40">
              <a:extLst>
                <a:ext uri="{FF2B5EF4-FFF2-40B4-BE49-F238E27FC236}">
                  <a16:creationId xmlns:a16="http://schemas.microsoft.com/office/drawing/2014/main" id="{CA83F95C-8B1B-4B45-94A1-8DF3B0F790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11974" y="825500"/>
              <a:ext cx="6487150" cy="5902203"/>
              <a:chOff x="6912448" y="825922"/>
              <a:chExt cx="6487345" cy="5901398"/>
            </a:xfrm>
          </p:grpSpPr>
          <p:grpSp>
            <p:nvGrpSpPr>
              <p:cNvPr id="17421" name="Group 19">
                <a:extLst>
                  <a:ext uri="{FF2B5EF4-FFF2-40B4-BE49-F238E27FC236}">
                    <a16:creationId xmlns:a16="http://schemas.microsoft.com/office/drawing/2014/main" id="{CB7F7225-0F1A-456A-A302-9A22B3E03AA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912448" y="825922"/>
                <a:ext cx="6487345" cy="5901398"/>
                <a:chOff x="6912448" y="825922"/>
                <a:chExt cx="6487345" cy="5901398"/>
              </a:xfrm>
            </p:grpSpPr>
            <p:pic>
              <p:nvPicPr>
                <p:cNvPr id="17427" name="Picture 2" descr="Rigol DHO814 4CH, 12Bit, 100MHz, 1.25GSa/s USB Powered Digital Oscilloscope">
                  <a:extLst>
                    <a:ext uri="{FF2B5EF4-FFF2-40B4-BE49-F238E27FC236}">
                      <a16:creationId xmlns:a16="http://schemas.microsoft.com/office/drawing/2014/main" id="{41F10305-6F71-4C36-8EAA-1583D5025EF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93739" y="3956319"/>
                  <a:ext cx="2066793" cy="14605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28" name="Picture 2" descr="2410 Keithley, Source Measure Unit SMU, SourceMeter, 1-Channel | Farnell  Spain">
                  <a:extLst>
                    <a:ext uri="{FF2B5EF4-FFF2-40B4-BE49-F238E27FC236}">
                      <a16:creationId xmlns:a16="http://schemas.microsoft.com/office/drawing/2014/main" id="{422E91AC-C01C-4D82-B251-A9FC901CE5E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912448" y="1112608"/>
                  <a:ext cx="1638297" cy="82122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8" name="Abrir corchete 5">
                  <a:extLst>
                    <a:ext uri="{FF2B5EF4-FFF2-40B4-BE49-F238E27FC236}">
                      <a16:creationId xmlns:a16="http://schemas.microsoft.com/office/drawing/2014/main" id="{233DEF23-E5F7-4F9F-B1BD-01CF06A6EDB9}"/>
                    </a:ext>
                  </a:extLst>
                </p:cNvPr>
                <p:cNvSpPr/>
                <p:nvPr/>
              </p:nvSpPr>
              <p:spPr>
                <a:xfrm>
                  <a:off x="10953116" y="1286234"/>
                  <a:ext cx="346116" cy="422217"/>
                </a:xfrm>
                <a:prstGeom prst="leftBracket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cs-CZ" sz="1634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9" name="Conector recto de flecha 20">
                  <a:extLst>
                    <a:ext uri="{FF2B5EF4-FFF2-40B4-BE49-F238E27FC236}">
                      <a16:creationId xmlns:a16="http://schemas.microsoft.com/office/drawing/2014/main" id="{9760562D-35BE-4311-BEAD-92CB44FA34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35042" y="1516391"/>
                  <a:ext cx="431851" cy="1269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Conector recto de flecha 21">
                  <a:extLst>
                    <a:ext uri="{FF2B5EF4-FFF2-40B4-BE49-F238E27FC236}">
                      <a16:creationId xmlns:a16="http://schemas.microsoft.com/office/drawing/2014/main" id="{813587DA-989A-429F-B4DC-281F20A816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510151" y="1541787"/>
                  <a:ext cx="436615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432" name="CuadroTexto 38">
                  <a:extLst>
                    <a:ext uri="{FF2B5EF4-FFF2-40B4-BE49-F238E27FC236}">
                      <a16:creationId xmlns:a16="http://schemas.microsoft.com/office/drawing/2014/main" id="{CD02CD7B-925E-43E5-90B7-05D7A7A679B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531473" y="825922"/>
                  <a:ext cx="1254556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Splitting the HV</a:t>
                  </a:r>
                  <a:endParaRPr lang="cs-CZ" altLang="en-US" sz="998" b="1"/>
                </a:p>
              </p:txBody>
            </p:sp>
            <p:pic>
              <p:nvPicPr>
                <p:cNvPr id="17433" name="Picture 4">
                  <a:extLst>
                    <a:ext uri="{FF2B5EF4-FFF2-40B4-BE49-F238E27FC236}">
                      <a16:creationId xmlns:a16="http://schemas.microsoft.com/office/drawing/2014/main" id="{94881C96-54D4-470D-B8CF-DC10C18DB0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894678" y="1122160"/>
                  <a:ext cx="1597873" cy="8340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34" name="Picture 6">
                  <a:extLst>
                    <a:ext uri="{FF2B5EF4-FFF2-40B4-BE49-F238E27FC236}">
                      <a16:creationId xmlns:a16="http://schemas.microsoft.com/office/drawing/2014/main" id="{7DD4CED7-0EA9-4838-8884-903E1CD7F84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5400000">
                  <a:off x="11037161" y="1983427"/>
                  <a:ext cx="1691236" cy="10456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35" name="Picture 8">
                  <a:extLst>
                    <a:ext uri="{FF2B5EF4-FFF2-40B4-BE49-F238E27FC236}">
                      <a16:creationId xmlns:a16="http://schemas.microsoft.com/office/drawing/2014/main" id="{8E173EBA-7BD8-4337-A84C-6AA1B512985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-706042">
                  <a:off x="8527555" y="2332949"/>
                  <a:ext cx="2078557" cy="13040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7436" name="Picture 10">
                  <a:extLst>
                    <a:ext uri="{FF2B5EF4-FFF2-40B4-BE49-F238E27FC236}">
                      <a16:creationId xmlns:a16="http://schemas.microsoft.com/office/drawing/2014/main" id="{F7DD3F13-F985-4CB5-BAB7-77C4C168C01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5858" b="12103"/>
                <a:stretch>
                  <a:fillRect/>
                </a:stretch>
              </p:blipFill>
              <p:spPr bwMode="auto">
                <a:xfrm>
                  <a:off x="11125320" y="3646001"/>
                  <a:ext cx="2038208" cy="22479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437" name="TextBox 23">
                  <a:extLst>
                    <a:ext uri="{FF2B5EF4-FFF2-40B4-BE49-F238E27FC236}">
                      <a16:creationId xmlns:a16="http://schemas.microsoft.com/office/drawing/2014/main" id="{96C8F47C-10AE-4602-B0F1-124F2A373D3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119864" y="945895"/>
                  <a:ext cx="1016080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Bias Source</a:t>
                  </a:r>
                </a:p>
              </p:txBody>
            </p:sp>
            <p:sp>
              <p:nvSpPr>
                <p:cNvPr id="17438" name="TextBox 24">
                  <a:extLst>
                    <a:ext uri="{FF2B5EF4-FFF2-40B4-BE49-F238E27FC236}">
                      <a16:creationId xmlns:a16="http://schemas.microsoft.com/office/drawing/2014/main" id="{D54F9368-4078-4700-8FBF-A2AFBB9F862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80907" y="902838"/>
                  <a:ext cx="883595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Bias Filter</a:t>
                  </a:r>
                </a:p>
              </p:txBody>
            </p:sp>
            <p:sp>
              <p:nvSpPr>
                <p:cNvPr id="17439" name="TextBox 25">
                  <a:extLst>
                    <a:ext uri="{FF2B5EF4-FFF2-40B4-BE49-F238E27FC236}">
                      <a16:creationId xmlns:a16="http://schemas.microsoft.com/office/drawing/2014/main" id="{16872699-DB3E-4CAF-B461-73E0E5DF940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208546" y="3580681"/>
                  <a:ext cx="814701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Amplifier</a:t>
                  </a:r>
                </a:p>
              </p:txBody>
            </p:sp>
            <p:sp>
              <p:nvSpPr>
                <p:cNvPr id="17440" name="TextBox 26">
                  <a:extLst>
                    <a:ext uri="{FF2B5EF4-FFF2-40B4-BE49-F238E27FC236}">
                      <a16:creationId xmlns:a16="http://schemas.microsoft.com/office/drawing/2014/main" id="{38F7CD19-5C7D-468C-A59F-C5732AC1061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12657" y="5337998"/>
                  <a:ext cx="1077908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Oscilloscope</a:t>
                  </a:r>
                </a:p>
              </p:txBody>
            </p:sp>
            <p:sp>
              <p:nvSpPr>
                <p:cNvPr id="28" name="Freeform: Shape 27">
                  <a:extLst>
                    <a:ext uri="{FF2B5EF4-FFF2-40B4-BE49-F238E27FC236}">
                      <a16:creationId xmlns:a16="http://schemas.microsoft.com/office/drawing/2014/main" id="{DA0BB3FB-4035-486C-B3CE-8D103DFCE948}"/>
                    </a:ext>
                  </a:extLst>
                </p:cNvPr>
                <p:cNvSpPr/>
                <p:nvPr/>
              </p:nvSpPr>
              <p:spPr>
                <a:xfrm flipV="1">
                  <a:off x="10378373" y="2598918"/>
                  <a:ext cx="1386052" cy="699991"/>
                </a:xfrm>
                <a:custGeom>
                  <a:avLst/>
                  <a:gdLst>
                    <a:gd name="connsiteX0" fmla="*/ 1979720 w 1979720"/>
                    <a:gd name="connsiteY0" fmla="*/ 32187 h 1559147"/>
                    <a:gd name="connsiteX1" fmla="*/ 1713390 w 1979720"/>
                    <a:gd name="connsiteY1" fmla="*/ 67698 h 1559147"/>
                    <a:gd name="connsiteX2" fmla="*/ 1367161 w 1979720"/>
                    <a:gd name="connsiteY2" fmla="*/ 635869 h 1559147"/>
                    <a:gd name="connsiteX3" fmla="*/ 417251 w 1979720"/>
                    <a:gd name="connsiteY3" fmla="*/ 990976 h 1559147"/>
                    <a:gd name="connsiteX4" fmla="*/ 0 w 1979720"/>
                    <a:gd name="connsiteY4" fmla="*/ 1559147 h 155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79720" h="1559147">
                      <a:moveTo>
                        <a:pt x="1979720" y="32187"/>
                      </a:moveTo>
                      <a:cubicBezTo>
                        <a:pt x="1897601" y="-365"/>
                        <a:pt x="1815483" y="-32916"/>
                        <a:pt x="1713390" y="67698"/>
                      </a:cubicBezTo>
                      <a:cubicBezTo>
                        <a:pt x="1611297" y="168312"/>
                        <a:pt x="1583184" y="481989"/>
                        <a:pt x="1367161" y="635869"/>
                      </a:cubicBezTo>
                      <a:cubicBezTo>
                        <a:pt x="1151138" y="789749"/>
                        <a:pt x="645111" y="837096"/>
                        <a:pt x="417251" y="990976"/>
                      </a:cubicBezTo>
                      <a:cubicBezTo>
                        <a:pt x="189391" y="1144856"/>
                        <a:pt x="94695" y="1352001"/>
                        <a:pt x="0" y="1559147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/>
                </a:p>
              </p:txBody>
            </p:sp>
            <p:sp>
              <p:nvSpPr>
                <p:cNvPr id="17442" name="TextBox 28">
                  <a:extLst>
                    <a:ext uri="{FF2B5EF4-FFF2-40B4-BE49-F238E27FC236}">
                      <a16:creationId xmlns:a16="http://schemas.microsoft.com/office/drawing/2014/main" id="{F569F36E-257D-430F-B0EF-06275A3443D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799350" y="5974767"/>
                  <a:ext cx="832366" cy="2709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998" b="1"/>
                    <a:t>DUT/PCB</a:t>
                  </a: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397DC7A8-626D-42CB-8FB8-712744B98E21}"/>
                    </a:ext>
                  </a:extLst>
                </p:cNvPr>
                <p:cNvSpPr/>
                <p:nvPr/>
              </p:nvSpPr>
              <p:spPr>
                <a:xfrm rot="159952">
                  <a:off x="7866649" y="3244942"/>
                  <a:ext cx="1511480" cy="2344418"/>
                </a:xfrm>
                <a:custGeom>
                  <a:avLst/>
                  <a:gdLst>
                    <a:gd name="connsiteX0" fmla="*/ 755571 w 1695125"/>
                    <a:gd name="connsiteY0" fmla="*/ 0 h 2344999"/>
                    <a:gd name="connsiteX1" fmla="*/ 54531 w 1695125"/>
                    <a:gd name="connsiteY1" fmla="*/ 528320 h 2344999"/>
                    <a:gd name="connsiteX2" fmla="*/ 217091 w 1695125"/>
                    <a:gd name="connsiteY2" fmla="*/ 2296160 h 2344999"/>
                    <a:gd name="connsiteX3" fmla="*/ 1568371 w 1695125"/>
                    <a:gd name="connsiteY3" fmla="*/ 1849120 h 2344999"/>
                    <a:gd name="connsiteX4" fmla="*/ 1558211 w 1695125"/>
                    <a:gd name="connsiteY4" fmla="*/ 1838960 h 23449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95125" h="2344999">
                      <a:moveTo>
                        <a:pt x="755571" y="0"/>
                      </a:moveTo>
                      <a:cubicBezTo>
                        <a:pt x="449924" y="72813"/>
                        <a:pt x="144278" y="145627"/>
                        <a:pt x="54531" y="528320"/>
                      </a:cubicBezTo>
                      <a:cubicBezTo>
                        <a:pt x="-35216" y="911013"/>
                        <a:pt x="-35216" y="2076027"/>
                        <a:pt x="217091" y="2296160"/>
                      </a:cubicBezTo>
                      <a:cubicBezTo>
                        <a:pt x="469398" y="2516293"/>
                        <a:pt x="1344851" y="1925320"/>
                        <a:pt x="1568371" y="1849120"/>
                      </a:cubicBezTo>
                      <a:cubicBezTo>
                        <a:pt x="1791891" y="1772920"/>
                        <a:pt x="1675051" y="1805940"/>
                        <a:pt x="1558211" y="1838960"/>
                      </a:cubicBezTo>
                    </a:path>
                  </a:pathLst>
                </a:cu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 b="1" dirty="0"/>
                </a:p>
              </p:txBody>
            </p:sp>
            <p:sp>
              <p:nvSpPr>
                <p:cNvPr id="17444" name="TextBox 16">
                  <a:extLst>
                    <a:ext uri="{FF2B5EF4-FFF2-40B4-BE49-F238E27FC236}">
                      <a16:creationId xmlns:a16="http://schemas.microsoft.com/office/drawing/2014/main" id="{E27245BF-A79F-43CF-B64B-2C4050EE769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688234" y="6410141"/>
                  <a:ext cx="4711559" cy="3171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271" b="1">
                      <a:latin typeface="Roboto" pitchFamily="2" charset="0"/>
                    </a:rPr>
                    <a:t>Schematics of measurement setup for pixel isolation</a:t>
                  </a:r>
                </a:p>
              </p:txBody>
            </p:sp>
          </p:grpSp>
          <p:sp>
            <p:nvSpPr>
              <p:cNvPr id="17422" name="TextBox 21">
                <a:extLst>
                  <a:ext uri="{FF2B5EF4-FFF2-40B4-BE49-F238E27FC236}">
                    <a16:creationId xmlns:a16="http://schemas.microsoft.com/office/drawing/2014/main" id="{3C9F8145-4008-4AC3-B3EF-03D835F8C3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36487" y="2536267"/>
                <a:ext cx="634521" cy="270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998" b="1"/>
                  <a:t>Bias-T</a:t>
                </a:r>
              </a:p>
            </p:txBody>
          </p:sp>
          <mc:AlternateContent xmlns:mc="http://schemas.openxmlformats.org/markup-compatibility/2006" xmlns:p14="http://schemas.microsoft.com/office/powerpoint/2010/main">
            <mc:Choice Requires="p14">
              <p:contentPart p14:bwMode="auto" r:id="rId8">
                <p14:nvContentPartPr>
                  <p14:cNvPr id="23" name="Ink 22">
                    <a:extLst>
                      <a:ext uri="{FF2B5EF4-FFF2-40B4-BE49-F238E27FC236}">
                        <a16:creationId xmlns:a16="http://schemas.microsoft.com/office/drawing/2014/main" id="{0B5EA5FF-86F1-4034-8F0F-8570DA9450B1}"/>
                      </a:ext>
                    </a:extLst>
                  </p14:cNvPr>
                  <p14:cNvContentPartPr/>
                  <p14:nvPr/>
                </p14:nvContentPartPr>
                <p14:xfrm rot="4310139">
                  <a:off x="10647483" y="2745506"/>
                  <a:ext cx="283536" cy="257482"/>
                </p14:xfrm>
              </p:contentPart>
            </mc:Choice>
            <mc:Fallback xmlns="">
              <p:pic>
                <p:nvPicPr>
                  <p:cNvPr id="23" name="Ink 22">
                    <a:extLst>
                      <a:ext uri="{FF2B5EF4-FFF2-40B4-BE49-F238E27FC236}">
                        <a16:creationId xmlns:a16="http://schemas.microsoft.com/office/drawing/2014/main" id="{0B5EA5FF-86F1-4034-8F0F-8570DA9450B1}"/>
                      </a:ext>
                    </a:extLst>
                  </p:cNvPr>
                  <p:cNvPicPr/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 rot="4310139">
                    <a:off x="10637555" y="2735572"/>
                    <a:ext cx="302994" cy="27695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0">
                <p14:nvContentPartPr>
                  <p14:cNvPr id="33" name="Ink 32">
                    <a:extLst>
                      <a:ext uri="{FF2B5EF4-FFF2-40B4-BE49-F238E27FC236}">
                        <a16:creationId xmlns:a16="http://schemas.microsoft.com/office/drawing/2014/main" id="{4DD6641C-B4E7-435C-8A3D-E17CEE1D50F1}"/>
                      </a:ext>
                    </a:extLst>
                  </p14:cNvPr>
                  <p14:cNvContentPartPr/>
                  <p14:nvPr/>
                </p14:nvContentPartPr>
                <p14:xfrm>
                  <a:off x="9195889" y="5026336"/>
                  <a:ext cx="189720" cy="199080"/>
                </p14:xfrm>
              </p:contentPart>
            </mc:Choice>
            <mc:Fallback xmlns="">
              <p:pic>
                <p:nvPicPr>
                  <p:cNvPr id="33" name="Ink 32">
                    <a:extLst>
                      <a:ext uri="{FF2B5EF4-FFF2-40B4-BE49-F238E27FC236}">
                        <a16:creationId xmlns:a16="http://schemas.microsoft.com/office/drawing/2014/main" id="{4DD6641C-B4E7-435C-8A3D-E17CEE1D50F1}"/>
                      </a:ext>
                    </a:extLst>
                  </p:cNvPr>
                  <p:cNvPicPr/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9185987" y="5016422"/>
                    <a:ext cx="209128" cy="21851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2">
                <p14:nvContentPartPr>
                  <p14:cNvPr id="38" name="Ink 37">
                    <a:extLst>
                      <a:ext uri="{FF2B5EF4-FFF2-40B4-BE49-F238E27FC236}">
                        <a16:creationId xmlns:a16="http://schemas.microsoft.com/office/drawing/2014/main" id="{2FB62BA7-2936-4134-9357-7DDE6414F03E}"/>
                      </a:ext>
                    </a:extLst>
                  </p14:cNvPr>
                  <p14:cNvContentPartPr/>
                  <p14:nvPr/>
                </p14:nvContentPartPr>
                <p14:xfrm rot="19649934">
                  <a:off x="12901380" y="3086050"/>
                  <a:ext cx="246251" cy="372553"/>
                </p14:xfrm>
              </p:contentPart>
            </mc:Choice>
            <mc:Fallback xmlns="">
              <p:pic>
                <p:nvPicPr>
                  <p:cNvPr id="38" name="Ink 37">
                    <a:extLst>
                      <a:ext uri="{FF2B5EF4-FFF2-40B4-BE49-F238E27FC236}">
                        <a16:creationId xmlns:a16="http://schemas.microsoft.com/office/drawing/2014/main" id="{2FB62BA7-2936-4134-9357-7DDE6414F03E}"/>
                      </a:ext>
                    </a:extLst>
                  </p:cNvPr>
                  <p:cNvPicPr/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 rot="19649934">
                    <a:off x="12891418" y="3076131"/>
                    <a:ext cx="265776" cy="39199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 xmlns:p14="http://schemas.microsoft.com/office/powerpoint/2010/main">
            <mc:Choice Requires="p14">
              <p:contentPart p14:bwMode="auto" r:id="rId14">
                <p14:nvContentPartPr>
                  <p14:cNvPr id="39" name="Ink 38">
                    <a:extLst>
                      <a:ext uri="{FF2B5EF4-FFF2-40B4-BE49-F238E27FC236}">
                        <a16:creationId xmlns:a16="http://schemas.microsoft.com/office/drawing/2014/main" id="{5F77F000-44FD-4EDB-ACDC-351C3FC2092A}"/>
                      </a:ext>
                    </a:extLst>
                  </p14:cNvPr>
                  <p14:cNvContentPartPr/>
                  <p14:nvPr/>
                </p14:nvContentPartPr>
                <p14:xfrm rot="2954147">
                  <a:off x="11714403" y="3456348"/>
                  <a:ext cx="262062" cy="213076"/>
                </p14:xfrm>
              </p:contentPart>
            </mc:Choice>
            <mc:Fallback xmlns="">
              <p:pic>
                <p:nvPicPr>
                  <p:cNvPr id="39" name="Ink 38">
                    <a:extLst>
                      <a:ext uri="{FF2B5EF4-FFF2-40B4-BE49-F238E27FC236}">
                        <a16:creationId xmlns:a16="http://schemas.microsoft.com/office/drawing/2014/main" id="{5F77F000-44FD-4EDB-ACDC-351C3FC2092A}"/>
                      </a:ext>
                    </a:extLst>
                  </p:cNvPr>
                  <p:cNvPicPr/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 rot="2954147">
                    <a:off x="11704476" y="3446447"/>
                    <a:ext cx="281518" cy="232483"/>
                  </a:xfrm>
                  <a:prstGeom prst="rect">
                    <a:avLst/>
                  </a:prstGeom>
                </p:spPr>
              </p:pic>
            </mc:Fallback>
          </mc:AlternateContent>
        </p:grpSp>
        <p:cxnSp>
          <p:nvCxnSpPr>
            <p:cNvPr id="2" name="Conector recto de flecha 21">
              <a:extLst>
                <a:ext uri="{FF2B5EF4-FFF2-40B4-BE49-F238E27FC236}">
                  <a16:creationId xmlns:a16="http://schemas.microsoft.com/office/drawing/2014/main" id="{AD1757E6-E8C1-48D7-A4ED-4FFDC7ACE9D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1241471" y="1708150"/>
              <a:ext cx="43660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F005FA3B-E0E6-471D-B6FF-B9D0330AACC1}"/>
                </a:ext>
              </a:extLst>
            </p:cNvPr>
            <p:cNvSpPr/>
            <p:nvPr/>
          </p:nvSpPr>
          <p:spPr>
            <a:xfrm>
              <a:off x="11273224" y="1076325"/>
              <a:ext cx="2017891" cy="3227388"/>
            </a:xfrm>
            <a:custGeom>
              <a:avLst/>
              <a:gdLst>
                <a:gd name="connsiteX0" fmla="*/ 0 w 2017101"/>
                <a:gd name="connsiteY0" fmla="*/ 215006 h 3227147"/>
                <a:gd name="connsiteX1" fmla="*/ 1172584 w 2017101"/>
                <a:gd name="connsiteY1" fmla="*/ 32126 h 3227147"/>
                <a:gd name="connsiteX2" fmla="*/ 1968650 w 2017101"/>
                <a:gd name="connsiteY2" fmla="*/ 795919 h 3227147"/>
                <a:gd name="connsiteX3" fmla="*/ 1807285 w 2017101"/>
                <a:gd name="connsiteY3" fmla="*/ 2194413 h 3227147"/>
                <a:gd name="connsiteX4" fmla="*/ 806824 w 2017101"/>
                <a:gd name="connsiteY4" fmla="*/ 3227147 h 322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01" h="3227147">
                  <a:moveTo>
                    <a:pt x="0" y="215006"/>
                  </a:moveTo>
                  <a:cubicBezTo>
                    <a:pt x="422238" y="75156"/>
                    <a:pt x="844476" y="-64693"/>
                    <a:pt x="1172584" y="32126"/>
                  </a:cubicBezTo>
                  <a:cubicBezTo>
                    <a:pt x="1500692" y="128945"/>
                    <a:pt x="1862867" y="435538"/>
                    <a:pt x="1968650" y="795919"/>
                  </a:cubicBezTo>
                  <a:cubicBezTo>
                    <a:pt x="2074433" y="1156300"/>
                    <a:pt x="2000923" y="1789208"/>
                    <a:pt x="1807285" y="2194413"/>
                  </a:cubicBezTo>
                  <a:cubicBezTo>
                    <a:pt x="1613647" y="2599618"/>
                    <a:pt x="1210235" y="2913382"/>
                    <a:pt x="806824" y="3227147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>
                <a:ln>
                  <a:solidFill>
                    <a:srgbClr val="FF0000"/>
                  </a:solidFill>
                </a:ln>
              </a:endParaRPr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D5F872A-7469-42C7-992B-1441D63AF083}"/>
                </a:ext>
              </a:extLst>
            </p:cNvPr>
            <p:cNvSpPr/>
            <p:nvPr/>
          </p:nvSpPr>
          <p:spPr>
            <a:xfrm rot="2114832" flipH="1">
              <a:off x="11659020" y="3376613"/>
              <a:ext cx="428663" cy="989012"/>
            </a:xfrm>
            <a:custGeom>
              <a:avLst/>
              <a:gdLst>
                <a:gd name="connsiteX0" fmla="*/ 204395 w 224063"/>
                <a:gd name="connsiteY0" fmla="*/ 0 h 935915"/>
                <a:gd name="connsiteX1" fmla="*/ 204395 w 224063"/>
                <a:gd name="connsiteY1" fmla="*/ 537883 h 935915"/>
                <a:gd name="connsiteX2" fmla="*/ 0 w 224063"/>
                <a:gd name="connsiteY2" fmla="*/ 935915 h 935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4063" h="935915">
                  <a:moveTo>
                    <a:pt x="204395" y="0"/>
                  </a:moveTo>
                  <a:cubicBezTo>
                    <a:pt x="221428" y="190948"/>
                    <a:pt x="238461" y="381897"/>
                    <a:pt x="204395" y="537883"/>
                  </a:cubicBezTo>
                  <a:cubicBezTo>
                    <a:pt x="170329" y="693869"/>
                    <a:pt x="85164" y="814892"/>
                    <a:pt x="0" y="935915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</p:grpSp>
      <p:grpSp>
        <p:nvGrpSpPr>
          <p:cNvPr id="37" name="Group 34">
            <a:extLst>
              <a:ext uri="{FF2B5EF4-FFF2-40B4-BE49-F238E27FC236}">
                <a16:creationId xmlns:a16="http://schemas.microsoft.com/office/drawing/2014/main" id="{34FFE7D9-5956-4535-A896-BF8BCE306D0C}"/>
              </a:ext>
            </a:extLst>
          </p:cNvPr>
          <p:cNvGrpSpPr>
            <a:grpSpLocks/>
          </p:cNvGrpSpPr>
          <p:nvPr/>
        </p:nvGrpSpPr>
        <p:grpSpPr bwMode="auto">
          <a:xfrm>
            <a:off x="1732545" y="3242856"/>
            <a:ext cx="2156813" cy="2164016"/>
            <a:chOff x="2393267" y="3032909"/>
            <a:chExt cx="2376265" cy="2383911"/>
          </a:xfrm>
        </p:grpSpPr>
        <p:grpSp>
          <p:nvGrpSpPr>
            <p:cNvPr id="40" name="Group 39935">
              <a:extLst>
                <a:ext uri="{FF2B5EF4-FFF2-40B4-BE49-F238E27FC236}">
                  <a16:creationId xmlns:a16="http://schemas.microsoft.com/office/drawing/2014/main" id="{3B231921-0985-4856-92E9-DA720C40AE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3267" y="3032909"/>
              <a:ext cx="2376265" cy="2383911"/>
              <a:chOff x="524024" y="2905673"/>
              <a:chExt cx="2376265" cy="2383911"/>
            </a:xfrm>
          </p:grpSpPr>
          <p:pic>
            <p:nvPicPr>
              <p:cNvPr id="43" name="Picture 12" descr="A close-up of a computer chip&#10;&#10;Description automatically generated">
                <a:extLst>
                  <a:ext uri="{FF2B5EF4-FFF2-40B4-BE49-F238E27FC236}">
                    <a16:creationId xmlns:a16="http://schemas.microsoft.com/office/drawing/2014/main" id="{60C3FF60-3345-4508-B707-3DA859BD95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6"/>
              <a:srcRect l="34145" t="36809" r="47993" b="31437"/>
              <a:stretch/>
            </p:blipFill>
            <p:spPr>
              <a:xfrm>
                <a:off x="524024" y="2913609"/>
                <a:ext cx="2376265" cy="2375975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44" name="TextBox 13">
                <a:extLst>
                  <a:ext uri="{FF2B5EF4-FFF2-40B4-BE49-F238E27FC236}">
                    <a16:creationId xmlns:a16="http://schemas.microsoft.com/office/drawing/2014/main" id="{9CFC521A-16FD-482C-94DF-00AF1C44F5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6608" y="2913323"/>
                <a:ext cx="865746" cy="347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452" b="1">
                    <a:latin typeface="Roboto" pitchFamily="2" charset="0"/>
                  </a:rPr>
                  <a:t>Pixel-1</a:t>
                </a:r>
              </a:p>
            </p:txBody>
          </p:sp>
          <p:sp>
            <p:nvSpPr>
              <p:cNvPr id="45" name="TextBox 29">
                <a:extLst>
                  <a:ext uri="{FF2B5EF4-FFF2-40B4-BE49-F238E27FC236}">
                    <a16:creationId xmlns:a16="http://schemas.microsoft.com/office/drawing/2014/main" id="{0FA366B6-E0DF-492D-AF8B-0FEF14B044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4184" y="2905673"/>
                <a:ext cx="865746" cy="347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452" b="1">
                    <a:latin typeface="Roboto" pitchFamily="2" charset="0"/>
                  </a:rPr>
                  <a:t>Pixel-2</a:t>
                </a:r>
              </a:p>
            </p:txBody>
          </p:sp>
        </p:grpSp>
        <p:sp>
          <p:nvSpPr>
            <p:cNvPr id="41" name="Flowchart: Summing Junction 31">
              <a:extLst>
                <a:ext uri="{FF2B5EF4-FFF2-40B4-BE49-F238E27FC236}">
                  <a16:creationId xmlns:a16="http://schemas.microsoft.com/office/drawing/2014/main" id="{B52028B4-A1DA-4DF0-AFE9-226902C603B0}"/>
                </a:ext>
              </a:extLst>
            </p:cNvPr>
            <p:cNvSpPr/>
            <p:nvPr/>
          </p:nvSpPr>
          <p:spPr>
            <a:xfrm>
              <a:off x="3252024" y="4042341"/>
              <a:ext cx="144448" cy="144432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42" name="Flowchart: Summing Junction 33">
              <a:extLst>
                <a:ext uri="{FF2B5EF4-FFF2-40B4-BE49-F238E27FC236}">
                  <a16:creationId xmlns:a16="http://schemas.microsoft.com/office/drawing/2014/main" id="{A0E23EF6-778F-4A60-B798-944917CA1543}"/>
                </a:ext>
              </a:extLst>
            </p:cNvPr>
            <p:cNvSpPr/>
            <p:nvPr/>
          </p:nvSpPr>
          <p:spPr>
            <a:xfrm>
              <a:off x="3799660" y="4042341"/>
              <a:ext cx="144449" cy="144432"/>
            </a:xfrm>
            <a:prstGeom prst="flowChartSummingJunction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</p:grpSp>
      <p:cxnSp>
        <p:nvCxnSpPr>
          <p:cNvPr id="46" name="Straight Arrow Connector 41">
            <a:extLst>
              <a:ext uri="{FF2B5EF4-FFF2-40B4-BE49-F238E27FC236}">
                <a16:creationId xmlns:a16="http://schemas.microsoft.com/office/drawing/2014/main" id="{D455EB9F-49CF-45CE-BE63-30A9B92DC88F}"/>
              </a:ext>
            </a:extLst>
          </p:cNvPr>
          <p:cNvCxnSpPr>
            <a:cxnSpLocks/>
          </p:cNvCxnSpPr>
          <p:nvPr/>
        </p:nvCxnSpPr>
        <p:spPr>
          <a:xfrm flipV="1">
            <a:off x="3304411" y="4069849"/>
            <a:ext cx="916321" cy="244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3">
            <a:extLst>
              <a:ext uri="{FF2B5EF4-FFF2-40B4-BE49-F238E27FC236}">
                <a16:creationId xmlns:a16="http://schemas.microsoft.com/office/drawing/2014/main" id="{47B5CDAC-95AC-4D65-A75F-12884B143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7490" y="3791589"/>
            <a:ext cx="1610766" cy="59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 dirty="0"/>
              <a:t>Connected to readout</a:t>
            </a:r>
          </a:p>
        </p:txBody>
      </p:sp>
    </p:spTree>
    <p:extLst>
      <p:ext uri="{BB962C8B-B14F-4D97-AF65-F5344CB8AC3E}">
        <p14:creationId xmlns:p14="http://schemas.microsoft.com/office/powerpoint/2010/main" val="1642486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01202F50-10EC-46B8-BF14-16F19DB734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97166" y="171536"/>
            <a:ext cx="4255218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Pixel Isolation (III)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01C30-D9AD-4336-BC5B-0AA317AEC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1C253-330B-46CC-B8AF-B5B121AD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7414" name="Slide Number Placeholder 5">
            <a:extLst>
              <a:ext uri="{FF2B5EF4-FFF2-40B4-BE49-F238E27FC236}">
                <a16:creationId xmlns:a16="http://schemas.microsoft.com/office/drawing/2014/main" id="{49CDB6EE-025D-49DE-A0F9-4B91B23D0B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BCC22C07-6862-4D90-88F6-8F9561AD3220}" type="slidenum">
              <a:rPr lang="en-US" altLang="pl-PL" sz="1180">
                <a:solidFill>
                  <a:schemeClr val="bg1"/>
                </a:solidFill>
              </a:rPr>
              <a:pPr/>
              <a:t>14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F9EF344E-05B0-4857-8165-FCCF45886E6D}"/>
              </a:ext>
            </a:extLst>
          </p:cNvPr>
          <p:cNvSpPr txBox="1">
            <a:spLocks/>
          </p:cNvSpPr>
          <p:nvPr/>
        </p:nvSpPr>
        <p:spPr>
          <a:xfrm>
            <a:off x="760880" y="5768789"/>
            <a:ext cx="2489627" cy="331374"/>
          </a:xfrm>
          <a:prstGeom prst="rect">
            <a:avLst/>
          </a:prstGeom>
        </p:spPr>
        <p:txBody>
          <a:bodyPr anchor="ctr"/>
          <a:lstStyle>
            <a:defPPr>
              <a:defRPr lang="pl-P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22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20CD7308-070E-4A66-BB78-E424F260336B}" type="datetime1">
              <a:rPr lang="en-GB" sz="1200"/>
              <a:pPr>
                <a:defRPr/>
              </a:pPr>
              <a:t>03/07/2024</a:t>
            </a:fld>
            <a:endParaRPr lang="en-GB" sz="1200"/>
          </a:p>
        </p:txBody>
      </p:sp>
      <p:grpSp>
        <p:nvGrpSpPr>
          <p:cNvPr id="37" name="Group 34">
            <a:extLst>
              <a:ext uri="{FF2B5EF4-FFF2-40B4-BE49-F238E27FC236}">
                <a16:creationId xmlns:a16="http://schemas.microsoft.com/office/drawing/2014/main" id="{34FFE7D9-5956-4535-A896-BF8BCE306D0C}"/>
              </a:ext>
            </a:extLst>
          </p:cNvPr>
          <p:cNvGrpSpPr>
            <a:grpSpLocks/>
          </p:cNvGrpSpPr>
          <p:nvPr/>
        </p:nvGrpSpPr>
        <p:grpSpPr bwMode="auto">
          <a:xfrm>
            <a:off x="1732545" y="3242856"/>
            <a:ext cx="2156813" cy="2164016"/>
            <a:chOff x="2393267" y="3032909"/>
            <a:chExt cx="2376265" cy="2383911"/>
          </a:xfrm>
        </p:grpSpPr>
        <p:grpSp>
          <p:nvGrpSpPr>
            <p:cNvPr id="40" name="Group 39935">
              <a:extLst>
                <a:ext uri="{FF2B5EF4-FFF2-40B4-BE49-F238E27FC236}">
                  <a16:creationId xmlns:a16="http://schemas.microsoft.com/office/drawing/2014/main" id="{3B231921-0985-4856-92E9-DA720C40AE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3267" y="3032909"/>
              <a:ext cx="2376265" cy="2383911"/>
              <a:chOff x="524024" y="2905673"/>
              <a:chExt cx="2376265" cy="2383911"/>
            </a:xfrm>
          </p:grpSpPr>
          <p:pic>
            <p:nvPicPr>
              <p:cNvPr id="43" name="Picture 12" descr="A close-up of a computer chip&#10;&#10;Description automatically generated">
                <a:extLst>
                  <a:ext uri="{FF2B5EF4-FFF2-40B4-BE49-F238E27FC236}">
                    <a16:creationId xmlns:a16="http://schemas.microsoft.com/office/drawing/2014/main" id="{60C3FF60-3345-4508-B707-3DA859BD95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4145" t="36809" r="47993" b="31437"/>
              <a:stretch/>
            </p:blipFill>
            <p:spPr>
              <a:xfrm>
                <a:off x="524024" y="2913609"/>
                <a:ext cx="2376265" cy="2375975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44" name="TextBox 13">
                <a:extLst>
                  <a:ext uri="{FF2B5EF4-FFF2-40B4-BE49-F238E27FC236}">
                    <a16:creationId xmlns:a16="http://schemas.microsoft.com/office/drawing/2014/main" id="{9CFC521A-16FD-482C-94DF-00AF1C44F5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6608" y="2913323"/>
                <a:ext cx="865746" cy="347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452" b="1">
                    <a:latin typeface="Roboto" pitchFamily="2" charset="0"/>
                  </a:rPr>
                  <a:t>Pixel-1</a:t>
                </a:r>
              </a:p>
            </p:txBody>
          </p:sp>
          <p:sp>
            <p:nvSpPr>
              <p:cNvPr id="45" name="TextBox 29">
                <a:extLst>
                  <a:ext uri="{FF2B5EF4-FFF2-40B4-BE49-F238E27FC236}">
                    <a16:creationId xmlns:a16="http://schemas.microsoft.com/office/drawing/2014/main" id="{0FA366B6-E0DF-492D-AF8B-0FEF14B044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4184" y="2905673"/>
                <a:ext cx="865746" cy="347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452" b="1">
                    <a:latin typeface="Roboto" pitchFamily="2" charset="0"/>
                  </a:rPr>
                  <a:t>Pixel-2</a:t>
                </a:r>
              </a:p>
            </p:txBody>
          </p:sp>
        </p:grpSp>
        <p:sp>
          <p:nvSpPr>
            <p:cNvPr id="41" name="Flowchart: Summing Junction 31">
              <a:extLst>
                <a:ext uri="{FF2B5EF4-FFF2-40B4-BE49-F238E27FC236}">
                  <a16:creationId xmlns:a16="http://schemas.microsoft.com/office/drawing/2014/main" id="{B52028B4-A1DA-4DF0-AFE9-226902C603B0}"/>
                </a:ext>
              </a:extLst>
            </p:cNvPr>
            <p:cNvSpPr/>
            <p:nvPr/>
          </p:nvSpPr>
          <p:spPr>
            <a:xfrm>
              <a:off x="3252024" y="4042341"/>
              <a:ext cx="144448" cy="144432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42" name="Flowchart: Summing Junction 33">
              <a:extLst>
                <a:ext uri="{FF2B5EF4-FFF2-40B4-BE49-F238E27FC236}">
                  <a16:creationId xmlns:a16="http://schemas.microsoft.com/office/drawing/2014/main" id="{A0E23EF6-778F-4A60-B798-944917CA1543}"/>
                </a:ext>
              </a:extLst>
            </p:cNvPr>
            <p:cNvSpPr/>
            <p:nvPr/>
          </p:nvSpPr>
          <p:spPr>
            <a:xfrm>
              <a:off x="3799660" y="4042341"/>
              <a:ext cx="144449" cy="144432"/>
            </a:xfrm>
            <a:prstGeom prst="flowChartSummingJunction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</p:grpSp>
      <p:cxnSp>
        <p:nvCxnSpPr>
          <p:cNvPr id="46" name="Straight Arrow Connector 41">
            <a:extLst>
              <a:ext uri="{FF2B5EF4-FFF2-40B4-BE49-F238E27FC236}">
                <a16:creationId xmlns:a16="http://schemas.microsoft.com/office/drawing/2014/main" id="{D455EB9F-49CF-45CE-BE63-30A9B92DC88F}"/>
              </a:ext>
            </a:extLst>
          </p:cNvPr>
          <p:cNvCxnSpPr>
            <a:cxnSpLocks/>
          </p:cNvCxnSpPr>
          <p:nvPr/>
        </p:nvCxnSpPr>
        <p:spPr>
          <a:xfrm flipV="1">
            <a:off x="3304411" y="4069849"/>
            <a:ext cx="916321" cy="244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3">
            <a:extLst>
              <a:ext uri="{FF2B5EF4-FFF2-40B4-BE49-F238E27FC236}">
                <a16:creationId xmlns:a16="http://schemas.microsoft.com/office/drawing/2014/main" id="{47B5CDAC-95AC-4D65-A75F-12884B143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7490" y="3791589"/>
            <a:ext cx="1610766" cy="59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 dirty="0"/>
              <a:t>Connected to readout</a:t>
            </a:r>
          </a:p>
        </p:txBody>
      </p:sp>
      <p:pic>
        <p:nvPicPr>
          <p:cNvPr id="48" name="Picture 56">
            <a:extLst>
              <a:ext uri="{FF2B5EF4-FFF2-40B4-BE49-F238E27FC236}">
                <a16:creationId xmlns:a16="http://schemas.microsoft.com/office/drawing/2014/main" id="{3A791695-232B-4A7B-86AE-F3B6FB4FA5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921" y="2099183"/>
            <a:ext cx="5758703" cy="354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BAD692C-DE71-4AC3-9E20-B902EBF459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430" y="1557981"/>
            <a:ext cx="7096359" cy="920576"/>
          </a:xfrm>
          <a:prstGeom prst="rect">
            <a:avLst/>
          </a:prstGeom>
        </p:spPr>
      </p:pic>
      <p:sp>
        <p:nvSpPr>
          <p:cNvPr id="51" name="Flowchart: Summing Junction 52">
            <a:extLst>
              <a:ext uri="{FF2B5EF4-FFF2-40B4-BE49-F238E27FC236}">
                <a16:creationId xmlns:a16="http://schemas.microsoft.com/office/drawing/2014/main" id="{EDD672BB-092E-4F30-9EE1-E34A7E063FC4}"/>
              </a:ext>
            </a:extLst>
          </p:cNvPr>
          <p:cNvSpPr/>
          <p:nvPr/>
        </p:nvSpPr>
        <p:spPr>
          <a:xfrm>
            <a:off x="10073929" y="3518327"/>
            <a:ext cx="263659" cy="253573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</p:spTree>
    <p:extLst>
      <p:ext uri="{BB962C8B-B14F-4D97-AF65-F5344CB8AC3E}">
        <p14:creationId xmlns:p14="http://schemas.microsoft.com/office/powerpoint/2010/main" val="681834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01202F50-10EC-46B8-BF14-16F19DB734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97166" y="171536"/>
            <a:ext cx="4255218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Pixel Isolation (IV)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01C30-D9AD-4336-BC5B-0AA317AEC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1C253-330B-46CC-B8AF-B5B121ADD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7414" name="Slide Number Placeholder 5">
            <a:extLst>
              <a:ext uri="{FF2B5EF4-FFF2-40B4-BE49-F238E27FC236}">
                <a16:creationId xmlns:a16="http://schemas.microsoft.com/office/drawing/2014/main" id="{49CDB6EE-025D-49DE-A0F9-4B91B23D0BA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BCC22C07-6862-4D90-88F6-8F9561AD3220}" type="slidenum">
              <a:rPr lang="en-US" altLang="pl-PL" sz="1180">
                <a:solidFill>
                  <a:schemeClr val="bg1"/>
                </a:solidFill>
              </a:rPr>
              <a:pPr/>
              <a:t>15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F9EF344E-05B0-4857-8165-FCCF45886E6D}"/>
              </a:ext>
            </a:extLst>
          </p:cNvPr>
          <p:cNvSpPr txBox="1">
            <a:spLocks/>
          </p:cNvSpPr>
          <p:nvPr/>
        </p:nvSpPr>
        <p:spPr>
          <a:xfrm>
            <a:off x="760880" y="5768789"/>
            <a:ext cx="2489627" cy="331374"/>
          </a:xfrm>
          <a:prstGeom prst="rect">
            <a:avLst/>
          </a:prstGeom>
        </p:spPr>
        <p:txBody>
          <a:bodyPr anchor="ctr"/>
          <a:lstStyle>
            <a:defPPr>
              <a:defRPr lang="pl-P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22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20CD7308-070E-4A66-BB78-E424F260336B}" type="datetime1">
              <a:rPr lang="en-GB" sz="1200"/>
              <a:pPr>
                <a:defRPr/>
              </a:pPr>
              <a:t>03/07/2024</a:t>
            </a:fld>
            <a:endParaRPr lang="en-GB" sz="1200"/>
          </a:p>
        </p:txBody>
      </p:sp>
      <p:grpSp>
        <p:nvGrpSpPr>
          <p:cNvPr id="37" name="Group 34">
            <a:extLst>
              <a:ext uri="{FF2B5EF4-FFF2-40B4-BE49-F238E27FC236}">
                <a16:creationId xmlns:a16="http://schemas.microsoft.com/office/drawing/2014/main" id="{34FFE7D9-5956-4535-A896-BF8BCE306D0C}"/>
              </a:ext>
            </a:extLst>
          </p:cNvPr>
          <p:cNvGrpSpPr>
            <a:grpSpLocks/>
          </p:cNvGrpSpPr>
          <p:nvPr/>
        </p:nvGrpSpPr>
        <p:grpSpPr bwMode="auto">
          <a:xfrm>
            <a:off x="1732545" y="3242856"/>
            <a:ext cx="2156813" cy="2164016"/>
            <a:chOff x="2393267" y="3032909"/>
            <a:chExt cx="2376265" cy="2383911"/>
          </a:xfrm>
        </p:grpSpPr>
        <p:grpSp>
          <p:nvGrpSpPr>
            <p:cNvPr id="40" name="Group 39935">
              <a:extLst>
                <a:ext uri="{FF2B5EF4-FFF2-40B4-BE49-F238E27FC236}">
                  <a16:creationId xmlns:a16="http://schemas.microsoft.com/office/drawing/2014/main" id="{3B231921-0985-4856-92E9-DA720C40AE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93267" y="3032909"/>
              <a:ext cx="2376265" cy="2383911"/>
              <a:chOff x="524024" y="2905673"/>
              <a:chExt cx="2376265" cy="2383911"/>
            </a:xfrm>
          </p:grpSpPr>
          <p:pic>
            <p:nvPicPr>
              <p:cNvPr id="43" name="Picture 12" descr="A close-up of a computer chip&#10;&#10;Description automatically generated">
                <a:extLst>
                  <a:ext uri="{FF2B5EF4-FFF2-40B4-BE49-F238E27FC236}">
                    <a16:creationId xmlns:a16="http://schemas.microsoft.com/office/drawing/2014/main" id="{60C3FF60-3345-4508-B707-3DA859BD95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34145" t="36809" r="47993" b="31437"/>
              <a:stretch/>
            </p:blipFill>
            <p:spPr>
              <a:xfrm>
                <a:off x="524024" y="2913609"/>
                <a:ext cx="2376265" cy="2375975"/>
              </a:xfrm>
              <a:prstGeom prst="rect">
                <a:avLst/>
              </a:prstGeom>
              <a:ln w="38100" cap="sq">
                <a:solidFill>
                  <a:srgbClr val="000000"/>
                </a:solidFill>
                <a:prstDash val="solid"/>
                <a:miter lim="800000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44" name="TextBox 13">
                <a:extLst>
                  <a:ext uri="{FF2B5EF4-FFF2-40B4-BE49-F238E27FC236}">
                    <a16:creationId xmlns:a16="http://schemas.microsoft.com/office/drawing/2014/main" id="{9CFC521A-16FD-482C-94DF-00AF1C44F51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6608" y="2913323"/>
                <a:ext cx="865746" cy="347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452" b="1">
                    <a:latin typeface="Roboto" pitchFamily="2" charset="0"/>
                  </a:rPr>
                  <a:t>Pixel-1</a:t>
                </a:r>
              </a:p>
            </p:txBody>
          </p:sp>
          <p:sp>
            <p:nvSpPr>
              <p:cNvPr id="45" name="TextBox 29">
                <a:extLst>
                  <a:ext uri="{FF2B5EF4-FFF2-40B4-BE49-F238E27FC236}">
                    <a16:creationId xmlns:a16="http://schemas.microsoft.com/office/drawing/2014/main" id="{0FA366B6-E0DF-492D-AF8B-0FEF14B0449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64184" y="2905673"/>
                <a:ext cx="865746" cy="3478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452" b="1">
                    <a:latin typeface="Roboto" pitchFamily="2" charset="0"/>
                  </a:rPr>
                  <a:t>Pixel-2</a:t>
                </a:r>
              </a:p>
            </p:txBody>
          </p:sp>
        </p:grpSp>
        <p:sp>
          <p:nvSpPr>
            <p:cNvPr id="41" name="Flowchart: Summing Junction 31">
              <a:extLst>
                <a:ext uri="{FF2B5EF4-FFF2-40B4-BE49-F238E27FC236}">
                  <a16:creationId xmlns:a16="http://schemas.microsoft.com/office/drawing/2014/main" id="{B52028B4-A1DA-4DF0-AFE9-226902C603B0}"/>
                </a:ext>
              </a:extLst>
            </p:cNvPr>
            <p:cNvSpPr/>
            <p:nvPr/>
          </p:nvSpPr>
          <p:spPr>
            <a:xfrm>
              <a:off x="3252024" y="4042341"/>
              <a:ext cx="144448" cy="144432"/>
            </a:xfrm>
            <a:prstGeom prst="flowChartSummingJuncti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42" name="Flowchart: Summing Junction 33">
              <a:extLst>
                <a:ext uri="{FF2B5EF4-FFF2-40B4-BE49-F238E27FC236}">
                  <a16:creationId xmlns:a16="http://schemas.microsoft.com/office/drawing/2014/main" id="{A0E23EF6-778F-4A60-B798-944917CA1543}"/>
                </a:ext>
              </a:extLst>
            </p:cNvPr>
            <p:cNvSpPr/>
            <p:nvPr/>
          </p:nvSpPr>
          <p:spPr>
            <a:xfrm>
              <a:off x="3799660" y="4042341"/>
              <a:ext cx="144449" cy="144432"/>
            </a:xfrm>
            <a:prstGeom prst="flowChartSummingJunction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</p:grpSp>
      <p:cxnSp>
        <p:nvCxnSpPr>
          <p:cNvPr id="46" name="Straight Arrow Connector 41">
            <a:extLst>
              <a:ext uri="{FF2B5EF4-FFF2-40B4-BE49-F238E27FC236}">
                <a16:creationId xmlns:a16="http://schemas.microsoft.com/office/drawing/2014/main" id="{D455EB9F-49CF-45CE-BE63-30A9B92DC88F}"/>
              </a:ext>
            </a:extLst>
          </p:cNvPr>
          <p:cNvCxnSpPr>
            <a:cxnSpLocks/>
          </p:cNvCxnSpPr>
          <p:nvPr/>
        </p:nvCxnSpPr>
        <p:spPr>
          <a:xfrm flipV="1">
            <a:off x="3304411" y="4069849"/>
            <a:ext cx="916321" cy="244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3">
            <a:extLst>
              <a:ext uri="{FF2B5EF4-FFF2-40B4-BE49-F238E27FC236}">
                <a16:creationId xmlns:a16="http://schemas.microsoft.com/office/drawing/2014/main" id="{47B5CDAC-95AC-4D65-A75F-12884B143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7490" y="3791589"/>
            <a:ext cx="1610766" cy="59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 dirty="0"/>
              <a:t>Connected to readout</a:t>
            </a:r>
          </a:p>
        </p:txBody>
      </p:sp>
      <p:pic>
        <p:nvPicPr>
          <p:cNvPr id="19" name="Picture 58">
            <a:extLst>
              <a:ext uri="{FF2B5EF4-FFF2-40B4-BE49-F238E27FC236}">
                <a16:creationId xmlns:a16="http://schemas.microsoft.com/office/drawing/2014/main" id="{954FDC7A-B95D-429D-B168-BF38722A5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744" y="2146727"/>
            <a:ext cx="5608864" cy="3454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lowchart: Summing Junction 50">
            <a:extLst>
              <a:ext uri="{FF2B5EF4-FFF2-40B4-BE49-F238E27FC236}">
                <a16:creationId xmlns:a16="http://schemas.microsoft.com/office/drawing/2014/main" id="{71455454-1612-4E7F-93B2-6A6B450537EB}"/>
              </a:ext>
            </a:extLst>
          </p:cNvPr>
          <p:cNvSpPr/>
          <p:nvPr/>
        </p:nvSpPr>
        <p:spPr>
          <a:xfrm>
            <a:off x="10179104" y="3531294"/>
            <a:ext cx="263658" cy="252132"/>
          </a:xfrm>
          <a:prstGeom prst="flowChartSummingJunction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3AF1D685-0046-4298-BF89-34500BAAF9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67" y="1324055"/>
            <a:ext cx="7097166" cy="86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50825" indent="-250825" defTabSz="1006475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40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8888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62125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2653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7225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1797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6369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941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150000"/>
              </a:lnSpc>
            </a:pPr>
            <a:r>
              <a:rPr lang="en-GB" altLang="en-US" sz="1815" dirty="0">
                <a:latin typeface="Avenir Next LT Pro" panose="020B0504020202020204" pitchFamily="34" charset="0"/>
                <a:cs typeface="Roboto" pitchFamily="2" charset="0"/>
              </a:rPr>
              <a:t>Laser is shot on </a:t>
            </a:r>
            <a:r>
              <a:rPr lang="en-GB" altLang="en-US" sz="1815" b="1" dirty="0">
                <a:solidFill>
                  <a:srgbClr val="00B050"/>
                </a:solidFill>
                <a:latin typeface="Avenir Next LT Pro" panose="020B0504020202020204" pitchFamily="34" charset="0"/>
                <a:cs typeface="Roboto" pitchFamily="2" charset="0"/>
              </a:rPr>
              <a:t>pixel-1</a:t>
            </a:r>
            <a:r>
              <a:rPr lang="en-GB" altLang="en-US" sz="1815" dirty="0">
                <a:latin typeface="Avenir Next LT Pro" panose="020B0504020202020204" pitchFamily="34" charset="0"/>
                <a:cs typeface="Roboto" pitchFamily="2" charset="0"/>
              </a:rPr>
              <a:t>, which is not connected to readout.</a:t>
            </a:r>
          </a:p>
          <a:p>
            <a:pPr lvl="1">
              <a:lnSpc>
                <a:spcPct val="150000"/>
              </a:lnSpc>
            </a:pPr>
            <a:r>
              <a:rPr lang="en-GB" altLang="en-US" sz="1815" dirty="0">
                <a:latin typeface="Avenir Next LT Pro" panose="020B0504020202020204" pitchFamily="34" charset="0"/>
                <a:cs typeface="Roboto" pitchFamily="2" charset="0"/>
              </a:rPr>
              <a:t>No Signal is observed for any device.</a:t>
            </a:r>
          </a:p>
          <a:p>
            <a:pPr lvl="1">
              <a:lnSpc>
                <a:spcPct val="150000"/>
              </a:lnSpc>
            </a:pPr>
            <a:r>
              <a:rPr lang="en-GB" altLang="en-US" sz="1815" dirty="0">
                <a:latin typeface="Avenir Next LT Pro" panose="020B0504020202020204" pitchFamily="34" charset="0"/>
                <a:cs typeface="Roboto" pitchFamily="2" charset="0"/>
              </a:rPr>
              <a:t>Pixels are </a:t>
            </a:r>
            <a:r>
              <a:rPr lang="en-GB" altLang="en-US" sz="1815" b="1" dirty="0">
                <a:latin typeface="Avenir Next LT Pro" panose="020B0504020202020204" pitchFamily="34" charset="0"/>
                <a:cs typeface="Roboto" pitchFamily="2" charset="0"/>
              </a:rPr>
              <a:t>isolated</a:t>
            </a:r>
            <a:r>
              <a:rPr lang="en-GB" altLang="en-US" sz="1815" dirty="0">
                <a:latin typeface="Avenir Next LT Pro" panose="020B0504020202020204" pitchFamily="34" charset="0"/>
                <a:cs typeface="Roboto" pitchFamily="2" charset="0"/>
              </a:rPr>
              <a:t>! Trenches are </a:t>
            </a:r>
            <a:r>
              <a:rPr lang="en-GB" altLang="en-US" sz="1815" b="1" dirty="0">
                <a:latin typeface="Avenir Next LT Pro" panose="020B0504020202020204" pitchFamily="34" charset="0"/>
                <a:cs typeface="Roboto" pitchFamily="2" charset="0"/>
              </a:rPr>
              <a:t>working</a:t>
            </a:r>
            <a:r>
              <a:rPr lang="en-GB" altLang="en-US" sz="1815" dirty="0">
                <a:latin typeface="Avenir Next LT Pro" panose="020B0504020202020204" pitchFamily="34" charset="0"/>
                <a:cs typeface="Roboto" pitchFamily="2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85317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B171AA9B-7664-4C35-9424-A1820131F7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60372" y="198745"/>
            <a:ext cx="5630416" cy="639763"/>
          </a:xfrm>
        </p:spPr>
        <p:txBody>
          <a:bodyPr/>
          <a:lstStyle/>
          <a:p>
            <a:r>
              <a:rPr lang="en-GB" altLang="en-US" sz="2400" b="1" dirty="0">
                <a:solidFill>
                  <a:schemeClr val="bg1"/>
                </a:solidFill>
              </a:rPr>
              <a:t>TCT: Pixel Isolation (2D Maps) </a:t>
            </a: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0EB65130-8991-407C-BAB3-7E3FBAFC2CC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609600" y="1300090"/>
            <a:ext cx="10972800" cy="2985195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GB" altLang="en-US" sz="1634" dirty="0">
                <a:latin typeface="Avenir Next LT Pro" panose="020B0504020202020204" pitchFamily="34" charset="0"/>
              </a:rPr>
              <a:t>One pixel connected to the readout </a:t>
            </a:r>
          </a:p>
          <a:p>
            <a:pPr lvl="1">
              <a:lnSpc>
                <a:spcPct val="150000"/>
              </a:lnSpc>
            </a:pPr>
            <a:r>
              <a:rPr lang="en-GB" altLang="en-US" sz="1634" dirty="0">
                <a:latin typeface="Avenir Next LT Pro" panose="020B0504020202020204" pitchFamily="34" charset="0"/>
                <a:sym typeface="Wingdings" panose="05000000000000000000" pitchFamily="2" charset="2"/>
              </a:rPr>
              <a:t>Other pixel is only connected to bias voltage</a:t>
            </a:r>
          </a:p>
          <a:p>
            <a:pPr lvl="1">
              <a:lnSpc>
                <a:spcPct val="150000"/>
              </a:lnSpc>
            </a:pPr>
            <a:r>
              <a:rPr lang="en-GB" altLang="en-US" sz="1634" dirty="0">
                <a:latin typeface="Avenir Next LT Pro" panose="020B0504020202020204" pitchFamily="34" charset="0"/>
                <a:sym typeface="Wingdings" panose="05000000000000000000" pitchFamily="2" charset="2"/>
              </a:rPr>
              <a:t>2-dimensional (x-y) scans also depicts isolation between the pixels </a:t>
            </a:r>
          </a:p>
          <a:p>
            <a:pPr lvl="1">
              <a:lnSpc>
                <a:spcPct val="150000"/>
              </a:lnSpc>
            </a:pPr>
            <a:endParaRPr lang="en-GB" altLang="en-US" sz="1634" dirty="0">
              <a:sym typeface="Wingdings" panose="05000000000000000000" pitchFamily="2" charset="2"/>
            </a:endParaRPr>
          </a:p>
          <a:p>
            <a:pPr lvl="1">
              <a:lnSpc>
                <a:spcPct val="150000"/>
              </a:lnSpc>
            </a:pPr>
            <a:endParaRPr lang="en-GB" altLang="en-US" sz="1634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C222F-39A8-44CC-8384-7C4AD4873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9B3A6D-28B7-47AB-A0D2-B444846AB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1510" name="Slide Number Placeholder 5">
            <a:extLst>
              <a:ext uri="{FF2B5EF4-FFF2-40B4-BE49-F238E27FC236}">
                <a16:creationId xmlns:a16="http://schemas.microsoft.com/office/drawing/2014/main" id="{11959B44-B293-49F9-AE94-0AA5DE9949C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1D3BF283-E9B3-4695-BD09-339CA1BC1A1D}" type="slidenum">
              <a:rPr lang="en-US" altLang="pl-PL" sz="1180">
                <a:solidFill>
                  <a:schemeClr val="bg1"/>
                </a:solidFill>
              </a:rPr>
              <a:pPr/>
              <a:t>16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2" name="Date Placeholder 2">
            <a:extLst>
              <a:ext uri="{FF2B5EF4-FFF2-40B4-BE49-F238E27FC236}">
                <a16:creationId xmlns:a16="http://schemas.microsoft.com/office/drawing/2014/main" id="{4C6CAE9C-CEA2-430A-907B-F8A5EB32AE97}"/>
              </a:ext>
            </a:extLst>
          </p:cNvPr>
          <p:cNvSpPr txBox="1">
            <a:spLocks/>
          </p:cNvSpPr>
          <p:nvPr/>
        </p:nvSpPr>
        <p:spPr>
          <a:xfrm>
            <a:off x="760880" y="5768789"/>
            <a:ext cx="2489627" cy="331374"/>
          </a:xfrm>
          <a:prstGeom prst="rect">
            <a:avLst/>
          </a:prstGeom>
        </p:spPr>
        <p:txBody>
          <a:bodyPr anchor="ctr"/>
          <a:lstStyle>
            <a:defPPr>
              <a:defRPr lang="pl-P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322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defRPr/>
            </a:pPr>
            <a:fld id="{20CD7308-070E-4A66-BB78-E424F260336B}" type="datetime1">
              <a:rPr lang="en-GB" sz="1200"/>
              <a:pPr>
                <a:defRPr/>
              </a:pPr>
              <a:t>03/07/2024</a:t>
            </a:fld>
            <a:endParaRPr lang="en-GB" sz="1200"/>
          </a:p>
        </p:txBody>
      </p:sp>
      <p:grpSp>
        <p:nvGrpSpPr>
          <p:cNvPr id="21512" name="Group 39938">
            <a:extLst>
              <a:ext uri="{FF2B5EF4-FFF2-40B4-BE49-F238E27FC236}">
                <a16:creationId xmlns:a16="http://schemas.microsoft.com/office/drawing/2014/main" id="{7A695A25-D860-46B9-B5D3-C24A7ED34012}"/>
              </a:ext>
            </a:extLst>
          </p:cNvPr>
          <p:cNvGrpSpPr>
            <a:grpSpLocks/>
          </p:cNvGrpSpPr>
          <p:nvPr/>
        </p:nvGrpSpPr>
        <p:grpSpPr bwMode="auto">
          <a:xfrm>
            <a:off x="9683484" y="976952"/>
            <a:ext cx="2156812" cy="2164016"/>
            <a:chOff x="524024" y="2905673"/>
            <a:chExt cx="2376265" cy="2383911"/>
          </a:xfrm>
        </p:grpSpPr>
        <p:pic>
          <p:nvPicPr>
            <p:cNvPr id="39943" name="Picture 39942" descr="A close-up of a computer chip&#10;&#10;Description automatically generated">
              <a:extLst>
                <a:ext uri="{FF2B5EF4-FFF2-40B4-BE49-F238E27FC236}">
                  <a16:creationId xmlns:a16="http://schemas.microsoft.com/office/drawing/2014/main" id="{A2C8E656-DC5C-4A45-96C1-DCAAD9157D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145" t="36809" r="47993" b="31437"/>
            <a:stretch/>
          </p:blipFill>
          <p:spPr>
            <a:xfrm>
              <a:off x="524024" y="2913609"/>
              <a:ext cx="2376265" cy="2375975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1518" name="TextBox 39943">
              <a:extLst>
                <a:ext uri="{FF2B5EF4-FFF2-40B4-BE49-F238E27FC236}">
                  <a16:creationId xmlns:a16="http://schemas.microsoft.com/office/drawing/2014/main" id="{390C14E8-B235-4AD4-AD7C-F07A62F4CB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608" y="2913323"/>
              <a:ext cx="865746" cy="347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Pixel-1</a:t>
              </a:r>
            </a:p>
          </p:txBody>
        </p:sp>
        <p:sp>
          <p:nvSpPr>
            <p:cNvPr id="21519" name="TextBox 39944">
              <a:extLst>
                <a:ext uri="{FF2B5EF4-FFF2-40B4-BE49-F238E27FC236}">
                  <a16:creationId xmlns:a16="http://schemas.microsoft.com/office/drawing/2014/main" id="{33CDAC98-E7DC-4C7D-B88C-5E4C389A70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4184" y="2905673"/>
              <a:ext cx="865746" cy="347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Pixel-2</a:t>
              </a:r>
            </a:p>
          </p:txBody>
        </p:sp>
      </p:grpSp>
      <p:sp>
        <p:nvSpPr>
          <p:cNvPr id="21513" name="TextBox 39946">
            <a:extLst>
              <a:ext uri="{FF2B5EF4-FFF2-40B4-BE49-F238E27FC236}">
                <a16:creationId xmlns:a16="http://schemas.microsoft.com/office/drawing/2014/main" id="{582BE848-FAA4-42C1-B42A-BFCA68695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751" y="5826419"/>
            <a:ext cx="3839616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/>
              <a:t>Pixel-1 Connected to readout</a:t>
            </a:r>
          </a:p>
        </p:txBody>
      </p:sp>
      <p:pic>
        <p:nvPicPr>
          <p:cNvPr id="21514" name="Imagen 10">
            <a:extLst>
              <a:ext uri="{FF2B5EF4-FFF2-40B4-BE49-F238E27FC236}">
                <a16:creationId xmlns:a16="http://schemas.microsoft.com/office/drawing/2014/main" id="{07190F5A-BCFE-4F9A-BC4A-F256C1550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851" y="2942024"/>
            <a:ext cx="4296335" cy="296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Imagen 13">
            <a:extLst>
              <a:ext uri="{FF2B5EF4-FFF2-40B4-BE49-F238E27FC236}">
                <a16:creationId xmlns:a16="http://schemas.microsoft.com/office/drawing/2014/main" id="{B8A226C1-D1FF-4AD3-BD34-31920956B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42" y="2975162"/>
            <a:ext cx="4378459" cy="2926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6" name="TextBox 8">
            <a:extLst>
              <a:ext uri="{FF2B5EF4-FFF2-40B4-BE49-F238E27FC236}">
                <a16:creationId xmlns:a16="http://schemas.microsoft.com/office/drawing/2014/main" id="{9DD6C47C-89EB-46FE-A8DD-86480F4252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8437" y="5846589"/>
            <a:ext cx="3839616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/>
              <a:t>Pixel-2 Connected to readout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A6503256-AAE5-4495-8B56-B0F67E1A7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5570" y="204000"/>
            <a:ext cx="5157619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Inter-Pixel Distance (I)</a:t>
            </a:r>
          </a:p>
        </p:txBody>
      </p:sp>
      <p:sp>
        <p:nvSpPr>
          <p:cNvPr id="22539" name="Content Placeholder 2">
            <a:extLst>
              <a:ext uri="{FF2B5EF4-FFF2-40B4-BE49-F238E27FC236}">
                <a16:creationId xmlns:a16="http://schemas.microsoft.com/office/drawing/2014/main" id="{D6EA6C71-724D-4B67-B2C3-7288985578A0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80607" y="1816846"/>
            <a:ext cx="7159115" cy="29851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altLang="en-US" sz="1800" dirty="0">
                <a:latin typeface="Avenir Next LT Pro" panose="020B0504020202020204" pitchFamily="34" charset="0"/>
              </a:rPr>
              <a:t>Measuring the “no-gain region” also referred to as inter-pixel distance (IPD).</a:t>
            </a:r>
          </a:p>
          <a:p>
            <a:pPr>
              <a:lnSpc>
                <a:spcPct val="150000"/>
              </a:lnSpc>
            </a:pPr>
            <a:r>
              <a:rPr lang="en-GB" altLang="en-US" sz="1800" dirty="0">
                <a:latin typeface="Avenir Next LT Pro" panose="020B0504020202020204" pitchFamily="34" charset="0"/>
              </a:rPr>
              <a:t>1-dimensional scans along the x-position, and plot charge vs position for both pixels.</a:t>
            </a:r>
          </a:p>
          <a:p>
            <a:pPr>
              <a:lnSpc>
                <a:spcPct val="150000"/>
              </a:lnSpc>
            </a:pPr>
            <a:r>
              <a:rPr lang="en-GB" altLang="en-US" sz="1800" dirty="0">
                <a:latin typeface="Avenir Next LT Pro" panose="020B0504020202020204" pitchFamily="34" charset="0"/>
              </a:rPr>
              <a:t>Distance between the two pixels where normalized charge reaches 50% of its value.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760CB-881C-4373-A4D2-A418CD64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D4FD5-730F-4CD7-9590-A4146102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2533" name="Slide Number Placeholder 5">
            <a:extLst>
              <a:ext uri="{FF2B5EF4-FFF2-40B4-BE49-F238E27FC236}">
                <a16:creationId xmlns:a16="http://schemas.microsoft.com/office/drawing/2014/main" id="{179CBA41-C764-4BF3-8EC8-D8CE1861F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8C068D7-64C7-4B2C-BFA6-37375AF43DD0}" type="slidenum">
              <a:rPr lang="en-US" altLang="pl-PL" sz="1180">
                <a:solidFill>
                  <a:schemeClr val="bg1"/>
                </a:solidFill>
              </a:rPr>
              <a:pPr/>
              <a:t>17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22534" name="TextBox 56">
            <a:extLst>
              <a:ext uri="{FF2B5EF4-FFF2-40B4-BE49-F238E27FC236}">
                <a16:creationId xmlns:a16="http://schemas.microsoft.com/office/drawing/2014/main" id="{EAE00AB7-C06A-43EC-AB77-6A0424351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4842" y="6165437"/>
            <a:ext cx="3188693" cy="28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271" b="1" dirty="0">
                <a:latin typeface="Roboto" pitchFamily="2" charset="0"/>
              </a:rPr>
              <a:t>Fig: </a:t>
            </a:r>
            <a:r>
              <a:rPr lang="en-GB" altLang="en-US" sz="1271" dirty="0">
                <a:latin typeface="Roboto" pitchFamily="2" charset="0"/>
              </a:rPr>
              <a:t>1-dimensional scan in the x-direction</a:t>
            </a:r>
          </a:p>
        </p:txBody>
      </p:sp>
      <p:grpSp>
        <p:nvGrpSpPr>
          <p:cNvPr id="22535" name="Group 64">
            <a:extLst>
              <a:ext uri="{FF2B5EF4-FFF2-40B4-BE49-F238E27FC236}">
                <a16:creationId xmlns:a16="http://schemas.microsoft.com/office/drawing/2014/main" id="{5268B108-D2C2-4CBF-8E3F-FB16A8F5E291}"/>
              </a:ext>
            </a:extLst>
          </p:cNvPr>
          <p:cNvGrpSpPr>
            <a:grpSpLocks/>
          </p:cNvGrpSpPr>
          <p:nvPr/>
        </p:nvGrpSpPr>
        <p:grpSpPr bwMode="auto">
          <a:xfrm>
            <a:off x="7150634" y="935003"/>
            <a:ext cx="4900534" cy="2854037"/>
            <a:chOff x="7878395" y="720482"/>
            <a:chExt cx="5399317" cy="3144407"/>
          </a:xfrm>
        </p:grpSpPr>
        <p:grpSp>
          <p:nvGrpSpPr>
            <p:cNvPr id="22543" name="Group 55">
              <a:extLst>
                <a:ext uri="{FF2B5EF4-FFF2-40B4-BE49-F238E27FC236}">
                  <a16:creationId xmlns:a16="http://schemas.microsoft.com/office/drawing/2014/main" id="{B0BAA34C-884C-487E-A390-55D7AE548B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92700" y="720482"/>
              <a:ext cx="5085012" cy="3144407"/>
              <a:chOff x="8192700" y="720482"/>
              <a:chExt cx="5085012" cy="3144407"/>
            </a:xfrm>
          </p:grpSpPr>
          <p:grpSp>
            <p:nvGrpSpPr>
              <p:cNvPr id="22548" name="Group 49">
                <a:extLst>
                  <a:ext uri="{FF2B5EF4-FFF2-40B4-BE49-F238E27FC236}">
                    <a16:creationId xmlns:a16="http://schemas.microsoft.com/office/drawing/2014/main" id="{9A2E0D85-5898-458D-8CD8-9A8C4B0B14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92700" y="720482"/>
                <a:ext cx="5085012" cy="2704825"/>
                <a:chOff x="8084863" y="1487123"/>
                <a:chExt cx="5085012" cy="2704825"/>
              </a:xfrm>
            </p:grpSpPr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7A2E7CA2-6A3B-4772-92BB-00E59D82F7C4}"/>
                    </a:ext>
                  </a:extLst>
                </p:cNvPr>
                <p:cNvCxnSpPr/>
                <p:nvPr/>
              </p:nvCxnSpPr>
              <p:spPr>
                <a:xfrm>
                  <a:off x="8084863" y="2101424"/>
                  <a:ext cx="1617559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3160BCAB-3E47-4BE6-A684-B2A97E99C6A2}"/>
                    </a:ext>
                  </a:extLst>
                </p:cNvPr>
                <p:cNvCxnSpPr/>
                <p:nvPr/>
              </p:nvCxnSpPr>
              <p:spPr>
                <a:xfrm>
                  <a:off x="9669087" y="2074438"/>
                  <a:ext cx="0" cy="1223839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C6CD65DB-9AED-4287-9A17-B93E9541B436}"/>
                    </a:ext>
                  </a:extLst>
                </p:cNvPr>
                <p:cNvCxnSpPr/>
                <p:nvPr/>
              </p:nvCxnSpPr>
              <p:spPr>
                <a:xfrm>
                  <a:off x="9630989" y="3298277"/>
                  <a:ext cx="1941388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5B5DCBB8-0EC3-48D9-81FB-778B5CF65AF9}"/>
                    </a:ext>
                  </a:extLst>
                </p:cNvPr>
                <p:cNvCxnSpPr/>
                <p:nvPr/>
              </p:nvCxnSpPr>
              <p:spPr>
                <a:xfrm flipV="1">
                  <a:off x="11540629" y="2074438"/>
                  <a:ext cx="0" cy="1223839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FECC9A35-593F-4023-B4FB-36A7013958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499357" y="2074438"/>
                  <a:ext cx="1625496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or: Curved 22">
                  <a:extLst>
                    <a:ext uri="{FF2B5EF4-FFF2-40B4-BE49-F238E27FC236}">
                      <a16:creationId xmlns:a16="http://schemas.microsoft.com/office/drawing/2014/main" id="{DE8B7894-D5C6-4878-82A3-8F3C06343C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21428" y="2101424"/>
                  <a:ext cx="1439770" cy="1196853"/>
                </a:xfrm>
                <a:prstGeom prst="curvedConnector3">
                  <a:avLst>
                    <a:gd name="adj1" fmla="val 45518"/>
                  </a:avLst>
                </a:prstGeom>
                <a:ln w="762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or: Curved 34">
                  <a:extLst>
                    <a:ext uri="{FF2B5EF4-FFF2-40B4-BE49-F238E27FC236}">
                      <a16:creationId xmlns:a16="http://schemas.microsoft.com/office/drawing/2014/main" id="{36BAB071-5F4C-4EDA-8640-89F5CC5446D1}"/>
                    </a:ext>
                  </a:extLst>
                </p:cNvPr>
                <p:cNvCxnSpPr/>
                <p:nvPr/>
              </p:nvCxnSpPr>
              <p:spPr>
                <a:xfrm rot="10800000" flipV="1">
                  <a:off x="10748518" y="2074438"/>
                  <a:ext cx="1368337" cy="1223839"/>
                </a:xfrm>
                <a:prstGeom prst="curvedConnector3">
                  <a:avLst>
                    <a:gd name="adj1" fmla="val 44496"/>
                  </a:avLst>
                </a:prstGeom>
                <a:ln w="762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A569D9B3-D9BA-44B8-9690-1430DD8DBFB0}"/>
                    </a:ext>
                  </a:extLst>
                </p:cNvPr>
                <p:cNvCxnSpPr/>
                <p:nvPr/>
              </p:nvCxnSpPr>
              <p:spPr>
                <a:xfrm>
                  <a:off x="9669087" y="2687151"/>
                  <a:ext cx="190329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BD85270B-2875-42D4-A008-D48B9F4D612F}"/>
                    </a:ext>
                  </a:extLst>
                </p:cNvPr>
                <p:cNvSpPr/>
                <p:nvPr/>
              </p:nvSpPr>
              <p:spPr>
                <a:xfrm>
                  <a:off x="8954757" y="3468122"/>
                  <a:ext cx="1431833" cy="723826"/>
                </a:xfrm>
                <a:custGeom>
                  <a:avLst/>
                  <a:gdLst>
                    <a:gd name="connsiteX0" fmla="*/ 0 w 1431408"/>
                    <a:gd name="connsiteY0" fmla="*/ 688490 h 723484"/>
                    <a:gd name="connsiteX1" fmla="*/ 441063 w 1431408"/>
                    <a:gd name="connsiteY1" fmla="*/ 645459 h 723484"/>
                    <a:gd name="connsiteX2" fmla="*/ 710005 w 1431408"/>
                    <a:gd name="connsiteY2" fmla="*/ 0 h 723484"/>
                    <a:gd name="connsiteX3" fmla="*/ 989703 w 1431408"/>
                    <a:gd name="connsiteY3" fmla="*/ 645459 h 723484"/>
                    <a:gd name="connsiteX4" fmla="*/ 1398494 w 1431408"/>
                    <a:gd name="connsiteY4" fmla="*/ 677732 h 723484"/>
                    <a:gd name="connsiteX5" fmla="*/ 1376979 w 1431408"/>
                    <a:gd name="connsiteY5" fmla="*/ 688490 h 72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31408" h="723484">
                      <a:moveTo>
                        <a:pt x="0" y="688490"/>
                      </a:moveTo>
                      <a:cubicBezTo>
                        <a:pt x="161364" y="724348"/>
                        <a:pt x="322729" y="760207"/>
                        <a:pt x="441063" y="645459"/>
                      </a:cubicBezTo>
                      <a:cubicBezTo>
                        <a:pt x="559397" y="530711"/>
                        <a:pt x="618565" y="0"/>
                        <a:pt x="710005" y="0"/>
                      </a:cubicBezTo>
                      <a:cubicBezTo>
                        <a:pt x="801445" y="0"/>
                        <a:pt x="874955" y="532504"/>
                        <a:pt x="989703" y="645459"/>
                      </a:cubicBezTo>
                      <a:cubicBezTo>
                        <a:pt x="1104451" y="758414"/>
                        <a:pt x="1333948" y="670560"/>
                        <a:pt x="1398494" y="677732"/>
                      </a:cubicBezTo>
                      <a:cubicBezTo>
                        <a:pt x="1463040" y="684904"/>
                        <a:pt x="1420009" y="686697"/>
                        <a:pt x="1376979" y="688490"/>
                      </a:cubicBez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/>
                </a:p>
              </p:txBody>
            </p:sp>
            <p:sp>
              <p:nvSpPr>
                <p:cNvPr id="42" name="Isosceles Triangle 41">
                  <a:extLst>
                    <a:ext uri="{FF2B5EF4-FFF2-40B4-BE49-F238E27FC236}">
                      <a16:creationId xmlns:a16="http://schemas.microsoft.com/office/drawing/2014/main" id="{E1314821-CD28-42F3-B266-C87C9DDDDF12}"/>
                    </a:ext>
                  </a:extLst>
                </p:cNvPr>
                <p:cNvSpPr/>
                <p:nvPr/>
              </p:nvSpPr>
              <p:spPr>
                <a:xfrm rot="10800000">
                  <a:off x="9562730" y="1533156"/>
                  <a:ext cx="131755" cy="463503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/>
                </a:p>
              </p:txBody>
            </p:sp>
            <p:sp>
              <p:nvSpPr>
                <p:cNvPr id="22560" name="TextBox 42">
                  <a:extLst>
                    <a:ext uri="{FF2B5EF4-FFF2-40B4-BE49-F238E27FC236}">
                      <a16:creationId xmlns:a16="http://schemas.microsoft.com/office/drawing/2014/main" id="{85D46153-4047-4251-BC08-59382AC25F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760127" y="2454426"/>
                  <a:ext cx="1409748" cy="470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2178" b="1"/>
                    <a:t>Q = 50%</a:t>
                  </a:r>
                </a:p>
              </p:txBody>
            </p:sp>
            <p:sp>
              <p:nvSpPr>
                <p:cNvPr id="22561" name="TextBox 43">
                  <a:extLst>
                    <a:ext uri="{FF2B5EF4-FFF2-40B4-BE49-F238E27FC236}">
                      <a16:creationId xmlns:a16="http://schemas.microsoft.com/office/drawing/2014/main" id="{7A19F834-B6A4-4C3F-9E0E-5F5E19ADEBA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252472" y="2210535"/>
                  <a:ext cx="715648" cy="470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2178" b="1"/>
                    <a:t>IPD</a:t>
                  </a:r>
                </a:p>
              </p:txBody>
            </p:sp>
            <p:sp>
              <p:nvSpPr>
                <p:cNvPr id="22562" name="TextBox 44">
                  <a:extLst>
                    <a:ext uri="{FF2B5EF4-FFF2-40B4-BE49-F238E27FC236}">
                      <a16:creationId xmlns:a16="http://schemas.microsoft.com/office/drawing/2014/main" id="{CC63A7B1-6F91-4B5B-8233-2A2910F5C4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95348" y="1656517"/>
                  <a:ext cx="865772" cy="3479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452" b="1">
                      <a:latin typeface="Roboto" pitchFamily="2" charset="0"/>
                    </a:rPr>
                    <a:t>Pixel-1</a:t>
                  </a:r>
                </a:p>
              </p:txBody>
            </p:sp>
            <p:sp>
              <p:nvSpPr>
                <p:cNvPr id="22563" name="TextBox 45">
                  <a:extLst>
                    <a:ext uri="{FF2B5EF4-FFF2-40B4-BE49-F238E27FC236}">
                      <a16:creationId xmlns:a16="http://schemas.microsoft.com/office/drawing/2014/main" id="{2619D6D4-F724-4C7B-BCA3-8BDEF0E62C3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902072" y="1613708"/>
                  <a:ext cx="865772" cy="3479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452" b="1">
                      <a:latin typeface="Roboto" pitchFamily="2" charset="0"/>
                    </a:rPr>
                    <a:t>Pixel-2</a:t>
                  </a:r>
                </a:p>
              </p:txBody>
            </p:sp>
            <p:sp>
              <p:nvSpPr>
                <p:cNvPr id="22564" name="TextBox 46">
                  <a:extLst>
                    <a:ext uri="{FF2B5EF4-FFF2-40B4-BE49-F238E27FC236}">
                      <a16:creationId xmlns:a16="http://schemas.microsoft.com/office/drawing/2014/main" id="{F64E4F59-D670-4542-861F-03A655814C9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711164" y="1487123"/>
                  <a:ext cx="752737" cy="3479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452" b="1">
                      <a:latin typeface="Roboto" pitchFamily="2" charset="0"/>
                    </a:rPr>
                    <a:t>Laser</a:t>
                  </a:r>
                </a:p>
              </p:txBody>
            </p:sp>
            <p:sp>
              <p:nvSpPr>
                <p:cNvPr id="22565" name="TextBox 47">
                  <a:extLst>
                    <a:ext uri="{FF2B5EF4-FFF2-40B4-BE49-F238E27FC236}">
                      <a16:creationId xmlns:a16="http://schemas.microsoft.com/office/drawing/2014/main" id="{238601FF-DC95-45FC-AD89-85A435DE779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06332" y="3788993"/>
                  <a:ext cx="1551042" cy="3787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l-GR" altLang="en-US" sz="1634" b="1">
                      <a:latin typeface="Roboto" pitchFamily="2" charset="0"/>
                    </a:rPr>
                    <a:t>σ</a:t>
                  </a:r>
                  <a:r>
                    <a:rPr lang="en-GB" altLang="en-US" sz="1634" b="1">
                      <a:latin typeface="Roboto" pitchFamily="2" charset="0"/>
                    </a:rPr>
                    <a:t>  = 8-10 µm</a:t>
                  </a:r>
                </a:p>
              </p:txBody>
            </p:sp>
          </p:grpSp>
          <p:sp>
            <p:nvSpPr>
              <p:cNvPr id="22549" name="TextBox 54">
                <a:extLst>
                  <a:ext uri="{FF2B5EF4-FFF2-40B4-BE49-F238E27FC236}">
                    <a16:creationId xmlns:a16="http://schemas.microsoft.com/office/drawing/2014/main" id="{FA469815-BA6D-4025-9259-03AA1C59FA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71697" y="3547699"/>
                <a:ext cx="2965734" cy="31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271" b="1">
                    <a:latin typeface="Roboto" pitchFamily="2" charset="0"/>
                  </a:rPr>
                  <a:t>Fig: </a:t>
                </a:r>
                <a:r>
                  <a:rPr lang="en-GB" altLang="en-US" sz="1271">
                    <a:latin typeface="Roboto" pitchFamily="2" charset="0"/>
                  </a:rPr>
                  <a:t>Schematics of IPD calculation</a:t>
                </a:r>
              </a:p>
            </p:txBody>
          </p:sp>
        </p:grp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7469A18-1ECB-436D-B6EF-11B35E3DF8D6}"/>
                </a:ext>
              </a:extLst>
            </p:cNvPr>
            <p:cNvCxnSpPr/>
            <p:nvPr/>
          </p:nvCxnSpPr>
          <p:spPr>
            <a:xfrm flipV="1">
              <a:off x="8187937" y="1617329"/>
              <a:ext cx="0" cy="9238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8FC0311-08D1-4F8A-9238-611632142328}"/>
                </a:ext>
              </a:extLst>
            </p:cNvPr>
            <p:cNvCxnSpPr>
              <a:cxnSpLocks/>
            </p:cNvCxnSpPr>
            <p:nvPr/>
          </p:nvCxnSpPr>
          <p:spPr>
            <a:xfrm>
              <a:off x="8202224" y="2533223"/>
              <a:ext cx="8603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46" name="TextBox 62">
              <a:extLst>
                <a:ext uri="{FF2B5EF4-FFF2-40B4-BE49-F238E27FC236}">
                  <a16:creationId xmlns:a16="http://schemas.microsoft.com/office/drawing/2014/main" id="{AB652F81-200B-4D12-9459-54B22C234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78395" y="1430178"/>
              <a:ext cx="362416" cy="34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Q</a:t>
              </a:r>
            </a:p>
          </p:txBody>
        </p:sp>
        <p:sp>
          <p:nvSpPr>
            <p:cNvPr id="22547" name="TextBox 63">
              <a:extLst>
                <a:ext uri="{FF2B5EF4-FFF2-40B4-BE49-F238E27FC236}">
                  <a16:creationId xmlns:a16="http://schemas.microsoft.com/office/drawing/2014/main" id="{54943D4C-79C0-4D84-9A3F-7C34A7AE21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8045" y="2470241"/>
              <a:ext cx="318263" cy="34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x</a:t>
              </a:r>
            </a:p>
          </p:txBody>
        </p:sp>
      </p:grpSp>
      <p:grpSp>
        <p:nvGrpSpPr>
          <p:cNvPr id="22536" name="Group 66">
            <a:extLst>
              <a:ext uri="{FF2B5EF4-FFF2-40B4-BE49-F238E27FC236}">
                <a16:creationId xmlns:a16="http://schemas.microsoft.com/office/drawing/2014/main" id="{74E1A508-DF97-4CE2-A8A6-05F78F2A7617}"/>
              </a:ext>
            </a:extLst>
          </p:cNvPr>
          <p:cNvGrpSpPr>
            <a:grpSpLocks/>
          </p:cNvGrpSpPr>
          <p:nvPr/>
        </p:nvGrpSpPr>
        <p:grpSpPr bwMode="auto">
          <a:xfrm>
            <a:off x="8513590" y="3858712"/>
            <a:ext cx="2156812" cy="2162576"/>
            <a:chOff x="524024" y="2905673"/>
            <a:chExt cx="2376265" cy="2383911"/>
          </a:xfrm>
        </p:grpSpPr>
        <p:pic>
          <p:nvPicPr>
            <p:cNvPr id="68" name="Picture 67" descr="A close-up of a computer chip&#10;&#10;Description automatically generated">
              <a:extLst>
                <a:ext uri="{FF2B5EF4-FFF2-40B4-BE49-F238E27FC236}">
                  <a16:creationId xmlns:a16="http://schemas.microsoft.com/office/drawing/2014/main" id="{DA6A70BF-5757-4BAB-A0B9-E226D173B9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4145" t="36809" r="47993" b="31437"/>
            <a:stretch/>
          </p:blipFill>
          <p:spPr>
            <a:xfrm>
              <a:off x="524024" y="2913615"/>
              <a:ext cx="2376265" cy="2375969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2541" name="TextBox 68">
              <a:extLst>
                <a:ext uri="{FF2B5EF4-FFF2-40B4-BE49-F238E27FC236}">
                  <a16:creationId xmlns:a16="http://schemas.microsoft.com/office/drawing/2014/main" id="{D29C5F28-34FD-461D-857A-8A9546C643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6608" y="2913323"/>
              <a:ext cx="865746" cy="34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Pixel-1</a:t>
              </a:r>
            </a:p>
          </p:txBody>
        </p:sp>
        <p:sp>
          <p:nvSpPr>
            <p:cNvPr id="22542" name="TextBox 69">
              <a:extLst>
                <a:ext uri="{FF2B5EF4-FFF2-40B4-BE49-F238E27FC236}">
                  <a16:creationId xmlns:a16="http://schemas.microsoft.com/office/drawing/2014/main" id="{B5DA1003-70B3-46A9-A02E-954865562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4184" y="2905673"/>
              <a:ext cx="865746" cy="34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Pixel-2</a:t>
              </a:r>
            </a:p>
          </p:txBody>
        </p:sp>
      </p:grp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3F038ABE-C99E-4D21-B3A2-1042ACE4FB8E}"/>
              </a:ext>
            </a:extLst>
          </p:cNvPr>
          <p:cNvCxnSpPr>
            <a:cxnSpLocks/>
          </p:cNvCxnSpPr>
          <p:nvPr/>
        </p:nvCxnSpPr>
        <p:spPr>
          <a:xfrm>
            <a:off x="9026499" y="4802041"/>
            <a:ext cx="1187183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8" name="TextBox 1">
            <a:hlinkClick r:id="rId3"/>
            <a:extLst>
              <a:ext uri="{FF2B5EF4-FFF2-40B4-BE49-F238E27FC236}">
                <a16:creationId xmlns:a16="http://schemas.microsoft.com/office/drawing/2014/main" id="{F12F261C-1D7B-4161-A4B9-9771023ED4D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435301" y="2179991"/>
            <a:ext cx="1256626" cy="28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271">
                <a:hlinkClick r:id="rId3"/>
              </a:rPr>
              <a:t>Siviero F., et al</a:t>
            </a:r>
            <a:endParaRPr lang="en-US" altLang="en-US" sz="127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A6503256-AAE5-4495-8B56-B0F67E1A7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5570" y="204000"/>
            <a:ext cx="5157619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Inter-Pixel Distance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760CB-881C-4373-A4D2-A418CD64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D4FD5-730F-4CD7-9590-A4146102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2533" name="Slide Number Placeholder 5">
            <a:extLst>
              <a:ext uri="{FF2B5EF4-FFF2-40B4-BE49-F238E27FC236}">
                <a16:creationId xmlns:a16="http://schemas.microsoft.com/office/drawing/2014/main" id="{179CBA41-C764-4BF3-8EC8-D8CE1861F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8C068D7-64C7-4B2C-BFA6-37375AF43DD0}" type="slidenum">
              <a:rPr lang="en-US" altLang="pl-PL" sz="1180">
                <a:solidFill>
                  <a:schemeClr val="bg1"/>
                </a:solidFill>
              </a:rPr>
              <a:pPr/>
              <a:t>18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grpSp>
        <p:nvGrpSpPr>
          <p:cNvPr id="22535" name="Group 64">
            <a:extLst>
              <a:ext uri="{FF2B5EF4-FFF2-40B4-BE49-F238E27FC236}">
                <a16:creationId xmlns:a16="http://schemas.microsoft.com/office/drawing/2014/main" id="{5268B108-D2C2-4CBF-8E3F-FB16A8F5E291}"/>
              </a:ext>
            </a:extLst>
          </p:cNvPr>
          <p:cNvGrpSpPr>
            <a:grpSpLocks/>
          </p:cNvGrpSpPr>
          <p:nvPr/>
        </p:nvGrpSpPr>
        <p:grpSpPr bwMode="auto">
          <a:xfrm>
            <a:off x="7150634" y="935003"/>
            <a:ext cx="4900534" cy="2854037"/>
            <a:chOff x="7878395" y="720482"/>
            <a:chExt cx="5399317" cy="3144407"/>
          </a:xfrm>
        </p:grpSpPr>
        <p:grpSp>
          <p:nvGrpSpPr>
            <p:cNvPr id="22543" name="Group 55">
              <a:extLst>
                <a:ext uri="{FF2B5EF4-FFF2-40B4-BE49-F238E27FC236}">
                  <a16:creationId xmlns:a16="http://schemas.microsoft.com/office/drawing/2014/main" id="{B0BAA34C-884C-487E-A390-55D7AE548B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192700" y="720482"/>
              <a:ext cx="5085012" cy="3144407"/>
              <a:chOff x="8192700" y="720482"/>
              <a:chExt cx="5085012" cy="3144407"/>
            </a:xfrm>
          </p:grpSpPr>
          <p:grpSp>
            <p:nvGrpSpPr>
              <p:cNvPr id="22548" name="Group 49">
                <a:extLst>
                  <a:ext uri="{FF2B5EF4-FFF2-40B4-BE49-F238E27FC236}">
                    <a16:creationId xmlns:a16="http://schemas.microsoft.com/office/drawing/2014/main" id="{9A2E0D85-5898-458D-8CD8-9A8C4B0B14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8192700" y="720482"/>
                <a:ext cx="5085012" cy="2704825"/>
                <a:chOff x="8084863" y="1487123"/>
                <a:chExt cx="5085012" cy="2704825"/>
              </a:xfrm>
            </p:grpSpPr>
            <p:cxnSp>
              <p:nvCxnSpPr>
                <p:cNvPr id="8" name="Straight Connector 7">
                  <a:extLst>
                    <a:ext uri="{FF2B5EF4-FFF2-40B4-BE49-F238E27FC236}">
                      <a16:creationId xmlns:a16="http://schemas.microsoft.com/office/drawing/2014/main" id="{7A2E7CA2-6A3B-4772-92BB-00E59D82F7C4}"/>
                    </a:ext>
                  </a:extLst>
                </p:cNvPr>
                <p:cNvCxnSpPr/>
                <p:nvPr/>
              </p:nvCxnSpPr>
              <p:spPr>
                <a:xfrm>
                  <a:off x="8084863" y="2101424"/>
                  <a:ext cx="1617559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3160BCAB-3E47-4BE6-A684-B2A97E99C6A2}"/>
                    </a:ext>
                  </a:extLst>
                </p:cNvPr>
                <p:cNvCxnSpPr/>
                <p:nvPr/>
              </p:nvCxnSpPr>
              <p:spPr>
                <a:xfrm>
                  <a:off x="9669087" y="2074438"/>
                  <a:ext cx="0" cy="1223839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C6CD65DB-9AED-4287-9A17-B93E9541B436}"/>
                    </a:ext>
                  </a:extLst>
                </p:cNvPr>
                <p:cNvCxnSpPr/>
                <p:nvPr/>
              </p:nvCxnSpPr>
              <p:spPr>
                <a:xfrm>
                  <a:off x="9630989" y="3298277"/>
                  <a:ext cx="1941388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5B5DCBB8-0EC3-48D9-81FB-778B5CF65AF9}"/>
                    </a:ext>
                  </a:extLst>
                </p:cNvPr>
                <p:cNvCxnSpPr/>
                <p:nvPr/>
              </p:nvCxnSpPr>
              <p:spPr>
                <a:xfrm flipV="1">
                  <a:off x="11540629" y="2074438"/>
                  <a:ext cx="0" cy="1223839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FECC9A35-593F-4023-B4FB-36A7013958B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499357" y="2074438"/>
                  <a:ext cx="1625496" cy="0"/>
                </a:xfrm>
                <a:prstGeom prst="line">
                  <a:avLst/>
                </a:prstGeom>
                <a:ln w="762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Connector: Curved 22">
                  <a:extLst>
                    <a:ext uri="{FF2B5EF4-FFF2-40B4-BE49-F238E27FC236}">
                      <a16:creationId xmlns:a16="http://schemas.microsoft.com/office/drawing/2014/main" id="{DE8B7894-D5C6-4878-82A3-8F3C06343C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21428" y="2101424"/>
                  <a:ext cx="1439770" cy="1196853"/>
                </a:xfrm>
                <a:prstGeom prst="curvedConnector3">
                  <a:avLst>
                    <a:gd name="adj1" fmla="val 45518"/>
                  </a:avLst>
                </a:prstGeom>
                <a:ln w="762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Connector: Curved 34">
                  <a:extLst>
                    <a:ext uri="{FF2B5EF4-FFF2-40B4-BE49-F238E27FC236}">
                      <a16:creationId xmlns:a16="http://schemas.microsoft.com/office/drawing/2014/main" id="{36BAB071-5F4C-4EDA-8640-89F5CC5446D1}"/>
                    </a:ext>
                  </a:extLst>
                </p:cNvPr>
                <p:cNvCxnSpPr/>
                <p:nvPr/>
              </p:nvCxnSpPr>
              <p:spPr>
                <a:xfrm rot="10800000" flipV="1">
                  <a:off x="10748518" y="2074438"/>
                  <a:ext cx="1368337" cy="1223839"/>
                </a:xfrm>
                <a:prstGeom prst="curvedConnector3">
                  <a:avLst>
                    <a:gd name="adj1" fmla="val 44496"/>
                  </a:avLst>
                </a:prstGeom>
                <a:ln w="7620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>
                  <a:extLst>
                    <a:ext uri="{FF2B5EF4-FFF2-40B4-BE49-F238E27FC236}">
                      <a16:creationId xmlns:a16="http://schemas.microsoft.com/office/drawing/2014/main" id="{A569D9B3-D9BA-44B8-9690-1430DD8DBFB0}"/>
                    </a:ext>
                  </a:extLst>
                </p:cNvPr>
                <p:cNvCxnSpPr/>
                <p:nvPr/>
              </p:nvCxnSpPr>
              <p:spPr>
                <a:xfrm>
                  <a:off x="9669087" y="2687151"/>
                  <a:ext cx="1903290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BD85270B-2875-42D4-A008-D48B9F4D612F}"/>
                    </a:ext>
                  </a:extLst>
                </p:cNvPr>
                <p:cNvSpPr/>
                <p:nvPr/>
              </p:nvSpPr>
              <p:spPr>
                <a:xfrm>
                  <a:off x="8954757" y="3468122"/>
                  <a:ext cx="1431833" cy="723826"/>
                </a:xfrm>
                <a:custGeom>
                  <a:avLst/>
                  <a:gdLst>
                    <a:gd name="connsiteX0" fmla="*/ 0 w 1431408"/>
                    <a:gd name="connsiteY0" fmla="*/ 688490 h 723484"/>
                    <a:gd name="connsiteX1" fmla="*/ 441063 w 1431408"/>
                    <a:gd name="connsiteY1" fmla="*/ 645459 h 723484"/>
                    <a:gd name="connsiteX2" fmla="*/ 710005 w 1431408"/>
                    <a:gd name="connsiteY2" fmla="*/ 0 h 723484"/>
                    <a:gd name="connsiteX3" fmla="*/ 989703 w 1431408"/>
                    <a:gd name="connsiteY3" fmla="*/ 645459 h 723484"/>
                    <a:gd name="connsiteX4" fmla="*/ 1398494 w 1431408"/>
                    <a:gd name="connsiteY4" fmla="*/ 677732 h 723484"/>
                    <a:gd name="connsiteX5" fmla="*/ 1376979 w 1431408"/>
                    <a:gd name="connsiteY5" fmla="*/ 688490 h 72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31408" h="723484">
                      <a:moveTo>
                        <a:pt x="0" y="688490"/>
                      </a:moveTo>
                      <a:cubicBezTo>
                        <a:pt x="161364" y="724348"/>
                        <a:pt x="322729" y="760207"/>
                        <a:pt x="441063" y="645459"/>
                      </a:cubicBezTo>
                      <a:cubicBezTo>
                        <a:pt x="559397" y="530711"/>
                        <a:pt x="618565" y="0"/>
                        <a:pt x="710005" y="0"/>
                      </a:cubicBezTo>
                      <a:cubicBezTo>
                        <a:pt x="801445" y="0"/>
                        <a:pt x="874955" y="532504"/>
                        <a:pt x="989703" y="645459"/>
                      </a:cubicBezTo>
                      <a:cubicBezTo>
                        <a:pt x="1104451" y="758414"/>
                        <a:pt x="1333948" y="670560"/>
                        <a:pt x="1398494" y="677732"/>
                      </a:cubicBezTo>
                      <a:cubicBezTo>
                        <a:pt x="1463040" y="684904"/>
                        <a:pt x="1420009" y="686697"/>
                        <a:pt x="1376979" y="688490"/>
                      </a:cubicBezTo>
                    </a:path>
                  </a:pathLst>
                </a:custGeom>
                <a:noFill/>
                <a:ln w="5715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/>
                </a:p>
              </p:txBody>
            </p:sp>
            <p:sp>
              <p:nvSpPr>
                <p:cNvPr id="42" name="Isosceles Triangle 41">
                  <a:extLst>
                    <a:ext uri="{FF2B5EF4-FFF2-40B4-BE49-F238E27FC236}">
                      <a16:creationId xmlns:a16="http://schemas.microsoft.com/office/drawing/2014/main" id="{E1314821-CD28-42F3-B266-C87C9DDDDF12}"/>
                    </a:ext>
                  </a:extLst>
                </p:cNvPr>
                <p:cNvSpPr/>
                <p:nvPr/>
              </p:nvSpPr>
              <p:spPr>
                <a:xfrm rot="10800000">
                  <a:off x="9562730" y="1533156"/>
                  <a:ext cx="131755" cy="463503"/>
                </a:xfrm>
                <a:prstGeom prst="triangle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sz="1634"/>
                </a:p>
              </p:txBody>
            </p:sp>
            <p:sp>
              <p:nvSpPr>
                <p:cNvPr id="22560" name="TextBox 42">
                  <a:extLst>
                    <a:ext uri="{FF2B5EF4-FFF2-40B4-BE49-F238E27FC236}">
                      <a16:creationId xmlns:a16="http://schemas.microsoft.com/office/drawing/2014/main" id="{85D46153-4047-4251-BC08-59382AC25FF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760127" y="2454426"/>
                  <a:ext cx="1409748" cy="470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2178" b="1"/>
                    <a:t>Q = 50%</a:t>
                  </a:r>
                </a:p>
              </p:txBody>
            </p:sp>
            <p:sp>
              <p:nvSpPr>
                <p:cNvPr id="22561" name="TextBox 43">
                  <a:extLst>
                    <a:ext uri="{FF2B5EF4-FFF2-40B4-BE49-F238E27FC236}">
                      <a16:creationId xmlns:a16="http://schemas.microsoft.com/office/drawing/2014/main" id="{7A19F834-B6A4-4C3F-9E0E-5F5E19ADEBA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0252472" y="2210535"/>
                  <a:ext cx="715648" cy="4709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2178" b="1"/>
                    <a:t>IPD</a:t>
                  </a:r>
                </a:p>
              </p:txBody>
            </p:sp>
            <p:sp>
              <p:nvSpPr>
                <p:cNvPr id="22562" name="TextBox 44">
                  <a:extLst>
                    <a:ext uri="{FF2B5EF4-FFF2-40B4-BE49-F238E27FC236}">
                      <a16:creationId xmlns:a16="http://schemas.microsoft.com/office/drawing/2014/main" id="{CC63A7B1-6F91-4B5B-8233-2A2910F5C4D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395348" y="1656517"/>
                  <a:ext cx="865772" cy="3479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452" b="1">
                      <a:latin typeface="Roboto" pitchFamily="2" charset="0"/>
                    </a:rPr>
                    <a:t>Pixel-1</a:t>
                  </a:r>
                </a:p>
              </p:txBody>
            </p:sp>
            <p:sp>
              <p:nvSpPr>
                <p:cNvPr id="22563" name="TextBox 45">
                  <a:extLst>
                    <a:ext uri="{FF2B5EF4-FFF2-40B4-BE49-F238E27FC236}">
                      <a16:creationId xmlns:a16="http://schemas.microsoft.com/office/drawing/2014/main" id="{2619D6D4-F724-4C7B-BCA3-8BDEF0E62C3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902072" y="1613708"/>
                  <a:ext cx="865772" cy="3479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452" b="1">
                      <a:latin typeface="Roboto" pitchFamily="2" charset="0"/>
                    </a:rPr>
                    <a:t>Pixel-2</a:t>
                  </a:r>
                </a:p>
              </p:txBody>
            </p:sp>
            <p:sp>
              <p:nvSpPr>
                <p:cNvPr id="22564" name="TextBox 46">
                  <a:extLst>
                    <a:ext uri="{FF2B5EF4-FFF2-40B4-BE49-F238E27FC236}">
                      <a16:creationId xmlns:a16="http://schemas.microsoft.com/office/drawing/2014/main" id="{F64E4F59-D670-4542-861F-03A655814C9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711164" y="1487123"/>
                  <a:ext cx="752737" cy="3479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n-GB" altLang="en-US" sz="1452" b="1">
                      <a:latin typeface="Roboto" pitchFamily="2" charset="0"/>
                    </a:rPr>
                    <a:t>Laser</a:t>
                  </a:r>
                </a:p>
              </p:txBody>
            </p:sp>
            <p:sp>
              <p:nvSpPr>
                <p:cNvPr id="22565" name="TextBox 47">
                  <a:extLst>
                    <a:ext uri="{FF2B5EF4-FFF2-40B4-BE49-F238E27FC236}">
                      <a16:creationId xmlns:a16="http://schemas.microsoft.com/office/drawing/2014/main" id="{238601FF-DC95-45FC-AD89-85A435DE779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906332" y="3788993"/>
                  <a:ext cx="1551042" cy="3787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1pPr>
                  <a:lvl2pPr marL="742950" indent="-28575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2pPr>
                  <a:lvl3pPr marL="11430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3pPr>
                  <a:lvl4pPr marL="16002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4pPr>
                  <a:lvl5pPr marL="2057400" indent="-228600"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defRPr>
                  </a:lvl9pPr>
                </a:lstStyle>
                <a:p>
                  <a:r>
                    <a:rPr lang="el-GR" altLang="en-US" sz="1634" b="1">
                      <a:latin typeface="Roboto" pitchFamily="2" charset="0"/>
                    </a:rPr>
                    <a:t>σ</a:t>
                  </a:r>
                  <a:r>
                    <a:rPr lang="en-GB" altLang="en-US" sz="1634" b="1">
                      <a:latin typeface="Roboto" pitchFamily="2" charset="0"/>
                    </a:rPr>
                    <a:t>  = 8-10 µm</a:t>
                  </a:r>
                </a:p>
              </p:txBody>
            </p:sp>
          </p:grpSp>
          <p:sp>
            <p:nvSpPr>
              <p:cNvPr id="22549" name="TextBox 54">
                <a:extLst>
                  <a:ext uri="{FF2B5EF4-FFF2-40B4-BE49-F238E27FC236}">
                    <a16:creationId xmlns:a16="http://schemas.microsoft.com/office/drawing/2014/main" id="{FA469815-BA6D-4025-9259-03AA1C59FAC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71697" y="3547699"/>
                <a:ext cx="2965734" cy="3171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1pPr>
                <a:lvl2pPr marL="742950" indent="-28575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2pPr>
                <a:lvl3pPr marL="11430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3pPr>
                <a:lvl4pPr marL="16002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4pPr>
                <a:lvl5pPr marL="2057400" indent="-228600"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defRPr>
                </a:lvl9pPr>
              </a:lstStyle>
              <a:p>
                <a:r>
                  <a:rPr lang="en-GB" altLang="en-US" sz="1271" b="1">
                    <a:latin typeface="Roboto" pitchFamily="2" charset="0"/>
                  </a:rPr>
                  <a:t>Fig: </a:t>
                </a:r>
                <a:r>
                  <a:rPr lang="en-GB" altLang="en-US" sz="1271">
                    <a:latin typeface="Roboto" pitchFamily="2" charset="0"/>
                  </a:rPr>
                  <a:t>Schematics of IPD calculation</a:t>
                </a:r>
              </a:p>
            </p:txBody>
          </p:sp>
        </p:grp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7469A18-1ECB-436D-B6EF-11B35E3DF8D6}"/>
                </a:ext>
              </a:extLst>
            </p:cNvPr>
            <p:cNvCxnSpPr/>
            <p:nvPr/>
          </p:nvCxnSpPr>
          <p:spPr>
            <a:xfrm flipV="1">
              <a:off x="8187937" y="1617329"/>
              <a:ext cx="0" cy="9238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28FC0311-08D1-4F8A-9238-611632142328}"/>
                </a:ext>
              </a:extLst>
            </p:cNvPr>
            <p:cNvCxnSpPr>
              <a:cxnSpLocks/>
            </p:cNvCxnSpPr>
            <p:nvPr/>
          </p:nvCxnSpPr>
          <p:spPr>
            <a:xfrm>
              <a:off x="8202224" y="2533223"/>
              <a:ext cx="86037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46" name="TextBox 62">
              <a:extLst>
                <a:ext uri="{FF2B5EF4-FFF2-40B4-BE49-F238E27FC236}">
                  <a16:creationId xmlns:a16="http://schemas.microsoft.com/office/drawing/2014/main" id="{AB652F81-200B-4D12-9459-54B22C234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78395" y="1430178"/>
              <a:ext cx="362416" cy="34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Q</a:t>
              </a:r>
            </a:p>
          </p:txBody>
        </p:sp>
        <p:sp>
          <p:nvSpPr>
            <p:cNvPr id="22547" name="TextBox 63">
              <a:extLst>
                <a:ext uri="{FF2B5EF4-FFF2-40B4-BE49-F238E27FC236}">
                  <a16:creationId xmlns:a16="http://schemas.microsoft.com/office/drawing/2014/main" id="{54943D4C-79C0-4D84-9A3F-7C34A7AE21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8045" y="2470241"/>
              <a:ext cx="318263" cy="347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452" b="1">
                  <a:latin typeface="Roboto" pitchFamily="2" charset="0"/>
                </a:rPr>
                <a:t>x</a:t>
              </a:r>
            </a:p>
          </p:txBody>
        </p:sp>
      </p:grpSp>
      <p:sp>
        <p:nvSpPr>
          <p:cNvPr id="22538" name="TextBox 1">
            <a:hlinkClick r:id="rId2"/>
            <a:extLst>
              <a:ext uri="{FF2B5EF4-FFF2-40B4-BE49-F238E27FC236}">
                <a16:creationId xmlns:a16="http://schemas.microsoft.com/office/drawing/2014/main" id="{F12F261C-1D7B-4161-A4B9-9771023ED4D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435301" y="2179991"/>
            <a:ext cx="1256626" cy="28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271">
                <a:hlinkClick r:id="rId2"/>
              </a:rPr>
              <a:t>Siviero F., et al</a:t>
            </a:r>
            <a:endParaRPr lang="en-US" altLang="en-US" sz="1271"/>
          </a:p>
        </p:txBody>
      </p:sp>
      <p:pic>
        <p:nvPicPr>
          <p:cNvPr id="38" name="Picture 2">
            <a:extLst>
              <a:ext uri="{FF2B5EF4-FFF2-40B4-BE49-F238E27FC236}">
                <a16:creationId xmlns:a16="http://schemas.microsoft.com/office/drawing/2014/main" id="{2AA59240-6FD1-402D-9C63-4ABFD738C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11"/>
          <a:stretch>
            <a:fillRect/>
          </a:stretch>
        </p:blipFill>
        <p:spPr bwMode="auto">
          <a:xfrm>
            <a:off x="8090007" y="3614858"/>
            <a:ext cx="2937702" cy="2666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1">
            <a:extLst>
              <a:ext uri="{FF2B5EF4-FFF2-40B4-BE49-F238E27FC236}">
                <a16:creationId xmlns:a16="http://schemas.microsoft.com/office/drawing/2014/main" id="{5B71ECA0-B912-4D3E-835F-17922FD6EBFC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431082" y="4748140"/>
            <a:ext cx="1244893" cy="28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271">
                <a:hlinkClick r:id="rId4"/>
              </a:rPr>
              <a:t>A. Bisht, et. Al.</a:t>
            </a:r>
            <a:endParaRPr lang="en-US" altLang="en-US" sz="1271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DCA2366-A155-4BD7-8566-2AB4CEB4F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226" y="1433595"/>
            <a:ext cx="6998815" cy="4621169"/>
          </a:xfrm>
          <a:prstGeom prst="rect">
            <a:avLst/>
          </a:prstGeom>
        </p:spPr>
      </p:pic>
      <p:sp>
        <p:nvSpPr>
          <p:cNvPr id="44" name="TextBox 9">
            <a:extLst>
              <a:ext uri="{FF2B5EF4-FFF2-40B4-BE49-F238E27FC236}">
                <a16:creationId xmlns:a16="http://schemas.microsoft.com/office/drawing/2014/main" id="{2773CA72-A6B6-400B-81DF-617A01AAABA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39114" y="4278573"/>
            <a:ext cx="6097145" cy="872023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GB" sz="1634">
                <a:noFill/>
              </a:rPr>
              <a:t> </a:t>
            </a:r>
          </a:p>
        </p:txBody>
      </p:sp>
      <p:sp>
        <p:nvSpPr>
          <p:cNvPr id="45" name="TextBox 10">
            <a:extLst>
              <a:ext uri="{FF2B5EF4-FFF2-40B4-BE49-F238E27FC236}">
                <a16:creationId xmlns:a16="http://schemas.microsoft.com/office/drawing/2014/main" id="{0006C7CD-1A9A-49F6-B294-DD2FDC5BF5F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228141" y="5748610"/>
            <a:ext cx="3119090" cy="306154"/>
          </a:xfrm>
          <a:prstGeom prst="rect">
            <a:avLst/>
          </a:prstGeom>
          <a:blipFill>
            <a:blip r:embed="rId7"/>
            <a:stretch>
              <a:fillRect l="-1243" r="-1066" b="-29091"/>
            </a:stretch>
          </a:blipFill>
        </p:spPr>
        <p:txBody>
          <a:bodyPr/>
          <a:lstStyle/>
          <a:p>
            <a:pPr>
              <a:defRPr/>
            </a:pPr>
            <a:r>
              <a:rPr lang="en-GB" sz="1634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03931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A6503256-AAE5-4495-8B56-B0F67E1A7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5570" y="204000"/>
            <a:ext cx="5157619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Inter-Pixel Distance (III)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760CB-881C-4373-A4D2-A418CD64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D4FD5-730F-4CD7-9590-A4146102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2533" name="Slide Number Placeholder 5">
            <a:extLst>
              <a:ext uri="{FF2B5EF4-FFF2-40B4-BE49-F238E27FC236}">
                <a16:creationId xmlns:a16="http://schemas.microsoft.com/office/drawing/2014/main" id="{179CBA41-C764-4BF3-8EC8-D8CE1861F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8C068D7-64C7-4B2C-BFA6-37375AF43DD0}" type="slidenum">
              <a:rPr lang="en-US" altLang="pl-PL" sz="1180">
                <a:solidFill>
                  <a:schemeClr val="bg1"/>
                </a:solidFill>
              </a:rPr>
              <a:pPr/>
              <a:t>19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36" name="Picture 11">
            <a:extLst>
              <a:ext uri="{FF2B5EF4-FFF2-40B4-BE49-F238E27FC236}">
                <a16:creationId xmlns:a16="http://schemas.microsoft.com/office/drawing/2014/main" id="{D8FA86F4-CD4D-4FF1-8FBE-67BBE97151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444" y="1311089"/>
            <a:ext cx="3645113" cy="231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3">
            <a:extLst>
              <a:ext uri="{FF2B5EF4-FFF2-40B4-BE49-F238E27FC236}">
                <a16:creationId xmlns:a16="http://schemas.microsoft.com/office/drawing/2014/main" id="{C3706B7F-E3A7-4554-8AFB-72FEE85C1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05" y="1305325"/>
            <a:ext cx="3643673" cy="231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5">
            <a:extLst>
              <a:ext uri="{FF2B5EF4-FFF2-40B4-BE49-F238E27FC236}">
                <a16:creationId xmlns:a16="http://schemas.microsoft.com/office/drawing/2014/main" id="{0B50BB5F-9623-4999-A40A-56A000E2A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624" y="1305325"/>
            <a:ext cx="3643672" cy="2319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17">
            <a:extLst>
              <a:ext uri="{FF2B5EF4-FFF2-40B4-BE49-F238E27FC236}">
                <a16:creationId xmlns:a16="http://schemas.microsoft.com/office/drawing/2014/main" id="{550E1132-7974-4374-9C85-27601BC98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90" y="3818004"/>
            <a:ext cx="3783426" cy="240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Picture 19">
            <a:extLst>
              <a:ext uri="{FF2B5EF4-FFF2-40B4-BE49-F238E27FC236}">
                <a16:creationId xmlns:a16="http://schemas.microsoft.com/office/drawing/2014/main" id="{DBA75EC3-0E44-48B9-8E7D-D1F13F6D7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562" y="3818005"/>
            <a:ext cx="3851142" cy="2453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TextBox 20">
            <a:extLst>
              <a:ext uri="{FF2B5EF4-FFF2-40B4-BE49-F238E27FC236}">
                <a16:creationId xmlns:a16="http://schemas.microsoft.com/office/drawing/2014/main" id="{E5D8416D-7D89-4E64-B3E0-9AD4F38E09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1344" y="2135201"/>
            <a:ext cx="1890261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/>
              <a:t>IPD = 16.3 ± 1 µm</a:t>
            </a:r>
          </a:p>
        </p:txBody>
      </p:sp>
      <p:sp>
        <p:nvSpPr>
          <p:cNvPr id="49" name="TextBox 21">
            <a:extLst>
              <a:ext uri="{FF2B5EF4-FFF2-40B4-BE49-F238E27FC236}">
                <a16:creationId xmlns:a16="http://schemas.microsoft.com/office/drawing/2014/main" id="{D55F1FF3-DD3C-4BB1-A839-9536C0CE6C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7405" y="2116471"/>
            <a:ext cx="1890261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/>
              <a:t>IPD = 14.2 ± 1 µm</a:t>
            </a:r>
          </a:p>
        </p:txBody>
      </p:sp>
      <p:sp>
        <p:nvSpPr>
          <p:cNvPr id="50" name="TextBox 22">
            <a:extLst>
              <a:ext uri="{FF2B5EF4-FFF2-40B4-BE49-F238E27FC236}">
                <a16:creationId xmlns:a16="http://schemas.microsoft.com/office/drawing/2014/main" id="{404FF02D-C410-4FB7-B63E-34895EF44F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41172" y="2074689"/>
            <a:ext cx="1774845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/>
              <a:t>IPD = 13.5±1 µm</a:t>
            </a:r>
          </a:p>
        </p:txBody>
      </p:sp>
      <p:sp>
        <p:nvSpPr>
          <p:cNvPr id="51" name="TextBox 23">
            <a:extLst>
              <a:ext uri="{FF2B5EF4-FFF2-40B4-BE49-F238E27FC236}">
                <a16:creationId xmlns:a16="http://schemas.microsoft.com/office/drawing/2014/main" id="{CAD3A018-CA54-404C-80DB-B9FAEE7DA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77259" y="4614743"/>
            <a:ext cx="1773242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/>
              <a:t>IPD = 6.6 ± 1 µm</a:t>
            </a:r>
          </a:p>
        </p:txBody>
      </p:sp>
      <p:sp>
        <p:nvSpPr>
          <p:cNvPr id="52" name="TextBox 24">
            <a:extLst>
              <a:ext uri="{FF2B5EF4-FFF2-40B4-BE49-F238E27FC236}">
                <a16:creationId xmlns:a16="http://schemas.microsoft.com/office/drawing/2014/main" id="{CE51DD04-3702-4225-B22E-5E3AB6854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8760" y="4585928"/>
            <a:ext cx="1773242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634" b="1"/>
              <a:t>IPD = 6.8 ± 1 µm</a:t>
            </a:r>
          </a:p>
        </p:txBody>
      </p:sp>
      <p:sp>
        <p:nvSpPr>
          <p:cNvPr id="53" name="TextBox 25">
            <a:extLst>
              <a:ext uri="{FF2B5EF4-FFF2-40B4-BE49-F238E27FC236}">
                <a16:creationId xmlns:a16="http://schemas.microsoft.com/office/drawing/2014/main" id="{D75E92F6-D46F-4629-B15F-E110883F6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908" y="4627710"/>
            <a:ext cx="4093189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815">
                <a:latin typeface="Avenir Next LT Pro" panose="020B0504020202020204" pitchFamily="34" charset="0"/>
              </a:rPr>
              <a:t>These values correspond to the </a:t>
            </a:r>
            <a:r>
              <a:rPr lang="en-GB" altLang="en-US" sz="1815" b="1">
                <a:solidFill>
                  <a:srgbClr val="00B050"/>
                </a:solidFill>
                <a:latin typeface="Avenir Next LT Pro" panose="020B0504020202020204" pitchFamily="34" charset="0"/>
              </a:rPr>
              <a:t>“Effective inter-pixel distance”</a:t>
            </a:r>
          </a:p>
        </p:txBody>
      </p:sp>
    </p:spTree>
    <p:extLst>
      <p:ext uri="{BB962C8B-B14F-4D97-AF65-F5344CB8AC3E}">
        <p14:creationId xmlns:p14="http://schemas.microsoft.com/office/powerpoint/2010/main" val="1932121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A6D0AB-2475-400C-8583-C0050846F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  <a:endParaRPr lang="es-ES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661404-79C7-4818-8051-DF741EEDC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4BF6205-0277-4FA2-B9B9-5683FD387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2</a:t>
            </a:fld>
            <a:endParaRPr lang="es-ES"/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6BB43C08-3A6B-47C5-AF1D-7D15E60C61F9}"/>
              </a:ext>
            </a:extLst>
          </p:cNvPr>
          <p:cNvSpPr txBox="1">
            <a:spLocks/>
          </p:cNvSpPr>
          <p:nvPr/>
        </p:nvSpPr>
        <p:spPr bwMode="auto">
          <a:xfrm>
            <a:off x="623392" y="1310407"/>
            <a:ext cx="4443292" cy="5228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50825" indent="-250825" defTabSz="1006475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40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8888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62125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2653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7225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1797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6369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941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es-ES" sz="2178" dirty="0">
                <a:latin typeface="Avenir Next LT Pro" panose="020B0504020202020204" pitchFamily="34" charset="0"/>
                <a:cs typeface="Roboto" pitchFamily="2" charset="0"/>
              </a:rPr>
              <a:t>Motivation </a:t>
            </a:r>
          </a:p>
          <a:p>
            <a:pPr>
              <a:lnSpc>
                <a:spcPct val="100000"/>
              </a:lnSpc>
            </a:pPr>
            <a:r>
              <a:rPr lang="en-US" altLang="es-ES" sz="2178" dirty="0">
                <a:latin typeface="Avenir Next LT Pro" panose="020B0504020202020204" pitchFamily="34" charset="0"/>
                <a:cs typeface="Roboto" pitchFamily="2" charset="0"/>
              </a:rPr>
              <a:t>Segmentation Techniques</a:t>
            </a:r>
          </a:p>
          <a:p>
            <a:pPr>
              <a:lnSpc>
                <a:spcPct val="100000"/>
              </a:lnSpc>
            </a:pPr>
            <a:r>
              <a:rPr lang="en-US" altLang="es-ES" sz="2178" dirty="0">
                <a:latin typeface="Avenir Next LT Pro" panose="020B0504020202020204" pitchFamily="34" charset="0"/>
                <a:cs typeface="Roboto" pitchFamily="2" charset="0"/>
              </a:rPr>
              <a:t>Fabrication </a:t>
            </a:r>
          </a:p>
          <a:p>
            <a:pPr lvl="1">
              <a:lnSpc>
                <a:spcPct val="100000"/>
              </a:lnSpc>
            </a:pPr>
            <a:r>
              <a:rPr lang="en-US" altLang="es-ES" sz="1815" dirty="0">
                <a:latin typeface="Avenir Next LT Pro" panose="020B0504020202020204" pitchFamily="34" charset="0"/>
                <a:cs typeface="Roboto" pitchFamily="2" charset="0"/>
              </a:rPr>
              <a:t>TCAD simulations</a:t>
            </a:r>
          </a:p>
          <a:p>
            <a:pPr lvl="1">
              <a:lnSpc>
                <a:spcPct val="100000"/>
              </a:lnSpc>
            </a:pPr>
            <a:r>
              <a:rPr lang="en-US" altLang="es-ES" sz="1815" dirty="0">
                <a:latin typeface="Avenir Next LT Pro" panose="020B0504020202020204" pitchFamily="34" charset="0"/>
                <a:cs typeface="Roboto" pitchFamily="2" charset="0"/>
              </a:rPr>
              <a:t>Run</a:t>
            </a:r>
          </a:p>
          <a:p>
            <a:pPr lvl="1">
              <a:lnSpc>
                <a:spcPct val="100000"/>
              </a:lnSpc>
            </a:pPr>
            <a:r>
              <a:rPr lang="en-US" altLang="es-ES" sz="1815" dirty="0">
                <a:latin typeface="Avenir Next LT Pro" panose="020B0504020202020204" pitchFamily="34" charset="0"/>
                <a:cs typeface="Roboto" pitchFamily="2" charset="0"/>
              </a:rPr>
              <a:t>Electrical Measurements</a:t>
            </a:r>
          </a:p>
          <a:p>
            <a:pPr>
              <a:lnSpc>
                <a:spcPct val="100000"/>
              </a:lnSpc>
            </a:pPr>
            <a:r>
              <a:rPr lang="en-US" altLang="es-ES" sz="2178" dirty="0">
                <a:latin typeface="Avenir Next LT Pro" panose="020B0504020202020204" pitchFamily="34" charset="0"/>
                <a:cs typeface="Roboto" pitchFamily="2" charset="0"/>
              </a:rPr>
              <a:t>TCT Measurements</a:t>
            </a:r>
          </a:p>
          <a:p>
            <a:pPr lvl="1">
              <a:lnSpc>
                <a:spcPct val="100000"/>
              </a:lnSpc>
            </a:pPr>
            <a:r>
              <a:rPr lang="en-US" altLang="es-ES" sz="1815" dirty="0">
                <a:latin typeface="Avenir Next LT Pro" panose="020B0504020202020204" pitchFamily="34" charset="0"/>
                <a:cs typeface="Roboto" pitchFamily="2" charset="0"/>
              </a:rPr>
              <a:t>Gain</a:t>
            </a:r>
          </a:p>
          <a:p>
            <a:pPr lvl="1">
              <a:lnSpc>
                <a:spcPct val="100000"/>
              </a:lnSpc>
            </a:pPr>
            <a:r>
              <a:rPr lang="en-US" altLang="es-ES" sz="1815" dirty="0">
                <a:latin typeface="Avenir Next LT Pro" panose="020B0504020202020204" pitchFamily="34" charset="0"/>
                <a:cs typeface="Roboto" pitchFamily="2" charset="0"/>
              </a:rPr>
              <a:t>Pixel Isolation</a:t>
            </a:r>
          </a:p>
          <a:p>
            <a:pPr lvl="1">
              <a:lnSpc>
                <a:spcPct val="100000"/>
              </a:lnSpc>
            </a:pPr>
            <a:r>
              <a:rPr lang="en-US" altLang="es-ES" sz="1815" dirty="0">
                <a:latin typeface="Avenir Next LT Pro" panose="020B0504020202020204" pitchFamily="34" charset="0"/>
                <a:cs typeface="Roboto" pitchFamily="2" charset="0"/>
              </a:rPr>
              <a:t>Inter-pixel distance (IPD)</a:t>
            </a:r>
          </a:p>
          <a:p>
            <a:pPr>
              <a:lnSpc>
                <a:spcPct val="100000"/>
              </a:lnSpc>
            </a:pPr>
            <a:r>
              <a:rPr lang="en-US" altLang="es-ES" sz="2178" dirty="0">
                <a:latin typeface="Avenir Next LT Pro" panose="020B0504020202020204" pitchFamily="34" charset="0"/>
                <a:cs typeface="Roboto" pitchFamily="2" charset="0"/>
              </a:rPr>
              <a:t>Discussion </a:t>
            </a:r>
          </a:p>
          <a:p>
            <a:pPr>
              <a:lnSpc>
                <a:spcPct val="100000"/>
              </a:lnSpc>
            </a:pPr>
            <a:r>
              <a:rPr lang="en-US" altLang="es-ES" sz="2178" dirty="0">
                <a:latin typeface="Avenir Next LT Pro" panose="020B0504020202020204" pitchFamily="34" charset="0"/>
                <a:cs typeface="Roboto" pitchFamily="2" charset="0"/>
              </a:rPr>
              <a:t>Summary &amp; Future Work</a:t>
            </a:r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AC4BD910-9E91-4758-9EE9-2C8FA86A3BF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03913" y="145724"/>
            <a:ext cx="2232248" cy="672834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10" name="Picture 6" descr="Micron Semiconductor Ltd | LinkedIn">
            <a:extLst>
              <a:ext uri="{FF2B5EF4-FFF2-40B4-BE49-F238E27FC236}">
                <a16:creationId xmlns:a16="http://schemas.microsoft.com/office/drawing/2014/main" id="{13F83D98-139C-4B7C-BC3E-ACA3F417A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865" y="2978952"/>
            <a:ext cx="2238935" cy="2236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The University of Edinburgh | Edinburgh">
            <a:extLst>
              <a:ext uri="{FF2B5EF4-FFF2-40B4-BE49-F238E27FC236}">
                <a16:creationId xmlns:a16="http://schemas.microsoft.com/office/drawing/2014/main" id="{CF3A3236-D1AD-4CE3-9B1E-2C593DF925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612" y="2492042"/>
            <a:ext cx="1422026" cy="142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University of Glasgow - MyGlasgow - MyGlasgow Staff - Brand Toolkit - Brand  elements - Logo - Print">
            <a:extLst>
              <a:ext uri="{FF2B5EF4-FFF2-40B4-BE49-F238E27FC236}">
                <a16:creationId xmlns:a16="http://schemas.microsoft.com/office/drawing/2014/main" id="{D5AF4FCA-CF18-48E8-AC89-160CBC41D8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4" t="24474" r="16917" b="29115"/>
          <a:stretch>
            <a:fillRect/>
          </a:stretch>
        </p:blipFill>
        <p:spPr bwMode="auto">
          <a:xfrm>
            <a:off x="5447928" y="1541993"/>
            <a:ext cx="1845608" cy="672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A black and white logo&#10;&#10;Description automatically generated">
            <a:extLst>
              <a:ext uri="{FF2B5EF4-FFF2-40B4-BE49-F238E27FC236}">
                <a16:creationId xmlns:a16="http://schemas.microsoft.com/office/drawing/2014/main" id="{3A66FECF-629C-434C-9CE5-1E5266254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614" y="4097314"/>
            <a:ext cx="1469571" cy="1158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A purple rectangular sign with yellow text&#10;&#10;Description automatically generated">
            <a:extLst>
              <a:ext uri="{FF2B5EF4-FFF2-40B4-BE49-F238E27FC236}">
                <a16:creationId xmlns:a16="http://schemas.microsoft.com/office/drawing/2014/main" id="{F09BEAD3-CAD1-41DC-8A08-3BCF8E8F4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21" b="15309"/>
          <a:stretch>
            <a:fillRect/>
          </a:stretch>
        </p:blipFill>
        <p:spPr bwMode="auto">
          <a:xfrm>
            <a:off x="7846771" y="1514776"/>
            <a:ext cx="2238935" cy="914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https://www.agh.edu.pl/home/ckim/multimedia/znak_graficzny/znak_nazwa_sym_1w_en/N_agh_nzw_s_en_1w_wbr_RGB.jpg">
            <a:extLst>
              <a:ext uri="{FF2B5EF4-FFF2-40B4-BE49-F238E27FC236}">
                <a16:creationId xmlns:a16="http://schemas.microsoft.com/office/drawing/2014/main" id="{270B1156-6221-41E1-A644-DE62EED395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696" y="2423339"/>
            <a:ext cx="1813323" cy="220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603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A6503256-AAE5-4495-8B56-B0F67E1A7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5570" y="204000"/>
            <a:ext cx="5157619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Inter-Pixel Distance (IV)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760CB-881C-4373-A4D2-A418CD64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D4FD5-730F-4CD7-9590-A4146102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2533" name="Slide Number Placeholder 5">
            <a:extLst>
              <a:ext uri="{FF2B5EF4-FFF2-40B4-BE49-F238E27FC236}">
                <a16:creationId xmlns:a16="http://schemas.microsoft.com/office/drawing/2014/main" id="{179CBA41-C764-4BF3-8EC8-D8CE1861F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8C068D7-64C7-4B2C-BFA6-37375AF43DD0}" type="slidenum">
              <a:rPr lang="en-US" altLang="pl-PL" sz="1180">
                <a:solidFill>
                  <a:schemeClr val="bg1"/>
                </a:solidFill>
              </a:rPr>
              <a:pPr/>
              <a:t>20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17" name="Picture 9">
            <a:extLst>
              <a:ext uri="{FF2B5EF4-FFF2-40B4-BE49-F238E27FC236}">
                <a16:creationId xmlns:a16="http://schemas.microsoft.com/office/drawing/2014/main" id="{D58755BF-91D7-48D4-AF98-080768B67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63" y="3275087"/>
            <a:ext cx="4768903" cy="303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2">
            <a:extLst>
              <a:ext uri="{FF2B5EF4-FFF2-40B4-BE49-F238E27FC236}">
                <a16:creationId xmlns:a16="http://schemas.microsoft.com/office/drawing/2014/main" id="{2B133850-0B56-4BFB-8E21-C35918CB2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720" y="1949591"/>
            <a:ext cx="4767462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GB" altLang="en-US" sz="1815">
                <a:latin typeface="Avenir Next LT Pro" panose="020B0504020202020204" pitchFamily="34" charset="0"/>
              </a:rPr>
              <a:t>Interpixel distance decreases as voltage increases, as expected</a:t>
            </a:r>
          </a:p>
        </p:txBody>
      </p:sp>
      <p:sp>
        <p:nvSpPr>
          <p:cNvPr id="19" name="Arrow: Down 13">
            <a:extLst>
              <a:ext uri="{FF2B5EF4-FFF2-40B4-BE49-F238E27FC236}">
                <a16:creationId xmlns:a16="http://schemas.microsoft.com/office/drawing/2014/main" id="{7CA29DD4-5A7D-473D-8075-C2D43EB0CE4B}"/>
              </a:ext>
            </a:extLst>
          </p:cNvPr>
          <p:cNvSpPr/>
          <p:nvPr/>
        </p:nvSpPr>
        <p:spPr>
          <a:xfrm>
            <a:off x="2842774" y="2577761"/>
            <a:ext cx="181535" cy="642577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pic>
        <p:nvPicPr>
          <p:cNvPr id="20" name="Picture 17">
            <a:extLst>
              <a:ext uri="{FF2B5EF4-FFF2-40B4-BE49-F238E27FC236}">
                <a16:creationId xmlns:a16="http://schemas.microsoft.com/office/drawing/2014/main" id="{C298D8D8-63E8-4C32-9D16-9CA88D6F9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065" y="951075"/>
            <a:ext cx="5400194" cy="377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Arrow: Down 15">
            <a:extLst>
              <a:ext uri="{FF2B5EF4-FFF2-40B4-BE49-F238E27FC236}">
                <a16:creationId xmlns:a16="http://schemas.microsoft.com/office/drawing/2014/main" id="{E67D5BCF-95BC-48D8-BBEE-521B86B2F82C}"/>
              </a:ext>
            </a:extLst>
          </p:cNvPr>
          <p:cNvSpPr/>
          <p:nvPr/>
        </p:nvSpPr>
        <p:spPr>
          <a:xfrm rot="16200000">
            <a:off x="5745897" y="1889079"/>
            <a:ext cx="182976" cy="641136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</p:spTree>
    <p:extLst>
      <p:ext uri="{BB962C8B-B14F-4D97-AF65-F5344CB8AC3E}">
        <p14:creationId xmlns:p14="http://schemas.microsoft.com/office/powerpoint/2010/main" val="3105227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A6503256-AAE5-4495-8B56-B0F67E1A7E1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5570" y="204000"/>
            <a:ext cx="5157619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TCT: Inter-Pixel Distance (V)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760CB-881C-4373-A4D2-A418CD642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4D4FD5-730F-4CD7-9590-A41461020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2533" name="Slide Number Placeholder 5">
            <a:extLst>
              <a:ext uri="{FF2B5EF4-FFF2-40B4-BE49-F238E27FC236}">
                <a16:creationId xmlns:a16="http://schemas.microsoft.com/office/drawing/2014/main" id="{179CBA41-C764-4BF3-8EC8-D8CE1861F5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8C068D7-64C7-4B2C-BFA6-37375AF43DD0}" type="slidenum">
              <a:rPr lang="en-US" altLang="pl-PL" sz="1180">
                <a:solidFill>
                  <a:schemeClr val="bg1"/>
                </a:solidFill>
              </a:rPr>
              <a:pPr/>
              <a:t>21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17" name="Picture 9">
            <a:extLst>
              <a:ext uri="{FF2B5EF4-FFF2-40B4-BE49-F238E27FC236}">
                <a16:creationId xmlns:a16="http://schemas.microsoft.com/office/drawing/2014/main" id="{D58755BF-91D7-48D4-AF98-080768B67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63" y="3275087"/>
            <a:ext cx="4768903" cy="3034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2">
            <a:extLst>
              <a:ext uri="{FF2B5EF4-FFF2-40B4-BE49-F238E27FC236}">
                <a16:creationId xmlns:a16="http://schemas.microsoft.com/office/drawing/2014/main" id="{2B133850-0B56-4BFB-8E21-C35918CB2A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720" y="1949591"/>
            <a:ext cx="4767462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GB" altLang="en-US" sz="1815">
                <a:latin typeface="Avenir Next LT Pro" panose="020B0504020202020204" pitchFamily="34" charset="0"/>
              </a:rPr>
              <a:t>Interpixel distance decreases as voltage increases, as expected</a:t>
            </a:r>
          </a:p>
        </p:txBody>
      </p:sp>
      <p:sp>
        <p:nvSpPr>
          <p:cNvPr id="19" name="Arrow: Down 13">
            <a:extLst>
              <a:ext uri="{FF2B5EF4-FFF2-40B4-BE49-F238E27FC236}">
                <a16:creationId xmlns:a16="http://schemas.microsoft.com/office/drawing/2014/main" id="{7CA29DD4-5A7D-473D-8075-C2D43EB0CE4B}"/>
              </a:ext>
            </a:extLst>
          </p:cNvPr>
          <p:cNvSpPr/>
          <p:nvPr/>
        </p:nvSpPr>
        <p:spPr>
          <a:xfrm>
            <a:off x="2842774" y="2577761"/>
            <a:ext cx="181535" cy="642577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889E26B8-1EE1-4F3E-970F-7F02BE3F4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906" y="980728"/>
            <a:ext cx="5228504" cy="3681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4">
            <a:extLst>
              <a:ext uri="{FF2B5EF4-FFF2-40B4-BE49-F238E27FC236}">
                <a16:creationId xmlns:a16="http://schemas.microsoft.com/office/drawing/2014/main" id="{26824CC6-1363-4DEC-8191-2054F4D0D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73422" y="5684797"/>
            <a:ext cx="5329358" cy="37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GB" altLang="en-US" sz="1815">
                <a:latin typeface="Avenir Next LT Pro" panose="020B0504020202020204" pitchFamily="34" charset="0"/>
              </a:rPr>
              <a:t>Fill factor is nearly 97%</a:t>
            </a:r>
          </a:p>
        </p:txBody>
      </p:sp>
      <p:sp>
        <p:nvSpPr>
          <p:cNvPr id="13" name="Arrow: Down 15">
            <a:extLst>
              <a:ext uri="{FF2B5EF4-FFF2-40B4-BE49-F238E27FC236}">
                <a16:creationId xmlns:a16="http://schemas.microsoft.com/office/drawing/2014/main" id="{96E2FA6E-4488-45ED-8F84-222E8E043AC5}"/>
              </a:ext>
            </a:extLst>
          </p:cNvPr>
          <p:cNvSpPr/>
          <p:nvPr/>
        </p:nvSpPr>
        <p:spPr>
          <a:xfrm rot="10800000">
            <a:off x="9546612" y="4823225"/>
            <a:ext cx="182977" cy="642577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 dirty="0"/>
          </a:p>
        </p:txBody>
      </p:sp>
    </p:spTree>
    <p:extLst>
      <p:ext uri="{BB962C8B-B14F-4D97-AF65-F5344CB8AC3E}">
        <p14:creationId xmlns:p14="http://schemas.microsoft.com/office/powerpoint/2010/main" val="3798691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8">
            <a:extLst>
              <a:ext uri="{FF2B5EF4-FFF2-40B4-BE49-F238E27FC236}">
                <a16:creationId xmlns:a16="http://schemas.microsoft.com/office/drawing/2014/main" id="{9C0E0774-DACD-405C-9C96-31B64E25BD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515" y="1009108"/>
            <a:ext cx="5656409" cy="3953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itle 1">
            <a:extLst>
              <a:ext uri="{FF2B5EF4-FFF2-40B4-BE49-F238E27FC236}">
                <a16:creationId xmlns:a16="http://schemas.microsoft.com/office/drawing/2014/main" id="{61C0BA99-CFC9-43DA-BDF3-34328380C2A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81555" y="235921"/>
            <a:ext cx="4038781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Discussion: Isolation</a:t>
            </a:r>
            <a:endParaRPr lang="en-GB" alt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6D38E9-AD42-48C7-A92B-42A171CA7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C6A81-90B0-4E9D-A4AE-554D68BE2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7654" name="Slide Number Placeholder 5">
            <a:extLst>
              <a:ext uri="{FF2B5EF4-FFF2-40B4-BE49-F238E27FC236}">
                <a16:creationId xmlns:a16="http://schemas.microsoft.com/office/drawing/2014/main" id="{00A94340-F8DB-497B-81C9-8A8CB078DAE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1547315D-4C10-4C53-989C-1B4A79C067CE}" type="slidenum">
              <a:rPr lang="en-US" altLang="pl-PL" sz="1180">
                <a:solidFill>
                  <a:schemeClr val="bg1"/>
                </a:solidFill>
              </a:rPr>
              <a:pPr/>
              <a:t>22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27655" name="TextBox 14">
            <a:extLst>
              <a:ext uri="{FF2B5EF4-FFF2-40B4-BE49-F238E27FC236}">
                <a16:creationId xmlns:a16="http://schemas.microsoft.com/office/drawing/2014/main" id="{8FDD4CAB-2C64-496C-A92A-7B40C168C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30726" y="2280163"/>
            <a:ext cx="2037229" cy="37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GB" altLang="en-US" sz="1815" b="1">
                <a:latin typeface="Avenir Next LT Pro" panose="020B0504020202020204" pitchFamily="34" charset="0"/>
              </a:rPr>
              <a:t>cross-talk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2D3E9AF5-4B8F-4D51-8EB1-042DD6F2D0D0}"/>
              </a:ext>
            </a:extLst>
          </p:cNvPr>
          <p:cNvSpPr/>
          <p:nvPr/>
        </p:nvSpPr>
        <p:spPr>
          <a:xfrm rot="10008882">
            <a:off x="9723671" y="2634589"/>
            <a:ext cx="97971" cy="15430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E2AC068F-6F72-4260-B769-691BF8B571D4}"/>
              </a:ext>
            </a:extLst>
          </p:cNvPr>
          <p:cNvSpPr/>
          <p:nvPr/>
        </p:nvSpPr>
        <p:spPr>
          <a:xfrm rot="11236674">
            <a:off x="9304411" y="2644675"/>
            <a:ext cx="106616" cy="158195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sp>
        <p:nvSpPr>
          <p:cNvPr id="27658" name="TextBox 6">
            <a:extLst>
              <a:ext uri="{FF2B5EF4-FFF2-40B4-BE49-F238E27FC236}">
                <a16:creationId xmlns:a16="http://schemas.microsoft.com/office/drawing/2014/main" id="{E7AE17AA-8965-4DAB-8E77-74685FA567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445" y="2253725"/>
            <a:ext cx="5909982" cy="277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2178" dirty="0">
                <a:latin typeface="Avenir Next LT Pro" panose="020B0504020202020204" pitchFamily="34" charset="0"/>
              </a:rPr>
              <a:t>There is still some charge collected from the pixel, when the laser is on adjacent pixel.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178" dirty="0">
              <a:latin typeface="Avenir Next LT Pro" panose="020B05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178" dirty="0">
                <a:latin typeface="Avenir Next LT Pro" panose="020B0504020202020204" pitchFamily="34" charset="0"/>
              </a:rPr>
              <a:t>Most probably due to the </a:t>
            </a:r>
            <a:r>
              <a:rPr lang="en-GB" altLang="en-US" sz="2178" b="1" dirty="0">
                <a:solidFill>
                  <a:srgbClr val="FF0000"/>
                </a:solidFill>
                <a:latin typeface="Avenir Next LT Pro" panose="020B0504020202020204" pitchFamily="34" charset="0"/>
              </a:rPr>
              <a:t>cross-talk</a:t>
            </a:r>
            <a:r>
              <a:rPr lang="en-GB" altLang="en-US" sz="2178" dirty="0">
                <a:latin typeface="Avenir Next LT Pro" panose="020B0504020202020204" pitchFamily="34" charset="0"/>
              </a:rPr>
              <a:t> between the pixels.</a:t>
            </a:r>
          </a:p>
          <a:p>
            <a:pPr>
              <a:buFont typeface="Arial" panose="020B0604020202020204" pitchFamily="34" charset="0"/>
              <a:buChar char="•"/>
            </a:pPr>
            <a:endParaRPr lang="en-GB" altLang="en-US" sz="2178" dirty="0">
              <a:latin typeface="Avenir Next LT Pro" panose="020B05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2178" dirty="0">
                <a:latin typeface="Avenir Next LT Pro" panose="020B0504020202020204" pitchFamily="34" charset="0"/>
              </a:rPr>
              <a:t>Idea is to look inside the trenches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>
            <a:extLst>
              <a:ext uri="{FF2B5EF4-FFF2-40B4-BE49-F238E27FC236}">
                <a16:creationId xmlns:a16="http://schemas.microsoft.com/office/drawing/2014/main" id="{6A841206-BB43-4378-9BF6-7BEDB8BA43B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36572" y="221943"/>
            <a:ext cx="4815812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Discussion: SEM Images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CCC96-100E-4118-AE51-DD2CF724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63774-4055-4B52-BF1E-4D8365032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8677" name="Slide Number Placeholder 5">
            <a:extLst>
              <a:ext uri="{FF2B5EF4-FFF2-40B4-BE49-F238E27FC236}">
                <a16:creationId xmlns:a16="http://schemas.microsoft.com/office/drawing/2014/main" id="{9BFC5ECE-33FF-4A1F-AEDF-03191D5786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00FAF47D-895D-474E-B0ED-9BBCCE1D7B72}" type="slidenum">
              <a:rPr lang="en-US" altLang="pl-PL" sz="1180">
                <a:solidFill>
                  <a:schemeClr val="bg1"/>
                </a:solidFill>
              </a:rPr>
              <a:pPr/>
              <a:t>23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grpSp>
        <p:nvGrpSpPr>
          <p:cNvPr id="28678" name="Group 12">
            <a:extLst>
              <a:ext uri="{FF2B5EF4-FFF2-40B4-BE49-F238E27FC236}">
                <a16:creationId xmlns:a16="http://schemas.microsoft.com/office/drawing/2014/main" id="{11E9958A-68ED-4FD0-AA52-004BF2136D35}"/>
              </a:ext>
            </a:extLst>
          </p:cNvPr>
          <p:cNvGrpSpPr>
            <a:grpSpLocks/>
          </p:cNvGrpSpPr>
          <p:nvPr/>
        </p:nvGrpSpPr>
        <p:grpSpPr bwMode="auto">
          <a:xfrm>
            <a:off x="2567588" y="2708622"/>
            <a:ext cx="3528413" cy="3153816"/>
            <a:chOff x="1268941" y="2106121"/>
            <a:chExt cx="3888432" cy="3474142"/>
          </a:xfrm>
        </p:grpSpPr>
        <p:pic>
          <p:nvPicPr>
            <p:cNvPr id="28682" name="Content Placeholder 4">
              <a:extLst>
                <a:ext uri="{FF2B5EF4-FFF2-40B4-BE49-F238E27FC236}">
                  <a16:creationId xmlns:a16="http://schemas.microsoft.com/office/drawing/2014/main" id="{445689DA-6784-4A52-8F79-555C5E9CFF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87" t="47098" r="61407" b="9320"/>
            <a:stretch>
              <a:fillRect/>
            </a:stretch>
          </p:blipFill>
          <p:spPr bwMode="auto">
            <a:xfrm rot="5400000">
              <a:off x="1476086" y="1898976"/>
              <a:ext cx="3474142" cy="38884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83" name="TextBox 7">
              <a:extLst>
                <a:ext uri="{FF2B5EF4-FFF2-40B4-BE49-F238E27FC236}">
                  <a16:creationId xmlns:a16="http://schemas.microsoft.com/office/drawing/2014/main" id="{4AD502E8-F4FB-4BFE-BB9A-0CC11F3E04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547" y="2548668"/>
              <a:ext cx="1223893" cy="470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2178"/>
                <a:t> E3.25</a:t>
              </a:r>
            </a:p>
          </p:txBody>
        </p:sp>
        <p:sp>
          <p:nvSpPr>
            <p:cNvPr id="28684" name="TextBox 8">
              <a:extLst>
                <a:ext uri="{FF2B5EF4-FFF2-40B4-BE49-F238E27FC236}">
                  <a16:creationId xmlns:a16="http://schemas.microsoft.com/office/drawing/2014/main" id="{1F18D946-903D-4D60-B172-7CAA8017E3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44278" y="4109833"/>
              <a:ext cx="1200268" cy="470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2178"/>
                <a:t> E1.13</a:t>
              </a:r>
            </a:p>
          </p:txBody>
        </p:sp>
        <p:sp>
          <p:nvSpPr>
            <p:cNvPr id="28685" name="TextBox 9">
              <a:extLst>
                <a:ext uri="{FF2B5EF4-FFF2-40B4-BE49-F238E27FC236}">
                  <a16:creationId xmlns:a16="http://schemas.microsoft.com/office/drawing/2014/main" id="{D89D32AB-4EA2-42E9-85F5-3C4BA78BF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41908" y="4444741"/>
              <a:ext cx="1015465" cy="470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2178"/>
                <a:t>E1.8</a:t>
              </a:r>
            </a:p>
          </p:txBody>
        </p:sp>
      </p:grpSp>
      <p:pic>
        <p:nvPicPr>
          <p:cNvPr id="28679" name="Picture 11">
            <a:extLst>
              <a:ext uri="{FF2B5EF4-FFF2-40B4-BE49-F238E27FC236}">
                <a16:creationId xmlns:a16="http://schemas.microsoft.com/office/drawing/2014/main" id="{E40E757D-40E4-4490-8F5C-A7980020B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876" y="2383011"/>
            <a:ext cx="3195597" cy="3691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6718EA58-3213-43F6-A2D5-B18CA0969214}"/>
              </a:ext>
            </a:extLst>
          </p:cNvPr>
          <p:cNvSpPr/>
          <p:nvPr/>
        </p:nvSpPr>
        <p:spPr>
          <a:xfrm>
            <a:off x="8581305" y="3420356"/>
            <a:ext cx="1241932" cy="1373041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sp>
        <p:nvSpPr>
          <p:cNvPr id="28681" name="TextBox 14">
            <a:extLst>
              <a:ext uri="{FF2B5EF4-FFF2-40B4-BE49-F238E27FC236}">
                <a16:creationId xmlns:a16="http://schemas.microsoft.com/office/drawing/2014/main" id="{611F8A7E-A5B4-4103-9B7E-FEB60791F0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681" y="1410501"/>
            <a:ext cx="6160674" cy="130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815">
                <a:latin typeface="Avenir Next LT Pro" panose="020B0504020202020204" pitchFamily="34" charset="0"/>
              </a:rPr>
              <a:t>A couple of devices from a different part of the wafer were </a:t>
            </a:r>
            <a:r>
              <a:rPr lang="en-GB" altLang="en-US" sz="1815">
                <a:solidFill>
                  <a:srgbClr val="FF0000"/>
                </a:solidFill>
                <a:latin typeface="Avenir Next LT Pro" panose="020B0504020202020204" pitchFamily="34" charset="0"/>
              </a:rPr>
              <a:t>cleaved</a:t>
            </a:r>
            <a:r>
              <a:rPr lang="en-GB" altLang="en-US" sz="1815">
                <a:latin typeface="Avenir Next LT Pro" panose="020B0504020202020204" pitchFamily="34" charset="0"/>
              </a:rPr>
              <a:t> to investigate the trenches.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altLang="en-US" sz="1815">
              <a:latin typeface="Avenir Next LT Pro" panose="020B05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038CF967-9F1B-4DD7-B44D-0BF9A7C938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15880" y="217048"/>
            <a:ext cx="4736168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Discussion: SEM Images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21F75-9755-46FC-91A7-3B130AE02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5557D-3CB6-4A8D-BA3F-E4D6A15E1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9701" name="Slide Number Placeholder 5">
            <a:extLst>
              <a:ext uri="{FF2B5EF4-FFF2-40B4-BE49-F238E27FC236}">
                <a16:creationId xmlns:a16="http://schemas.microsoft.com/office/drawing/2014/main" id="{7469A72F-8E59-4AB5-8D2D-B96B33563D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B15622B-F1E1-4E88-B990-2CAA3ED74FBF}" type="slidenum">
              <a:rPr lang="en-US" altLang="pl-PL" sz="1180">
                <a:solidFill>
                  <a:schemeClr val="bg1"/>
                </a:solidFill>
              </a:rPr>
              <a:pPr/>
              <a:t>24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29702" name="Imagen 35">
            <a:extLst>
              <a:ext uri="{FF2B5EF4-FFF2-40B4-BE49-F238E27FC236}">
                <a16:creationId xmlns:a16="http://schemas.microsoft.com/office/drawing/2014/main" id="{FEB59E9C-CD64-477E-99C8-1A67158ED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0" r="15497" b="9148"/>
          <a:stretch>
            <a:fillRect/>
          </a:stretch>
        </p:blipFill>
        <p:spPr bwMode="auto">
          <a:xfrm>
            <a:off x="6006674" y="1191873"/>
            <a:ext cx="4794837" cy="4829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CuadroTexto 38">
            <a:extLst>
              <a:ext uri="{FF2B5EF4-FFF2-40B4-BE49-F238E27FC236}">
                <a16:creationId xmlns:a16="http://schemas.microsoft.com/office/drawing/2014/main" id="{7D0065E2-0E5B-46B8-9CFE-49E5FBAD6A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553" y="2906006"/>
            <a:ext cx="4736168" cy="42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2178" b="1">
                <a:solidFill>
                  <a:srgbClr val="FF0000"/>
                </a:solidFill>
                <a:latin typeface="Avenir Next LT Pro" panose="020B0504020202020204" pitchFamily="34" charset="0"/>
              </a:rPr>
              <a:t>Toast</a:t>
            </a:r>
            <a:r>
              <a:rPr lang="en-GB" altLang="en-US" sz="2178">
                <a:latin typeface="Avenir Next LT Pro" panose="020B0504020202020204" pitchFamily="34" charset="0"/>
              </a:rPr>
              <a:t>: to the Trench Isolated LGADs</a:t>
            </a:r>
            <a:endParaRPr lang="cs-CZ" altLang="en-US" sz="2178">
              <a:latin typeface="Avenir Next LT Pro" panose="020B05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038CF967-9F1B-4DD7-B44D-0BF9A7C938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15880" y="217048"/>
            <a:ext cx="4736168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Discussion: SEM Images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21F75-9755-46FC-91A7-3B130AE02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5557D-3CB6-4A8D-BA3F-E4D6A15E1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9701" name="Slide Number Placeholder 5">
            <a:extLst>
              <a:ext uri="{FF2B5EF4-FFF2-40B4-BE49-F238E27FC236}">
                <a16:creationId xmlns:a16="http://schemas.microsoft.com/office/drawing/2014/main" id="{7469A72F-8E59-4AB5-8D2D-B96B33563D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B15622B-F1E1-4E88-B990-2CAA3ED74FBF}" type="slidenum">
              <a:rPr lang="en-US" altLang="pl-PL" sz="1180">
                <a:solidFill>
                  <a:schemeClr val="bg1"/>
                </a:solidFill>
              </a:rPr>
              <a:pPr/>
              <a:t>25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65A601ED-8176-4AC5-A063-85EA3BE182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79" y="1350865"/>
            <a:ext cx="10638442" cy="451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253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038CF967-9F1B-4DD7-B44D-0BF9A7C938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99856" y="88178"/>
            <a:ext cx="4736168" cy="639763"/>
          </a:xfrm>
        </p:spPr>
        <p:txBody>
          <a:bodyPr/>
          <a:lstStyle/>
          <a:p>
            <a:pPr algn="ctr"/>
            <a:r>
              <a:rPr lang="en-GB" altLang="en-US" sz="2400" dirty="0">
                <a:solidFill>
                  <a:schemeClr val="bg1"/>
                </a:solidFill>
              </a:rPr>
              <a:t>Discussion: Energy Dispersive X-Ray (EDX) Spectra</a:t>
            </a:r>
            <a:endParaRPr lang="en-GB" alt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21F75-9755-46FC-91A7-3B130AE02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5557D-3CB6-4A8D-BA3F-E4D6A15E1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29701" name="Slide Number Placeholder 5">
            <a:extLst>
              <a:ext uri="{FF2B5EF4-FFF2-40B4-BE49-F238E27FC236}">
                <a16:creationId xmlns:a16="http://schemas.microsoft.com/office/drawing/2014/main" id="{7469A72F-8E59-4AB5-8D2D-B96B33563D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B15622B-F1E1-4E88-B990-2CAA3ED74FBF}" type="slidenum">
              <a:rPr lang="en-US" altLang="pl-PL" sz="1180">
                <a:solidFill>
                  <a:schemeClr val="bg1"/>
                </a:solidFill>
              </a:rPr>
              <a:pPr/>
              <a:t>26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8" name="Picture 49">
            <a:extLst>
              <a:ext uri="{FF2B5EF4-FFF2-40B4-BE49-F238E27FC236}">
                <a16:creationId xmlns:a16="http://schemas.microsoft.com/office/drawing/2014/main" id="{B2624D63-CCFC-42BE-8359-2C28E2ECE9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022" y="3101949"/>
            <a:ext cx="4299217" cy="310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0">
            <a:extLst>
              <a:ext uri="{FF2B5EF4-FFF2-40B4-BE49-F238E27FC236}">
                <a16:creationId xmlns:a16="http://schemas.microsoft.com/office/drawing/2014/main" id="{BA2AF0FD-CC88-437E-BA77-A3CBAE9A6B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23" y="3109153"/>
            <a:ext cx="4349643" cy="3145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3">
            <a:extLst>
              <a:ext uri="{FF2B5EF4-FFF2-40B4-BE49-F238E27FC236}">
                <a16:creationId xmlns:a16="http://schemas.microsoft.com/office/drawing/2014/main" id="{5D2B0DE0-AC54-43EB-86C2-7AC58C7778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4318" y="4470667"/>
            <a:ext cx="1060397" cy="53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452" b="1">
                <a:solidFill>
                  <a:srgbClr val="C00000"/>
                </a:solidFill>
              </a:rPr>
              <a:t>Position 1</a:t>
            </a:r>
          </a:p>
        </p:txBody>
      </p:sp>
      <p:sp>
        <p:nvSpPr>
          <p:cNvPr id="11" name="TextBox 24">
            <a:extLst>
              <a:ext uri="{FF2B5EF4-FFF2-40B4-BE49-F238E27FC236}">
                <a16:creationId xmlns:a16="http://schemas.microsoft.com/office/drawing/2014/main" id="{6FEA2C0B-4F00-4627-AC59-1E4642A5A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9818" y="4457700"/>
            <a:ext cx="1060397" cy="53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1452" b="1">
                <a:solidFill>
                  <a:srgbClr val="C00000"/>
                </a:solidFill>
              </a:rPr>
              <a:t>Position 2</a:t>
            </a:r>
          </a:p>
        </p:txBody>
      </p:sp>
      <p:sp>
        <p:nvSpPr>
          <p:cNvPr id="12" name="TextBox 39">
            <a:extLst>
              <a:ext uri="{FF2B5EF4-FFF2-40B4-BE49-F238E27FC236}">
                <a16:creationId xmlns:a16="http://schemas.microsoft.com/office/drawing/2014/main" id="{0C849A2F-5E0A-461F-8420-1004DBA47C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194" y="1388890"/>
            <a:ext cx="5892693" cy="172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815" dirty="0">
                <a:latin typeface="Avenir Next LT Pro" panose="020B0504020202020204" pitchFamily="34" charset="0"/>
              </a:rPr>
              <a:t>Confirmation of some </a:t>
            </a:r>
            <a:r>
              <a:rPr lang="en-GB" altLang="en-US" sz="1815" dirty="0">
                <a:solidFill>
                  <a:srgbClr val="FF0000"/>
                </a:solidFill>
                <a:latin typeface="Avenir Next LT Pro" panose="020B0504020202020204" pitchFamily="34" charset="0"/>
              </a:rPr>
              <a:t>metal debris </a:t>
            </a:r>
            <a:r>
              <a:rPr lang="en-GB" altLang="en-US" sz="1815" dirty="0">
                <a:latin typeface="Avenir Next LT Pro" panose="020B0504020202020204" pitchFamily="34" charset="0"/>
              </a:rPr>
              <a:t>in the trenches which could be a reason for the cross-talk.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815" dirty="0">
                <a:latin typeface="Avenir Next LT Pro" panose="020B0504020202020204" pitchFamily="34" charset="0"/>
              </a:rPr>
              <a:t>Aluminium peak was observed at position 2 but not in position 1.</a:t>
            </a:r>
          </a:p>
        </p:txBody>
      </p:sp>
      <p:pic>
        <p:nvPicPr>
          <p:cNvPr id="13" name="Content Placeholder 4">
            <a:extLst>
              <a:ext uri="{FF2B5EF4-FFF2-40B4-BE49-F238E27FC236}">
                <a16:creationId xmlns:a16="http://schemas.microsoft.com/office/drawing/2014/main" id="{CD290FB7-A324-4CC2-A95A-3F0C427BD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00" b="32509"/>
          <a:stretch>
            <a:fillRect/>
          </a:stretch>
        </p:blipFill>
        <p:spPr>
          <a:xfrm>
            <a:off x="8069837" y="1312529"/>
            <a:ext cx="3218650" cy="1550254"/>
          </a:xfrm>
          <a:prstGeom prst="rect">
            <a:avLst/>
          </a:prstGeom>
        </p:spPr>
      </p:pic>
      <p:sp>
        <p:nvSpPr>
          <p:cNvPr id="14" name="TextBox 47">
            <a:extLst>
              <a:ext uri="{FF2B5EF4-FFF2-40B4-BE49-F238E27FC236}">
                <a16:creationId xmlns:a16="http://schemas.microsoft.com/office/drawing/2014/main" id="{2F39F223-EF74-461A-933E-59FE54D4F1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8433" y="1386008"/>
            <a:ext cx="1789419" cy="42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2178">
                <a:solidFill>
                  <a:schemeClr val="bg1"/>
                </a:solidFill>
              </a:rPr>
              <a:t>Position 1</a:t>
            </a:r>
          </a:p>
        </p:txBody>
      </p:sp>
      <p:sp>
        <p:nvSpPr>
          <p:cNvPr id="15" name="TextBox 48">
            <a:extLst>
              <a:ext uri="{FF2B5EF4-FFF2-40B4-BE49-F238E27FC236}">
                <a16:creationId xmlns:a16="http://schemas.microsoft.com/office/drawing/2014/main" id="{ADCA79F5-AAA1-4647-93FB-2B18C05ADF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8497" y="2061723"/>
            <a:ext cx="1713060" cy="42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2178">
                <a:solidFill>
                  <a:schemeClr val="bg1"/>
                </a:solidFill>
              </a:rPr>
              <a:t>Position 2</a:t>
            </a:r>
          </a:p>
        </p:txBody>
      </p:sp>
      <p:sp>
        <p:nvSpPr>
          <p:cNvPr id="16" name="TextBox 5">
            <a:extLst>
              <a:ext uri="{FF2B5EF4-FFF2-40B4-BE49-F238E27FC236}">
                <a16:creationId xmlns:a16="http://schemas.microsoft.com/office/drawing/2014/main" id="{DFF9CA60-BECC-4CF9-8C01-F4B0CEB7E2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6375" y="4712715"/>
            <a:ext cx="1926291" cy="5952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algn="ctr"/>
            <a:r>
              <a:rPr lang="en-US" altLang="en-US" sz="1634" b="1">
                <a:latin typeface="Avenir Next LT Pro" panose="020B0504020202020204" pitchFamily="34" charset="0"/>
              </a:rPr>
              <a:t>Measurements at </a:t>
            </a:r>
          </a:p>
          <a:p>
            <a:pPr algn="ctr"/>
            <a:r>
              <a:rPr lang="en-US" altLang="en-US" sz="1634" b="1">
                <a:latin typeface="Avenir Next LT Pro" panose="020B0504020202020204" pitchFamily="34" charset="0"/>
              </a:rPr>
              <a:t>SMC, Edinburgh</a:t>
            </a:r>
          </a:p>
        </p:txBody>
      </p:sp>
    </p:spTree>
    <p:extLst>
      <p:ext uri="{BB962C8B-B14F-4D97-AF65-F5344CB8AC3E}">
        <p14:creationId xmlns:p14="http://schemas.microsoft.com/office/powerpoint/2010/main" val="18054923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7C6730B-9053-4747-80BE-51D337C4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6A7371-BCCD-40CE-8E8A-E559BF28C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AC3505B-74D3-48CB-AB87-21981DBDA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27</a:t>
            </a:fld>
            <a:endParaRPr lang="es-ES"/>
          </a:p>
        </p:txBody>
      </p:sp>
      <p:sp>
        <p:nvSpPr>
          <p:cNvPr id="8" name="TextBox 21">
            <a:extLst>
              <a:ext uri="{FF2B5EF4-FFF2-40B4-BE49-F238E27FC236}">
                <a16:creationId xmlns:a16="http://schemas.microsoft.com/office/drawing/2014/main" id="{A6FB34D2-F3D1-457F-B3C7-01CFC0EFE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506" y="2413743"/>
            <a:ext cx="1255472" cy="37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815">
                <a:solidFill>
                  <a:srgbClr val="0070C0"/>
                </a:solidFill>
                <a:latin typeface="Avenir Next LT Pro" panose="020B0504020202020204" pitchFamily="34" charset="0"/>
              </a:rPr>
              <a:t>Gain layer</a:t>
            </a:r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849ECD5D-10C1-4F7C-8A43-B76E6860A6A8}"/>
              </a:ext>
            </a:extLst>
          </p:cNvPr>
          <p:cNvSpPr/>
          <p:nvPr/>
        </p:nvSpPr>
        <p:spPr>
          <a:xfrm>
            <a:off x="1725679" y="2281194"/>
            <a:ext cx="3292129" cy="19781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10" name="Rectangle 24">
            <a:extLst>
              <a:ext uri="{FF2B5EF4-FFF2-40B4-BE49-F238E27FC236}">
                <a16:creationId xmlns:a16="http://schemas.microsoft.com/office/drawing/2014/main" id="{1DF14D35-DBD6-4E2F-B8B0-ECCBEA4CD7CB}"/>
              </a:ext>
            </a:extLst>
          </p:cNvPr>
          <p:cNvSpPr/>
          <p:nvPr/>
        </p:nvSpPr>
        <p:spPr>
          <a:xfrm>
            <a:off x="1725679" y="2281194"/>
            <a:ext cx="3292129" cy="10517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11" name="Rectangle 25">
            <a:extLst>
              <a:ext uri="{FF2B5EF4-FFF2-40B4-BE49-F238E27FC236}">
                <a16:creationId xmlns:a16="http://schemas.microsoft.com/office/drawing/2014/main" id="{CD83A6D0-379B-4EC4-9FDA-7F146B65BD42}"/>
              </a:ext>
            </a:extLst>
          </p:cNvPr>
          <p:cNvSpPr/>
          <p:nvPr/>
        </p:nvSpPr>
        <p:spPr>
          <a:xfrm>
            <a:off x="1725679" y="2390691"/>
            <a:ext cx="3292129" cy="1901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12" name="Rectangle 26">
            <a:extLst>
              <a:ext uri="{FF2B5EF4-FFF2-40B4-BE49-F238E27FC236}">
                <a16:creationId xmlns:a16="http://schemas.microsoft.com/office/drawing/2014/main" id="{5861A176-DE73-4F5B-8D46-DCAE3F9DC505}"/>
              </a:ext>
            </a:extLst>
          </p:cNvPr>
          <p:cNvSpPr/>
          <p:nvPr/>
        </p:nvSpPr>
        <p:spPr>
          <a:xfrm>
            <a:off x="3286018" y="2281194"/>
            <a:ext cx="165687" cy="48697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13" name="TextBox 27">
            <a:extLst>
              <a:ext uri="{FF2B5EF4-FFF2-40B4-BE49-F238E27FC236}">
                <a16:creationId xmlns:a16="http://schemas.microsoft.com/office/drawing/2014/main" id="{5CD82473-78F7-484E-B320-4710269F2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22" y="2127033"/>
            <a:ext cx="837089" cy="37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815">
                <a:solidFill>
                  <a:srgbClr val="FF0000"/>
                </a:solidFill>
                <a:latin typeface="Avenir Next LT Pro" panose="020B0504020202020204" pitchFamily="34" charset="0"/>
              </a:rPr>
              <a:t>n-plus</a:t>
            </a:r>
          </a:p>
        </p:txBody>
      </p:sp>
      <p:sp>
        <p:nvSpPr>
          <p:cNvPr id="14" name="TextBox 28">
            <a:extLst>
              <a:ext uri="{FF2B5EF4-FFF2-40B4-BE49-F238E27FC236}">
                <a16:creationId xmlns:a16="http://schemas.microsoft.com/office/drawing/2014/main" id="{18FAF486-D156-4CE3-A190-3844061C0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453" y="3173023"/>
            <a:ext cx="646331" cy="37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815">
                <a:solidFill>
                  <a:srgbClr val="00B0F0"/>
                </a:solidFill>
                <a:latin typeface="Avenir Next LT Pro" panose="020B0504020202020204" pitchFamily="34" charset="0"/>
              </a:rPr>
              <a:t>bulk</a:t>
            </a:r>
          </a:p>
        </p:txBody>
      </p:sp>
      <p:sp>
        <p:nvSpPr>
          <p:cNvPr id="15" name="Rectangle 29">
            <a:extLst>
              <a:ext uri="{FF2B5EF4-FFF2-40B4-BE49-F238E27FC236}">
                <a16:creationId xmlns:a16="http://schemas.microsoft.com/office/drawing/2014/main" id="{1C0AA8E4-C5DC-47D8-9766-39804948105A}"/>
              </a:ext>
            </a:extLst>
          </p:cNvPr>
          <p:cNvSpPr/>
          <p:nvPr/>
        </p:nvSpPr>
        <p:spPr>
          <a:xfrm>
            <a:off x="1725679" y="4188755"/>
            <a:ext cx="3292129" cy="705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16" name="TextBox 30">
            <a:extLst>
              <a:ext uri="{FF2B5EF4-FFF2-40B4-BE49-F238E27FC236}">
                <a16:creationId xmlns:a16="http://schemas.microsoft.com/office/drawing/2014/main" id="{5C6A48FA-2811-4E3C-826E-0891CDD16713}"/>
              </a:ext>
            </a:extLst>
          </p:cNvPr>
          <p:cNvSpPr txBox="1"/>
          <p:nvPr/>
        </p:nvSpPr>
        <p:spPr>
          <a:xfrm>
            <a:off x="590363" y="3981286"/>
            <a:ext cx="849913" cy="37164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15" dirty="0">
                <a:solidFill>
                  <a:schemeClr val="accent1">
                    <a:lumMod val="75000"/>
                  </a:schemeClr>
                </a:solidFill>
                <a:latin typeface="Avenir Next LT Pro" panose="020B0504020202020204" pitchFamily="34" charset="0"/>
              </a:rPr>
              <a:t>p-plus</a:t>
            </a:r>
          </a:p>
        </p:txBody>
      </p:sp>
      <p:sp>
        <p:nvSpPr>
          <p:cNvPr id="17" name="TextBox 31">
            <a:extLst>
              <a:ext uri="{FF2B5EF4-FFF2-40B4-BE49-F238E27FC236}">
                <a16:creationId xmlns:a16="http://schemas.microsoft.com/office/drawing/2014/main" id="{BDFB4050-787F-4AD7-8BA8-818162FA11F6}"/>
              </a:ext>
            </a:extLst>
          </p:cNvPr>
          <p:cNvSpPr txBox="1"/>
          <p:nvPr/>
        </p:nvSpPr>
        <p:spPr>
          <a:xfrm>
            <a:off x="3127535" y="2740796"/>
            <a:ext cx="538930" cy="343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34" dirty="0">
                <a:solidFill>
                  <a:schemeClr val="accent6">
                    <a:lumMod val="75000"/>
                  </a:schemeClr>
                </a:solidFill>
              </a:rPr>
              <a:t>SiO</a:t>
            </a:r>
            <a:r>
              <a:rPr lang="en-US" sz="1634" baseline="-25000" dirty="0">
                <a:solidFill>
                  <a:schemeClr val="accent6">
                    <a:lumMod val="75000"/>
                  </a:schemeClr>
                </a:solidFill>
              </a:rPr>
              <a:t>2</a:t>
            </a:r>
            <a:endParaRPr lang="en-US" sz="1634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32">
            <a:extLst>
              <a:ext uri="{FF2B5EF4-FFF2-40B4-BE49-F238E27FC236}">
                <a16:creationId xmlns:a16="http://schemas.microsoft.com/office/drawing/2014/main" id="{8561DABF-9676-4144-A3F5-BCCC99E0F0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7489" y="4525892"/>
            <a:ext cx="2416624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634" b="1">
                <a:latin typeface="Avenir Next LT Pro" panose="020B0504020202020204" pitchFamily="34" charset="0"/>
              </a:rPr>
              <a:t>Current Device Model</a:t>
            </a:r>
          </a:p>
        </p:txBody>
      </p:sp>
      <p:sp>
        <p:nvSpPr>
          <p:cNvPr id="19" name="Rectangle 33">
            <a:extLst>
              <a:ext uri="{FF2B5EF4-FFF2-40B4-BE49-F238E27FC236}">
                <a16:creationId xmlns:a16="http://schemas.microsoft.com/office/drawing/2014/main" id="{693D8425-63C1-4674-93A0-906D3CE26223}"/>
              </a:ext>
            </a:extLst>
          </p:cNvPr>
          <p:cNvSpPr/>
          <p:nvPr/>
        </p:nvSpPr>
        <p:spPr>
          <a:xfrm>
            <a:off x="1851025" y="2239413"/>
            <a:ext cx="316966" cy="4178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0" name="Rectangle 34">
            <a:extLst>
              <a:ext uri="{FF2B5EF4-FFF2-40B4-BE49-F238E27FC236}">
                <a16:creationId xmlns:a16="http://schemas.microsoft.com/office/drawing/2014/main" id="{37C0A2A3-5D86-4E9F-AC74-81B7237EF756}"/>
              </a:ext>
            </a:extLst>
          </p:cNvPr>
          <p:cNvSpPr/>
          <p:nvPr/>
        </p:nvSpPr>
        <p:spPr>
          <a:xfrm>
            <a:off x="4516424" y="2245176"/>
            <a:ext cx="315525" cy="4034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1" name="TextBox 35">
            <a:extLst>
              <a:ext uri="{FF2B5EF4-FFF2-40B4-BE49-F238E27FC236}">
                <a16:creationId xmlns:a16="http://schemas.microsoft.com/office/drawing/2014/main" id="{FF9B4FB7-9AB0-4FD7-950D-BB320B077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8256" y="4854385"/>
            <a:ext cx="2146742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634">
                <a:latin typeface="Avenir Next LT Pro" panose="020B0504020202020204" pitchFamily="34" charset="0"/>
              </a:rPr>
              <a:t>(uniform n+ implant)</a:t>
            </a:r>
          </a:p>
        </p:txBody>
      </p:sp>
      <p:sp>
        <p:nvSpPr>
          <p:cNvPr id="22" name="Rectangle 36">
            <a:extLst>
              <a:ext uri="{FF2B5EF4-FFF2-40B4-BE49-F238E27FC236}">
                <a16:creationId xmlns:a16="http://schemas.microsoft.com/office/drawing/2014/main" id="{8F167FA3-2A2A-472E-8B59-538068F9DC0F}"/>
              </a:ext>
            </a:extLst>
          </p:cNvPr>
          <p:cNvSpPr/>
          <p:nvPr/>
        </p:nvSpPr>
        <p:spPr>
          <a:xfrm>
            <a:off x="7320136" y="2276872"/>
            <a:ext cx="3293569" cy="18902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3" name="Rectangle 37">
            <a:extLst>
              <a:ext uri="{FF2B5EF4-FFF2-40B4-BE49-F238E27FC236}">
                <a16:creationId xmlns:a16="http://schemas.microsoft.com/office/drawing/2014/main" id="{33A961B4-30D1-4041-A33C-84C7638EE969}"/>
              </a:ext>
            </a:extLst>
          </p:cNvPr>
          <p:cNvSpPr/>
          <p:nvPr/>
        </p:nvSpPr>
        <p:spPr>
          <a:xfrm>
            <a:off x="7320136" y="2405099"/>
            <a:ext cx="3293569" cy="1901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4" name="Rectangle 38">
            <a:extLst>
              <a:ext uri="{FF2B5EF4-FFF2-40B4-BE49-F238E27FC236}">
                <a16:creationId xmlns:a16="http://schemas.microsoft.com/office/drawing/2014/main" id="{D061ADBA-3392-4F86-8D04-8F1861D22407}"/>
              </a:ext>
            </a:extLst>
          </p:cNvPr>
          <p:cNvSpPr/>
          <p:nvPr/>
        </p:nvSpPr>
        <p:spPr>
          <a:xfrm>
            <a:off x="8899205" y="2144322"/>
            <a:ext cx="146957" cy="63825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5" name="Rectangle 39">
            <a:extLst>
              <a:ext uri="{FF2B5EF4-FFF2-40B4-BE49-F238E27FC236}">
                <a16:creationId xmlns:a16="http://schemas.microsoft.com/office/drawing/2014/main" id="{4558F04C-EA41-40D0-B4F9-5BB3D2DE47E7}"/>
              </a:ext>
            </a:extLst>
          </p:cNvPr>
          <p:cNvSpPr/>
          <p:nvPr/>
        </p:nvSpPr>
        <p:spPr>
          <a:xfrm>
            <a:off x="7320136" y="4168585"/>
            <a:ext cx="3293569" cy="7059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6" name="Rectangle 40">
            <a:extLst>
              <a:ext uri="{FF2B5EF4-FFF2-40B4-BE49-F238E27FC236}">
                <a16:creationId xmlns:a16="http://schemas.microsoft.com/office/drawing/2014/main" id="{CEBCFF1C-0EAE-4625-ABDD-D83AC5FC5876}"/>
              </a:ext>
            </a:extLst>
          </p:cNvPr>
          <p:cNvSpPr/>
          <p:nvPr/>
        </p:nvSpPr>
        <p:spPr>
          <a:xfrm>
            <a:off x="7320136" y="2278312"/>
            <a:ext cx="1449401" cy="121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7" name="Rectangle 41">
            <a:extLst>
              <a:ext uri="{FF2B5EF4-FFF2-40B4-BE49-F238E27FC236}">
                <a16:creationId xmlns:a16="http://schemas.microsoft.com/office/drawing/2014/main" id="{734B5D51-CCAB-4BBA-8EC8-77CA7173CA46}"/>
              </a:ext>
            </a:extLst>
          </p:cNvPr>
          <p:cNvSpPr/>
          <p:nvPr/>
        </p:nvSpPr>
        <p:spPr>
          <a:xfrm>
            <a:off x="9175831" y="2278312"/>
            <a:ext cx="1437875" cy="121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8" name="Rectangle 42">
            <a:extLst>
              <a:ext uri="{FF2B5EF4-FFF2-40B4-BE49-F238E27FC236}">
                <a16:creationId xmlns:a16="http://schemas.microsoft.com/office/drawing/2014/main" id="{CF65A097-40A2-4B7E-B02C-B7738C55FC9C}"/>
              </a:ext>
            </a:extLst>
          </p:cNvPr>
          <p:cNvSpPr/>
          <p:nvPr/>
        </p:nvSpPr>
        <p:spPr>
          <a:xfrm>
            <a:off x="8769537" y="2112626"/>
            <a:ext cx="406293" cy="17865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29" name="TextBox 43">
            <a:extLst>
              <a:ext uri="{FF2B5EF4-FFF2-40B4-BE49-F238E27FC236}">
                <a16:creationId xmlns:a16="http://schemas.microsoft.com/office/drawing/2014/main" id="{A4493DB0-DE66-43E0-B125-2072899A32E0}"/>
              </a:ext>
            </a:extLst>
          </p:cNvPr>
          <p:cNvSpPr txBox="1"/>
          <p:nvPr/>
        </p:nvSpPr>
        <p:spPr>
          <a:xfrm>
            <a:off x="7008933" y="1383603"/>
            <a:ext cx="4359911" cy="3438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34" dirty="0">
                <a:latin typeface="Avenir Next LT Pro" panose="020B0504020202020204" pitchFamily="34" charset="0"/>
              </a:rPr>
              <a:t>Gap = Distance between </a:t>
            </a:r>
            <a:r>
              <a:rPr lang="en-US" sz="1634" b="1" dirty="0">
                <a:solidFill>
                  <a:schemeClr val="accent6">
                    <a:lumMod val="75000"/>
                  </a:schemeClr>
                </a:solidFill>
                <a:latin typeface="Avenir Next LT Pro" panose="020B0504020202020204" pitchFamily="34" charset="0"/>
              </a:rPr>
              <a:t>trench</a:t>
            </a:r>
            <a:r>
              <a:rPr lang="en-US" sz="1634" dirty="0">
                <a:latin typeface="Avenir Next LT Pro" panose="020B0504020202020204" pitchFamily="34" charset="0"/>
              </a:rPr>
              <a:t> and </a:t>
            </a:r>
            <a:r>
              <a:rPr lang="en-US" sz="1634" b="1" dirty="0">
                <a:solidFill>
                  <a:srgbClr val="FF0000"/>
                </a:solidFill>
                <a:latin typeface="Avenir Next LT Pro" panose="020B0504020202020204" pitchFamily="34" charset="0"/>
              </a:rPr>
              <a:t>n-plus</a:t>
            </a:r>
          </a:p>
        </p:txBody>
      </p:sp>
      <p:sp>
        <p:nvSpPr>
          <p:cNvPr id="30" name="Rectangle 44">
            <a:extLst>
              <a:ext uri="{FF2B5EF4-FFF2-40B4-BE49-F238E27FC236}">
                <a16:creationId xmlns:a16="http://schemas.microsoft.com/office/drawing/2014/main" id="{BF6C4CD1-92E9-486F-A673-97432E1FD168}"/>
              </a:ext>
            </a:extLst>
          </p:cNvPr>
          <p:cNvSpPr/>
          <p:nvPr/>
        </p:nvSpPr>
        <p:spPr>
          <a:xfrm>
            <a:off x="7493027" y="2235090"/>
            <a:ext cx="316966" cy="417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31" name="Rectangle 45">
            <a:extLst>
              <a:ext uri="{FF2B5EF4-FFF2-40B4-BE49-F238E27FC236}">
                <a16:creationId xmlns:a16="http://schemas.microsoft.com/office/drawing/2014/main" id="{A5E697C1-9868-415C-B9F6-74D1C08CE8BC}"/>
              </a:ext>
            </a:extLst>
          </p:cNvPr>
          <p:cNvSpPr/>
          <p:nvPr/>
        </p:nvSpPr>
        <p:spPr>
          <a:xfrm>
            <a:off x="10156985" y="2232209"/>
            <a:ext cx="316966" cy="4178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34"/>
          </a:p>
        </p:txBody>
      </p:sp>
      <p:sp>
        <p:nvSpPr>
          <p:cNvPr id="32" name="TextBox 46">
            <a:extLst>
              <a:ext uri="{FF2B5EF4-FFF2-40B4-BE49-F238E27FC236}">
                <a16:creationId xmlns:a16="http://schemas.microsoft.com/office/drawing/2014/main" id="{679A63B7-52FC-42EB-84C2-6FC2805B89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4922" y="4501400"/>
            <a:ext cx="2121093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634" b="1">
                <a:latin typeface="Avenir Next LT Pro" panose="020B0504020202020204" pitchFamily="34" charset="0"/>
              </a:rPr>
              <a:t>New Device Model</a:t>
            </a:r>
          </a:p>
        </p:txBody>
      </p:sp>
      <p:sp>
        <p:nvSpPr>
          <p:cNvPr id="33" name="TextBox 47">
            <a:extLst>
              <a:ext uri="{FF2B5EF4-FFF2-40B4-BE49-F238E27FC236}">
                <a16:creationId xmlns:a16="http://schemas.microsoft.com/office/drawing/2014/main" id="{B366FF4A-892B-465A-96E8-86BBBB9873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3587" y="4848622"/>
            <a:ext cx="4604594" cy="34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634">
                <a:latin typeface="Avenir Next LT Pro" panose="020B0504020202020204" pitchFamily="34" charset="0"/>
              </a:rPr>
              <a:t>(gap between trench and n-plus is introduced)</a:t>
            </a:r>
          </a:p>
        </p:txBody>
      </p:sp>
      <p:sp>
        <p:nvSpPr>
          <p:cNvPr id="34" name="TextBox 48">
            <a:extLst>
              <a:ext uri="{FF2B5EF4-FFF2-40B4-BE49-F238E27FC236}">
                <a16:creationId xmlns:a16="http://schemas.microsoft.com/office/drawing/2014/main" id="{67B84F83-0C91-4A28-896B-FEA46E8AA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93027" y="5406195"/>
            <a:ext cx="3333670" cy="595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GB" altLang="en-US" sz="1634">
                <a:latin typeface="Avenir Next LT Pro" panose="020B0504020202020204" pitchFamily="34" charset="0"/>
              </a:rPr>
              <a:t>To avoid over-etching of SiO</a:t>
            </a:r>
            <a:r>
              <a:rPr lang="en-GB" altLang="en-US" sz="1634" baseline="-25000">
                <a:latin typeface="Avenir Next LT Pro" panose="020B0504020202020204" pitchFamily="34" charset="0"/>
              </a:rPr>
              <a:t>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altLang="en-US" sz="1634">
                <a:latin typeface="Avenir Next LT Pro" panose="020B0504020202020204" pitchFamily="34" charset="0"/>
              </a:rPr>
              <a:t>Smooth trench filling</a:t>
            </a: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8E853755-2730-4CDF-8BC3-C3A7196E4835}"/>
              </a:ext>
            </a:extLst>
          </p:cNvPr>
          <p:cNvSpPr/>
          <p:nvPr/>
        </p:nvSpPr>
        <p:spPr>
          <a:xfrm>
            <a:off x="4674186" y="198769"/>
            <a:ext cx="50994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Discussion: Next Production</a:t>
            </a:r>
            <a:endParaRPr lang="es-E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0881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D7FB5D-CD68-44B6-90F1-0381D90DD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5840" y="136525"/>
            <a:ext cx="5486400" cy="639763"/>
          </a:xfrm>
        </p:spPr>
        <p:txBody>
          <a:bodyPr/>
          <a:lstStyle/>
          <a:p>
            <a:r>
              <a:rPr lang="es-ES" dirty="0" err="1">
                <a:solidFill>
                  <a:schemeClr val="bg1"/>
                </a:solidFill>
              </a:rPr>
              <a:t>Summary</a:t>
            </a:r>
            <a:r>
              <a:rPr lang="es-ES" dirty="0">
                <a:solidFill>
                  <a:schemeClr val="bg1"/>
                </a:solidFill>
              </a:rPr>
              <a:t> and Future </a:t>
            </a:r>
            <a:r>
              <a:rPr lang="es-ES" dirty="0" err="1">
                <a:solidFill>
                  <a:schemeClr val="bg1"/>
                </a:solidFill>
              </a:rPr>
              <a:t>Work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186CF54-DC23-4A31-BE3D-6EDE3430F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E4268DB-C804-4787-8EB8-104278012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9A1269B-74D3-4EC3-95FB-BD0F6FD84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28</a:t>
            </a:fld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2460A93E-55C7-4956-BA95-44F81D632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51" y="1255587"/>
            <a:ext cx="10540898" cy="434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11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ítulo 1">
            <a:extLst>
              <a:ext uri="{FF2B5EF4-FFF2-40B4-BE49-F238E27FC236}">
                <a16:creationId xmlns:a16="http://schemas.microsoft.com/office/drawing/2014/main" id="{57315AFB-CA79-4994-884E-BDAA6E4734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31904" y="136525"/>
            <a:ext cx="3888432" cy="639763"/>
          </a:xfrm>
        </p:spPr>
        <p:txBody>
          <a:bodyPr/>
          <a:lstStyle/>
          <a:p>
            <a:r>
              <a:rPr lang="es-ES" altLang="en-US" b="1" dirty="0" err="1">
                <a:solidFill>
                  <a:schemeClr val="bg1"/>
                </a:solidFill>
              </a:rPr>
              <a:t>Acknowledegments</a:t>
            </a:r>
            <a:endParaRPr lang="es-ES" altLang="en-US" b="1" dirty="0">
              <a:solidFill>
                <a:schemeClr val="bg1"/>
              </a:solidFill>
            </a:endParaRPr>
          </a:p>
        </p:txBody>
      </p:sp>
      <p:sp>
        <p:nvSpPr>
          <p:cNvPr id="6147" name="Marcador de contenido 2">
            <a:extLst>
              <a:ext uri="{FF2B5EF4-FFF2-40B4-BE49-F238E27FC236}">
                <a16:creationId xmlns:a16="http://schemas.microsoft.com/office/drawing/2014/main" id="{18B1DFEC-EF1C-4BA0-9326-11F9E867A3D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609600" y="1709089"/>
            <a:ext cx="10972800" cy="298519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en-US" sz="1815" dirty="0"/>
              <a:t>This research has received funding from the European Union’s Horizon 2020 Research and Innovation </a:t>
            </a:r>
            <a:r>
              <a:rPr lang="en-US" altLang="en-US" sz="1815" dirty="0" err="1"/>
              <a:t>programme</a:t>
            </a:r>
            <a:r>
              <a:rPr lang="en-US" altLang="en-US" sz="1815" dirty="0"/>
              <a:t> under Grant Agreement No 101004761.</a:t>
            </a:r>
          </a:p>
          <a:p>
            <a:pPr>
              <a:lnSpc>
                <a:spcPct val="150000"/>
              </a:lnSpc>
              <a:defRPr/>
            </a:pPr>
            <a:r>
              <a:rPr lang="en-US" altLang="en-US" sz="1815" dirty="0"/>
              <a:t>This research has received funding from the STFC Opportunities grant under agreement no. </a:t>
            </a:r>
            <a:r>
              <a:rPr lang="en-GB" sz="1815" dirty="0">
                <a:solidFill>
                  <a:srgbClr val="000000"/>
                </a:solidFill>
                <a:highlight>
                  <a:srgbClr val="FFFFFF"/>
                </a:highlight>
              </a:rPr>
              <a:t>ST/T002751/1</a:t>
            </a:r>
            <a:r>
              <a:rPr lang="en-US" altLang="en-US" sz="1815" dirty="0"/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en-US" altLang="en-US" sz="1815" dirty="0"/>
              <a:t>This research has received funding from the Royal Society </a:t>
            </a:r>
          </a:p>
          <a:p>
            <a:pPr>
              <a:lnSpc>
                <a:spcPct val="150000"/>
              </a:lnSpc>
              <a:defRPr/>
            </a:pPr>
            <a:r>
              <a:rPr lang="es-ES" altLang="en-US" sz="1815" dirty="0" err="1"/>
              <a:t>This</a:t>
            </a:r>
            <a:r>
              <a:rPr lang="es-ES" altLang="en-US" sz="1815" dirty="0"/>
              <a:t> </a:t>
            </a:r>
            <a:r>
              <a:rPr lang="es-ES" altLang="en-US" sz="1815" dirty="0" err="1"/>
              <a:t>research</a:t>
            </a:r>
            <a:r>
              <a:rPr lang="es-ES" altLang="en-US" sz="1815" dirty="0"/>
              <a:t> has </a:t>
            </a:r>
            <a:r>
              <a:rPr lang="es-ES" altLang="en-US" sz="1815" dirty="0" err="1"/>
              <a:t>received</a:t>
            </a:r>
            <a:r>
              <a:rPr lang="es-ES" altLang="en-US" sz="1815" dirty="0"/>
              <a:t> </a:t>
            </a:r>
            <a:r>
              <a:rPr lang="es-ES" altLang="en-US" sz="1815" dirty="0" err="1"/>
              <a:t>support</a:t>
            </a:r>
            <a:r>
              <a:rPr lang="es-ES" altLang="en-US" sz="1815" dirty="0"/>
              <a:t> </a:t>
            </a:r>
            <a:r>
              <a:rPr lang="es-ES" altLang="en-US" sz="1815" dirty="0" err="1"/>
              <a:t>from</a:t>
            </a:r>
            <a:r>
              <a:rPr lang="es-ES" altLang="en-US" sz="1815" dirty="0"/>
              <a:t> </a:t>
            </a:r>
            <a:r>
              <a:rPr lang="es-ES" altLang="en-US" sz="1815" dirty="0" err="1"/>
              <a:t>Polish</a:t>
            </a:r>
            <a:r>
              <a:rPr lang="es-ES" altLang="en-US" sz="1815" dirty="0"/>
              <a:t> </a:t>
            </a:r>
            <a:r>
              <a:rPr lang="es-ES" altLang="en-US" sz="1815" dirty="0" err="1"/>
              <a:t>National</a:t>
            </a:r>
            <a:r>
              <a:rPr lang="es-ES" altLang="en-US" sz="1815" dirty="0"/>
              <a:t> </a:t>
            </a:r>
            <a:r>
              <a:rPr lang="es-ES" altLang="en-US" sz="1815" dirty="0" err="1"/>
              <a:t>Science</a:t>
            </a:r>
            <a:r>
              <a:rPr lang="es-ES" altLang="en-US" sz="1815" dirty="0"/>
              <a:t> Center </a:t>
            </a:r>
            <a:r>
              <a:rPr lang="es-ES" altLang="en-US" sz="1815" dirty="0" err="1"/>
              <a:t>under</a:t>
            </a:r>
            <a:r>
              <a:rPr lang="es-ES" altLang="en-US" sz="1815" dirty="0"/>
              <a:t> </a:t>
            </a:r>
            <a:r>
              <a:rPr lang="es-ES" altLang="en-US" sz="1815" dirty="0" err="1"/>
              <a:t>the</a:t>
            </a:r>
            <a:r>
              <a:rPr lang="es-ES" altLang="en-US" sz="1815" dirty="0"/>
              <a:t> </a:t>
            </a:r>
            <a:r>
              <a:rPr lang="es-ES" altLang="en-US" sz="1815" dirty="0" err="1"/>
              <a:t>agreement</a:t>
            </a:r>
            <a:r>
              <a:rPr lang="es-ES" altLang="en-US" sz="1815" dirty="0"/>
              <a:t> no. </a:t>
            </a:r>
            <a:r>
              <a:rPr lang="en-GB" sz="1815" dirty="0"/>
              <a:t>NCN 2023/49/N/ST2/02314 and UMO-2018/31/B/ST2/03998.</a:t>
            </a:r>
            <a:endParaRPr lang="es-ES" altLang="en-US" sz="1815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D4E143-9D46-47E0-958E-42F90076C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5255C00-91DD-4D41-A0F3-F6CE3AA4A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34822" name="Marcador de número de diapositiva 5">
            <a:extLst>
              <a:ext uri="{FF2B5EF4-FFF2-40B4-BE49-F238E27FC236}">
                <a16:creationId xmlns:a16="http://schemas.microsoft.com/office/drawing/2014/main" id="{777A8535-4B7D-4814-93A8-6BF13A1C17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23880903-E402-4AF6-9665-F63C4E283B3B}" type="slidenum">
              <a:rPr lang="en-US" altLang="pl-PL" sz="1180">
                <a:solidFill>
                  <a:schemeClr val="bg1"/>
                </a:solidFill>
              </a:rPr>
              <a:pPr/>
              <a:t>29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34823" name="Picture 2" descr="AIDAinnova kicks-off a visionary work programme for particle detectors at  accelerators | AIDAinnova">
            <a:extLst>
              <a:ext uri="{FF2B5EF4-FFF2-40B4-BE49-F238E27FC236}">
                <a16:creationId xmlns:a16="http://schemas.microsoft.com/office/drawing/2014/main" id="{957C465A-1EDE-4521-92E4-6E4F33EC7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9187" y="5038326"/>
            <a:ext cx="3224413" cy="11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4" name="Picture 2" descr="https://blogs.bournemouth.ac.uk/research/files/2017/01/network-logo-royal-society-300x170.png">
            <a:extLst>
              <a:ext uri="{FF2B5EF4-FFF2-40B4-BE49-F238E27FC236}">
                <a16:creationId xmlns:a16="http://schemas.microsoft.com/office/drawing/2014/main" id="{897568C5-6DE6-4842-A8C0-015D23BA7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120" y="4887046"/>
            <a:ext cx="2593361" cy="1469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5" name="Picture 4" descr="https://www.ukri.org/wp-content/uploads/2022/03/ukri-stfc-square-logo.png">
            <a:extLst>
              <a:ext uri="{FF2B5EF4-FFF2-40B4-BE49-F238E27FC236}">
                <a16:creationId xmlns:a16="http://schemas.microsoft.com/office/drawing/2014/main" id="{A9986CF2-E7F6-4E7F-A7EE-CEFAA9CDAD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525" y="4963406"/>
            <a:ext cx="1491182" cy="1241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6" name="Picture 2" descr="Projects funded by the Polish National Science Centre (NCN) • CenEA">
            <a:extLst>
              <a:ext uri="{FF2B5EF4-FFF2-40B4-BE49-F238E27FC236}">
                <a16:creationId xmlns:a16="http://schemas.microsoft.com/office/drawing/2014/main" id="{9C460699-8336-4E25-8E17-62F17FDE1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173" y="4879842"/>
            <a:ext cx="2650992" cy="1325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Prostokąt 2">
            <a:hlinkClick r:id="rId2"/>
            <a:extLst>
              <a:ext uri="{FF2B5EF4-FFF2-40B4-BE49-F238E27FC236}">
                <a16:creationId xmlns:a16="http://schemas.microsoft.com/office/drawing/2014/main" id="{EB300548-9F41-4675-850C-E101EFC869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0537" y="6369585"/>
            <a:ext cx="1633818" cy="42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41494" rIns="41494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eaLnBrk="1"/>
            <a:endParaRPr lang="pl-PL" altLang="pl-PL" sz="2178"/>
          </a:p>
        </p:txBody>
      </p:sp>
      <p:sp>
        <p:nvSpPr>
          <p:cNvPr id="8195" name="Title 7">
            <a:extLst>
              <a:ext uri="{FF2B5EF4-FFF2-40B4-BE49-F238E27FC236}">
                <a16:creationId xmlns:a16="http://schemas.microsoft.com/office/drawing/2014/main" id="{160859CD-2DC8-4482-B22D-DD05AEF3E4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75920" y="136525"/>
            <a:ext cx="2520280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Motivation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F9C8C6-1140-475B-8DCD-D1F2F7073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1F381C-4355-404D-9325-11E2ACACB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8198" name="Slide Number Placeholder 3">
            <a:extLst>
              <a:ext uri="{FF2B5EF4-FFF2-40B4-BE49-F238E27FC236}">
                <a16:creationId xmlns:a16="http://schemas.microsoft.com/office/drawing/2014/main" id="{26ED02F2-67E0-4277-94EA-186CCB6EAC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33591A70-ED6D-4447-9AB1-9E58F5116E3D}" type="slidenum">
              <a:rPr lang="en-US" altLang="pl-PL" sz="1180" smtClean="0">
                <a:solidFill>
                  <a:schemeClr val="bg1"/>
                </a:solidFill>
              </a:rPr>
              <a:pPr/>
              <a:t>3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FE98AEF6-C529-47AE-9990-8B58F0B2FE9D}"/>
              </a:ext>
            </a:extLst>
          </p:cNvPr>
          <p:cNvSpPr txBox="1">
            <a:spLocks/>
          </p:cNvSpPr>
          <p:nvPr/>
        </p:nvSpPr>
        <p:spPr bwMode="auto">
          <a:xfrm>
            <a:off x="-456728" y="1127845"/>
            <a:ext cx="12024553" cy="522850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defPPr>
              <a:defRPr lang="pl-PL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60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7432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2004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657600" algn="l" defTabSz="914400" rtl="0" eaLnBrk="1" latinLnBrk="0" hangingPunct="1">
              <a:defRPr sz="2400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1226134" lvl="2" indent="-311216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1634" dirty="0">
              <a:latin typeface="Avenir Next LT Pro" panose="020B0504020202020204" pitchFamily="34" charset="0"/>
            </a:endParaRPr>
          </a:p>
          <a:p>
            <a:pPr marL="1089256" lvl="2" indent="-259347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1634" dirty="0">
                <a:latin typeface="Avenir Next LT Pro" panose="020B0504020202020204" pitchFamily="34" charset="0"/>
              </a:rPr>
              <a:t>To develop a fast-timing silicon hybrid pixel detector (sub 100ps) , within the working group </a:t>
            </a:r>
            <a:r>
              <a:rPr lang="en-GB" sz="1634" b="1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PixeLGAD</a:t>
            </a:r>
            <a:r>
              <a:rPr lang="en-GB" sz="1634" dirty="0">
                <a:latin typeface="Avenir Next LT Pro" panose="020B0504020202020204" pitchFamily="34" charset="0"/>
              </a:rPr>
              <a:t>, a UK based effort to develop LGAD technology.</a:t>
            </a:r>
          </a:p>
          <a:p>
            <a:pPr marL="1089256" lvl="2" indent="-259347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1634" dirty="0">
                <a:latin typeface="Avenir Next LT Pro" panose="020B0504020202020204" pitchFamily="34" charset="0"/>
              </a:rPr>
              <a:t>We must understand the LGAD technology, build simulation models and develop a fabrication process in collaboration with Micron Semiconductor.</a:t>
            </a:r>
          </a:p>
          <a:p>
            <a:pPr marL="1089256" lvl="2" indent="-259347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1634" dirty="0">
                <a:latin typeface="Avenir Next LT Pro" panose="020B0504020202020204" pitchFamily="34" charset="0"/>
              </a:rPr>
              <a:t>Detector should be for HEP experiments with modest radiation levels which require fast timing and good spatial resolution </a:t>
            </a:r>
            <a:r>
              <a:rPr lang="en-GB" sz="1634" b="1" dirty="0">
                <a:latin typeface="Avenir Next LT Pro" panose="020B0504020202020204" pitchFamily="34" charset="0"/>
              </a:rPr>
              <a:t>(i.e. </a:t>
            </a:r>
            <a:r>
              <a:rPr lang="en-GB" sz="1634" b="1" dirty="0" err="1">
                <a:latin typeface="Avenir Next LT Pro" panose="020B0504020202020204" pitchFamily="34" charset="0"/>
              </a:rPr>
              <a:t>LHCb</a:t>
            </a:r>
            <a:r>
              <a:rPr lang="en-GB" sz="1634" b="1" dirty="0">
                <a:latin typeface="Avenir Next LT Pro" panose="020B0504020202020204" pitchFamily="34" charset="0"/>
              </a:rPr>
              <a:t> </a:t>
            </a:r>
            <a:r>
              <a:rPr lang="en-GB" sz="1634" b="1" dirty="0" err="1">
                <a:latin typeface="Avenir Next LT Pro" panose="020B0504020202020204" pitchFamily="34" charset="0"/>
              </a:rPr>
              <a:t>Velo</a:t>
            </a:r>
            <a:r>
              <a:rPr lang="en-GB" sz="1634" b="1" dirty="0" err="1">
                <a:latin typeface="Avenir Next LT Pro" panose="020B0504020202020204" pitchFamily="34" charset="0"/>
                <a:ea typeface="MS Gothic" panose="020B0609070205080204" pitchFamily="49" charset="-128"/>
              </a:rPr>
              <a:t>Ⅱ</a:t>
            </a:r>
            <a:r>
              <a:rPr lang="en-GB" sz="1634" b="1" dirty="0">
                <a:latin typeface="Avenir Next LT Pro" panose="020B0504020202020204" pitchFamily="34" charset="0"/>
              </a:rPr>
              <a:t> Upgrade).</a:t>
            </a:r>
          </a:p>
          <a:p>
            <a:pPr marL="1089256" lvl="2" indent="-259347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1634" dirty="0">
                <a:latin typeface="Avenir Next LT Pro" panose="020B0504020202020204" pitchFamily="34" charset="0"/>
              </a:rPr>
              <a:t>Detector applications include imaging </a:t>
            </a:r>
            <a:r>
              <a:rPr lang="en-GB" sz="1634" b="1" dirty="0">
                <a:latin typeface="Avenir Next LT Pro" panose="020B0504020202020204" pitchFamily="34" charset="0"/>
              </a:rPr>
              <a:t>“soft”</a:t>
            </a:r>
            <a:r>
              <a:rPr lang="en-GB" sz="1634" dirty="0">
                <a:latin typeface="Avenir Next LT Pro" panose="020B0504020202020204" pitchFamily="34" charset="0"/>
              </a:rPr>
              <a:t> or </a:t>
            </a:r>
            <a:r>
              <a:rPr lang="en-GB" sz="1634" b="1" dirty="0">
                <a:latin typeface="Avenir Next LT Pro" panose="020B0504020202020204" pitchFamily="34" charset="0"/>
              </a:rPr>
              <a:t>“tender” </a:t>
            </a:r>
            <a:r>
              <a:rPr lang="en-GB" sz="1634" dirty="0">
                <a:latin typeface="Avenir Next LT Pro" panose="020B0504020202020204" pitchFamily="34" charset="0"/>
              </a:rPr>
              <a:t>(&lt; 5 keV) energy x-rays, with focus on the water window (~500 eV).</a:t>
            </a:r>
          </a:p>
          <a:p>
            <a:pPr marL="1089256" lvl="2" indent="-259347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1634" dirty="0">
                <a:latin typeface="Avenir Next LT Pro" panose="020B0504020202020204" pitchFamily="34" charset="0"/>
              </a:rPr>
              <a:t>The detectors will be applicable to and demonstrated on </a:t>
            </a:r>
            <a:r>
              <a:rPr lang="en-GB" sz="1634" b="1" dirty="0">
                <a:solidFill>
                  <a:srgbClr val="FF0000"/>
                </a:solidFill>
                <a:latin typeface="Avenir Next LT Pro" panose="020B0504020202020204" pitchFamily="34" charset="0"/>
              </a:rPr>
              <a:t>synchrotron beamlines </a:t>
            </a:r>
            <a:r>
              <a:rPr lang="en-GB" sz="1634" dirty="0">
                <a:latin typeface="Avenir Next LT Pro" panose="020B0504020202020204" pitchFamily="34" charset="0"/>
              </a:rPr>
              <a:t>and for </a:t>
            </a:r>
            <a:r>
              <a:rPr lang="en-GB" sz="1634" b="1" dirty="0">
                <a:solidFill>
                  <a:srgbClr val="FF0000"/>
                </a:solidFill>
                <a:latin typeface="Avenir Next LT Pro" panose="020B0504020202020204" pitchFamily="34" charset="0"/>
              </a:rPr>
              <a:t>electron microscopy</a:t>
            </a:r>
            <a:r>
              <a:rPr lang="en-GB" sz="1634" dirty="0">
                <a:latin typeface="Avenir Next LT Pro" panose="020B0504020202020204" pitchFamily="34" charset="0"/>
              </a:rPr>
              <a:t>.</a:t>
            </a:r>
            <a:endParaRPr lang="es-ES" sz="1634" dirty="0">
              <a:latin typeface="Avenir Next LT Pro" panose="020B0504020202020204" pitchFamily="34" charset="0"/>
            </a:endParaRPr>
          </a:p>
          <a:p>
            <a:pPr marL="1089256" lvl="2" indent="-259347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1634" dirty="0">
                <a:latin typeface="Avenir Next LT Pro" panose="020B0504020202020204" pitchFamily="34" charset="0"/>
              </a:rPr>
              <a:t>We do not target a given experiment but aim to push the small pixel LGAD technology and demonstrate this with start-of-the-art small pixel fast timing pixel chips.</a:t>
            </a:r>
          </a:p>
          <a:p>
            <a:pPr marL="1089256" lvl="2" indent="-259347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en-GB" sz="1634" dirty="0">
                <a:latin typeface="Avenir Next LT Pro" panose="020B0504020202020204" pitchFamily="34" charset="0"/>
              </a:rPr>
              <a:t>We want to create an imaging detector in collaboration with the </a:t>
            </a:r>
            <a:r>
              <a:rPr lang="en-GB" sz="1634" b="1" dirty="0">
                <a:solidFill>
                  <a:srgbClr val="00B050"/>
                </a:solidFill>
                <a:latin typeface="Avenir Next LT Pro" panose="020B0504020202020204" pitchFamily="34" charset="0"/>
              </a:rPr>
              <a:t>Timepix4</a:t>
            </a:r>
            <a:r>
              <a:rPr lang="en-GB" sz="1634" dirty="0">
                <a:latin typeface="Avenir Next LT Pro" panose="020B0504020202020204" pitchFamily="34" charset="0"/>
              </a:rPr>
              <a:t> readout ASIC.</a:t>
            </a:r>
            <a:endParaRPr lang="es-ES" sz="1634" dirty="0">
              <a:latin typeface="Avenir Next LT Pro" panose="020B0504020202020204" pitchFamily="34" charset="0"/>
            </a:endParaRPr>
          </a:p>
          <a:p>
            <a:pPr marL="155608" indent="-155608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GB" sz="1634" dirty="0">
              <a:latin typeface="Avenir Next LT Pro" panose="020B05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8D9C1A-CAA6-49D9-A5C7-A47315ECF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9896" y="195725"/>
            <a:ext cx="3888432" cy="639763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</a:rPr>
              <a:t>Pixel </a:t>
            </a:r>
            <a:r>
              <a:rPr lang="es-ES" dirty="0" err="1">
                <a:solidFill>
                  <a:schemeClr val="bg1"/>
                </a:solidFill>
              </a:rPr>
              <a:t>Segmentation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1545308-9492-457D-8CED-406141422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/>
              <a:t>03/07/2024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6F25768-BC47-4E9C-BD89-4FFCFCB23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25th iWoRiD Lisbon</a:t>
            </a:r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B358EBD-4B8B-4612-B0DF-3DAD62C3E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F5182-F4AB-4333-A2D2-81CBE480D8D1}" type="slidenum">
              <a:rPr lang="es-ES" smtClean="0"/>
              <a:t>4</a:t>
            </a:fld>
            <a:endParaRPr lang="es-E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99AAADF-1573-4B54-A4E4-EA8B54B6829A}"/>
              </a:ext>
            </a:extLst>
          </p:cNvPr>
          <p:cNvSpPr txBox="1">
            <a:spLocks noChangeArrowheads="1"/>
          </p:cNvSpPr>
          <p:nvPr/>
        </p:nvSpPr>
        <p:spPr>
          <a:xfrm>
            <a:off x="4793710" y="1563659"/>
            <a:ext cx="7039535" cy="165831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178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354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532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709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5886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l" defTabSz="914354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altLang="en-US" sz="1815" dirty="0"/>
              <a:t>Standard LGADs:</a:t>
            </a:r>
          </a:p>
          <a:p>
            <a:pPr marL="742928" lvl="1" indent="-285750">
              <a:buFont typeface="Arial" panose="020B0604020202020204" pitchFamily="34" charset="0"/>
              <a:buChar char="•"/>
            </a:pPr>
            <a:r>
              <a:rPr lang="en-GB" altLang="en-US" sz="1634" b="0" dirty="0">
                <a:latin typeface="Avenir Next LT Pro" panose="020B0504020202020204" pitchFamily="34" charset="0"/>
              </a:rPr>
              <a:t>Segmentation </a:t>
            </a:r>
            <a:r>
              <a:rPr lang="en-GB" altLang="en-US" sz="1634" b="0" dirty="0">
                <a:latin typeface="Avenir Next LT Pro" panose="020B0504020202020204" pitchFamily="34" charset="0"/>
                <a:sym typeface="Wingdings" panose="05000000000000000000" pitchFamily="2" charset="2"/>
              </a:rPr>
              <a:t></a:t>
            </a:r>
            <a:r>
              <a:rPr lang="en-GB" altLang="en-US" sz="1634" b="0" dirty="0">
                <a:latin typeface="Avenir Next LT Pro" panose="020B0504020202020204" pitchFamily="34" charset="0"/>
              </a:rPr>
              <a:t> Junction Termination Extension (JTE), p-stop</a:t>
            </a:r>
          </a:p>
          <a:p>
            <a:pPr marL="742928" lvl="1" indent="-285750">
              <a:buFont typeface="Arial" panose="020B0604020202020204" pitchFamily="34" charset="0"/>
              <a:buChar char="•"/>
            </a:pPr>
            <a:r>
              <a:rPr lang="en-GB" altLang="en-US" sz="1634" b="0" dirty="0">
                <a:latin typeface="Avenir Next LT Pro" panose="020B0504020202020204" pitchFamily="34" charset="0"/>
              </a:rPr>
              <a:t>Large “no-gain region” </a:t>
            </a:r>
          </a:p>
          <a:p>
            <a:pPr marL="742928" lvl="1" indent="-285750">
              <a:buFont typeface="Arial" panose="020B0604020202020204" pitchFamily="34" charset="0"/>
              <a:buChar char="•"/>
            </a:pPr>
            <a:r>
              <a:rPr lang="en-GB" altLang="en-US" sz="1634" b="0" dirty="0">
                <a:latin typeface="Avenir Next LT Pro" panose="020B0504020202020204" pitchFamily="34" charset="0"/>
              </a:rPr>
              <a:t>IPD ~ 50 µm (</a:t>
            </a:r>
            <a:r>
              <a:rPr lang="en-GB" altLang="en-US" sz="1634" b="0" dirty="0">
                <a:latin typeface="Avenir Next LT Pro" panose="020B0504020202020204" pitchFamily="34" charset="0"/>
                <a:hlinkClick r:id="rId2"/>
              </a:rPr>
              <a:t>G. Paternoster et. al., 2021</a:t>
            </a:r>
            <a:r>
              <a:rPr lang="en-GB" altLang="en-US" sz="1634" b="0" dirty="0">
                <a:latin typeface="Avenir Next LT Pro" panose="020B0504020202020204" pitchFamily="34" charset="0"/>
              </a:rPr>
              <a:t>) </a:t>
            </a:r>
          </a:p>
          <a:p>
            <a:pPr marL="742928" lvl="1" indent="-285750">
              <a:buFont typeface="Arial" panose="020B0604020202020204" pitchFamily="34" charset="0"/>
              <a:buChar char="•"/>
            </a:pPr>
            <a:r>
              <a:rPr lang="en-GB" altLang="en-US" sz="1634" b="0" dirty="0">
                <a:latin typeface="Avenir Next LT Pro" panose="020B0504020202020204" pitchFamily="34" charset="0"/>
              </a:rPr>
              <a:t>Low fill-factor  (</a:t>
            </a:r>
            <a:r>
              <a:rPr lang="en-GB" altLang="en-US" sz="1634" b="0" dirty="0" err="1">
                <a:latin typeface="Avenir Next LT Pro" panose="020B0504020202020204" pitchFamily="34" charset="0"/>
                <a:hlinkClick r:id="rId3"/>
              </a:rPr>
              <a:t>N.Moffat</a:t>
            </a:r>
            <a:r>
              <a:rPr lang="en-GB" altLang="en-US" sz="1634" b="0" dirty="0">
                <a:latin typeface="Avenir Next LT Pro" panose="020B0504020202020204" pitchFamily="34" charset="0"/>
                <a:hlinkClick r:id="rId3"/>
              </a:rPr>
              <a:t> et al., 2021</a:t>
            </a:r>
            <a:r>
              <a:rPr lang="en-GB" altLang="en-US" sz="1634" b="0" dirty="0">
                <a:latin typeface="Avenir Next LT Pro" panose="020B0504020202020204" pitchFamily="34" charset="0"/>
              </a:rPr>
              <a:t>)</a:t>
            </a:r>
          </a:p>
          <a:p>
            <a:pPr lvl="1"/>
            <a:endParaRPr lang="en-GB" altLang="en-US" sz="1634" dirty="0"/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F30BF68B-86CB-411E-87AB-2D95C264C268}"/>
              </a:ext>
            </a:extLst>
          </p:cNvPr>
          <p:cNvSpPr txBox="1">
            <a:spLocks/>
          </p:cNvSpPr>
          <p:nvPr/>
        </p:nvSpPr>
        <p:spPr bwMode="auto">
          <a:xfrm>
            <a:off x="4687094" y="4043201"/>
            <a:ext cx="7039535" cy="1658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50825" indent="-250825" defTabSz="1006475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40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8888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62125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2653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7225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1797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6369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941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buNone/>
            </a:pPr>
            <a:r>
              <a:rPr lang="en-GB" altLang="en-US" sz="1815" b="1" dirty="0">
                <a:latin typeface="Avenir Next LT Pro" panose="020B0504020202020204" pitchFamily="34" charset="0"/>
                <a:cs typeface="Roboto" pitchFamily="2" charset="0"/>
              </a:rPr>
              <a:t>Trench-Isolated LGADs:</a:t>
            </a:r>
          </a:p>
          <a:p>
            <a:pPr lvl="1"/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Segmentation </a:t>
            </a:r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  <a:sym typeface="Wingdings" panose="05000000000000000000" pitchFamily="2" charset="2"/>
              </a:rPr>
              <a:t></a:t>
            </a:r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 </a:t>
            </a:r>
            <a:r>
              <a:rPr lang="en-GB" altLang="en-US" sz="1634" dirty="0">
                <a:solidFill>
                  <a:srgbClr val="00B050"/>
                </a:solidFill>
                <a:latin typeface="Avenir Next LT Pro" panose="020B0504020202020204" pitchFamily="34" charset="0"/>
                <a:cs typeface="Roboto" pitchFamily="2" charset="0"/>
              </a:rPr>
              <a:t>Trenches</a:t>
            </a:r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 (SiO</a:t>
            </a:r>
            <a:r>
              <a:rPr lang="en-GB" altLang="en-US" sz="1634" baseline="-25000" dirty="0">
                <a:latin typeface="Avenir Next LT Pro" panose="020B0504020202020204" pitchFamily="34" charset="0"/>
                <a:cs typeface="Roboto" pitchFamily="2" charset="0"/>
              </a:rPr>
              <a:t>2</a:t>
            </a:r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 filled)</a:t>
            </a:r>
          </a:p>
          <a:p>
            <a:pPr lvl="1"/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1 µm wide, and a few microns deep</a:t>
            </a:r>
          </a:p>
          <a:p>
            <a:pPr lvl="1"/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“no-gain region” is significantly reduced </a:t>
            </a:r>
          </a:p>
          <a:p>
            <a:pPr lvl="1"/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Fill-factor is increased</a:t>
            </a:r>
          </a:p>
          <a:p>
            <a:pPr lvl="1"/>
            <a:r>
              <a:rPr lang="en-GB" altLang="en-US" sz="1634" dirty="0">
                <a:latin typeface="Avenir Next LT Pro" panose="020B0504020202020204" pitchFamily="34" charset="0"/>
                <a:cs typeface="Roboto" pitchFamily="2" charset="0"/>
              </a:rPr>
              <a:t>Enhanced spatial resolution</a:t>
            </a:r>
          </a:p>
          <a:p>
            <a:pPr lvl="1"/>
            <a:endParaRPr lang="en-GB" altLang="en-US" sz="1634" dirty="0">
              <a:latin typeface="Avenir Next LT Pro" panose="020B0504020202020204" pitchFamily="34" charset="0"/>
              <a:cs typeface="Roboto" pitchFamily="2" charset="0"/>
            </a:endParaRPr>
          </a:p>
        </p:txBody>
      </p:sp>
      <p:grpSp>
        <p:nvGrpSpPr>
          <p:cNvPr id="11" name="Group 5123">
            <a:extLst>
              <a:ext uri="{FF2B5EF4-FFF2-40B4-BE49-F238E27FC236}">
                <a16:creationId xmlns:a16="http://schemas.microsoft.com/office/drawing/2014/main" id="{8F628420-2580-4EFB-8DED-5D98635416F7}"/>
              </a:ext>
            </a:extLst>
          </p:cNvPr>
          <p:cNvGrpSpPr>
            <a:grpSpLocks/>
          </p:cNvGrpSpPr>
          <p:nvPr/>
        </p:nvGrpSpPr>
        <p:grpSpPr bwMode="auto">
          <a:xfrm>
            <a:off x="811459" y="1302882"/>
            <a:ext cx="2904565" cy="2212870"/>
            <a:chOff x="901045" y="1329978"/>
            <a:chExt cx="3200499" cy="2437896"/>
          </a:xfrm>
        </p:grpSpPr>
        <p:sp>
          <p:nvSpPr>
            <p:cNvPr id="12" name="Rectangle 4">
              <a:extLst>
                <a:ext uri="{FF2B5EF4-FFF2-40B4-BE49-F238E27FC236}">
                  <a16:creationId xmlns:a16="http://schemas.microsoft.com/office/drawing/2014/main" id="{2FE45B3A-DDB8-4AB0-9A92-9F3E71FCDCFD}"/>
                </a:ext>
              </a:extLst>
            </p:cNvPr>
            <p:cNvSpPr/>
            <p:nvPr/>
          </p:nvSpPr>
          <p:spPr>
            <a:xfrm>
              <a:off x="901045" y="1906156"/>
              <a:ext cx="3200499" cy="1538061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13" name="Rectangle 6">
              <a:extLst>
                <a:ext uri="{FF2B5EF4-FFF2-40B4-BE49-F238E27FC236}">
                  <a16:creationId xmlns:a16="http://schemas.microsoft.com/office/drawing/2014/main" id="{78DDD34C-B32A-45F1-907C-56B256682AD4}"/>
                </a:ext>
              </a:extLst>
            </p:cNvPr>
            <p:cNvSpPr/>
            <p:nvPr/>
          </p:nvSpPr>
          <p:spPr>
            <a:xfrm>
              <a:off x="901045" y="3372791"/>
              <a:ext cx="3200499" cy="7142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3897C0B2-15FA-40F3-822D-022EAFAC349B}"/>
                </a:ext>
              </a:extLst>
            </p:cNvPr>
            <p:cNvSpPr/>
            <p:nvPr/>
          </p:nvSpPr>
          <p:spPr>
            <a:xfrm>
              <a:off x="901045" y="2077581"/>
              <a:ext cx="968405" cy="21586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15" name="Rectangle 10">
              <a:extLst>
                <a:ext uri="{FF2B5EF4-FFF2-40B4-BE49-F238E27FC236}">
                  <a16:creationId xmlns:a16="http://schemas.microsoft.com/office/drawing/2014/main" id="{62EE8118-3FDE-4A5E-837D-729FD5444B54}"/>
                </a:ext>
              </a:extLst>
            </p:cNvPr>
            <p:cNvSpPr/>
            <p:nvPr/>
          </p:nvSpPr>
          <p:spPr>
            <a:xfrm>
              <a:off x="3133139" y="2077581"/>
              <a:ext cx="968405" cy="21586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53" b="1" dirty="0">
                  <a:solidFill>
                    <a:schemeClr val="tx1"/>
                  </a:solidFill>
                </a:rPr>
                <a:t>Gain Layer</a:t>
              </a:r>
            </a:p>
          </p:txBody>
        </p:sp>
        <p:sp>
          <p:nvSpPr>
            <p:cNvPr id="16" name="Rectangle 11">
              <a:extLst>
                <a:ext uri="{FF2B5EF4-FFF2-40B4-BE49-F238E27FC236}">
                  <a16:creationId xmlns:a16="http://schemas.microsoft.com/office/drawing/2014/main" id="{0C13FECF-577C-46EB-8198-E9635B8A46E5}"/>
                </a:ext>
              </a:extLst>
            </p:cNvPr>
            <p:cNvSpPr/>
            <p:nvPr/>
          </p:nvSpPr>
          <p:spPr>
            <a:xfrm>
              <a:off x="901045" y="2004567"/>
              <a:ext cx="1184312" cy="7301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17" name="Rectangle 12">
              <a:extLst>
                <a:ext uri="{FF2B5EF4-FFF2-40B4-BE49-F238E27FC236}">
                  <a16:creationId xmlns:a16="http://schemas.microsoft.com/office/drawing/2014/main" id="{BB7A6376-2B4B-4BDD-8D7E-848442580D5F}"/>
                </a:ext>
              </a:extLst>
            </p:cNvPr>
            <p:cNvSpPr/>
            <p:nvPr/>
          </p:nvSpPr>
          <p:spPr>
            <a:xfrm>
              <a:off x="2917232" y="2004567"/>
              <a:ext cx="1184312" cy="73014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18" name="Rectangle 13">
              <a:extLst>
                <a:ext uri="{FF2B5EF4-FFF2-40B4-BE49-F238E27FC236}">
                  <a16:creationId xmlns:a16="http://schemas.microsoft.com/office/drawing/2014/main" id="{5D25694C-E47E-4CA9-A35B-9DC0045CF523}"/>
                </a:ext>
              </a:extLst>
            </p:cNvPr>
            <p:cNvSpPr/>
            <p:nvPr/>
          </p:nvSpPr>
          <p:spPr>
            <a:xfrm>
              <a:off x="2085357" y="2004567"/>
              <a:ext cx="144467" cy="21586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DE637583-D8DF-4C61-B5CA-49BFAA433835}"/>
                </a:ext>
              </a:extLst>
            </p:cNvPr>
            <p:cNvSpPr/>
            <p:nvPr/>
          </p:nvSpPr>
          <p:spPr>
            <a:xfrm>
              <a:off x="2772766" y="2015677"/>
              <a:ext cx="144466" cy="215868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20" name="Rectangle 15">
              <a:extLst>
                <a:ext uri="{FF2B5EF4-FFF2-40B4-BE49-F238E27FC236}">
                  <a16:creationId xmlns:a16="http://schemas.microsoft.com/office/drawing/2014/main" id="{E377414C-151D-46F8-80B6-0A8D87AFD7AA}"/>
                </a:ext>
              </a:extLst>
            </p:cNvPr>
            <p:cNvSpPr/>
            <p:nvPr/>
          </p:nvSpPr>
          <p:spPr>
            <a:xfrm>
              <a:off x="2453668" y="2004567"/>
              <a:ext cx="87316" cy="14444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21" name="Rectangle 16">
              <a:extLst>
                <a:ext uri="{FF2B5EF4-FFF2-40B4-BE49-F238E27FC236}">
                  <a16:creationId xmlns:a16="http://schemas.microsoft.com/office/drawing/2014/main" id="{5BFAB24C-616B-4090-B8EB-93C6086B33A4}"/>
                </a:ext>
              </a:extLst>
            </p:cNvPr>
            <p:cNvSpPr/>
            <p:nvPr/>
          </p:nvSpPr>
          <p:spPr>
            <a:xfrm flipV="1">
              <a:off x="901045" y="1918854"/>
              <a:ext cx="3200499" cy="98411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22" name="TextBox 17">
              <a:extLst>
                <a:ext uri="{FF2B5EF4-FFF2-40B4-BE49-F238E27FC236}">
                  <a16:creationId xmlns:a16="http://schemas.microsoft.com/office/drawing/2014/main" id="{62253481-9C4F-4DDC-AD03-61F0D4FDFFFD}"/>
                </a:ext>
              </a:extLst>
            </p:cNvPr>
            <p:cNvSpPr txBox="1"/>
            <p:nvPr/>
          </p:nvSpPr>
          <p:spPr>
            <a:xfrm>
              <a:off x="1132827" y="1696637"/>
              <a:ext cx="570877" cy="2632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Pixel 1</a:t>
              </a:r>
            </a:p>
          </p:txBody>
        </p:sp>
        <p:sp>
          <p:nvSpPr>
            <p:cNvPr id="23" name="TextBox 18">
              <a:extLst>
                <a:ext uri="{FF2B5EF4-FFF2-40B4-BE49-F238E27FC236}">
                  <a16:creationId xmlns:a16="http://schemas.microsoft.com/office/drawing/2014/main" id="{4BE1F3C0-BBDE-49B5-9A2C-289338E38FFB}"/>
                </a:ext>
              </a:extLst>
            </p:cNvPr>
            <p:cNvSpPr txBox="1"/>
            <p:nvPr/>
          </p:nvSpPr>
          <p:spPr>
            <a:xfrm>
              <a:off x="3291894" y="1685526"/>
              <a:ext cx="570877" cy="2632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Pixel 2</a:t>
              </a:r>
            </a:p>
          </p:txBody>
        </p:sp>
        <p:cxnSp>
          <p:nvCxnSpPr>
            <p:cNvPr id="24" name="Straight Arrow Connector 22">
              <a:extLst>
                <a:ext uri="{FF2B5EF4-FFF2-40B4-BE49-F238E27FC236}">
                  <a16:creationId xmlns:a16="http://schemas.microsoft.com/office/drawing/2014/main" id="{1B11D412-B30A-4B29-8E7C-D7C39BDB26D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6268" y="1563307"/>
              <a:ext cx="298459" cy="57141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8">
              <a:extLst>
                <a:ext uri="{FF2B5EF4-FFF2-40B4-BE49-F238E27FC236}">
                  <a16:creationId xmlns:a16="http://schemas.microsoft.com/office/drawing/2014/main" id="{54A2E516-A95A-4C45-9916-D737C58A7AA1}"/>
                </a:ext>
              </a:extLst>
            </p:cNvPr>
            <p:cNvCxnSpPr>
              <a:cxnSpLocks/>
              <a:endCxn id="20" idx="0"/>
            </p:cNvCxnSpPr>
            <p:nvPr/>
          </p:nvCxnSpPr>
          <p:spPr>
            <a:xfrm flipH="1">
              <a:off x="2496532" y="1595052"/>
              <a:ext cx="23813" cy="40951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32">
              <a:extLst>
                <a:ext uri="{FF2B5EF4-FFF2-40B4-BE49-F238E27FC236}">
                  <a16:creationId xmlns:a16="http://schemas.microsoft.com/office/drawing/2014/main" id="{F2B6CDFE-275C-4F46-A425-9814032277F5}"/>
                </a:ext>
              </a:extLst>
            </p:cNvPr>
            <p:cNvSpPr txBox="1"/>
            <p:nvPr/>
          </p:nvSpPr>
          <p:spPr>
            <a:xfrm>
              <a:off x="3117264" y="1329978"/>
              <a:ext cx="380113" cy="2632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JTE</a:t>
              </a:r>
            </a:p>
          </p:txBody>
        </p:sp>
        <p:sp>
          <p:nvSpPr>
            <p:cNvPr id="27" name="TextBox 33">
              <a:extLst>
                <a:ext uri="{FF2B5EF4-FFF2-40B4-BE49-F238E27FC236}">
                  <a16:creationId xmlns:a16="http://schemas.microsoft.com/office/drawing/2014/main" id="{175DE45C-E776-413C-B2C4-75E86F7DE4E1}"/>
                </a:ext>
              </a:extLst>
            </p:cNvPr>
            <p:cNvSpPr txBox="1"/>
            <p:nvPr/>
          </p:nvSpPr>
          <p:spPr>
            <a:xfrm>
              <a:off x="2333014" y="1393469"/>
              <a:ext cx="560279" cy="2632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p-stop</a:t>
              </a:r>
            </a:p>
          </p:txBody>
        </p:sp>
        <p:cxnSp>
          <p:nvCxnSpPr>
            <p:cNvPr id="28" name="Straight Arrow Connector 35">
              <a:extLst>
                <a:ext uri="{FF2B5EF4-FFF2-40B4-BE49-F238E27FC236}">
                  <a16:creationId xmlns:a16="http://schemas.microsoft.com/office/drawing/2014/main" id="{06A3A71F-E69F-4CFA-A7F8-831D112B7AC5}"/>
                </a:ext>
              </a:extLst>
            </p:cNvPr>
            <p:cNvCxnSpPr/>
            <p:nvPr/>
          </p:nvCxnSpPr>
          <p:spPr>
            <a:xfrm>
              <a:off x="1869450" y="2436303"/>
              <a:ext cx="126368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6">
              <a:extLst>
                <a:ext uri="{FF2B5EF4-FFF2-40B4-BE49-F238E27FC236}">
                  <a16:creationId xmlns:a16="http://schemas.microsoft.com/office/drawing/2014/main" id="{924B4337-5CF7-4771-9A62-41ED1450BD52}"/>
                </a:ext>
              </a:extLst>
            </p:cNvPr>
            <p:cNvSpPr txBox="1"/>
            <p:nvPr/>
          </p:nvSpPr>
          <p:spPr>
            <a:xfrm>
              <a:off x="2004392" y="2471223"/>
              <a:ext cx="1028356" cy="2632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No-gain region</a:t>
              </a:r>
            </a:p>
          </p:txBody>
        </p:sp>
        <p:sp>
          <p:nvSpPr>
            <p:cNvPr id="30" name="TextBox 62">
              <a:extLst>
                <a:ext uri="{FF2B5EF4-FFF2-40B4-BE49-F238E27FC236}">
                  <a16:creationId xmlns:a16="http://schemas.microsoft.com/office/drawing/2014/main" id="{36289473-2371-4D74-80F0-0A65BF9C0D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26638" y="3481497"/>
              <a:ext cx="1895622" cy="2863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089"/>
                <a:t>Fig 1(a): Standard LGAD</a:t>
              </a:r>
            </a:p>
          </p:txBody>
        </p:sp>
      </p:grpSp>
      <p:grpSp>
        <p:nvGrpSpPr>
          <p:cNvPr id="31" name="Group 5124">
            <a:extLst>
              <a:ext uri="{FF2B5EF4-FFF2-40B4-BE49-F238E27FC236}">
                <a16:creationId xmlns:a16="http://schemas.microsoft.com/office/drawing/2014/main" id="{CD522650-C8EE-44D8-96BE-31D64A1B04AD}"/>
              </a:ext>
            </a:extLst>
          </p:cNvPr>
          <p:cNvGrpSpPr>
            <a:grpSpLocks/>
          </p:cNvGrpSpPr>
          <p:nvPr/>
        </p:nvGrpSpPr>
        <p:grpSpPr bwMode="auto">
          <a:xfrm>
            <a:off x="802815" y="3707505"/>
            <a:ext cx="2908887" cy="2159531"/>
            <a:chOff x="892661" y="3980632"/>
            <a:chExt cx="3204692" cy="2378854"/>
          </a:xfrm>
        </p:grpSpPr>
        <p:sp>
          <p:nvSpPr>
            <p:cNvPr id="32" name="Rectangle 38">
              <a:extLst>
                <a:ext uri="{FF2B5EF4-FFF2-40B4-BE49-F238E27FC236}">
                  <a16:creationId xmlns:a16="http://schemas.microsoft.com/office/drawing/2014/main" id="{43D185C1-5326-45F6-AC5E-BCF90336A4F5}"/>
                </a:ext>
              </a:extLst>
            </p:cNvPr>
            <p:cNvSpPr/>
            <p:nvPr/>
          </p:nvSpPr>
          <p:spPr>
            <a:xfrm>
              <a:off x="897423" y="4509129"/>
              <a:ext cx="3199930" cy="1523597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33" name="Rectangle 39">
              <a:extLst>
                <a:ext uri="{FF2B5EF4-FFF2-40B4-BE49-F238E27FC236}">
                  <a16:creationId xmlns:a16="http://schemas.microsoft.com/office/drawing/2014/main" id="{67D39659-852A-469C-AD9B-A57C46ABD22E}"/>
                </a:ext>
              </a:extLst>
            </p:cNvPr>
            <p:cNvSpPr/>
            <p:nvPr/>
          </p:nvSpPr>
          <p:spPr>
            <a:xfrm>
              <a:off x="897423" y="5961308"/>
              <a:ext cx="3199930" cy="71418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34" name="Rectangle 42">
              <a:extLst>
                <a:ext uri="{FF2B5EF4-FFF2-40B4-BE49-F238E27FC236}">
                  <a16:creationId xmlns:a16="http://schemas.microsoft.com/office/drawing/2014/main" id="{448C543C-14C0-4FF6-9402-03206A0822C6}"/>
                </a:ext>
              </a:extLst>
            </p:cNvPr>
            <p:cNvSpPr/>
            <p:nvPr/>
          </p:nvSpPr>
          <p:spPr>
            <a:xfrm>
              <a:off x="897423" y="4593245"/>
              <a:ext cx="1531712" cy="131727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35" name="Rectangle 43">
              <a:extLst>
                <a:ext uri="{FF2B5EF4-FFF2-40B4-BE49-F238E27FC236}">
                  <a16:creationId xmlns:a16="http://schemas.microsoft.com/office/drawing/2014/main" id="{FF2E7761-A788-4E98-B890-8FB77F51915A}"/>
                </a:ext>
              </a:extLst>
            </p:cNvPr>
            <p:cNvSpPr/>
            <p:nvPr/>
          </p:nvSpPr>
          <p:spPr>
            <a:xfrm>
              <a:off x="2600560" y="4593245"/>
              <a:ext cx="1496793" cy="9839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36" name="Rectangle 46">
              <a:extLst>
                <a:ext uri="{FF2B5EF4-FFF2-40B4-BE49-F238E27FC236}">
                  <a16:creationId xmlns:a16="http://schemas.microsoft.com/office/drawing/2014/main" id="{115C1B3C-9821-49C5-B334-C7B948F700D2}"/>
                </a:ext>
              </a:extLst>
            </p:cNvPr>
            <p:cNvSpPr/>
            <p:nvPr/>
          </p:nvSpPr>
          <p:spPr>
            <a:xfrm>
              <a:off x="2451357" y="4593245"/>
              <a:ext cx="126981" cy="431686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37" name="Rectangle 47">
              <a:extLst>
                <a:ext uri="{FF2B5EF4-FFF2-40B4-BE49-F238E27FC236}">
                  <a16:creationId xmlns:a16="http://schemas.microsoft.com/office/drawing/2014/main" id="{8990CE8C-8428-4C1A-9EB9-2DB0E2397FF6}"/>
                </a:ext>
              </a:extLst>
            </p:cNvPr>
            <p:cNvSpPr/>
            <p:nvPr/>
          </p:nvSpPr>
          <p:spPr>
            <a:xfrm flipV="1">
              <a:off x="892661" y="4509129"/>
              <a:ext cx="3199930" cy="9839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38" name="TextBox 48">
              <a:extLst>
                <a:ext uri="{FF2B5EF4-FFF2-40B4-BE49-F238E27FC236}">
                  <a16:creationId xmlns:a16="http://schemas.microsoft.com/office/drawing/2014/main" id="{541BF823-6CC7-4CCE-B4F2-D569779E3968}"/>
                </a:ext>
              </a:extLst>
            </p:cNvPr>
            <p:cNvSpPr txBox="1"/>
            <p:nvPr/>
          </p:nvSpPr>
          <p:spPr>
            <a:xfrm>
              <a:off x="1127575" y="4283764"/>
              <a:ext cx="570776" cy="2632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Pixel 1</a:t>
              </a:r>
            </a:p>
          </p:txBody>
        </p:sp>
        <p:sp>
          <p:nvSpPr>
            <p:cNvPr id="39" name="TextBox 49">
              <a:extLst>
                <a:ext uri="{FF2B5EF4-FFF2-40B4-BE49-F238E27FC236}">
                  <a16:creationId xmlns:a16="http://schemas.microsoft.com/office/drawing/2014/main" id="{6377FFD1-EF26-41C7-A745-BC459839B8A3}"/>
                </a:ext>
              </a:extLst>
            </p:cNvPr>
            <p:cNvSpPr txBox="1"/>
            <p:nvPr/>
          </p:nvSpPr>
          <p:spPr>
            <a:xfrm>
              <a:off x="3286259" y="4274241"/>
              <a:ext cx="570776" cy="2632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Pixel 2</a:t>
              </a:r>
            </a:p>
          </p:txBody>
        </p:sp>
        <p:cxnSp>
          <p:nvCxnSpPr>
            <p:cNvPr id="40" name="Straight Arrow Connector 51">
              <a:extLst>
                <a:ext uri="{FF2B5EF4-FFF2-40B4-BE49-F238E27FC236}">
                  <a16:creationId xmlns:a16="http://schemas.microsoft.com/office/drawing/2014/main" id="{57EE1B7D-95C1-459C-84B8-B99C4F84F7B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06912" y="4190127"/>
              <a:ext cx="66665" cy="6268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53">
              <a:extLst>
                <a:ext uri="{FF2B5EF4-FFF2-40B4-BE49-F238E27FC236}">
                  <a16:creationId xmlns:a16="http://schemas.microsoft.com/office/drawing/2014/main" id="{85334C78-522E-4A72-B259-7EB4D6D6DFB3}"/>
                </a:ext>
              </a:extLst>
            </p:cNvPr>
            <p:cNvSpPr txBox="1"/>
            <p:nvPr/>
          </p:nvSpPr>
          <p:spPr>
            <a:xfrm>
              <a:off x="2329138" y="3980632"/>
              <a:ext cx="586670" cy="2632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Trench</a:t>
              </a:r>
            </a:p>
          </p:txBody>
        </p:sp>
        <p:cxnSp>
          <p:nvCxnSpPr>
            <p:cNvPr id="42" name="Straight Arrow Connector 54">
              <a:extLst>
                <a:ext uri="{FF2B5EF4-FFF2-40B4-BE49-F238E27FC236}">
                  <a16:creationId xmlns:a16="http://schemas.microsoft.com/office/drawing/2014/main" id="{A4F3C58C-275C-48AA-B33F-6CAAC85FFB82}"/>
                </a:ext>
              </a:extLst>
            </p:cNvPr>
            <p:cNvCxnSpPr>
              <a:cxnSpLocks/>
            </p:cNvCxnSpPr>
            <p:nvPr/>
          </p:nvCxnSpPr>
          <p:spPr>
            <a:xfrm>
              <a:off x="2391041" y="5147135"/>
              <a:ext cx="220631" cy="0"/>
            </a:xfrm>
            <a:prstGeom prst="straightConnector1">
              <a:avLst/>
            </a:prstGeom>
            <a:ln w="31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55">
              <a:extLst>
                <a:ext uri="{FF2B5EF4-FFF2-40B4-BE49-F238E27FC236}">
                  <a16:creationId xmlns:a16="http://schemas.microsoft.com/office/drawing/2014/main" id="{F25DDA0C-9F8C-41CA-8F52-D5FB21BBEDE2}"/>
                </a:ext>
              </a:extLst>
            </p:cNvPr>
            <p:cNvSpPr txBox="1"/>
            <p:nvPr/>
          </p:nvSpPr>
          <p:spPr>
            <a:xfrm>
              <a:off x="1998986" y="5151897"/>
              <a:ext cx="1028173" cy="26324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953" b="1" dirty="0"/>
                <a:t>No-gain region</a:t>
              </a:r>
            </a:p>
          </p:txBody>
        </p:sp>
        <p:sp>
          <p:nvSpPr>
            <p:cNvPr id="44" name="TextBox 5119">
              <a:extLst>
                <a:ext uri="{FF2B5EF4-FFF2-40B4-BE49-F238E27FC236}">
                  <a16:creationId xmlns:a16="http://schemas.microsoft.com/office/drawing/2014/main" id="{7527BF22-A3B0-4B9C-873F-13CD6C2939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1045" y="6073143"/>
              <a:ext cx="2329723" cy="286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r>
                <a:rPr lang="en-GB" altLang="en-US" sz="1089"/>
                <a:t>Fig 1(b): Trench-isolated LGAD</a:t>
              </a:r>
            </a:p>
          </p:txBody>
        </p:sp>
        <p:sp>
          <p:nvSpPr>
            <p:cNvPr id="45" name="Rectangle 40">
              <a:extLst>
                <a:ext uri="{FF2B5EF4-FFF2-40B4-BE49-F238E27FC236}">
                  <a16:creationId xmlns:a16="http://schemas.microsoft.com/office/drawing/2014/main" id="{6421BD94-BA04-4187-A800-A7014BBB8B3E}"/>
                </a:ext>
              </a:extLst>
            </p:cNvPr>
            <p:cNvSpPr/>
            <p:nvPr/>
          </p:nvSpPr>
          <p:spPr>
            <a:xfrm>
              <a:off x="897423" y="4669425"/>
              <a:ext cx="1531712" cy="18568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sp>
          <p:nvSpPr>
            <p:cNvPr id="46" name="Rectangle 41">
              <a:extLst>
                <a:ext uri="{FF2B5EF4-FFF2-40B4-BE49-F238E27FC236}">
                  <a16:creationId xmlns:a16="http://schemas.microsoft.com/office/drawing/2014/main" id="{DA6BDA1B-8144-48CD-A3F5-0781A4AC3D3F}"/>
                </a:ext>
              </a:extLst>
            </p:cNvPr>
            <p:cNvSpPr/>
            <p:nvPr/>
          </p:nvSpPr>
          <p:spPr>
            <a:xfrm>
              <a:off x="2600560" y="4674185"/>
              <a:ext cx="1496793" cy="20473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953" b="1" dirty="0">
                  <a:solidFill>
                    <a:schemeClr val="tx1"/>
                  </a:solidFill>
                </a:rPr>
                <a:t>Gain Layer</a:t>
              </a:r>
            </a:p>
          </p:txBody>
        </p:sp>
      </p:grpSp>
      <p:sp>
        <p:nvSpPr>
          <p:cNvPr id="47" name="TextBox 3">
            <a:extLst>
              <a:ext uri="{FF2B5EF4-FFF2-40B4-BE49-F238E27FC236}">
                <a16:creationId xmlns:a16="http://schemas.microsoft.com/office/drawing/2014/main" id="{9E61977F-7B1A-4B3E-AA56-3B3BF504B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0790" y="6073227"/>
            <a:ext cx="2182649" cy="287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US" altLang="en-US" sz="1271">
                <a:hlinkClick r:id="rId4"/>
              </a:rPr>
              <a:t>G. Paternoster, et. al., 2017</a:t>
            </a:r>
            <a:endParaRPr lang="en-US" altLang="en-US" sz="1271"/>
          </a:p>
        </p:txBody>
      </p:sp>
    </p:spTree>
    <p:extLst>
      <p:ext uri="{BB962C8B-B14F-4D97-AF65-F5344CB8AC3E}">
        <p14:creationId xmlns:p14="http://schemas.microsoft.com/office/powerpoint/2010/main" val="642511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11E4F911-BF4E-4A47-A1CD-9E685D62DA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49557" y="153846"/>
            <a:ext cx="2903843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Simulations (I)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BE2E83-BE81-4DC8-B74C-01B48CB89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3EE766-B697-41C4-9BBC-C6BB59945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0245" name="Slide Number Placeholder 5">
            <a:extLst>
              <a:ext uri="{FF2B5EF4-FFF2-40B4-BE49-F238E27FC236}">
                <a16:creationId xmlns:a16="http://schemas.microsoft.com/office/drawing/2014/main" id="{6E83B0DA-004C-4F60-B3B1-B224F41F70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F50F2B4C-153A-479D-90AF-94A3ACA9D7F9}" type="slidenum">
              <a:rPr lang="en-US" altLang="pl-PL" sz="1180">
                <a:solidFill>
                  <a:schemeClr val="bg1"/>
                </a:solidFill>
              </a:rPr>
              <a:pPr/>
              <a:t>5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10246" name="Imagen 10">
            <a:extLst>
              <a:ext uri="{FF2B5EF4-FFF2-40B4-BE49-F238E27FC236}">
                <a16:creationId xmlns:a16="http://schemas.microsoft.com/office/drawing/2014/main" id="{F7081E03-DD15-4EE1-9BBD-0F42800B7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17"/>
          <a:stretch>
            <a:fillRect/>
          </a:stretch>
        </p:blipFill>
        <p:spPr bwMode="auto">
          <a:xfrm>
            <a:off x="7856027" y="3692885"/>
            <a:ext cx="3851720" cy="255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Imagen 11">
            <a:extLst>
              <a:ext uri="{FF2B5EF4-FFF2-40B4-BE49-F238E27FC236}">
                <a16:creationId xmlns:a16="http://schemas.microsoft.com/office/drawing/2014/main" id="{4811C656-9068-4245-8CE9-F3B502D7F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6"/>
          <a:stretch>
            <a:fillRect/>
          </a:stretch>
        </p:blipFill>
        <p:spPr bwMode="auto">
          <a:xfrm>
            <a:off x="7855652" y="1196752"/>
            <a:ext cx="3794287" cy="246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CuadroTexto 2">
            <a:extLst>
              <a:ext uri="{FF2B5EF4-FFF2-40B4-BE49-F238E27FC236}">
                <a16:creationId xmlns:a16="http://schemas.microsoft.com/office/drawing/2014/main" id="{DB49B846-D749-44A0-AB5C-0E51A924D0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400" y="1639000"/>
            <a:ext cx="6143385" cy="1935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34" dirty="0" err="1">
                <a:solidFill>
                  <a:srgbClr val="FF0000"/>
                </a:solidFill>
                <a:latin typeface="Avenir Next LT Pro" panose="020B0504020202020204" pitchFamily="34" charset="0"/>
              </a:rPr>
              <a:t>Sentaurus</a:t>
            </a:r>
            <a:r>
              <a:rPr lang="en-GB" altLang="en-US" sz="1634" dirty="0">
                <a:solidFill>
                  <a:srgbClr val="FF0000"/>
                </a:solidFill>
                <a:latin typeface="Avenir Next LT Pro" panose="020B0504020202020204" pitchFamily="34" charset="0"/>
              </a:rPr>
              <a:t> TCAD </a:t>
            </a:r>
            <a:r>
              <a:rPr lang="en-GB" altLang="en-US" sz="1634" dirty="0">
                <a:latin typeface="Avenir Next LT Pro" panose="020B0504020202020204" pitchFamily="34" charset="0"/>
              </a:rPr>
              <a:t>model used to create two adjacent pixels.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34" dirty="0">
                <a:latin typeface="Avenir Next LT Pro" panose="020B0504020202020204" pitchFamily="34" charset="0"/>
              </a:rPr>
              <a:t>Trench used to isolate the pixels.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34" dirty="0">
                <a:latin typeface="Avenir Next LT Pro" panose="020B0504020202020204" pitchFamily="34" charset="0"/>
              </a:rPr>
              <a:t>Trenched etched into silicon and filled with SiO2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34" dirty="0">
                <a:solidFill>
                  <a:srgbClr val="FF0000"/>
                </a:solidFill>
                <a:latin typeface="Avenir Next LT Pro" panose="020B0504020202020204" pitchFamily="34" charset="0"/>
              </a:rPr>
              <a:t>No gap </a:t>
            </a:r>
            <a:r>
              <a:rPr lang="en-GB" altLang="en-US" sz="1634" dirty="0">
                <a:latin typeface="Avenir Next LT Pro" panose="020B0504020202020204" pitchFamily="34" charset="0"/>
              </a:rPr>
              <a:t>between trench and implantations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altLang="en-US" sz="1634" dirty="0">
              <a:latin typeface="Avenir Next LT Pro" panose="020B0504020202020204" pitchFamily="34" charset="0"/>
            </a:endParaRPr>
          </a:p>
        </p:txBody>
      </p:sp>
      <p:sp>
        <p:nvSpPr>
          <p:cNvPr id="10249" name="CuadroTexto 5">
            <a:extLst>
              <a:ext uri="{FF2B5EF4-FFF2-40B4-BE49-F238E27FC236}">
                <a16:creationId xmlns:a16="http://schemas.microsoft.com/office/drawing/2014/main" id="{1CDEA803-C39E-4B4D-BB1C-C529B1400C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18501" y="2781193"/>
            <a:ext cx="3289246" cy="42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2178" b="1" dirty="0">
                <a:latin typeface="Avenir Next LT Pro" panose="020B0504020202020204" pitchFamily="34" charset="0"/>
              </a:rPr>
              <a:t>Doping Concentration</a:t>
            </a:r>
            <a:endParaRPr lang="es-ES" altLang="en-US" sz="2178" b="1" dirty="0">
              <a:latin typeface="Avenir Next LT Pro" panose="020B0504020202020204" pitchFamily="34" charset="0"/>
            </a:endParaRPr>
          </a:p>
        </p:txBody>
      </p:sp>
      <p:sp>
        <p:nvSpPr>
          <p:cNvPr id="10250" name="CuadroTexto 14">
            <a:extLst>
              <a:ext uri="{FF2B5EF4-FFF2-40B4-BE49-F238E27FC236}">
                <a16:creationId xmlns:a16="http://schemas.microsoft.com/office/drawing/2014/main" id="{FA5BA820-1911-4583-9D4A-B60D98318E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10594" y="5454704"/>
            <a:ext cx="2450726" cy="42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n-GB" altLang="en-US" sz="2178" b="1">
                <a:latin typeface="Avenir Next LT Pro" panose="020B0504020202020204" pitchFamily="34" charset="0"/>
              </a:rPr>
              <a:t>Electric field</a:t>
            </a:r>
            <a:endParaRPr lang="es-ES" altLang="en-US" sz="2178" b="1">
              <a:latin typeface="Avenir Next LT Pro" panose="020B05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0A7598CB-9FB1-4B2E-A107-8F5C8BCA504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59896" y="136525"/>
            <a:ext cx="3450704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Simulations (II)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18382-F574-44CB-9A82-31094309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73DEEB-8E57-4314-998C-5B1CBB95F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1269" name="Slide Number Placeholder 5">
            <a:extLst>
              <a:ext uri="{FF2B5EF4-FFF2-40B4-BE49-F238E27FC236}">
                <a16:creationId xmlns:a16="http://schemas.microsoft.com/office/drawing/2014/main" id="{4902E695-0A59-449A-B888-DDE4669BE4F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1CC5F455-A782-4701-809B-5ED7D9C1FBD1}" type="slidenum">
              <a:rPr lang="en-US" altLang="pl-PL" sz="1180">
                <a:solidFill>
                  <a:schemeClr val="bg1"/>
                </a:solidFill>
              </a:rPr>
              <a:pPr/>
              <a:t>6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sp>
        <p:nvSpPr>
          <p:cNvPr id="11270" name="CuadroTexto 2">
            <a:extLst>
              <a:ext uri="{FF2B5EF4-FFF2-40B4-BE49-F238E27FC236}">
                <a16:creationId xmlns:a16="http://schemas.microsoft.com/office/drawing/2014/main" id="{7E4EF81C-E58E-4E8A-B312-B6E50C487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336" y="1169173"/>
            <a:ext cx="6614513" cy="155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34" dirty="0">
                <a:latin typeface="Avenir Next LT Pro" panose="020B0504020202020204" pitchFamily="34" charset="0"/>
              </a:rPr>
              <a:t>Isolation determined by the resistance between the adjacent pixels. </a:t>
            </a:r>
            <a:r>
              <a:rPr lang="en-GB" altLang="en-US" sz="1634" b="1" dirty="0">
                <a:latin typeface="Avenir Next LT Pro" panose="020B0504020202020204" pitchFamily="34" charset="0"/>
              </a:rPr>
              <a:t>Must be high resistance up to oxide charge saturation.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altLang="en-US" sz="1634" dirty="0">
                <a:latin typeface="Avenir Next LT Pro" panose="020B0504020202020204" pitchFamily="34" charset="0"/>
              </a:rPr>
              <a:t>Isolation compared to standard isolation methods. i.e. p-spray and p stop.</a:t>
            </a:r>
          </a:p>
        </p:txBody>
      </p:sp>
      <p:sp>
        <p:nvSpPr>
          <p:cNvPr id="11271" name="CuadroTexto 15">
            <a:extLst>
              <a:ext uri="{FF2B5EF4-FFF2-40B4-BE49-F238E27FC236}">
                <a16:creationId xmlns:a16="http://schemas.microsoft.com/office/drawing/2014/main" id="{8DF0C96D-719A-4F57-AAA7-C8288F765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7575" y="4966288"/>
            <a:ext cx="2352755" cy="846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n-US" sz="1634">
                <a:latin typeface="Avenir Next LT Pro" panose="020B0504020202020204" pitchFamily="34" charset="0"/>
              </a:rPr>
              <a:t>Trench parameters optimised for highest isolation</a:t>
            </a:r>
          </a:p>
        </p:txBody>
      </p:sp>
      <p:sp>
        <p:nvSpPr>
          <p:cNvPr id="11272" name="TextBox 5">
            <a:extLst>
              <a:ext uri="{FF2B5EF4-FFF2-40B4-BE49-F238E27FC236}">
                <a16:creationId xmlns:a16="http://schemas.microsoft.com/office/drawing/2014/main" id="{15D0D6DE-4A04-4C5A-8693-FC165B0EF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6179" y="5013176"/>
            <a:ext cx="4786192" cy="109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r>
              <a:rPr lang="es-ES" altLang="en-US" sz="1634" dirty="0" err="1">
                <a:latin typeface="Avenir Next LT Pro" panose="020B0504020202020204" pitchFamily="34" charset="0"/>
              </a:rPr>
              <a:t>Comparison</a:t>
            </a:r>
            <a:r>
              <a:rPr lang="es-ES" altLang="en-US" sz="1634" dirty="0">
                <a:latin typeface="Avenir Next LT Pro" panose="020B0504020202020204" pitchFamily="34" charset="0"/>
              </a:rPr>
              <a:t> 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of</a:t>
            </a:r>
            <a:r>
              <a:rPr lang="es-ES" altLang="en-US" sz="1634" dirty="0">
                <a:latin typeface="Avenir Next LT Pro" panose="020B0504020202020204" pitchFamily="34" charset="0"/>
              </a:rPr>
              <a:t> 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isolation</a:t>
            </a:r>
            <a:r>
              <a:rPr lang="es-ES" altLang="en-US" sz="1634" dirty="0">
                <a:latin typeface="Avenir Next LT Pro" panose="020B0504020202020204" pitchFamily="34" charset="0"/>
              </a:rPr>
              <a:t> 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methods</a:t>
            </a:r>
            <a:r>
              <a:rPr lang="es-ES" altLang="en-US" sz="1634" dirty="0">
                <a:latin typeface="Avenir Next LT Pro" panose="020B0504020202020204" pitchFamily="34" charset="0"/>
              </a:rPr>
              <a:t> 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between</a:t>
            </a:r>
            <a:r>
              <a:rPr lang="es-ES" altLang="en-US" sz="1634" dirty="0">
                <a:latin typeface="Avenir Next LT Pro" panose="020B0504020202020204" pitchFamily="34" charset="0"/>
              </a:rPr>
              <a:t> 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adjacent</a:t>
            </a:r>
            <a:r>
              <a:rPr lang="es-ES" altLang="en-US" sz="1634" dirty="0">
                <a:latin typeface="Avenir Next LT Pro" panose="020B0504020202020204" pitchFamily="34" charset="0"/>
              </a:rPr>
              <a:t> 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pixels</a:t>
            </a:r>
            <a:r>
              <a:rPr lang="es-ES" altLang="en-US" sz="1634" dirty="0">
                <a:latin typeface="Avenir Next LT Pro" panose="020B0504020202020204" pitchFamily="34" charset="0"/>
              </a:rPr>
              <a:t>: p-spray, p-stop, no-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isolation</a:t>
            </a:r>
            <a:r>
              <a:rPr lang="es-ES" altLang="en-US" sz="1634" dirty="0">
                <a:latin typeface="Avenir Next LT Pro" panose="020B0504020202020204" pitchFamily="34" charset="0"/>
              </a:rPr>
              <a:t>, single-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trench</a:t>
            </a:r>
            <a:r>
              <a:rPr lang="es-ES" altLang="en-US" sz="1634" dirty="0">
                <a:latin typeface="Avenir Next LT Pro" panose="020B0504020202020204" pitchFamily="34" charset="0"/>
              </a:rPr>
              <a:t>, </a:t>
            </a:r>
            <a:r>
              <a:rPr lang="es-ES" altLang="en-US" sz="1634" dirty="0" err="1">
                <a:latin typeface="Avenir Next LT Pro" panose="020B0504020202020204" pitchFamily="34" charset="0"/>
              </a:rPr>
              <a:t>double-trench</a:t>
            </a:r>
            <a:endParaRPr lang="es-ES" altLang="en-US" sz="1634" dirty="0">
              <a:latin typeface="Avenir Next LT Pro" panose="020B0504020202020204" pitchFamily="34" charset="0"/>
            </a:endParaRPr>
          </a:p>
          <a:p>
            <a:endParaRPr lang="en-GB" altLang="es-ES" sz="1634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AA77156C-9F2E-4B7C-BD98-FF35A976C64E}"/>
              </a:ext>
            </a:extLst>
          </p:cNvPr>
          <p:cNvSpPr/>
          <p:nvPr/>
        </p:nvSpPr>
        <p:spPr>
          <a:xfrm rot="5400000">
            <a:off x="4909538" y="5023198"/>
            <a:ext cx="182977" cy="642577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E55462C6-53C2-4DD6-9D8E-93298FA630A6}"/>
              </a:ext>
            </a:extLst>
          </p:cNvPr>
          <p:cNvSpPr/>
          <p:nvPr/>
        </p:nvSpPr>
        <p:spPr>
          <a:xfrm rot="10800000">
            <a:off x="9798744" y="4298590"/>
            <a:ext cx="182976" cy="642577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pic>
        <p:nvPicPr>
          <p:cNvPr id="11275" name="Picture 17">
            <a:extLst>
              <a:ext uri="{FF2B5EF4-FFF2-40B4-BE49-F238E27FC236}">
                <a16:creationId xmlns:a16="http://schemas.microsoft.com/office/drawing/2014/main" id="{E6A3AB7C-4A18-41F3-8CB2-90842D9831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" y="2818120"/>
            <a:ext cx="4453378" cy="3482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6" name="Picture 19" descr="A graph with a line going up&#10;&#10;Description automatically generated">
            <a:extLst>
              <a:ext uri="{FF2B5EF4-FFF2-40B4-BE49-F238E27FC236}">
                <a16:creationId xmlns:a16="http://schemas.microsoft.com/office/drawing/2014/main" id="{93BCB314-2D8C-46FB-A835-02D1E285D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1639" y="979194"/>
            <a:ext cx="4751875" cy="324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6A3995B9-95E8-49D2-95E1-BF3271C072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280919" y="132252"/>
            <a:ext cx="4343473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Production of TI-LGADs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95E4E-AC6A-4CA0-9397-F443E3E317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366" y="1397853"/>
            <a:ext cx="5483609" cy="323273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Run-3455 produced by Micron Semiconductor Ltd:</a:t>
            </a:r>
          </a:p>
          <a:p>
            <a:pPr lvl="1">
              <a:defRPr/>
            </a:pPr>
            <a:r>
              <a:rPr lang="en-GB" dirty="0">
                <a:latin typeface="Avenir Next LT Pro" panose="020B0504020202020204" pitchFamily="34" charset="0"/>
              </a:rPr>
              <a:t>Wafer production based on increasing </a:t>
            </a:r>
          </a:p>
          <a:p>
            <a:pPr marL="456739" lvl="1" indent="0">
              <a:buNone/>
              <a:defRPr/>
            </a:pPr>
            <a:r>
              <a:rPr lang="en-GB" dirty="0">
                <a:latin typeface="Avenir Next LT Pro" panose="020B0504020202020204" pitchFamily="34" charset="0"/>
              </a:rPr>
              <a:t>     gain layer doping</a:t>
            </a:r>
          </a:p>
          <a:p>
            <a:pPr lvl="1">
              <a:defRPr/>
            </a:pPr>
            <a:r>
              <a:rPr lang="en-GB" dirty="0">
                <a:latin typeface="Avenir Next LT Pro" panose="020B0504020202020204" pitchFamily="34" charset="0"/>
              </a:rPr>
              <a:t>Active thickness = 250µm</a:t>
            </a:r>
          </a:p>
          <a:p>
            <a:pPr lvl="1">
              <a:defRPr/>
            </a:pPr>
            <a:r>
              <a:rPr lang="en-GB" dirty="0">
                <a:latin typeface="Avenir Next LT Pro" panose="020B0504020202020204" pitchFamily="34" charset="0"/>
              </a:rPr>
              <a:t>Pad area = 1x1 mm</a:t>
            </a:r>
            <a:r>
              <a:rPr lang="en-GB" baseline="30000" dirty="0">
                <a:latin typeface="Avenir Next LT Pro" panose="020B0504020202020204" pitchFamily="34" charset="0"/>
              </a:rPr>
              <a:t>2</a:t>
            </a:r>
          </a:p>
          <a:p>
            <a:pPr lvl="1">
              <a:defRPr/>
            </a:pPr>
            <a:r>
              <a:rPr lang="en-GB" dirty="0">
                <a:latin typeface="Avenir Next LT Pro" panose="020B0504020202020204" pitchFamily="34" charset="0"/>
              </a:rPr>
              <a:t>Devices:</a:t>
            </a:r>
          </a:p>
          <a:p>
            <a:pPr lvl="2"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A: 1x1 LGADs with JTE</a:t>
            </a:r>
          </a:p>
          <a:p>
            <a:pPr lvl="2"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B: 1x1 LGADs with JTE + Trench</a:t>
            </a:r>
          </a:p>
          <a:p>
            <a:pPr lvl="2"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C: 1x1 PIN (no gain)</a:t>
            </a:r>
          </a:p>
          <a:p>
            <a:pPr lvl="2"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D: 1x1 LGADs with Trench</a:t>
            </a:r>
          </a:p>
          <a:p>
            <a:pPr lvl="2"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E: 1x2 Pixels, isolated with Trench</a:t>
            </a:r>
          </a:p>
          <a:p>
            <a:pPr lvl="1">
              <a:defRPr/>
            </a:pPr>
            <a:r>
              <a:rPr lang="en-GB" dirty="0" err="1">
                <a:latin typeface="Avenir Next LT Pro" panose="020B0504020202020204" pitchFamily="34" charset="0"/>
              </a:rPr>
              <a:t>Medipix</a:t>
            </a:r>
            <a:r>
              <a:rPr lang="en-GB" dirty="0">
                <a:latin typeface="Avenir Next LT Pro" panose="020B0504020202020204" pitchFamily="34" charset="0"/>
              </a:rPr>
              <a:t> Arrays:</a:t>
            </a:r>
          </a:p>
          <a:p>
            <a:pPr lvl="2"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55 µm pitch</a:t>
            </a:r>
          </a:p>
          <a:p>
            <a:pPr lvl="2">
              <a:defRPr/>
            </a:pPr>
            <a:r>
              <a:rPr lang="en-GB" sz="2000" dirty="0">
                <a:latin typeface="Avenir Next LT Pro" panose="020B0504020202020204" pitchFamily="34" charset="0"/>
              </a:rPr>
              <a:t>110 µm pitch</a:t>
            </a:r>
          </a:p>
          <a:p>
            <a:pPr lvl="2">
              <a:defRPr/>
            </a:pPr>
            <a:endParaRPr lang="en-GB" sz="1452" dirty="0"/>
          </a:p>
          <a:p>
            <a:pPr lvl="2">
              <a:defRPr/>
            </a:pPr>
            <a:endParaRPr lang="en-GB" sz="1452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4A7E8-3DEB-41D0-A76F-365940BA3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42AE3-411C-4E2B-93EA-59E745FD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2294" name="Slide Number Placeholder 5">
            <a:extLst>
              <a:ext uri="{FF2B5EF4-FFF2-40B4-BE49-F238E27FC236}">
                <a16:creationId xmlns:a16="http://schemas.microsoft.com/office/drawing/2014/main" id="{809A0451-D0B3-4420-B16E-D248E0FD35F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4C4B3FC2-3B6C-4243-A438-EBFA5EE8582B}" type="slidenum">
              <a:rPr lang="en-US" altLang="pl-PL" sz="1180">
                <a:solidFill>
                  <a:schemeClr val="bg1"/>
                </a:solidFill>
              </a:rPr>
              <a:pPr/>
              <a:t>7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pic>
        <p:nvPicPr>
          <p:cNvPr id="12295" name="Picture 7">
            <a:extLst>
              <a:ext uri="{FF2B5EF4-FFF2-40B4-BE49-F238E27FC236}">
                <a16:creationId xmlns:a16="http://schemas.microsoft.com/office/drawing/2014/main" id="{446506FF-8325-4873-B0C0-5BBA64AFB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1001" y="914924"/>
            <a:ext cx="2698537" cy="2524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Content Placeholder 4" descr="A red and blue grid&#10;&#10;Description automatically generated">
            <a:extLst>
              <a:ext uri="{FF2B5EF4-FFF2-40B4-BE49-F238E27FC236}">
                <a16:creationId xmlns:a16="http://schemas.microsoft.com/office/drawing/2014/main" id="{0DC670B5-46E9-4484-B1D9-92768AE682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7" t="4561" r="7117" b="2698"/>
          <a:stretch>
            <a:fillRect/>
          </a:stretch>
        </p:blipFill>
        <p:spPr bwMode="auto">
          <a:xfrm>
            <a:off x="5717082" y="1777893"/>
            <a:ext cx="2947787" cy="298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D95B472-ED3F-45C7-A355-163D3CE4DD29}"/>
              </a:ext>
            </a:extLst>
          </p:cNvPr>
          <p:cNvSpPr/>
          <p:nvPr/>
        </p:nvSpPr>
        <p:spPr>
          <a:xfrm>
            <a:off x="10416481" y="2045337"/>
            <a:ext cx="288032" cy="28803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1F36F4A-1A9B-4709-BCDA-4D278D97F84F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8913805" y="2189353"/>
            <a:ext cx="1502676" cy="4059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9" name="Picture 12" descr="A close-up of a computer chip&#10;&#10;Description automatically generated">
            <a:extLst>
              <a:ext uri="{FF2B5EF4-FFF2-40B4-BE49-F238E27FC236}">
                <a16:creationId xmlns:a16="http://schemas.microsoft.com/office/drawing/2014/main" id="{BCDEA9A7-4F4E-44A1-9572-A751886E2A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9" t="11078" r="32713" b="3719"/>
          <a:stretch>
            <a:fillRect/>
          </a:stretch>
        </p:blipFill>
        <p:spPr bwMode="auto">
          <a:xfrm>
            <a:off x="4166828" y="4630591"/>
            <a:ext cx="1362955" cy="140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F8C68BE-1D72-4722-9627-1BEA2417720A}"/>
              </a:ext>
            </a:extLst>
          </p:cNvPr>
          <p:cNvSpPr/>
          <p:nvPr/>
        </p:nvSpPr>
        <p:spPr>
          <a:xfrm>
            <a:off x="5692590" y="3951995"/>
            <a:ext cx="814027" cy="80682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34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298799E-D0F9-4DB4-BDDA-1A5A0BF87560}"/>
              </a:ext>
            </a:extLst>
          </p:cNvPr>
          <p:cNvCxnSpPr>
            <a:stCxn id="14" idx="1"/>
          </p:cNvCxnSpPr>
          <p:nvPr/>
        </p:nvCxnSpPr>
        <p:spPr>
          <a:xfrm flipH="1">
            <a:off x="5245955" y="4355407"/>
            <a:ext cx="446634" cy="18441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2" name="Picture 2">
            <a:extLst>
              <a:ext uri="{FF2B5EF4-FFF2-40B4-BE49-F238E27FC236}">
                <a16:creationId xmlns:a16="http://schemas.microsoft.com/office/drawing/2014/main" id="{B3929D3D-B2FA-45C5-981D-40823CD0F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7" t="8353" r="13319" b="4095"/>
          <a:stretch>
            <a:fillRect/>
          </a:stretch>
        </p:blipFill>
        <p:spPr bwMode="auto">
          <a:xfrm>
            <a:off x="9221001" y="3717032"/>
            <a:ext cx="2574632" cy="236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itle 1">
            <a:extLst>
              <a:ext uri="{FF2B5EF4-FFF2-40B4-BE49-F238E27FC236}">
                <a16:creationId xmlns:a16="http://schemas.microsoft.com/office/drawing/2014/main" id="{9ABF674F-2E19-4D76-A3DD-596D5E2EE7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27848" y="185824"/>
            <a:ext cx="4896544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Electrical Measurements (I)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B900EEDB-3B21-4149-ACAD-108ED6483EC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305018" y="1301029"/>
            <a:ext cx="4406280" cy="1677015"/>
          </a:xfrm>
        </p:spPr>
        <p:txBody>
          <a:bodyPr/>
          <a:lstStyle/>
          <a:p>
            <a:r>
              <a:rPr lang="en-GB" altLang="en-US" sz="2178" dirty="0">
                <a:latin typeface="Avenir Next LT Pro" panose="020B0504020202020204" pitchFamily="34" charset="0"/>
              </a:rPr>
              <a:t>Capacitance-Voltage (CV):</a:t>
            </a:r>
          </a:p>
          <a:p>
            <a:pPr lvl="1"/>
            <a:r>
              <a:rPr lang="en-GB" altLang="en-US" sz="1815" dirty="0">
                <a:latin typeface="Avenir Next LT Pro" panose="020B0504020202020204" pitchFamily="34" charset="0"/>
              </a:rPr>
              <a:t>Gain layer depletion voltage, V</a:t>
            </a:r>
            <a:r>
              <a:rPr lang="en-GB" altLang="en-US" sz="1815" baseline="-25000" dirty="0">
                <a:latin typeface="Avenir Next LT Pro" panose="020B0504020202020204" pitchFamily="34" charset="0"/>
              </a:rPr>
              <a:t>GL</a:t>
            </a:r>
            <a:r>
              <a:rPr lang="en-GB" altLang="en-US" sz="1815" dirty="0">
                <a:latin typeface="Avenir Next LT Pro" panose="020B0504020202020204" pitchFamily="34" charset="0"/>
              </a:rPr>
              <a:t>= 25-30 V</a:t>
            </a:r>
          </a:p>
          <a:p>
            <a:pPr lvl="1"/>
            <a:r>
              <a:rPr lang="en-GB" altLang="en-US" sz="1815" dirty="0">
                <a:latin typeface="Avenir Next LT Pro" panose="020B0504020202020204" pitchFamily="34" charset="0"/>
              </a:rPr>
              <a:t>Full depletion ~ 120V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38A5-9657-4989-BF6E-9186BE8E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19B4D-2597-43A6-AFC1-451738805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3317" name="Slide Number Placeholder 5">
            <a:extLst>
              <a:ext uri="{FF2B5EF4-FFF2-40B4-BE49-F238E27FC236}">
                <a16:creationId xmlns:a16="http://schemas.microsoft.com/office/drawing/2014/main" id="{69C54604-F272-4D84-9639-F5D2E9919B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A1F1C82C-986E-4E98-86BF-3130BBD51D55}" type="slidenum">
              <a:rPr lang="en-US" altLang="pl-PL" sz="1180">
                <a:solidFill>
                  <a:schemeClr val="bg1"/>
                </a:solidFill>
              </a:rPr>
              <a:pPr/>
              <a:t>8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grpSp>
        <p:nvGrpSpPr>
          <p:cNvPr id="13318" name="Group 8">
            <a:extLst>
              <a:ext uri="{FF2B5EF4-FFF2-40B4-BE49-F238E27FC236}">
                <a16:creationId xmlns:a16="http://schemas.microsoft.com/office/drawing/2014/main" id="{115329E3-6E2E-4714-90D2-F2442FA4A0B3}"/>
              </a:ext>
            </a:extLst>
          </p:cNvPr>
          <p:cNvGrpSpPr>
            <a:grpSpLocks/>
          </p:cNvGrpSpPr>
          <p:nvPr/>
        </p:nvGrpSpPr>
        <p:grpSpPr bwMode="auto">
          <a:xfrm>
            <a:off x="4489558" y="978274"/>
            <a:ext cx="7598549" cy="2646669"/>
            <a:chOff x="4921250" y="1083793"/>
            <a:chExt cx="8371186" cy="2916836"/>
          </a:xfrm>
        </p:grpSpPr>
        <p:pic>
          <p:nvPicPr>
            <p:cNvPr id="13320" name="Picture 2">
              <a:extLst>
                <a:ext uri="{FF2B5EF4-FFF2-40B4-BE49-F238E27FC236}">
                  <a16:creationId xmlns:a16="http://schemas.microsoft.com/office/drawing/2014/main" id="{DE181948-D88C-461F-B84C-4644E86CA6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1250" y="1087309"/>
              <a:ext cx="3837286" cy="2913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1" name="Picture 7">
              <a:extLst>
                <a:ext uri="{FF2B5EF4-FFF2-40B4-BE49-F238E27FC236}">
                  <a16:creationId xmlns:a16="http://schemas.microsoft.com/office/drawing/2014/main" id="{2C680E85-8948-4AB5-8405-7500A6191F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5932" y="1083793"/>
              <a:ext cx="4536504" cy="29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7D868E-4000-4640-9AC3-550239746A29}"/>
                </a:ext>
              </a:extLst>
            </p:cNvPr>
            <p:cNvSpPr/>
            <p:nvPr/>
          </p:nvSpPr>
          <p:spPr>
            <a:xfrm>
              <a:off x="9236998" y="3084454"/>
              <a:ext cx="647600" cy="7907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96BD3EC-C946-4A89-B866-B3FECADAC44F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H="1" flipV="1">
              <a:off x="8589398" y="3287696"/>
              <a:ext cx="647600" cy="19212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Title 1">
            <a:extLst>
              <a:ext uri="{FF2B5EF4-FFF2-40B4-BE49-F238E27FC236}">
                <a16:creationId xmlns:a16="http://schemas.microsoft.com/office/drawing/2014/main" id="{9ABF674F-2E19-4D76-A3DD-596D5E2EE7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27848" y="185824"/>
            <a:ext cx="4896544" cy="639763"/>
          </a:xfrm>
        </p:spPr>
        <p:txBody>
          <a:bodyPr/>
          <a:lstStyle/>
          <a:p>
            <a:r>
              <a:rPr lang="en-GB" altLang="en-US" b="1" dirty="0">
                <a:solidFill>
                  <a:schemeClr val="bg1"/>
                </a:solidFill>
              </a:rPr>
              <a:t>Electrical Measurements (II)</a:t>
            </a:r>
          </a:p>
        </p:txBody>
      </p:sp>
      <p:sp>
        <p:nvSpPr>
          <p:cNvPr id="13314" name="Content Placeholder 2">
            <a:extLst>
              <a:ext uri="{FF2B5EF4-FFF2-40B4-BE49-F238E27FC236}">
                <a16:creationId xmlns:a16="http://schemas.microsoft.com/office/drawing/2014/main" id="{B900EEDB-3B21-4149-ACAD-108ED6483EC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305018" y="1301029"/>
            <a:ext cx="4406280" cy="1677015"/>
          </a:xfrm>
        </p:spPr>
        <p:txBody>
          <a:bodyPr/>
          <a:lstStyle/>
          <a:p>
            <a:r>
              <a:rPr lang="en-GB" altLang="en-US" sz="2178" dirty="0">
                <a:latin typeface="Avenir Next LT Pro" panose="020B0504020202020204" pitchFamily="34" charset="0"/>
              </a:rPr>
              <a:t>Capacitance-Voltage (CV):</a:t>
            </a:r>
          </a:p>
          <a:p>
            <a:pPr lvl="1"/>
            <a:r>
              <a:rPr lang="en-GB" altLang="en-US" sz="1815" dirty="0">
                <a:latin typeface="Avenir Next LT Pro" panose="020B0504020202020204" pitchFamily="34" charset="0"/>
              </a:rPr>
              <a:t>Gain layer depletion voltage, V</a:t>
            </a:r>
            <a:r>
              <a:rPr lang="en-GB" altLang="en-US" sz="1815" baseline="-25000" dirty="0">
                <a:latin typeface="Avenir Next LT Pro" panose="020B0504020202020204" pitchFamily="34" charset="0"/>
              </a:rPr>
              <a:t>GL</a:t>
            </a:r>
            <a:r>
              <a:rPr lang="en-GB" altLang="en-US" sz="1815" dirty="0">
                <a:latin typeface="Avenir Next LT Pro" panose="020B0504020202020204" pitchFamily="34" charset="0"/>
              </a:rPr>
              <a:t>= 25-30 V</a:t>
            </a:r>
          </a:p>
          <a:p>
            <a:pPr lvl="1"/>
            <a:r>
              <a:rPr lang="en-GB" altLang="en-US" sz="1815" dirty="0">
                <a:latin typeface="Avenir Next LT Pro" panose="020B0504020202020204" pitchFamily="34" charset="0"/>
              </a:rPr>
              <a:t>Full depletion ~ 120V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A38A5-9657-4989-BF6E-9186BE8E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03/07/2024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19B4D-2597-43A6-AFC1-451738805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25th iWoRiD Lisbon</a:t>
            </a:r>
            <a:endParaRPr lang="en-US" dirty="0"/>
          </a:p>
        </p:txBody>
      </p:sp>
      <p:sp>
        <p:nvSpPr>
          <p:cNvPr id="13317" name="Slide Number Placeholder 5">
            <a:extLst>
              <a:ext uri="{FF2B5EF4-FFF2-40B4-BE49-F238E27FC236}">
                <a16:creationId xmlns:a16="http://schemas.microsoft.com/office/drawing/2014/main" id="{69C54604-F272-4D84-9639-F5D2E9919BB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74301" indent="-25934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037387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452342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1867296" indent="-207477"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2282251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2697206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3112160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3527115" indent="-207477" eaLnBrk="0" fontAlgn="base" hangingPunct="0">
              <a:spcBef>
                <a:spcPct val="0"/>
              </a:spcBef>
              <a:spcAft>
                <a:spcPct val="0"/>
              </a:spcAft>
              <a:defRPr sz="2178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fld id="{A1F1C82C-986E-4E98-86BF-3130BBD51D55}" type="slidenum">
              <a:rPr lang="en-US" altLang="pl-PL" sz="1180">
                <a:solidFill>
                  <a:schemeClr val="bg1"/>
                </a:solidFill>
              </a:rPr>
              <a:pPr/>
              <a:t>9</a:t>
            </a:fld>
            <a:endParaRPr lang="en-US" altLang="pl-PL" sz="1180">
              <a:solidFill>
                <a:schemeClr val="bg1"/>
              </a:solidFill>
            </a:endParaRPr>
          </a:p>
        </p:txBody>
      </p:sp>
      <p:grpSp>
        <p:nvGrpSpPr>
          <p:cNvPr id="13318" name="Group 8">
            <a:extLst>
              <a:ext uri="{FF2B5EF4-FFF2-40B4-BE49-F238E27FC236}">
                <a16:creationId xmlns:a16="http://schemas.microsoft.com/office/drawing/2014/main" id="{115329E3-6E2E-4714-90D2-F2442FA4A0B3}"/>
              </a:ext>
            </a:extLst>
          </p:cNvPr>
          <p:cNvGrpSpPr>
            <a:grpSpLocks/>
          </p:cNvGrpSpPr>
          <p:nvPr/>
        </p:nvGrpSpPr>
        <p:grpSpPr bwMode="auto">
          <a:xfrm>
            <a:off x="4489558" y="978274"/>
            <a:ext cx="7598549" cy="2646669"/>
            <a:chOff x="4921250" y="1083793"/>
            <a:chExt cx="8371186" cy="2916836"/>
          </a:xfrm>
        </p:grpSpPr>
        <p:pic>
          <p:nvPicPr>
            <p:cNvPr id="13320" name="Picture 2">
              <a:extLst>
                <a:ext uri="{FF2B5EF4-FFF2-40B4-BE49-F238E27FC236}">
                  <a16:creationId xmlns:a16="http://schemas.microsoft.com/office/drawing/2014/main" id="{DE181948-D88C-461F-B84C-4644E86CA6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1250" y="1087309"/>
              <a:ext cx="3837286" cy="2913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1" name="Picture 7">
              <a:extLst>
                <a:ext uri="{FF2B5EF4-FFF2-40B4-BE49-F238E27FC236}">
                  <a16:creationId xmlns:a16="http://schemas.microsoft.com/office/drawing/2014/main" id="{2C680E85-8948-4AB5-8405-7500A6191F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5932" y="1083793"/>
              <a:ext cx="4536504" cy="2916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07D868E-4000-4640-9AC3-550239746A29}"/>
                </a:ext>
              </a:extLst>
            </p:cNvPr>
            <p:cNvSpPr/>
            <p:nvPr/>
          </p:nvSpPr>
          <p:spPr>
            <a:xfrm>
              <a:off x="9236998" y="3084454"/>
              <a:ext cx="647600" cy="790737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634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996BD3EC-C946-4A89-B866-B3FECADAC44F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H="1" flipV="1">
              <a:off x="8589398" y="3287696"/>
              <a:ext cx="647600" cy="19212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5B5A3DE-29B1-4441-A82A-D30B2F29660D}"/>
              </a:ext>
            </a:extLst>
          </p:cNvPr>
          <p:cNvSpPr txBox="1">
            <a:spLocks/>
          </p:cNvSpPr>
          <p:nvPr/>
        </p:nvSpPr>
        <p:spPr bwMode="auto">
          <a:xfrm>
            <a:off x="214834" y="3849701"/>
            <a:ext cx="4361169" cy="169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50825" indent="-250825" defTabSz="1006475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540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258888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762125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265363" indent="-250825" defTabSz="1006475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7225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1797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6369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094163" indent="-250825" defTabSz="1006475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altLang="en-US" sz="2178">
                <a:latin typeface="Avenir Next LT Pro" panose="020B0504020202020204" pitchFamily="34" charset="0"/>
                <a:cs typeface="Roboto" pitchFamily="2" charset="0"/>
              </a:rPr>
              <a:t>Current-Voltage (IV):</a:t>
            </a:r>
          </a:p>
          <a:p>
            <a:pPr lvl="1"/>
            <a:r>
              <a:rPr lang="en-GB" altLang="en-US" sz="1815">
                <a:latin typeface="Avenir Next LT Pro" panose="020B0504020202020204" pitchFamily="34" charset="0"/>
                <a:cs typeface="Roboto" pitchFamily="2" charset="0"/>
              </a:rPr>
              <a:t>No sign of breakdown up to 1000V</a:t>
            </a:r>
          </a:p>
          <a:p>
            <a:pPr lvl="1"/>
            <a:r>
              <a:rPr lang="en-GB" altLang="en-US" sz="1815">
                <a:latin typeface="Avenir Next LT Pro" panose="020B0504020202020204" pitchFamily="34" charset="0"/>
                <a:cs typeface="Roboto" pitchFamily="2" charset="0"/>
              </a:rPr>
              <a:t>Leakage current is in nA’s</a:t>
            </a:r>
          </a:p>
          <a:p>
            <a:pPr lvl="1"/>
            <a:endParaRPr lang="en-GB" altLang="en-US" sz="1815">
              <a:latin typeface="Avenir Next LT Pro" panose="020B0504020202020204" pitchFamily="34" charset="0"/>
              <a:cs typeface="Roboto" pitchFamily="2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altLang="en-US" sz="2178">
                <a:solidFill>
                  <a:srgbClr val="CA0000"/>
                </a:solidFill>
                <a:latin typeface="Avenir Next LT Pro" panose="020B0504020202020204" pitchFamily="34" charset="0"/>
                <a:cs typeface="Roboto" pitchFamily="2" charset="0"/>
              </a:rPr>
              <a:t> Devices are working!</a:t>
            </a:r>
          </a:p>
          <a:p>
            <a:endParaRPr lang="en-GB" altLang="en-US" sz="2178">
              <a:latin typeface="Avenir Next LT Pro" panose="020B0504020202020204" pitchFamily="34" charset="0"/>
              <a:cs typeface="Roboto" pitchFamily="2" charset="0"/>
            </a:endParaRPr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E041E360-ABA9-4D20-8BB7-23A0F39F6E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121" y="3658081"/>
            <a:ext cx="3542820" cy="265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id="{A29B975E-94D7-4120-A682-B7F53DC80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629" y="3689778"/>
            <a:ext cx="3996658" cy="265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734764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AF42D9EE-37B3-46F6-A603-705830F0E0BF}" vid="{348BCE5B-071E-485E-920E-078537087B97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l'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BttB_Edinburgh_2024-Moffat</Template>
  <TotalTime>9084</TotalTime>
  <Words>1533</Words>
  <Application>Microsoft Office PowerPoint</Application>
  <PresentationFormat>Panorámica</PresentationFormat>
  <Paragraphs>335</Paragraphs>
  <Slides>29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29</vt:i4>
      </vt:variant>
    </vt:vector>
  </HeadingPairs>
  <TitlesOfParts>
    <vt:vector size="39" baseType="lpstr">
      <vt:lpstr>MS Gothic</vt:lpstr>
      <vt:lpstr>Abadi</vt:lpstr>
      <vt:lpstr>Arial</vt:lpstr>
      <vt:lpstr>Avenir Next LT Pro</vt:lpstr>
      <vt:lpstr>Calibri</vt:lpstr>
      <vt:lpstr>Calibri Light</vt:lpstr>
      <vt:lpstr>Roboto</vt:lpstr>
      <vt:lpstr>Wingdings</vt:lpstr>
      <vt:lpstr>1_Tema de l'Office</vt:lpstr>
      <vt:lpstr>Diseño personalizado</vt:lpstr>
      <vt:lpstr>Presentación de PowerPoint</vt:lpstr>
      <vt:lpstr>Outline</vt:lpstr>
      <vt:lpstr>Motivation</vt:lpstr>
      <vt:lpstr>Pixel Segmentation</vt:lpstr>
      <vt:lpstr>Simulations (I)</vt:lpstr>
      <vt:lpstr>Simulations (II)</vt:lpstr>
      <vt:lpstr>Production of TI-LGADs</vt:lpstr>
      <vt:lpstr>Electrical Measurements (I)</vt:lpstr>
      <vt:lpstr>Electrical Measurements (II)</vt:lpstr>
      <vt:lpstr>Transient Current Technique (TCT)</vt:lpstr>
      <vt:lpstr>TCT: Gain Measurements</vt:lpstr>
      <vt:lpstr>TCT: Pixel Isolation (I)  </vt:lpstr>
      <vt:lpstr>TCT: Pixel Isolation (II)  </vt:lpstr>
      <vt:lpstr>TCT: Pixel Isolation (III)  </vt:lpstr>
      <vt:lpstr>TCT: Pixel Isolation (IV)  </vt:lpstr>
      <vt:lpstr>TCT: Pixel Isolation (2D Maps) </vt:lpstr>
      <vt:lpstr>TCT: Inter-Pixel Distance (I)</vt:lpstr>
      <vt:lpstr>TCT: Inter-Pixel Distance (II)</vt:lpstr>
      <vt:lpstr>TCT: Inter-Pixel Distance (III)</vt:lpstr>
      <vt:lpstr>TCT: Inter-Pixel Distance (IV)</vt:lpstr>
      <vt:lpstr>TCT: Inter-Pixel Distance (V)</vt:lpstr>
      <vt:lpstr>Discussion: Isolation</vt:lpstr>
      <vt:lpstr>Discussion: SEM Images</vt:lpstr>
      <vt:lpstr>Discussion: SEM Images</vt:lpstr>
      <vt:lpstr>Discussion: SEM Images</vt:lpstr>
      <vt:lpstr>Discussion: Energy Dispersive X-Ray (EDX) Spectra</vt:lpstr>
      <vt:lpstr>Presentación de PowerPoint</vt:lpstr>
      <vt:lpstr>Summary and Future Work</vt:lpstr>
      <vt:lpstr>Acknowledegments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Exemple de portada</dc:title>
  <dc:creator>NMoffat</dc:creator>
  <cp:lastModifiedBy>users</cp:lastModifiedBy>
  <cp:revision>77</cp:revision>
  <dcterms:created xsi:type="dcterms:W3CDTF">2024-04-04T08:55:39Z</dcterms:created>
  <dcterms:modified xsi:type="dcterms:W3CDTF">2024-07-02T23:56:42Z</dcterms:modified>
</cp:coreProperties>
</file>