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4"/>
  </p:notesMasterIdLst>
  <p:handoutMasterIdLst>
    <p:handoutMasterId r:id="rId25"/>
  </p:handoutMasterIdLst>
  <p:sldIdLst>
    <p:sldId id="336" r:id="rId5"/>
    <p:sldId id="382" r:id="rId6"/>
    <p:sldId id="384" r:id="rId7"/>
    <p:sldId id="625" r:id="rId8"/>
    <p:sldId id="627" r:id="rId9"/>
    <p:sldId id="628" r:id="rId10"/>
    <p:sldId id="631" r:id="rId11"/>
    <p:sldId id="632" r:id="rId12"/>
    <p:sldId id="651" r:id="rId13"/>
    <p:sldId id="633" r:id="rId14"/>
    <p:sldId id="638" r:id="rId15"/>
    <p:sldId id="639" r:id="rId16"/>
    <p:sldId id="642" r:id="rId17"/>
    <p:sldId id="640" r:id="rId18"/>
    <p:sldId id="657" r:id="rId19"/>
    <p:sldId id="641" r:id="rId20"/>
    <p:sldId id="655" r:id="rId21"/>
    <p:sldId id="648" r:id="rId22"/>
    <p:sldId id="649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460" userDrawn="1">
          <p15:clr>
            <a:srgbClr val="A4A3A4"/>
          </p15:clr>
        </p15:guide>
        <p15:guide id="2" pos="4763" userDrawn="1">
          <p15:clr>
            <a:srgbClr val="A4A3A4"/>
          </p15:clr>
        </p15:guide>
        <p15:guide id="3" pos="5076" userDrawn="1">
          <p15:clr>
            <a:srgbClr val="A4A3A4"/>
          </p15:clr>
        </p15:guide>
        <p15:guide id="4" pos="5399" userDrawn="1">
          <p15:clr>
            <a:srgbClr val="A4A3A4"/>
          </p15:clr>
        </p15:guide>
        <p15:guide id="5" pos="5735" userDrawn="1">
          <p15:clr>
            <a:srgbClr val="A4A3A4"/>
          </p15:clr>
        </p15:guide>
        <p15:guide id="6" pos="6444" userDrawn="1">
          <p15:clr>
            <a:srgbClr val="A4A3A4"/>
          </p15:clr>
        </p15:guide>
        <p15:guide id="7" pos="6977" userDrawn="1">
          <p15:clr>
            <a:srgbClr val="A4A3A4"/>
          </p15:clr>
        </p15:guide>
        <p15:guide id="8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9D885"/>
    <a:srgbClr val="81462B"/>
    <a:srgbClr val="0000CC"/>
    <a:srgbClr val="CC0000"/>
    <a:srgbClr val="0D0D9E"/>
    <a:srgbClr val="D5D5D5"/>
    <a:srgbClr val="0070C0"/>
    <a:srgbClr val="5DA75D"/>
    <a:srgbClr val="EB5B0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021350-A11E-4BEC-B6A9-E6131416AF02}" v="32" dt="2024-07-03T10:21:30.6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93" autoAdjust="0"/>
  </p:normalViewPr>
  <p:slideViewPr>
    <p:cSldViewPr showGuides="1">
      <p:cViewPr varScale="1">
        <p:scale>
          <a:sx n="66" d="100"/>
          <a:sy n="66" d="100"/>
        </p:scale>
        <p:origin x="24" y="280"/>
      </p:cViewPr>
      <p:guideLst>
        <p:guide pos="4460"/>
        <p:guide pos="4763"/>
        <p:guide pos="5076"/>
        <p:guide pos="5399"/>
        <p:guide pos="5735"/>
        <p:guide pos="6444"/>
        <p:guide pos="6977"/>
        <p:guide orient="horz" pos="2160"/>
      </p:guideLst>
    </p:cSldViewPr>
  </p:slideViewPr>
  <p:outlineViewPr>
    <p:cViewPr>
      <p:scale>
        <a:sx n="33" d="100"/>
        <a:sy n="33" d="100"/>
      </p:scale>
      <p:origin x="0" y="-497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03.07.2024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03.07.2024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Now</a:t>
            </a:r>
            <a:r>
              <a:rPr lang="de-DE" dirty="0"/>
              <a:t>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, I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b="1" dirty="0" err="1"/>
              <a:t>target</a:t>
            </a:r>
            <a:r>
              <a:rPr lang="de-DE" b="1" dirty="0"/>
              <a:t> a </a:t>
            </a:r>
            <a:r>
              <a:rPr lang="de-DE" b="1" dirty="0" err="1"/>
              <a:t>specific</a:t>
            </a:r>
            <a:r>
              <a:rPr lang="de-DE" b="1" dirty="0"/>
              <a:t> </a:t>
            </a:r>
            <a:r>
              <a:rPr lang="de-DE" b="1" dirty="0" err="1"/>
              <a:t>spectroscopic</a:t>
            </a:r>
            <a:r>
              <a:rPr lang="de-DE" b="1" dirty="0"/>
              <a:t> </a:t>
            </a:r>
            <a:r>
              <a:rPr lang="de-DE" b="1" dirty="0" err="1"/>
              <a:t>technique</a:t>
            </a:r>
            <a:r>
              <a:rPr lang="de-DE" dirty="0"/>
              <a:t>, </a:t>
            </a:r>
            <a:r>
              <a:rPr lang="de-DE" dirty="0" err="1"/>
              <a:t>because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="1" dirty="0" err="1"/>
              <a:t>extremely</a:t>
            </a:r>
            <a:r>
              <a:rPr lang="de-DE" b="1" dirty="0"/>
              <a:t> powerful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="1" dirty="0" err="1"/>
              <a:t>Highly</a:t>
            </a:r>
            <a:r>
              <a:rPr lang="de-DE" b="1" dirty="0"/>
              <a:t> in-</a:t>
            </a:r>
            <a:r>
              <a:rPr lang="de-DE" b="1" dirty="0" err="1"/>
              <a:t>demand</a:t>
            </a:r>
            <a:r>
              <a:rPr lang="de-DE" b="1" dirty="0"/>
              <a:t> </a:t>
            </a:r>
            <a:r>
              <a:rPr lang="de-DE" dirty="0" err="1"/>
              <a:t>technique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b="1" dirty="0" err="1"/>
              <a:t>pushes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boundaries</a:t>
            </a:r>
            <a:r>
              <a:rPr lang="de-DE" b="1" dirty="0"/>
              <a:t> of </a:t>
            </a:r>
            <a:r>
              <a:rPr lang="de-DE" b="1" dirty="0" err="1"/>
              <a:t>detector</a:t>
            </a:r>
            <a:r>
              <a:rPr lang="de-DE" b="1" dirty="0"/>
              <a:t> </a:t>
            </a:r>
            <a:r>
              <a:rPr lang="de-DE" b="1" dirty="0" err="1"/>
              <a:t>science</a:t>
            </a:r>
            <a:r>
              <a:rPr lang="de-DE" dirty="0"/>
              <a:t> and </a:t>
            </a:r>
            <a:r>
              <a:rPr lang="de-DE" dirty="0" err="1"/>
              <a:t>opens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paths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 </a:t>
            </a:r>
            <a:r>
              <a:rPr lang="de-DE" dirty="0" err="1"/>
              <a:t>beyond</a:t>
            </a:r>
            <a:endParaRPr lang="de-D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b="1" dirty="0"/>
              <a:t>Science </a:t>
            </a:r>
            <a:r>
              <a:rPr lang="de-DE" b="1" dirty="0" err="1"/>
              <a:t>cases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: </a:t>
            </a:r>
            <a:r>
              <a:rPr lang="de-DE" dirty="0" err="1"/>
              <a:t>correlated</a:t>
            </a:r>
            <a:r>
              <a:rPr lang="de-DE" dirty="0"/>
              <a:t> and </a:t>
            </a:r>
            <a:r>
              <a:rPr lang="de-DE" b="1" dirty="0" err="1"/>
              <a:t>quantum</a:t>
            </a:r>
            <a:r>
              <a:rPr lang="de-DE" b="1" dirty="0"/>
              <a:t> </a:t>
            </a:r>
            <a:r>
              <a:rPr lang="de-DE" b="1" dirty="0" err="1"/>
              <a:t>materials</a:t>
            </a:r>
            <a:r>
              <a:rPr lang="de-DE" b="1" dirty="0"/>
              <a:t> </a:t>
            </a:r>
            <a:r>
              <a:rPr lang="de-DE" dirty="0" err="1"/>
              <a:t>for</a:t>
            </a:r>
            <a:r>
              <a:rPr lang="de-DE" dirty="0"/>
              <a:t> possible </a:t>
            </a:r>
            <a:r>
              <a:rPr lang="de-DE" b="1" dirty="0" err="1"/>
              <a:t>spintronics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 and </a:t>
            </a:r>
            <a:r>
              <a:rPr lang="de-DE" b="1" dirty="0"/>
              <a:t>high-T </a:t>
            </a:r>
            <a:r>
              <a:rPr lang="de-DE" b="1" dirty="0" err="1"/>
              <a:t>superconductivity</a:t>
            </a:r>
            <a:endParaRPr lang="de-AT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67116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Now</a:t>
            </a:r>
            <a:r>
              <a:rPr lang="de-DE" dirty="0"/>
              <a:t>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, I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b="1" dirty="0" err="1"/>
              <a:t>target</a:t>
            </a:r>
            <a:r>
              <a:rPr lang="de-DE" b="1" dirty="0"/>
              <a:t> a </a:t>
            </a:r>
            <a:r>
              <a:rPr lang="de-DE" b="1" dirty="0" err="1"/>
              <a:t>specific</a:t>
            </a:r>
            <a:r>
              <a:rPr lang="de-DE" b="1" dirty="0"/>
              <a:t> </a:t>
            </a:r>
            <a:r>
              <a:rPr lang="de-DE" b="1" dirty="0" err="1"/>
              <a:t>spectroscopic</a:t>
            </a:r>
            <a:r>
              <a:rPr lang="de-DE" b="1" dirty="0"/>
              <a:t> </a:t>
            </a:r>
            <a:r>
              <a:rPr lang="de-DE" b="1" dirty="0" err="1"/>
              <a:t>technique</a:t>
            </a:r>
            <a:r>
              <a:rPr lang="de-DE" dirty="0"/>
              <a:t>, </a:t>
            </a:r>
            <a:r>
              <a:rPr lang="de-DE" dirty="0" err="1"/>
              <a:t>because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="1" dirty="0" err="1"/>
              <a:t>extremely</a:t>
            </a:r>
            <a:r>
              <a:rPr lang="de-DE" b="1" dirty="0"/>
              <a:t> powerful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="1" dirty="0" err="1"/>
              <a:t>Highly</a:t>
            </a:r>
            <a:r>
              <a:rPr lang="de-DE" b="1" dirty="0"/>
              <a:t> in-</a:t>
            </a:r>
            <a:r>
              <a:rPr lang="de-DE" b="1" dirty="0" err="1"/>
              <a:t>demand</a:t>
            </a:r>
            <a:r>
              <a:rPr lang="de-DE" b="1" dirty="0"/>
              <a:t> </a:t>
            </a:r>
            <a:r>
              <a:rPr lang="de-DE" dirty="0" err="1"/>
              <a:t>technique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b="1" dirty="0" err="1"/>
              <a:t>pushes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boundaries</a:t>
            </a:r>
            <a:r>
              <a:rPr lang="de-DE" b="1" dirty="0"/>
              <a:t> of </a:t>
            </a:r>
            <a:r>
              <a:rPr lang="de-DE" b="1" dirty="0" err="1"/>
              <a:t>detector</a:t>
            </a:r>
            <a:r>
              <a:rPr lang="de-DE" b="1" dirty="0"/>
              <a:t> </a:t>
            </a:r>
            <a:r>
              <a:rPr lang="de-DE" b="1" dirty="0" err="1"/>
              <a:t>science</a:t>
            </a:r>
            <a:r>
              <a:rPr lang="de-DE" dirty="0"/>
              <a:t> and </a:t>
            </a:r>
            <a:r>
              <a:rPr lang="de-DE" dirty="0" err="1"/>
              <a:t>opens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paths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 </a:t>
            </a:r>
            <a:r>
              <a:rPr lang="de-DE" dirty="0" err="1"/>
              <a:t>beyond</a:t>
            </a:r>
            <a:endParaRPr lang="de-D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b="1" dirty="0"/>
              <a:t>Science </a:t>
            </a:r>
            <a:r>
              <a:rPr lang="de-DE" b="1" dirty="0" err="1"/>
              <a:t>cases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: </a:t>
            </a:r>
            <a:r>
              <a:rPr lang="de-DE" dirty="0" err="1"/>
              <a:t>correlated</a:t>
            </a:r>
            <a:r>
              <a:rPr lang="de-DE" dirty="0"/>
              <a:t> and </a:t>
            </a:r>
            <a:r>
              <a:rPr lang="de-DE" b="1" dirty="0" err="1"/>
              <a:t>quantum</a:t>
            </a:r>
            <a:r>
              <a:rPr lang="de-DE" b="1" dirty="0"/>
              <a:t> </a:t>
            </a:r>
            <a:r>
              <a:rPr lang="de-DE" b="1" dirty="0" err="1"/>
              <a:t>materials</a:t>
            </a:r>
            <a:r>
              <a:rPr lang="de-DE" b="1" dirty="0"/>
              <a:t> </a:t>
            </a:r>
            <a:r>
              <a:rPr lang="de-DE" dirty="0" err="1"/>
              <a:t>for</a:t>
            </a:r>
            <a:r>
              <a:rPr lang="de-DE" dirty="0"/>
              <a:t> possible </a:t>
            </a:r>
            <a:r>
              <a:rPr lang="de-DE" b="1" dirty="0" err="1"/>
              <a:t>spintronics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 and </a:t>
            </a:r>
            <a:r>
              <a:rPr lang="de-DE" b="1" dirty="0"/>
              <a:t>high-T </a:t>
            </a:r>
            <a:r>
              <a:rPr lang="de-DE" b="1" dirty="0" err="1"/>
              <a:t>superconductivity</a:t>
            </a:r>
            <a:endParaRPr lang="de-AT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97297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Now</a:t>
            </a:r>
            <a:r>
              <a:rPr lang="de-DE" dirty="0"/>
              <a:t>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, I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b="1" dirty="0" err="1"/>
              <a:t>target</a:t>
            </a:r>
            <a:r>
              <a:rPr lang="de-DE" b="1" dirty="0"/>
              <a:t> a </a:t>
            </a:r>
            <a:r>
              <a:rPr lang="de-DE" b="1" dirty="0" err="1"/>
              <a:t>specific</a:t>
            </a:r>
            <a:r>
              <a:rPr lang="de-DE" b="1" dirty="0"/>
              <a:t> </a:t>
            </a:r>
            <a:r>
              <a:rPr lang="de-DE" b="1" dirty="0" err="1"/>
              <a:t>spectroscopic</a:t>
            </a:r>
            <a:r>
              <a:rPr lang="de-DE" b="1" dirty="0"/>
              <a:t> </a:t>
            </a:r>
            <a:r>
              <a:rPr lang="de-DE" b="1" dirty="0" err="1"/>
              <a:t>technique</a:t>
            </a:r>
            <a:r>
              <a:rPr lang="de-DE" dirty="0"/>
              <a:t>, </a:t>
            </a:r>
            <a:r>
              <a:rPr lang="de-DE" dirty="0" err="1"/>
              <a:t>because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="1" dirty="0" err="1"/>
              <a:t>extremely</a:t>
            </a:r>
            <a:r>
              <a:rPr lang="de-DE" b="1" dirty="0"/>
              <a:t> powerful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="1" dirty="0" err="1"/>
              <a:t>Highly</a:t>
            </a:r>
            <a:r>
              <a:rPr lang="de-DE" b="1" dirty="0"/>
              <a:t> in-</a:t>
            </a:r>
            <a:r>
              <a:rPr lang="de-DE" b="1" dirty="0" err="1"/>
              <a:t>demand</a:t>
            </a:r>
            <a:r>
              <a:rPr lang="de-DE" b="1" dirty="0"/>
              <a:t> </a:t>
            </a:r>
            <a:r>
              <a:rPr lang="de-DE" dirty="0" err="1"/>
              <a:t>technique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b="1" dirty="0" err="1"/>
              <a:t>pushes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boundaries</a:t>
            </a:r>
            <a:r>
              <a:rPr lang="de-DE" b="1" dirty="0"/>
              <a:t> of </a:t>
            </a:r>
            <a:r>
              <a:rPr lang="de-DE" b="1" dirty="0" err="1"/>
              <a:t>detector</a:t>
            </a:r>
            <a:r>
              <a:rPr lang="de-DE" b="1" dirty="0"/>
              <a:t> </a:t>
            </a:r>
            <a:r>
              <a:rPr lang="de-DE" b="1" dirty="0" err="1"/>
              <a:t>science</a:t>
            </a:r>
            <a:r>
              <a:rPr lang="de-DE" dirty="0"/>
              <a:t> and </a:t>
            </a:r>
            <a:r>
              <a:rPr lang="de-DE" dirty="0" err="1"/>
              <a:t>opens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paths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 </a:t>
            </a:r>
            <a:r>
              <a:rPr lang="de-DE" dirty="0" err="1"/>
              <a:t>beyond</a:t>
            </a:r>
            <a:endParaRPr lang="de-D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b="1" dirty="0"/>
              <a:t>Science </a:t>
            </a:r>
            <a:r>
              <a:rPr lang="de-DE" b="1" dirty="0" err="1"/>
              <a:t>cases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: </a:t>
            </a:r>
            <a:r>
              <a:rPr lang="de-DE" dirty="0" err="1"/>
              <a:t>correlated</a:t>
            </a:r>
            <a:r>
              <a:rPr lang="de-DE" dirty="0"/>
              <a:t> and </a:t>
            </a:r>
            <a:r>
              <a:rPr lang="de-DE" b="1" dirty="0" err="1"/>
              <a:t>quantum</a:t>
            </a:r>
            <a:r>
              <a:rPr lang="de-DE" b="1" dirty="0"/>
              <a:t> </a:t>
            </a:r>
            <a:r>
              <a:rPr lang="de-DE" b="1" dirty="0" err="1"/>
              <a:t>materials</a:t>
            </a:r>
            <a:r>
              <a:rPr lang="de-DE" b="1" dirty="0"/>
              <a:t> </a:t>
            </a:r>
            <a:r>
              <a:rPr lang="de-DE" dirty="0" err="1"/>
              <a:t>for</a:t>
            </a:r>
            <a:r>
              <a:rPr lang="de-DE" dirty="0"/>
              <a:t> possible </a:t>
            </a:r>
            <a:r>
              <a:rPr lang="de-DE" b="1" dirty="0" err="1"/>
              <a:t>spintronics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 and </a:t>
            </a:r>
            <a:r>
              <a:rPr lang="de-DE" b="1" dirty="0"/>
              <a:t>high-T </a:t>
            </a:r>
            <a:r>
              <a:rPr lang="de-DE" b="1" dirty="0" err="1"/>
              <a:t>superconductivity</a:t>
            </a:r>
            <a:endParaRPr lang="de-AT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9608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0F17EE9-29C0-2141-A489-2A4BA5A347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563"/>
          <a:stretch/>
        </p:blipFill>
        <p:spPr>
          <a:xfrm>
            <a:off x="631137" y="358671"/>
            <a:ext cx="983351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0D22868-1576-071B-E02E-9CD70D5B494D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7BAB254-92A5-7C1F-983C-107CA02125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030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7746-BF37-40AC-8B77-B619BAD1863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34B-DFD3-455F-8A3E-5A3CB93F3A10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E0460-3422-481A-8E84-F3E4B2CA3C0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E9ABE-E0E0-4CCB-8396-932D3DE870C1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0637-B87A-49E3-AD5F-E613C67EE3D3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6461-0AED-472A-BD73-728DCA428EBA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FFE62A-5853-4C3D-82C7-AF58B0C54D8D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121-F1C6-4266-99BF-A1D91CBD9323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C2B3-4A89-48A7-9787-1F00220C8AA5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8F70078A-CA75-6E51-EAF3-607D965A52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13A16A8-CDB6-176A-AF4C-BA6EAABE01B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96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8FE3-7217-40C9-849D-7AD527778AAB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0827-3E06-493D-930C-1E45C8D0F45A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539F-740B-40CC-ADDB-0396BA218BD4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531E-C764-4B51-9A6E-20FAD9DE85E8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BFBA-A6AC-4DE6-B714-70B32052EFEA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D0772-9396-4BF2-8DB8-A2945763C939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B52-F702-4809-8F9B-2F72C617B315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B5D56-C3D3-4AC5-8C3E-A7E7B22ADE6B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76CB0-FECC-48CA-B9BA-8FAA3855801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5EED-6066-42D9-8A29-51ADB10AB9A7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61A34A1-2093-78E5-BDC0-6F5FCE1849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1FEE30C-2586-654A-BF54-CCEAD6C813D2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97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F998-1E8C-4D58-AFA0-82C5DF4AD287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60C-4767-4D45-9F8C-51FCF48D8AAA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EA20-1531-4CB2-A523-B37CFD4CEC22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26C9-455A-48F0-9E5E-EAFC4E008CE3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88630E5-6617-6EC8-B1AA-7FE318E4A7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830975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29CEAA5-5F9D-F7C3-AF88-8662AFFE97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6998C08-46AF-EBED-4A96-23C91C0A4A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637C6E0-D112-01A6-5C12-D3A0AB6D6A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B3026D-1F74-4A46-A0F7-6F2450BC8849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DC89DF-B58D-4DCA-BF14-448085CB752A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CCBC205-8E73-4BA4-AF4A-AA08EA2787AD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10" r:id="rId2"/>
    <p:sldLayoutId id="2147483718" r:id="rId3"/>
    <p:sldLayoutId id="2147483726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iktoria.hinger@psi.ch?subject=JUNGFRAU%20for%20RIXS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sv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51.png"/><Relationship Id="rId5" Type="http://schemas.openxmlformats.org/officeDocument/2006/relationships/image" Target="../media/image50.sv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55.png"/><Relationship Id="rId7" Type="http://schemas.openxmlformats.org/officeDocument/2006/relationships/image" Target="../media/image50.sv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9.png"/><Relationship Id="rId11" Type="http://schemas.openxmlformats.org/officeDocument/2006/relationships/image" Target="../media/image560.png"/><Relationship Id="rId5" Type="http://schemas.openxmlformats.org/officeDocument/2006/relationships/image" Target="../media/image50.png"/><Relationship Id="rId10" Type="http://schemas.openxmlformats.org/officeDocument/2006/relationships/image" Target="../media/image57.png"/><Relationship Id="rId4" Type="http://schemas.openxmlformats.org/officeDocument/2006/relationships/image" Target="../media/image47.jpeg"/><Relationship Id="rId9" Type="http://schemas.openxmlformats.org/officeDocument/2006/relationships/image" Target="../media/image52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47.jpe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3.jpe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3.xml"/><Relationship Id="rId6" Type="http://schemas.microsoft.com/office/2007/relationships/hdphoto" Target="../media/hdphoto1.wdp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For Resonant Inelastic X-ray Scattering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ED98C102-27C8-D612-5F44-68FC8ED38E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6213"/>
            <a:ext cx="6984851" cy="2008187"/>
          </a:xfrm>
        </p:spPr>
        <p:txBody>
          <a:bodyPr/>
          <a:lstStyle/>
          <a:p>
            <a:r>
              <a:rPr lang="en-US" sz="4400" b="1" dirty="0"/>
              <a:t>First applications of the JUNGFRAU detector with </a:t>
            </a:r>
            <a:r>
              <a:rPr lang="en-US" sz="4400" b="1" dirty="0" err="1"/>
              <a:t>iLGAD</a:t>
            </a:r>
            <a:r>
              <a:rPr lang="en-US" sz="4400" b="1" dirty="0"/>
              <a:t> technology</a:t>
            </a:r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CBEA0695-895C-57E7-F4DC-80740CABF152}"/>
              </a:ext>
            </a:extLst>
          </p:cNvPr>
          <p:cNvSpPr txBox="1">
            <a:spLocks/>
          </p:cNvSpPr>
          <p:nvPr/>
        </p:nvSpPr>
        <p:spPr>
          <a:xfrm>
            <a:off x="695325" y="6129300"/>
            <a:ext cx="5292725" cy="25202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25</a:t>
            </a:r>
            <a:r>
              <a:rPr lang="en-GB" baseline="30000"/>
              <a:t>th</a:t>
            </a:r>
            <a:r>
              <a:rPr lang="en-GB"/>
              <a:t> iWoRiD, Lisbon, 04 July 2024</a:t>
            </a:r>
            <a:endParaRPr lang="en-GB" dirty="0"/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4ECE2650-50E4-5179-970F-D0E9CB5C53B0}"/>
              </a:ext>
            </a:extLst>
          </p:cNvPr>
          <p:cNvSpPr txBox="1">
            <a:spLocks/>
          </p:cNvSpPr>
          <p:nvPr/>
        </p:nvSpPr>
        <p:spPr>
          <a:xfrm>
            <a:off x="695325" y="4351156"/>
            <a:ext cx="5832723" cy="103600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1100" dirty="0"/>
              <a:t>R. Barten</a:t>
            </a:r>
            <a:r>
              <a:rPr lang="en-GB" sz="1100" baseline="30000" dirty="0"/>
              <a:t>1</a:t>
            </a:r>
            <a:r>
              <a:rPr lang="en-GB" sz="1100" dirty="0"/>
              <a:t>, F. Baruffaldi</a:t>
            </a:r>
            <a:r>
              <a:rPr lang="en-GB" sz="1100" baseline="30000" dirty="0"/>
              <a:t>1</a:t>
            </a:r>
            <a:r>
              <a:rPr lang="en-GB" sz="1100" dirty="0"/>
              <a:t>, A. Bergamaschi</a:t>
            </a:r>
            <a:r>
              <a:rPr lang="en-GB" sz="1100" baseline="30000" dirty="0"/>
              <a:t>1</a:t>
            </a:r>
            <a:r>
              <a:rPr lang="en-GB" sz="1100" dirty="0"/>
              <a:t>, B. Braham</a:t>
            </a:r>
            <a:r>
              <a:rPr lang="en-GB" sz="1100" baseline="30000" dirty="0"/>
              <a:t>1</a:t>
            </a:r>
            <a:r>
              <a:rPr lang="en-GB" sz="1100" dirty="0"/>
              <a:t>, M. Brückner</a:t>
            </a:r>
            <a:r>
              <a:rPr lang="en-GB" sz="1100" baseline="30000" dirty="0"/>
              <a:t>1</a:t>
            </a:r>
            <a:r>
              <a:rPr lang="en-GB" sz="1100" dirty="0"/>
              <a:t>, M. Carulla</a:t>
            </a:r>
            <a:r>
              <a:rPr lang="en-GB" sz="1100" baseline="30000" dirty="0"/>
              <a:t>1</a:t>
            </a:r>
            <a:r>
              <a:rPr lang="en-GB" sz="1100" dirty="0"/>
              <a:t>, R. Dinapoli</a:t>
            </a:r>
            <a:r>
              <a:rPr lang="en-GB" sz="1100" baseline="30000" dirty="0"/>
              <a:t>1</a:t>
            </a:r>
            <a:r>
              <a:rPr lang="en-GB" sz="1100" dirty="0"/>
              <a:t>,</a:t>
            </a:r>
            <a:br>
              <a:rPr lang="en-GB" sz="1100" dirty="0"/>
            </a:br>
            <a:r>
              <a:rPr lang="en-GB" sz="1100" dirty="0"/>
              <a:t>N. Duarte</a:t>
            </a:r>
            <a:r>
              <a:rPr lang="en-GB" sz="1100" baseline="30000" dirty="0"/>
              <a:t>2</a:t>
            </a:r>
            <a:r>
              <a:rPr lang="en-GB" sz="1100" dirty="0"/>
              <a:t>, S. Ebner</a:t>
            </a:r>
            <a:r>
              <a:rPr lang="en-GB" sz="1100" baseline="30000" dirty="0"/>
              <a:t>1</a:t>
            </a:r>
            <a:r>
              <a:rPr lang="en-GB" sz="1100" dirty="0"/>
              <a:t>, K. Ferjaoui</a:t>
            </a:r>
            <a:r>
              <a:rPr lang="en-GB" sz="1100" baseline="30000" dirty="0"/>
              <a:t>1</a:t>
            </a:r>
            <a:r>
              <a:rPr lang="en-GB" sz="1100" dirty="0"/>
              <a:t>, E. Fröjdh</a:t>
            </a:r>
            <a:r>
              <a:rPr lang="en-GB" sz="1100" baseline="30000" dirty="0"/>
              <a:t>1</a:t>
            </a:r>
            <a:r>
              <a:rPr lang="en-GB" sz="1100" dirty="0"/>
              <a:t>, D. Greiffenberg</a:t>
            </a:r>
            <a:r>
              <a:rPr lang="en-GB" sz="1100" baseline="30000" dirty="0"/>
              <a:t>1</a:t>
            </a:r>
            <a:r>
              <a:rPr lang="en-GB" sz="1100" dirty="0"/>
              <a:t>, S. Hasanaj</a:t>
            </a:r>
            <a:r>
              <a:rPr lang="en-GB" sz="1100" baseline="30000" dirty="0"/>
              <a:t>1</a:t>
            </a:r>
            <a:r>
              <a:rPr lang="en-GB" sz="1100" dirty="0"/>
              <a:t>, J. Heymes</a:t>
            </a:r>
            <a:r>
              <a:rPr lang="en-GB" sz="1100" baseline="30000" dirty="0"/>
              <a:t>1</a:t>
            </a:r>
            <a:r>
              <a:rPr lang="en-GB" sz="1100" dirty="0"/>
              <a:t>,</a:t>
            </a:r>
            <a:br>
              <a:rPr lang="en-GB" sz="1100" dirty="0"/>
            </a:br>
            <a:r>
              <a:rPr lang="en-GB" sz="1100" u="sng" dirty="0"/>
              <a:t>V. Hinger</a:t>
            </a:r>
            <a:r>
              <a:rPr lang="en-GB" sz="1100" baseline="30000" dirty="0"/>
              <a:t>1</a:t>
            </a:r>
            <a:r>
              <a:rPr lang="en-GB" sz="1100" baseline="30000" noProof="0" dirty="0"/>
              <a:t>*</a:t>
            </a:r>
            <a:r>
              <a:rPr lang="en-GB" sz="1100" dirty="0"/>
              <a:t>, L. Le Guyader</a:t>
            </a:r>
            <a:r>
              <a:rPr lang="en-GB" sz="1100" baseline="30000" dirty="0"/>
              <a:t>3</a:t>
            </a:r>
            <a:r>
              <a:rPr lang="en-GB" sz="1100" dirty="0"/>
              <a:t>, T. King</a:t>
            </a:r>
            <a:r>
              <a:rPr lang="en-GB" sz="1100" baseline="30000" dirty="0"/>
              <a:t>1</a:t>
            </a:r>
            <a:r>
              <a:rPr lang="en-GB" sz="1100" dirty="0"/>
              <a:t>, P. Kozłowski</a:t>
            </a:r>
            <a:r>
              <a:rPr lang="en-GB" sz="1100" baseline="30000" dirty="0"/>
              <a:t>1</a:t>
            </a:r>
            <a:r>
              <a:rPr lang="en-GB" sz="1100" dirty="0"/>
              <a:t>, C. Lopez-Cuenca</a:t>
            </a:r>
            <a:r>
              <a:rPr lang="en-GB" sz="1100" baseline="30000" dirty="0"/>
              <a:t>1</a:t>
            </a:r>
            <a:r>
              <a:rPr lang="en-GB" sz="1100" dirty="0"/>
              <a:t>, D. Mezza</a:t>
            </a:r>
            <a:r>
              <a:rPr lang="en-GB" sz="1100" baseline="30000" dirty="0"/>
              <a:t>1</a:t>
            </a:r>
            <a:r>
              <a:rPr lang="en-GB" sz="1100" dirty="0"/>
              <a:t>, K. Moustakas</a:t>
            </a:r>
            <a:r>
              <a:rPr lang="en-GB" sz="1100" baseline="30000" dirty="0"/>
              <a:t>1</a:t>
            </a:r>
            <a:r>
              <a:rPr lang="en-GB" sz="1100" dirty="0"/>
              <a:t>, A. Mozzanica</a:t>
            </a:r>
            <a:r>
              <a:rPr lang="en-GB" sz="1100" baseline="30000" dirty="0"/>
              <a:t>1</a:t>
            </a:r>
            <a:r>
              <a:rPr lang="en-GB" sz="1100" dirty="0"/>
              <a:t>, E. Paris</a:t>
            </a:r>
            <a:r>
              <a:rPr lang="en-GB" sz="1100" baseline="30000" dirty="0"/>
              <a:t>4</a:t>
            </a:r>
            <a:r>
              <a:rPr lang="en-GB" sz="1100" dirty="0"/>
              <a:t>, K. A. Paton</a:t>
            </a:r>
            <a:r>
              <a:rPr lang="en-GB" sz="1100" baseline="30000" dirty="0"/>
              <a:t>1</a:t>
            </a:r>
            <a:r>
              <a:rPr lang="en-GB" sz="1100" dirty="0"/>
              <a:t>, M. Ramilli</a:t>
            </a:r>
            <a:r>
              <a:rPr lang="en-GB" sz="1100" baseline="30000" dirty="0"/>
              <a:t>2</a:t>
            </a:r>
            <a:r>
              <a:rPr lang="en-GB" sz="1100" dirty="0"/>
              <a:t>, E. Razzoli</a:t>
            </a:r>
            <a:r>
              <a:rPr lang="en-GB" sz="1100" baseline="30000" dirty="0"/>
              <a:t>4</a:t>
            </a:r>
            <a:r>
              <a:rPr lang="en-GB" sz="1100" dirty="0"/>
              <a:t>, C. Ruder</a:t>
            </a:r>
            <a:r>
              <a:rPr lang="en-GB" sz="1100" baseline="30000" dirty="0"/>
              <a:t>1</a:t>
            </a:r>
            <a:r>
              <a:rPr lang="en-GB" sz="1100" dirty="0"/>
              <a:t>, A. Scherz</a:t>
            </a:r>
            <a:r>
              <a:rPr lang="en-GB" sz="1100" baseline="30000" dirty="0"/>
              <a:t>3</a:t>
            </a:r>
            <a:r>
              <a:rPr lang="en-GB" sz="1100" dirty="0"/>
              <a:t>, B. Schmitt</a:t>
            </a:r>
            <a:r>
              <a:rPr lang="en-GB" sz="1100" baseline="30000" dirty="0"/>
              <a:t>1</a:t>
            </a:r>
            <a:r>
              <a:rPr lang="en-GB" sz="1100" dirty="0"/>
              <a:t>, P. Sieberer</a:t>
            </a:r>
            <a:r>
              <a:rPr lang="en-GB" sz="1100" baseline="30000" dirty="0"/>
              <a:t>1</a:t>
            </a:r>
            <a:r>
              <a:rPr lang="en-GB" sz="1100" dirty="0"/>
              <a:t>, E. Skoropata</a:t>
            </a:r>
            <a:r>
              <a:rPr lang="en-GB" sz="1100" baseline="30000" dirty="0"/>
              <a:t>4</a:t>
            </a:r>
            <a:r>
              <a:rPr lang="en-GB" sz="1100" dirty="0"/>
              <a:t>, D. Thattil</a:t>
            </a:r>
            <a:r>
              <a:rPr lang="en-GB" sz="1100" baseline="30000" dirty="0"/>
              <a:t>1</a:t>
            </a:r>
            <a:r>
              <a:rPr lang="en-GB" sz="1100" dirty="0"/>
              <a:t>, M. Turcato</a:t>
            </a:r>
            <a:r>
              <a:rPr lang="en-GB" sz="1100" baseline="30000" dirty="0"/>
              <a:t> 2</a:t>
            </a:r>
            <a:r>
              <a:rPr lang="en-GB" sz="1100" dirty="0"/>
              <a:t>, H. Ueda</a:t>
            </a:r>
            <a:r>
              <a:rPr lang="en-GB" sz="1100" baseline="30000" dirty="0"/>
              <a:t>4</a:t>
            </a:r>
            <a:r>
              <a:rPr lang="en-GB" sz="1100" dirty="0"/>
              <a:t>, X. Xie</a:t>
            </a:r>
            <a:r>
              <a:rPr lang="en-GB" sz="1100" baseline="30000" dirty="0"/>
              <a:t>1</a:t>
            </a:r>
            <a:r>
              <a:rPr lang="en-GB" sz="1100" dirty="0"/>
              <a:t>, J. Zhang</a:t>
            </a:r>
            <a:r>
              <a:rPr lang="en-GB" sz="1100" baseline="30000" dirty="0"/>
              <a:t>1</a:t>
            </a:r>
            <a:endParaRPr lang="en-GB" sz="1100" dirty="0"/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15398C89-5C72-35AB-18D9-3A875DDF161F}"/>
              </a:ext>
            </a:extLst>
          </p:cNvPr>
          <p:cNvSpPr txBox="1">
            <a:spLocks/>
          </p:cNvSpPr>
          <p:nvPr/>
        </p:nvSpPr>
        <p:spPr>
          <a:xfrm>
            <a:off x="695325" y="5431275"/>
            <a:ext cx="5076827" cy="51800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900" baseline="30000" dirty="0"/>
              <a:t>1</a:t>
            </a:r>
            <a:r>
              <a:rPr lang="en-GB" sz="900" dirty="0"/>
              <a:t> PSI </a:t>
            </a:r>
            <a:r>
              <a:rPr lang="en-GB" sz="900" dirty="0" err="1"/>
              <a:t>Center</a:t>
            </a:r>
            <a:r>
              <a:rPr lang="en-GB" sz="900" dirty="0"/>
              <a:t> for Photon Science Detector Group, </a:t>
            </a:r>
            <a:r>
              <a:rPr lang="en-GB" sz="900" baseline="30000" dirty="0"/>
              <a:t>2</a:t>
            </a:r>
            <a:r>
              <a:rPr lang="en-GB" sz="900" dirty="0"/>
              <a:t> European XFEL </a:t>
            </a:r>
            <a:r>
              <a:rPr lang="en-GB" sz="900" dirty="0" err="1"/>
              <a:t>GmBH</a:t>
            </a:r>
            <a:r>
              <a:rPr lang="en-GB" sz="900" dirty="0"/>
              <a:t> Detector Operations,</a:t>
            </a:r>
            <a:br>
              <a:rPr lang="en-GB" sz="900" dirty="0"/>
            </a:br>
            <a:r>
              <a:rPr lang="en-GB" sz="900" baseline="30000" dirty="0"/>
              <a:t>3</a:t>
            </a:r>
            <a:r>
              <a:rPr lang="en-GB" sz="900" dirty="0"/>
              <a:t> European XFEL </a:t>
            </a:r>
            <a:r>
              <a:rPr lang="en-GB" sz="900" dirty="0" err="1"/>
              <a:t>GmBH</a:t>
            </a:r>
            <a:r>
              <a:rPr lang="en-GB" sz="900" dirty="0"/>
              <a:t> Scientific Instrument SCS, </a:t>
            </a:r>
            <a:r>
              <a:rPr lang="en-GB" sz="900" baseline="30000" dirty="0"/>
              <a:t>4</a:t>
            </a:r>
            <a:r>
              <a:rPr lang="en-GB" sz="900" dirty="0"/>
              <a:t> PSI </a:t>
            </a:r>
            <a:r>
              <a:rPr lang="en-GB" sz="900" dirty="0" err="1"/>
              <a:t>Center</a:t>
            </a:r>
            <a:r>
              <a:rPr lang="en-GB" sz="900" dirty="0"/>
              <a:t> for Photon Science </a:t>
            </a:r>
            <a:r>
              <a:rPr lang="en-GB" sz="900" dirty="0" err="1"/>
              <a:t>SwissFEL</a:t>
            </a:r>
            <a:r>
              <a:rPr lang="en-GB" sz="900" dirty="0"/>
              <a:t> </a:t>
            </a:r>
            <a:r>
              <a:rPr lang="en-GB" sz="900" dirty="0" err="1"/>
              <a:t>Furka</a:t>
            </a:r>
            <a:endParaRPr lang="en-GB" sz="9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900" baseline="30000" dirty="0"/>
              <a:t>*</a:t>
            </a:r>
            <a:r>
              <a:rPr lang="en-GB" sz="900" dirty="0"/>
              <a:t> </a:t>
            </a:r>
            <a:r>
              <a:rPr lang="en-GB" sz="9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viktoria.hinger@psi.ch</a:t>
            </a:r>
            <a:endParaRPr lang="en-GB" sz="900" u="sng" dirty="0"/>
          </a:p>
        </p:txBody>
      </p:sp>
    </p:spTree>
    <p:extLst>
      <p:ext uri="{BB962C8B-B14F-4D97-AF65-F5344CB8AC3E}">
        <p14:creationId xmlns:p14="http://schemas.microsoft.com/office/powerpoint/2010/main" val="2863169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D2646-B34B-AEF4-FE38-3F81B95DE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Cooling </a:t>
            </a:r>
            <a:r>
              <a:rPr lang="de-DE" dirty="0" err="1"/>
              <a:t>reduces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leakage</a:t>
            </a:r>
            <a:r>
              <a:rPr lang="de-DE" dirty="0"/>
              <a:t> </a:t>
            </a:r>
            <a:r>
              <a:rPr lang="de-DE" dirty="0" err="1"/>
              <a:t>current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10B6D8-4068-A0D0-6645-A7C20E6FA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132F1-CBE4-3DB4-CA68-67CBCA0FD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B56C6457-9544-D9F2-23E7-F4A4C6BD1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4" y="704820"/>
            <a:ext cx="4320555" cy="4326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81511EF-FEAE-0F82-7975-CCFCD7A0A581}"/>
              </a:ext>
            </a:extLst>
          </p:cNvPr>
          <p:cNvSpPr/>
          <p:nvPr/>
        </p:nvSpPr>
        <p:spPr bwMode="auto">
          <a:xfrm>
            <a:off x="1700112" y="3501620"/>
            <a:ext cx="71438" cy="71396"/>
          </a:xfrm>
          <a:prstGeom prst="rect">
            <a:avLst/>
          </a:prstGeom>
          <a:noFill/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870156-E982-1B85-7FEF-E8D95A70FB03}"/>
              </a:ext>
            </a:extLst>
          </p:cNvPr>
          <p:cNvSpPr/>
          <p:nvPr/>
        </p:nvSpPr>
        <p:spPr bwMode="auto">
          <a:xfrm>
            <a:off x="1703512" y="1700808"/>
            <a:ext cx="71438" cy="71396"/>
          </a:xfrm>
          <a:prstGeom prst="rect">
            <a:avLst/>
          </a:prstGeom>
          <a:noFill/>
          <a:ln w="254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5049966-BA61-1F55-5E40-50F70A148B53}"/>
              </a:ext>
            </a:extLst>
          </p:cNvPr>
          <p:cNvCxnSpPr>
            <a:cxnSpLocks/>
          </p:cNvCxnSpPr>
          <p:nvPr/>
        </p:nvCxnSpPr>
        <p:spPr>
          <a:xfrm>
            <a:off x="7997835" y="1205159"/>
            <a:ext cx="0" cy="3258150"/>
          </a:xfrm>
          <a:prstGeom prst="line">
            <a:avLst/>
          </a:prstGeom>
          <a:ln w="1270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49D5FEC8-3F17-6621-539F-8BF00823AD20}"/>
              </a:ext>
            </a:extLst>
          </p:cNvPr>
          <p:cNvSpPr txBox="1">
            <a:spLocks/>
          </p:cNvSpPr>
          <p:nvPr/>
        </p:nvSpPr>
        <p:spPr>
          <a:xfrm>
            <a:off x="1378371" y="922282"/>
            <a:ext cx="3200219" cy="3117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buNone/>
            </a:pPr>
            <a:r>
              <a:rPr lang="en-US" sz="1800" dirty="0" err="1"/>
              <a:t>iLGAD</a:t>
            </a:r>
            <a:r>
              <a:rPr lang="en-US" sz="1800" dirty="0"/>
              <a:t> multiplication factor</a:t>
            </a:r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FBE19ED0-DC81-3D26-6477-AA8EE6DC330F}"/>
              </a:ext>
            </a:extLst>
          </p:cNvPr>
          <p:cNvSpPr txBox="1">
            <a:spLocks/>
          </p:cNvSpPr>
          <p:nvPr/>
        </p:nvSpPr>
        <p:spPr>
          <a:xfrm>
            <a:off x="1885207" y="1578224"/>
            <a:ext cx="2122561" cy="31172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3"/>
                </a:solidFill>
              </a:rPr>
              <a:t>ROI </a:t>
            </a:r>
            <a:r>
              <a:rPr lang="en-US" sz="1800" dirty="0">
                <a:solidFill>
                  <a:schemeClr val="accent3"/>
                </a:solidFill>
              </a:rPr>
              <a:t>(30, 205, 40, 215)</a:t>
            </a:r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85807656-6964-AC68-CE6C-CAF179B77E30}"/>
              </a:ext>
            </a:extLst>
          </p:cNvPr>
          <p:cNvSpPr txBox="1">
            <a:spLocks/>
          </p:cNvSpPr>
          <p:nvPr/>
        </p:nvSpPr>
        <p:spPr>
          <a:xfrm>
            <a:off x="1885208" y="3381453"/>
            <a:ext cx="1871784" cy="31172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ROI </a:t>
            </a: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(30, 60, 40, 70)</a:t>
            </a:r>
            <a:endParaRPr 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TextBox 25">
            <a:extLst>
              <a:ext uri="{FF2B5EF4-FFF2-40B4-BE49-F238E27FC236}">
                <a16:creationId xmlns:a16="http://schemas.microsoft.com/office/drawing/2014/main" id="{ED85FC15-2EEE-ED0D-75C1-F528E5EADA63}"/>
              </a:ext>
            </a:extLst>
          </p:cNvPr>
          <p:cNvSpPr txBox="1"/>
          <p:nvPr/>
        </p:nvSpPr>
        <p:spPr>
          <a:xfrm>
            <a:off x="6822602" y="958966"/>
            <a:ext cx="405880" cy="20781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DE" sz="1400" kern="1000" spc="40" dirty="0">
                <a:cs typeface="Franklin Gothic Book"/>
              </a:rPr>
              <a:t>15</a:t>
            </a:r>
            <a:endParaRPr lang="de-CH" sz="1400" kern="1000" spc="40" dirty="0">
              <a:cs typeface="Franklin Gothic Book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E7CBEAC-7F05-370A-B3FC-872339194161}"/>
              </a:ext>
            </a:extLst>
          </p:cNvPr>
          <p:cNvCxnSpPr>
            <a:cxnSpLocks/>
          </p:cNvCxnSpPr>
          <p:nvPr/>
        </p:nvCxnSpPr>
        <p:spPr>
          <a:xfrm>
            <a:off x="7025542" y="1205159"/>
            <a:ext cx="0" cy="3258150"/>
          </a:xfrm>
          <a:prstGeom prst="line">
            <a:avLst/>
          </a:prstGeom>
          <a:ln w="1270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73083CF-D669-320F-E284-5BC693228113}"/>
              </a:ext>
            </a:extLst>
          </p:cNvPr>
          <p:cNvCxnSpPr>
            <a:cxnSpLocks/>
          </p:cNvCxnSpPr>
          <p:nvPr/>
        </p:nvCxnSpPr>
        <p:spPr>
          <a:xfrm>
            <a:off x="7504040" y="1205159"/>
            <a:ext cx="0" cy="3258150"/>
          </a:xfrm>
          <a:prstGeom prst="line">
            <a:avLst/>
          </a:prstGeom>
          <a:ln w="1270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B53B389-5BD5-FB52-8C88-743CA3FDC85C}"/>
              </a:ext>
            </a:extLst>
          </p:cNvPr>
          <p:cNvCxnSpPr>
            <a:cxnSpLocks/>
          </p:cNvCxnSpPr>
          <p:nvPr/>
        </p:nvCxnSpPr>
        <p:spPr>
          <a:xfrm rot="5400000">
            <a:off x="7468040" y="1241681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789410F-2510-552D-515F-AD7B1E14F730}"/>
              </a:ext>
            </a:extLst>
          </p:cNvPr>
          <p:cNvCxnSpPr>
            <a:cxnSpLocks/>
          </p:cNvCxnSpPr>
          <p:nvPr/>
        </p:nvCxnSpPr>
        <p:spPr>
          <a:xfrm>
            <a:off x="8513690" y="1205159"/>
            <a:ext cx="0" cy="3258150"/>
          </a:xfrm>
          <a:prstGeom prst="line">
            <a:avLst/>
          </a:prstGeom>
          <a:ln w="1270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3AD0CFD-D206-3E7F-6DA3-1E0216C4556B}"/>
              </a:ext>
            </a:extLst>
          </p:cNvPr>
          <p:cNvCxnSpPr>
            <a:cxnSpLocks/>
          </p:cNvCxnSpPr>
          <p:nvPr/>
        </p:nvCxnSpPr>
        <p:spPr>
          <a:xfrm rot="5400000">
            <a:off x="7964927" y="1241159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16A12FA-9C54-3906-C8C5-3013A8B88DC3}"/>
              </a:ext>
            </a:extLst>
          </p:cNvPr>
          <p:cNvCxnSpPr>
            <a:cxnSpLocks/>
          </p:cNvCxnSpPr>
          <p:nvPr/>
        </p:nvCxnSpPr>
        <p:spPr>
          <a:xfrm rot="5400000">
            <a:off x="8477690" y="1241159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806DDC70-7E60-2F4D-769D-5F08DDD5B41A}"/>
              </a:ext>
            </a:extLst>
          </p:cNvPr>
          <p:cNvCxnSpPr>
            <a:cxnSpLocks/>
          </p:cNvCxnSpPr>
          <p:nvPr/>
        </p:nvCxnSpPr>
        <p:spPr>
          <a:xfrm>
            <a:off x="9048456" y="1205159"/>
            <a:ext cx="0" cy="3258150"/>
          </a:xfrm>
          <a:prstGeom prst="line">
            <a:avLst/>
          </a:prstGeom>
          <a:ln w="1270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91630AA-5BD7-E2B2-0D99-90032C236B0B}"/>
              </a:ext>
            </a:extLst>
          </p:cNvPr>
          <p:cNvCxnSpPr>
            <a:cxnSpLocks/>
          </p:cNvCxnSpPr>
          <p:nvPr/>
        </p:nvCxnSpPr>
        <p:spPr>
          <a:xfrm>
            <a:off x="9597318" y="1205159"/>
            <a:ext cx="0" cy="3258150"/>
          </a:xfrm>
          <a:prstGeom prst="line">
            <a:avLst/>
          </a:prstGeom>
          <a:ln w="1270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1A434B3-698A-E24D-F7D3-CE3B02A1E1DA}"/>
              </a:ext>
            </a:extLst>
          </p:cNvPr>
          <p:cNvCxnSpPr>
            <a:cxnSpLocks/>
          </p:cNvCxnSpPr>
          <p:nvPr/>
        </p:nvCxnSpPr>
        <p:spPr>
          <a:xfrm rot="5400000">
            <a:off x="9011090" y="1241159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9DCE6DD8-7B4F-10A9-6DF4-7174DCF70E58}"/>
              </a:ext>
            </a:extLst>
          </p:cNvPr>
          <p:cNvCxnSpPr>
            <a:cxnSpLocks/>
          </p:cNvCxnSpPr>
          <p:nvPr/>
        </p:nvCxnSpPr>
        <p:spPr>
          <a:xfrm>
            <a:off x="10172627" y="1205159"/>
            <a:ext cx="0" cy="3258150"/>
          </a:xfrm>
          <a:prstGeom prst="line">
            <a:avLst/>
          </a:prstGeom>
          <a:ln w="1270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79A25C9-FA85-46BF-A2F6-04B25DB954C0}"/>
              </a:ext>
            </a:extLst>
          </p:cNvPr>
          <p:cNvCxnSpPr>
            <a:cxnSpLocks/>
          </p:cNvCxnSpPr>
          <p:nvPr/>
        </p:nvCxnSpPr>
        <p:spPr>
          <a:xfrm rot="5400000">
            <a:off x="9561318" y="1241159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66BEE4-CDF2-EB8B-2DBD-91E47655D680}"/>
              </a:ext>
            </a:extLst>
          </p:cNvPr>
          <p:cNvCxnSpPr>
            <a:cxnSpLocks/>
          </p:cNvCxnSpPr>
          <p:nvPr/>
        </p:nvCxnSpPr>
        <p:spPr>
          <a:xfrm>
            <a:off x="11021640" y="1205159"/>
            <a:ext cx="0" cy="3258150"/>
          </a:xfrm>
          <a:prstGeom prst="line">
            <a:avLst/>
          </a:prstGeom>
          <a:ln w="1270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9DE8158-883C-91D5-556B-488F7A8DB91F}"/>
              </a:ext>
            </a:extLst>
          </p:cNvPr>
          <p:cNvCxnSpPr>
            <a:cxnSpLocks/>
          </p:cNvCxnSpPr>
          <p:nvPr/>
        </p:nvCxnSpPr>
        <p:spPr>
          <a:xfrm rot="5400000">
            <a:off x="10136627" y="1241159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44E4EE8-1723-0585-3E42-CBD005D30022}"/>
              </a:ext>
            </a:extLst>
          </p:cNvPr>
          <p:cNvCxnSpPr>
            <a:cxnSpLocks/>
          </p:cNvCxnSpPr>
          <p:nvPr/>
        </p:nvCxnSpPr>
        <p:spPr>
          <a:xfrm rot="5400000">
            <a:off x="10982765" y="1246781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25">
            <a:extLst>
              <a:ext uri="{FF2B5EF4-FFF2-40B4-BE49-F238E27FC236}">
                <a16:creationId xmlns:a16="http://schemas.microsoft.com/office/drawing/2014/main" id="{01F8D4BE-77AB-D05E-C89C-F6A98B930BA3}"/>
              </a:ext>
            </a:extLst>
          </p:cNvPr>
          <p:cNvSpPr txBox="1"/>
          <p:nvPr/>
        </p:nvSpPr>
        <p:spPr>
          <a:xfrm>
            <a:off x="7301100" y="958966"/>
            <a:ext cx="405880" cy="20781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DE" sz="1400" kern="1000" spc="40" dirty="0">
                <a:cs typeface="Franklin Gothic Book"/>
              </a:rPr>
              <a:t>10</a:t>
            </a:r>
            <a:endParaRPr lang="de-CH" sz="1400" kern="1000" spc="40" dirty="0">
              <a:cs typeface="Franklin Gothic Book"/>
            </a:endParaRPr>
          </a:p>
        </p:txBody>
      </p:sp>
      <p:sp>
        <p:nvSpPr>
          <p:cNvPr id="53" name="TextBox 25">
            <a:extLst>
              <a:ext uri="{FF2B5EF4-FFF2-40B4-BE49-F238E27FC236}">
                <a16:creationId xmlns:a16="http://schemas.microsoft.com/office/drawing/2014/main" id="{4FFAB37B-95E7-C6F9-7A63-2CED8FFB5100}"/>
              </a:ext>
            </a:extLst>
          </p:cNvPr>
          <p:cNvSpPr txBox="1"/>
          <p:nvPr/>
        </p:nvSpPr>
        <p:spPr>
          <a:xfrm>
            <a:off x="8310750" y="958966"/>
            <a:ext cx="405880" cy="20781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DE" sz="1400" kern="1000" spc="40" dirty="0">
                <a:cs typeface="Franklin Gothic Book"/>
              </a:rPr>
              <a:t>0</a:t>
            </a:r>
            <a:endParaRPr lang="de-CH" sz="1400" kern="1000" spc="40" dirty="0">
              <a:cs typeface="Franklin Gothic Book"/>
            </a:endParaRPr>
          </a:p>
        </p:txBody>
      </p:sp>
      <p:sp>
        <p:nvSpPr>
          <p:cNvPr id="54" name="TextBox 25">
            <a:extLst>
              <a:ext uri="{FF2B5EF4-FFF2-40B4-BE49-F238E27FC236}">
                <a16:creationId xmlns:a16="http://schemas.microsoft.com/office/drawing/2014/main" id="{C2A5276F-41FF-6A2B-3682-90E3D938C2FC}"/>
              </a:ext>
            </a:extLst>
          </p:cNvPr>
          <p:cNvSpPr txBox="1"/>
          <p:nvPr/>
        </p:nvSpPr>
        <p:spPr>
          <a:xfrm>
            <a:off x="7794895" y="958966"/>
            <a:ext cx="405880" cy="20781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DE" sz="1400" kern="1000" spc="40" dirty="0">
                <a:cs typeface="Franklin Gothic Book"/>
              </a:rPr>
              <a:t>5</a:t>
            </a:r>
            <a:endParaRPr lang="de-CH" sz="1400" kern="1000" spc="40" dirty="0">
              <a:cs typeface="Franklin Gothic Book"/>
            </a:endParaRPr>
          </a:p>
        </p:txBody>
      </p:sp>
      <p:sp>
        <p:nvSpPr>
          <p:cNvPr id="55" name="TextBox 25">
            <a:extLst>
              <a:ext uri="{FF2B5EF4-FFF2-40B4-BE49-F238E27FC236}">
                <a16:creationId xmlns:a16="http://schemas.microsoft.com/office/drawing/2014/main" id="{A0EFEA05-D451-4DE6-FA29-653C4198BCC6}"/>
              </a:ext>
            </a:extLst>
          </p:cNvPr>
          <p:cNvSpPr txBox="1"/>
          <p:nvPr/>
        </p:nvSpPr>
        <p:spPr>
          <a:xfrm>
            <a:off x="8826605" y="958966"/>
            <a:ext cx="405880" cy="20781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DE" sz="1400" kern="1000" spc="40" dirty="0">
                <a:cs typeface="Franklin Gothic Book"/>
              </a:rPr>
              <a:t>-5</a:t>
            </a:r>
            <a:endParaRPr lang="de-CH" sz="1400" kern="1000" spc="40" dirty="0">
              <a:cs typeface="Franklin Gothic Book"/>
            </a:endParaRPr>
          </a:p>
        </p:txBody>
      </p:sp>
      <p:sp>
        <p:nvSpPr>
          <p:cNvPr id="56" name="TextBox 25">
            <a:extLst>
              <a:ext uri="{FF2B5EF4-FFF2-40B4-BE49-F238E27FC236}">
                <a16:creationId xmlns:a16="http://schemas.microsoft.com/office/drawing/2014/main" id="{920DA6B5-1312-E4A8-BE2B-F9B540D69CBB}"/>
              </a:ext>
            </a:extLst>
          </p:cNvPr>
          <p:cNvSpPr txBox="1"/>
          <p:nvPr/>
        </p:nvSpPr>
        <p:spPr>
          <a:xfrm>
            <a:off x="9394378" y="958966"/>
            <a:ext cx="405880" cy="20781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DE" sz="1400" kern="1000" spc="40" dirty="0">
                <a:cs typeface="Franklin Gothic Book"/>
              </a:rPr>
              <a:t>-10</a:t>
            </a:r>
            <a:endParaRPr lang="de-CH" sz="1400" kern="1000" spc="40" dirty="0">
              <a:cs typeface="Franklin Gothic Book"/>
            </a:endParaRPr>
          </a:p>
        </p:txBody>
      </p:sp>
      <p:sp>
        <p:nvSpPr>
          <p:cNvPr id="57" name="TextBox 25">
            <a:extLst>
              <a:ext uri="{FF2B5EF4-FFF2-40B4-BE49-F238E27FC236}">
                <a16:creationId xmlns:a16="http://schemas.microsoft.com/office/drawing/2014/main" id="{6969FFF7-8E07-C0DE-0F0C-859EA5247D0B}"/>
              </a:ext>
            </a:extLst>
          </p:cNvPr>
          <p:cNvSpPr txBox="1"/>
          <p:nvPr/>
        </p:nvSpPr>
        <p:spPr>
          <a:xfrm>
            <a:off x="9969687" y="956024"/>
            <a:ext cx="405880" cy="20781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DE" sz="1400" kern="1000" spc="40" dirty="0">
                <a:cs typeface="Franklin Gothic Book"/>
              </a:rPr>
              <a:t>-15</a:t>
            </a:r>
            <a:endParaRPr lang="de-CH" sz="1400" kern="1000" spc="40" dirty="0">
              <a:cs typeface="Franklin Gothic Book"/>
            </a:endParaRPr>
          </a:p>
        </p:txBody>
      </p:sp>
      <p:sp>
        <p:nvSpPr>
          <p:cNvPr id="58" name="TextBox 25">
            <a:extLst>
              <a:ext uri="{FF2B5EF4-FFF2-40B4-BE49-F238E27FC236}">
                <a16:creationId xmlns:a16="http://schemas.microsoft.com/office/drawing/2014/main" id="{FA4FC4BD-67D3-24D6-9A77-8AA01E291996}"/>
              </a:ext>
            </a:extLst>
          </p:cNvPr>
          <p:cNvSpPr txBox="1"/>
          <p:nvPr/>
        </p:nvSpPr>
        <p:spPr>
          <a:xfrm>
            <a:off x="10812390" y="963891"/>
            <a:ext cx="405880" cy="20781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DE" sz="1400" kern="1000" spc="40" dirty="0">
                <a:cs typeface="Franklin Gothic Book"/>
              </a:rPr>
              <a:t>-22</a:t>
            </a:r>
            <a:endParaRPr lang="de-CH" sz="1400" kern="1000" spc="40" dirty="0">
              <a:cs typeface="Franklin Gothic Book"/>
            </a:endParaRPr>
          </a:p>
        </p:txBody>
      </p:sp>
      <p:sp>
        <p:nvSpPr>
          <p:cNvPr id="59" name="TextBox 25">
            <a:extLst>
              <a:ext uri="{FF2B5EF4-FFF2-40B4-BE49-F238E27FC236}">
                <a16:creationId xmlns:a16="http://schemas.microsoft.com/office/drawing/2014/main" id="{40B20271-9DE4-751D-AC44-24F3EB466ECE}"/>
              </a:ext>
            </a:extLst>
          </p:cNvPr>
          <p:cNvSpPr txBox="1"/>
          <p:nvPr/>
        </p:nvSpPr>
        <p:spPr>
          <a:xfrm>
            <a:off x="11136560" y="960949"/>
            <a:ext cx="405880" cy="20781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DE" sz="1400" kern="1000" spc="40" dirty="0">
                <a:cs typeface="Franklin Gothic Book"/>
              </a:rPr>
              <a:t>(°C)</a:t>
            </a:r>
            <a:endParaRPr lang="de-CH" sz="1400" kern="1000" spc="40" dirty="0">
              <a:cs typeface="Franklin Gothic Book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57FACD8-FF00-5F3C-647B-95E371FE320F}"/>
              </a:ext>
            </a:extLst>
          </p:cNvPr>
          <p:cNvCxnSpPr>
            <a:cxnSpLocks/>
          </p:cNvCxnSpPr>
          <p:nvPr/>
        </p:nvCxnSpPr>
        <p:spPr>
          <a:xfrm rot="5400000">
            <a:off x="6989542" y="1241159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BF016D1-09F5-976E-2DB6-C583B4A3936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23992" y="1179574"/>
            <a:ext cx="5415459" cy="3689586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82F171A3-B4E6-37E3-FEB8-A83E07B001F2}"/>
              </a:ext>
            </a:extLst>
          </p:cNvPr>
          <p:cNvGrpSpPr/>
          <p:nvPr/>
        </p:nvGrpSpPr>
        <p:grpSpPr>
          <a:xfrm>
            <a:off x="3696394" y="5088590"/>
            <a:ext cx="4799211" cy="810444"/>
            <a:chOff x="-1058705" y="5739123"/>
            <a:chExt cx="5733855" cy="810444"/>
          </a:xfrm>
        </p:grpSpPr>
        <p:sp>
          <p:nvSpPr>
            <p:cNvPr id="71" name="Rechteck: abgerundete Ecken 6">
              <a:extLst>
                <a:ext uri="{FF2B5EF4-FFF2-40B4-BE49-F238E27FC236}">
                  <a16:creationId xmlns:a16="http://schemas.microsoft.com/office/drawing/2014/main" id="{055FAF67-A8D5-54D2-227C-1D9BD066FC34}"/>
                </a:ext>
              </a:extLst>
            </p:cNvPr>
            <p:cNvSpPr/>
            <p:nvPr/>
          </p:nvSpPr>
          <p:spPr bwMode="auto">
            <a:xfrm>
              <a:off x="-1058705" y="5739123"/>
              <a:ext cx="5733855" cy="810444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A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2" name="TextBox 36">
              <a:extLst>
                <a:ext uri="{FF2B5EF4-FFF2-40B4-BE49-F238E27FC236}">
                  <a16:creationId xmlns:a16="http://schemas.microsoft.com/office/drawing/2014/main" id="{4AAE5ADA-E599-7642-2C98-2770DF62ADBA}"/>
                </a:ext>
              </a:extLst>
            </p:cNvPr>
            <p:cNvSpPr txBox="1"/>
            <p:nvPr/>
          </p:nvSpPr>
          <p:spPr>
            <a:xfrm>
              <a:off x="-1049304" y="5811607"/>
              <a:ext cx="5657076" cy="64633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We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benefit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from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increased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gain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 and </a:t>
              </a: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reduced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shot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noise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!</a:t>
              </a:r>
              <a:endParaRPr lang="en-US" altLang="de-DE" sz="1800" b="1" dirty="0">
                <a:solidFill>
                  <a:schemeClr val="bg1"/>
                </a:solidFill>
                <a:latin typeface="+mn-lt"/>
                <a:sym typeface="Wingdings" panose="05000000000000000000" pitchFamily="2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5409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F8A1B-4774-FE9A-564F-7012216AA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Multiplication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</a:t>
            </a:r>
            <a:r>
              <a:rPr lang="de-DE" dirty="0" err="1"/>
              <a:t>depends</a:t>
            </a:r>
            <a:r>
              <a:rPr lang="de-DE" dirty="0"/>
              <a:t> on </a:t>
            </a:r>
            <a:r>
              <a:rPr lang="de-DE" dirty="0" err="1"/>
              <a:t>photon</a:t>
            </a:r>
            <a:r>
              <a:rPr lang="de-DE" dirty="0"/>
              <a:t> </a:t>
            </a:r>
            <a:r>
              <a:rPr lang="de-DE" dirty="0" err="1"/>
              <a:t>absorption</a:t>
            </a:r>
            <a:r>
              <a:rPr lang="de-DE" dirty="0"/>
              <a:t> </a:t>
            </a:r>
            <a:r>
              <a:rPr lang="de-DE" dirty="0" err="1"/>
              <a:t>depth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93A026-50BE-703A-26C2-3705EDB58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64B6D-DADF-BB76-817E-CCC6A9E3A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7" name="Picture 6" descr="A screen shot of a screen&#10;&#10;Description automatically generated">
            <a:extLst>
              <a:ext uri="{FF2B5EF4-FFF2-40B4-BE49-F238E27FC236}">
                <a16:creationId xmlns:a16="http://schemas.microsoft.com/office/drawing/2014/main" id="{97A812D6-C136-C60E-39E3-6A6B456C06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1082266"/>
            <a:ext cx="4142228" cy="48677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3B70B9-E9C7-92C4-F8F1-EF47DE2995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06830" y="1534920"/>
            <a:ext cx="4219221" cy="3164416"/>
          </a:xfrm>
          <a:prstGeom prst="rect">
            <a:avLst/>
          </a:prstGeom>
        </p:spPr>
      </p:pic>
      <p:cxnSp>
        <p:nvCxnSpPr>
          <p:cNvPr id="14" name="Straight Arrow Connector 89">
            <a:extLst>
              <a:ext uri="{FF2B5EF4-FFF2-40B4-BE49-F238E27FC236}">
                <a16:creationId xmlns:a16="http://schemas.microsoft.com/office/drawing/2014/main" id="{C7FDC6B4-3C4F-FE26-F60F-172FFC56B8E3}"/>
              </a:ext>
            </a:extLst>
          </p:cNvPr>
          <p:cNvCxnSpPr/>
          <p:nvPr/>
        </p:nvCxnSpPr>
        <p:spPr bwMode="auto">
          <a:xfrm flipH="1" flipV="1">
            <a:off x="6826260" y="2564904"/>
            <a:ext cx="4490" cy="3212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91">
            <a:extLst>
              <a:ext uri="{FF2B5EF4-FFF2-40B4-BE49-F238E27FC236}">
                <a16:creationId xmlns:a16="http://schemas.microsoft.com/office/drawing/2014/main" id="{4832EFA4-39F2-E80A-E41C-4EC965E12214}"/>
              </a:ext>
            </a:extLst>
          </p:cNvPr>
          <p:cNvSpPr txBox="1"/>
          <p:nvPr/>
        </p:nvSpPr>
        <p:spPr>
          <a:xfrm>
            <a:off x="6460983" y="3103668"/>
            <a:ext cx="985106" cy="2163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electrons</a:t>
            </a:r>
            <a:endParaRPr lang="de-CH" sz="1400" dirty="0" err="1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79681F8-C079-AA63-7DE0-BB0879E8754A}"/>
              </a:ext>
            </a:extLst>
          </p:cNvPr>
          <p:cNvCxnSpPr/>
          <p:nvPr/>
        </p:nvCxnSpPr>
        <p:spPr bwMode="auto">
          <a:xfrm>
            <a:off x="6245453" y="1826434"/>
            <a:ext cx="0" cy="4504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Rounded Rectangle 92">
            <a:extLst>
              <a:ext uri="{FF2B5EF4-FFF2-40B4-BE49-F238E27FC236}">
                <a16:creationId xmlns:a16="http://schemas.microsoft.com/office/drawing/2014/main" id="{6A24675D-B14D-CF2C-92DD-6A8E8325633D}"/>
              </a:ext>
            </a:extLst>
          </p:cNvPr>
          <p:cNvSpPr/>
          <p:nvPr/>
        </p:nvSpPr>
        <p:spPr bwMode="auto">
          <a:xfrm>
            <a:off x="5473219" y="1829746"/>
            <a:ext cx="2437564" cy="681148"/>
          </a:xfrm>
          <a:prstGeom prst="roundRect">
            <a:avLst/>
          </a:prstGeom>
          <a:solidFill>
            <a:schemeClr val="accent3"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ounded Rectangle 93">
            <a:extLst>
              <a:ext uri="{FF2B5EF4-FFF2-40B4-BE49-F238E27FC236}">
                <a16:creationId xmlns:a16="http://schemas.microsoft.com/office/drawing/2014/main" id="{700AB801-D2E8-7D75-13F9-312A73210FB0}"/>
              </a:ext>
            </a:extLst>
          </p:cNvPr>
          <p:cNvSpPr/>
          <p:nvPr/>
        </p:nvSpPr>
        <p:spPr bwMode="auto">
          <a:xfrm>
            <a:off x="5483939" y="1541344"/>
            <a:ext cx="2431335" cy="287456"/>
          </a:xfrm>
          <a:prstGeom prst="roundRect">
            <a:avLst/>
          </a:prstGeom>
          <a:solidFill>
            <a:schemeClr val="accent1"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Oval 106">
            <a:extLst>
              <a:ext uri="{FF2B5EF4-FFF2-40B4-BE49-F238E27FC236}">
                <a16:creationId xmlns:a16="http://schemas.microsoft.com/office/drawing/2014/main" id="{33DA71DD-0E6A-A377-87A5-3BE9ABC6732E}"/>
              </a:ext>
            </a:extLst>
          </p:cNvPr>
          <p:cNvSpPr/>
          <p:nvPr/>
        </p:nvSpPr>
        <p:spPr bwMode="auto">
          <a:xfrm>
            <a:off x="6774871" y="2947237"/>
            <a:ext cx="61814" cy="656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-</a:t>
            </a:r>
          </a:p>
        </p:txBody>
      </p:sp>
      <p:sp>
        <p:nvSpPr>
          <p:cNvPr id="21" name="Oval 108">
            <a:extLst>
              <a:ext uri="{FF2B5EF4-FFF2-40B4-BE49-F238E27FC236}">
                <a16:creationId xmlns:a16="http://schemas.microsoft.com/office/drawing/2014/main" id="{56B2DC9B-830D-6E47-B027-29E5837EE0CC}"/>
              </a:ext>
            </a:extLst>
          </p:cNvPr>
          <p:cNvSpPr>
            <a:spLocks noChangeAspect="1"/>
          </p:cNvSpPr>
          <p:nvPr/>
        </p:nvSpPr>
        <p:spPr bwMode="auto">
          <a:xfrm>
            <a:off x="6803123" y="2915476"/>
            <a:ext cx="101765" cy="10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-</a:t>
            </a:r>
          </a:p>
        </p:txBody>
      </p:sp>
      <p:sp>
        <p:nvSpPr>
          <p:cNvPr id="22" name="Oval 109">
            <a:extLst>
              <a:ext uri="{FF2B5EF4-FFF2-40B4-BE49-F238E27FC236}">
                <a16:creationId xmlns:a16="http://schemas.microsoft.com/office/drawing/2014/main" id="{5C73B8D1-EF6B-7C3B-8FE2-2D088C2F977E}"/>
              </a:ext>
            </a:extLst>
          </p:cNvPr>
          <p:cNvSpPr>
            <a:spLocks noChangeAspect="1"/>
          </p:cNvSpPr>
          <p:nvPr/>
        </p:nvSpPr>
        <p:spPr bwMode="auto">
          <a:xfrm>
            <a:off x="6839387" y="2967811"/>
            <a:ext cx="101765" cy="10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-</a:t>
            </a:r>
          </a:p>
        </p:txBody>
      </p:sp>
      <p:sp>
        <p:nvSpPr>
          <p:cNvPr id="23" name="Oval 110">
            <a:extLst>
              <a:ext uri="{FF2B5EF4-FFF2-40B4-BE49-F238E27FC236}">
                <a16:creationId xmlns:a16="http://schemas.microsoft.com/office/drawing/2014/main" id="{B4857523-F319-159A-8ECF-424A2BA30094}"/>
              </a:ext>
            </a:extLst>
          </p:cNvPr>
          <p:cNvSpPr>
            <a:spLocks noChangeAspect="1"/>
          </p:cNvSpPr>
          <p:nvPr/>
        </p:nvSpPr>
        <p:spPr bwMode="auto">
          <a:xfrm>
            <a:off x="6701852" y="2982878"/>
            <a:ext cx="101765" cy="108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+</a:t>
            </a:r>
          </a:p>
        </p:txBody>
      </p:sp>
      <p:sp>
        <p:nvSpPr>
          <p:cNvPr id="24" name="Oval 113">
            <a:extLst>
              <a:ext uri="{FF2B5EF4-FFF2-40B4-BE49-F238E27FC236}">
                <a16:creationId xmlns:a16="http://schemas.microsoft.com/office/drawing/2014/main" id="{2D069315-D920-9322-0647-36FCD6EA1ACA}"/>
              </a:ext>
            </a:extLst>
          </p:cNvPr>
          <p:cNvSpPr>
            <a:spLocks noChangeAspect="1"/>
          </p:cNvSpPr>
          <p:nvPr/>
        </p:nvSpPr>
        <p:spPr bwMode="auto">
          <a:xfrm>
            <a:off x="6753042" y="2947237"/>
            <a:ext cx="101765" cy="10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-</a:t>
            </a:r>
          </a:p>
        </p:txBody>
      </p:sp>
      <p:sp>
        <p:nvSpPr>
          <p:cNvPr id="25" name="Oval 114">
            <a:extLst>
              <a:ext uri="{FF2B5EF4-FFF2-40B4-BE49-F238E27FC236}">
                <a16:creationId xmlns:a16="http://schemas.microsoft.com/office/drawing/2014/main" id="{15BADA01-9BB7-4D43-4F75-9950ACFD6ADD}"/>
              </a:ext>
            </a:extLst>
          </p:cNvPr>
          <p:cNvSpPr>
            <a:spLocks noChangeAspect="1"/>
          </p:cNvSpPr>
          <p:nvPr/>
        </p:nvSpPr>
        <p:spPr bwMode="auto">
          <a:xfrm>
            <a:off x="6654627" y="2922092"/>
            <a:ext cx="101765" cy="108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+</a:t>
            </a:r>
          </a:p>
        </p:txBody>
      </p:sp>
      <p:sp>
        <p:nvSpPr>
          <p:cNvPr id="26" name="Oval 115">
            <a:extLst>
              <a:ext uri="{FF2B5EF4-FFF2-40B4-BE49-F238E27FC236}">
                <a16:creationId xmlns:a16="http://schemas.microsoft.com/office/drawing/2014/main" id="{ABFEE2F2-E83B-6EEF-6098-F1052B26B9EB}"/>
              </a:ext>
            </a:extLst>
          </p:cNvPr>
          <p:cNvSpPr>
            <a:spLocks noChangeAspect="1"/>
          </p:cNvSpPr>
          <p:nvPr/>
        </p:nvSpPr>
        <p:spPr bwMode="auto">
          <a:xfrm>
            <a:off x="6702965" y="2922092"/>
            <a:ext cx="101765" cy="108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+</a:t>
            </a:r>
          </a:p>
        </p:txBody>
      </p:sp>
      <p:sp>
        <p:nvSpPr>
          <p:cNvPr id="27" name="Oval 118">
            <a:extLst>
              <a:ext uri="{FF2B5EF4-FFF2-40B4-BE49-F238E27FC236}">
                <a16:creationId xmlns:a16="http://schemas.microsoft.com/office/drawing/2014/main" id="{099F8003-D8C0-99D9-8180-0AC6DF341561}"/>
              </a:ext>
            </a:extLst>
          </p:cNvPr>
          <p:cNvSpPr>
            <a:spLocks noChangeAspect="1"/>
          </p:cNvSpPr>
          <p:nvPr/>
        </p:nvSpPr>
        <p:spPr bwMode="auto">
          <a:xfrm>
            <a:off x="6747992" y="2995110"/>
            <a:ext cx="101765" cy="108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+</a:t>
            </a:r>
          </a:p>
        </p:txBody>
      </p:sp>
      <p:sp>
        <p:nvSpPr>
          <p:cNvPr id="28" name="Oval 119">
            <a:extLst>
              <a:ext uri="{FF2B5EF4-FFF2-40B4-BE49-F238E27FC236}">
                <a16:creationId xmlns:a16="http://schemas.microsoft.com/office/drawing/2014/main" id="{FE32B220-D53A-4940-1165-ABB75A51F861}"/>
              </a:ext>
            </a:extLst>
          </p:cNvPr>
          <p:cNvSpPr>
            <a:spLocks noChangeAspect="1"/>
          </p:cNvSpPr>
          <p:nvPr/>
        </p:nvSpPr>
        <p:spPr bwMode="auto">
          <a:xfrm>
            <a:off x="6815758" y="2989018"/>
            <a:ext cx="101765" cy="10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-</a:t>
            </a:r>
          </a:p>
        </p:txBody>
      </p:sp>
      <p:sp>
        <p:nvSpPr>
          <p:cNvPr id="29" name="Oval 120">
            <a:extLst>
              <a:ext uri="{FF2B5EF4-FFF2-40B4-BE49-F238E27FC236}">
                <a16:creationId xmlns:a16="http://schemas.microsoft.com/office/drawing/2014/main" id="{3A3B2D2F-5297-516A-64C4-DD1FE5C873BC}"/>
              </a:ext>
            </a:extLst>
          </p:cNvPr>
          <p:cNvSpPr>
            <a:spLocks noChangeAspect="1"/>
          </p:cNvSpPr>
          <p:nvPr/>
        </p:nvSpPr>
        <p:spPr bwMode="auto">
          <a:xfrm>
            <a:off x="6270910" y="1660561"/>
            <a:ext cx="101765" cy="108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-</a:t>
            </a:r>
          </a:p>
        </p:txBody>
      </p:sp>
      <p:sp>
        <p:nvSpPr>
          <p:cNvPr id="30" name="Oval 121">
            <a:extLst>
              <a:ext uri="{FF2B5EF4-FFF2-40B4-BE49-F238E27FC236}">
                <a16:creationId xmlns:a16="http://schemas.microsoft.com/office/drawing/2014/main" id="{0BB83327-9A4D-2A26-D61E-9A3C49485E9B}"/>
              </a:ext>
            </a:extLst>
          </p:cNvPr>
          <p:cNvSpPr>
            <a:spLocks noChangeAspect="1"/>
          </p:cNvSpPr>
          <p:nvPr/>
        </p:nvSpPr>
        <p:spPr bwMode="auto">
          <a:xfrm>
            <a:off x="6299163" y="1628800"/>
            <a:ext cx="101765" cy="10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-</a:t>
            </a:r>
          </a:p>
        </p:txBody>
      </p:sp>
      <p:sp>
        <p:nvSpPr>
          <p:cNvPr id="31" name="Oval 122">
            <a:extLst>
              <a:ext uri="{FF2B5EF4-FFF2-40B4-BE49-F238E27FC236}">
                <a16:creationId xmlns:a16="http://schemas.microsoft.com/office/drawing/2014/main" id="{6B28C1B4-40BA-A6E8-0A74-F1A01CA70542}"/>
              </a:ext>
            </a:extLst>
          </p:cNvPr>
          <p:cNvSpPr>
            <a:spLocks noChangeAspect="1"/>
          </p:cNvSpPr>
          <p:nvPr/>
        </p:nvSpPr>
        <p:spPr bwMode="auto">
          <a:xfrm>
            <a:off x="6335427" y="1681135"/>
            <a:ext cx="101765" cy="10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-</a:t>
            </a:r>
          </a:p>
        </p:txBody>
      </p:sp>
      <p:sp>
        <p:nvSpPr>
          <p:cNvPr id="32" name="Oval 123">
            <a:extLst>
              <a:ext uri="{FF2B5EF4-FFF2-40B4-BE49-F238E27FC236}">
                <a16:creationId xmlns:a16="http://schemas.microsoft.com/office/drawing/2014/main" id="{2F7D37B3-0ECB-7252-E804-8EE0C403FCA4}"/>
              </a:ext>
            </a:extLst>
          </p:cNvPr>
          <p:cNvSpPr>
            <a:spLocks noChangeAspect="1"/>
          </p:cNvSpPr>
          <p:nvPr/>
        </p:nvSpPr>
        <p:spPr bwMode="auto">
          <a:xfrm>
            <a:off x="6197892" y="1696202"/>
            <a:ext cx="101765" cy="108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+</a:t>
            </a:r>
          </a:p>
        </p:txBody>
      </p:sp>
      <p:sp>
        <p:nvSpPr>
          <p:cNvPr id="33" name="Oval 124">
            <a:extLst>
              <a:ext uri="{FF2B5EF4-FFF2-40B4-BE49-F238E27FC236}">
                <a16:creationId xmlns:a16="http://schemas.microsoft.com/office/drawing/2014/main" id="{792F1048-5A37-791F-6628-6B067DB8FC27}"/>
              </a:ext>
            </a:extLst>
          </p:cNvPr>
          <p:cNvSpPr>
            <a:spLocks noChangeAspect="1"/>
          </p:cNvSpPr>
          <p:nvPr/>
        </p:nvSpPr>
        <p:spPr bwMode="auto">
          <a:xfrm>
            <a:off x="6249082" y="1660561"/>
            <a:ext cx="101765" cy="10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-</a:t>
            </a:r>
          </a:p>
        </p:txBody>
      </p:sp>
      <p:sp>
        <p:nvSpPr>
          <p:cNvPr id="34" name="Oval 125">
            <a:extLst>
              <a:ext uri="{FF2B5EF4-FFF2-40B4-BE49-F238E27FC236}">
                <a16:creationId xmlns:a16="http://schemas.microsoft.com/office/drawing/2014/main" id="{FA99E518-3CF7-B210-A635-4A597155974C}"/>
              </a:ext>
            </a:extLst>
          </p:cNvPr>
          <p:cNvSpPr>
            <a:spLocks noChangeAspect="1"/>
          </p:cNvSpPr>
          <p:nvPr/>
        </p:nvSpPr>
        <p:spPr bwMode="auto">
          <a:xfrm>
            <a:off x="6150666" y="1635415"/>
            <a:ext cx="101765" cy="108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+</a:t>
            </a:r>
          </a:p>
        </p:txBody>
      </p:sp>
      <p:sp>
        <p:nvSpPr>
          <p:cNvPr id="35" name="Oval 126">
            <a:extLst>
              <a:ext uri="{FF2B5EF4-FFF2-40B4-BE49-F238E27FC236}">
                <a16:creationId xmlns:a16="http://schemas.microsoft.com/office/drawing/2014/main" id="{AF70F76B-775E-9837-9E18-BD927F96CBD8}"/>
              </a:ext>
            </a:extLst>
          </p:cNvPr>
          <p:cNvSpPr>
            <a:spLocks noChangeAspect="1"/>
          </p:cNvSpPr>
          <p:nvPr/>
        </p:nvSpPr>
        <p:spPr bwMode="auto">
          <a:xfrm>
            <a:off x="6199005" y="1635415"/>
            <a:ext cx="101765" cy="108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+</a:t>
            </a:r>
          </a:p>
        </p:txBody>
      </p:sp>
      <p:sp>
        <p:nvSpPr>
          <p:cNvPr id="36" name="Oval 127">
            <a:extLst>
              <a:ext uri="{FF2B5EF4-FFF2-40B4-BE49-F238E27FC236}">
                <a16:creationId xmlns:a16="http://schemas.microsoft.com/office/drawing/2014/main" id="{550EFE1C-9184-A3DF-0CE6-EAA9E6E65794}"/>
              </a:ext>
            </a:extLst>
          </p:cNvPr>
          <p:cNvSpPr>
            <a:spLocks noChangeAspect="1"/>
          </p:cNvSpPr>
          <p:nvPr/>
        </p:nvSpPr>
        <p:spPr bwMode="auto">
          <a:xfrm>
            <a:off x="6244032" y="1708434"/>
            <a:ext cx="101765" cy="108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+</a:t>
            </a:r>
          </a:p>
        </p:txBody>
      </p:sp>
      <p:sp>
        <p:nvSpPr>
          <p:cNvPr id="37" name="Oval 128">
            <a:extLst>
              <a:ext uri="{FF2B5EF4-FFF2-40B4-BE49-F238E27FC236}">
                <a16:creationId xmlns:a16="http://schemas.microsoft.com/office/drawing/2014/main" id="{6DA9EDB2-8712-B140-BD0F-D031039C7E15}"/>
              </a:ext>
            </a:extLst>
          </p:cNvPr>
          <p:cNvSpPr>
            <a:spLocks noChangeAspect="1"/>
          </p:cNvSpPr>
          <p:nvPr/>
        </p:nvSpPr>
        <p:spPr bwMode="auto">
          <a:xfrm>
            <a:off x="6311797" y="1702341"/>
            <a:ext cx="101765" cy="10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9">
              <a:spcBef>
                <a:spcPct val="0"/>
              </a:spcBef>
            </a:pPr>
            <a:r>
              <a:rPr lang="en-US" sz="675" dirty="0">
                <a:latin typeface="Times" charset="0"/>
              </a:rPr>
              <a:t>-</a:t>
            </a:r>
          </a:p>
        </p:txBody>
      </p:sp>
      <p:pic>
        <p:nvPicPr>
          <p:cNvPr id="39" name="Picture 7">
            <a:extLst>
              <a:ext uri="{FF2B5EF4-FFF2-40B4-BE49-F238E27FC236}">
                <a16:creationId xmlns:a16="http://schemas.microsoft.com/office/drawing/2014/main" id="{B009A54C-9508-16E4-7DFC-054243F0A6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94137"/>
          <a:stretch/>
        </p:blipFill>
        <p:spPr>
          <a:xfrm rot="5400000">
            <a:off x="9530768" y="14664"/>
            <a:ext cx="218714" cy="2794646"/>
          </a:xfrm>
          <a:prstGeom prst="rect">
            <a:avLst/>
          </a:prstGeom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C285EAA4-20DF-55C7-778C-A8FBC09B44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3"/>
          <a:stretch/>
        </p:blipFill>
        <p:spPr>
          <a:xfrm rot="5400000">
            <a:off x="7953696" y="1772113"/>
            <a:ext cx="3372858" cy="2912998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0" name="Rectangle 90">
            <a:extLst>
              <a:ext uri="{FF2B5EF4-FFF2-40B4-BE49-F238E27FC236}">
                <a16:creationId xmlns:a16="http://schemas.microsoft.com/office/drawing/2014/main" id="{6DDD64CE-F054-3974-E1CA-F6F127D752A2}"/>
              </a:ext>
            </a:extLst>
          </p:cNvPr>
          <p:cNvSpPr/>
          <p:nvPr/>
        </p:nvSpPr>
        <p:spPr bwMode="auto">
          <a:xfrm>
            <a:off x="8452225" y="1576198"/>
            <a:ext cx="2547580" cy="3233123"/>
          </a:xfrm>
          <a:prstGeom prst="rect">
            <a:avLst/>
          </a:prstGeom>
          <a:solidFill>
            <a:srgbClr val="FFE1E2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ounded Rectangle 74">
            <a:extLst>
              <a:ext uri="{FF2B5EF4-FFF2-40B4-BE49-F238E27FC236}">
                <a16:creationId xmlns:a16="http://schemas.microsoft.com/office/drawing/2014/main" id="{17C98D38-978F-13B5-056D-8E694B39D9F1}"/>
              </a:ext>
            </a:extLst>
          </p:cNvPr>
          <p:cNvSpPr/>
          <p:nvPr/>
        </p:nvSpPr>
        <p:spPr bwMode="auto">
          <a:xfrm>
            <a:off x="8452223" y="1561333"/>
            <a:ext cx="2547580" cy="27526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12" name="Rounded Rectangle 80">
            <a:extLst>
              <a:ext uri="{FF2B5EF4-FFF2-40B4-BE49-F238E27FC236}">
                <a16:creationId xmlns:a16="http://schemas.microsoft.com/office/drawing/2014/main" id="{05285B4F-26A3-D9DD-D231-A13AA7E6A6D1}"/>
              </a:ext>
            </a:extLst>
          </p:cNvPr>
          <p:cNvSpPr/>
          <p:nvPr/>
        </p:nvSpPr>
        <p:spPr bwMode="auto">
          <a:xfrm>
            <a:off x="8452225" y="1836590"/>
            <a:ext cx="2547580" cy="703377"/>
          </a:xfrm>
          <a:prstGeom prst="roundRect">
            <a:avLst/>
          </a:prstGeom>
          <a:solidFill>
            <a:schemeClr val="accent3"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88434AB5-442F-F25A-E139-59C3AA07EE93}"/>
              </a:ext>
            </a:extLst>
          </p:cNvPr>
          <p:cNvSpPr txBox="1"/>
          <p:nvPr/>
        </p:nvSpPr>
        <p:spPr>
          <a:xfrm>
            <a:off x="6465058" y="1596983"/>
            <a:ext cx="572909" cy="23229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holes</a:t>
            </a:r>
            <a:endParaRPr lang="de-CH" sz="1400" dirty="0" err="1">
              <a:solidFill>
                <a:srgbClr val="000000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BF47806-DE17-C5A8-D577-04E43BA466E2}"/>
              </a:ext>
            </a:extLst>
          </p:cNvPr>
          <p:cNvGrpSpPr/>
          <p:nvPr/>
        </p:nvGrpSpPr>
        <p:grpSpPr>
          <a:xfrm>
            <a:off x="5807885" y="5467980"/>
            <a:ext cx="4869834" cy="459793"/>
            <a:chOff x="1173542" y="5739123"/>
            <a:chExt cx="4869834" cy="459793"/>
          </a:xfrm>
        </p:grpSpPr>
        <p:sp>
          <p:nvSpPr>
            <p:cNvPr id="41" name="Rechteck: abgerundete Ecken 6">
              <a:extLst>
                <a:ext uri="{FF2B5EF4-FFF2-40B4-BE49-F238E27FC236}">
                  <a16:creationId xmlns:a16="http://schemas.microsoft.com/office/drawing/2014/main" id="{63D1FAF5-52F8-42BF-21C9-3FD63B93C7BB}"/>
                </a:ext>
              </a:extLst>
            </p:cNvPr>
            <p:cNvSpPr/>
            <p:nvPr/>
          </p:nvSpPr>
          <p:spPr bwMode="auto">
            <a:xfrm>
              <a:off x="1178314" y="5739123"/>
              <a:ext cx="4865062" cy="459793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A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2" name="TextBox 36">
              <a:extLst>
                <a:ext uri="{FF2B5EF4-FFF2-40B4-BE49-F238E27FC236}">
                  <a16:creationId xmlns:a16="http://schemas.microsoft.com/office/drawing/2014/main" id="{1CC7730B-60ED-74A8-E978-C49677EB97BA}"/>
                </a:ext>
              </a:extLst>
            </p:cNvPr>
            <p:cNvSpPr txBox="1"/>
            <p:nvPr/>
          </p:nvSpPr>
          <p:spPr>
            <a:xfrm>
              <a:off x="1173542" y="5780203"/>
              <a:ext cx="4865063" cy="3693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Standard </a:t>
              </a:r>
              <a:r>
                <a:rPr lang="de-DE" altLang="de-DE" b="1" dirty="0" err="1">
                  <a:solidFill>
                    <a:schemeClr val="bg1"/>
                  </a:solidFill>
                  <a:sym typeface="Wingdings" panose="05000000000000000000" pitchFamily="2" charset="2"/>
                </a:rPr>
                <a:t>gain</a:t>
              </a: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 </a:t>
              </a:r>
              <a:r>
                <a:rPr lang="de-DE" altLang="de-DE" b="1" dirty="0" err="1">
                  <a:solidFill>
                    <a:schemeClr val="bg1"/>
                  </a:solidFill>
                  <a:sym typeface="Wingdings" panose="05000000000000000000" pitchFamily="2" charset="2"/>
                </a:rPr>
                <a:t>layer</a:t>
              </a: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 design: </a:t>
              </a:r>
              <a:r>
                <a:rPr lang="de-DE" altLang="de-DE" b="1" dirty="0" err="1">
                  <a:solidFill>
                    <a:schemeClr val="bg1"/>
                  </a:solidFill>
                  <a:sym typeface="Wingdings" panose="05000000000000000000" pitchFamily="2" charset="2"/>
                </a:rPr>
                <a:t>M</a:t>
              </a:r>
              <a:r>
                <a:rPr lang="de-DE" altLang="de-DE" b="1" baseline="-25000" dirty="0" err="1">
                  <a:solidFill>
                    <a:schemeClr val="bg1"/>
                  </a:solidFill>
                  <a:sym typeface="Wingdings" panose="05000000000000000000" pitchFamily="2" charset="2"/>
                </a:rPr>
                <a:t>h</a:t>
              </a: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/M</a:t>
              </a:r>
              <a:r>
                <a:rPr lang="de-DE" altLang="de-DE" b="1" baseline="-25000" dirty="0">
                  <a:solidFill>
                    <a:schemeClr val="bg1"/>
                  </a:solidFill>
                  <a:sym typeface="Wingdings" panose="05000000000000000000" pitchFamily="2" charset="2"/>
                </a:rPr>
                <a:t>e</a:t>
              </a: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 ~ 0.25</a:t>
              </a:r>
              <a:endParaRPr lang="en-US" altLang="de-DE" sz="1800" b="1" dirty="0">
                <a:solidFill>
                  <a:schemeClr val="bg1"/>
                </a:solidFill>
                <a:latin typeface="+mn-lt"/>
                <a:sym typeface="Wingdings" panose="05000000000000000000" pitchFamily="2" charset="2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64919D2-DDE7-2042-DED9-9FA36F38CE0F}"/>
              </a:ext>
            </a:extLst>
          </p:cNvPr>
          <p:cNvSpPr txBox="1"/>
          <p:nvPr/>
        </p:nvSpPr>
        <p:spPr>
          <a:xfrm>
            <a:off x="7402990" y="4815645"/>
            <a:ext cx="1561271" cy="2828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200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Courtesy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of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M.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Carulla</a:t>
            </a:r>
            <a:endParaRPr lang="en-US" sz="1200" i="1" dirty="0" err="1">
              <a:solidFill>
                <a:schemeClr val="bg1">
                  <a:lumMod val="50000"/>
                </a:scheme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6540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17">
            <a:extLst>
              <a:ext uri="{FF2B5EF4-FFF2-40B4-BE49-F238E27FC236}">
                <a16:creationId xmlns:a16="http://schemas.microsoft.com/office/drawing/2014/main" id="{B72C5EB5-11C3-1030-1B26-ED19013F04EA}"/>
              </a:ext>
            </a:extLst>
          </p:cNvPr>
          <p:cNvSpPr>
            <a:spLocks noChangeAspect="1"/>
          </p:cNvSpPr>
          <p:nvPr/>
        </p:nvSpPr>
        <p:spPr>
          <a:xfrm>
            <a:off x="2729031" y="2870017"/>
            <a:ext cx="288000" cy="28800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24000">
                <a:schemeClr val="accent3"/>
              </a:gs>
              <a:gs pos="61000">
                <a:schemeClr val="accent3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2E40F5-7C2A-8011-2EAB-BC3EC1B00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Next </a:t>
            </a:r>
            <a:r>
              <a:rPr lang="de-DE" dirty="0" err="1"/>
              <a:t>step</a:t>
            </a:r>
            <a:r>
              <a:rPr lang="de-DE" dirty="0"/>
              <a:t>: </a:t>
            </a:r>
            <a:r>
              <a:rPr lang="de-DE" dirty="0" err="1"/>
              <a:t>Spatial</a:t>
            </a:r>
            <a:r>
              <a:rPr lang="de-DE" dirty="0"/>
              <a:t> </a:t>
            </a:r>
            <a:r>
              <a:rPr lang="de-DE" dirty="0" err="1"/>
              <a:t>resolution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7D0DAF-1686-FD26-93C0-449AFEB50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0CE725-A03F-7EA6-0F17-CBF5C436A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13" name="Inhaltsplatzhalter 5" descr="Ein Bild, das Reihe, Diagramm, Text, parallel enthält.&#10;&#10;Automatisch generierte Beschreibung">
            <a:extLst>
              <a:ext uri="{FF2B5EF4-FFF2-40B4-BE49-F238E27FC236}">
                <a16:creationId xmlns:a16="http://schemas.microsoft.com/office/drawing/2014/main" id="{EC4A54C2-EB80-0531-D1DC-F8A5B46BF9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91"/>
          <a:stretch/>
        </p:blipFill>
        <p:spPr>
          <a:xfrm>
            <a:off x="8460021" y="4246041"/>
            <a:ext cx="3453357" cy="2173885"/>
          </a:xfrm>
          <a:prstGeom prst="rect">
            <a:avLst/>
          </a:prstGeom>
        </p:spPr>
      </p:pic>
      <p:pic>
        <p:nvPicPr>
          <p:cNvPr id="14" name="Grafik 7" descr="Ein Bild, das Text, Diagramm, Screenshot enthält.&#10;&#10;Automatisch generierte Beschreibung">
            <a:extLst>
              <a:ext uri="{FF2B5EF4-FFF2-40B4-BE49-F238E27FC236}">
                <a16:creationId xmlns:a16="http://schemas.microsoft.com/office/drawing/2014/main" id="{DFC8CD01-ADBA-80D5-07E0-E490563577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691"/>
          <a:stretch/>
        </p:blipFill>
        <p:spPr>
          <a:xfrm>
            <a:off x="8469604" y="1874175"/>
            <a:ext cx="3444865" cy="21685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1">
                <a:extLst>
                  <a:ext uri="{FF2B5EF4-FFF2-40B4-BE49-F238E27FC236}">
                    <a16:creationId xmlns:a16="http://schemas.microsoft.com/office/drawing/2014/main" id="{4D8F9DA2-E31C-78BE-7702-E2439E5645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61138" y="1841771"/>
                <a:ext cx="1601981" cy="47254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 algn="r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1600" dirty="0" err="1"/>
                  <a:t>distributions</a:t>
                </a:r>
                <a:r>
                  <a:rPr lang="de-DE" sz="1600" dirty="0"/>
                  <a:t> </a:t>
                </a:r>
                <a:r>
                  <a:rPr lang="de-DE" sz="1600" dirty="0" err="1"/>
                  <a:t>for</a:t>
                </a:r>
                <a:r>
                  <a:rPr lang="de-DE" sz="1600" dirty="0"/>
                  <a:t> </a:t>
                </a:r>
                <a:r>
                  <a:rPr lang="de-DE" sz="1600" b="1" dirty="0">
                    <a:solidFill>
                      <a:schemeClr val="accent3"/>
                    </a:solidFill>
                  </a:rPr>
                  <a:t>2.5 µm </a:t>
                </a:r>
                <a:r>
                  <a:rPr lang="de-DE" sz="1600" b="1" dirty="0" err="1">
                    <a:solidFill>
                      <a:schemeClr val="accent3"/>
                    </a:solidFill>
                  </a:rPr>
                  <a:t>steps</a:t>
                </a:r>
                <a:endParaRPr lang="de-DE" sz="1600" b="1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5" name="Content Placeholder 1">
                <a:extLst>
                  <a:ext uri="{FF2B5EF4-FFF2-40B4-BE49-F238E27FC236}">
                    <a16:creationId xmlns:a16="http://schemas.microsoft.com/office/drawing/2014/main" id="{4D8F9DA2-E31C-78BE-7702-E2439E5645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1138" y="1841771"/>
                <a:ext cx="1601981" cy="472549"/>
              </a:xfrm>
              <a:prstGeom prst="rect">
                <a:avLst/>
              </a:prstGeom>
              <a:blipFill>
                <a:blip r:embed="rId4"/>
                <a:stretch>
                  <a:fillRect l="-1145" t="-10256" r="-8015" b="-3717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6F4AA204-1ADB-3907-96C0-E980F771BC9F}"/>
              </a:ext>
            </a:extLst>
          </p:cNvPr>
          <p:cNvSpPr txBox="1">
            <a:spLocks/>
          </p:cNvSpPr>
          <p:nvPr/>
        </p:nvSpPr>
        <p:spPr>
          <a:xfrm>
            <a:off x="6370109" y="4077072"/>
            <a:ext cx="2060030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spcAft>
                <a:spcPts val="600"/>
              </a:spcAft>
              <a:buNone/>
            </a:pPr>
            <a:r>
              <a:rPr lang="de-DE" sz="1600" b="1" dirty="0" err="1"/>
              <a:t>Estimated</a:t>
            </a:r>
            <a:r>
              <a:rPr lang="de-DE" sz="1600" b="1" dirty="0"/>
              <a:t> </a:t>
            </a:r>
            <a:r>
              <a:rPr lang="de-DE" sz="1600" b="1" dirty="0" err="1"/>
              <a:t>resolution</a:t>
            </a:r>
            <a:endParaRPr lang="de-DE" sz="1600" b="1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A3E15383-A6DC-7105-56D1-460AAEAC11BC}"/>
              </a:ext>
            </a:extLst>
          </p:cNvPr>
          <p:cNvSpPr txBox="1">
            <a:spLocks/>
          </p:cNvSpPr>
          <p:nvPr/>
        </p:nvSpPr>
        <p:spPr>
          <a:xfrm>
            <a:off x="7530618" y="5077844"/>
            <a:ext cx="737681" cy="2321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400" b="1" dirty="0">
                <a:solidFill>
                  <a:schemeClr val="accent2">
                    <a:lumMod val="75000"/>
                  </a:schemeClr>
                </a:solidFill>
                <a:sym typeface="Symbol" panose="05050102010706020507" pitchFamily="18" charset="2"/>
              </a:rPr>
              <a:t></a:t>
            </a:r>
            <a:r>
              <a:rPr lang="de-DE" sz="1400" b="1" dirty="0">
                <a:solidFill>
                  <a:schemeClr val="accent2">
                    <a:lumMod val="75000"/>
                  </a:schemeClr>
                </a:solidFill>
              </a:rPr>
              <a:t> 2.1 µm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3A4A26C5-F9F0-850C-6842-8240B5FE2486}"/>
              </a:ext>
            </a:extLst>
          </p:cNvPr>
          <p:cNvSpPr txBox="1">
            <a:spLocks/>
          </p:cNvSpPr>
          <p:nvPr/>
        </p:nvSpPr>
        <p:spPr>
          <a:xfrm>
            <a:off x="7530618" y="4831760"/>
            <a:ext cx="737681" cy="2321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400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</a:t>
            </a:r>
            <a:r>
              <a:rPr lang="de-DE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2.3 µm</a:t>
            </a: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EF3EF387-4321-7E31-895C-975E4020530E}"/>
              </a:ext>
            </a:extLst>
          </p:cNvPr>
          <p:cNvSpPr txBox="1">
            <a:spLocks/>
          </p:cNvSpPr>
          <p:nvPr/>
        </p:nvSpPr>
        <p:spPr>
          <a:xfrm>
            <a:off x="7530618" y="4585676"/>
            <a:ext cx="737681" cy="2321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400" b="1" dirty="0">
                <a:solidFill>
                  <a:schemeClr val="accent1"/>
                </a:solidFill>
                <a:sym typeface="Symbol" panose="05050102010706020507" pitchFamily="18" charset="2"/>
              </a:rPr>
              <a:t></a:t>
            </a:r>
            <a:r>
              <a:rPr lang="de-DE" sz="1400" b="1" dirty="0">
                <a:solidFill>
                  <a:schemeClr val="accent1"/>
                </a:solidFill>
              </a:rPr>
              <a:t> 2.6 µm</a:t>
            </a: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50360F83-C9FC-6088-A863-954A2F88BEED}"/>
              </a:ext>
            </a:extLst>
          </p:cNvPr>
          <p:cNvSpPr txBox="1">
            <a:spLocks/>
          </p:cNvSpPr>
          <p:nvPr/>
        </p:nvSpPr>
        <p:spPr>
          <a:xfrm>
            <a:off x="7530618" y="4339592"/>
            <a:ext cx="737681" cy="2321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400" b="1" dirty="0">
                <a:solidFill>
                  <a:schemeClr val="accent4"/>
                </a:solidFill>
                <a:sym typeface="Symbol" panose="05050102010706020507" pitchFamily="18" charset="2"/>
              </a:rPr>
              <a:t></a:t>
            </a:r>
            <a:r>
              <a:rPr lang="de-DE" sz="1400" b="1" dirty="0">
                <a:solidFill>
                  <a:schemeClr val="accent4"/>
                </a:solidFill>
              </a:rPr>
              <a:t> 2.7 µm</a:t>
            </a:r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D10A277F-7C3B-D66D-3DA3-BE0F62B71AE5}"/>
              </a:ext>
            </a:extLst>
          </p:cNvPr>
          <p:cNvSpPr txBox="1">
            <a:spLocks/>
          </p:cNvSpPr>
          <p:nvPr/>
        </p:nvSpPr>
        <p:spPr>
          <a:xfrm>
            <a:off x="7530619" y="5323928"/>
            <a:ext cx="737680" cy="2321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400" b="1" dirty="0">
                <a:solidFill>
                  <a:schemeClr val="accent5">
                    <a:lumMod val="75000"/>
                  </a:schemeClr>
                </a:solidFill>
                <a:sym typeface="Symbol" panose="05050102010706020507" pitchFamily="18" charset="2"/>
              </a:rPr>
              <a:t></a:t>
            </a:r>
            <a:r>
              <a:rPr lang="de-DE" sz="1400" b="1" dirty="0">
                <a:solidFill>
                  <a:schemeClr val="accent5">
                    <a:lumMod val="75000"/>
                  </a:schemeClr>
                </a:solidFill>
              </a:rPr>
              <a:t> 2.2 µm</a:t>
            </a: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C7512038-B02C-E744-82E2-81A9C9103679}"/>
              </a:ext>
            </a:extLst>
          </p:cNvPr>
          <p:cNvSpPr txBox="1">
            <a:spLocks/>
          </p:cNvSpPr>
          <p:nvPr/>
        </p:nvSpPr>
        <p:spPr>
          <a:xfrm>
            <a:off x="7562296" y="5570012"/>
            <a:ext cx="706003" cy="2321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400" b="1" dirty="0">
                <a:solidFill>
                  <a:srgbClr val="EB5B00"/>
                </a:solidFill>
                <a:sym typeface="Symbol" panose="05050102010706020507" pitchFamily="18" charset="2"/>
              </a:rPr>
              <a:t></a:t>
            </a:r>
            <a:r>
              <a:rPr lang="de-DE" sz="1400" b="1" dirty="0">
                <a:solidFill>
                  <a:srgbClr val="EB5B00"/>
                </a:solidFill>
              </a:rPr>
              <a:t> 2.3 µm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63F61836-C452-70C2-C6C6-641276E62CED}"/>
              </a:ext>
            </a:extLst>
          </p:cNvPr>
          <p:cNvSpPr txBox="1">
            <a:spLocks/>
          </p:cNvSpPr>
          <p:nvPr/>
        </p:nvSpPr>
        <p:spPr>
          <a:xfrm>
            <a:off x="7530618" y="5816097"/>
            <a:ext cx="737681" cy="2321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400" b="1" dirty="0">
                <a:solidFill>
                  <a:schemeClr val="accent3"/>
                </a:solidFill>
                <a:sym typeface="Symbol" panose="05050102010706020507" pitchFamily="18" charset="2"/>
              </a:rPr>
              <a:t></a:t>
            </a:r>
            <a:r>
              <a:rPr lang="de-DE" sz="1400" b="1" dirty="0">
                <a:solidFill>
                  <a:schemeClr val="accent3"/>
                </a:solidFill>
              </a:rPr>
              <a:t> 2.3 µm</a:t>
            </a:r>
          </a:p>
        </p:txBody>
      </p:sp>
      <p:cxnSp>
        <p:nvCxnSpPr>
          <p:cNvPr id="34" name="Gerade Verbindung mit Pfeil 54">
            <a:extLst>
              <a:ext uri="{FF2B5EF4-FFF2-40B4-BE49-F238E27FC236}">
                <a16:creationId xmlns:a16="http://schemas.microsoft.com/office/drawing/2014/main" id="{57BCEA10-3CA8-F7ED-E31B-4FCFF7590D40}"/>
              </a:ext>
            </a:extLst>
          </p:cNvPr>
          <p:cNvCxnSpPr>
            <a:cxnSpLocks/>
          </p:cNvCxnSpPr>
          <p:nvPr/>
        </p:nvCxnSpPr>
        <p:spPr bwMode="auto">
          <a:xfrm>
            <a:off x="8400256" y="5802429"/>
            <a:ext cx="0" cy="1785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3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44ED82D3-8B9B-B952-EC23-7F61DF8462F6}"/>
              </a:ext>
            </a:extLst>
          </p:cNvPr>
          <p:cNvSpPr txBox="1">
            <a:spLocks/>
          </p:cNvSpPr>
          <p:nvPr/>
        </p:nvSpPr>
        <p:spPr>
          <a:xfrm>
            <a:off x="593204" y="768632"/>
            <a:ext cx="8527132" cy="4680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accent3"/>
                </a:solidFill>
              </a:rPr>
              <a:t>Pixel pitch must be comparable to spread of the charge cloud!</a:t>
            </a:r>
            <a:endParaRPr lang="en-GB" sz="180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38" name="Rechteck: abgerundete Ecken 5">
            <a:extLst>
              <a:ext uri="{FF2B5EF4-FFF2-40B4-BE49-F238E27FC236}">
                <a16:creationId xmlns:a16="http://schemas.microsoft.com/office/drawing/2014/main" id="{9538AF06-978F-4C10-5100-ABA5BA0DD3B2}"/>
              </a:ext>
            </a:extLst>
          </p:cNvPr>
          <p:cNvSpPr/>
          <p:nvPr/>
        </p:nvSpPr>
        <p:spPr bwMode="auto">
          <a:xfrm>
            <a:off x="2752443" y="2435929"/>
            <a:ext cx="779703" cy="779703"/>
          </a:xfrm>
          <a:prstGeom prst="roundRect">
            <a:avLst/>
          </a:prstGeom>
          <a:noFill/>
          <a:ln w="25400" cap="flat" cmpd="sng" algn="ctr">
            <a:solidFill>
              <a:srgbClr val="6868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9" name="Ellipse 6">
            <a:extLst>
              <a:ext uri="{FF2B5EF4-FFF2-40B4-BE49-F238E27FC236}">
                <a16:creationId xmlns:a16="http://schemas.microsoft.com/office/drawing/2014/main" id="{47429907-92BD-C27D-A1FC-3ACD110D3AC4}"/>
              </a:ext>
            </a:extLst>
          </p:cNvPr>
          <p:cNvSpPr/>
          <p:nvPr/>
        </p:nvSpPr>
        <p:spPr bwMode="auto">
          <a:xfrm>
            <a:off x="3001853" y="2685339"/>
            <a:ext cx="280882" cy="280882"/>
          </a:xfrm>
          <a:prstGeom prst="ellipse">
            <a:avLst/>
          </a:prstGeom>
          <a:solidFill>
            <a:srgbClr val="8146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1" name="Rechteck: abgerundete Ecken 8">
            <a:extLst>
              <a:ext uri="{FF2B5EF4-FFF2-40B4-BE49-F238E27FC236}">
                <a16:creationId xmlns:a16="http://schemas.microsoft.com/office/drawing/2014/main" id="{E6BB3C02-11BF-2378-E46F-801987C8BC35}"/>
              </a:ext>
            </a:extLst>
          </p:cNvPr>
          <p:cNvSpPr/>
          <p:nvPr/>
        </p:nvSpPr>
        <p:spPr bwMode="auto">
          <a:xfrm>
            <a:off x="3872482" y="2434458"/>
            <a:ext cx="779703" cy="779703"/>
          </a:xfrm>
          <a:prstGeom prst="roundRect">
            <a:avLst/>
          </a:prstGeom>
          <a:noFill/>
          <a:ln w="25400" cap="flat" cmpd="sng" algn="ctr">
            <a:solidFill>
              <a:srgbClr val="6868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2" name="Ellipse 9">
            <a:extLst>
              <a:ext uri="{FF2B5EF4-FFF2-40B4-BE49-F238E27FC236}">
                <a16:creationId xmlns:a16="http://schemas.microsoft.com/office/drawing/2014/main" id="{A998B9C7-2048-7E92-D69D-E98E6B022FB0}"/>
              </a:ext>
            </a:extLst>
          </p:cNvPr>
          <p:cNvSpPr/>
          <p:nvPr/>
        </p:nvSpPr>
        <p:spPr bwMode="auto">
          <a:xfrm>
            <a:off x="4121892" y="2683868"/>
            <a:ext cx="280882" cy="280882"/>
          </a:xfrm>
          <a:prstGeom prst="ellipse">
            <a:avLst/>
          </a:prstGeom>
          <a:solidFill>
            <a:srgbClr val="8146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4" name="Rechteck: abgerundete Ecken 11">
            <a:extLst>
              <a:ext uri="{FF2B5EF4-FFF2-40B4-BE49-F238E27FC236}">
                <a16:creationId xmlns:a16="http://schemas.microsoft.com/office/drawing/2014/main" id="{809DE8EF-899A-3824-06ED-1389A30CB37B}"/>
              </a:ext>
            </a:extLst>
          </p:cNvPr>
          <p:cNvSpPr/>
          <p:nvPr/>
        </p:nvSpPr>
        <p:spPr bwMode="auto">
          <a:xfrm>
            <a:off x="2752443" y="3571531"/>
            <a:ext cx="779703" cy="779703"/>
          </a:xfrm>
          <a:prstGeom prst="roundRect">
            <a:avLst/>
          </a:prstGeom>
          <a:noFill/>
          <a:ln w="25400" cap="flat" cmpd="sng" algn="ctr">
            <a:solidFill>
              <a:srgbClr val="6868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5" name="Ellipse 12">
            <a:extLst>
              <a:ext uri="{FF2B5EF4-FFF2-40B4-BE49-F238E27FC236}">
                <a16:creationId xmlns:a16="http://schemas.microsoft.com/office/drawing/2014/main" id="{E00640FE-0A51-9E6F-4281-BC3C19B18838}"/>
              </a:ext>
            </a:extLst>
          </p:cNvPr>
          <p:cNvSpPr/>
          <p:nvPr/>
        </p:nvSpPr>
        <p:spPr bwMode="auto">
          <a:xfrm>
            <a:off x="3001853" y="3820941"/>
            <a:ext cx="280882" cy="280882"/>
          </a:xfrm>
          <a:prstGeom prst="ellipse">
            <a:avLst/>
          </a:prstGeom>
          <a:solidFill>
            <a:srgbClr val="8146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7" name="Rechteck: abgerundete Ecken 14">
            <a:extLst>
              <a:ext uri="{FF2B5EF4-FFF2-40B4-BE49-F238E27FC236}">
                <a16:creationId xmlns:a16="http://schemas.microsoft.com/office/drawing/2014/main" id="{980AF2B8-76F0-60E8-D81A-DDC53A15D9F3}"/>
              </a:ext>
            </a:extLst>
          </p:cNvPr>
          <p:cNvSpPr/>
          <p:nvPr/>
        </p:nvSpPr>
        <p:spPr bwMode="auto">
          <a:xfrm>
            <a:off x="3872482" y="3571531"/>
            <a:ext cx="779703" cy="779703"/>
          </a:xfrm>
          <a:prstGeom prst="roundRect">
            <a:avLst/>
          </a:prstGeom>
          <a:noFill/>
          <a:ln w="25400" cap="flat" cmpd="sng" algn="ctr">
            <a:solidFill>
              <a:srgbClr val="6868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8" name="Ellipse 15">
            <a:extLst>
              <a:ext uri="{FF2B5EF4-FFF2-40B4-BE49-F238E27FC236}">
                <a16:creationId xmlns:a16="http://schemas.microsoft.com/office/drawing/2014/main" id="{3580D884-233F-0947-EFA7-1AB7A23D958A}"/>
              </a:ext>
            </a:extLst>
          </p:cNvPr>
          <p:cNvSpPr/>
          <p:nvPr/>
        </p:nvSpPr>
        <p:spPr bwMode="auto">
          <a:xfrm>
            <a:off x="4121892" y="3820941"/>
            <a:ext cx="280882" cy="280882"/>
          </a:xfrm>
          <a:prstGeom prst="ellipse">
            <a:avLst/>
          </a:prstGeom>
          <a:solidFill>
            <a:srgbClr val="8146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7" name="Rechteck: abgerundete Ecken 24">
            <a:extLst>
              <a:ext uri="{FF2B5EF4-FFF2-40B4-BE49-F238E27FC236}">
                <a16:creationId xmlns:a16="http://schemas.microsoft.com/office/drawing/2014/main" id="{8DD2FD3A-7EEC-616F-67DB-CC949045EB11}"/>
              </a:ext>
            </a:extLst>
          </p:cNvPr>
          <p:cNvSpPr/>
          <p:nvPr/>
        </p:nvSpPr>
        <p:spPr bwMode="auto">
          <a:xfrm>
            <a:off x="1632406" y="2433189"/>
            <a:ext cx="779703" cy="779703"/>
          </a:xfrm>
          <a:prstGeom prst="roundRect">
            <a:avLst/>
          </a:prstGeom>
          <a:noFill/>
          <a:ln w="25400" cap="flat" cmpd="sng" algn="ctr">
            <a:solidFill>
              <a:srgbClr val="6868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8" name="Ellipse 25">
            <a:extLst>
              <a:ext uri="{FF2B5EF4-FFF2-40B4-BE49-F238E27FC236}">
                <a16:creationId xmlns:a16="http://schemas.microsoft.com/office/drawing/2014/main" id="{D9BB2099-A6B1-FFAC-469C-ED8AECFD3D32}"/>
              </a:ext>
            </a:extLst>
          </p:cNvPr>
          <p:cNvSpPr/>
          <p:nvPr/>
        </p:nvSpPr>
        <p:spPr bwMode="auto">
          <a:xfrm>
            <a:off x="1881816" y="2682599"/>
            <a:ext cx="280882" cy="280882"/>
          </a:xfrm>
          <a:prstGeom prst="ellipse">
            <a:avLst/>
          </a:prstGeom>
          <a:solidFill>
            <a:srgbClr val="8146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5" name="Rechteck: abgerundete Ecken 22">
            <a:extLst>
              <a:ext uri="{FF2B5EF4-FFF2-40B4-BE49-F238E27FC236}">
                <a16:creationId xmlns:a16="http://schemas.microsoft.com/office/drawing/2014/main" id="{337E5694-295C-4D0D-EBD8-D3D701910D64}"/>
              </a:ext>
            </a:extLst>
          </p:cNvPr>
          <p:cNvSpPr/>
          <p:nvPr/>
        </p:nvSpPr>
        <p:spPr bwMode="auto">
          <a:xfrm>
            <a:off x="1632406" y="3570261"/>
            <a:ext cx="779703" cy="779703"/>
          </a:xfrm>
          <a:prstGeom prst="roundRect">
            <a:avLst/>
          </a:prstGeom>
          <a:noFill/>
          <a:ln w="25400" cap="flat" cmpd="sng" algn="ctr">
            <a:solidFill>
              <a:srgbClr val="6868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6" name="Ellipse 23">
            <a:extLst>
              <a:ext uri="{FF2B5EF4-FFF2-40B4-BE49-F238E27FC236}">
                <a16:creationId xmlns:a16="http://schemas.microsoft.com/office/drawing/2014/main" id="{2362E7D2-6B12-1F32-FE28-1E1DF86C2D9A}"/>
              </a:ext>
            </a:extLst>
          </p:cNvPr>
          <p:cNvSpPr/>
          <p:nvPr/>
        </p:nvSpPr>
        <p:spPr bwMode="auto">
          <a:xfrm>
            <a:off x="1881816" y="3819671"/>
            <a:ext cx="280882" cy="280882"/>
          </a:xfrm>
          <a:prstGeom prst="ellipse">
            <a:avLst/>
          </a:prstGeom>
          <a:solidFill>
            <a:srgbClr val="8146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3" name="Rechteck: abgerundete Ecken 20">
            <a:extLst>
              <a:ext uri="{FF2B5EF4-FFF2-40B4-BE49-F238E27FC236}">
                <a16:creationId xmlns:a16="http://schemas.microsoft.com/office/drawing/2014/main" id="{3C157F1C-7D27-2773-06AE-D0E66299A6DF}"/>
              </a:ext>
            </a:extLst>
          </p:cNvPr>
          <p:cNvSpPr/>
          <p:nvPr/>
        </p:nvSpPr>
        <p:spPr bwMode="auto">
          <a:xfrm>
            <a:off x="1632406" y="4707335"/>
            <a:ext cx="779703" cy="779703"/>
          </a:xfrm>
          <a:prstGeom prst="roundRect">
            <a:avLst/>
          </a:prstGeom>
          <a:noFill/>
          <a:ln w="25400" cap="flat" cmpd="sng" algn="ctr">
            <a:solidFill>
              <a:srgbClr val="6868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4" name="Ellipse 21">
            <a:extLst>
              <a:ext uri="{FF2B5EF4-FFF2-40B4-BE49-F238E27FC236}">
                <a16:creationId xmlns:a16="http://schemas.microsoft.com/office/drawing/2014/main" id="{FF74C0FF-26D7-6754-44B9-D73193827AAE}"/>
              </a:ext>
            </a:extLst>
          </p:cNvPr>
          <p:cNvSpPr/>
          <p:nvPr/>
        </p:nvSpPr>
        <p:spPr bwMode="auto">
          <a:xfrm>
            <a:off x="1881816" y="4956745"/>
            <a:ext cx="280882" cy="280882"/>
          </a:xfrm>
          <a:prstGeom prst="ellipse">
            <a:avLst/>
          </a:prstGeom>
          <a:solidFill>
            <a:srgbClr val="8146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0" name="Rechteck: abgerundete Ecken 27">
            <a:extLst>
              <a:ext uri="{FF2B5EF4-FFF2-40B4-BE49-F238E27FC236}">
                <a16:creationId xmlns:a16="http://schemas.microsoft.com/office/drawing/2014/main" id="{B87F2E52-62A3-3A51-A39A-0449E99261BA}"/>
              </a:ext>
            </a:extLst>
          </p:cNvPr>
          <p:cNvSpPr/>
          <p:nvPr/>
        </p:nvSpPr>
        <p:spPr bwMode="auto">
          <a:xfrm>
            <a:off x="2752443" y="4708604"/>
            <a:ext cx="779703" cy="779703"/>
          </a:xfrm>
          <a:prstGeom prst="roundRect">
            <a:avLst/>
          </a:prstGeom>
          <a:noFill/>
          <a:ln w="25400" cap="flat" cmpd="sng" algn="ctr">
            <a:solidFill>
              <a:srgbClr val="6868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1" name="Ellipse 28">
            <a:extLst>
              <a:ext uri="{FF2B5EF4-FFF2-40B4-BE49-F238E27FC236}">
                <a16:creationId xmlns:a16="http://schemas.microsoft.com/office/drawing/2014/main" id="{6020DC9A-D30C-43BC-649C-DB758E5E85ED}"/>
              </a:ext>
            </a:extLst>
          </p:cNvPr>
          <p:cNvSpPr/>
          <p:nvPr/>
        </p:nvSpPr>
        <p:spPr bwMode="auto">
          <a:xfrm>
            <a:off x="3001853" y="4958014"/>
            <a:ext cx="280882" cy="280882"/>
          </a:xfrm>
          <a:prstGeom prst="ellipse">
            <a:avLst/>
          </a:prstGeom>
          <a:solidFill>
            <a:srgbClr val="8146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3" name="Rechteck: abgerundete Ecken 30">
            <a:extLst>
              <a:ext uri="{FF2B5EF4-FFF2-40B4-BE49-F238E27FC236}">
                <a16:creationId xmlns:a16="http://schemas.microsoft.com/office/drawing/2014/main" id="{37A5BBD3-A3EB-1470-9FE5-8D68DB796B9F}"/>
              </a:ext>
            </a:extLst>
          </p:cNvPr>
          <p:cNvSpPr/>
          <p:nvPr/>
        </p:nvSpPr>
        <p:spPr bwMode="auto">
          <a:xfrm>
            <a:off x="3872482" y="4708604"/>
            <a:ext cx="779703" cy="779703"/>
          </a:xfrm>
          <a:prstGeom prst="roundRect">
            <a:avLst/>
          </a:prstGeom>
          <a:noFill/>
          <a:ln w="25400" cap="flat" cmpd="sng" algn="ctr">
            <a:solidFill>
              <a:srgbClr val="6868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4" name="Ellipse 31">
            <a:extLst>
              <a:ext uri="{FF2B5EF4-FFF2-40B4-BE49-F238E27FC236}">
                <a16:creationId xmlns:a16="http://schemas.microsoft.com/office/drawing/2014/main" id="{FDCA8552-8170-1AF0-261C-5232221A60CC}"/>
              </a:ext>
            </a:extLst>
          </p:cNvPr>
          <p:cNvSpPr/>
          <p:nvPr/>
        </p:nvSpPr>
        <p:spPr bwMode="auto">
          <a:xfrm>
            <a:off x="4121892" y="4958014"/>
            <a:ext cx="280882" cy="280882"/>
          </a:xfrm>
          <a:prstGeom prst="ellipse">
            <a:avLst/>
          </a:prstGeom>
          <a:solidFill>
            <a:srgbClr val="8146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11" name="Gruppieren 81">
            <a:extLst>
              <a:ext uri="{FF2B5EF4-FFF2-40B4-BE49-F238E27FC236}">
                <a16:creationId xmlns:a16="http://schemas.microsoft.com/office/drawing/2014/main" id="{B63E66A8-E724-9545-B8E7-468D341B9FA0}"/>
              </a:ext>
            </a:extLst>
          </p:cNvPr>
          <p:cNvGrpSpPr/>
          <p:nvPr/>
        </p:nvGrpSpPr>
        <p:grpSpPr>
          <a:xfrm>
            <a:off x="5084466" y="2924539"/>
            <a:ext cx="1561488" cy="1622512"/>
            <a:chOff x="6730379" y="2026121"/>
            <a:chExt cx="1561488" cy="1622512"/>
          </a:xfrm>
        </p:grpSpPr>
        <p:cxnSp>
          <p:nvCxnSpPr>
            <p:cNvPr id="112" name="Straight Arrow Connector 38">
              <a:extLst>
                <a:ext uri="{FF2B5EF4-FFF2-40B4-BE49-F238E27FC236}">
                  <a16:creationId xmlns:a16="http://schemas.microsoft.com/office/drawing/2014/main" id="{AD222193-47EA-23A2-F279-27F05BDAEDE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730379" y="2026121"/>
              <a:ext cx="0" cy="1622512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13" name="Content Placeholder 1">
              <a:extLst>
                <a:ext uri="{FF2B5EF4-FFF2-40B4-BE49-F238E27FC236}">
                  <a16:creationId xmlns:a16="http://schemas.microsoft.com/office/drawing/2014/main" id="{DDDF3282-C384-DC3B-9AB3-37555271B17F}"/>
                </a:ext>
              </a:extLst>
            </p:cNvPr>
            <p:cNvSpPr txBox="1">
              <a:spLocks/>
            </p:cNvSpPr>
            <p:nvPr/>
          </p:nvSpPr>
          <p:spPr>
            <a:xfrm>
              <a:off x="6870719" y="2533753"/>
              <a:ext cx="1421148" cy="691397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>
                <a:spcAft>
                  <a:spcPts val="600"/>
                </a:spcAft>
                <a:buNone/>
              </a:pPr>
              <a:r>
                <a:rPr lang="de-DE" sz="1600" dirty="0"/>
                <a:t>Interpolation </a:t>
              </a:r>
              <a:r>
                <a:rPr lang="de-DE" sz="1600" dirty="0" err="1"/>
                <a:t>direction</a:t>
              </a:r>
              <a:endParaRPr lang="de-DE" sz="1600" dirty="0"/>
            </a:p>
          </p:txBody>
        </p:sp>
      </p:grpSp>
      <p:cxnSp>
        <p:nvCxnSpPr>
          <p:cNvPr id="102" name="Gerade Verbindung mit Pfeil 70">
            <a:extLst>
              <a:ext uri="{FF2B5EF4-FFF2-40B4-BE49-F238E27FC236}">
                <a16:creationId xmlns:a16="http://schemas.microsoft.com/office/drawing/2014/main" id="{E0E7F349-DEA8-792B-B485-852F2F86FE08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779802" y="3407289"/>
            <a:ext cx="1145439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103" name="Content Placeholder 1">
            <a:extLst>
              <a:ext uri="{FF2B5EF4-FFF2-40B4-BE49-F238E27FC236}">
                <a16:creationId xmlns:a16="http://schemas.microsoft.com/office/drawing/2014/main" id="{C4D692A2-EB18-A3B9-1B13-D7BA4A1C3075}"/>
              </a:ext>
            </a:extLst>
          </p:cNvPr>
          <p:cNvSpPr txBox="1">
            <a:spLocks/>
          </p:cNvSpPr>
          <p:nvPr/>
        </p:nvSpPr>
        <p:spPr>
          <a:xfrm>
            <a:off x="2161964" y="1853398"/>
            <a:ext cx="822699" cy="4003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600" dirty="0"/>
              <a:t>75 µm</a:t>
            </a:r>
          </a:p>
        </p:txBody>
      </p:sp>
      <p:sp>
        <p:nvSpPr>
          <p:cNvPr id="104" name="Content Placeholder 1">
            <a:extLst>
              <a:ext uri="{FF2B5EF4-FFF2-40B4-BE49-F238E27FC236}">
                <a16:creationId xmlns:a16="http://schemas.microsoft.com/office/drawing/2014/main" id="{0FFBC9AB-C011-AEF0-1787-02BFD41B0A38}"/>
              </a:ext>
            </a:extLst>
          </p:cNvPr>
          <p:cNvSpPr txBox="1">
            <a:spLocks/>
          </p:cNvSpPr>
          <p:nvPr/>
        </p:nvSpPr>
        <p:spPr>
          <a:xfrm>
            <a:off x="551384" y="3207105"/>
            <a:ext cx="822699" cy="40036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600" dirty="0"/>
              <a:t>75 µm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D87A52-D07B-5A69-8331-A00E69A97619}"/>
              </a:ext>
            </a:extLst>
          </p:cNvPr>
          <p:cNvGrpSpPr/>
          <p:nvPr/>
        </p:nvGrpSpPr>
        <p:grpSpPr>
          <a:xfrm>
            <a:off x="551384" y="2294325"/>
            <a:ext cx="4293195" cy="3870979"/>
            <a:chOff x="551384" y="2294325"/>
            <a:chExt cx="4293195" cy="387097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167AA11-1ACF-A13C-9A1D-69C21BB72D4F}"/>
                </a:ext>
              </a:extLst>
            </p:cNvPr>
            <p:cNvGrpSpPr/>
            <p:nvPr/>
          </p:nvGrpSpPr>
          <p:grpSpPr>
            <a:xfrm>
              <a:off x="1550630" y="2348637"/>
              <a:ext cx="3183330" cy="3225490"/>
              <a:chOff x="1550630" y="2348637"/>
              <a:chExt cx="3183330" cy="3225490"/>
            </a:xfrm>
          </p:grpSpPr>
          <p:sp>
            <p:nvSpPr>
              <p:cNvPr id="66" name="Rechteck: abgerundete Ecken 33">
                <a:extLst>
                  <a:ext uri="{FF2B5EF4-FFF2-40B4-BE49-F238E27FC236}">
                    <a16:creationId xmlns:a16="http://schemas.microsoft.com/office/drawing/2014/main" id="{422017FF-38CB-BB35-B22F-FBF06629B85E}"/>
                  </a:ext>
                </a:extLst>
              </p:cNvPr>
              <p:cNvSpPr/>
              <p:nvPr/>
            </p:nvSpPr>
            <p:spPr bwMode="auto">
              <a:xfrm>
                <a:off x="1550630" y="2348637"/>
                <a:ext cx="3183330" cy="212223"/>
              </a:xfrm>
              <a:prstGeom prst="roundRect">
                <a:avLst/>
              </a:prstGeom>
              <a:solidFill>
                <a:schemeClr val="accent3">
                  <a:alpha val="50000"/>
                </a:schemeClr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67" name="Rechteck: abgerundete Ecken 34">
                <a:extLst>
                  <a:ext uri="{FF2B5EF4-FFF2-40B4-BE49-F238E27FC236}">
                    <a16:creationId xmlns:a16="http://schemas.microsoft.com/office/drawing/2014/main" id="{026FDB6D-EF3A-F49E-ABC8-E24246BE7A32}"/>
                  </a:ext>
                </a:extLst>
              </p:cNvPr>
              <p:cNvSpPr/>
              <p:nvPr/>
            </p:nvSpPr>
            <p:spPr bwMode="auto">
              <a:xfrm>
                <a:off x="1550630" y="2734355"/>
                <a:ext cx="3183330" cy="212223"/>
              </a:xfrm>
              <a:prstGeom prst="roundRect">
                <a:avLst/>
              </a:prstGeom>
              <a:solidFill>
                <a:schemeClr val="accent3">
                  <a:alpha val="50000"/>
                </a:schemeClr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68" name="Rechteck: abgerundete Ecken 35">
                <a:extLst>
                  <a:ext uri="{FF2B5EF4-FFF2-40B4-BE49-F238E27FC236}">
                    <a16:creationId xmlns:a16="http://schemas.microsoft.com/office/drawing/2014/main" id="{394E86F8-8ED0-0E23-A383-7FEAF1F24C93}"/>
                  </a:ext>
                </a:extLst>
              </p:cNvPr>
              <p:cNvSpPr/>
              <p:nvPr/>
            </p:nvSpPr>
            <p:spPr bwMode="auto">
              <a:xfrm>
                <a:off x="1550630" y="3120074"/>
                <a:ext cx="3183330" cy="212223"/>
              </a:xfrm>
              <a:prstGeom prst="roundRect">
                <a:avLst/>
              </a:prstGeom>
              <a:solidFill>
                <a:schemeClr val="accent3">
                  <a:alpha val="50000"/>
                </a:schemeClr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74" name="Rechteck: abgerundete Ecken 41">
                <a:extLst>
                  <a:ext uri="{FF2B5EF4-FFF2-40B4-BE49-F238E27FC236}">
                    <a16:creationId xmlns:a16="http://schemas.microsoft.com/office/drawing/2014/main" id="{F4492DCA-BDC4-8AFB-FB9F-407F2C68A830}"/>
                  </a:ext>
                </a:extLst>
              </p:cNvPr>
              <p:cNvSpPr/>
              <p:nvPr/>
            </p:nvSpPr>
            <p:spPr bwMode="auto">
              <a:xfrm>
                <a:off x="1550630" y="3469551"/>
                <a:ext cx="3183330" cy="212223"/>
              </a:xfrm>
              <a:prstGeom prst="roundRect">
                <a:avLst/>
              </a:prstGeom>
              <a:solidFill>
                <a:schemeClr val="accent3">
                  <a:alpha val="50000"/>
                </a:schemeClr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75" name="Rechteck: abgerundete Ecken 42">
                <a:extLst>
                  <a:ext uri="{FF2B5EF4-FFF2-40B4-BE49-F238E27FC236}">
                    <a16:creationId xmlns:a16="http://schemas.microsoft.com/office/drawing/2014/main" id="{EBB0D6F2-72F8-17F0-BDC5-0EC41BDF7085}"/>
                  </a:ext>
                </a:extLst>
              </p:cNvPr>
              <p:cNvSpPr/>
              <p:nvPr/>
            </p:nvSpPr>
            <p:spPr bwMode="auto">
              <a:xfrm>
                <a:off x="1550630" y="3855269"/>
                <a:ext cx="3183330" cy="212223"/>
              </a:xfrm>
              <a:prstGeom prst="roundRect">
                <a:avLst/>
              </a:prstGeom>
              <a:solidFill>
                <a:schemeClr val="accent3">
                  <a:alpha val="50000"/>
                </a:schemeClr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76" name="Rechteck: abgerundete Ecken 43">
                <a:extLst>
                  <a:ext uri="{FF2B5EF4-FFF2-40B4-BE49-F238E27FC236}">
                    <a16:creationId xmlns:a16="http://schemas.microsoft.com/office/drawing/2014/main" id="{966A6578-7394-46A7-22C2-ECA2E9370F10}"/>
                  </a:ext>
                </a:extLst>
              </p:cNvPr>
              <p:cNvSpPr/>
              <p:nvPr/>
            </p:nvSpPr>
            <p:spPr bwMode="auto">
              <a:xfrm>
                <a:off x="1550630" y="4240988"/>
                <a:ext cx="3183330" cy="212223"/>
              </a:xfrm>
              <a:prstGeom prst="roundRect">
                <a:avLst/>
              </a:prstGeom>
              <a:solidFill>
                <a:schemeClr val="accent3">
                  <a:alpha val="50000"/>
                </a:schemeClr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71" name="Rechteck: abgerundete Ecken 38">
                <a:extLst>
                  <a:ext uri="{FF2B5EF4-FFF2-40B4-BE49-F238E27FC236}">
                    <a16:creationId xmlns:a16="http://schemas.microsoft.com/office/drawing/2014/main" id="{B6D15BED-BD76-1AD4-ED3A-54AB87C826FD}"/>
                  </a:ext>
                </a:extLst>
              </p:cNvPr>
              <p:cNvSpPr/>
              <p:nvPr/>
            </p:nvSpPr>
            <p:spPr bwMode="auto">
              <a:xfrm>
                <a:off x="1550630" y="4590467"/>
                <a:ext cx="3183330" cy="212223"/>
              </a:xfrm>
              <a:prstGeom prst="roundRect">
                <a:avLst/>
              </a:prstGeom>
              <a:solidFill>
                <a:schemeClr val="accent3">
                  <a:alpha val="50000"/>
                </a:schemeClr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72" name="Rechteck: abgerundete Ecken 39">
                <a:extLst>
                  <a:ext uri="{FF2B5EF4-FFF2-40B4-BE49-F238E27FC236}">
                    <a16:creationId xmlns:a16="http://schemas.microsoft.com/office/drawing/2014/main" id="{0F2C5D01-7607-1E22-C334-1CC30A120AF6}"/>
                  </a:ext>
                </a:extLst>
              </p:cNvPr>
              <p:cNvSpPr/>
              <p:nvPr/>
            </p:nvSpPr>
            <p:spPr bwMode="auto">
              <a:xfrm>
                <a:off x="1550630" y="4976185"/>
                <a:ext cx="3183330" cy="212223"/>
              </a:xfrm>
              <a:prstGeom prst="roundRect">
                <a:avLst/>
              </a:prstGeom>
              <a:solidFill>
                <a:schemeClr val="accent3">
                  <a:alpha val="50000"/>
                </a:schemeClr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73" name="Rechteck: abgerundete Ecken 40">
                <a:extLst>
                  <a:ext uri="{FF2B5EF4-FFF2-40B4-BE49-F238E27FC236}">
                    <a16:creationId xmlns:a16="http://schemas.microsoft.com/office/drawing/2014/main" id="{6F4EFF68-9125-EA5F-EEF1-1C2A7B30951B}"/>
                  </a:ext>
                </a:extLst>
              </p:cNvPr>
              <p:cNvSpPr/>
              <p:nvPr/>
            </p:nvSpPr>
            <p:spPr bwMode="auto">
              <a:xfrm>
                <a:off x="1550630" y="5361904"/>
                <a:ext cx="3183330" cy="212223"/>
              </a:xfrm>
              <a:prstGeom prst="roundRect">
                <a:avLst/>
              </a:prstGeom>
              <a:solidFill>
                <a:schemeClr val="accent3">
                  <a:alpha val="50000"/>
                </a:schemeClr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0A3EE81-5810-89BE-11ED-B4C6E418770A}"/>
                </a:ext>
              </a:extLst>
            </p:cNvPr>
            <p:cNvGrpSpPr/>
            <p:nvPr/>
          </p:nvGrpSpPr>
          <p:grpSpPr>
            <a:xfrm>
              <a:off x="1492861" y="2294325"/>
              <a:ext cx="3311721" cy="3331980"/>
              <a:chOff x="1492861" y="2294325"/>
              <a:chExt cx="3311721" cy="3331980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CBB91BB0-18B8-FB8B-8176-EB5B0EC272D4}"/>
                  </a:ext>
                </a:extLst>
              </p:cNvPr>
              <p:cNvSpPr/>
              <p:nvPr/>
            </p:nvSpPr>
            <p:spPr bwMode="auto">
              <a:xfrm>
                <a:off x="1492861" y="2294325"/>
                <a:ext cx="3311721" cy="717521"/>
              </a:xfrm>
              <a:custGeom>
                <a:avLst/>
                <a:gdLst>
                  <a:gd name="connsiteX0" fmla="*/ 53489 w 3311721"/>
                  <a:gd name="connsiteY0" fmla="*/ 0 h 717521"/>
                  <a:gd name="connsiteX1" fmla="*/ 3258232 w 3311721"/>
                  <a:gd name="connsiteY1" fmla="*/ 0 h 717521"/>
                  <a:gd name="connsiteX2" fmla="*/ 3311721 w 3311721"/>
                  <a:gd name="connsiteY2" fmla="*/ 53489 h 717521"/>
                  <a:gd name="connsiteX3" fmla="*/ 3311721 w 3311721"/>
                  <a:gd name="connsiteY3" fmla="*/ 267439 h 717521"/>
                  <a:gd name="connsiteX4" fmla="*/ 3258232 w 3311721"/>
                  <a:gd name="connsiteY4" fmla="*/ 320928 h 717521"/>
                  <a:gd name="connsiteX5" fmla="*/ 686468 w 3311721"/>
                  <a:gd name="connsiteY5" fmla="*/ 320928 h 717521"/>
                  <a:gd name="connsiteX6" fmla="*/ 686468 w 3311721"/>
                  <a:gd name="connsiteY6" fmla="*/ 667305 h 717521"/>
                  <a:gd name="connsiteX7" fmla="*/ 636252 w 3311721"/>
                  <a:gd name="connsiteY7" fmla="*/ 717521 h 717521"/>
                  <a:gd name="connsiteX8" fmla="*/ 435392 w 3311721"/>
                  <a:gd name="connsiteY8" fmla="*/ 717521 h 717521"/>
                  <a:gd name="connsiteX9" fmla="*/ 385176 w 3311721"/>
                  <a:gd name="connsiteY9" fmla="*/ 667305 h 717521"/>
                  <a:gd name="connsiteX10" fmla="*/ 385176 w 3311721"/>
                  <a:gd name="connsiteY10" fmla="*/ 320928 h 717521"/>
                  <a:gd name="connsiteX11" fmla="*/ 53489 w 3311721"/>
                  <a:gd name="connsiteY11" fmla="*/ 320928 h 717521"/>
                  <a:gd name="connsiteX12" fmla="*/ 0 w 3311721"/>
                  <a:gd name="connsiteY12" fmla="*/ 267439 h 717521"/>
                  <a:gd name="connsiteX13" fmla="*/ 0 w 3311721"/>
                  <a:gd name="connsiteY13" fmla="*/ 53489 h 717521"/>
                  <a:gd name="connsiteX14" fmla="*/ 53489 w 3311721"/>
                  <a:gd name="connsiteY14" fmla="*/ 0 h 717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311721" h="717521">
                    <a:moveTo>
                      <a:pt x="53489" y="0"/>
                    </a:moveTo>
                    <a:lnTo>
                      <a:pt x="3258232" y="0"/>
                    </a:lnTo>
                    <a:cubicBezTo>
                      <a:pt x="3287773" y="0"/>
                      <a:pt x="3311721" y="23948"/>
                      <a:pt x="3311721" y="53489"/>
                    </a:cubicBezTo>
                    <a:lnTo>
                      <a:pt x="3311721" y="267439"/>
                    </a:lnTo>
                    <a:cubicBezTo>
                      <a:pt x="3311721" y="296980"/>
                      <a:pt x="3287773" y="320928"/>
                      <a:pt x="3258232" y="320928"/>
                    </a:cubicBezTo>
                    <a:lnTo>
                      <a:pt x="686468" y="320928"/>
                    </a:lnTo>
                    <a:lnTo>
                      <a:pt x="686468" y="667305"/>
                    </a:lnTo>
                    <a:cubicBezTo>
                      <a:pt x="686468" y="695039"/>
                      <a:pt x="663986" y="717521"/>
                      <a:pt x="636252" y="717521"/>
                    </a:cubicBezTo>
                    <a:lnTo>
                      <a:pt x="435392" y="717521"/>
                    </a:lnTo>
                    <a:cubicBezTo>
                      <a:pt x="407658" y="717521"/>
                      <a:pt x="385176" y="695039"/>
                      <a:pt x="385176" y="667305"/>
                    </a:cubicBezTo>
                    <a:lnTo>
                      <a:pt x="385176" y="320928"/>
                    </a:lnTo>
                    <a:lnTo>
                      <a:pt x="53489" y="320928"/>
                    </a:lnTo>
                    <a:cubicBezTo>
                      <a:pt x="23948" y="320928"/>
                      <a:pt x="0" y="296980"/>
                      <a:pt x="0" y="267439"/>
                    </a:cubicBezTo>
                    <a:lnTo>
                      <a:pt x="0" y="53489"/>
                    </a:lnTo>
                    <a:cubicBezTo>
                      <a:pt x="0" y="23948"/>
                      <a:pt x="23948" y="0"/>
                      <a:pt x="53489" y="0"/>
                    </a:cubicBez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ct val="0"/>
                  </a:spcBef>
                </a:pPr>
                <a:endParaRPr lang="de-AT" sz="2400">
                  <a:latin typeface="Times" charset="0"/>
                </a:endParaRPr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23CDC1A4-0D4F-F677-2C8E-410DC115E185}"/>
                  </a:ext>
                </a:extLst>
              </p:cNvPr>
              <p:cNvSpPr/>
              <p:nvPr/>
            </p:nvSpPr>
            <p:spPr bwMode="auto">
              <a:xfrm flipH="1" flipV="1">
                <a:off x="1492861" y="2666744"/>
                <a:ext cx="3311721" cy="717521"/>
              </a:xfrm>
              <a:custGeom>
                <a:avLst/>
                <a:gdLst>
                  <a:gd name="connsiteX0" fmla="*/ 636252 w 3311721"/>
                  <a:gd name="connsiteY0" fmla="*/ 717521 h 717521"/>
                  <a:gd name="connsiteX1" fmla="*/ 435392 w 3311721"/>
                  <a:gd name="connsiteY1" fmla="*/ 717521 h 717521"/>
                  <a:gd name="connsiteX2" fmla="*/ 385176 w 3311721"/>
                  <a:gd name="connsiteY2" fmla="*/ 667305 h 717521"/>
                  <a:gd name="connsiteX3" fmla="*/ 385176 w 3311721"/>
                  <a:gd name="connsiteY3" fmla="*/ 320928 h 717521"/>
                  <a:gd name="connsiteX4" fmla="*/ 53489 w 3311721"/>
                  <a:gd name="connsiteY4" fmla="*/ 320928 h 717521"/>
                  <a:gd name="connsiteX5" fmla="*/ 0 w 3311721"/>
                  <a:gd name="connsiteY5" fmla="*/ 267439 h 717521"/>
                  <a:gd name="connsiteX6" fmla="*/ 0 w 3311721"/>
                  <a:gd name="connsiteY6" fmla="*/ 53489 h 717521"/>
                  <a:gd name="connsiteX7" fmla="*/ 53489 w 3311721"/>
                  <a:gd name="connsiteY7" fmla="*/ 0 h 717521"/>
                  <a:gd name="connsiteX8" fmla="*/ 3258232 w 3311721"/>
                  <a:gd name="connsiteY8" fmla="*/ 0 h 717521"/>
                  <a:gd name="connsiteX9" fmla="*/ 3311721 w 3311721"/>
                  <a:gd name="connsiteY9" fmla="*/ 53489 h 717521"/>
                  <a:gd name="connsiteX10" fmla="*/ 3311721 w 3311721"/>
                  <a:gd name="connsiteY10" fmla="*/ 267439 h 717521"/>
                  <a:gd name="connsiteX11" fmla="*/ 3258232 w 3311721"/>
                  <a:gd name="connsiteY11" fmla="*/ 320928 h 717521"/>
                  <a:gd name="connsiteX12" fmla="*/ 686468 w 3311721"/>
                  <a:gd name="connsiteY12" fmla="*/ 320928 h 717521"/>
                  <a:gd name="connsiteX13" fmla="*/ 686468 w 3311721"/>
                  <a:gd name="connsiteY13" fmla="*/ 667305 h 717521"/>
                  <a:gd name="connsiteX14" fmla="*/ 636252 w 3311721"/>
                  <a:gd name="connsiteY14" fmla="*/ 717521 h 717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311721" h="717521">
                    <a:moveTo>
                      <a:pt x="636252" y="717521"/>
                    </a:moveTo>
                    <a:lnTo>
                      <a:pt x="435392" y="717521"/>
                    </a:lnTo>
                    <a:cubicBezTo>
                      <a:pt x="407658" y="717521"/>
                      <a:pt x="385176" y="695039"/>
                      <a:pt x="385176" y="667305"/>
                    </a:cubicBezTo>
                    <a:lnTo>
                      <a:pt x="385176" y="320928"/>
                    </a:lnTo>
                    <a:lnTo>
                      <a:pt x="53489" y="320928"/>
                    </a:lnTo>
                    <a:cubicBezTo>
                      <a:pt x="23948" y="320928"/>
                      <a:pt x="0" y="296980"/>
                      <a:pt x="0" y="267439"/>
                    </a:cubicBezTo>
                    <a:lnTo>
                      <a:pt x="0" y="53489"/>
                    </a:lnTo>
                    <a:cubicBezTo>
                      <a:pt x="0" y="23948"/>
                      <a:pt x="23948" y="0"/>
                      <a:pt x="53489" y="0"/>
                    </a:cubicBezTo>
                    <a:lnTo>
                      <a:pt x="3258232" y="0"/>
                    </a:lnTo>
                    <a:cubicBezTo>
                      <a:pt x="3287773" y="0"/>
                      <a:pt x="3311721" y="23948"/>
                      <a:pt x="3311721" y="53489"/>
                    </a:cubicBezTo>
                    <a:lnTo>
                      <a:pt x="3311721" y="267439"/>
                    </a:lnTo>
                    <a:cubicBezTo>
                      <a:pt x="3311721" y="296980"/>
                      <a:pt x="3287773" y="320928"/>
                      <a:pt x="3258232" y="320928"/>
                    </a:cubicBezTo>
                    <a:lnTo>
                      <a:pt x="686468" y="320928"/>
                    </a:lnTo>
                    <a:lnTo>
                      <a:pt x="686468" y="667305"/>
                    </a:lnTo>
                    <a:cubicBezTo>
                      <a:pt x="686468" y="695039"/>
                      <a:pt x="663986" y="717521"/>
                      <a:pt x="636252" y="717521"/>
                    </a:cubicBez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ct val="0"/>
                  </a:spcBef>
                </a:pPr>
                <a:endParaRPr lang="de-AT" sz="2400">
                  <a:latin typeface="Times" charset="0"/>
                </a:endParaRPr>
              </a:p>
            </p:txBody>
          </p:sp>
          <p:sp>
            <p:nvSpPr>
              <p:cNvPr id="97" name="Rechteck: abgerundete Ecken 64">
                <a:extLst>
                  <a:ext uri="{FF2B5EF4-FFF2-40B4-BE49-F238E27FC236}">
                    <a16:creationId xmlns:a16="http://schemas.microsoft.com/office/drawing/2014/main" id="{670EF32C-E642-1A71-EB85-6E402C4A3293}"/>
                  </a:ext>
                </a:extLst>
              </p:cNvPr>
              <p:cNvSpPr/>
              <p:nvPr/>
            </p:nvSpPr>
            <p:spPr bwMode="auto">
              <a:xfrm>
                <a:off x="2278800" y="2680906"/>
                <a:ext cx="1739847" cy="320928"/>
              </a:xfrm>
              <a:prstGeom prst="roundRect">
                <a:avLst/>
              </a:prstGeom>
              <a:solidFill>
                <a:schemeClr val="accent1">
                  <a:alpha val="20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AA343721-CEB6-710A-820D-B50F3FE00D6E}"/>
                  </a:ext>
                </a:extLst>
              </p:cNvPr>
              <p:cNvSpPr/>
              <p:nvPr/>
            </p:nvSpPr>
            <p:spPr bwMode="auto">
              <a:xfrm>
                <a:off x="1492861" y="3414867"/>
                <a:ext cx="3311721" cy="717521"/>
              </a:xfrm>
              <a:custGeom>
                <a:avLst/>
                <a:gdLst>
                  <a:gd name="connsiteX0" fmla="*/ 53489 w 3311721"/>
                  <a:gd name="connsiteY0" fmla="*/ 0 h 717521"/>
                  <a:gd name="connsiteX1" fmla="*/ 3258232 w 3311721"/>
                  <a:gd name="connsiteY1" fmla="*/ 0 h 717521"/>
                  <a:gd name="connsiteX2" fmla="*/ 3311721 w 3311721"/>
                  <a:gd name="connsiteY2" fmla="*/ 53489 h 717521"/>
                  <a:gd name="connsiteX3" fmla="*/ 3311721 w 3311721"/>
                  <a:gd name="connsiteY3" fmla="*/ 267439 h 717521"/>
                  <a:gd name="connsiteX4" fmla="*/ 3258232 w 3311721"/>
                  <a:gd name="connsiteY4" fmla="*/ 320928 h 717521"/>
                  <a:gd name="connsiteX5" fmla="*/ 686468 w 3311721"/>
                  <a:gd name="connsiteY5" fmla="*/ 320928 h 717521"/>
                  <a:gd name="connsiteX6" fmla="*/ 686468 w 3311721"/>
                  <a:gd name="connsiteY6" fmla="*/ 667305 h 717521"/>
                  <a:gd name="connsiteX7" fmla="*/ 636252 w 3311721"/>
                  <a:gd name="connsiteY7" fmla="*/ 717521 h 717521"/>
                  <a:gd name="connsiteX8" fmla="*/ 435392 w 3311721"/>
                  <a:gd name="connsiteY8" fmla="*/ 717521 h 717521"/>
                  <a:gd name="connsiteX9" fmla="*/ 385176 w 3311721"/>
                  <a:gd name="connsiteY9" fmla="*/ 667305 h 717521"/>
                  <a:gd name="connsiteX10" fmla="*/ 385176 w 3311721"/>
                  <a:gd name="connsiteY10" fmla="*/ 320928 h 717521"/>
                  <a:gd name="connsiteX11" fmla="*/ 53489 w 3311721"/>
                  <a:gd name="connsiteY11" fmla="*/ 320928 h 717521"/>
                  <a:gd name="connsiteX12" fmla="*/ 0 w 3311721"/>
                  <a:gd name="connsiteY12" fmla="*/ 267439 h 717521"/>
                  <a:gd name="connsiteX13" fmla="*/ 0 w 3311721"/>
                  <a:gd name="connsiteY13" fmla="*/ 53489 h 717521"/>
                  <a:gd name="connsiteX14" fmla="*/ 53489 w 3311721"/>
                  <a:gd name="connsiteY14" fmla="*/ 0 h 717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311721" h="717521">
                    <a:moveTo>
                      <a:pt x="53489" y="0"/>
                    </a:moveTo>
                    <a:lnTo>
                      <a:pt x="3258232" y="0"/>
                    </a:lnTo>
                    <a:cubicBezTo>
                      <a:pt x="3287773" y="0"/>
                      <a:pt x="3311721" y="23948"/>
                      <a:pt x="3311721" y="53489"/>
                    </a:cubicBezTo>
                    <a:lnTo>
                      <a:pt x="3311721" y="267439"/>
                    </a:lnTo>
                    <a:cubicBezTo>
                      <a:pt x="3311721" y="296980"/>
                      <a:pt x="3287773" y="320928"/>
                      <a:pt x="3258232" y="320928"/>
                    </a:cubicBezTo>
                    <a:lnTo>
                      <a:pt x="686468" y="320928"/>
                    </a:lnTo>
                    <a:lnTo>
                      <a:pt x="686468" y="667305"/>
                    </a:lnTo>
                    <a:cubicBezTo>
                      <a:pt x="686468" y="695039"/>
                      <a:pt x="663986" y="717521"/>
                      <a:pt x="636252" y="717521"/>
                    </a:cubicBezTo>
                    <a:lnTo>
                      <a:pt x="435392" y="717521"/>
                    </a:lnTo>
                    <a:cubicBezTo>
                      <a:pt x="407658" y="717521"/>
                      <a:pt x="385176" y="695039"/>
                      <a:pt x="385176" y="667305"/>
                    </a:cubicBezTo>
                    <a:lnTo>
                      <a:pt x="385176" y="320928"/>
                    </a:lnTo>
                    <a:lnTo>
                      <a:pt x="53489" y="320928"/>
                    </a:lnTo>
                    <a:cubicBezTo>
                      <a:pt x="23948" y="320928"/>
                      <a:pt x="0" y="296980"/>
                      <a:pt x="0" y="267439"/>
                    </a:cubicBezTo>
                    <a:lnTo>
                      <a:pt x="0" y="53489"/>
                    </a:lnTo>
                    <a:cubicBezTo>
                      <a:pt x="0" y="23948"/>
                      <a:pt x="23948" y="0"/>
                      <a:pt x="53489" y="0"/>
                    </a:cubicBez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ct val="0"/>
                  </a:spcBef>
                </a:pPr>
                <a:endParaRPr lang="de-AT" sz="2400">
                  <a:latin typeface="Times" charset="0"/>
                </a:endParaRPr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07480B2A-5A62-588A-5857-1BB492E3E303}"/>
                  </a:ext>
                </a:extLst>
              </p:cNvPr>
              <p:cNvSpPr/>
              <p:nvPr/>
            </p:nvSpPr>
            <p:spPr bwMode="auto">
              <a:xfrm flipH="1" flipV="1">
                <a:off x="1492861" y="3787286"/>
                <a:ext cx="3311721" cy="717521"/>
              </a:xfrm>
              <a:custGeom>
                <a:avLst/>
                <a:gdLst>
                  <a:gd name="connsiteX0" fmla="*/ 636252 w 3311721"/>
                  <a:gd name="connsiteY0" fmla="*/ 717521 h 717521"/>
                  <a:gd name="connsiteX1" fmla="*/ 435392 w 3311721"/>
                  <a:gd name="connsiteY1" fmla="*/ 717521 h 717521"/>
                  <a:gd name="connsiteX2" fmla="*/ 385176 w 3311721"/>
                  <a:gd name="connsiteY2" fmla="*/ 667305 h 717521"/>
                  <a:gd name="connsiteX3" fmla="*/ 385176 w 3311721"/>
                  <a:gd name="connsiteY3" fmla="*/ 320928 h 717521"/>
                  <a:gd name="connsiteX4" fmla="*/ 53489 w 3311721"/>
                  <a:gd name="connsiteY4" fmla="*/ 320928 h 717521"/>
                  <a:gd name="connsiteX5" fmla="*/ 0 w 3311721"/>
                  <a:gd name="connsiteY5" fmla="*/ 267439 h 717521"/>
                  <a:gd name="connsiteX6" fmla="*/ 0 w 3311721"/>
                  <a:gd name="connsiteY6" fmla="*/ 53489 h 717521"/>
                  <a:gd name="connsiteX7" fmla="*/ 53489 w 3311721"/>
                  <a:gd name="connsiteY7" fmla="*/ 0 h 717521"/>
                  <a:gd name="connsiteX8" fmla="*/ 3258232 w 3311721"/>
                  <a:gd name="connsiteY8" fmla="*/ 0 h 717521"/>
                  <a:gd name="connsiteX9" fmla="*/ 3311721 w 3311721"/>
                  <a:gd name="connsiteY9" fmla="*/ 53489 h 717521"/>
                  <a:gd name="connsiteX10" fmla="*/ 3311721 w 3311721"/>
                  <a:gd name="connsiteY10" fmla="*/ 267439 h 717521"/>
                  <a:gd name="connsiteX11" fmla="*/ 3258232 w 3311721"/>
                  <a:gd name="connsiteY11" fmla="*/ 320928 h 717521"/>
                  <a:gd name="connsiteX12" fmla="*/ 686468 w 3311721"/>
                  <a:gd name="connsiteY12" fmla="*/ 320928 h 717521"/>
                  <a:gd name="connsiteX13" fmla="*/ 686468 w 3311721"/>
                  <a:gd name="connsiteY13" fmla="*/ 667305 h 717521"/>
                  <a:gd name="connsiteX14" fmla="*/ 636252 w 3311721"/>
                  <a:gd name="connsiteY14" fmla="*/ 717521 h 717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311721" h="717521">
                    <a:moveTo>
                      <a:pt x="636252" y="717521"/>
                    </a:moveTo>
                    <a:lnTo>
                      <a:pt x="435392" y="717521"/>
                    </a:lnTo>
                    <a:cubicBezTo>
                      <a:pt x="407658" y="717521"/>
                      <a:pt x="385176" y="695039"/>
                      <a:pt x="385176" y="667305"/>
                    </a:cubicBezTo>
                    <a:lnTo>
                      <a:pt x="385176" y="320928"/>
                    </a:lnTo>
                    <a:lnTo>
                      <a:pt x="53489" y="320928"/>
                    </a:lnTo>
                    <a:cubicBezTo>
                      <a:pt x="23948" y="320928"/>
                      <a:pt x="0" y="296980"/>
                      <a:pt x="0" y="267439"/>
                    </a:cubicBezTo>
                    <a:lnTo>
                      <a:pt x="0" y="53489"/>
                    </a:lnTo>
                    <a:cubicBezTo>
                      <a:pt x="0" y="23948"/>
                      <a:pt x="23948" y="0"/>
                      <a:pt x="53489" y="0"/>
                    </a:cubicBezTo>
                    <a:lnTo>
                      <a:pt x="3258232" y="0"/>
                    </a:lnTo>
                    <a:cubicBezTo>
                      <a:pt x="3287773" y="0"/>
                      <a:pt x="3311721" y="23948"/>
                      <a:pt x="3311721" y="53489"/>
                    </a:cubicBezTo>
                    <a:lnTo>
                      <a:pt x="3311721" y="267439"/>
                    </a:lnTo>
                    <a:cubicBezTo>
                      <a:pt x="3311721" y="296980"/>
                      <a:pt x="3287773" y="320928"/>
                      <a:pt x="3258232" y="320928"/>
                    </a:cubicBezTo>
                    <a:lnTo>
                      <a:pt x="686468" y="320928"/>
                    </a:lnTo>
                    <a:lnTo>
                      <a:pt x="686468" y="667305"/>
                    </a:lnTo>
                    <a:cubicBezTo>
                      <a:pt x="686468" y="695039"/>
                      <a:pt x="663986" y="717521"/>
                      <a:pt x="636252" y="717521"/>
                    </a:cubicBez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ct val="0"/>
                  </a:spcBef>
                </a:pPr>
                <a:endParaRPr lang="de-AT" sz="2400">
                  <a:latin typeface="Times" charset="0"/>
                </a:endParaRPr>
              </a:p>
            </p:txBody>
          </p:sp>
          <p:sp>
            <p:nvSpPr>
              <p:cNvPr id="90" name="Rechteck: abgerundete Ecken 57">
                <a:extLst>
                  <a:ext uri="{FF2B5EF4-FFF2-40B4-BE49-F238E27FC236}">
                    <a16:creationId xmlns:a16="http://schemas.microsoft.com/office/drawing/2014/main" id="{F5B27670-B464-23AE-5D9C-E870152B2764}"/>
                  </a:ext>
                </a:extLst>
              </p:cNvPr>
              <p:cNvSpPr/>
              <p:nvPr/>
            </p:nvSpPr>
            <p:spPr bwMode="auto">
              <a:xfrm>
                <a:off x="2278800" y="3801448"/>
                <a:ext cx="1739847" cy="320928"/>
              </a:xfrm>
              <a:prstGeom prst="roundRect">
                <a:avLst/>
              </a:prstGeom>
              <a:solidFill>
                <a:schemeClr val="accent1">
                  <a:alpha val="20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CDAB7F24-5810-018D-4255-BA7F5ED5AC01}"/>
                  </a:ext>
                </a:extLst>
              </p:cNvPr>
              <p:cNvSpPr/>
              <p:nvPr/>
            </p:nvSpPr>
            <p:spPr bwMode="auto">
              <a:xfrm>
                <a:off x="1492861" y="4536365"/>
                <a:ext cx="3311721" cy="717521"/>
              </a:xfrm>
              <a:custGeom>
                <a:avLst/>
                <a:gdLst>
                  <a:gd name="connsiteX0" fmla="*/ 53489 w 3311721"/>
                  <a:gd name="connsiteY0" fmla="*/ 0 h 717521"/>
                  <a:gd name="connsiteX1" fmla="*/ 3258232 w 3311721"/>
                  <a:gd name="connsiteY1" fmla="*/ 0 h 717521"/>
                  <a:gd name="connsiteX2" fmla="*/ 3311721 w 3311721"/>
                  <a:gd name="connsiteY2" fmla="*/ 53489 h 717521"/>
                  <a:gd name="connsiteX3" fmla="*/ 3311721 w 3311721"/>
                  <a:gd name="connsiteY3" fmla="*/ 267439 h 717521"/>
                  <a:gd name="connsiteX4" fmla="*/ 3258232 w 3311721"/>
                  <a:gd name="connsiteY4" fmla="*/ 320928 h 717521"/>
                  <a:gd name="connsiteX5" fmla="*/ 686468 w 3311721"/>
                  <a:gd name="connsiteY5" fmla="*/ 320928 h 717521"/>
                  <a:gd name="connsiteX6" fmla="*/ 686468 w 3311721"/>
                  <a:gd name="connsiteY6" fmla="*/ 667305 h 717521"/>
                  <a:gd name="connsiteX7" fmla="*/ 636252 w 3311721"/>
                  <a:gd name="connsiteY7" fmla="*/ 717521 h 717521"/>
                  <a:gd name="connsiteX8" fmla="*/ 435392 w 3311721"/>
                  <a:gd name="connsiteY8" fmla="*/ 717521 h 717521"/>
                  <a:gd name="connsiteX9" fmla="*/ 385176 w 3311721"/>
                  <a:gd name="connsiteY9" fmla="*/ 667305 h 717521"/>
                  <a:gd name="connsiteX10" fmla="*/ 385176 w 3311721"/>
                  <a:gd name="connsiteY10" fmla="*/ 320928 h 717521"/>
                  <a:gd name="connsiteX11" fmla="*/ 53489 w 3311721"/>
                  <a:gd name="connsiteY11" fmla="*/ 320928 h 717521"/>
                  <a:gd name="connsiteX12" fmla="*/ 0 w 3311721"/>
                  <a:gd name="connsiteY12" fmla="*/ 267439 h 717521"/>
                  <a:gd name="connsiteX13" fmla="*/ 0 w 3311721"/>
                  <a:gd name="connsiteY13" fmla="*/ 53489 h 717521"/>
                  <a:gd name="connsiteX14" fmla="*/ 53489 w 3311721"/>
                  <a:gd name="connsiteY14" fmla="*/ 0 h 717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311721" h="717521">
                    <a:moveTo>
                      <a:pt x="53489" y="0"/>
                    </a:moveTo>
                    <a:lnTo>
                      <a:pt x="3258232" y="0"/>
                    </a:lnTo>
                    <a:cubicBezTo>
                      <a:pt x="3287773" y="0"/>
                      <a:pt x="3311721" y="23948"/>
                      <a:pt x="3311721" y="53489"/>
                    </a:cubicBezTo>
                    <a:lnTo>
                      <a:pt x="3311721" y="267439"/>
                    </a:lnTo>
                    <a:cubicBezTo>
                      <a:pt x="3311721" y="296980"/>
                      <a:pt x="3287773" y="320928"/>
                      <a:pt x="3258232" y="320928"/>
                    </a:cubicBezTo>
                    <a:lnTo>
                      <a:pt x="686468" y="320928"/>
                    </a:lnTo>
                    <a:lnTo>
                      <a:pt x="686468" y="667305"/>
                    </a:lnTo>
                    <a:cubicBezTo>
                      <a:pt x="686468" y="695039"/>
                      <a:pt x="663986" y="717521"/>
                      <a:pt x="636252" y="717521"/>
                    </a:cubicBezTo>
                    <a:lnTo>
                      <a:pt x="435392" y="717521"/>
                    </a:lnTo>
                    <a:cubicBezTo>
                      <a:pt x="407658" y="717521"/>
                      <a:pt x="385176" y="695039"/>
                      <a:pt x="385176" y="667305"/>
                    </a:cubicBezTo>
                    <a:lnTo>
                      <a:pt x="385176" y="320928"/>
                    </a:lnTo>
                    <a:lnTo>
                      <a:pt x="53489" y="320928"/>
                    </a:lnTo>
                    <a:cubicBezTo>
                      <a:pt x="23948" y="320928"/>
                      <a:pt x="0" y="296980"/>
                      <a:pt x="0" y="267439"/>
                    </a:cubicBezTo>
                    <a:lnTo>
                      <a:pt x="0" y="53489"/>
                    </a:lnTo>
                    <a:cubicBezTo>
                      <a:pt x="0" y="23948"/>
                      <a:pt x="23948" y="0"/>
                      <a:pt x="53489" y="0"/>
                    </a:cubicBez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2D25C4F-1BEA-056A-1F47-E08F3C7FF6D5}"/>
                  </a:ext>
                </a:extLst>
              </p:cNvPr>
              <p:cNvSpPr/>
              <p:nvPr/>
            </p:nvSpPr>
            <p:spPr bwMode="auto">
              <a:xfrm flipH="1" flipV="1">
                <a:off x="1492861" y="4908784"/>
                <a:ext cx="3311721" cy="717521"/>
              </a:xfrm>
              <a:custGeom>
                <a:avLst/>
                <a:gdLst>
                  <a:gd name="connsiteX0" fmla="*/ 636252 w 3311721"/>
                  <a:gd name="connsiteY0" fmla="*/ 717521 h 717521"/>
                  <a:gd name="connsiteX1" fmla="*/ 435392 w 3311721"/>
                  <a:gd name="connsiteY1" fmla="*/ 717521 h 717521"/>
                  <a:gd name="connsiteX2" fmla="*/ 385176 w 3311721"/>
                  <a:gd name="connsiteY2" fmla="*/ 667305 h 717521"/>
                  <a:gd name="connsiteX3" fmla="*/ 385176 w 3311721"/>
                  <a:gd name="connsiteY3" fmla="*/ 320928 h 717521"/>
                  <a:gd name="connsiteX4" fmla="*/ 53489 w 3311721"/>
                  <a:gd name="connsiteY4" fmla="*/ 320928 h 717521"/>
                  <a:gd name="connsiteX5" fmla="*/ 0 w 3311721"/>
                  <a:gd name="connsiteY5" fmla="*/ 267439 h 717521"/>
                  <a:gd name="connsiteX6" fmla="*/ 0 w 3311721"/>
                  <a:gd name="connsiteY6" fmla="*/ 53489 h 717521"/>
                  <a:gd name="connsiteX7" fmla="*/ 53489 w 3311721"/>
                  <a:gd name="connsiteY7" fmla="*/ 0 h 717521"/>
                  <a:gd name="connsiteX8" fmla="*/ 3258232 w 3311721"/>
                  <a:gd name="connsiteY8" fmla="*/ 0 h 717521"/>
                  <a:gd name="connsiteX9" fmla="*/ 3311721 w 3311721"/>
                  <a:gd name="connsiteY9" fmla="*/ 53489 h 717521"/>
                  <a:gd name="connsiteX10" fmla="*/ 3311721 w 3311721"/>
                  <a:gd name="connsiteY10" fmla="*/ 267439 h 717521"/>
                  <a:gd name="connsiteX11" fmla="*/ 3258232 w 3311721"/>
                  <a:gd name="connsiteY11" fmla="*/ 320928 h 717521"/>
                  <a:gd name="connsiteX12" fmla="*/ 686468 w 3311721"/>
                  <a:gd name="connsiteY12" fmla="*/ 320928 h 717521"/>
                  <a:gd name="connsiteX13" fmla="*/ 686468 w 3311721"/>
                  <a:gd name="connsiteY13" fmla="*/ 667305 h 717521"/>
                  <a:gd name="connsiteX14" fmla="*/ 636252 w 3311721"/>
                  <a:gd name="connsiteY14" fmla="*/ 717521 h 717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311721" h="717521">
                    <a:moveTo>
                      <a:pt x="636252" y="717521"/>
                    </a:moveTo>
                    <a:lnTo>
                      <a:pt x="435392" y="717521"/>
                    </a:lnTo>
                    <a:cubicBezTo>
                      <a:pt x="407658" y="717521"/>
                      <a:pt x="385176" y="695039"/>
                      <a:pt x="385176" y="667305"/>
                    </a:cubicBezTo>
                    <a:lnTo>
                      <a:pt x="385176" y="320928"/>
                    </a:lnTo>
                    <a:lnTo>
                      <a:pt x="53489" y="320928"/>
                    </a:lnTo>
                    <a:cubicBezTo>
                      <a:pt x="23948" y="320928"/>
                      <a:pt x="0" y="296980"/>
                      <a:pt x="0" y="267439"/>
                    </a:cubicBezTo>
                    <a:lnTo>
                      <a:pt x="0" y="53489"/>
                    </a:lnTo>
                    <a:cubicBezTo>
                      <a:pt x="0" y="23948"/>
                      <a:pt x="23948" y="0"/>
                      <a:pt x="53489" y="0"/>
                    </a:cubicBezTo>
                    <a:lnTo>
                      <a:pt x="3258232" y="0"/>
                    </a:lnTo>
                    <a:cubicBezTo>
                      <a:pt x="3287773" y="0"/>
                      <a:pt x="3311721" y="23948"/>
                      <a:pt x="3311721" y="53489"/>
                    </a:cubicBezTo>
                    <a:lnTo>
                      <a:pt x="3311721" y="267439"/>
                    </a:lnTo>
                    <a:cubicBezTo>
                      <a:pt x="3311721" y="296980"/>
                      <a:pt x="3287773" y="320928"/>
                      <a:pt x="3258232" y="320928"/>
                    </a:cubicBezTo>
                    <a:lnTo>
                      <a:pt x="686468" y="320928"/>
                    </a:lnTo>
                    <a:lnTo>
                      <a:pt x="686468" y="667305"/>
                    </a:lnTo>
                    <a:cubicBezTo>
                      <a:pt x="686468" y="695039"/>
                      <a:pt x="663986" y="717521"/>
                      <a:pt x="636252" y="717521"/>
                    </a:cubicBez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ct val="0"/>
                  </a:spcBef>
                </a:pPr>
                <a:endParaRPr lang="de-AT" sz="2400">
                  <a:latin typeface="Times" charset="0"/>
                </a:endParaRPr>
              </a:p>
            </p:txBody>
          </p:sp>
          <p:sp>
            <p:nvSpPr>
              <p:cNvPr id="83" name="Rechteck: abgerundete Ecken 50">
                <a:extLst>
                  <a:ext uri="{FF2B5EF4-FFF2-40B4-BE49-F238E27FC236}">
                    <a16:creationId xmlns:a16="http://schemas.microsoft.com/office/drawing/2014/main" id="{27BD9D0A-343F-6B0F-16D2-16D7EDF538B1}"/>
                  </a:ext>
                </a:extLst>
              </p:cNvPr>
              <p:cNvSpPr/>
              <p:nvPr/>
            </p:nvSpPr>
            <p:spPr bwMode="auto">
              <a:xfrm>
                <a:off x="2278800" y="4922946"/>
                <a:ext cx="1739847" cy="320928"/>
              </a:xfrm>
              <a:prstGeom prst="roundRect">
                <a:avLst/>
              </a:prstGeom>
              <a:solidFill>
                <a:schemeClr val="accent1">
                  <a:alpha val="20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AT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grpSp>
          <p:nvGrpSpPr>
            <p:cNvPr id="105" name="Gruppieren 75">
              <a:extLst>
                <a:ext uri="{FF2B5EF4-FFF2-40B4-BE49-F238E27FC236}">
                  <a16:creationId xmlns:a16="http://schemas.microsoft.com/office/drawing/2014/main" id="{B20BEA2C-7299-CCDA-8300-B1A45737F73E}"/>
                </a:ext>
              </a:extLst>
            </p:cNvPr>
            <p:cNvGrpSpPr/>
            <p:nvPr/>
          </p:nvGrpSpPr>
          <p:grpSpPr>
            <a:xfrm>
              <a:off x="551384" y="4688152"/>
              <a:ext cx="822699" cy="400368"/>
              <a:chOff x="1993969" y="3500112"/>
              <a:chExt cx="822699" cy="400368"/>
            </a:xfrm>
          </p:grpSpPr>
          <p:cxnSp>
            <p:nvCxnSpPr>
              <p:cNvPr id="106" name="Gerade Verbindung mit Pfeil 76">
                <a:extLst>
                  <a:ext uri="{FF2B5EF4-FFF2-40B4-BE49-F238E27FC236}">
                    <a16:creationId xmlns:a16="http://schemas.microsoft.com/office/drawing/2014/main" id="{A13E5627-FA73-10B1-9578-853376D1758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795106" y="3500618"/>
                <a:ext cx="0" cy="399356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3"/>
                </a:solidFill>
                <a:prstDash val="solid"/>
                <a:round/>
                <a:headEnd type="triangle" w="lg" len="lg"/>
                <a:tailEnd type="triangle" w="lg" len="lg"/>
              </a:ln>
              <a:effectLst/>
            </p:spPr>
          </p:cxnSp>
          <p:sp>
            <p:nvSpPr>
              <p:cNvPr id="107" name="Content Placeholder 1">
                <a:extLst>
                  <a:ext uri="{FF2B5EF4-FFF2-40B4-BE49-F238E27FC236}">
                    <a16:creationId xmlns:a16="http://schemas.microsoft.com/office/drawing/2014/main" id="{893C9233-FCB9-E360-8DCE-8FEF2454615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93969" y="3500112"/>
                <a:ext cx="822699" cy="40036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 algn="ctr">
                  <a:lnSpc>
                    <a:spcPct val="120000"/>
                  </a:lnSpc>
                  <a:spcAft>
                    <a:spcPts val="600"/>
                  </a:spcAft>
                  <a:buNone/>
                </a:pPr>
                <a:r>
                  <a:rPr lang="de-DE" sz="1600" b="1" dirty="0">
                    <a:solidFill>
                      <a:schemeClr val="accent3"/>
                    </a:solidFill>
                  </a:rPr>
                  <a:t>25 µm</a:t>
                </a:r>
              </a:p>
            </p:txBody>
          </p:sp>
        </p:grpSp>
        <p:cxnSp>
          <p:nvCxnSpPr>
            <p:cNvPr id="109" name="Gerade Verbindung mit Pfeil 79">
              <a:extLst>
                <a:ext uri="{FF2B5EF4-FFF2-40B4-BE49-F238E27FC236}">
                  <a16:creationId xmlns:a16="http://schemas.microsoft.com/office/drawing/2014/main" id="{4B5E6D83-63C9-DB0E-5ACF-1B7889ED02B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40009" y="5764936"/>
              <a:ext cx="340457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sp>
          <p:nvSpPr>
            <p:cNvPr id="110" name="Content Placeholder 1">
              <a:extLst>
                <a:ext uri="{FF2B5EF4-FFF2-40B4-BE49-F238E27FC236}">
                  <a16:creationId xmlns:a16="http://schemas.microsoft.com/office/drawing/2014/main" id="{FEFE2BA7-17EA-D586-3AF8-F72650D23260}"/>
                </a:ext>
              </a:extLst>
            </p:cNvPr>
            <p:cNvSpPr txBox="1">
              <a:spLocks/>
            </p:cNvSpPr>
            <p:nvPr/>
          </p:nvSpPr>
          <p:spPr>
            <a:xfrm>
              <a:off x="2730945" y="5764936"/>
              <a:ext cx="822699" cy="400368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 algn="ctr">
                <a:lnSpc>
                  <a:spcPct val="120000"/>
                </a:lnSpc>
                <a:spcAft>
                  <a:spcPts val="600"/>
                </a:spcAft>
                <a:buNone/>
              </a:pPr>
              <a:r>
                <a:rPr lang="de-DE" sz="1600" dirty="0"/>
                <a:t>225 µm</a:t>
              </a:r>
            </a:p>
          </p:txBody>
        </p:sp>
      </p:grpSp>
      <p:cxnSp>
        <p:nvCxnSpPr>
          <p:cNvPr id="114" name="Gerade Verbindung mit Pfeil 69">
            <a:extLst>
              <a:ext uri="{FF2B5EF4-FFF2-40B4-BE49-F238E27FC236}">
                <a16:creationId xmlns:a16="http://schemas.microsoft.com/office/drawing/2014/main" id="{3D335F2A-6243-14A7-D473-09542F6C34C9}"/>
              </a:ext>
            </a:extLst>
          </p:cNvPr>
          <p:cNvCxnSpPr>
            <a:cxnSpLocks/>
          </p:cNvCxnSpPr>
          <p:nvPr/>
        </p:nvCxnSpPr>
        <p:spPr bwMode="auto">
          <a:xfrm flipH="1">
            <a:off x="1999963" y="2179925"/>
            <a:ext cx="1145439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117" name="Inhaltsplatzhalter 2">
            <a:extLst>
              <a:ext uri="{FF2B5EF4-FFF2-40B4-BE49-F238E27FC236}">
                <a16:creationId xmlns:a16="http://schemas.microsoft.com/office/drawing/2014/main" id="{A554B3FF-8B67-3094-1C23-47B795FEF352}"/>
              </a:ext>
            </a:extLst>
          </p:cNvPr>
          <p:cNvSpPr txBox="1">
            <a:spLocks/>
          </p:cNvSpPr>
          <p:nvPr/>
        </p:nvSpPr>
        <p:spPr>
          <a:xfrm>
            <a:off x="593204" y="1376773"/>
            <a:ext cx="5070745" cy="4680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b="1" dirty="0"/>
              <a:t>Sensor with rectangular pixels (“</a:t>
            </a:r>
            <a:r>
              <a:rPr lang="en-GB" b="1" dirty="0" err="1"/>
              <a:t>strixels</a:t>
            </a:r>
            <a:r>
              <a:rPr lang="en-GB" b="1" dirty="0"/>
              <a:t>”)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Box 21">
                <a:extLst>
                  <a:ext uri="{FF2B5EF4-FFF2-40B4-BE49-F238E27FC236}">
                    <a16:creationId xmlns:a16="http://schemas.microsoft.com/office/drawing/2014/main" id="{740FA33A-1189-AF60-5485-47C4C5E60200}"/>
                  </a:ext>
                </a:extLst>
              </p:cNvPr>
              <p:cNvSpPr txBox="1"/>
              <p:nvPr/>
            </p:nvSpPr>
            <p:spPr>
              <a:xfrm>
                <a:off x="6887498" y="2498141"/>
                <a:ext cx="1834089" cy="5679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altLang="de-DE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de-DE" altLang="de-DE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altLang="de-DE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altLang="de-DE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de-DE" altLang="de-DE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𝑡𝑜𝑝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altLang="de-DE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de-DE" altLang="de-DE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𝑏𝑜𝑡𝑡𝑜𝑚</m:t>
                              </m:r>
                            </m:sub>
                          </m:sSub>
                          <m:r>
                            <a:rPr lang="de-DE" altLang="de-DE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de-DE" altLang="de-DE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altLang="de-DE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de-DE" altLang="de-DE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𝑡𝑜𝑝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CH" altLang="de-DE" sz="1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8" name="TextBox 21">
                <a:extLst>
                  <a:ext uri="{FF2B5EF4-FFF2-40B4-BE49-F238E27FC236}">
                    <a16:creationId xmlns:a16="http://schemas.microsoft.com/office/drawing/2014/main" id="{740FA33A-1189-AF60-5485-47C4C5E602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498" y="2498141"/>
                <a:ext cx="1834089" cy="56791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" name="Inhaltsplatzhalter 2">
            <a:extLst>
              <a:ext uri="{FF2B5EF4-FFF2-40B4-BE49-F238E27FC236}">
                <a16:creationId xmlns:a16="http://schemas.microsoft.com/office/drawing/2014/main" id="{465FD526-44DF-688C-CC91-961C4EB7DC9D}"/>
              </a:ext>
            </a:extLst>
          </p:cNvPr>
          <p:cNvSpPr txBox="1">
            <a:spLocks/>
          </p:cNvSpPr>
          <p:nvPr/>
        </p:nvSpPr>
        <p:spPr>
          <a:xfrm>
            <a:off x="6774259" y="1376773"/>
            <a:ext cx="4824536" cy="4680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b="1" dirty="0"/>
              <a:t>Validation with ~ 1µm beam scan</a:t>
            </a:r>
          </a:p>
        </p:txBody>
      </p:sp>
      <p:cxnSp>
        <p:nvCxnSpPr>
          <p:cNvPr id="130" name="Gerade Verbindung mit Pfeil 54">
            <a:extLst>
              <a:ext uri="{FF2B5EF4-FFF2-40B4-BE49-F238E27FC236}">
                <a16:creationId xmlns:a16="http://schemas.microsoft.com/office/drawing/2014/main" id="{2123CA21-9254-AEB2-E357-34850245B207}"/>
              </a:ext>
            </a:extLst>
          </p:cNvPr>
          <p:cNvCxnSpPr>
            <a:cxnSpLocks/>
          </p:cNvCxnSpPr>
          <p:nvPr/>
        </p:nvCxnSpPr>
        <p:spPr bwMode="auto">
          <a:xfrm>
            <a:off x="8400256" y="5608983"/>
            <a:ext cx="0" cy="1785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EB5B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31" name="Gerade Verbindung mit Pfeil 54">
            <a:extLst>
              <a:ext uri="{FF2B5EF4-FFF2-40B4-BE49-F238E27FC236}">
                <a16:creationId xmlns:a16="http://schemas.microsoft.com/office/drawing/2014/main" id="{4EFB6D12-6B32-2B58-1FB0-2722866D1232}"/>
              </a:ext>
            </a:extLst>
          </p:cNvPr>
          <p:cNvCxnSpPr>
            <a:cxnSpLocks/>
          </p:cNvCxnSpPr>
          <p:nvPr/>
        </p:nvCxnSpPr>
        <p:spPr bwMode="auto">
          <a:xfrm>
            <a:off x="8400256" y="5404432"/>
            <a:ext cx="0" cy="1785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32" name="Gerade Verbindung mit Pfeil 54">
            <a:extLst>
              <a:ext uri="{FF2B5EF4-FFF2-40B4-BE49-F238E27FC236}">
                <a16:creationId xmlns:a16="http://schemas.microsoft.com/office/drawing/2014/main" id="{BC41F3B9-61A7-8190-9C82-C578ECC64DE8}"/>
              </a:ext>
            </a:extLst>
          </p:cNvPr>
          <p:cNvCxnSpPr>
            <a:cxnSpLocks/>
          </p:cNvCxnSpPr>
          <p:nvPr/>
        </p:nvCxnSpPr>
        <p:spPr bwMode="auto">
          <a:xfrm>
            <a:off x="8400256" y="5195408"/>
            <a:ext cx="0" cy="16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34" name="Gerade Verbindung mit Pfeil 54">
            <a:extLst>
              <a:ext uri="{FF2B5EF4-FFF2-40B4-BE49-F238E27FC236}">
                <a16:creationId xmlns:a16="http://schemas.microsoft.com/office/drawing/2014/main" id="{135C0E74-59E7-2F49-75D2-638C569127DE}"/>
              </a:ext>
            </a:extLst>
          </p:cNvPr>
          <p:cNvCxnSpPr>
            <a:cxnSpLocks/>
          </p:cNvCxnSpPr>
          <p:nvPr/>
        </p:nvCxnSpPr>
        <p:spPr bwMode="auto">
          <a:xfrm>
            <a:off x="8400256" y="4960439"/>
            <a:ext cx="0" cy="1785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35" name="Gerade Verbindung mit Pfeil 54">
            <a:extLst>
              <a:ext uri="{FF2B5EF4-FFF2-40B4-BE49-F238E27FC236}">
                <a16:creationId xmlns:a16="http://schemas.microsoft.com/office/drawing/2014/main" id="{AA45EEB7-F690-E582-A489-D5654B5042D8}"/>
              </a:ext>
            </a:extLst>
          </p:cNvPr>
          <p:cNvCxnSpPr>
            <a:cxnSpLocks/>
          </p:cNvCxnSpPr>
          <p:nvPr/>
        </p:nvCxnSpPr>
        <p:spPr bwMode="auto">
          <a:xfrm>
            <a:off x="8400256" y="4669235"/>
            <a:ext cx="0" cy="2265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37" name="Gerade Verbindung mit Pfeil 54">
            <a:extLst>
              <a:ext uri="{FF2B5EF4-FFF2-40B4-BE49-F238E27FC236}">
                <a16:creationId xmlns:a16="http://schemas.microsoft.com/office/drawing/2014/main" id="{E1AA346D-9C12-5ACC-CC7E-3D2552FB7967}"/>
              </a:ext>
            </a:extLst>
          </p:cNvPr>
          <p:cNvCxnSpPr>
            <a:cxnSpLocks/>
          </p:cNvCxnSpPr>
          <p:nvPr/>
        </p:nvCxnSpPr>
        <p:spPr bwMode="auto">
          <a:xfrm>
            <a:off x="8400256" y="4433207"/>
            <a:ext cx="0" cy="2265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4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38" name="Rechteck: abgerundete Ecken 34">
            <a:extLst>
              <a:ext uri="{FF2B5EF4-FFF2-40B4-BE49-F238E27FC236}">
                <a16:creationId xmlns:a16="http://schemas.microsoft.com/office/drawing/2014/main" id="{39979040-C32E-F77C-FB9D-57A625D78601}"/>
              </a:ext>
            </a:extLst>
          </p:cNvPr>
          <p:cNvSpPr/>
          <p:nvPr/>
        </p:nvSpPr>
        <p:spPr bwMode="auto">
          <a:xfrm rot="5400000">
            <a:off x="9053533" y="3647313"/>
            <a:ext cx="331442" cy="86930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9" name="Rechteck: abgerundete Ecken 34">
            <a:extLst>
              <a:ext uri="{FF2B5EF4-FFF2-40B4-BE49-F238E27FC236}">
                <a16:creationId xmlns:a16="http://schemas.microsoft.com/office/drawing/2014/main" id="{AD97D249-1497-6170-4EA3-8D71FAA09E5C}"/>
              </a:ext>
            </a:extLst>
          </p:cNvPr>
          <p:cNvSpPr/>
          <p:nvPr/>
        </p:nvSpPr>
        <p:spPr bwMode="auto">
          <a:xfrm rot="5400000">
            <a:off x="10992390" y="3647313"/>
            <a:ext cx="331441" cy="869305"/>
          </a:xfrm>
          <a:prstGeom prst="roundRect">
            <a:avLst/>
          </a:prstGeom>
          <a:solidFill>
            <a:schemeClr val="accent3">
              <a:alpha val="50000"/>
            </a:schemeClr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0" name="Content Placeholder 1">
            <a:extLst>
              <a:ext uri="{FF2B5EF4-FFF2-40B4-BE49-F238E27FC236}">
                <a16:creationId xmlns:a16="http://schemas.microsoft.com/office/drawing/2014/main" id="{8C9B456A-E7DE-C11A-A04A-11C3949B7041}"/>
              </a:ext>
            </a:extLst>
          </p:cNvPr>
          <p:cNvSpPr txBox="1">
            <a:spLocks/>
          </p:cNvSpPr>
          <p:nvPr/>
        </p:nvSpPr>
        <p:spPr>
          <a:xfrm>
            <a:off x="8805505" y="3955709"/>
            <a:ext cx="822699" cy="2404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400" dirty="0"/>
              <a:t>Bottom</a:t>
            </a:r>
          </a:p>
        </p:txBody>
      </p:sp>
      <p:sp>
        <p:nvSpPr>
          <p:cNvPr id="141" name="Content Placeholder 1">
            <a:extLst>
              <a:ext uri="{FF2B5EF4-FFF2-40B4-BE49-F238E27FC236}">
                <a16:creationId xmlns:a16="http://schemas.microsoft.com/office/drawing/2014/main" id="{B8ABB6CC-5FC7-DD9B-E095-3B280DDC10C3}"/>
              </a:ext>
            </a:extLst>
          </p:cNvPr>
          <p:cNvSpPr txBox="1">
            <a:spLocks/>
          </p:cNvSpPr>
          <p:nvPr/>
        </p:nvSpPr>
        <p:spPr>
          <a:xfrm>
            <a:off x="10746760" y="3959016"/>
            <a:ext cx="822699" cy="2404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400" dirty="0"/>
              <a:t>Top</a:t>
            </a:r>
          </a:p>
        </p:txBody>
      </p:sp>
      <p:cxnSp>
        <p:nvCxnSpPr>
          <p:cNvPr id="142" name="Straight Arrow Connector 38">
            <a:extLst>
              <a:ext uri="{FF2B5EF4-FFF2-40B4-BE49-F238E27FC236}">
                <a16:creationId xmlns:a16="http://schemas.microsoft.com/office/drawing/2014/main" id="{23CC82BC-47FB-F61A-90A7-9710CACE975A}"/>
              </a:ext>
            </a:extLst>
          </p:cNvPr>
          <p:cNvCxnSpPr>
            <a:cxnSpLocks/>
          </p:cNvCxnSpPr>
          <p:nvPr/>
        </p:nvCxnSpPr>
        <p:spPr bwMode="auto">
          <a:xfrm rot="5400000" flipV="1">
            <a:off x="9490137" y="3580443"/>
            <a:ext cx="0" cy="162251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3" name="Content Placeholder 1">
            <a:extLst>
              <a:ext uri="{FF2B5EF4-FFF2-40B4-BE49-F238E27FC236}">
                <a16:creationId xmlns:a16="http://schemas.microsoft.com/office/drawing/2014/main" id="{42F26580-436A-3FDF-6B41-9BB7B34DF804}"/>
              </a:ext>
            </a:extLst>
          </p:cNvPr>
          <p:cNvSpPr txBox="1">
            <a:spLocks/>
          </p:cNvSpPr>
          <p:nvPr/>
        </p:nvSpPr>
        <p:spPr>
          <a:xfrm>
            <a:off x="6609022" y="4205643"/>
            <a:ext cx="2073780" cy="30347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600" dirty="0"/>
              <a:t>Interpolation </a:t>
            </a:r>
            <a:r>
              <a:rPr lang="de-DE" sz="1600" dirty="0" err="1"/>
              <a:t>direction</a:t>
            </a:r>
            <a:endParaRPr lang="de-DE" sz="1600" dirty="0"/>
          </a:p>
        </p:txBody>
      </p:sp>
      <p:sp>
        <p:nvSpPr>
          <p:cNvPr id="144" name="Content Placeholder 1">
            <a:extLst>
              <a:ext uri="{FF2B5EF4-FFF2-40B4-BE49-F238E27FC236}">
                <a16:creationId xmlns:a16="http://schemas.microsoft.com/office/drawing/2014/main" id="{3C3BCE71-6D78-5C91-D529-F520384B79F0}"/>
              </a:ext>
            </a:extLst>
          </p:cNvPr>
          <p:cNvSpPr txBox="1">
            <a:spLocks/>
          </p:cNvSpPr>
          <p:nvPr/>
        </p:nvSpPr>
        <p:spPr>
          <a:xfrm>
            <a:off x="9619124" y="3949537"/>
            <a:ext cx="1136993" cy="2404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400" dirty="0"/>
              <a:t>Pixel </a:t>
            </a:r>
            <a:r>
              <a:rPr lang="de-DE" sz="1400" dirty="0" err="1"/>
              <a:t>gap</a:t>
            </a:r>
            <a:endParaRPr lang="de-DE" sz="1400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66FC88-FBEE-B467-2A89-578E8FB701BD}"/>
              </a:ext>
            </a:extLst>
          </p:cNvPr>
          <p:cNvGrpSpPr/>
          <p:nvPr/>
        </p:nvGrpSpPr>
        <p:grpSpPr>
          <a:xfrm>
            <a:off x="4969757" y="4831760"/>
            <a:ext cx="1432551" cy="933176"/>
            <a:chOff x="4969757" y="4831760"/>
            <a:chExt cx="1432551" cy="933176"/>
          </a:xfrm>
        </p:grpSpPr>
        <p:sp>
          <p:nvSpPr>
            <p:cNvPr id="26" name="Rechteck: abgerundete Ecken 84">
              <a:extLst>
                <a:ext uri="{FF2B5EF4-FFF2-40B4-BE49-F238E27FC236}">
                  <a16:creationId xmlns:a16="http://schemas.microsoft.com/office/drawing/2014/main" id="{EFB51A04-B156-AAAA-7D16-F3944FBC3EEC}"/>
                </a:ext>
              </a:extLst>
            </p:cNvPr>
            <p:cNvSpPr/>
            <p:nvPr/>
          </p:nvSpPr>
          <p:spPr bwMode="auto">
            <a:xfrm>
              <a:off x="5111173" y="4981846"/>
              <a:ext cx="331768" cy="212223"/>
            </a:xfrm>
            <a:prstGeom prst="roundRect">
              <a:avLst/>
            </a:prstGeom>
            <a:solidFill>
              <a:schemeClr val="accent3">
                <a:alpha val="50000"/>
              </a:schemeClr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AT" sz="2400">
                <a:latin typeface="Times" charset="0"/>
              </a:endParaRPr>
            </a:p>
          </p:txBody>
        </p:sp>
        <p:sp>
          <p:nvSpPr>
            <p:cNvPr id="29" name="Content Placeholder 1">
              <a:extLst>
                <a:ext uri="{FF2B5EF4-FFF2-40B4-BE49-F238E27FC236}">
                  <a16:creationId xmlns:a16="http://schemas.microsoft.com/office/drawing/2014/main" id="{8551FEFE-7D52-4327-E6DD-DFA304837CA7}"/>
                </a:ext>
              </a:extLst>
            </p:cNvPr>
            <p:cNvSpPr txBox="1">
              <a:spLocks/>
            </p:cNvSpPr>
            <p:nvPr/>
          </p:nvSpPr>
          <p:spPr>
            <a:xfrm>
              <a:off x="5556993" y="4948690"/>
              <a:ext cx="843730" cy="29872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600"/>
                </a:spcAft>
                <a:buNone/>
              </a:pPr>
              <a:r>
                <a:rPr lang="de-DE" sz="1600" dirty="0" err="1"/>
                <a:t>Implant</a:t>
              </a:r>
              <a:endParaRPr lang="de-DE" sz="1600" dirty="0"/>
            </a:p>
          </p:txBody>
        </p:sp>
        <p:sp>
          <p:nvSpPr>
            <p:cNvPr id="30" name="Rechteck: abgerundete Ecken 87">
              <a:extLst>
                <a:ext uri="{FF2B5EF4-FFF2-40B4-BE49-F238E27FC236}">
                  <a16:creationId xmlns:a16="http://schemas.microsoft.com/office/drawing/2014/main" id="{EA1370C5-2224-D198-47E1-196DD49D8966}"/>
                </a:ext>
              </a:extLst>
            </p:cNvPr>
            <p:cNvSpPr/>
            <p:nvPr/>
          </p:nvSpPr>
          <p:spPr bwMode="auto">
            <a:xfrm>
              <a:off x="5111173" y="5304457"/>
              <a:ext cx="331768" cy="320400"/>
            </a:xfrm>
            <a:prstGeom prst="roundRect">
              <a:avLst/>
            </a:prstGeom>
            <a:solidFill>
              <a:schemeClr val="accent1">
                <a:alpha val="20000"/>
              </a:schemeClr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ct val="0"/>
                </a:spcBef>
              </a:pPr>
              <a:endParaRPr lang="de-AT" sz="2400">
                <a:latin typeface="Times" charset="0"/>
              </a:endParaRPr>
            </a:p>
          </p:txBody>
        </p:sp>
        <p:sp>
          <p:nvSpPr>
            <p:cNvPr id="35" name="Content Placeholder 1">
              <a:extLst>
                <a:ext uri="{FF2B5EF4-FFF2-40B4-BE49-F238E27FC236}">
                  <a16:creationId xmlns:a16="http://schemas.microsoft.com/office/drawing/2014/main" id="{BD8D040D-C566-CE30-09E8-EAD9E05869CC}"/>
                </a:ext>
              </a:extLst>
            </p:cNvPr>
            <p:cNvSpPr txBox="1">
              <a:spLocks/>
            </p:cNvSpPr>
            <p:nvPr/>
          </p:nvSpPr>
          <p:spPr>
            <a:xfrm>
              <a:off x="5561092" y="5329999"/>
              <a:ext cx="839631" cy="29872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600"/>
                </a:spcAft>
                <a:buNone/>
              </a:pPr>
              <a:r>
                <a:rPr lang="de-DE" sz="1600" dirty="0" err="1"/>
                <a:t>Metal</a:t>
              </a:r>
              <a:endParaRPr lang="de-DE" sz="1600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98F482B-1888-34EA-BCBB-BD857FEE195A}"/>
                </a:ext>
              </a:extLst>
            </p:cNvPr>
            <p:cNvSpPr/>
            <p:nvPr/>
          </p:nvSpPr>
          <p:spPr>
            <a:xfrm>
              <a:off x="4969757" y="4831760"/>
              <a:ext cx="1432551" cy="933176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1713D871-B2BB-7A8B-529D-F22A208BFB06}"/>
              </a:ext>
            </a:extLst>
          </p:cNvPr>
          <p:cNvSpPr txBox="1">
            <a:spLocks/>
          </p:cNvSpPr>
          <p:nvPr/>
        </p:nvSpPr>
        <p:spPr>
          <a:xfrm>
            <a:off x="9619832" y="1974182"/>
            <a:ext cx="1136993" cy="2404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400" dirty="0"/>
              <a:t>1 keV</a:t>
            </a:r>
          </a:p>
        </p:txBody>
      </p:sp>
      <p:grpSp>
        <p:nvGrpSpPr>
          <p:cNvPr id="21" name="Gruppieren 81">
            <a:extLst>
              <a:ext uri="{FF2B5EF4-FFF2-40B4-BE49-F238E27FC236}">
                <a16:creationId xmlns:a16="http://schemas.microsoft.com/office/drawing/2014/main" id="{00438B6E-0C2F-F2E4-C1CE-FD72A89C00C1}"/>
              </a:ext>
            </a:extLst>
          </p:cNvPr>
          <p:cNvGrpSpPr/>
          <p:nvPr/>
        </p:nvGrpSpPr>
        <p:grpSpPr>
          <a:xfrm>
            <a:off x="2974854" y="1667055"/>
            <a:ext cx="3066583" cy="1245139"/>
            <a:chOff x="4797406" y="1943572"/>
            <a:chExt cx="3066583" cy="1245139"/>
          </a:xfrm>
        </p:grpSpPr>
        <p:cxnSp>
          <p:nvCxnSpPr>
            <p:cNvPr id="23" name="Straight Arrow Connector 38">
              <a:extLst>
                <a:ext uri="{FF2B5EF4-FFF2-40B4-BE49-F238E27FC236}">
                  <a16:creationId xmlns:a16="http://schemas.microsoft.com/office/drawing/2014/main" id="{61EA3C58-F460-126A-B1C5-E6D7F19960AE}"/>
                </a:ext>
              </a:extLst>
            </p:cNvPr>
            <p:cNvCxnSpPr>
              <a:cxnSpLocks/>
              <a:endCxn id="18" idx="7"/>
            </p:cNvCxnSpPr>
            <p:nvPr/>
          </p:nvCxnSpPr>
          <p:spPr bwMode="auto">
            <a:xfrm flipH="1">
              <a:off x="4797406" y="2318629"/>
              <a:ext cx="1471779" cy="870082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5">
                  <a:lumMod val="75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4" name="Content Placeholder 1">
              <a:extLst>
                <a:ext uri="{FF2B5EF4-FFF2-40B4-BE49-F238E27FC236}">
                  <a16:creationId xmlns:a16="http://schemas.microsoft.com/office/drawing/2014/main" id="{CBCF81EA-5DDB-6577-F4F1-4313CB1A8F38}"/>
                </a:ext>
              </a:extLst>
            </p:cNvPr>
            <p:cNvSpPr txBox="1">
              <a:spLocks/>
            </p:cNvSpPr>
            <p:nvPr/>
          </p:nvSpPr>
          <p:spPr>
            <a:xfrm>
              <a:off x="6442841" y="1943572"/>
              <a:ext cx="1421148" cy="691397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>
                <a:spcAft>
                  <a:spcPts val="600"/>
                </a:spcAft>
                <a:buNone/>
              </a:pPr>
              <a:r>
                <a:rPr lang="de-DE" sz="2000" b="1" dirty="0">
                  <a:solidFill>
                    <a:schemeClr val="accent5">
                      <a:lumMod val="75000"/>
                    </a:schemeClr>
                  </a:solidFill>
                </a:rPr>
                <a:t>X-</a:t>
              </a:r>
              <a:r>
                <a:rPr lang="de-DE" sz="2000" b="1" dirty="0" err="1">
                  <a:solidFill>
                    <a:schemeClr val="accent5">
                      <a:lumMod val="75000"/>
                    </a:schemeClr>
                  </a:solidFill>
                </a:rPr>
                <a:t>rays</a:t>
              </a:r>
              <a:endParaRPr lang="de-DE" sz="20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603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5" grpId="0"/>
      <p:bldP spid="16" grpId="0"/>
      <p:bldP spid="19" grpId="0"/>
      <p:bldP spid="22" grpId="0"/>
      <p:bldP spid="25" grpId="0"/>
      <p:bldP spid="28" grpId="0"/>
      <p:bldP spid="31" grpId="0"/>
      <p:bldP spid="32" grpId="0"/>
      <p:bldP spid="33" grpId="0"/>
      <p:bldP spid="117" grpId="0"/>
      <p:bldP spid="118" grpId="0"/>
      <p:bldP spid="119" grpId="0"/>
      <p:bldP spid="138" grpId="0" animBg="1"/>
      <p:bldP spid="139" grpId="0" animBg="1"/>
      <p:bldP spid="140" grpId="0"/>
      <p:bldP spid="141" grpId="0"/>
      <p:bldP spid="143" grpId="0"/>
      <p:bldP spid="143" grpId="1"/>
      <p:bldP spid="144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Farbigkeit, Screenshot, Quadrat, Rechteck enthält.&#10;&#10;Automatisch generierte Beschreibung">
            <a:extLst>
              <a:ext uri="{FF2B5EF4-FFF2-40B4-BE49-F238E27FC236}">
                <a16:creationId xmlns:a16="http://schemas.microsoft.com/office/drawing/2014/main" id="{1723FAFA-2967-E9D7-FF1F-D413130770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055" y="3723473"/>
            <a:ext cx="3358641" cy="27531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31D526-8D47-4894-8C9F-B9AB1ADA6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Next </a:t>
            </a:r>
            <a:r>
              <a:rPr lang="de-DE" dirty="0" err="1"/>
              <a:t>step</a:t>
            </a:r>
            <a:r>
              <a:rPr lang="de-DE" dirty="0"/>
              <a:t>: A JUNGFRAU </a:t>
            </a:r>
            <a:r>
              <a:rPr lang="de-DE" dirty="0" err="1"/>
              <a:t>detector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iLGAD</a:t>
            </a:r>
            <a:r>
              <a:rPr lang="de-DE" dirty="0"/>
              <a:t> </a:t>
            </a:r>
            <a:r>
              <a:rPr lang="de-DE" dirty="0" err="1"/>
              <a:t>strixels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3EE6E0-F60F-38A0-D28A-0BAC936B9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43E53-23BD-78BE-0F1B-331FB9C1A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pic>
        <p:nvPicPr>
          <p:cNvPr id="6" name="Picture Placeholder 8" descr="A close-up of a machine&#10;&#10;Description automatically generated">
            <a:extLst>
              <a:ext uri="{FF2B5EF4-FFF2-40B4-BE49-F238E27FC236}">
                <a16:creationId xmlns:a16="http://schemas.microsoft.com/office/drawing/2014/main" id="{FD162619-492D-1E11-9429-A2BB2CAE95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7" t="4003" r="16821" b="7423"/>
          <a:stretch/>
        </p:blipFill>
        <p:spPr>
          <a:xfrm>
            <a:off x="695326" y="1449389"/>
            <a:ext cx="5292724" cy="457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9FA660-C363-6B06-C69A-41450BFDE6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5882" y="1134753"/>
            <a:ext cx="3524652" cy="2513259"/>
          </a:xfrm>
          <a:prstGeom prst="rect">
            <a:avLst/>
          </a:prstGeom>
          <a:ln w="6350">
            <a:solidFill>
              <a:schemeClr val="accent3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3C6CCCD-0A83-EB52-8079-690E63EA87F9}"/>
              </a:ext>
            </a:extLst>
          </p:cNvPr>
          <p:cNvSpPr/>
          <p:nvPr/>
        </p:nvSpPr>
        <p:spPr bwMode="auto">
          <a:xfrm>
            <a:off x="3932772" y="3356992"/>
            <a:ext cx="74996" cy="74996"/>
          </a:xfrm>
          <a:prstGeom prst="rect">
            <a:avLst/>
          </a:prstGeom>
          <a:noFill/>
          <a:ln w="254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648D17D-F890-01E5-B4D7-9C5F0ED8B5B3}"/>
              </a:ext>
            </a:extLst>
          </p:cNvPr>
          <p:cNvCxnSpPr>
            <a:cxnSpLocks/>
            <a:stCxn id="8" idx="0"/>
          </p:cNvCxnSpPr>
          <p:nvPr/>
        </p:nvCxnSpPr>
        <p:spPr bwMode="auto">
          <a:xfrm flipV="1">
            <a:off x="3970270" y="1133444"/>
            <a:ext cx="3425611" cy="222354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1BAFB08-B3D3-D7DA-4DDA-A9A4B2BB5104}"/>
              </a:ext>
            </a:extLst>
          </p:cNvPr>
          <p:cNvCxnSpPr>
            <a:cxnSpLocks/>
          </p:cNvCxnSpPr>
          <p:nvPr/>
        </p:nvCxnSpPr>
        <p:spPr bwMode="auto">
          <a:xfrm>
            <a:off x="4007768" y="3431988"/>
            <a:ext cx="3388113" cy="21602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9B04891-D814-922B-F8DA-048D7A364ACF}"/>
              </a:ext>
            </a:extLst>
          </p:cNvPr>
          <p:cNvCxnSpPr>
            <a:cxnSpLocks/>
          </p:cNvCxnSpPr>
          <p:nvPr/>
        </p:nvCxnSpPr>
        <p:spPr>
          <a:xfrm>
            <a:off x="2711624" y="3174929"/>
            <a:ext cx="31576" cy="1333697"/>
          </a:xfrm>
          <a:prstGeom prst="straightConnector1">
            <a:avLst/>
          </a:prstGeom>
          <a:ln w="254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5BA7AA9-6208-4245-6F83-CE8EFB24DE17}"/>
              </a:ext>
            </a:extLst>
          </p:cNvPr>
          <p:cNvCxnSpPr>
            <a:cxnSpLocks/>
          </p:cNvCxnSpPr>
          <p:nvPr/>
        </p:nvCxnSpPr>
        <p:spPr>
          <a:xfrm rot="5400000">
            <a:off x="3560906" y="3930068"/>
            <a:ext cx="31576" cy="1333697"/>
          </a:xfrm>
          <a:prstGeom prst="straightConnector1">
            <a:avLst/>
          </a:prstGeom>
          <a:ln w="254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5C6B3272-AFFB-39C9-3B7C-9129F29689EA}"/>
              </a:ext>
            </a:extLst>
          </p:cNvPr>
          <p:cNvSpPr txBox="1">
            <a:spLocks/>
          </p:cNvSpPr>
          <p:nvPr/>
        </p:nvSpPr>
        <p:spPr>
          <a:xfrm>
            <a:off x="2026162" y="3691252"/>
            <a:ext cx="822699" cy="4003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600" b="1" dirty="0">
                <a:solidFill>
                  <a:schemeClr val="accent3"/>
                </a:solidFill>
              </a:rPr>
              <a:t>4 cm</a:t>
            </a:r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6925D514-AFAC-2D8E-7245-0CD49FFF2423}"/>
              </a:ext>
            </a:extLst>
          </p:cNvPr>
          <p:cNvSpPr txBox="1">
            <a:spLocks/>
          </p:cNvSpPr>
          <p:nvPr/>
        </p:nvSpPr>
        <p:spPr>
          <a:xfrm>
            <a:off x="3167890" y="4211028"/>
            <a:ext cx="822699" cy="4003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1600" b="1" dirty="0">
                <a:solidFill>
                  <a:schemeClr val="accent3"/>
                </a:solidFill>
              </a:rPr>
              <a:t>4 cm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B6A7319-64B8-41CA-EB07-3ECE9A0553D4}"/>
              </a:ext>
            </a:extLst>
          </p:cNvPr>
          <p:cNvSpPr/>
          <p:nvPr/>
        </p:nvSpPr>
        <p:spPr>
          <a:xfrm>
            <a:off x="8336412" y="3741485"/>
            <a:ext cx="2384991" cy="18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347CD1ED-A757-509A-4EDE-BF0E79DAF1AC}"/>
              </a:ext>
            </a:extLst>
          </p:cNvPr>
          <p:cNvSpPr txBox="1">
            <a:spLocks/>
          </p:cNvSpPr>
          <p:nvPr/>
        </p:nvSpPr>
        <p:spPr>
          <a:xfrm>
            <a:off x="8420820" y="3655161"/>
            <a:ext cx="2287160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de-DE" sz="1600" dirty="0" err="1"/>
              <a:t>Effective</a:t>
            </a:r>
            <a:r>
              <a:rPr lang="de-DE" sz="1600" dirty="0"/>
              <a:t> </a:t>
            </a:r>
            <a:r>
              <a:rPr lang="de-DE" sz="1600" dirty="0" err="1"/>
              <a:t>noise</a:t>
            </a:r>
            <a:r>
              <a:rPr lang="de-DE" sz="1600" dirty="0"/>
              <a:t> (eV)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D6E3BD0-6387-6984-D656-095A1D089AEB}"/>
              </a:ext>
            </a:extLst>
          </p:cNvPr>
          <p:cNvSpPr txBox="1"/>
          <p:nvPr/>
        </p:nvSpPr>
        <p:spPr>
          <a:xfrm>
            <a:off x="8879302" y="5661248"/>
            <a:ext cx="1561271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100" dirty="0" err="1">
                <a:solidFill>
                  <a:schemeClr val="bg1"/>
                </a:solidFill>
              </a:rPr>
              <a:t>Courtesy</a:t>
            </a:r>
            <a:r>
              <a:rPr lang="de-DE" sz="1100" dirty="0">
                <a:solidFill>
                  <a:schemeClr val="bg1"/>
                </a:solidFill>
              </a:rPr>
              <a:t> </a:t>
            </a:r>
            <a:r>
              <a:rPr lang="de-DE" sz="1100" dirty="0" err="1">
                <a:solidFill>
                  <a:schemeClr val="bg1"/>
                </a:solidFill>
              </a:rPr>
              <a:t>of</a:t>
            </a:r>
            <a:br>
              <a:rPr lang="de-DE" sz="1100" dirty="0">
                <a:solidFill>
                  <a:schemeClr val="bg1"/>
                </a:solidFill>
              </a:rPr>
            </a:br>
            <a:r>
              <a:rPr lang="de-DE" sz="1100" i="1" dirty="0">
                <a:solidFill>
                  <a:schemeClr val="bg1"/>
                </a:solidFill>
              </a:rPr>
              <a:t>N. Duarte</a:t>
            </a:r>
            <a:endParaRPr lang="en-US" sz="1100" i="1" dirty="0" err="1">
              <a:solidFill>
                <a:schemeClr val="bg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E0A2FDD-289E-15AC-7FA9-D2BE74DF6D8A}"/>
              </a:ext>
            </a:extLst>
          </p:cNvPr>
          <p:cNvGrpSpPr/>
          <p:nvPr/>
        </p:nvGrpSpPr>
        <p:grpSpPr>
          <a:xfrm>
            <a:off x="5571263" y="4336850"/>
            <a:ext cx="2204497" cy="1134020"/>
            <a:chOff x="1178314" y="5739122"/>
            <a:chExt cx="2204497" cy="991907"/>
          </a:xfrm>
        </p:grpSpPr>
        <p:sp>
          <p:nvSpPr>
            <p:cNvPr id="36" name="Rechteck: abgerundete Ecken 6">
              <a:extLst>
                <a:ext uri="{FF2B5EF4-FFF2-40B4-BE49-F238E27FC236}">
                  <a16:creationId xmlns:a16="http://schemas.microsoft.com/office/drawing/2014/main" id="{27636C56-9D98-F81A-4672-695869F5B0B5}"/>
                </a:ext>
              </a:extLst>
            </p:cNvPr>
            <p:cNvSpPr/>
            <p:nvPr/>
          </p:nvSpPr>
          <p:spPr bwMode="auto">
            <a:xfrm>
              <a:off x="1178314" y="5739122"/>
              <a:ext cx="2204497" cy="964410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A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9AF0E28-1F09-E397-1D91-E561EB3B418B}"/>
                </a:ext>
              </a:extLst>
            </p:cNvPr>
            <p:cNvSpPr txBox="1"/>
            <p:nvPr/>
          </p:nvSpPr>
          <p:spPr>
            <a:xfrm>
              <a:off x="1178314" y="5807699"/>
              <a:ext cx="2160323" cy="923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- 20°C,</a:t>
              </a:r>
              <a:b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</a:b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5 µs </a:t>
              </a:r>
              <a:r>
                <a:rPr lang="de-DE" altLang="de-DE" b="1" dirty="0" err="1">
                  <a:solidFill>
                    <a:schemeClr val="bg1"/>
                  </a:solidFill>
                  <a:sym typeface="Wingdings" panose="05000000000000000000" pitchFamily="2" charset="2"/>
                </a:rPr>
                <a:t>integration</a:t>
              </a: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: </a:t>
              </a:r>
              <a:r>
                <a:rPr lang="de-DE" altLang="de-DE" b="1" dirty="0" err="1">
                  <a:solidFill>
                    <a:schemeClr val="bg1"/>
                  </a:solidFill>
                  <a:sym typeface="Wingdings" panose="05000000000000000000" pitchFamily="2" charset="2"/>
                </a:rPr>
                <a:t>ENC</a:t>
              </a:r>
              <a:r>
                <a:rPr lang="de-DE" altLang="de-DE" b="1" baseline="-25000" dirty="0" err="1">
                  <a:solidFill>
                    <a:schemeClr val="bg1"/>
                  </a:solidFill>
                  <a:sym typeface="Wingdings" panose="05000000000000000000" pitchFamily="2" charset="2"/>
                </a:rPr>
                <a:t>eff</a:t>
              </a: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 ~ 9 e</a:t>
              </a:r>
              <a:r>
                <a:rPr lang="de-DE" altLang="de-DE" b="1" baseline="30000" dirty="0">
                  <a:solidFill>
                    <a:schemeClr val="bg1"/>
                  </a:solidFill>
                  <a:sym typeface="Wingdings" panose="05000000000000000000" pitchFamily="2" charset="2"/>
                </a:rPr>
                <a:t>-</a:t>
              </a: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 </a:t>
              </a:r>
              <a:r>
                <a:rPr lang="de-DE" altLang="de-DE" b="1" dirty="0" err="1">
                  <a:solidFill>
                    <a:schemeClr val="bg1"/>
                  </a:solidFill>
                  <a:sym typeface="Wingdings" panose="05000000000000000000" pitchFamily="2" charset="2"/>
                </a:rPr>
                <a:t>r.m.s</a:t>
              </a: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.</a:t>
              </a:r>
              <a:endParaRPr lang="en-US" altLang="de-DE" sz="1800" b="1" dirty="0">
                <a:solidFill>
                  <a:schemeClr val="bg1"/>
                </a:solidFill>
                <a:latin typeface="+mn-lt"/>
                <a:sym typeface="Wingdings" panose="05000000000000000000" pitchFamily="2" charset="2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Inhaltsplatzhalter 2">
                <a:extLst>
                  <a:ext uri="{FF2B5EF4-FFF2-40B4-BE49-F238E27FC236}">
                    <a16:creationId xmlns:a16="http://schemas.microsoft.com/office/drawing/2014/main" id="{E435E997-B257-CC92-1313-5E65303A99D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5324" y="6021288"/>
                <a:ext cx="5400675" cy="675890"/>
              </a:xfrm>
              <a:prstGeom prst="rect">
                <a:avLst/>
              </a:prstGeom>
            </p:spPr>
            <p:txBody>
              <a:bodyPr lIns="0" rIns="0"/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+mj-lt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52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04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56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08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400" dirty="0">
                    <a:latin typeface="Calibri" panose="020F0502020204030204" pitchFamily="34" charset="0"/>
                  </a:rPr>
                  <a:t>Details on </a:t>
                </a:r>
                <a:r>
                  <a:rPr lang="de-DE" sz="1400" b="1" dirty="0" err="1">
                    <a:latin typeface="Calibri" panose="020F0502020204030204" pitchFamily="34" charset="0"/>
                  </a:rPr>
                  <a:t>iLGAD</a:t>
                </a:r>
                <a:r>
                  <a:rPr lang="de-DE" sz="1400" b="1" dirty="0">
                    <a:latin typeface="Calibri" panose="020F0502020204030204" pitchFamily="34" charset="0"/>
                  </a:rPr>
                  <a:t> </a:t>
                </a:r>
                <a:r>
                  <a:rPr lang="de-DE" sz="1400" b="1" dirty="0" err="1">
                    <a:latin typeface="Calibri" panose="020F0502020204030204" pitchFamily="34" charset="0"/>
                  </a:rPr>
                  <a:t>characterisation</a:t>
                </a:r>
                <a:r>
                  <a:rPr lang="de-DE" sz="1400" b="1" dirty="0">
                    <a:latin typeface="Calibri" panose="020F0502020204030204" pitchFamily="34" charset="0"/>
                  </a:rPr>
                  <a:t> </a:t>
                </a:r>
                <a:r>
                  <a:rPr lang="de-DE" sz="1400" b="1" dirty="0" err="1">
                    <a:latin typeface="Calibri" panose="020F0502020204030204" pitchFamily="34" charset="0"/>
                  </a:rPr>
                  <a:t>results</a:t>
                </a:r>
                <a:r>
                  <a:rPr lang="de-DE" sz="1400" dirty="0"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1400" i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DE" sz="1400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de-DE" sz="1400" dirty="0" err="1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poster</a:t>
                </a:r>
                <a:r>
                  <a:rPr lang="de-DE" sz="1400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de-DE" sz="1400" dirty="0" err="1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by</a:t>
                </a:r>
                <a:r>
                  <a:rPr lang="de-DE" sz="1400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 Nuno Duarte (#225)</a:t>
                </a:r>
                <a:endParaRPr lang="en-US" sz="14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" name="Inhaltsplatzhalter 2">
                <a:extLst>
                  <a:ext uri="{FF2B5EF4-FFF2-40B4-BE49-F238E27FC236}">
                    <a16:creationId xmlns:a16="http://schemas.microsoft.com/office/drawing/2014/main" id="{E435E997-B257-CC92-1313-5E65303A99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324" y="6021288"/>
                <a:ext cx="5400675" cy="675890"/>
              </a:xfrm>
              <a:prstGeom prst="rect">
                <a:avLst/>
              </a:prstGeom>
              <a:blipFill>
                <a:blip r:embed="rId5"/>
                <a:stretch>
                  <a:fillRect l="-2032" t="-1802" r="-124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8462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 shot of a television screen&#10;&#10;Description automatically generated">
            <a:extLst>
              <a:ext uri="{FF2B5EF4-FFF2-40B4-BE49-F238E27FC236}">
                <a16:creationId xmlns:a16="http://schemas.microsoft.com/office/drawing/2014/main" id="{6278B052-12A9-0459-CA62-E67D99CFE6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31" y="3317179"/>
            <a:ext cx="7152053" cy="32318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BC15813-A8C4-7A03-CD06-5D891C2600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68"/>
          <a:stretch/>
        </p:blipFill>
        <p:spPr>
          <a:xfrm>
            <a:off x="7304030" y="1088740"/>
            <a:ext cx="4192223" cy="22284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485293-434B-09D8-CA59-E50206E45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Test at European XFEL SCS </a:t>
            </a:r>
            <a:r>
              <a:rPr lang="de-DE" dirty="0" err="1"/>
              <a:t>hRIXS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68CBEC-E8E2-7DC0-08D8-8BAEB9208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DDE0EA-A443-A406-B01D-B6C47386F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A77161-F84B-1D8E-B23B-7B7FA4874E2B}"/>
              </a:ext>
            </a:extLst>
          </p:cNvPr>
          <p:cNvSpPr txBox="1"/>
          <p:nvPr/>
        </p:nvSpPr>
        <p:spPr>
          <a:xfrm>
            <a:off x="6959867" y="6404572"/>
            <a:ext cx="1561271" cy="1440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100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Courtesy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de-DE" sz="1100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of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de-DE" sz="1100" i="1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N. Duarte</a:t>
            </a:r>
            <a:endParaRPr lang="en-US" sz="1100" i="1" dirty="0" err="1">
              <a:solidFill>
                <a:schemeClr val="bg1">
                  <a:lumMod val="50000"/>
                </a:schemeClr>
              </a:solidFill>
              <a:latin typeface="Calibri"/>
            </a:endParaRPr>
          </a:p>
        </p:txBody>
      </p:sp>
      <p:pic>
        <p:nvPicPr>
          <p:cNvPr id="24" name="Grafik 42" descr="Ein Bild, das Text, Screenshot, Schrift, Rechteck enthält.&#10;&#10;Automatisch generierte Beschreibung">
            <a:extLst>
              <a:ext uri="{FF2B5EF4-FFF2-40B4-BE49-F238E27FC236}">
                <a16:creationId xmlns:a16="http://schemas.microsoft.com/office/drawing/2014/main" id="{8227E23F-510A-7EF0-7FF7-BD0E056721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2417" y="1216369"/>
            <a:ext cx="500825" cy="50082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73BDAC3-A280-4180-A8EA-0AE3A2DB0F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5448" y="1216369"/>
            <a:ext cx="1647407" cy="5008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Inhaltsplatzhalter 2">
                <a:extLst>
                  <a:ext uri="{FF2B5EF4-FFF2-40B4-BE49-F238E27FC236}">
                    <a16:creationId xmlns:a16="http://schemas.microsoft.com/office/drawing/2014/main" id="{132ED88D-BD60-E4DC-F906-0637E9808B8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5746" y="1088740"/>
                <a:ext cx="6446077" cy="756084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+mj-lt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52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04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56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08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GB" b="1" dirty="0">
                    <a:solidFill>
                      <a:schemeClr val="accent3"/>
                    </a:solidFill>
                  </a:rPr>
                  <a:t>First attempt to take RIXS spectra with JUNGFRAU</a:t>
                </a:r>
              </a:p>
              <a:p>
                <a:pPr marL="268288">
                  <a:lnSpc>
                    <a:spcPct val="110000"/>
                  </a:lnSpc>
                </a:pPr>
                <a:r>
                  <a:rPr lang="en-GB" sz="1800" dirty="0">
                    <a:latin typeface="Calibri" panose="020F0502020204030204" pitchFamily="34" charset="0"/>
                  </a:rPr>
                  <a:t>JUNGFRAU </a:t>
                </a:r>
                <a:r>
                  <a:rPr lang="en-GB" sz="1800" b="1" i="0" u="none" strike="noStrike" baseline="0" dirty="0">
                    <a:latin typeface="Calibri" panose="020F0502020204030204" pitchFamily="34" charset="0"/>
                  </a:rPr>
                  <a:t>burst mode (</a:t>
                </a:r>
                <a:r>
                  <a:rPr lang="en-GB" sz="1800" b="1" dirty="0">
                    <a:latin typeface="Calibri" panose="020F0502020204030204" pitchFamily="34" charset="0"/>
                  </a:rPr>
                  <a:t>max. 25</a:t>
                </a:r>
                <a:r>
                  <a:rPr lang="en-GB" sz="1800" b="1" i="0" u="none" strike="noStrike" baseline="0" dirty="0">
                    <a:latin typeface="Calibri" panose="020F0502020204030204" pitchFamily="34" charset="0"/>
                  </a:rPr>
                  <a:t>0 kHz) </a:t>
                </a:r>
                <a:r>
                  <a:rPr lang="en-GB" sz="1800" i="0" u="none" strike="noStrike" baseline="0" dirty="0">
                    <a:latin typeface="Calibri" panose="020F0502020204030204" pitchFamily="34" charset="0"/>
                  </a:rPr>
                  <a:t>would enable to exploit the high repetition rate of </a:t>
                </a:r>
                <a:r>
                  <a:rPr lang="en-GB" sz="1800" i="0" u="none" strike="noStrike" baseline="0" dirty="0" err="1">
                    <a:latin typeface="Calibri" panose="020F0502020204030204" pitchFamily="34" charset="0"/>
                  </a:rPr>
                  <a:t>EuXFEL</a:t>
                </a:r>
                <a:endParaRPr lang="en-GB" sz="1800" dirty="0">
                  <a:latin typeface="Calibri" panose="020F0502020204030204" pitchFamily="34" charset="0"/>
                </a:endParaRPr>
              </a:p>
              <a:p>
                <a:pPr marL="268288">
                  <a:lnSpc>
                    <a:spcPct val="110000"/>
                  </a:lnSpc>
                </a:pPr>
                <a:r>
                  <a:rPr lang="en-GB" sz="1800" b="1" i="0" u="none" strike="noStrike" baseline="0" dirty="0">
                    <a:latin typeface="Calibri" panose="020F0502020204030204" pitchFamily="34" charset="0"/>
                  </a:rPr>
                  <a:t>Optimal focus on detector was not achieved </a:t>
                </a:r>
                <a:r>
                  <a:rPr lang="en-GB" sz="1800" i="0" u="none" strike="noStrike" baseline="0" dirty="0">
                    <a:latin typeface="Calibri" panose="020F0502020204030204" pitchFamily="34" charset="0"/>
                  </a:rPr>
                  <a:t>(limited time)</a:t>
                </a:r>
              </a:p>
              <a:p>
                <a:pPr marL="268288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sz="1800" b="1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Online </a:t>
                </a:r>
                <a:r>
                  <a:rPr lang="en-US" sz="1800" b="1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clustering and interpolation schemes </a:t>
                </a:r>
                <a:r>
                  <a:rPr lang="en-US" sz="1800" dirty="0">
                    <a:latin typeface="Calibri" panose="020F0502020204030204" pitchFamily="34" charset="0"/>
                  </a:rPr>
                  <a:t>need to be</a:t>
                </a:r>
              </a:p>
              <a:p>
                <a:pPr marL="268288" indent="274638"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US" sz="1800" dirty="0">
                    <a:latin typeface="Calibri" panose="020F0502020204030204" pitchFamily="34" charset="0"/>
                  </a:rPr>
                  <a:t>developed to facilitate spectrometer operation!</a:t>
                </a:r>
                <a:endParaRPr lang="en-GB" sz="1800" i="0" u="none" strike="noStrike" baseline="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6" name="Inhaltsplatzhalter 2">
                <a:extLst>
                  <a:ext uri="{FF2B5EF4-FFF2-40B4-BE49-F238E27FC236}">
                    <a16:creationId xmlns:a16="http://schemas.microsoft.com/office/drawing/2014/main" id="{132ED88D-BD60-E4DC-F906-0637E9808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46" y="1088740"/>
                <a:ext cx="6446077" cy="756084"/>
              </a:xfrm>
              <a:prstGeom prst="rect">
                <a:avLst/>
              </a:prstGeom>
              <a:blipFill>
                <a:blip r:embed="rId6"/>
                <a:stretch>
                  <a:fillRect l="-945" t="-2419" b="-19758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8F445448-6345-0D13-FA7A-52BDECE8417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503" y="3342379"/>
            <a:ext cx="3929890" cy="3155951"/>
          </a:xfrm>
          <a:prstGeom prst="rect">
            <a:avLst/>
          </a:prstGeom>
        </p:spPr>
      </p:pic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815CC202-A156-D222-D87C-E3BFAF74DB46}"/>
              </a:ext>
            </a:extLst>
          </p:cNvPr>
          <p:cNvSpPr txBox="1">
            <a:spLocks/>
          </p:cNvSpPr>
          <p:nvPr/>
        </p:nvSpPr>
        <p:spPr>
          <a:xfrm>
            <a:off x="8293941" y="3518831"/>
            <a:ext cx="1496953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de-DE" sz="1600" dirty="0" err="1"/>
              <a:t>Only</a:t>
            </a:r>
            <a:r>
              <a:rPr lang="de-DE" sz="1600" dirty="0"/>
              <a:t> </a:t>
            </a:r>
            <a:r>
              <a:rPr lang="de-DE" sz="1600" dirty="0" err="1"/>
              <a:t>curvature</a:t>
            </a:r>
            <a:r>
              <a:rPr lang="de-DE" sz="1600" dirty="0"/>
              <a:t> </a:t>
            </a:r>
            <a:r>
              <a:rPr lang="de-DE" sz="1600" dirty="0" err="1"/>
              <a:t>correction</a:t>
            </a:r>
            <a:r>
              <a:rPr lang="de-DE" sz="1600" dirty="0"/>
              <a:t>, </a:t>
            </a:r>
            <a:r>
              <a:rPr lang="de-DE" sz="1600" b="1" dirty="0" err="1"/>
              <a:t>no</a:t>
            </a:r>
            <a:r>
              <a:rPr lang="de-DE" sz="1600" b="1" dirty="0"/>
              <a:t> </a:t>
            </a:r>
            <a:r>
              <a:rPr lang="de-DE" sz="1600" b="1" dirty="0" err="1"/>
              <a:t>interpolation</a:t>
            </a:r>
            <a:endParaRPr lang="de-DE" sz="1600" b="1" dirty="0">
              <a:solidFill>
                <a:schemeClr val="accent3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0C9D11-B78E-BC32-6FAB-38A2791AE19F}"/>
              </a:ext>
            </a:extLst>
          </p:cNvPr>
          <p:cNvSpPr txBox="1"/>
          <p:nvPr/>
        </p:nvSpPr>
        <p:spPr>
          <a:xfrm>
            <a:off x="5177631" y="4797152"/>
            <a:ext cx="1586941" cy="584775"/>
          </a:xfrm>
          <a:prstGeom prst="rect">
            <a:avLst/>
          </a:prstGeom>
          <a:solidFill>
            <a:srgbClr val="F9D885"/>
          </a:solidFill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altLang="de-DE" sz="1600" dirty="0" err="1">
                <a:sym typeface="Wingdings" panose="05000000000000000000" pitchFamily="2" charset="2"/>
              </a:rPr>
              <a:t>CuO</a:t>
            </a:r>
            <a:r>
              <a:rPr lang="de-DE" altLang="de-DE" sz="1600" dirty="0">
                <a:sym typeface="Wingdings" panose="05000000000000000000" pitchFamily="2" charset="2"/>
              </a:rPr>
              <a:t> </a:t>
            </a:r>
            <a:r>
              <a:rPr lang="de-DE" altLang="de-DE" sz="1600" dirty="0" err="1">
                <a:sym typeface="Wingdings" panose="05000000000000000000" pitchFamily="2" charset="2"/>
              </a:rPr>
              <a:t>elastic</a:t>
            </a:r>
            <a:r>
              <a:rPr lang="de-DE" altLang="de-DE" sz="1600" dirty="0">
                <a:sym typeface="Wingdings" panose="05000000000000000000" pitchFamily="2" charset="2"/>
              </a:rPr>
              <a:t> </a:t>
            </a:r>
            <a:r>
              <a:rPr lang="de-DE" altLang="de-DE" sz="1600" dirty="0" err="1">
                <a:sym typeface="Wingdings" panose="05000000000000000000" pitchFamily="2" charset="2"/>
              </a:rPr>
              <a:t>line</a:t>
            </a:r>
            <a:r>
              <a:rPr lang="de-DE" altLang="de-DE" sz="1600" dirty="0">
                <a:sym typeface="Wingdings" panose="05000000000000000000" pitchFamily="2" charset="2"/>
              </a:rPr>
              <a:t> (930 eV)</a:t>
            </a:r>
            <a:endParaRPr lang="en-US" altLang="de-DE" sz="1600" dirty="0">
              <a:latin typeface="+mn-lt"/>
              <a:sym typeface="Wingdings" panose="05000000000000000000" pitchFamily="2" charset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EF20176-E11C-5FB7-1286-3E9E200005C5}"/>
              </a:ext>
            </a:extLst>
          </p:cNvPr>
          <p:cNvSpPr/>
          <p:nvPr/>
        </p:nvSpPr>
        <p:spPr>
          <a:xfrm>
            <a:off x="4385805" y="4508205"/>
            <a:ext cx="781618" cy="563525"/>
          </a:xfrm>
          <a:custGeom>
            <a:avLst/>
            <a:gdLst>
              <a:gd name="connsiteX0" fmla="*/ 16074 w 781618"/>
              <a:gd name="connsiteY0" fmla="*/ 0 h 563525"/>
              <a:gd name="connsiteX1" fmla="*/ 101135 w 781618"/>
              <a:gd name="connsiteY1" fmla="*/ 457200 h 563525"/>
              <a:gd name="connsiteX2" fmla="*/ 781618 w 781618"/>
              <a:gd name="connsiteY2" fmla="*/ 563525 h 5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1618" h="563525">
                <a:moveTo>
                  <a:pt x="16074" y="0"/>
                </a:moveTo>
                <a:cubicBezTo>
                  <a:pt x="-5191" y="181639"/>
                  <a:pt x="-26456" y="363279"/>
                  <a:pt x="101135" y="457200"/>
                </a:cubicBezTo>
                <a:cubicBezTo>
                  <a:pt x="228726" y="551121"/>
                  <a:pt x="505172" y="557323"/>
                  <a:pt x="781618" y="563525"/>
                </a:cubicBezTo>
              </a:path>
            </a:pathLst>
          </a:custGeom>
          <a:noFill/>
          <a:ln w="2540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F0916FE-55CB-2543-67A2-BEE51C726065}"/>
              </a:ext>
            </a:extLst>
          </p:cNvPr>
          <p:cNvSpPr/>
          <p:nvPr/>
        </p:nvSpPr>
        <p:spPr>
          <a:xfrm>
            <a:off x="6772940" y="5061098"/>
            <a:ext cx="2349795" cy="648586"/>
          </a:xfrm>
          <a:custGeom>
            <a:avLst/>
            <a:gdLst>
              <a:gd name="connsiteX0" fmla="*/ 0 w 2349795"/>
              <a:gd name="connsiteY0" fmla="*/ 0 h 648586"/>
              <a:gd name="connsiteX1" fmla="*/ 372139 w 2349795"/>
              <a:gd name="connsiteY1" fmla="*/ 106325 h 648586"/>
              <a:gd name="connsiteX2" fmla="*/ 861237 w 2349795"/>
              <a:gd name="connsiteY2" fmla="*/ 542260 h 648586"/>
              <a:gd name="connsiteX3" fmla="*/ 2349795 w 2349795"/>
              <a:gd name="connsiteY3" fmla="*/ 648586 h 64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9795" h="648586">
                <a:moveTo>
                  <a:pt x="0" y="0"/>
                </a:moveTo>
                <a:cubicBezTo>
                  <a:pt x="114300" y="7974"/>
                  <a:pt x="228600" y="15948"/>
                  <a:pt x="372139" y="106325"/>
                </a:cubicBezTo>
                <a:cubicBezTo>
                  <a:pt x="515678" y="196702"/>
                  <a:pt x="531628" y="451883"/>
                  <a:pt x="861237" y="542260"/>
                </a:cubicBezTo>
                <a:cubicBezTo>
                  <a:pt x="1190846" y="632637"/>
                  <a:pt x="1770320" y="640611"/>
                  <a:pt x="2349795" y="648586"/>
                </a:cubicBezTo>
              </a:path>
            </a:pathLst>
          </a:custGeom>
          <a:noFill/>
          <a:ln w="2540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901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ADF05-84FE-B9BD-06F2-021CC2741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Test at </a:t>
            </a:r>
            <a:r>
              <a:rPr lang="de-DE" dirty="0" err="1"/>
              <a:t>SwissFEL</a:t>
            </a:r>
            <a:r>
              <a:rPr lang="de-DE" dirty="0"/>
              <a:t> Furka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D9B786-AFD4-DB68-CB87-187D2F6CE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9C748-BC7B-BE56-AF23-51698F8EA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pic>
        <p:nvPicPr>
          <p:cNvPr id="6" name="Grafik 28" descr="Ein Bild, das Maschine, Bautechnik, Im Haus, Stahl enthält.&#10;&#10;Automatisch generierte Beschreibung">
            <a:extLst>
              <a:ext uri="{FF2B5EF4-FFF2-40B4-BE49-F238E27FC236}">
                <a16:creationId xmlns:a16="http://schemas.microsoft.com/office/drawing/2014/main" id="{27CA3C04-7D29-5AAE-D8AF-86A18B6C4F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96" t="2940" r="3735" b="2374"/>
          <a:stretch/>
        </p:blipFill>
        <p:spPr>
          <a:xfrm>
            <a:off x="6816080" y="1088740"/>
            <a:ext cx="4680173" cy="2491650"/>
          </a:xfrm>
          <a:prstGeom prst="rect">
            <a:avLst/>
          </a:prstGeom>
          <a:ln w="25400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2">
                <a:extLst>
                  <a:ext uri="{FF2B5EF4-FFF2-40B4-BE49-F238E27FC236}">
                    <a16:creationId xmlns:a16="http://schemas.microsoft.com/office/drawing/2014/main" id="{405135D8-38B6-6600-7A5B-E20FADEF9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5747" y="1088740"/>
                <a:ext cx="6192341" cy="756084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+mj-lt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52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04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56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08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GB" b="1" dirty="0">
                    <a:solidFill>
                      <a:schemeClr val="accent3"/>
                    </a:solidFill>
                  </a:rPr>
                  <a:t>Is JUNGFRAU-</a:t>
                </a:r>
                <a:r>
                  <a:rPr lang="en-GB" b="1" dirty="0" err="1">
                    <a:solidFill>
                      <a:schemeClr val="accent3"/>
                    </a:solidFill>
                  </a:rPr>
                  <a:t>iLGAD</a:t>
                </a:r>
                <a:r>
                  <a:rPr lang="en-GB" b="1" dirty="0">
                    <a:solidFill>
                      <a:schemeClr val="accent3"/>
                    </a:solidFill>
                  </a:rPr>
                  <a:t> a good alternative to </a:t>
                </a:r>
                <a:r>
                  <a:rPr lang="en-GB" b="1" dirty="0" err="1">
                    <a:solidFill>
                      <a:schemeClr val="accent3"/>
                    </a:solidFill>
                  </a:rPr>
                  <a:t>sCMOS</a:t>
                </a:r>
                <a:r>
                  <a:rPr lang="en-GB" b="1" dirty="0">
                    <a:solidFill>
                      <a:schemeClr val="accent3"/>
                    </a:solidFill>
                  </a:rPr>
                  <a:t>?</a:t>
                </a:r>
              </a:p>
              <a:p>
                <a:pPr marL="268288">
                  <a:lnSpc>
                    <a:spcPct val="110000"/>
                  </a:lnSpc>
                </a:pPr>
                <a:r>
                  <a:rPr lang="en-GB" sz="1800" b="1" dirty="0">
                    <a:latin typeface="Calibri" panose="020F0502020204030204" pitchFamily="34" charset="0"/>
                  </a:rPr>
                  <a:t>Image rate aligned with </a:t>
                </a:r>
                <a:r>
                  <a:rPr lang="en-GB" sz="1800" b="1" dirty="0" err="1">
                    <a:latin typeface="Calibri" panose="020F0502020204030204" pitchFamily="34" charset="0"/>
                  </a:rPr>
                  <a:t>SwissFEL</a:t>
                </a:r>
                <a:r>
                  <a:rPr lang="en-GB" sz="1800" b="1" dirty="0">
                    <a:latin typeface="Calibri" panose="020F0502020204030204" pitchFamily="34" charset="0"/>
                  </a:rPr>
                  <a:t> (100 Hz)</a:t>
                </a:r>
                <a:r>
                  <a:rPr lang="en-GB" sz="1800" dirty="0">
                    <a:latin typeface="Calibri" panose="020F0502020204030204" pitchFamily="34" charset="0"/>
                  </a:rPr>
                  <a:t> would enable efficient </a:t>
                </a:r>
                <a:r>
                  <a:rPr lang="en-GB" sz="1800" b="1" dirty="0">
                    <a:latin typeface="Calibri" panose="020F0502020204030204" pitchFamily="34" charset="0"/>
                  </a:rPr>
                  <a:t>jitter correction</a:t>
                </a:r>
                <a:r>
                  <a:rPr lang="en-GB" sz="1800" dirty="0">
                    <a:latin typeface="Calibri" panose="020F0502020204030204" pitchFamily="34" charset="0"/>
                  </a:rPr>
                  <a:t> for pump-probe experiments</a:t>
                </a:r>
              </a:p>
              <a:p>
                <a:pPr marL="268288">
                  <a:lnSpc>
                    <a:spcPct val="110000"/>
                  </a:lnSpc>
                </a:pPr>
                <a:r>
                  <a:rPr lang="en-GB" sz="1800" dirty="0">
                    <a:latin typeface="Calibri" panose="020F0502020204030204" pitchFamily="34" charset="0"/>
                  </a:rPr>
                  <a:t>Good performance at </a:t>
                </a:r>
                <a:r>
                  <a:rPr lang="en-GB" sz="1800" b="1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</a:rPr>
                  <a:t>Cu L-edge (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800" b="1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</a:rPr>
                  <a:t> 930 eV)</a:t>
                </a:r>
              </a:p>
              <a:p>
                <a:pPr marL="268288">
                  <a:lnSpc>
                    <a:spcPct val="110000"/>
                  </a:lnSpc>
                </a:pPr>
                <a:r>
                  <a:rPr lang="en-GB" sz="1800" dirty="0">
                    <a:latin typeface="Calibri" panose="020F0502020204030204" pitchFamily="34" charset="0"/>
                  </a:rPr>
                  <a:t>Low efficiency at </a:t>
                </a:r>
                <a:r>
                  <a:rPr lang="en-GB" sz="1800" b="1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O K-edge (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800" b="1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 530 eV)</a:t>
                </a:r>
                <a:endParaRPr lang="en-GB" sz="1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Inhaltsplatzhalter 2">
                <a:extLst>
                  <a:ext uri="{FF2B5EF4-FFF2-40B4-BE49-F238E27FC236}">
                    <a16:creationId xmlns:a16="http://schemas.microsoft.com/office/drawing/2014/main" id="{405135D8-38B6-6600-7A5B-E20FADEF9D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47" y="1088740"/>
                <a:ext cx="6192341" cy="756084"/>
              </a:xfrm>
              <a:prstGeom prst="rect">
                <a:avLst/>
              </a:prstGeom>
              <a:blipFill>
                <a:blip r:embed="rId3"/>
                <a:stretch>
                  <a:fillRect l="-984" t="-2419" b="-15725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Graphic 24" descr="Thumbs up sign with solid fill">
            <a:extLst>
              <a:ext uri="{FF2B5EF4-FFF2-40B4-BE49-F238E27FC236}">
                <a16:creationId xmlns:a16="http://schemas.microsoft.com/office/drawing/2014/main" id="{77D0B0FE-EEAF-7E96-4237-B8AF53F68F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3382" y="2105965"/>
            <a:ext cx="457200" cy="457200"/>
          </a:xfrm>
          <a:prstGeom prst="rect">
            <a:avLst/>
          </a:prstGeom>
        </p:spPr>
      </p:pic>
      <p:pic>
        <p:nvPicPr>
          <p:cNvPr id="27" name="Graphic 26" descr="Thumbs Down with solid fill">
            <a:extLst>
              <a:ext uri="{FF2B5EF4-FFF2-40B4-BE49-F238E27FC236}">
                <a16:creationId xmlns:a16="http://schemas.microsoft.com/office/drawing/2014/main" id="{B2C2971A-8F56-3773-6AEC-0ADAACE140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6725" y="2595706"/>
            <a:ext cx="457200" cy="457200"/>
          </a:xfrm>
          <a:prstGeom prst="rect">
            <a:avLst/>
          </a:prstGeom>
        </p:spPr>
      </p:pic>
      <p:pic>
        <p:nvPicPr>
          <p:cNvPr id="8" name="Picture 17" descr="A purple background with white numbers&#10;&#10;Description automatically generated">
            <a:extLst>
              <a:ext uri="{FF2B5EF4-FFF2-40B4-BE49-F238E27FC236}">
                <a16:creationId xmlns:a16="http://schemas.microsoft.com/office/drawing/2014/main" id="{C0270925-CDB1-FBA6-F71D-A7C4AF4FB35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3" r="1766"/>
          <a:stretch/>
        </p:blipFill>
        <p:spPr>
          <a:xfrm>
            <a:off x="712809" y="3703428"/>
            <a:ext cx="3554731" cy="2653519"/>
          </a:xfrm>
          <a:prstGeom prst="rect">
            <a:avLst/>
          </a:prstGeom>
        </p:spPr>
      </p:pic>
      <p:pic>
        <p:nvPicPr>
          <p:cNvPr id="9" name="Picture 1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30E44EA6-0720-9C5E-C5C7-C54ABB0CE9E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" t="3643" r="4171"/>
          <a:stretch/>
        </p:blipFill>
        <p:spPr>
          <a:xfrm>
            <a:off x="4267540" y="3698325"/>
            <a:ext cx="3556652" cy="2644014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9E6247B-15C4-B848-8086-716D6A941F58}"/>
              </a:ext>
            </a:extLst>
          </p:cNvPr>
          <p:cNvSpPr txBox="1">
            <a:spLocks/>
          </p:cNvSpPr>
          <p:nvPr/>
        </p:nvSpPr>
        <p:spPr>
          <a:xfrm>
            <a:off x="4557511" y="4957513"/>
            <a:ext cx="2060030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spcAft>
                <a:spcPts val="600"/>
              </a:spcAft>
              <a:buNone/>
            </a:pPr>
            <a:r>
              <a:rPr lang="de-DE" sz="1600" dirty="0"/>
              <a:t> FWHM = 3.25 </a:t>
            </a:r>
            <a:r>
              <a:rPr lang="de-DE" sz="1600" dirty="0" err="1"/>
              <a:t>px</a:t>
            </a:r>
            <a:endParaRPr lang="de-DE" sz="1600" dirty="0"/>
          </a:p>
        </p:txBody>
      </p:sp>
      <p:sp>
        <p:nvSpPr>
          <p:cNvPr id="11" name="Freeform: Shape 15">
            <a:extLst>
              <a:ext uri="{FF2B5EF4-FFF2-40B4-BE49-F238E27FC236}">
                <a16:creationId xmlns:a16="http://schemas.microsoft.com/office/drawing/2014/main" id="{564E1B41-9E96-7AE6-1BCA-F8C5C63B2F06}"/>
              </a:ext>
            </a:extLst>
          </p:cNvPr>
          <p:cNvSpPr/>
          <p:nvPr/>
        </p:nvSpPr>
        <p:spPr>
          <a:xfrm flipV="1">
            <a:off x="2091507" y="4866537"/>
            <a:ext cx="781618" cy="563525"/>
          </a:xfrm>
          <a:custGeom>
            <a:avLst/>
            <a:gdLst>
              <a:gd name="connsiteX0" fmla="*/ 16074 w 781618"/>
              <a:gd name="connsiteY0" fmla="*/ 0 h 563525"/>
              <a:gd name="connsiteX1" fmla="*/ 101135 w 781618"/>
              <a:gd name="connsiteY1" fmla="*/ 457200 h 563525"/>
              <a:gd name="connsiteX2" fmla="*/ 781618 w 781618"/>
              <a:gd name="connsiteY2" fmla="*/ 563525 h 5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1618" h="563525">
                <a:moveTo>
                  <a:pt x="16074" y="0"/>
                </a:moveTo>
                <a:cubicBezTo>
                  <a:pt x="-5191" y="181639"/>
                  <a:pt x="-26456" y="363279"/>
                  <a:pt x="101135" y="457200"/>
                </a:cubicBezTo>
                <a:cubicBezTo>
                  <a:pt x="228726" y="551121"/>
                  <a:pt x="505172" y="557323"/>
                  <a:pt x="781618" y="563525"/>
                </a:cubicBezTo>
              </a:path>
            </a:pathLst>
          </a:custGeom>
          <a:noFill/>
          <a:ln w="25400">
            <a:solidFill>
              <a:schemeClr val="accent5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Freeform: Shape 16">
            <a:extLst>
              <a:ext uri="{FF2B5EF4-FFF2-40B4-BE49-F238E27FC236}">
                <a16:creationId xmlns:a16="http://schemas.microsoft.com/office/drawing/2014/main" id="{65BC4B9B-066F-FCC2-ACB1-59F2989A75E0}"/>
              </a:ext>
            </a:extLst>
          </p:cNvPr>
          <p:cNvSpPr/>
          <p:nvPr/>
        </p:nvSpPr>
        <p:spPr>
          <a:xfrm>
            <a:off x="4267746" y="4866537"/>
            <a:ext cx="2349795" cy="648586"/>
          </a:xfrm>
          <a:custGeom>
            <a:avLst/>
            <a:gdLst>
              <a:gd name="connsiteX0" fmla="*/ 0 w 2349795"/>
              <a:gd name="connsiteY0" fmla="*/ 0 h 648586"/>
              <a:gd name="connsiteX1" fmla="*/ 372139 w 2349795"/>
              <a:gd name="connsiteY1" fmla="*/ 106325 h 648586"/>
              <a:gd name="connsiteX2" fmla="*/ 861237 w 2349795"/>
              <a:gd name="connsiteY2" fmla="*/ 542260 h 648586"/>
              <a:gd name="connsiteX3" fmla="*/ 2349795 w 2349795"/>
              <a:gd name="connsiteY3" fmla="*/ 648586 h 64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9795" h="648586">
                <a:moveTo>
                  <a:pt x="0" y="0"/>
                </a:moveTo>
                <a:cubicBezTo>
                  <a:pt x="114300" y="7974"/>
                  <a:pt x="228600" y="15948"/>
                  <a:pt x="372139" y="106325"/>
                </a:cubicBezTo>
                <a:cubicBezTo>
                  <a:pt x="515678" y="196702"/>
                  <a:pt x="531628" y="451883"/>
                  <a:pt x="861237" y="542260"/>
                </a:cubicBezTo>
                <a:cubicBezTo>
                  <a:pt x="1190846" y="632637"/>
                  <a:pt x="1770320" y="640611"/>
                  <a:pt x="2349795" y="648586"/>
                </a:cubicBezTo>
              </a:path>
            </a:pathLst>
          </a:custGeom>
          <a:noFill/>
          <a:ln w="2540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EA5D7BF3-66F9-CFC0-9860-72DDEDFE908B}"/>
              </a:ext>
            </a:extLst>
          </p:cNvPr>
          <p:cNvSpPr txBox="1"/>
          <p:nvPr/>
        </p:nvSpPr>
        <p:spPr>
          <a:xfrm>
            <a:off x="2873125" y="4602591"/>
            <a:ext cx="1424824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altLang="de-DE" sz="1600" dirty="0" err="1">
                <a:sym typeface="Wingdings" panose="05000000000000000000" pitchFamily="2" charset="2"/>
              </a:rPr>
              <a:t>Elastic</a:t>
            </a:r>
            <a:r>
              <a:rPr lang="de-DE" altLang="de-DE" sz="1600" dirty="0">
                <a:sym typeface="Wingdings" panose="05000000000000000000" pitchFamily="2" charset="2"/>
              </a:rPr>
              <a:t> </a:t>
            </a:r>
            <a:r>
              <a:rPr lang="de-DE" altLang="de-DE" sz="1600" dirty="0" err="1">
                <a:sym typeface="Wingdings" panose="05000000000000000000" pitchFamily="2" charset="2"/>
              </a:rPr>
              <a:t>line</a:t>
            </a:r>
            <a:r>
              <a:rPr lang="de-DE" altLang="de-DE" sz="1600" dirty="0">
                <a:sym typeface="Wingdings" panose="05000000000000000000" pitchFamily="2" charset="2"/>
              </a:rPr>
              <a:t> (932 eV)</a:t>
            </a:r>
            <a:endParaRPr lang="en-US" altLang="de-DE" sz="1600" dirty="0">
              <a:latin typeface="+mn-lt"/>
              <a:sym typeface="Wingdings" panose="05000000000000000000" pitchFamily="2" charset="2"/>
            </a:endParaRP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CCCA96D4-2EF0-0122-8E5B-98C12136A699}"/>
              </a:ext>
            </a:extLst>
          </p:cNvPr>
          <p:cNvSpPr txBox="1">
            <a:spLocks/>
          </p:cNvSpPr>
          <p:nvPr/>
        </p:nvSpPr>
        <p:spPr>
          <a:xfrm>
            <a:off x="4694166" y="3803046"/>
            <a:ext cx="1496953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de-DE" sz="1600" dirty="0" err="1"/>
              <a:t>Only</a:t>
            </a:r>
            <a:r>
              <a:rPr lang="de-DE" sz="1600" dirty="0"/>
              <a:t> </a:t>
            </a:r>
            <a:r>
              <a:rPr lang="de-DE" sz="1600" dirty="0" err="1"/>
              <a:t>curvature</a:t>
            </a:r>
            <a:r>
              <a:rPr lang="de-DE" sz="1600" dirty="0"/>
              <a:t> </a:t>
            </a:r>
            <a:r>
              <a:rPr lang="de-DE" sz="1600" dirty="0" err="1"/>
              <a:t>correction</a:t>
            </a:r>
            <a:r>
              <a:rPr lang="de-DE" sz="1600" dirty="0"/>
              <a:t>, </a:t>
            </a:r>
            <a:r>
              <a:rPr lang="de-DE" sz="1600" b="1" dirty="0" err="1"/>
              <a:t>no</a:t>
            </a:r>
            <a:r>
              <a:rPr lang="de-DE" sz="1600" b="1" dirty="0"/>
              <a:t> </a:t>
            </a:r>
            <a:r>
              <a:rPr lang="de-DE" sz="1600" b="1" dirty="0" err="1"/>
              <a:t>interpolation</a:t>
            </a:r>
            <a:endParaRPr lang="de-DE" sz="1600" b="1" dirty="0">
              <a:solidFill>
                <a:schemeClr val="accent3"/>
              </a:solidFill>
            </a:endParaRPr>
          </a:p>
        </p:txBody>
      </p:sp>
      <p:pic>
        <p:nvPicPr>
          <p:cNvPr id="15" name="Picture 30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3F48FC83-6296-CA42-7C12-5361643D0F3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05"/>
          <a:stretch/>
        </p:blipFill>
        <p:spPr>
          <a:xfrm>
            <a:off x="8178460" y="3912923"/>
            <a:ext cx="3317794" cy="2227071"/>
          </a:xfrm>
          <a:prstGeom prst="rect">
            <a:avLst/>
          </a:prstGeom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78523FA2-3F4E-FB29-2C3B-1B0A57FA5AC6}"/>
              </a:ext>
            </a:extLst>
          </p:cNvPr>
          <p:cNvSpPr txBox="1">
            <a:spLocks/>
          </p:cNvSpPr>
          <p:nvPr/>
        </p:nvSpPr>
        <p:spPr>
          <a:xfrm>
            <a:off x="1137514" y="3803045"/>
            <a:ext cx="1496953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de-DE" sz="1600" i="1" dirty="0" err="1">
                <a:solidFill>
                  <a:schemeClr val="bg1"/>
                </a:solidFill>
              </a:rPr>
              <a:t>Preliminary</a:t>
            </a:r>
            <a:endParaRPr lang="de-DE" sz="1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2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12">
            <a:extLst>
              <a:ext uri="{FF2B5EF4-FFF2-40B4-BE49-F238E27FC236}">
                <a16:creationId xmlns:a16="http://schemas.microsoft.com/office/drawing/2014/main" id="{AA73D4D6-9BBD-D04C-812E-4901F63673A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87790" y="3651336"/>
            <a:ext cx="4047448" cy="2760495"/>
            <a:chOff x="673" y="0"/>
            <a:chExt cx="6334" cy="4320"/>
          </a:xfrm>
        </p:grpSpPr>
        <p:sp>
          <p:nvSpPr>
            <p:cNvPr id="38" name="AutoShape 11">
              <a:extLst>
                <a:ext uri="{FF2B5EF4-FFF2-40B4-BE49-F238E27FC236}">
                  <a16:creationId xmlns:a16="http://schemas.microsoft.com/office/drawing/2014/main" id="{4ABB4986-3B96-3D94-346B-9A0A888AB44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73" y="0"/>
              <a:ext cx="633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1037" name="Picture 13">
              <a:extLst>
                <a:ext uri="{FF2B5EF4-FFF2-40B4-BE49-F238E27FC236}">
                  <a16:creationId xmlns:a16="http://schemas.microsoft.com/office/drawing/2014/main" id="{2506B718-1A29-6AFB-76D4-AB1676A1E7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" y="0"/>
              <a:ext cx="6339" cy="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1" name="Picture 30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F1F8C00D-2C73-C147-E2D0-E6997960B7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05"/>
          <a:stretch/>
        </p:blipFill>
        <p:spPr>
          <a:xfrm>
            <a:off x="8178460" y="3912923"/>
            <a:ext cx="3317794" cy="22270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0ADF05-84FE-B9BD-06F2-021CC2741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Test at </a:t>
            </a:r>
            <a:r>
              <a:rPr lang="de-DE" dirty="0" err="1"/>
              <a:t>SwissFEL</a:t>
            </a:r>
            <a:r>
              <a:rPr lang="de-DE" dirty="0"/>
              <a:t> Furka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D9B786-AFD4-DB68-CB87-187D2F6CE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9C748-BC7B-BE56-AF23-51698F8EA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pic>
        <p:nvPicPr>
          <p:cNvPr id="6" name="Grafik 28" descr="Ein Bild, das Maschine, Bautechnik, Im Haus, Stahl enthält.&#10;&#10;Automatisch generierte Beschreibung">
            <a:extLst>
              <a:ext uri="{FF2B5EF4-FFF2-40B4-BE49-F238E27FC236}">
                <a16:creationId xmlns:a16="http://schemas.microsoft.com/office/drawing/2014/main" id="{27CA3C04-7D29-5AAE-D8AF-86A18B6C4F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096" t="2940" r="3735" b="2374"/>
          <a:stretch/>
        </p:blipFill>
        <p:spPr>
          <a:xfrm>
            <a:off x="6816080" y="1088740"/>
            <a:ext cx="4680173" cy="2491650"/>
          </a:xfrm>
          <a:prstGeom prst="rect">
            <a:avLst/>
          </a:prstGeom>
          <a:ln w="25400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2">
                <a:extLst>
                  <a:ext uri="{FF2B5EF4-FFF2-40B4-BE49-F238E27FC236}">
                    <a16:creationId xmlns:a16="http://schemas.microsoft.com/office/drawing/2014/main" id="{405135D8-38B6-6600-7A5B-E20FADEF9D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5747" y="1088740"/>
                <a:ext cx="6192341" cy="756084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+mj-lt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52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04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56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08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GB" b="1" dirty="0">
                    <a:solidFill>
                      <a:schemeClr val="accent3"/>
                    </a:solidFill>
                  </a:rPr>
                  <a:t>Is JUNGFRAU-</a:t>
                </a:r>
                <a:r>
                  <a:rPr lang="en-GB" b="1" dirty="0" err="1">
                    <a:solidFill>
                      <a:schemeClr val="accent3"/>
                    </a:solidFill>
                  </a:rPr>
                  <a:t>iLGAD</a:t>
                </a:r>
                <a:r>
                  <a:rPr lang="en-GB" b="1" dirty="0">
                    <a:solidFill>
                      <a:schemeClr val="accent3"/>
                    </a:solidFill>
                  </a:rPr>
                  <a:t> a good alternative to </a:t>
                </a:r>
                <a:r>
                  <a:rPr lang="en-GB" b="1" dirty="0" err="1">
                    <a:solidFill>
                      <a:schemeClr val="accent3"/>
                    </a:solidFill>
                  </a:rPr>
                  <a:t>sCMOS</a:t>
                </a:r>
                <a:r>
                  <a:rPr lang="en-GB" b="1" dirty="0">
                    <a:solidFill>
                      <a:schemeClr val="accent3"/>
                    </a:solidFill>
                  </a:rPr>
                  <a:t>?</a:t>
                </a:r>
              </a:p>
              <a:p>
                <a:pPr marL="268288">
                  <a:lnSpc>
                    <a:spcPct val="110000"/>
                  </a:lnSpc>
                </a:pPr>
                <a:r>
                  <a:rPr lang="en-GB" sz="1800" b="1" dirty="0">
                    <a:latin typeface="Calibri" panose="020F0502020204030204" pitchFamily="34" charset="0"/>
                  </a:rPr>
                  <a:t>Image rate aligned with </a:t>
                </a:r>
                <a:r>
                  <a:rPr lang="en-GB" sz="1800" b="1" dirty="0" err="1">
                    <a:latin typeface="Calibri" panose="020F0502020204030204" pitchFamily="34" charset="0"/>
                  </a:rPr>
                  <a:t>SwissFEL</a:t>
                </a:r>
                <a:r>
                  <a:rPr lang="en-GB" sz="1800" b="1" dirty="0">
                    <a:latin typeface="Calibri" panose="020F0502020204030204" pitchFamily="34" charset="0"/>
                  </a:rPr>
                  <a:t> (100 Hz)</a:t>
                </a:r>
                <a:r>
                  <a:rPr lang="en-GB" sz="1800" dirty="0">
                    <a:latin typeface="Calibri" panose="020F0502020204030204" pitchFamily="34" charset="0"/>
                  </a:rPr>
                  <a:t> would enable efficient </a:t>
                </a:r>
                <a:r>
                  <a:rPr lang="en-GB" sz="1800" b="1" dirty="0">
                    <a:latin typeface="Calibri" panose="020F0502020204030204" pitchFamily="34" charset="0"/>
                  </a:rPr>
                  <a:t>jitter correction</a:t>
                </a:r>
                <a:r>
                  <a:rPr lang="en-GB" sz="1800" dirty="0">
                    <a:latin typeface="Calibri" panose="020F0502020204030204" pitchFamily="34" charset="0"/>
                  </a:rPr>
                  <a:t> for pump-probe experiments</a:t>
                </a:r>
              </a:p>
              <a:p>
                <a:pPr marL="268288">
                  <a:lnSpc>
                    <a:spcPct val="110000"/>
                  </a:lnSpc>
                </a:pPr>
                <a:r>
                  <a:rPr lang="en-GB" sz="1800" dirty="0">
                    <a:latin typeface="Calibri" panose="020F0502020204030204" pitchFamily="34" charset="0"/>
                  </a:rPr>
                  <a:t>Good performance at </a:t>
                </a:r>
                <a:r>
                  <a:rPr lang="en-GB" sz="1800" b="1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</a:rPr>
                  <a:t>Cu L-edge (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800" b="1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</a:rPr>
                  <a:t> 930 eV)</a:t>
                </a:r>
              </a:p>
              <a:p>
                <a:pPr marL="268288">
                  <a:lnSpc>
                    <a:spcPct val="110000"/>
                  </a:lnSpc>
                </a:pPr>
                <a:r>
                  <a:rPr lang="en-GB" sz="1800" dirty="0">
                    <a:latin typeface="Calibri" panose="020F0502020204030204" pitchFamily="34" charset="0"/>
                  </a:rPr>
                  <a:t>Low efficiency at </a:t>
                </a:r>
                <a:r>
                  <a:rPr lang="en-GB" sz="1800" b="1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O K-edge (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800" b="1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 530 eV)</a:t>
                </a:r>
                <a:endParaRPr lang="en-GB" sz="1800" b="1" dirty="0">
                  <a:latin typeface="Calibri" panose="020F0502020204030204" pitchFamily="34" charset="0"/>
                </a:endParaRPr>
              </a:p>
              <a:p>
                <a:pPr marL="268288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800" b="1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Hole multiplication </a:t>
                </a:r>
                <a:r>
                  <a:rPr lang="en-GB" sz="1800" dirty="0">
                    <a:latin typeface="Calibri" panose="020F0502020204030204" pitchFamily="34" charset="0"/>
                  </a:rPr>
                  <a:t>dominates (</a:t>
                </a:r>
                <a:r>
                  <a:rPr lang="en-GB" sz="1800" dirty="0" err="1">
                    <a:latin typeface="Calibri" panose="020F0502020204030204" pitchFamily="34" charset="0"/>
                  </a:rPr>
                  <a:t>M</a:t>
                </a:r>
                <a:r>
                  <a:rPr lang="en-GB" sz="1800" baseline="-25000" dirty="0" err="1">
                    <a:latin typeface="Calibri" panose="020F0502020204030204" pitchFamily="34" charset="0"/>
                  </a:rPr>
                  <a:t>h</a:t>
                </a:r>
                <a:r>
                  <a:rPr lang="en-GB" sz="1800" dirty="0">
                    <a:latin typeface="Calibri" panose="020F0502020204030204" pitchFamily="34" charset="0"/>
                  </a:rPr>
                  <a:t>/M</a:t>
                </a:r>
                <a:r>
                  <a:rPr lang="en-GB" sz="1800" baseline="-25000" dirty="0">
                    <a:latin typeface="Calibri" panose="020F0502020204030204" pitchFamily="34" charset="0"/>
                  </a:rPr>
                  <a:t>e</a:t>
                </a:r>
                <a:r>
                  <a:rPr lang="en-GB" sz="1800" dirty="0"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800" dirty="0">
                    <a:latin typeface="Calibri" panose="020F0502020204030204" pitchFamily="34" charset="0"/>
                  </a:rPr>
                  <a:t> 0.25)</a:t>
                </a:r>
              </a:p>
              <a:p>
                <a:pPr marL="268288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sz="1800" b="1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Reduced quantum efficiency at grazing angle!</a:t>
                </a:r>
              </a:p>
            </p:txBody>
          </p:sp>
        </mc:Choice>
        <mc:Fallback xmlns="">
          <p:sp>
            <p:nvSpPr>
              <p:cNvPr id="7" name="Inhaltsplatzhalter 2">
                <a:extLst>
                  <a:ext uri="{FF2B5EF4-FFF2-40B4-BE49-F238E27FC236}">
                    <a16:creationId xmlns:a16="http://schemas.microsoft.com/office/drawing/2014/main" id="{405135D8-38B6-6600-7A5B-E20FADEF9D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47" y="1088740"/>
                <a:ext cx="6192341" cy="756084"/>
              </a:xfrm>
              <a:prstGeom prst="rect">
                <a:avLst/>
              </a:prstGeom>
              <a:blipFill>
                <a:blip r:embed="rId5"/>
                <a:stretch>
                  <a:fillRect l="-984" t="-2419" b="-2572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Graphic 24" descr="Thumbs up sign with solid fill">
            <a:extLst>
              <a:ext uri="{FF2B5EF4-FFF2-40B4-BE49-F238E27FC236}">
                <a16:creationId xmlns:a16="http://schemas.microsoft.com/office/drawing/2014/main" id="{77D0B0FE-EEAF-7E96-4237-B8AF53F68F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3382" y="2105965"/>
            <a:ext cx="457200" cy="457200"/>
          </a:xfrm>
          <a:prstGeom prst="rect">
            <a:avLst/>
          </a:prstGeom>
        </p:spPr>
      </p:pic>
      <p:pic>
        <p:nvPicPr>
          <p:cNvPr id="27" name="Graphic 26" descr="Thumbs Down with solid fill">
            <a:extLst>
              <a:ext uri="{FF2B5EF4-FFF2-40B4-BE49-F238E27FC236}">
                <a16:creationId xmlns:a16="http://schemas.microsoft.com/office/drawing/2014/main" id="{B2C2971A-8F56-3773-6AEC-0ADAACE140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6725" y="2595706"/>
            <a:ext cx="457200" cy="457200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3E91D2E3-F7E2-3935-7C55-E2C51921BAF2}"/>
              </a:ext>
            </a:extLst>
          </p:cNvPr>
          <p:cNvGrpSpPr/>
          <p:nvPr/>
        </p:nvGrpSpPr>
        <p:grpSpPr>
          <a:xfrm>
            <a:off x="644624" y="3649157"/>
            <a:ext cx="4050643" cy="2762674"/>
            <a:chOff x="644624" y="3649157"/>
            <a:chExt cx="4050643" cy="2762674"/>
          </a:xfrm>
        </p:grpSpPr>
        <p:grpSp>
          <p:nvGrpSpPr>
            <p:cNvPr id="40" name="Group 16">
              <a:extLst>
                <a:ext uri="{FF2B5EF4-FFF2-40B4-BE49-F238E27FC236}">
                  <a16:creationId xmlns:a16="http://schemas.microsoft.com/office/drawing/2014/main" id="{0747C3A4-7E71-9E6C-5100-6DD35F9155F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44624" y="3649157"/>
              <a:ext cx="4050643" cy="2762674"/>
              <a:chOff x="673" y="0"/>
              <a:chExt cx="6334" cy="4320"/>
            </a:xfrm>
          </p:grpSpPr>
          <p:sp>
            <p:nvSpPr>
              <p:cNvPr id="41" name="AutoShape 15">
                <a:extLst>
                  <a:ext uri="{FF2B5EF4-FFF2-40B4-BE49-F238E27FC236}">
                    <a16:creationId xmlns:a16="http://schemas.microsoft.com/office/drawing/2014/main" id="{D03C8F6F-CC5D-03F7-3AEC-C1C765CD0B66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673" y="0"/>
                <a:ext cx="6334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pic>
            <p:nvPicPr>
              <p:cNvPr id="1041" name="Picture 17">
                <a:extLst>
                  <a:ext uri="{FF2B5EF4-FFF2-40B4-BE49-F238E27FC236}">
                    <a16:creationId xmlns:a16="http://schemas.microsoft.com/office/drawing/2014/main" id="{2FD09C97-FE2A-EF05-BBAB-6EDECB6D0C0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" y="0"/>
                <a:ext cx="6339" cy="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AF0F597-DBF0-DF20-5E96-92BEB2CBD334}"/>
                </a:ext>
              </a:extLst>
            </p:cNvPr>
            <p:cNvSpPr/>
            <p:nvPr/>
          </p:nvSpPr>
          <p:spPr>
            <a:xfrm>
              <a:off x="1329968" y="3651224"/>
              <a:ext cx="2677799" cy="1929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ontent Placeholder 1">
                <a:extLst>
                  <a:ext uri="{FF2B5EF4-FFF2-40B4-BE49-F238E27FC236}">
                    <a16:creationId xmlns:a16="http://schemas.microsoft.com/office/drawing/2014/main" id="{A22E643D-0B74-F686-758E-2439CC4122D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56444" y="3949594"/>
                <a:ext cx="1672968" cy="47254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spcAft>
                    <a:spcPts val="600"/>
                  </a:spcAft>
                  <a:buNone/>
                </a:pPr>
                <a:r>
                  <a:rPr lang="de-DE" sz="1400" b="1" dirty="0">
                    <a:solidFill>
                      <a:schemeClr val="accent5">
                        <a:lumMod val="75000"/>
                      </a:schemeClr>
                    </a:solidFill>
                  </a:rPr>
                  <a:t>5</a:t>
                </a:r>
                <a14:m>
                  <m:oMath xmlns:m="http://schemas.openxmlformats.org/officeDocument/2006/math">
                    <m:r>
                      <a:rPr lang="de-DE" sz="1400" b="1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de-DE" sz="1400" b="1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de-DE" sz="1400" b="1" dirty="0" err="1">
                    <a:solidFill>
                      <a:schemeClr val="accent5">
                        <a:lumMod val="75000"/>
                      </a:schemeClr>
                    </a:solidFill>
                  </a:rPr>
                  <a:t>effective</a:t>
                </a:r>
                <a:r>
                  <a:rPr lang="de-DE" sz="1400" b="1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de-DE" sz="1400" b="1" dirty="0" err="1">
                    <a:solidFill>
                      <a:schemeClr val="accent5">
                        <a:lumMod val="75000"/>
                      </a:schemeClr>
                    </a:solidFill>
                  </a:rPr>
                  <a:t>noise</a:t>
                </a:r>
                <a:endParaRPr lang="de-DE" sz="1400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4" name="Content Placeholder 1">
                <a:extLst>
                  <a:ext uri="{FF2B5EF4-FFF2-40B4-BE49-F238E27FC236}">
                    <a16:creationId xmlns:a16="http://schemas.microsoft.com/office/drawing/2014/main" id="{A22E643D-0B74-F686-758E-2439CC4122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6444" y="3949594"/>
                <a:ext cx="1672968" cy="472549"/>
              </a:xfrm>
              <a:prstGeom prst="rect">
                <a:avLst/>
              </a:prstGeom>
              <a:blipFill>
                <a:blip r:embed="rId11"/>
                <a:stretch>
                  <a:fillRect l="-6569" t="-909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Content Placeholder 1">
            <a:extLst>
              <a:ext uri="{FF2B5EF4-FFF2-40B4-BE49-F238E27FC236}">
                <a16:creationId xmlns:a16="http://schemas.microsoft.com/office/drawing/2014/main" id="{3CBB8250-A8A5-5682-3A91-B79C92BD3D98}"/>
              </a:ext>
            </a:extLst>
          </p:cNvPr>
          <p:cNvSpPr txBox="1">
            <a:spLocks/>
          </p:cNvSpPr>
          <p:nvPr/>
        </p:nvSpPr>
        <p:spPr>
          <a:xfrm>
            <a:off x="935305" y="3949594"/>
            <a:ext cx="1006691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de-DE" sz="1400" dirty="0"/>
              <a:t>Hole </a:t>
            </a:r>
            <a:r>
              <a:rPr lang="de-DE" sz="1400" dirty="0" err="1"/>
              <a:t>peak</a:t>
            </a:r>
            <a:endParaRPr lang="de-DE" sz="1400" dirty="0"/>
          </a:p>
        </p:txBody>
      </p:sp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3C703EB9-1278-1B78-4BCF-93252086DA01}"/>
              </a:ext>
            </a:extLst>
          </p:cNvPr>
          <p:cNvSpPr txBox="1">
            <a:spLocks/>
          </p:cNvSpPr>
          <p:nvPr/>
        </p:nvSpPr>
        <p:spPr>
          <a:xfrm>
            <a:off x="2775645" y="5057321"/>
            <a:ext cx="1422134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de-DE" sz="1400" dirty="0" err="1"/>
              <a:t>Electron</a:t>
            </a:r>
            <a:r>
              <a:rPr lang="de-DE" sz="1400" dirty="0"/>
              <a:t> </a:t>
            </a:r>
            <a:r>
              <a:rPr lang="de-DE" sz="1400" dirty="0" err="1"/>
              <a:t>peak</a:t>
            </a:r>
            <a:r>
              <a:rPr lang="de-DE" sz="1400" dirty="0"/>
              <a:t> (500 eV)</a:t>
            </a:r>
          </a:p>
        </p:txBody>
      </p:sp>
      <p:cxnSp>
        <p:nvCxnSpPr>
          <p:cNvPr id="47" name="Straight Arrow Connector 38">
            <a:extLst>
              <a:ext uri="{FF2B5EF4-FFF2-40B4-BE49-F238E27FC236}">
                <a16:creationId xmlns:a16="http://schemas.microsoft.com/office/drawing/2014/main" id="{A21CBDE7-5CB6-9C42-01CF-44701F16ADBA}"/>
              </a:ext>
            </a:extLst>
          </p:cNvPr>
          <p:cNvCxnSpPr>
            <a:cxnSpLocks/>
          </p:cNvCxnSpPr>
          <p:nvPr/>
        </p:nvCxnSpPr>
        <p:spPr bwMode="auto">
          <a:xfrm>
            <a:off x="3170606" y="5557342"/>
            <a:ext cx="0" cy="39320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7C15B9CF-5E84-602A-8519-E9DBA1A099B7}"/>
              </a:ext>
            </a:extLst>
          </p:cNvPr>
          <p:cNvSpPr/>
          <p:nvPr/>
        </p:nvSpPr>
        <p:spPr>
          <a:xfrm>
            <a:off x="1108274" y="3936620"/>
            <a:ext cx="1262786" cy="2203374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348D71D-F40E-F378-5379-8CE4A365A3B7}"/>
              </a:ext>
            </a:extLst>
          </p:cNvPr>
          <p:cNvGrpSpPr/>
          <p:nvPr/>
        </p:nvGrpSpPr>
        <p:grpSpPr>
          <a:xfrm>
            <a:off x="1154016" y="4761263"/>
            <a:ext cx="1171302" cy="741143"/>
            <a:chOff x="1173542" y="5739123"/>
            <a:chExt cx="4869834" cy="459793"/>
          </a:xfrm>
        </p:grpSpPr>
        <p:sp>
          <p:nvSpPr>
            <p:cNvPr id="52" name="Rechteck: abgerundete Ecken 6">
              <a:extLst>
                <a:ext uri="{FF2B5EF4-FFF2-40B4-BE49-F238E27FC236}">
                  <a16:creationId xmlns:a16="http://schemas.microsoft.com/office/drawing/2014/main" id="{F91C395C-E9F6-A56C-4B59-59AC63858C2C}"/>
                </a:ext>
              </a:extLst>
            </p:cNvPr>
            <p:cNvSpPr/>
            <p:nvPr/>
          </p:nvSpPr>
          <p:spPr bwMode="auto">
            <a:xfrm>
              <a:off x="1178314" y="5739123"/>
              <a:ext cx="4865062" cy="459793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A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3" name="TextBox 36">
              <a:extLst>
                <a:ext uri="{FF2B5EF4-FFF2-40B4-BE49-F238E27FC236}">
                  <a16:creationId xmlns:a16="http://schemas.microsoft.com/office/drawing/2014/main" id="{1427D455-2D69-5F7E-9EC1-DBC9B242A2E7}"/>
                </a:ext>
              </a:extLst>
            </p:cNvPr>
            <p:cNvSpPr txBox="1"/>
            <p:nvPr/>
          </p:nvSpPr>
          <p:spPr>
            <a:xfrm>
              <a:off x="1173542" y="5780204"/>
              <a:ext cx="4865064" cy="40097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de-DE" altLang="de-DE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Not </a:t>
              </a:r>
              <a:r>
                <a:rPr lang="de-DE" altLang="de-DE" b="1" dirty="0" err="1">
                  <a:solidFill>
                    <a:schemeClr val="bg1"/>
                  </a:solidFill>
                  <a:sym typeface="Wingdings" panose="05000000000000000000" pitchFamily="2" charset="2"/>
                </a:rPr>
                <a:t>detected</a:t>
              </a:r>
              <a:endParaRPr lang="en-US" altLang="de-DE" sz="1800" b="1" dirty="0">
                <a:solidFill>
                  <a:schemeClr val="bg1"/>
                </a:solidFill>
                <a:latin typeface="+mn-lt"/>
                <a:sym typeface="Wingdings" panose="05000000000000000000" pitchFamily="2" charset="2"/>
              </a:endParaRPr>
            </a:p>
          </p:txBody>
        </p:sp>
      </p:grpSp>
      <p:cxnSp>
        <p:nvCxnSpPr>
          <p:cNvPr id="4" name="Straight Arrow Connector 38">
            <a:extLst>
              <a:ext uri="{FF2B5EF4-FFF2-40B4-BE49-F238E27FC236}">
                <a16:creationId xmlns:a16="http://schemas.microsoft.com/office/drawing/2014/main" id="{5DA24E5A-E697-FCDE-A7F7-D092FC553340}"/>
              </a:ext>
            </a:extLst>
          </p:cNvPr>
          <p:cNvCxnSpPr>
            <a:cxnSpLocks/>
          </p:cNvCxnSpPr>
          <p:nvPr/>
        </p:nvCxnSpPr>
        <p:spPr bwMode="auto">
          <a:xfrm flipV="1">
            <a:off x="5923819" y="3912923"/>
            <a:ext cx="0" cy="222707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41670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16">
            <a:extLst>
              <a:ext uri="{FF2B5EF4-FFF2-40B4-BE49-F238E27FC236}">
                <a16:creationId xmlns:a16="http://schemas.microsoft.com/office/drawing/2014/main" id="{F573AA60-A689-B508-EBE1-175EA04F39F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295071" y="1124744"/>
            <a:ext cx="5197501" cy="3544870"/>
            <a:chOff x="673" y="0"/>
            <a:chExt cx="6334" cy="4320"/>
          </a:xfrm>
        </p:grpSpPr>
        <p:sp>
          <p:nvSpPr>
            <p:cNvPr id="35" name="AutoShape 15">
              <a:extLst>
                <a:ext uri="{FF2B5EF4-FFF2-40B4-BE49-F238E27FC236}">
                  <a16:creationId xmlns:a16="http://schemas.microsoft.com/office/drawing/2014/main" id="{656CC49E-5EE3-ABA0-9940-0DFE9FD87F6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73" y="0"/>
              <a:ext cx="633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2065" name="Picture 17">
              <a:extLst>
                <a:ext uri="{FF2B5EF4-FFF2-40B4-BE49-F238E27FC236}">
                  <a16:creationId xmlns:a16="http://schemas.microsoft.com/office/drawing/2014/main" id="{3E4AF1FE-FA2F-F38D-3753-69D485EDC9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" y="0"/>
              <a:ext cx="6339" cy="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FD9AF8F-5510-2524-F325-A013B66CC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Optimizations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planned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upcoming</a:t>
            </a:r>
            <a:r>
              <a:rPr lang="de-DE" dirty="0"/>
              <a:t> </a:t>
            </a:r>
            <a:r>
              <a:rPr lang="de-DE" dirty="0" err="1"/>
              <a:t>iLGAD</a:t>
            </a:r>
            <a:r>
              <a:rPr lang="de-DE" dirty="0"/>
              <a:t> R&amp;D </a:t>
            </a:r>
            <a:r>
              <a:rPr lang="de-DE" dirty="0" err="1"/>
              <a:t>batch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44ACDE-D928-5CEA-E373-0F14AE5D2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EDBB97-A656-D342-5884-9D5EA99C7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8" name="AutoShape 3">
            <a:extLst>
              <a:ext uri="{FF2B5EF4-FFF2-40B4-BE49-F238E27FC236}">
                <a16:creationId xmlns:a16="http://schemas.microsoft.com/office/drawing/2014/main" id="{D4476D2C-8F62-8A6F-D395-15A47426999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290968" y="1128850"/>
            <a:ext cx="5201604" cy="35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2053" name="Picture 5">
            <a:extLst>
              <a:ext uri="{FF2B5EF4-FFF2-40B4-BE49-F238E27FC236}">
                <a16:creationId xmlns:a16="http://schemas.microsoft.com/office/drawing/2014/main" id="{A448C23E-7E4C-9580-0830-28663B442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86860" y="1137468"/>
            <a:ext cx="5204389" cy="355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3F80128-655A-4926-68BD-36B9FF469770}"/>
              </a:ext>
            </a:extLst>
          </p:cNvPr>
          <p:cNvSpPr/>
          <p:nvPr/>
        </p:nvSpPr>
        <p:spPr>
          <a:xfrm>
            <a:off x="8769786" y="3037062"/>
            <a:ext cx="2150750" cy="828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8FD3B1-E22B-5997-C799-6F760FD8A609}"/>
              </a:ext>
            </a:extLst>
          </p:cNvPr>
          <p:cNvSpPr/>
          <p:nvPr/>
        </p:nvSpPr>
        <p:spPr>
          <a:xfrm>
            <a:off x="7032104" y="1124744"/>
            <a:ext cx="3600400" cy="2519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F8CC6E1F-2C9D-9F35-FB6C-3641152686C2}"/>
              </a:ext>
            </a:extLst>
          </p:cNvPr>
          <p:cNvSpPr txBox="1">
            <a:spLocks/>
          </p:cNvSpPr>
          <p:nvPr/>
        </p:nvSpPr>
        <p:spPr>
          <a:xfrm>
            <a:off x="9073353" y="3124823"/>
            <a:ext cx="1422134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de-DE" sz="1600" dirty="0" err="1"/>
              <a:t>Electron</a:t>
            </a:r>
            <a:r>
              <a:rPr lang="de-DE" sz="1600" dirty="0"/>
              <a:t> </a:t>
            </a:r>
            <a:r>
              <a:rPr lang="de-DE" sz="1600" dirty="0" err="1"/>
              <a:t>peak</a:t>
            </a:r>
            <a:r>
              <a:rPr lang="de-DE" sz="1600" dirty="0"/>
              <a:t> (500 eV)</a:t>
            </a:r>
          </a:p>
        </p:txBody>
      </p:sp>
      <p:cxnSp>
        <p:nvCxnSpPr>
          <p:cNvPr id="21" name="Straight Arrow Connector 38">
            <a:extLst>
              <a:ext uri="{FF2B5EF4-FFF2-40B4-BE49-F238E27FC236}">
                <a16:creationId xmlns:a16="http://schemas.microsoft.com/office/drawing/2014/main" id="{F2A97A5C-B22E-0D1C-C0B7-90B215E5A446}"/>
              </a:ext>
            </a:extLst>
          </p:cNvPr>
          <p:cNvCxnSpPr>
            <a:cxnSpLocks/>
          </p:cNvCxnSpPr>
          <p:nvPr/>
        </p:nvCxnSpPr>
        <p:spPr bwMode="auto">
          <a:xfrm>
            <a:off x="9468314" y="3624844"/>
            <a:ext cx="0" cy="39320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1">
                <a:extLst>
                  <a:ext uri="{FF2B5EF4-FFF2-40B4-BE49-F238E27FC236}">
                    <a16:creationId xmlns:a16="http://schemas.microsoft.com/office/drawing/2014/main" id="{CA8E3D85-2C30-F26B-F080-D8E51F9777A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90637" y="1521654"/>
                <a:ext cx="810220" cy="47254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 algn="r">
                  <a:spcAft>
                    <a:spcPts val="600"/>
                  </a:spcAft>
                  <a:buNone/>
                </a:pPr>
                <a:r>
                  <a:rPr lang="de-DE" sz="1600" b="1" dirty="0">
                    <a:solidFill>
                      <a:schemeClr val="accent2">
                        <a:lumMod val="75000"/>
                      </a:schemeClr>
                    </a:solidFill>
                  </a:rPr>
                  <a:t>5</a:t>
                </a:r>
                <a14:m>
                  <m:oMath xmlns:m="http://schemas.openxmlformats.org/officeDocument/2006/math">
                    <m:r>
                      <a:rPr lang="de-DE" sz="16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de-DE" sz="1600" b="1" dirty="0">
                    <a:solidFill>
                      <a:schemeClr val="accent2">
                        <a:lumMod val="75000"/>
                      </a:schemeClr>
                    </a:solidFill>
                  </a:rPr>
                  <a:t> (</a:t>
                </a:r>
                <a:r>
                  <a:rPr lang="de-DE" sz="1600" b="1" dirty="0" err="1">
                    <a:solidFill>
                      <a:schemeClr val="accent2">
                        <a:lumMod val="75000"/>
                      </a:schemeClr>
                    </a:solidFill>
                  </a:rPr>
                  <a:t>new</a:t>
                </a:r>
                <a:r>
                  <a:rPr lang="de-DE" sz="1600" b="1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de-DE" sz="1600" b="1" dirty="0" err="1">
                    <a:solidFill>
                      <a:schemeClr val="accent2">
                        <a:lumMod val="75000"/>
                      </a:schemeClr>
                    </a:solidFill>
                  </a:rPr>
                  <a:t>batch</a:t>
                </a:r>
                <a:r>
                  <a:rPr lang="de-DE" sz="1600" b="1" dirty="0">
                    <a:solidFill>
                      <a:schemeClr val="accent2">
                        <a:lumMod val="75000"/>
                      </a:schemeClr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8" name="Content Placeholder 1">
                <a:extLst>
                  <a:ext uri="{FF2B5EF4-FFF2-40B4-BE49-F238E27FC236}">
                    <a16:creationId xmlns:a16="http://schemas.microsoft.com/office/drawing/2014/main" id="{CA8E3D85-2C30-F26B-F080-D8E51F9777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637" y="1521654"/>
                <a:ext cx="810220" cy="472549"/>
              </a:xfrm>
              <a:prstGeom prst="rect">
                <a:avLst/>
              </a:prstGeom>
              <a:blipFill>
                <a:blip r:embed="rId4"/>
                <a:stretch>
                  <a:fillRect l="-3008" t="-11688" r="-15789" b="-37662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56B6358A-A74A-7411-DCD1-3E9393E400C6}"/>
              </a:ext>
            </a:extLst>
          </p:cNvPr>
          <p:cNvSpPr/>
          <p:nvPr/>
        </p:nvSpPr>
        <p:spPr>
          <a:xfrm>
            <a:off x="8703179" y="1573926"/>
            <a:ext cx="2258987" cy="828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1">
                <a:extLst>
                  <a:ext uri="{FF2B5EF4-FFF2-40B4-BE49-F238E27FC236}">
                    <a16:creationId xmlns:a16="http://schemas.microsoft.com/office/drawing/2014/main" id="{23F2D31E-3962-C0CA-EC4D-E9C6EBDAA83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74322" y="1521654"/>
                <a:ext cx="1672968" cy="47254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spcAft>
                    <a:spcPts val="600"/>
                  </a:spcAft>
                  <a:buNone/>
                </a:pPr>
                <a:r>
                  <a:rPr lang="de-DE" sz="1600" b="1" dirty="0">
                    <a:solidFill>
                      <a:schemeClr val="accent3"/>
                    </a:solidFill>
                  </a:rPr>
                  <a:t>5</a:t>
                </a:r>
                <a14:m>
                  <m:oMath xmlns:m="http://schemas.openxmlformats.org/officeDocument/2006/math">
                    <m:r>
                      <a:rPr lang="de-DE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de-DE" sz="1600" b="1" dirty="0">
                    <a:solidFill>
                      <a:schemeClr val="accent3"/>
                    </a:solidFill>
                  </a:rPr>
                  <a:t> </a:t>
                </a:r>
                <a:r>
                  <a:rPr lang="de-DE" sz="1600" b="1" dirty="0" err="1">
                    <a:solidFill>
                      <a:schemeClr val="accent3"/>
                    </a:solidFill>
                  </a:rPr>
                  <a:t>effective</a:t>
                </a:r>
                <a:r>
                  <a:rPr lang="de-DE" sz="1600" b="1" dirty="0">
                    <a:solidFill>
                      <a:schemeClr val="accent3"/>
                    </a:solidFill>
                  </a:rPr>
                  <a:t> </a:t>
                </a:r>
                <a:r>
                  <a:rPr lang="de-DE" sz="1600" b="1" dirty="0" err="1">
                    <a:solidFill>
                      <a:schemeClr val="accent3"/>
                    </a:solidFill>
                  </a:rPr>
                  <a:t>noise</a:t>
                </a:r>
                <a:r>
                  <a:rPr lang="de-DE" sz="1600" b="1" dirty="0">
                    <a:solidFill>
                      <a:schemeClr val="accent3"/>
                    </a:solidFill>
                  </a:rPr>
                  <a:t> (</a:t>
                </a:r>
                <a:r>
                  <a:rPr lang="de-DE" sz="1600" b="1" dirty="0" err="1">
                    <a:solidFill>
                      <a:schemeClr val="accent3"/>
                    </a:solidFill>
                  </a:rPr>
                  <a:t>today</a:t>
                </a:r>
                <a:r>
                  <a:rPr lang="de-DE" sz="1600" b="1" dirty="0">
                    <a:solidFill>
                      <a:schemeClr val="accent3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7" name="Content Placeholder 1">
                <a:extLst>
                  <a:ext uri="{FF2B5EF4-FFF2-40B4-BE49-F238E27FC236}">
                    <a16:creationId xmlns:a16="http://schemas.microsoft.com/office/drawing/2014/main" id="{23F2D31E-3962-C0CA-EC4D-E9C6EBDAA8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4322" y="1521654"/>
                <a:ext cx="1672968" cy="472549"/>
              </a:xfrm>
              <a:prstGeom prst="rect">
                <a:avLst/>
              </a:prstGeom>
              <a:blipFill>
                <a:blip r:embed="rId5"/>
                <a:stretch>
                  <a:fillRect l="-7664" t="-11688" r="-4745" b="-37662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F52C8E50-9BF3-2045-6AEB-D296C71E5F87}"/>
              </a:ext>
            </a:extLst>
          </p:cNvPr>
          <p:cNvSpPr txBox="1">
            <a:spLocks/>
          </p:cNvSpPr>
          <p:nvPr/>
        </p:nvSpPr>
        <p:spPr>
          <a:xfrm>
            <a:off x="7118647" y="1929469"/>
            <a:ext cx="1422134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de-DE" sz="1600" dirty="0"/>
              <a:t>Hole </a:t>
            </a:r>
            <a:r>
              <a:rPr lang="de-DE" sz="1600" dirty="0" err="1"/>
              <a:t>peak</a:t>
            </a:r>
            <a:endParaRPr lang="de-DE" sz="1600" dirty="0"/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94DDEFCA-F401-89A6-6780-1460D3D4AF48}"/>
              </a:ext>
            </a:extLst>
          </p:cNvPr>
          <p:cNvSpPr txBox="1">
            <a:spLocks/>
          </p:cNvSpPr>
          <p:nvPr/>
        </p:nvSpPr>
        <p:spPr>
          <a:xfrm>
            <a:off x="8570219" y="1517384"/>
            <a:ext cx="1422134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de-DE" sz="1600" dirty="0"/>
              <a:t>Hole </a:t>
            </a:r>
            <a:r>
              <a:rPr lang="de-DE" sz="1600" dirty="0" err="1"/>
              <a:t>peak</a:t>
            </a:r>
            <a:endParaRPr lang="de-DE" sz="1600" dirty="0"/>
          </a:p>
        </p:txBody>
      </p:sp>
      <p:grpSp>
        <p:nvGrpSpPr>
          <p:cNvPr id="43" name="Group 24">
            <a:extLst>
              <a:ext uri="{FF2B5EF4-FFF2-40B4-BE49-F238E27FC236}">
                <a16:creationId xmlns:a16="http://schemas.microsoft.com/office/drawing/2014/main" id="{0CF26694-6F41-875D-A182-111CC60A6BD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49749" y="1130903"/>
            <a:ext cx="5204389" cy="3549567"/>
            <a:chOff x="673" y="0"/>
            <a:chExt cx="6334" cy="4320"/>
          </a:xfrm>
        </p:grpSpPr>
        <p:sp>
          <p:nvSpPr>
            <p:cNvPr id="44" name="AutoShape 23">
              <a:extLst>
                <a:ext uri="{FF2B5EF4-FFF2-40B4-BE49-F238E27FC236}">
                  <a16:creationId xmlns:a16="http://schemas.microsoft.com/office/drawing/2014/main" id="{362A2A93-6D0C-8E62-01B8-E4CE345C17A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73" y="0"/>
              <a:ext cx="633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2073" name="Picture 25">
              <a:extLst>
                <a:ext uri="{FF2B5EF4-FFF2-40B4-BE49-F238E27FC236}">
                  <a16:creationId xmlns:a16="http://schemas.microsoft.com/office/drawing/2014/main" id="{A2111E30-2C9E-9D0C-D36D-03809E0255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" y="0"/>
              <a:ext cx="6339" cy="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6" name="Group 28">
            <a:extLst>
              <a:ext uri="{FF2B5EF4-FFF2-40B4-BE49-F238E27FC236}">
                <a16:creationId xmlns:a16="http://schemas.microsoft.com/office/drawing/2014/main" id="{4E9F20B7-7AAA-5F30-D069-E1B99F12E1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2534" y="1130903"/>
            <a:ext cx="5201604" cy="3547668"/>
            <a:chOff x="673" y="0"/>
            <a:chExt cx="6334" cy="4320"/>
          </a:xfrm>
        </p:grpSpPr>
        <p:sp>
          <p:nvSpPr>
            <p:cNvPr id="47" name="AutoShape 27">
              <a:extLst>
                <a:ext uri="{FF2B5EF4-FFF2-40B4-BE49-F238E27FC236}">
                  <a16:creationId xmlns:a16="http://schemas.microsoft.com/office/drawing/2014/main" id="{5D7B0BD0-4CE5-BD1F-8FA3-E82BFDE8A59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73" y="0"/>
              <a:ext cx="633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2077" name="Picture 29">
              <a:extLst>
                <a:ext uri="{FF2B5EF4-FFF2-40B4-BE49-F238E27FC236}">
                  <a16:creationId xmlns:a16="http://schemas.microsoft.com/office/drawing/2014/main" id="{463BC315-D03D-D6F8-87A6-7FC891617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" y="0"/>
              <a:ext cx="6339" cy="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2" name="Straight Arrow Connector 38">
            <a:extLst>
              <a:ext uri="{FF2B5EF4-FFF2-40B4-BE49-F238E27FC236}">
                <a16:creationId xmlns:a16="http://schemas.microsoft.com/office/drawing/2014/main" id="{FDBE0A46-9618-A1B0-D4FC-DB47D62601BC}"/>
              </a:ext>
            </a:extLst>
          </p:cNvPr>
          <p:cNvCxnSpPr>
            <a:cxnSpLocks/>
          </p:cNvCxnSpPr>
          <p:nvPr/>
        </p:nvCxnSpPr>
        <p:spPr bwMode="auto">
          <a:xfrm flipV="1">
            <a:off x="2641963" y="1484489"/>
            <a:ext cx="919" cy="28432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grpSp>
        <p:nvGrpSpPr>
          <p:cNvPr id="14" name="Group 12">
            <a:extLst>
              <a:ext uri="{FF2B5EF4-FFF2-40B4-BE49-F238E27FC236}">
                <a16:creationId xmlns:a16="http://schemas.microsoft.com/office/drawing/2014/main" id="{1C6A4A00-64AE-E8C0-8850-2AF43D2616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071664" y="3451108"/>
            <a:ext cx="2211113" cy="722067"/>
            <a:chOff x="0" y="906"/>
            <a:chExt cx="7680" cy="2508"/>
          </a:xfrm>
        </p:grpSpPr>
        <p:sp>
          <p:nvSpPr>
            <p:cNvPr id="15" name="AutoShape 11">
              <a:extLst>
                <a:ext uri="{FF2B5EF4-FFF2-40B4-BE49-F238E27FC236}">
                  <a16:creationId xmlns:a16="http://schemas.microsoft.com/office/drawing/2014/main" id="{79B67298-4D52-2E43-D278-CC2E2B68699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906"/>
              <a:ext cx="7680" cy="2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2061" name="Picture 13">
              <a:extLst>
                <a:ext uri="{FF2B5EF4-FFF2-40B4-BE49-F238E27FC236}">
                  <a16:creationId xmlns:a16="http://schemas.microsoft.com/office/drawing/2014/main" id="{8B2A2AFF-E45B-F494-5D88-E13EDF26DB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06"/>
              <a:ext cx="7686" cy="2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8AB17D44-419B-3475-5332-0F2F88E22D2A}"/>
              </a:ext>
            </a:extLst>
          </p:cNvPr>
          <p:cNvSpPr/>
          <p:nvPr/>
        </p:nvSpPr>
        <p:spPr>
          <a:xfrm>
            <a:off x="3071665" y="3804246"/>
            <a:ext cx="2211112" cy="3689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Inhaltsplatzhalter 2">
                <a:extLst>
                  <a:ext uri="{FF2B5EF4-FFF2-40B4-BE49-F238E27FC236}">
                    <a16:creationId xmlns:a16="http://schemas.microsoft.com/office/drawing/2014/main" id="{20611381-BFA7-9D25-6FC1-B5D3D2EAD00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9749" y="4797152"/>
                <a:ext cx="4667992" cy="4680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+mj-lt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52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04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56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08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GB" b="1" dirty="0"/>
                  <a:t>Reduce oxide thickness</a:t>
                </a:r>
              </a:p>
              <a:p>
                <a:pPr marL="268288">
                  <a:lnSpc>
                    <a:spcPct val="11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GB" sz="18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18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800" dirty="0">
                    <a:latin typeface="Calibri" panose="020F0502020204030204" pitchFamily="34" charset="0"/>
                  </a:rPr>
                  <a:t>Improve </a:t>
                </a:r>
                <a:r>
                  <a:rPr lang="en-GB" sz="1800" b="1" dirty="0">
                    <a:latin typeface="Calibri" panose="020F0502020204030204" pitchFamily="34" charset="0"/>
                  </a:rPr>
                  <a:t>quantum efficiency</a:t>
                </a:r>
              </a:p>
            </p:txBody>
          </p:sp>
        </mc:Choice>
        <mc:Fallback xmlns="">
          <p:sp>
            <p:nvSpPr>
              <p:cNvPr id="51" name="Inhaltsplatzhalter 2">
                <a:extLst>
                  <a:ext uri="{FF2B5EF4-FFF2-40B4-BE49-F238E27FC236}">
                    <a16:creationId xmlns:a16="http://schemas.microsoft.com/office/drawing/2014/main" id="{20611381-BFA7-9D25-6FC1-B5D3D2EAD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749" y="4797152"/>
                <a:ext cx="4667992" cy="468051"/>
              </a:xfrm>
              <a:prstGeom prst="rect">
                <a:avLst/>
              </a:prstGeom>
              <a:blipFill>
                <a:blip r:embed="rId9"/>
                <a:stretch>
                  <a:fillRect l="-1436" t="-3896" b="-7272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Inhaltsplatzhalter 2">
                <a:extLst>
                  <a:ext uri="{FF2B5EF4-FFF2-40B4-BE49-F238E27FC236}">
                    <a16:creationId xmlns:a16="http://schemas.microsoft.com/office/drawing/2014/main" id="{E3D63965-054D-9A01-D179-C019CCA17F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0968" y="4797152"/>
                <a:ext cx="5307827" cy="4680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+mj-lt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52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04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56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08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GB" b="1" dirty="0"/>
                  <a:t>Reduce thickness of multiplication layer</a:t>
                </a:r>
              </a:p>
              <a:p>
                <a:pPr marL="268288">
                  <a:lnSpc>
                    <a:spcPct val="11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GB" sz="18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18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800" dirty="0">
                    <a:latin typeface="Calibri" panose="020F0502020204030204" pitchFamily="34" charset="0"/>
                  </a:rPr>
                  <a:t>Improve </a:t>
                </a:r>
                <a:r>
                  <a:rPr lang="en-GB" sz="1800" b="1" dirty="0" err="1">
                    <a:latin typeface="Calibri" panose="020F0502020204030204" pitchFamily="34" charset="0"/>
                  </a:rPr>
                  <a:t>M</a:t>
                </a:r>
                <a:r>
                  <a:rPr lang="en-GB" sz="1800" b="1" baseline="-25000" dirty="0" err="1">
                    <a:latin typeface="Calibri" panose="020F0502020204030204" pitchFamily="34" charset="0"/>
                  </a:rPr>
                  <a:t>h</a:t>
                </a:r>
                <a:r>
                  <a:rPr lang="en-GB" sz="1800" b="1" dirty="0">
                    <a:latin typeface="Calibri" panose="020F0502020204030204" pitchFamily="34" charset="0"/>
                  </a:rPr>
                  <a:t>/M</a:t>
                </a:r>
                <a:r>
                  <a:rPr lang="en-GB" sz="1800" b="1" baseline="-25000" dirty="0">
                    <a:latin typeface="Calibri" panose="020F0502020204030204" pitchFamily="34" charset="0"/>
                  </a:rPr>
                  <a:t>e</a:t>
                </a:r>
              </a:p>
              <a:p>
                <a:pPr>
                  <a:lnSpc>
                    <a:spcPct val="110000"/>
                  </a:lnSpc>
                </a:pPr>
                <a:r>
                  <a:rPr lang="en-GB" b="1" dirty="0"/>
                  <a:t>Increase </a:t>
                </a:r>
                <a:r>
                  <a:rPr lang="en-GB" b="1" dirty="0" err="1"/>
                  <a:t>iLGAD</a:t>
                </a:r>
                <a:r>
                  <a:rPr lang="en-GB" b="1" dirty="0"/>
                  <a:t> gain</a:t>
                </a:r>
              </a:p>
              <a:p>
                <a:pPr marL="268288">
                  <a:lnSpc>
                    <a:spcPct val="11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GB" sz="1800" b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1800" b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800" dirty="0">
                    <a:latin typeface="Calibri" panose="020F0502020204030204" pitchFamily="34" charset="0"/>
                  </a:rPr>
                  <a:t>Improve </a:t>
                </a:r>
                <a:r>
                  <a:rPr lang="en-GB" sz="1800" b="1" dirty="0">
                    <a:latin typeface="Calibri" panose="020F0502020204030204" pitchFamily="34" charset="0"/>
                  </a:rPr>
                  <a:t>signal-to-noise ratio</a:t>
                </a:r>
              </a:p>
            </p:txBody>
          </p:sp>
        </mc:Choice>
        <mc:Fallback xmlns="">
          <p:sp>
            <p:nvSpPr>
              <p:cNvPr id="52" name="Inhaltsplatzhalter 2">
                <a:extLst>
                  <a:ext uri="{FF2B5EF4-FFF2-40B4-BE49-F238E27FC236}">
                    <a16:creationId xmlns:a16="http://schemas.microsoft.com/office/drawing/2014/main" id="{E3D63965-054D-9A01-D179-C019CCA17F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968" y="4797152"/>
                <a:ext cx="5307827" cy="468051"/>
              </a:xfrm>
              <a:prstGeom prst="rect">
                <a:avLst/>
              </a:prstGeom>
              <a:blipFill>
                <a:blip r:embed="rId10"/>
                <a:stretch>
                  <a:fillRect l="-1263" t="-3896" b="-224675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A0E75B65-FA24-F1D7-5CC1-3021EEF559C9}"/>
              </a:ext>
            </a:extLst>
          </p:cNvPr>
          <p:cNvSpPr txBox="1">
            <a:spLocks/>
          </p:cNvSpPr>
          <p:nvPr/>
        </p:nvSpPr>
        <p:spPr>
          <a:xfrm>
            <a:off x="4035328" y="1205603"/>
            <a:ext cx="1422134" cy="472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spcAft>
                <a:spcPts val="600"/>
              </a:spcAft>
              <a:buNone/>
            </a:pPr>
            <a:r>
              <a:rPr lang="de-DE" sz="1600" dirty="0"/>
              <a:t> @ 500 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Inhaltsplatzhalter 2">
                <a:extLst>
                  <a:ext uri="{FF2B5EF4-FFF2-40B4-BE49-F238E27FC236}">
                    <a16:creationId xmlns:a16="http://schemas.microsoft.com/office/drawing/2014/main" id="{76BDE1DF-6993-58E0-28A3-57D749109E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3204" y="768632"/>
                <a:ext cx="8527132" cy="4680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+mj-lt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52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04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56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08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GB" sz="1800" b="1" i="0" u="none" strike="noStrike" baseline="0" dirty="0">
                    <a:solidFill>
                      <a:schemeClr val="accent3"/>
                    </a:solidFill>
                  </a:rPr>
                  <a:t>Combined detection efficiency </a:t>
                </a:r>
                <a:r>
                  <a:rPr lang="en-GB" sz="1800" i="0" u="none" strike="noStrike" baseline="0" dirty="0">
                    <a:solidFill>
                      <a:schemeClr val="accent3"/>
                    </a:solidFill>
                  </a:rPr>
                  <a:t>(500</a:t>
                </a:r>
                <a:r>
                  <a:rPr lang="en-GB" sz="1800" i="0" u="none" strike="noStrike" dirty="0">
                    <a:solidFill>
                      <a:schemeClr val="accent3"/>
                    </a:solidFill>
                  </a:rPr>
                  <a:t> eV photons, 30° angle)</a:t>
                </a:r>
                <a:r>
                  <a:rPr lang="en-GB" sz="1800" b="1" i="0" u="none" strike="noStrike" baseline="0" dirty="0">
                    <a:solidFill>
                      <a:schemeClr val="accent3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18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800" b="1" i="0" u="none" strike="noStrike" baseline="0" dirty="0">
                    <a:solidFill>
                      <a:schemeClr val="accent3"/>
                    </a:solidFill>
                  </a:rPr>
                  <a:t> 10% (today)</a:t>
                </a:r>
                <a:endParaRPr lang="en-GB" sz="1800" i="0" u="none" strike="noStrike" baseline="0" dirty="0"/>
              </a:p>
            </p:txBody>
          </p:sp>
        </mc:Choice>
        <mc:Fallback xmlns="">
          <p:sp>
            <p:nvSpPr>
              <p:cNvPr id="18" name="Inhaltsplatzhalter 2">
                <a:extLst>
                  <a:ext uri="{FF2B5EF4-FFF2-40B4-BE49-F238E27FC236}">
                    <a16:creationId xmlns:a16="http://schemas.microsoft.com/office/drawing/2014/main" id="{76BDE1DF-6993-58E0-28A3-57D749109E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204" y="768632"/>
                <a:ext cx="8527132" cy="468051"/>
              </a:xfrm>
              <a:prstGeom prst="rect">
                <a:avLst/>
              </a:prstGeom>
              <a:blipFill>
                <a:blip r:embed="rId11"/>
                <a:stretch>
                  <a:fillRect l="-572" t="-2597" b="-259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Inhaltsplatzhalter 2">
                <a:extLst>
                  <a:ext uri="{FF2B5EF4-FFF2-40B4-BE49-F238E27FC236}">
                    <a16:creationId xmlns:a16="http://schemas.microsoft.com/office/drawing/2014/main" id="{9BBA7E7B-4142-A1B9-95C8-39A23212E66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3204" y="768632"/>
                <a:ext cx="10513244" cy="4680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+mj-lt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52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04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56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08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GB" sz="1800" b="1" i="0" u="none" strike="noStrike" baseline="0" dirty="0">
                    <a:solidFill>
                      <a:schemeClr val="accent3"/>
                    </a:solidFill>
                  </a:rPr>
                  <a:t>Combined detection efficiency </a:t>
                </a:r>
                <a:r>
                  <a:rPr lang="en-GB" sz="1800" dirty="0">
                    <a:solidFill>
                      <a:schemeClr val="accent3"/>
                    </a:solidFill>
                  </a:rPr>
                  <a:t>(500 eV photons, 30° angle)</a:t>
                </a:r>
                <a:r>
                  <a:rPr lang="en-GB" sz="1800" b="1" i="0" u="none" strike="noStrike" baseline="0" dirty="0">
                    <a:solidFill>
                      <a:schemeClr val="accent3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1800" b="1" i="1" u="none" strike="noStrike" baseline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800" b="1" i="0" u="none" strike="noStrike" baseline="0" dirty="0">
                    <a:solidFill>
                      <a:schemeClr val="accent3"/>
                    </a:solidFill>
                  </a:rPr>
                  <a:t> 10% (today) </a:t>
                </a:r>
                <a14:m>
                  <m:oMath xmlns:m="http://schemas.openxmlformats.org/officeDocument/2006/math">
                    <m:r>
                      <a:rPr lang="en-GB" sz="1800" b="1" i="1" u="none" strike="noStrike" baseline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800" b="1" i="0" u="none" strike="noStrike" baseline="0" dirty="0">
                    <a:solidFill>
                      <a:schemeClr val="accent2">
                        <a:lumMod val="75000"/>
                      </a:schemeClr>
                    </a:solidFill>
                  </a:rPr>
                  <a:t> &gt; 80% (new </a:t>
                </a:r>
                <a:r>
                  <a:rPr lang="en-GB" sz="1800" b="1" i="0" u="none" strike="noStrike" baseline="0" dirty="0" err="1">
                    <a:solidFill>
                      <a:schemeClr val="accent2">
                        <a:lumMod val="75000"/>
                      </a:schemeClr>
                    </a:solidFill>
                  </a:rPr>
                  <a:t>iLGAD</a:t>
                </a:r>
                <a:r>
                  <a:rPr lang="en-GB" sz="1800" b="1" i="0" u="none" strike="noStrike" baseline="0" dirty="0">
                    <a:solidFill>
                      <a:schemeClr val="accent2">
                        <a:lumMod val="75000"/>
                      </a:schemeClr>
                    </a:solidFill>
                  </a:rPr>
                  <a:t> batch)</a:t>
                </a:r>
                <a:endParaRPr lang="en-GB" sz="1800" b="1" i="0" u="none" strike="noStrike" baseline="0" dirty="0"/>
              </a:p>
            </p:txBody>
          </p:sp>
        </mc:Choice>
        <mc:Fallback xmlns="">
          <p:sp>
            <p:nvSpPr>
              <p:cNvPr id="19" name="Inhaltsplatzhalter 2">
                <a:extLst>
                  <a:ext uri="{FF2B5EF4-FFF2-40B4-BE49-F238E27FC236}">
                    <a16:creationId xmlns:a16="http://schemas.microsoft.com/office/drawing/2014/main" id="{9BBA7E7B-4142-A1B9-95C8-39A23212E6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204" y="768632"/>
                <a:ext cx="10513244" cy="468051"/>
              </a:xfrm>
              <a:prstGeom prst="rect">
                <a:avLst/>
              </a:prstGeom>
              <a:blipFill>
                <a:blip r:embed="rId12"/>
                <a:stretch>
                  <a:fillRect l="-464" t="-2597" b="-259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867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7" grpId="0"/>
      <p:bldP spid="37" grpId="0"/>
      <p:bldP spid="38" grpId="0"/>
      <p:bldP spid="48" grpId="0" animBg="1"/>
      <p:bldP spid="51" grpId="0"/>
      <p:bldP spid="52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40089B6-C33B-40D2-26E9-683B472F22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28048" y="1449389"/>
                <a:ext cx="5256658" cy="4644616"/>
              </a:xfrm>
            </p:spPr>
            <p:txBody>
              <a:bodyPr vert="horz" lIns="0" tIns="0" rIns="0" bIns="0" rtlCol="0" anchor="t">
                <a:noAutofit/>
              </a:bodyPr>
              <a:lstStyle/>
              <a:p>
                <a:r>
                  <a:rPr lang="en-GB" b="1" dirty="0"/>
                  <a:t>Challenges</a:t>
                </a:r>
              </a:p>
              <a:p>
                <a:r>
                  <a:rPr lang="en-GB" sz="1800" b="1" dirty="0"/>
                  <a:t>Signal-to-noise ratio </a:t>
                </a:r>
                <a:r>
                  <a:rPr lang="en-GB" sz="1800" dirty="0"/>
                  <a:t>&gt; 5 @ 200 eV</a:t>
                </a:r>
                <a:br>
                  <a:rPr lang="en-GB" sz="1800" dirty="0"/>
                </a:b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800" b="1" dirty="0">
                    <a:solidFill>
                      <a:schemeClr val="accent3"/>
                    </a:solidFill>
                  </a:rPr>
                  <a:t> </a:t>
                </a:r>
                <a:r>
                  <a:rPr lang="en-GB" sz="1800" b="1" dirty="0" err="1">
                    <a:solidFill>
                      <a:schemeClr val="accent3"/>
                    </a:solidFill>
                  </a:rPr>
                  <a:t>iLGAD</a:t>
                </a:r>
                <a:r>
                  <a:rPr lang="en-GB" sz="1800" b="1" dirty="0">
                    <a:solidFill>
                      <a:schemeClr val="accent3"/>
                    </a:solidFill>
                  </a:rPr>
                  <a:t> technology</a:t>
                </a:r>
                <a:endParaRPr lang="en-GB" sz="1800" b="1" dirty="0"/>
              </a:p>
              <a:p>
                <a:r>
                  <a:rPr lang="en-GB" sz="1800" dirty="0"/>
                  <a:t>Vertical </a:t>
                </a:r>
                <a:r>
                  <a:rPr lang="en-GB" sz="1800" b="1" dirty="0"/>
                  <a:t>spatial resolution </a:t>
                </a:r>
                <a:r>
                  <a:rPr lang="en-GB" sz="1800" dirty="0"/>
                  <a:t>1-2 µm ideally</a:t>
                </a:r>
                <a:br>
                  <a:rPr lang="en-GB" sz="1800" dirty="0"/>
                </a:b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800" b="1" dirty="0">
                    <a:solidFill>
                      <a:schemeClr val="accent3"/>
                    </a:solidFill>
                  </a:rPr>
                  <a:t> Rectangular pixels + interpolation</a:t>
                </a:r>
              </a:p>
              <a:p>
                <a:pPr>
                  <a:spcBef>
                    <a:spcPts val="1600"/>
                  </a:spcBef>
                </a:pPr>
                <a:r>
                  <a:rPr lang="en-GB" b="1" dirty="0"/>
                  <a:t>First tests show promising results</a:t>
                </a:r>
              </a:p>
              <a:p>
                <a:r>
                  <a:rPr lang="en-GB" sz="1800" dirty="0"/>
                  <a:t>@ European XFEL and </a:t>
                </a:r>
                <a:r>
                  <a:rPr lang="en-GB" sz="1800" dirty="0" err="1"/>
                  <a:t>SwissFEL</a:t>
                </a:r>
                <a:endParaRPr lang="en-GB" sz="1800" dirty="0"/>
              </a:p>
              <a:p>
                <a:endParaRPr lang="en-GB" sz="1800" dirty="0"/>
              </a:p>
              <a:p>
                <a:pPr>
                  <a:spcBef>
                    <a:spcPts val="1600"/>
                  </a:spcBef>
                </a:pPr>
                <a:r>
                  <a:rPr lang="en-GB" b="1" dirty="0"/>
                  <a:t>The journey continues</a:t>
                </a:r>
              </a:p>
              <a:p>
                <a:r>
                  <a:rPr lang="en-GB" sz="1800" b="1" dirty="0"/>
                  <a:t>New </a:t>
                </a:r>
                <a:r>
                  <a:rPr lang="en-GB" sz="1800" b="1" dirty="0" err="1"/>
                  <a:t>iLGAD</a:t>
                </a:r>
                <a:r>
                  <a:rPr lang="en-GB" sz="1800" b="1" dirty="0"/>
                  <a:t> R&amp;D batch </a:t>
                </a:r>
                <a:r>
                  <a:rPr lang="en-GB" sz="1800" dirty="0"/>
                  <a:t>will improve detection efficiency at low energies and grazing incidence angle</a:t>
                </a:r>
              </a:p>
              <a:p>
                <a:r>
                  <a:rPr lang="en-GB" sz="1800" dirty="0"/>
                  <a:t>Build and test </a:t>
                </a:r>
                <a:r>
                  <a:rPr lang="en-GB" sz="1800" b="1" dirty="0"/>
                  <a:t>larger detector systems</a:t>
                </a:r>
                <a:endParaRPr lang="en-GB" b="1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40089B6-C33B-40D2-26E9-683B472F22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28048" y="1449389"/>
                <a:ext cx="5256658" cy="4644616"/>
              </a:xfrm>
              <a:blipFill>
                <a:blip r:embed="rId2"/>
                <a:stretch>
                  <a:fillRect l="-3016" t="-1706" r="-2320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6E7B39-070E-FA37-FEDC-4483D615C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D003C3-0CCA-D91D-F9C5-119ACAC04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4AD0F9-7989-6E30-D3AF-4E064BEF4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&amp; Outlook</a:t>
            </a:r>
            <a:endParaRPr lang="de-CH" dirty="0"/>
          </a:p>
        </p:txBody>
      </p:sp>
      <p:pic>
        <p:nvPicPr>
          <p:cNvPr id="7" name="Picture Placeholder 8" descr="A close-up of a machine&#10;&#10;Description automatically generated">
            <a:extLst>
              <a:ext uri="{FF2B5EF4-FFF2-40B4-BE49-F238E27FC236}">
                <a16:creationId xmlns:a16="http://schemas.microsoft.com/office/drawing/2014/main" id="{5324DEAA-C3CA-7AD8-4097-0603E82B0A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7" t="4003" r="16821" b="7423"/>
          <a:stretch/>
        </p:blipFill>
        <p:spPr>
          <a:xfrm>
            <a:off x="695326" y="1449389"/>
            <a:ext cx="5292724" cy="4572000"/>
          </a:xfrm>
          <a:prstGeom prst="rect">
            <a:avLst/>
          </a:prstGeom>
        </p:spPr>
      </p:pic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96963FB3-A570-F3D0-CD5C-D71748D1530C}"/>
              </a:ext>
            </a:extLst>
          </p:cNvPr>
          <p:cNvSpPr txBox="1">
            <a:spLocks/>
          </p:cNvSpPr>
          <p:nvPr/>
        </p:nvSpPr>
        <p:spPr>
          <a:xfrm>
            <a:off x="593204" y="768632"/>
            <a:ext cx="10903469" cy="4680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accent3"/>
                </a:solidFill>
              </a:rPr>
              <a:t>Using JUNGFRAU for Resonant Inelastic X-ray Scattering (RIXS) at low photon energies</a:t>
            </a:r>
            <a:endParaRPr lang="en-GB" sz="1800" i="0" u="none" strike="noStrike" baseline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12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2BCC3-8310-88AD-710B-FDC620952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Acknowledgements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68FA0A-6148-7D26-98E8-91ECAC1AD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71B3DD-FD33-9A6A-E9E6-5AE6C99D4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 dirty="0"/>
          </a:p>
        </p:txBody>
      </p:sp>
      <p:pic>
        <p:nvPicPr>
          <p:cNvPr id="6" name="Picture 5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276ECE90-C654-ECB2-EDAF-FA2257B77B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" t="18141" r="-100" b="-150"/>
          <a:stretch/>
        </p:blipFill>
        <p:spPr>
          <a:xfrm>
            <a:off x="695325" y="1304470"/>
            <a:ext cx="5616699" cy="3091677"/>
          </a:xfrm>
          <a:prstGeom prst="rect">
            <a:avLst/>
          </a:prstGeom>
        </p:spPr>
      </p:pic>
      <p:pic>
        <p:nvPicPr>
          <p:cNvPr id="7" name="Grafik 42" descr="Ein Bild, das Text, Screenshot, Schrift, Rechteck enthält.&#10;&#10;Automatisch generierte Beschreibung">
            <a:extLst>
              <a:ext uri="{FF2B5EF4-FFF2-40B4-BE49-F238E27FC236}">
                <a16:creationId xmlns:a16="http://schemas.microsoft.com/office/drawing/2014/main" id="{3D981F67-C738-B4BC-ECEF-AB81EFA66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1305009"/>
            <a:ext cx="1008112" cy="10081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F54E3B-8531-D76E-8B22-09D387938D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7089" y="1304470"/>
            <a:ext cx="3259585" cy="990940"/>
          </a:xfrm>
          <a:prstGeom prst="rect">
            <a:avLst/>
          </a:prstGeom>
        </p:spPr>
      </p:pic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9D5C5AD-B1DE-B2BC-3753-B561B438435F}"/>
              </a:ext>
            </a:extLst>
          </p:cNvPr>
          <p:cNvSpPr txBox="1">
            <a:spLocks/>
          </p:cNvSpPr>
          <p:nvPr/>
        </p:nvSpPr>
        <p:spPr>
          <a:xfrm>
            <a:off x="7032104" y="2313121"/>
            <a:ext cx="4464570" cy="755839"/>
          </a:xfrm>
          <a:prstGeom prst="rect">
            <a:avLst/>
          </a:prstGeom>
        </p:spPr>
        <p:txBody>
          <a:bodyPr l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600"/>
              </a:spcBef>
            </a:pPr>
            <a:r>
              <a:rPr lang="en-US" b="1" dirty="0"/>
              <a:t>European XFEL</a:t>
            </a:r>
          </a:p>
          <a:p>
            <a:pPr>
              <a:lnSpc>
                <a:spcPct val="110000"/>
              </a:lnSpc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Nuno Duarte,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Loïc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Le Guyader, Marco Ramilli, Andreas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Scherz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, Monica Turcato</a:t>
            </a:r>
            <a:endParaRPr lang="en-GB" b="1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EA3F3874-0A67-25A5-5E6E-3A2AB0947D4D}"/>
              </a:ext>
            </a:extLst>
          </p:cNvPr>
          <p:cNvSpPr txBox="1">
            <a:spLocks/>
          </p:cNvSpPr>
          <p:nvPr/>
        </p:nvSpPr>
        <p:spPr>
          <a:xfrm>
            <a:off x="607482" y="4396147"/>
            <a:ext cx="5976813" cy="48225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b="1" dirty="0"/>
              <a:t>PSI </a:t>
            </a:r>
            <a:r>
              <a:rPr lang="en-GB" b="1" dirty="0" err="1"/>
              <a:t>Center</a:t>
            </a:r>
            <a:r>
              <a:rPr lang="en-GB" b="1" dirty="0"/>
              <a:t> for Photon Science Detector Group</a:t>
            </a:r>
          </a:p>
          <a:p>
            <a:pPr>
              <a:lnSpc>
                <a:spcPct val="110000"/>
              </a:lnSpc>
            </a:pPr>
            <a:r>
              <a:rPr lang="en-GB" sz="1200" dirty="0"/>
              <a:t>Left to right: Jiaguo Zhang, </a:t>
            </a:r>
            <a:r>
              <a:rPr lang="en-GB" sz="1200" dirty="0" err="1"/>
              <a:t>Bechir</a:t>
            </a:r>
            <a:r>
              <a:rPr lang="en-GB" sz="1200" dirty="0"/>
              <a:t> Braham, Konstantinos Moustakas, Viktoria Hinger, Christian Ruder, </a:t>
            </a:r>
            <a:r>
              <a:rPr lang="en-GB" sz="1200" dirty="0" err="1"/>
              <a:t>Shqipe</a:t>
            </a:r>
            <a:r>
              <a:rPr lang="en-GB" sz="1200" dirty="0"/>
              <a:t> </a:t>
            </a:r>
            <a:r>
              <a:rPr lang="en-GB" sz="1200" dirty="0" err="1"/>
              <a:t>Hasanaj</a:t>
            </a:r>
            <a:r>
              <a:rPr lang="en-GB" sz="1200" dirty="0"/>
              <a:t>, Dominic </a:t>
            </a:r>
            <a:r>
              <a:rPr lang="en-GB" sz="1200" dirty="0" err="1"/>
              <a:t>Greiffenberg</a:t>
            </a:r>
            <a:r>
              <a:rPr lang="en-GB" sz="1200" dirty="0"/>
              <a:t>, Julian Heymes, Anna Bergamaschi, Khalil </a:t>
            </a:r>
            <a:r>
              <a:rPr lang="en-GB" sz="1200" dirty="0" err="1"/>
              <a:t>Ferajoui</a:t>
            </a:r>
            <a:r>
              <a:rPr lang="en-GB" sz="1200" dirty="0"/>
              <a:t>, Carlos Lopez-Cuenca, </a:t>
            </a:r>
            <a:r>
              <a:rPr lang="en-GB" sz="1200" dirty="0" err="1"/>
              <a:t>Xiangyu</a:t>
            </a:r>
            <a:r>
              <a:rPr lang="en-GB" sz="1200" dirty="0"/>
              <a:t> Xie, Pawel </a:t>
            </a:r>
            <a:r>
              <a:rPr lang="en-GB" sz="1200" dirty="0" err="1"/>
              <a:t>Kozłowski</a:t>
            </a:r>
            <a:r>
              <a:rPr lang="en-GB" sz="1200" dirty="0"/>
              <a:t>, Martin </a:t>
            </a:r>
            <a:r>
              <a:rPr lang="en-GB" sz="1200" dirty="0" err="1"/>
              <a:t>Brückner</a:t>
            </a:r>
            <a:r>
              <a:rPr lang="en-GB" sz="1200" dirty="0"/>
              <a:t>, Roberto </a:t>
            </a:r>
            <a:r>
              <a:rPr lang="en-GB" sz="1200" dirty="0" err="1"/>
              <a:t>Dinpoli</a:t>
            </a:r>
            <a:r>
              <a:rPr lang="en-GB" sz="1200" dirty="0"/>
              <a:t>, Kirsty A. Paton, Filippo Baruffaldi, Mar Carulla, Bernd Schmitt, Thomas King, Patrick </a:t>
            </a:r>
            <a:r>
              <a:rPr lang="en-GB" sz="1200" dirty="0" err="1"/>
              <a:t>Sieberer</a:t>
            </a:r>
            <a:endParaRPr lang="en-GB" sz="1200" dirty="0"/>
          </a:p>
          <a:p>
            <a:pPr>
              <a:lnSpc>
                <a:spcPct val="110000"/>
              </a:lnSpc>
            </a:pPr>
            <a:r>
              <a:rPr lang="en-GB" sz="1200" dirty="0"/>
              <a:t>Not on photo: Rebecca </a:t>
            </a:r>
            <a:r>
              <a:rPr lang="en-GB" sz="1200" dirty="0" err="1"/>
              <a:t>Barten</a:t>
            </a:r>
            <a:r>
              <a:rPr lang="en-GB" sz="1200" dirty="0"/>
              <a:t>, Simon Ebner, Erik </a:t>
            </a:r>
            <a:r>
              <a:rPr lang="en-GB" sz="1200" dirty="0" err="1"/>
              <a:t>Fröjdh</a:t>
            </a:r>
            <a:r>
              <a:rPr lang="en-GB" sz="1200" dirty="0"/>
              <a:t>, Davide Mezza, Aldo Mozzanica, </a:t>
            </a:r>
            <a:r>
              <a:rPr lang="en-GB" sz="1200" dirty="0" err="1"/>
              <a:t>Dhanya</a:t>
            </a:r>
            <a:r>
              <a:rPr lang="en-GB" sz="1200" dirty="0"/>
              <a:t> </a:t>
            </a:r>
            <a:r>
              <a:rPr lang="en-GB" sz="1200" dirty="0" err="1"/>
              <a:t>Thattil</a:t>
            </a:r>
            <a:endParaRPr lang="de-DE" sz="120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E0D8943F-4901-AEBA-C246-185CDFE3B54E}"/>
              </a:ext>
            </a:extLst>
          </p:cNvPr>
          <p:cNvSpPr txBox="1">
            <a:spLocks/>
          </p:cNvSpPr>
          <p:nvPr/>
        </p:nvSpPr>
        <p:spPr>
          <a:xfrm>
            <a:off x="7010079" y="5689131"/>
            <a:ext cx="4824536" cy="715442"/>
          </a:xfrm>
          <a:prstGeom prst="rect">
            <a:avLst/>
          </a:prstGeom>
        </p:spPr>
        <p:txBody>
          <a:bodyPr l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600"/>
              </a:spcBef>
            </a:pPr>
            <a:r>
              <a:rPr lang="en-US" b="1" dirty="0" err="1"/>
              <a:t>SwissFEL</a:t>
            </a:r>
            <a:r>
              <a:rPr lang="en-US" b="1" dirty="0"/>
              <a:t> </a:t>
            </a:r>
            <a:r>
              <a:rPr lang="en-US" b="1" dirty="0" err="1"/>
              <a:t>Furka</a:t>
            </a:r>
            <a:endParaRPr lang="en-US" b="1" dirty="0"/>
          </a:p>
          <a:p>
            <a:pPr>
              <a:lnSpc>
                <a:spcPct val="110000"/>
              </a:lnSpc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Eugenio Paris, Elia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Razzoli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, Elisabeth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Skoropata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, Hiroki Ueda</a:t>
            </a:r>
            <a:endParaRPr lang="en-GB" b="1" dirty="0"/>
          </a:p>
        </p:txBody>
      </p:sp>
      <p:pic>
        <p:nvPicPr>
          <p:cNvPr id="12" name="Grafik 28" descr="Ein Bild, das Maschine, Bautechnik, Im Haus, Stahl enthält.&#10;&#10;Automatisch generierte Beschreibung">
            <a:extLst>
              <a:ext uri="{FF2B5EF4-FFF2-40B4-BE49-F238E27FC236}">
                <a16:creationId xmlns:a16="http://schemas.microsoft.com/office/drawing/2014/main" id="{C483298B-518C-6393-4B99-D479E8570B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096" t="2940" r="3735" b="2374"/>
          <a:stretch/>
        </p:blipFill>
        <p:spPr>
          <a:xfrm>
            <a:off x="7032104" y="3312902"/>
            <a:ext cx="4464570" cy="2376866"/>
          </a:xfrm>
          <a:prstGeom prst="rect">
            <a:avLst/>
          </a:prstGeom>
          <a:ln w="25400">
            <a:noFill/>
          </a:ln>
        </p:spPr>
      </p:pic>
    </p:spTree>
    <p:extLst>
      <p:ext uri="{BB962C8B-B14F-4D97-AF65-F5344CB8AC3E}">
        <p14:creationId xmlns:p14="http://schemas.microsoft.com/office/powerpoint/2010/main" val="3119005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0E3FC-64F2-0254-0DBA-E9EE332B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Why</a:t>
            </a:r>
            <a:r>
              <a:rPr lang="de-DE" dirty="0"/>
              <a:t> soft X-</a:t>
            </a:r>
            <a:r>
              <a:rPr lang="de-DE" dirty="0" err="1"/>
              <a:t>rays</a:t>
            </a:r>
            <a:r>
              <a:rPr lang="de-DE" dirty="0"/>
              <a:t>?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ACB863-B6FA-B641-9B02-2B850BD74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690EA9-9715-0117-6C92-10EA72E6F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96804CA-5892-3154-D261-07003EA1B66E}"/>
              </a:ext>
            </a:extLst>
          </p:cNvPr>
          <p:cNvGrpSpPr/>
          <p:nvPr/>
        </p:nvGrpSpPr>
        <p:grpSpPr>
          <a:xfrm>
            <a:off x="695400" y="1382855"/>
            <a:ext cx="4784728" cy="1356728"/>
            <a:chOff x="653714" y="1382855"/>
            <a:chExt cx="4784728" cy="1356728"/>
          </a:xfrm>
        </p:grpSpPr>
        <p:pic>
          <p:nvPicPr>
            <p:cNvPr id="14" name="Grafik 27" descr="Prozessor mit einfarbiger Füllung">
              <a:extLst>
                <a:ext uri="{FF2B5EF4-FFF2-40B4-BE49-F238E27FC236}">
                  <a16:creationId xmlns:a16="http://schemas.microsoft.com/office/drawing/2014/main" id="{424E804C-7052-3A06-0ACA-C0FCDC142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3714" y="1382855"/>
              <a:ext cx="577252" cy="571759"/>
            </a:xfrm>
            <a:prstGeom prst="rect">
              <a:avLst/>
            </a:prstGeom>
          </p:spPr>
        </p:pic>
        <p:sp>
          <p:nvSpPr>
            <p:cNvPr id="27" name="Content Placeholder 1">
              <a:extLst>
                <a:ext uri="{FF2B5EF4-FFF2-40B4-BE49-F238E27FC236}">
                  <a16:creationId xmlns:a16="http://schemas.microsoft.com/office/drawing/2014/main" id="{F6C4B6EA-4F1D-ACB0-72DA-5FD1C75A3EBD}"/>
                </a:ext>
              </a:extLst>
            </p:cNvPr>
            <p:cNvSpPr txBox="1">
              <a:spLocks/>
            </p:cNvSpPr>
            <p:nvPr/>
          </p:nvSpPr>
          <p:spPr>
            <a:xfrm>
              <a:off x="1353805" y="1382855"/>
              <a:ext cx="4084637" cy="1356728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>
                <a:buClr>
                  <a:srgbClr val="686868"/>
                </a:buClr>
                <a:buFont typeface="Arial" panose="020B0604020202020204" pitchFamily="34" charset="0"/>
                <a:buNone/>
              </a:pPr>
              <a:r>
                <a:rPr lang="en-US" sz="2000" dirty="0">
                  <a:solidFill>
                    <a:schemeClr val="accent1"/>
                  </a:solidFill>
                </a:rPr>
                <a:t>L-edges of 3d </a:t>
              </a:r>
              <a:r>
                <a:rPr lang="en-US" sz="2000" b="1" dirty="0">
                  <a:solidFill>
                    <a:schemeClr val="accent1"/>
                  </a:solidFill>
                </a:rPr>
                <a:t>transition metals</a:t>
              </a:r>
              <a:endParaRPr lang="en-US" sz="2000" dirty="0">
                <a:solidFill>
                  <a:schemeClr val="accent1"/>
                </a:solidFill>
              </a:endParaRPr>
            </a:p>
            <a:p>
              <a:pPr marL="0" lvl="1" indent="0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800" dirty="0"/>
                <a:t>Mn, Fe, Cu …</a:t>
              </a:r>
            </a:p>
            <a:p>
              <a:pPr marL="0" lvl="1" indent="266700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Quantum materials</a:t>
              </a:r>
            </a:p>
            <a:p>
              <a:pPr marL="0" lvl="1" indent="266700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Spintronics</a:t>
              </a:r>
            </a:p>
            <a:p>
              <a:pPr marL="0" lvl="1" indent="266700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Superconductors …</a:t>
              </a: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A5A36A8D-7BDA-1EEB-BD7A-82E3919E44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" r="3234"/>
          <a:stretch/>
        </p:blipFill>
        <p:spPr>
          <a:xfrm>
            <a:off x="6419877" y="1380471"/>
            <a:ext cx="5043284" cy="4097058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E6224BC-7A97-F7F3-07F9-189ADEF42C3F}"/>
              </a:ext>
            </a:extLst>
          </p:cNvPr>
          <p:cNvGrpSpPr/>
          <p:nvPr/>
        </p:nvGrpSpPr>
        <p:grpSpPr>
          <a:xfrm>
            <a:off x="695325" y="3501229"/>
            <a:ext cx="5112568" cy="1356728"/>
            <a:chOff x="653714" y="2654815"/>
            <a:chExt cx="5112568" cy="1356728"/>
          </a:xfrm>
        </p:grpSpPr>
        <p:sp>
          <p:nvSpPr>
            <p:cNvPr id="28" name="Content Placeholder 1">
              <a:extLst>
                <a:ext uri="{FF2B5EF4-FFF2-40B4-BE49-F238E27FC236}">
                  <a16:creationId xmlns:a16="http://schemas.microsoft.com/office/drawing/2014/main" id="{1DABCEEC-BA80-417B-7D14-E346ABE327F3}"/>
                </a:ext>
              </a:extLst>
            </p:cNvPr>
            <p:cNvSpPr txBox="1">
              <a:spLocks/>
            </p:cNvSpPr>
            <p:nvPr/>
          </p:nvSpPr>
          <p:spPr>
            <a:xfrm>
              <a:off x="1353806" y="2654815"/>
              <a:ext cx="4412476" cy="1356728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 algn="just">
                <a:buClr>
                  <a:srgbClr val="686868"/>
                </a:buClr>
                <a:buFont typeface="Arial" panose="020B0604020202020204" pitchFamily="34" charset="0"/>
                <a:buNone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“Water window” 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</a:rPr>
                <a:t>and</a:t>
              </a: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 light elements</a:t>
              </a:r>
            </a:p>
            <a:p>
              <a:pPr marL="0" lvl="1" indent="0" algn="just">
                <a:buClr>
                  <a:srgbClr val="686868"/>
                </a:buClr>
                <a:buNone/>
              </a:pPr>
              <a:r>
                <a:rPr lang="en-US" sz="1800" dirty="0"/>
                <a:t>C and O </a:t>
              </a:r>
              <a:r>
                <a:rPr lang="en-US" sz="1800" i="1" dirty="0"/>
                <a:t>K</a:t>
              </a:r>
              <a:r>
                <a:rPr lang="en-US" sz="1800" dirty="0"/>
                <a:t>-edges (282 – 543 eV), Na, Mg, …</a:t>
              </a:r>
            </a:p>
            <a:p>
              <a:pPr marL="266700" lvl="1" indent="0" algn="just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Biological samples</a:t>
              </a:r>
            </a:p>
            <a:p>
              <a:pPr marL="266700" lvl="1" indent="0" algn="just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Catalysis</a:t>
              </a:r>
            </a:p>
            <a:p>
              <a:pPr marL="266700" lvl="1" indent="0" algn="just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Photosynthetic water splitting …</a:t>
              </a:r>
              <a:endParaRPr lang="en-US" sz="1600" kern="0" dirty="0"/>
            </a:p>
          </p:txBody>
        </p:sp>
        <p:pic>
          <p:nvPicPr>
            <p:cNvPr id="29" name="Grafik 44" descr="Pflanze mit einfarbiger Füllung">
              <a:extLst>
                <a:ext uri="{FF2B5EF4-FFF2-40B4-BE49-F238E27FC236}">
                  <a16:creationId xmlns:a16="http://schemas.microsoft.com/office/drawing/2014/main" id="{7169107A-5044-517D-42B7-37FAAEE709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53714" y="2654815"/>
              <a:ext cx="576000" cy="5965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5696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0E3FC-64F2-0254-0DBA-E9EE332B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Why</a:t>
            </a:r>
            <a:r>
              <a:rPr lang="de-DE" dirty="0"/>
              <a:t> soft X-</a:t>
            </a:r>
            <a:r>
              <a:rPr lang="de-DE" dirty="0" err="1"/>
              <a:t>rays</a:t>
            </a:r>
            <a:r>
              <a:rPr lang="de-DE" dirty="0"/>
              <a:t>?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ACB863-B6FA-B641-9B02-2B850BD74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690EA9-9715-0117-6C92-10EA72E6F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8264CEB-A104-53F7-8839-9F628A52BFAD}"/>
              </a:ext>
            </a:extLst>
          </p:cNvPr>
          <p:cNvGrpSpPr/>
          <p:nvPr/>
        </p:nvGrpSpPr>
        <p:grpSpPr>
          <a:xfrm>
            <a:off x="695325" y="3501229"/>
            <a:ext cx="5112568" cy="1356728"/>
            <a:chOff x="653714" y="2654815"/>
            <a:chExt cx="5112568" cy="1356728"/>
          </a:xfrm>
        </p:grpSpPr>
        <p:sp>
          <p:nvSpPr>
            <p:cNvPr id="13" name="Content Placeholder 1">
              <a:extLst>
                <a:ext uri="{FF2B5EF4-FFF2-40B4-BE49-F238E27FC236}">
                  <a16:creationId xmlns:a16="http://schemas.microsoft.com/office/drawing/2014/main" id="{8F25DCA9-7348-9C6E-03F1-B3A95615FE3F}"/>
                </a:ext>
              </a:extLst>
            </p:cNvPr>
            <p:cNvSpPr txBox="1">
              <a:spLocks/>
            </p:cNvSpPr>
            <p:nvPr/>
          </p:nvSpPr>
          <p:spPr>
            <a:xfrm>
              <a:off x="1353806" y="2654815"/>
              <a:ext cx="4412476" cy="1356728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 algn="just">
                <a:buClr>
                  <a:srgbClr val="686868"/>
                </a:buClr>
                <a:buFont typeface="Arial" panose="020B0604020202020204" pitchFamily="34" charset="0"/>
                <a:buNone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“Water window” 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</a:rPr>
                <a:t>and</a:t>
              </a: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 light elements</a:t>
              </a:r>
            </a:p>
            <a:p>
              <a:pPr marL="0" lvl="1" indent="0" algn="just">
                <a:buClr>
                  <a:srgbClr val="686868"/>
                </a:buClr>
                <a:buNone/>
              </a:pPr>
              <a:r>
                <a:rPr lang="en-US" sz="1800" dirty="0"/>
                <a:t>C and O </a:t>
              </a:r>
              <a:r>
                <a:rPr lang="en-US" sz="1800" i="1" dirty="0"/>
                <a:t>K</a:t>
              </a:r>
              <a:r>
                <a:rPr lang="en-US" sz="1800" dirty="0"/>
                <a:t>-edges (282 – 543 eV), Na, Mg, …</a:t>
              </a:r>
            </a:p>
            <a:p>
              <a:pPr marL="266700" lvl="1" indent="0" algn="just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Biological samples</a:t>
              </a:r>
            </a:p>
            <a:p>
              <a:pPr marL="266700" lvl="1" indent="0" algn="just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Catalysis</a:t>
              </a:r>
            </a:p>
            <a:p>
              <a:pPr marL="266700" lvl="1" indent="0" algn="just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Photosynthetic water splitting …</a:t>
              </a:r>
              <a:endParaRPr lang="en-US" sz="1600" kern="0" dirty="0"/>
            </a:p>
          </p:txBody>
        </p:sp>
        <p:pic>
          <p:nvPicPr>
            <p:cNvPr id="15" name="Grafik 44" descr="Pflanze mit einfarbiger Füllung">
              <a:extLst>
                <a:ext uri="{FF2B5EF4-FFF2-40B4-BE49-F238E27FC236}">
                  <a16:creationId xmlns:a16="http://schemas.microsoft.com/office/drawing/2014/main" id="{DC06BABC-9DA9-FD3D-49D1-AFDBB88CE5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3714" y="2654815"/>
              <a:ext cx="576000" cy="596507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96804CA-5892-3154-D261-07003EA1B66E}"/>
              </a:ext>
            </a:extLst>
          </p:cNvPr>
          <p:cNvGrpSpPr/>
          <p:nvPr/>
        </p:nvGrpSpPr>
        <p:grpSpPr>
          <a:xfrm>
            <a:off x="695400" y="1382855"/>
            <a:ext cx="4784728" cy="1356728"/>
            <a:chOff x="653714" y="1382855"/>
            <a:chExt cx="4784728" cy="1356728"/>
          </a:xfrm>
        </p:grpSpPr>
        <p:pic>
          <p:nvPicPr>
            <p:cNvPr id="14" name="Grafik 27" descr="Prozessor mit einfarbiger Füllung">
              <a:extLst>
                <a:ext uri="{FF2B5EF4-FFF2-40B4-BE49-F238E27FC236}">
                  <a16:creationId xmlns:a16="http://schemas.microsoft.com/office/drawing/2014/main" id="{424E804C-7052-3A06-0ACA-C0FCDC142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53714" y="1382855"/>
              <a:ext cx="577252" cy="571759"/>
            </a:xfrm>
            <a:prstGeom prst="rect">
              <a:avLst/>
            </a:prstGeom>
          </p:spPr>
        </p:pic>
        <p:sp>
          <p:nvSpPr>
            <p:cNvPr id="27" name="Content Placeholder 1">
              <a:extLst>
                <a:ext uri="{FF2B5EF4-FFF2-40B4-BE49-F238E27FC236}">
                  <a16:creationId xmlns:a16="http://schemas.microsoft.com/office/drawing/2014/main" id="{F6C4B6EA-4F1D-ACB0-72DA-5FD1C75A3EBD}"/>
                </a:ext>
              </a:extLst>
            </p:cNvPr>
            <p:cNvSpPr txBox="1">
              <a:spLocks/>
            </p:cNvSpPr>
            <p:nvPr/>
          </p:nvSpPr>
          <p:spPr>
            <a:xfrm>
              <a:off x="1353805" y="1382855"/>
              <a:ext cx="4084637" cy="1356728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>
                <a:buClr>
                  <a:srgbClr val="686868"/>
                </a:buClr>
                <a:buFont typeface="Arial" panose="020B0604020202020204" pitchFamily="34" charset="0"/>
                <a:buNone/>
              </a:pPr>
              <a:r>
                <a:rPr lang="en-US" sz="2000" dirty="0">
                  <a:solidFill>
                    <a:schemeClr val="accent1"/>
                  </a:solidFill>
                </a:rPr>
                <a:t>L-edges of 3d </a:t>
              </a:r>
              <a:r>
                <a:rPr lang="en-US" sz="2000" b="1" dirty="0">
                  <a:solidFill>
                    <a:schemeClr val="accent1"/>
                  </a:solidFill>
                </a:rPr>
                <a:t>transition metals</a:t>
              </a:r>
              <a:endParaRPr lang="en-US" sz="2000" dirty="0">
                <a:solidFill>
                  <a:schemeClr val="accent1"/>
                </a:solidFill>
              </a:endParaRPr>
            </a:p>
            <a:p>
              <a:pPr marL="0" lvl="1" indent="0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800" dirty="0"/>
                <a:t>Mn, Fe, Cu …</a:t>
              </a:r>
            </a:p>
            <a:p>
              <a:pPr marL="0" lvl="1" indent="266700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Quantum materials</a:t>
              </a:r>
            </a:p>
            <a:p>
              <a:pPr marL="0" lvl="1" indent="266700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Spintronics</a:t>
              </a:r>
            </a:p>
            <a:p>
              <a:pPr marL="0" lvl="1" indent="266700">
                <a:buClr>
                  <a:srgbClr val="686868"/>
                </a:buClr>
                <a:buFont typeface="Symbol" panose="05050102010706020507" pitchFamily="18" charset="2"/>
                <a:buNone/>
              </a:pPr>
              <a:r>
                <a:rPr lang="en-US" sz="1600" dirty="0"/>
                <a:t>Superconductors …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DF6CC58-D6C1-FA50-4EB0-72EF363F37F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284778" y="848409"/>
            <a:ext cx="3274708" cy="2655170"/>
            <a:chOff x="882" y="0"/>
            <a:chExt cx="3996" cy="3240"/>
          </a:xfrm>
          <a:effectLst/>
        </p:grpSpPr>
        <p:sp>
          <p:nvSpPr>
            <p:cNvPr id="6" name="AutoShape 11">
              <a:extLst>
                <a:ext uri="{FF2B5EF4-FFF2-40B4-BE49-F238E27FC236}">
                  <a16:creationId xmlns:a16="http://schemas.microsoft.com/office/drawing/2014/main" id="{983DD3CE-D25A-C4BF-5F52-25749A72BE6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82" y="0"/>
              <a:ext cx="3996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7" name="Picture 13">
              <a:extLst>
                <a:ext uri="{FF2B5EF4-FFF2-40B4-BE49-F238E27FC236}">
                  <a16:creationId xmlns:a16="http://schemas.microsoft.com/office/drawing/2014/main" id="{08468E2C-174E-FF7D-9A28-612EC68665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" y="0"/>
              <a:ext cx="4000" cy="3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A0117B7-F38C-D5EA-6675-3CFDE1090E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282546" y="3557241"/>
            <a:ext cx="3186581" cy="2867924"/>
            <a:chOff x="1080" y="0"/>
            <a:chExt cx="3600" cy="3240"/>
          </a:xfrm>
          <a:effectLst/>
        </p:grpSpPr>
        <p:sp>
          <p:nvSpPr>
            <p:cNvPr id="9" name="AutoShape 15">
              <a:extLst>
                <a:ext uri="{FF2B5EF4-FFF2-40B4-BE49-F238E27FC236}">
                  <a16:creationId xmlns:a16="http://schemas.microsoft.com/office/drawing/2014/main" id="{C3AE3416-831A-6C56-5BBD-487566E58AE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080" y="0"/>
              <a:ext cx="3600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10" name="Picture 17">
              <a:extLst>
                <a:ext uri="{FF2B5EF4-FFF2-40B4-BE49-F238E27FC236}">
                  <a16:creationId xmlns:a16="http://schemas.microsoft.com/office/drawing/2014/main" id="{39CC699C-054E-AD99-7972-7E85C3F626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" y="0"/>
              <a:ext cx="3604" cy="3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feld 47">
            <a:extLst>
              <a:ext uri="{FF2B5EF4-FFF2-40B4-BE49-F238E27FC236}">
                <a16:creationId xmlns:a16="http://schemas.microsoft.com/office/drawing/2014/main" id="{11156479-044A-2540-E02A-0379D4397219}"/>
              </a:ext>
            </a:extLst>
          </p:cNvPr>
          <p:cNvSpPr txBox="1"/>
          <p:nvPr/>
        </p:nvSpPr>
        <p:spPr>
          <a:xfrm>
            <a:off x="6825940" y="2002571"/>
            <a:ext cx="1455560" cy="246221"/>
          </a:xfrm>
          <a:prstGeom prst="rect">
            <a:avLst/>
          </a:prstGeom>
        </p:spPr>
        <p:txBody>
          <a:bodyPr vert="horz" lIns="0" tIns="0" rIns="90000" bIns="0" rtlCol="0" anchor="t" anchorCtr="0"/>
          <a:lstStyle>
            <a:defPPr>
              <a:defRPr lang="de-DE"/>
            </a:defPPr>
            <a:lvl1pPr>
              <a:defRPr sz="1000"/>
            </a:lvl1pPr>
          </a:lstStyle>
          <a:p>
            <a:pPr algn="r"/>
            <a:r>
              <a:rPr lang="it-IT" dirty="0">
                <a:solidFill>
                  <a:schemeClr val="bg2">
                    <a:lumMod val="75000"/>
                  </a:schemeClr>
                </a:solidFill>
              </a:rPr>
              <a:t>T. A. Butcher et al 2024 </a:t>
            </a:r>
            <a:r>
              <a:rPr lang="it-IT" dirty="0" err="1">
                <a:solidFill>
                  <a:schemeClr val="bg2">
                    <a:lumMod val="75000"/>
                  </a:schemeClr>
                </a:solidFill>
              </a:rPr>
              <a:t>Adv</a:t>
            </a:r>
            <a:r>
              <a:rPr lang="it-IT" dirty="0">
                <a:solidFill>
                  <a:schemeClr val="bg2">
                    <a:lumMod val="75000"/>
                  </a:schemeClr>
                </a:solidFill>
              </a:rPr>
              <a:t>. Mater. 36, </a:t>
            </a:r>
            <a:r>
              <a:rPr lang="de-CH" dirty="0">
                <a:solidFill>
                  <a:schemeClr val="bg2">
                    <a:lumMod val="75000"/>
                  </a:schemeClr>
                </a:solidFill>
              </a:rPr>
              <a:t>2311157</a:t>
            </a:r>
          </a:p>
        </p:txBody>
      </p:sp>
      <p:sp>
        <p:nvSpPr>
          <p:cNvPr id="12" name="Textfeld 47">
            <a:extLst>
              <a:ext uri="{FF2B5EF4-FFF2-40B4-BE49-F238E27FC236}">
                <a16:creationId xmlns:a16="http://schemas.microsoft.com/office/drawing/2014/main" id="{61612BA2-32C7-2F46-71E7-A1BD42F66FF3}"/>
              </a:ext>
            </a:extLst>
          </p:cNvPr>
          <p:cNvSpPr txBox="1"/>
          <p:nvPr/>
        </p:nvSpPr>
        <p:spPr>
          <a:xfrm>
            <a:off x="6379495" y="5008008"/>
            <a:ext cx="1924692" cy="242844"/>
          </a:xfrm>
          <a:prstGeom prst="rect">
            <a:avLst/>
          </a:prstGeom>
        </p:spPr>
        <p:txBody>
          <a:bodyPr vert="horz" lIns="0" tIns="0" rIns="90000" bIns="0" rtlCol="0" anchor="t" anchorCtr="0"/>
          <a:lstStyle>
            <a:defPPr>
              <a:defRPr lang="de-DE"/>
            </a:defPPr>
            <a:lvl1pPr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algn="r"/>
            <a:r>
              <a:rPr lang="it-IT" dirty="0"/>
              <a:t>J. </a:t>
            </a:r>
            <a:r>
              <a:rPr lang="it-IT" dirty="0" err="1"/>
              <a:t>Vijayakumar</a:t>
            </a:r>
            <a:r>
              <a:rPr lang="it-IT" dirty="0"/>
              <a:t> et al 2023</a:t>
            </a:r>
            <a:br>
              <a:rPr lang="it-IT" dirty="0"/>
            </a:br>
            <a:r>
              <a:rPr lang="sv-SE" dirty="0"/>
              <a:t>J. Synchrotron Rad. 30, 746-757</a:t>
            </a:r>
            <a:endParaRPr lang="de-CH" dirty="0"/>
          </a:p>
        </p:txBody>
      </p:sp>
      <p:sp>
        <p:nvSpPr>
          <p:cNvPr id="16" name="Textfeld 47">
            <a:extLst>
              <a:ext uri="{FF2B5EF4-FFF2-40B4-BE49-F238E27FC236}">
                <a16:creationId xmlns:a16="http://schemas.microsoft.com/office/drawing/2014/main" id="{E7F149EA-762F-FA57-FB94-23ABDF71D382}"/>
              </a:ext>
            </a:extLst>
          </p:cNvPr>
          <p:cNvSpPr txBox="1"/>
          <p:nvPr/>
        </p:nvSpPr>
        <p:spPr>
          <a:xfrm>
            <a:off x="8410351" y="4842407"/>
            <a:ext cx="5409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200" dirty="0">
                <a:solidFill>
                  <a:schemeClr val="bg2">
                    <a:lumMod val="75000"/>
                  </a:schemeClr>
                </a:solidFill>
                <a:latin typeface="Calibri"/>
              </a:rPr>
              <a:t>STXM</a:t>
            </a:r>
            <a:endParaRPr lang="de-CH" sz="1200" i="1" dirty="0">
              <a:solidFill>
                <a:schemeClr val="bg2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17" name="Textfeld 47">
            <a:extLst>
              <a:ext uri="{FF2B5EF4-FFF2-40B4-BE49-F238E27FC236}">
                <a16:creationId xmlns:a16="http://schemas.microsoft.com/office/drawing/2014/main" id="{934E4701-C7E5-F279-A2CE-DBC86B622F97}"/>
              </a:ext>
            </a:extLst>
          </p:cNvPr>
          <p:cNvSpPr txBox="1"/>
          <p:nvPr/>
        </p:nvSpPr>
        <p:spPr>
          <a:xfrm>
            <a:off x="9341153" y="4842406"/>
            <a:ext cx="86905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200" dirty="0">
                <a:solidFill>
                  <a:schemeClr val="bg2">
                    <a:lumMod val="75000"/>
                  </a:schemeClr>
                </a:solidFill>
                <a:latin typeface="Calibri"/>
              </a:rPr>
              <a:t>Amplitude</a:t>
            </a:r>
            <a:endParaRPr lang="de-CH" sz="1200" i="1" dirty="0">
              <a:solidFill>
                <a:schemeClr val="bg2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18" name="Textfeld 47">
            <a:extLst>
              <a:ext uri="{FF2B5EF4-FFF2-40B4-BE49-F238E27FC236}">
                <a16:creationId xmlns:a16="http://schemas.microsoft.com/office/drawing/2014/main" id="{784E1E74-9019-3D68-07BA-37013A994548}"/>
              </a:ext>
            </a:extLst>
          </p:cNvPr>
          <p:cNvSpPr txBox="1"/>
          <p:nvPr/>
        </p:nvSpPr>
        <p:spPr>
          <a:xfrm>
            <a:off x="10652645" y="4842406"/>
            <a:ext cx="7286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200" dirty="0">
                <a:solidFill>
                  <a:schemeClr val="bg2">
                    <a:lumMod val="75000"/>
                  </a:schemeClr>
                </a:solidFill>
                <a:latin typeface="Calibri"/>
              </a:rPr>
              <a:t>Phase</a:t>
            </a:r>
            <a:endParaRPr lang="de-CH" sz="1200" i="1" dirty="0">
              <a:solidFill>
                <a:schemeClr val="bg2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19" name="Textfeld 47">
            <a:extLst>
              <a:ext uri="{FF2B5EF4-FFF2-40B4-BE49-F238E27FC236}">
                <a16:creationId xmlns:a16="http://schemas.microsoft.com/office/drawing/2014/main" id="{D087930A-FFF1-14B0-21E4-8CD7B3376595}"/>
              </a:ext>
            </a:extLst>
          </p:cNvPr>
          <p:cNvSpPr txBox="1"/>
          <p:nvPr/>
        </p:nvSpPr>
        <p:spPr>
          <a:xfrm>
            <a:off x="9629160" y="3415200"/>
            <a:ext cx="4933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sz="1200" dirty="0">
                <a:solidFill>
                  <a:schemeClr val="bg2">
                    <a:lumMod val="75000"/>
                  </a:schemeClr>
                </a:solidFill>
                <a:latin typeface="Calibri"/>
              </a:rPr>
              <a:t>TEM</a:t>
            </a:r>
            <a:endParaRPr lang="de-CH" sz="1200" i="1" dirty="0">
              <a:solidFill>
                <a:schemeClr val="bg2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20" name="Textfeld 47">
            <a:extLst>
              <a:ext uri="{FF2B5EF4-FFF2-40B4-BE49-F238E27FC236}">
                <a16:creationId xmlns:a16="http://schemas.microsoft.com/office/drawing/2014/main" id="{97409191-583C-D7C6-D854-AFE29405C9D6}"/>
              </a:ext>
            </a:extLst>
          </p:cNvPr>
          <p:cNvSpPr txBox="1"/>
          <p:nvPr/>
        </p:nvSpPr>
        <p:spPr>
          <a:xfrm>
            <a:off x="5769518" y="787659"/>
            <a:ext cx="2534669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it-IT" sz="1600" b="1" dirty="0" err="1"/>
              <a:t>Magnetic</a:t>
            </a:r>
            <a:r>
              <a:rPr lang="it-IT" sz="1600" b="1" dirty="0"/>
              <a:t> </a:t>
            </a:r>
            <a:r>
              <a:rPr lang="it-IT" sz="1600" b="1" dirty="0" err="1"/>
              <a:t>contrast</a:t>
            </a:r>
            <a:r>
              <a:rPr lang="it-IT" sz="1600" b="1" dirty="0"/>
              <a:t> </a:t>
            </a:r>
            <a:r>
              <a:rPr lang="it-IT" sz="1600" b="1" dirty="0" err="1"/>
              <a:t>ptychography</a:t>
            </a:r>
            <a:r>
              <a:rPr lang="it-IT" sz="1600" b="1" dirty="0"/>
              <a:t> of BiFeO</a:t>
            </a:r>
            <a:r>
              <a:rPr lang="it-IT" sz="1600" b="1" baseline="-25000" dirty="0"/>
              <a:t>3</a:t>
            </a:r>
          </a:p>
          <a:p>
            <a:pPr algn="r">
              <a:spcBef>
                <a:spcPts val="600"/>
              </a:spcBef>
            </a:pPr>
            <a:r>
              <a:rPr lang="it-IT" sz="1600" dirty="0"/>
              <a:t>EIGER with </a:t>
            </a:r>
            <a:r>
              <a:rPr lang="it-IT" sz="1600" dirty="0" err="1"/>
              <a:t>iLGAD</a:t>
            </a:r>
            <a:r>
              <a:rPr lang="it-IT" sz="1600" dirty="0"/>
              <a:t> </a:t>
            </a:r>
            <a:r>
              <a:rPr lang="it-IT" sz="1600" dirty="0" err="1"/>
              <a:t>sensor</a:t>
            </a:r>
            <a:br>
              <a:rPr lang="it-IT" sz="1600" dirty="0"/>
            </a:br>
            <a:r>
              <a:rPr lang="it-IT" sz="1600" dirty="0"/>
              <a:t>(down to 700 eV)</a:t>
            </a:r>
          </a:p>
        </p:txBody>
      </p:sp>
      <p:sp>
        <p:nvSpPr>
          <p:cNvPr id="21" name="Textfeld 47">
            <a:extLst>
              <a:ext uri="{FF2B5EF4-FFF2-40B4-BE49-F238E27FC236}">
                <a16:creationId xmlns:a16="http://schemas.microsoft.com/office/drawing/2014/main" id="{F7C5BDCA-46C3-C7A7-BDDE-E87D347F6B9E}"/>
              </a:ext>
            </a:extLst>
          </p:cNvPr>
          <p:cNvSpPr txBox="1"/>
          <p:nvPr/>
        </p:nvSpPr>
        <p:spPr>
          <a:xfrm>
            <a:off x="6075926" y="3557241"/>
            <a:ext cx="2252322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it-IT" sz="1600" b="1" dirty="0"/>
              <a:t>BN </a:t>
            </a:r>
            <a:r>
              <a:rPr lang="it-IT" sz="1600" b="1" dirty="0" err="1"/>
              <a:t>nanobamboo</a:t>
            </a:r>
            <a:r>
              <a:rPr lang="it-IT" sz="1600" b="1" dirty="0"/>
              <a:t> STXM &amp; </a:t>
            </a:r>
            <a:r>
              <a:rPr lang="it-IT" sz="1600" b="1" dirty="0" err="1"/>
              <a:t>ptychography</a:t>
            </a:r>
            <a:r>
              <a:rPr lang="it-IT" sz="1600" b="1" dirty="0"/>
              <a:t> imaging</a:t>
            </a:r>
          </a:p>
          <a:p>
            <a:pPr algn="r">
              <a:spcBef>
                <a:spcPts val="600"/>
              </a:spcBef>
            </a:pPr>
            <a:r>
              <a:rPr lang="it-IT" sz="1600" dirty="0" err="1"/>
              <a:t>Backside</a:t>
            </a:r>
            <a:r>
              <a:rPr lang="it-IT" sz="1600" dirty="0"/>
              <a:t> </a:t>
            </a:r>
            <a:r>
              <a:rPr lang="it-IT" sz="1600" dirty="0" err="1"/>
              <a:t>illuminated</a:t>
            </a:r>
            <a:r>
              <a:rPr lang="it-IT" sz="1600" dirty="0"/>
              <a:t> </a:t>
            </a:r>
            <a:r>
              <a:rPr lang="it-IT" sz="1600" dirty="0" err="1"/>
              <a:t>scientific</a:t>
            </a:r>
            <a:r>
              <a:rPr lang="it-IT" sz="1600" dirty="0"/>
              <a:t> CMOS</a:t>
            </a:r>
          </a:p>
        </p:txBody>
      </p:sp>
    </p:spTree>
    <p:extLst>
      <p:ext uri="{BB962C8B-B14F-4D97-AF65-F5344CB8AC3E}">
        <p14:creationId xmlns:p14="http://schemas.microsoft.com/office/powerpoint/2010/main" val="2614455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0790CCC3-CD0E-AB2E-1BBE-9EE63000CE1F}"/>
              </a:ext>
            </a:extLst>
          </p:cNvPr>
          <p:cNvSpPr/>
          <p:nvPr/>
        </p:nvSpPr>
        <p:spPr>
          <a:xfrm>
            <a:off x="6744072" y="4437112"/>
            <a:ext cx="4824536" cy="1872310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B075C3-8A19-5494-220A-2D7C6CB41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10801349" cy="810444"/>
          </a:xfrm>
        </p:spPr>
        <p:txBody>
          <a:bodyPr/>
          <a:lstStyle/>
          <a:p>
            <a:r>
              <a:rPr lang="de-DE" dirty="0"/>
              <a:t>Resonant </a:t>
            </a:r>
            <a:r>
              <a:rPr lang="de-DE" dirty="0" err="1"/>
              <a:t>Inelastic</a:t>
            </a:r>
            <a:r>
              <a:rPr lang="de-DE" dirty="0"/>
              <a:t> X-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Scattering</a:t>
            </a:r>
            <a:r>
              <a:rPr lang="de-DE" dirty="0"/>
              <a:t> (RIXS)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E0D2FE-2F81-98A1-0DCF-0D5A69D17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20.06.2024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08E26-A04B-D71A-E043-25F6C691B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5922286F-2AF6-49A9-FA7A-5463A6703657}"/>
              </a:ext>
            </a:extLst>
          </p:cNvPr>
          <p:cNvSpPr txBox="1">
            <a:spLocks/>
          </p:cNvSpPr>
          <p:nvPr/>
        </p:nvSpPr>
        <p:spPr>
          <a:xfrm>
            <a:off x="6744072" y="1376773"/>
            <a:ext cx="4824536" cy="46446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b="1" dirty="0"/>
              <a:t>Scientific goal</a:t>
            </a:r>
          </a:p>
          <a:p>
            <a:r>
              <a:rPr lang="en-GB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Access very specific, complex </a:t>
            </a:r>
            <a:r>
              <a:rPr lang="en-GB" sz="1800" b="1" i="0" u="none" strike="noStrike" baseline="0" dirty="0">
                <a:latin typeface="Calibri" panose="020F0502020204030204" pitchFamily="34" charset="0"/>
              </a:rPr>
              <a:t>electronic-structural information and dynamics</a:t>
            </a:r>
          </a:p>
          <a:p>
            <a:r>
              <a:rPr lang="en-GB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harge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spin, orbital, and lattice excitations</a:t>
            </a:r>
          </a:p>
          <a:p>
            <a:r>
              <a:rPr lang="en-US" sz="1800" b="1" dirty="0">
                <a:latin typeface="Calibri" panose="020F0502020204030204" pitchFamily="34" charset="0"/>
              </a:rPr>
              <a:t>Q</a:t>
            </a:r>
            <a:r>
              <a:rPr lang="en-US" sz="1800" b="1" i="0" u="none" strike="noStrike" baseline="0" dirty="0">
                <a:latin typeface="Calibri" panose="020F0502020204030204" pitchFamily="34" charset="0"/>
              </a:rPr>
              <a:t>uantum materials: 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s</a:t>
            </a:r>
            <a:r>
              <a:rPr lang="en-US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pintronics, superconductors</a:t>
            </a:r>
          </a:p>
          <a:p>
            <a:pPr>
              <a:spcBef>
                <a:spcPts val="1600"/>
              </a:spcBef>
            </a:pPr>
            <a:r>
              <a:rPr lang="en-US" b="1" dirty="0"/>
              <a:t>Method</a:t>
            </a:r>
            <a:endParaRPr lang="en-GB" b="1" dirty="0"/>
          </a:p>
          <a:p>
            <a:r>
              <a:rPr lang="en-GB" sz="1800" dirty="0"/>
              <a:t>Scan over </a:t>
            </a:r>
            <a:r>
              <a:rPr lang="en-GB" sz="1800" b="1" dirty="0"/>
              <a:t>electronic resonance</a:t>
            </a:r>
          </a:p>
          <a:p>
            <a:r>
              <a:rPr lang="en-GB" sz="1800" dirty="0"/>
              <a:t>Measure transferred </a:t>
            </a:r>
            <a:r>
              <a:rPr lang="en-GB" sz="1800" b="1" dirty="0"/>
              <a:t>energy and momentum</a:t>
            </a:r>
          </a:p>
          <a:p>
            <a:pPr>
              <a:spcBef>
                <a:spcPts val="1600"/>
              </a:spcBef>
            </a:pPr>
            <a:r>
              <a:rPr lang="en-GB" b="1" dirty="0">
                <a:solidFill>
                  <a:schemeClr val="bg1"/>
                </a:solidFill>
              </a:rPr>
              <a:t>Characteristics</a:t>
            </a:r>
            <a:endParaRPr lang="en-GB" b="1" baseline="-25000" dirty="0">
              <a:solidFill>
                <a:schemeClr val="bg1"/>
              </a:solidFill>
            </a:endParaRPr>
          </a:p>
          <a:p>
            <a:r>
              <a:rPr lang="en-GB" sz="1800" dirty="0">
                <a:solidFill>
                  <a:schemeClr val="bg1"/>
                </a:solidFill>
              </a:rPr>
              <a:t>Energy resolution </a:t>
            </a:r>
            <a:r>
              <a:rPr lang="de-DE" sz="1800" dirty="0">
                <a:solidFill>
                  <a:schemeClr val="bg1"/>
                </a:solidFill>
              </a:rPr>
              <a:t>↔ </a:t>
            </a:r>
            <a:r>
              <a:rPr lang="de-DE" sz="1800" b="1" dirty="0" err="1">
                <a:solidFill>
                  <a:schemeClr val="bg1"/>
                </a:solidFill>
              </a:rPr>
              <a:t>spatial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resolution</a:t>
            </a:r>
            <a:endParaRPr lang="de-DE" sz="1800" b="1" dirty="0">
              <a:solidFill>
                <a:schemeClr val="bg1"/>
              </a:solidFill>
            </a:endParaRPr>
          </a:p>
          <a:p>
            <a:r>
              <a:rPr lang="en-GB" sz="1800" b="1" dirty="0">
                <a:solidFill>
                  <a:schemeClr val="bg1"/>
                </a:solidFill>
              </a:rPr>
              <a:t>“Photon-hungry”</a:t>
            </a:r>
            <a:endParaRPr lang="de-DE" sz="1800" b="1" dirty="0">
              <a:solidFill>
                <a:schemeClr val="bg1"/>
              </a:solidFill>
            </a:endParaRPr>
          </a:p>
          <a:p>
            <a:r>
              <a:rPr lang="de-DE" sz="1800" dirty="0">
                <a:solidFill>
                  <a:schemeClr val="bg1"/>
                </a:solidFill>
              </a:rPr>
              <a:t>Single </a:t>
            </a:r>
            <a:r>
              <a:rPr lang="de-DE" sz="1800" dirty="0" err="1">
                <a:solidFill>
                  <a:schemeClr val="bg1"/>
                </a:solidFill>
              </a:rPr>
              <a:t>shot</a:t>
            </a:r>
            <a:r>
              <a:rPr lang="de-DE" sz="1800" dirty="0">
                <a:solidFill>
                  <a:schemeClr val="bg1"/>
                </a:solidFill>
              </a:rPr>
              <a:t> </a:t>
            </a:r>
            <a:r>
              <a:rPr lang="de-DE" sz="1800" dirty="0" err="1">
                <a:solidFill>
                  <a:schemeClr val="bg1"/>
                </a:solidFill>
              </a:rPr>
              <a:t>detection</a:t>
            </a:r>
            <a:r>
              <a:rPr lang="de-DE" sz="1800" dirty="0">
                <a:solidFill>
                  <a:schemeClr val="bg1"/>
                </a:solidFill>
              </a:rPr>
              <a:t> at </a:t>
            </a:r>
            <a:r>
              <a:rPr lang="de-DE" sz="1800" b="1" dirty="0">
                <a:solidFill>
                  <a:schemeClr val="bg1"/>
                </a:solidFill>
              </a:rPr>
              <a:t>high </a:t>
            </a:r>
            <a:r>
              <a:rPr lang="de-DE" sz="1800" b="1" dirty="0" err="1">
                <a:solidFill>
                  <a:schemeClr val="bg1"/>
                </a:solidFill>
              </a:rPr>
              <a:t>repetition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rates</a:t>
            </a:r>
            <a:endParaRPr lang="de-DE" sz="1800" b="1" dirty="0">
              <a:solidFill>
                <a:schemeClr val="bg1"/>
              </a:solidFill>
            </a:endParaRPr>
          </a:p>
          <a:p>
            <a:r>
              <a:rPr lang="de-DE" sz="1800" b="1" dirty="0">
                <a:solidFill>
                  <a:schemeClr val="bg1"/>
                </a:solidFill>
              </a:rPr>
              <a:t>Multi-dimensional </a:t>
            </a:r>
            <a:r>
              <a:rPr lang="de-DE" sz="1800" b="1" dirty="0" err="1">
                <a:solidFill>
                  <a:schemeClr val="bg1"/>
                </a:solidFill>
              </a:rPr>
              <a:t>scans</a:t>
            </a:r>
            <a:endParaRPr lang="de-DE" sz="1800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82F590-612B-1B12-CE97-5A94C432583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07368" y="1449288"/>
            <a:ext cx="6098367" cy="4355976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9" name="Textfeld 47">
            <a:extLst>
              <a:ext uri="{FF2B5EF4-FFF2-40B4-BE49-F238E27FC236}">
                <a16:creationId xmlns:a16="http://schemas.microsoft.com/office/drawing/2014/main" id="{3A3B53C0-4C09-C351-41AF-108596BC3FB8}"/>
              </a:ext>
            </a:extLst>
          </p:cNvPr>
          <p:cNvSpPr txBox="1"/>
          <p:nvPr/>
        </p:nvSpPr>
        <p:spPr>
          <a:xfrm>
            <a:off x="1944383" y="6404573"/>
            <a:ext cx="3024336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>
              <a:defRPr sz="1000"/>
            </a:lvl1pPr>
          </a:lstStyle>
          <a:p>
            <a:r>
              <a:rPr lang="sv-SE" dirty="0">
                <a:solidFill>
                  <a:schemeClr val="bg2">
                    <a:lumMod val="75000"/>
                  </a:schemeClr>
                </a:solidFill>
              </a:rPr>
              <a:t>R. Abela et al 2019 J. Synchrotron Rad. 26, 1073-1084</a:t>
            </a:r>
          </a:p>
        </p:txBody>
      </p:sp>
    </p:spTree>
    <p:extLst>
      <p:ext uri="{BB962C8B-B14F-4D97-AF65-F5344CB8AC3E}">
        <p14:creationId xmlns:p14="http://schemas.microsoft.com/office/powerpoint/2010/main" val="1599653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0790CCC3-CD0E-AB2E-1BBE-9EE63000CE1F}"/>
              </a:ext>
            </a:extLst>
          </p:cNvPr>
          <p:cNvSpPr/>
          <p:nvPr/>
        </p:nvSpPr>
        <p:spPr>
          <a:xfrm>
            <a:off x="6744072" y="4437112"/>
            <a:ext cx="4824536" cy="1872310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B075C3-8A19-5494-220A-2D7C6CB41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10801349" cy="810444"/>
          </a:xfrm>
        </p:spPr>
        <p:txBody>
          <a:bodyPr/>
          <a:lstStyle/>
          <a:p>
            <a:r>
              <a:rPr lang="de-DE" dirty="0"/>
              <a:t>Resonant </a:t>
            </a:r>
            <a:r>
              <a:rPr lang="de-DE" dirty="0" err="1"/>
              <a:t>Inelastic</a:t>
            </a:r>
            <a:r>
              <a:rPr lang="de-DE" dirty="0"/>
              <a:t> X-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Scattering</a:t>
            </a:r>
            <a:r>
              <a:rPr lang="de-DE" dirty="0"/>
              <a:t> (RIXS)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E0D2FE-2F81-98A1-0DCF-0D5A69D17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20.06.2024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08E26-A04B-D71A-E043-25F6C691B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9C00659C-5F33-DB87-4CBA-13CC17C65663}"/>
              </a:ext>
            </a:extLst>
          </p:cNvPr>
          <p:cNvSpPr txBox="1">
            <a:spLocks/>
          </p:cNvSpPr>
          <p:nvPr/>
        </p:nvSpPr>
        <p:spPr>
          <a:xfrm>
            <a:off x="6744072" y="1376773"/>
            <a:ext cx="4824536" cy="46446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bg1"/>
                </a:solidFill>
              </a:rPr>
              <a:t>Scientific goal</a:t>
            </a:r>
          </a:p>
          <a:p>
            <a:r>
              <a:rPr lang="en-GB" sz="18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Access very specific, complex </a:t>
            </a:r>
            <a:r>
              <a:rPr lang="en-GB" sz="18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electronic-structural information and dynamics</a:t>
            </a:r>
          </a:p>
          <a:p>
            <a:r>
              <a:rPr lang="en-GB" sz="18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C</a:t>
            </a:r>
            <a:r>
              <a:rPr lang="en-US" sz="1800" b="0" i="0" u="none" strike="noStrike" baseline="0" dirty="0" err="1">
                <a:solidFill>
                  <a:schemeClr val="bg1"/>
                </a:solidFill>
                <a:latin typeface="Calibri" panose="020F0502020204030204" pitchFamily="34" charset="0"/>
              </a:rPr>
              <a:t>harge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, spin, orbital, and lattice excitations</a:t>
            </a:r>
          </a:p>
          <a:p>
            <a:r>
              <a:rPr lang="en-US" sz="1800" b="1" dirty="0">
                <a:solidFill>
                  <a:schemeClr val="bg1"/>
                </a:solidFill>
                <a:latin typeface="Calibri" panose="020F0502020204030204" pitchFamily="34" charset="0"/>
              </a:rPr>
              <a:t>Q</a:t>
            </a:r>
            <a:r>
              <a:rPr lang="en-US" sz="18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uantum materials: 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s</a:t>
            </a:r>
            <a:r>
              <a:rPr lang="en-US" sz="180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pintronics, superconductors</a:t>
            </a:r>
          </a:p>
          <a:p>
            <a:pPr>
              <a:spcBef>
                <a:spcPts val="1600"/>
              </a:spcBef>
            </a:pPr>
            <a:r>
              <a:rPr lang="en-US" b="1" dirty="0">
                <a:solidFill>
                  <a:schemeClr val="bg1"/>
                </a:solidFill>
              </a:rPr>
              <a:t>Method</a:t>
            </a:r>
            <a:endParaRPr lang="en-GB" b="1" dirty="0">
              <a:solidFill>
                <a:schemeClr val="bg1"/>
              </a:solidFill>
            </a:endParaRPr>
          </a:p>
          <a:p>
            <a:r>
              <a:rPr lang="en-GB" sz="1800" dirty="0">
                <a:solidFill>
                  <a:schemeClr val="bg1"/>
                </a:solidFill>
              </a:rPr>
              <a:t>Scan over </a:t>
            </a:r>
            <a:r>
              <a:rPr lang="en-GB" sz="1800" b="1" dirty="0">
                <a:solidFill>
                  <a:schemeClr val="bg1"/>
                </a:solidFill>
              </a:rPr>
              <a:t>electronic resonance</a:t>
            </a:r>
          </a:p>
          <a:p>
            <a:r>
              <a:rPr lang="en-GB" sz="1800" dirty="0">
                <a:solidFill>
                  <a:schemeClr val="bg1"/>
                </a:solidFill>
              </a:rPr>
              <a:t>Measure transferred </a:t>
            </a:r>
            <a:r>
              <a:rPr lang="en-GB" sz="1800" b="1" dirty="0">
                <a:solidFill>
                  <a:schemeClr val="bg1"/>
                </a:solidFill>
              </a:rPr>
              <a:t>energy and momentum</a:t>
            </a:r>
          </a:p>
          <a:p>
            <a:pPr>
              <a:spcBef>
                <a:spcPts val="1600"/>
              </a:spcBef>
            </a:pPr>
            <a:r>
              <a:rPr lang="en-GB" b="1" dirty="0">
                <a:solidFill>
                  <a:schemeClr val="bg1"/>
                </a:solidFill>
              </a:rPr>
              <a:t>Characteristics</a:t>
            </a:r>
            <a:endParaRPr lang="en-GB" b="1" baseline="-25000" dirty="0">
              <a:solidFill>
                <a:schemeClr val="bg1"/>
              </a:solidFill>
            </a:endParaRPr>
          </a:p>
          <a:p>
            <a:r>
              <a:rPr lang="en-GB" sz="1800" dirty="0">
                <a:solidFill>
                  <a:schemeClr val="bg1"/>
                </a:solidFill>
              </a:rPr>
              <a:t>Energy resolution </a:t>
            </a:r>
            <a:r>
              <a:rPr lang="de-DE" sz="1800" dirty="0">
                <a:solidFill>
                  <a:schemeClr val="bg1"/>
                </a:solidFill>
              </a:rPr>
              <a:t>↔ </a:t>
            </a:r>
            <a:r>
              <a:rPr lang="de-DE" sz="1800" b="1" dirty="0" err="1">
                <a:solidFill>
                  <a:schemeClr val="bg1"/>
                </a:solidFill>
              </a:rPr>
              <a:t>spatial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resolution</a:t>
            </a:r>
            <a:endParaRPr lang="de-DE" sz="1800" b="1" dirty="0">
              <a:solidFill>
                <a:schemeClr val="bg1"/>
              </a:solidFill>
            </a:endParaRPr>
          </a:p>
          <a:p>
            <a:r>
              <a:rPr lang="en-GB" sz="1800" b="1" dirty="0">
                <a:solidFill>
                  <a:schemeClr val="bg1"/>
                </a:solidFill>
              </a:rPr>
              <a:t>“Photon-hungry”</a:t>
            </a:r>
            <a:endParaRPr lang="de-DE" sz="1800" b="1" dirty="0">
              <a:solidFill>
                <a:schemeClr val="bg1"/>
              </a:solidFill>
            </a:endParaRPr>
          </a:p>
          <a:p>
            <a:r>
              <a:rPr lang="de-DE" sz="1800" dirty="0">
                <a:solidFill>
                  <a:schemeClr val="bg1"/>
                </a:solidFill>
              </a:rPr>
              <a:t>Single </a:t>
            </a:r>
            <a:r>
              <a:rPr lang="de-DE" sz="1800" dirty="0" err="1">
                <a:solidFill>
                  <a:schemeClr val="bg1"/>
                </a:solidFill>
              </a:rPr>
              <a:t>shot</a:t>
            </a:r>
            <a:r>
              <a:rPr lang="de-DE" sz="1800" dirty="0">
                <a:solidFill>
                  <a:schemeClr val="bg1"/>
                </a:solidFill>
              </a:rPr>
              <a:t> </a:t>
            </a:r>
            <a:r>
              <a:rPr lang="de-DE" sz="1800" dirty="0" err="1">
                <a:solidFill>
                  <a:schemeClr val="bg1"/>
                </a:solidFill>
              </a:rPr>
              <a:t>detection</a:t>
            </a:r>
            <a:r>
              <a:rPr lang="de-DE" sz="1800" dirty="0">
                <a:solidFill>
                  <a:schemeClr val="bg1"/>
                </a:solidFill>
              </a:rPr>
              <a:t> at </a:t>
            </a:r>
            <a:r>
              <a:rPr lang="de-DE" sz="1800" b="1" dirty="0">
                <a:solidFill>
                  <a:schemeClr val="bg1"/>
                </a:solidFill>
              </a:rPr>
              <a:t>high </a:t>
            </a:r>
            <a:r>
              <a:rPr lang="de-DE" sz="1800" b="1" dirty="0" err="1">
                <a:solidFill>
                  <a:schemeClr val="bg1"/>
                </a:solidFill>
              </a:rPr>
              <a:t>repetition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rates</a:t>
            </a:r>
            <a:endParaRPr lang="de-DE" sz="1800" b="1" dirty="0">
              <a:solidFill>
                <a:schemeClr val="bg1"/>
              </a:solidFill>
            </a:endParaRPr>
          </a:p>
          <a:p>
            <a:r>
              <a:rPr lang="de-DE" sz="1800" b="1" dirty="0">
                <a:solidFill>
                  <a:schemeClr val="bg1"/>
                </a:solidFill>
              </a:rPr>
              <a:t>Multi-dimensional </a:t>
            </a:r>
            <a:r>
              <a:rPr lang="de-DE" sz="1800" b="1" dirty="0" err="1">
                <a:solidFill>
                  <a:schemeClr val="bg1"/>
                </a:solidFill>
              </a:rPr>
              <a:t>scans</a:t>
            </a:r>
            <a:endParaRPr lang="de-DE" sz="18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2">
                <a:extLst>
                  <a:ext uri="{FF2B5EF4-FFF2-40B4-BE49-F238E27FC236}">
                    <a16:creationId xmlns:a16="http://schemas.microsoft.com/office/drawing/2014/main" id="{5922286F-2AF6-49A9-FA7A-5463A67036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44072" y="1376773"/>
                <a:ext cx="4824536" cy="187231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+mj-lt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52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04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56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08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GB" b="1" dirty="0">
                    <a:solidFill>
                      <a:schemeClr val="accent3"/>
                    </a:solidFill>
                  </a:rPr>
                  <a:t>Challenges for Detectors</a:t>
                </a:r>
                <a:endParaRPr lang="en-GB" sz="1800" i="0" u="none" strike="noStrike" baseline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  <a:p>
                <a:r>
                  <a:rPr lang="en-US" sz="1800" dirty="0">
                    <a:latin typeface="Calibri" panose="020F0502020204030204" pitchFamily="34" charset="0"/>
                  </a:rPr>
                  <a:t>High</a:t>
                </a:r>
                <a:r>
                  <a:rPr lang="en-US" sz="1800" b="1" dirty="0">
                    <a:latin typeface="Calibri" panose="020F0502020204030204" pitchFamily="34" charset="0"/>
                  </a:rPr>
                  <a:t> </a:t>
                </a:r>
                <a:r>
                  <a:rPr lang="en-US" sz="1800" b="1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signal-to-noise ratio (SNR)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b="1" dirty="0">
                    <a:latin typeface="Calibri" panose="020F0502020204030204" pitchFamily="34" charset="0"/>
                  </a:rPr>
                  <a:t> </a:t>
                </a:r>
                <a:r>
                  <a:rPr lang="en-US" sz="1800" dirty="0">
                    <a:latin typeface="Calibri" panose="020F0502020204030204" pitchFamily="34" charset="0"/>
                  </a:rPr>
                  <a:t>&gt; 5 @ 200 eV</a:t>
                </a:r>
              </a:p>
              <a:p>
                <a:r>
                  <a:rPr lang="en-GB" sz="1800" i="0" u="none" strike="noStrike" baseline="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High </a:t>
                </a:r>
                <a:r>
                  <a:rPr lang="en-GB" sz="1800" b="1" i="0" u="none" strike="noStrike" baseline="0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spatial resolution</a:t>
                </a:r>
                <a:r>
                  <a:rPr lang="en-GB" sz="1800" i="0" u="none" strike="noStrike" baseline="0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800" i="1" u="none" strike="noStrike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800" i="0" u="none" strike="noStrike" baseline="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1-2 µm ideally</a:t>
                </a:r>
                <a:endParaRPr lang="en-GB" sz="1800" b="1" i="0" u="none" strike="noStrike" baseline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  <a:p>
                <a:r>
                  <a:rPr lang="de-DE" sz="1800" i="0" u="none" strike="noStrike" baseline="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High </a:t>
                </a:r>
                <a:r>
                  <a:rPr lang="de-DE" sz="1800" b="1" i="0" u="none" strike="noStrike" baseline="0" dirty="0" err="1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image</a:t>
                </a:r>
                <a:r>
                  <a:rPr lang="de-DE" sz="1800" b="1" i="0" u="none" strike="noStrike" baseline="0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 rate</a:t>
                </a:r>
                <a:r>
                  <a:rPr lang="de-DE" sz="1800" i="0" u="none" strike="noStrike" baseline="0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1800" i="1" u="none" strike="noStrike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DE" sz="1800" i="0" u="none" strike="noStrike" baseline="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multi-kHz</a:t>
                </a:r>
              </a:p>
              <a:p>
                <a:r>
                  <a:rPr lang="de-DE" sz="18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L</a:t>
                </a:r>
                <a:r>
                  <a:rPr lang="de-DE" sz="1800" i="0" u="none" strike="noStrike" baseline="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arge </a:t>
                </a:r>
                <a:r>
                  <a:rPr lang="de-DE" sz="1800" b="1" i="0" u="none" strike="noStrike" baseline="0" dirty="0" err="1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area</a:t>
                </a:r>
                <a:r>
                  <a:rPr lang="de-DE" sz="1800" i="0" u="none" strike="noStrike" baseline="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1800" i="1" u="none" strike="noStrike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DE" sz="1800" i="0" u="none" strike="noStrike" baseline="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&gt; 10 cm</a:t>
                </a:r>
                <a:r>
                  <a:rPr lang="de-DE" sz="1800" i="0" u="none" strike="noStrike" baseline="300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2</a:t>
                </a:r>
                <a:r>
                  <a:rPr lang="de-DE" sz="1800" i="0" u="none" strike="noStrike" baseline="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  <a:endParaRPr lang="en-US" sz="1800" i="0" u="none" strike="noStrike" baseline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Inhaltsplatzhalter 2">
                <a:extLst>
                  <a:ext uri="{FF2B5EF4-FFF2-40B4-BE49-F238E27FC236}">
                    <a16:creationId xmlns:a16="http://schemas.microsoft.com/office/drawing/2014/main" id="{5922286F-2AF6-49A9-FA7A-5463A67036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1376773"/>
                <a:ext cx="4824536" cy="1872310"/>
              </a:xfrm>
              <a:prstGeom prst="rect">
                <a:avLst/>
              </a:prstGeom>
              <a:blipFill>
                <a:blip r:embed="rId3"/>
                <a:stretch>
                  <a:fillRect l="-1263" t="-977" b="-293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A82F590-612B-1B12-CE97-5A94C432583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07368" y="1449288"/>
            <a:ext cx="6098367" cy="4355976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F2E01722-EA1F-21C4-B649-E65BE5E179BE}"/>
              </a:ext>
            </a:extLst>
          </p:cNvPr>
          <p:cNvSpPr/>
          <p:nvPr/>
        </p:nvSpPr>
        <p:spPr>
          <a:xfrm flipV="1">
            <a:off x="8832304" y="3429000"/>
            <a:ext cx="648072" cy="1080120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13542266-58C5-16E6-5877-EBD2660A5BBA}"/>
              </a:ext>
            </a:extLst>
          </p:cNvPr>
          <p:cNvSpPr/>
          <p:nvPr/>
        </p:nvSpPr>
        <p:spPr>
          <a:xfrm>
            <a:off x="6744072" y="2492948"/>
            <a:ext cx="4824536" cy="72002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4EA3ABE5-6A59-927E-6473-15A9E2FC30AD}"/>
              </a:ext>
            </a:extLst>
          </p:cNvPr>
          <p:cNvSpPr/>
          <p:nvPr/>
        </p:nvSpPr>
        <p:spPr>
          <a:xfrm>
            <a:off x="10317240" y="2524670"/>
            <a:ext cx="1219291" cy="656584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C727450-CB1E-3960-F840-20854CEACB30}"/>
              </a:ext>
            </a:extLst>
          </p:cNvPr>
          <p:cNvSpPr txBox="1">
            <a:spLocks/>
          </p:cNvSpPr>
          <p:nvPr/>
        </p:nvSpPr>
        <p:spPr>
          <a:xfrm>
            <a:off x="10254978" y="2513331"/>
            <a:ext cx="1343817" cy="689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Hybrid pixel detectors</a:t>
            </a:r>
            <a:endParaRPr lang="en-GB" sz="1800" b="1" i="0" u="none" strike="noStrike" baseline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42CE8B3E-C5AE-5AC4-A589-F77F37F0B036}"/>
              </a:ext>
            </a:extLst>
          </p:cNvPr>
          <p:cNvSpPr/>
          <p:nvPr/>
        </p:nvSpPr>
        <p:spPr>
          <a:xfrm>
            <a:off x="9669389" y="2677128"/>
            <a:ext cx="576064" cy="36054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5" name="Textfeld 47">
            <a:extLst>
              <a:ext uri="{FF2B5EF4-FFF2-40B4-BE49-F238E27FC236}">
                <a16:creationId xmlns:a16="http://schemas.microsoft.com/office/drawing/2014/main" id="{8DD50DEA-5AF9-5769-00DB-2ACB0B6DC04F}"/>
              </a:ext>
            </a:extLst>
          </p:cNvPr>
          <p:cNvSpPr txBox="1"/>
          <p:nvPr/>
        </p:nvSpPr>
        <p:spPr>
          <a:xfrm>
            <a:off x="1944383" y="6404573"/>
            <a:ext cx="3024336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>
              <a:defRPr sz="1000"/>
            </a:lvl1pPr>
          </a:lstStyle>
          <a:p>
            <a:r>
              <a:rPr lang="sv-SE" dirty="0">
                <a:solidFill>
                  <a:schemeClr val="bg2">
                    <a:lumMod val="75000"/>
                  </a:schemeClr>
                </a:solidFill>
              </a:rPr>
              <a:t>R. Abela et al 2019 J. Synchrotron Rad. 26, 1073-1084</a:t>
            </a:r>
          </a:p>
        </p:txBody>
      </p:sp>
    </p:spTree>
    <p:extLst>
      <p:ext uri="{BB962C8B-B14F-4D97-AF65-F5344CB8AC3E}">
        <p14:creationId xmlns:p14="http://schemas.microsoft.com/office/powerpoint/2010/main" val="373390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075C3-8A19-5494-220A-2D7C6CB41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10801349" cy="810444"/>
          </a:xfrm>
        </p:spPr>
        <p:txBody>
          <a:bodyPr/>
          <a:lstStyle/>
          <a:p>
            <a:r>
              <a:rPr lang="de-DE" dirty="0"/>
              <a:t>Challenges </a:t>
            </a:r>
            <a:r>
              <a:rPr lang="de-DE" dirty="0" err="1"/>
              <a:t>for</a:t>
            </a:r>
            <a:r>
              <a:rPr lang="de-DE" dirty="0"/>
              <a:t> hybrid </a:t>
            </a:r>
            <a:r>
              <a:rPr lang="de-DE" dirty="0" err="1"/>
              <a:t>pixel</a:t>
            </a:r>
            <a:r>
              <a:rPr lang="de-DE" dirty="0"/>
              <a:t> </a:t>
            </a:r>
            <a:r>
              <a:rPr lang="de-DE" dirty="0" err="1"/>
              <a:t>detectors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E0D2FE-2F81-98A1-0DCF-0D5A69D17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 dirty="0"/>
              <a:t>20.06.2024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08E26-A04B-D71A-E043-25F6C691B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5922286F-2AF6-49A9-FA7A-5463A6703657}"/>
              </a:ext>
            </a:extLst>
          </p:cNvPr>
          <p:cNvSpPr txBox="1">
            <a:spLocks/>
          </p:cNvSpPr>
          <p:nvPr/>
        </p:nvSpPr>
        <p:spPr>
          <a:xfrm>
            <a:off x="593205" y="768632"/>
            <a:ext cx="4824536" cy="4680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accent3"/>
                </a:solidFill>
              </a:rPr>
              <a:t>…if we want to apply them for RIXS </a:t>
            </a:r>
            <a:endParaRPr lang="en-GB" sz="180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3479FA45-CBF7-41A5-AF3B-4D81EAEC00DB}"/>
              </a:ext>
            </a:extLst>
          </p:cNvPr>
          <p:cNvSpPr txBox="1">
            <a:spLocks/>
          </p:cNvSpPr>
          <p:nvPr/>
        </p:nvSpPr>
        <p:spPr>
          <a:xfrm>
            <a:off x="593205" y="1376773"/>
            <a:ext cx="4824536" cy="4680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b="1" dirty="0"/>
              <a:t>Detect soft X-rays with high SNR </a:t>
            </a:r>
          </a:p>
          <a:p>
            <a:pPr marL="268288">
              <a:lnSpc>
                <a:spcPct val="110000"/>
              </a:lnSpc>
            </a:pPr>
            <a:r>
              <a:rPr lang="en-GB" sz="1800" b="1" i="0" u="none" strike="noStrike" baseline="0" dirty="0" err="1">
                <a:latin typeface="Calibri" panose="020F0502020204030204" pitchFamily="34" charset="0"/>
              </a:rPr>
              <a:t>iLGAD</a:t>
            </a:r>
            <a:r>
              <a:rPr lang="en-GB" sz="1800" b="1" i="0" u="none" strike="noStrike" baseline="0" dirty="0">
                <a:latin typeface="Calibri" panose="020F0502020204030204" pitchFamily="34" charset="0"/>
              </a:rPr>
              <a:t> </a:t>
            </a:r>
            <a:r>
              <a:rPr lang="en-GB" sz="1800" i="0" u="none" strike="noStrike" baseline="0" dirty="0">
                <a:latin typeface="Calibri" panose="020F0502020204030204" pitchFamily="34" charset="0"/>
              </a:rPr>
              <a:t>sensor with </a:t>
            </a:r>
            <a:r>
              <a:rPr lang="en-GB" sz="1800" b="1" i="0" u="none" strike="noStrike" baseline="0" dirty="0">
                <a:latin typeface="Calibri" panose="020F0502020204030204" pitchFamily="34" charset="0"/>
              </a:rPr>
              <a:t>thin entrance window</a:t>
            </a:r>
          </a:p>
          <a:p>
            <a:pPr marL="268288">
              <a:lnSpc>
                <a:spcPct val="110000"/>
              </a:lnSpc>
              <a:spcBef>
                <a:spcPts val="0"/>
              </a:spcBef>
            </a:pPr>
            <a:r>
              <a:rPr lang="en-GB" sz="1800" dirty="0">
                <a:latin typeface="Calibri" panose="020F0502020204030204" pitchFamily="34" charset="0"/>
              </a:rPr>
              <a:t>+ low-noise readout chip</a:t>
            </a:r>
            <a:endParaRPr lang="en-GB" sz="1800" i="0" u="none" strike="noStrike" baseline="0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Inhaltsplatzhalter 2">
                <a:extLst>
                  <a:ext uri="{FF2B5EF4-FFF2-40B4-BE49-F238E27FC236}">
                    <a16:creationId xmlns:a16="http://schemas.microsoft.com/office/drawing/2014/main" id="{596662F7-7D63-7DE2-C40C-3F4DF1A6C57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4259" y="1376773"/>
                <a:ext cx="4824536" cy="4680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+mj-lt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52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04000" indent="-252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56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08000" indent="-2520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Font typeface="Aptos" panose="020B00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GB" b="1" dirty="0"/>
                  <a:t>Achieve high spatial resolution</a:t>
                </a:r>
              </a:p>
              <a:p>
                <a:pPr marL="268288">
                  <a:lnSpc>
                    <a:spcPct val="110000"/>
                  </a:lnSpc>
                </a:pPr>
                <a:r>
                  <a:rPr lang="en-GB" sz="1800" b="1" i="0" u="none" strike="noStrike" baseline="0" dirty="0">
                    <a:latin typeface="Calibri" panose="020F0502020204030204" pitchFamily="34" charset="0"/>
                  </a:rPr>
                  <a:t>Charge </a:t>
                </a:r>
                <a:r>
                  <a:rPr lang="en-GB" sz="1800" b="1" dirty="0">
                    <a:latin typeface="Calibri" panose="020F0502020204030204" pitchFamily="34" charset="0"/>
                  </a:rPr>
                  <a:t>sharing </a:t>
                </a:r>
                <a:r>
                  <a:rPr lang="en-GB" sz="1800" dirty="0">
                    <a:latin typeface="Calibri" panose="020F0502020204030204" pitchFamily="34" charset="0"/>
                  </a:rPr>
                  <a:t>between neighbouring pixels</a:t>
                </a:r>
              </a:p>
              <a:p>
                <a:pPr marL="268288">
                  <a:lnSpc>
                    <a:spcPct val="11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GB" sz="1800" b="1" i="1" u="none" strike="noStrike" baseline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1800" b="1" i="1" u="none" strike="noStrike" baseline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800" b="1" i="0" u="none" strike="noStrike" baseline="0" dirty="0">
                    <a:latin typeface="Calibri" panose="020F0502020204030204" pitchFamily="34" charset="0"/>
                  </a:rPr>
                  <a:t>position inte</a:t>
                </a:r>
                <a:r>
                  <a:rPr lang="en-GB" sz="1800" b="1" dirty="0">
                    <a:latin typeface="Calibri" panose="020F0502020204030204" pitchFamily="34" charset="0"/>
                  </a:rPr>
                  <a:t>rpolation</a:t>
                </a:r>
              </a:p>
              <a:p>
                <a:pPr marL="268288"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1800" b="1" dirty="0">
                    <a:solidFill>
                      <a:schemeClr val="accent3"/>
                    </a:solidFill>
                    <a:latin typeface="Calibri" panose="020F0502020204030204" pitchFamily="34" charset="0"/>
                  </a:rPr>
                  <a:t>Needs a charge integrating detector!</a:t>
                </a:r>
                <a:endParaRPr lang="en-GB" sz="1800" b="1" i="0" u="none" strike="noStrike" baseline="0" dirty="0">
                  <a:solidFill>
                    <a:schemeClr val="accent3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5" name="Inhaltsplatzhalter 2">
                <a:extLst>
                  <a:ext uri="{FF2B5EF4-FFF2-40B4-BE49-F238E27FC236}">
                    <a16:creationId xmlns:a16="http://schemas.microsoft.com/office/drawing/2014/main" id="{596662F7-7D63-7DE2-C40C-3F4DF1A6C5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4259" y="1376773"/>
                <a:ext cx="4824536" cy="468051"/>
              </a:xfrm>
              <a:prstGeom prst="rect">
                <a:avLst/>
              </a:prstGeom>
              <a:blipFill>
                <a:blip r:embed="rId3"/>
                <a:stretch>
                  <a:fillRect l="-1263" t="-3896" b="-21818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7" name="Picture 136">
            <a:extLst>
              <a:ext uri="{FF2B5EF4-FFF2-40B4-BE49-F238E27FC236}">
                <a16:creationId xmlns:a16="http://schemas.microsoft.com/office/drawing/2014/main" id="{ED23EFA5-668F-4FA3-8F4B-195E87B702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2166" y="2513331"/>
            <a:ext cx="5017255" cy="3576037"/>
          </a:xfrm>
          <a:prstGeom prst="rect">
            <a:avLst/>
          </a:prstGeom>
        </p:spPr>
      </p:pic>
      <p:grpSp>
        <p:nvGrpSpPr>
          <p:cNvPr id="330" name="Group 329">
            <a:extLst>
              <a:ext uri="{FF2B5EF4-FFF2-40B4-BE49-F238E27FC236}">
                <a16:creationId xmlns:a16="http://schemas.microsoft.com/office/drawing/2014/main" id="{F33C74E5-85D7-9498-CFEA-4F606D3B27B8}"/>
              </a:ext>
            </a:extLst>
          </p:cNvPr>
          <p:cNvGrpSpPr/>
          <p:nvPr/>
        </p:nvGrpSpPr>
        <p:grpSpPr>
          <a:xfrm>
            <a:off x="7536160" y="2959209"/>
            <a:ext cx="2624084" cy="3122684"/>
            <a:chOff x="7623702" y="2492718"/>
            <a:chExt cx="2624084" cy="3122684"/>
          </a:xfrm>
        </p:grpSpPr>
        <p:grpSp>
          <p:nvGrpSpPr>
            <p:cNvPr id="329" name="Group 328">
              <a:extLst>
                <a:ext uri="{FF2B5EF4-FFF2-40B4-BE49-F238E27FC236}">
                  <a16:creationId xmlns:a16="http://schemas.microsoft.com/office/drawing/2014/main" id="{EAF2619D-D016-652B-631D-AB343462525C}"/>
                </a:ext>
              </a:extLst>
            </p:cNvPr>
            <p:cNvGrpSpPr/>
            <p:nvPr/>
          </p:nvGrpSpPr>
          <p:grpSpPr>
            <a:xfrm>
              <a:off x="7623702" y="5029165"/>
              <a:ext cx="2624084" cy="586237"/>
              <a:chOff x="7623702" y="5029165"/>
              <a:chExt cx="2624084" cy="586237"/>
            </a:xfrm>
          </p:grpSpPr>
          <p:sp>
            <p:nvSpPr>
              <p:cNvPr id="188" name="Rectangle 143">
                <a:extLst>
                  <a:ext uri="{FF2B5EF4-FFF2-40B4-BE49-F238E27FC236}">
                    <a16:creationId xmlns:a16="http://schemas.microsoft.com/office/drawing/2014/main" id="{FE322FE0-D832-F4E9-2B0B-038B7EBED4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23702" y="5029165"/>
                <a:ext cx="2616382" cy="585023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/>
              </a:p>
            </p:txBody>
          </p:sp>
          <p:sp>
            <p:nvSpPr>
              <p:cNvPr id="189" name="Rectangle 144">
                <a:extLst>
                  <a:ext uri="{FF2B5EF4-FFF2-40B4-BE49-F238E27FC236}">
                    <a16:creationId xmlns:a16="http://schemas.microsoft.com/office/drawing/2014/main" id="{5547694A-15BD-6822-34F6-9FE6FD12C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75030" y="5029165"/>
                <a:ext cx="56225" cy="585023"/>
              </a:xfrm>
              <a:prstGeom prst="rect">
                <a:avLst/>
              </a:prstGeom>
              <a:solidFill>
                <a:schemeClr val="accent1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 altLang="de-DE"/>
              </a:p>
            </p:txBody>
          </p:sp>
          <p:sp>
            <p:nvSpPr>
              <p:cNvPr id="190" name="Rectangle 145">
                <a:extLst>
                  <a:ext uri="{FF2B5EF4-FFF2-40B4-BE49-F238E27FC236}">
                    <a16:creationId xmlns:a16="http://schemas.microsoft.com/office/drawing/2014/main" id="{0906C0DC-5A07-74E3-E411-F00917368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70133" y="5029165"/>
                <a:ext cx="53144" cy="585023"/>
              </a:xfrm>
              <a:prstGeom prst="rect">
                <a:avLst/>
              </a:prstGeom>
              <a:solidFill>
                <a:schemeClr val="accent2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 altLang="de-DE"/>
              </a:p>
            </p:txBody>
          </p:sp>
          <p:sp>
            <p:nvSpPr>
              <p:cNvPr id="191" name="Rectangle 146">
                <a:extLst>
                  <a:ext uri="{FF2B5EF4-FFF2-40B4-BE49-F238E27FC236}">
                    <a16:creationId xmlns:a16="http://schemas.microsoft.com/office/drawing/2014/main" id="{6AF376CF-2162-1895-E5C9-38EB5DA298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35761" y="5029165"/>
                <a:ext cx="56225" cy="585023"/>
              </a:xfrm>
              <a:prstGeom prst="rect">
                <a:avLst/>
              </a:prstGeom>
              <a:solidFill>
                <a:schemeClr val="accent3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 altLang="de-DE"/>
              </a:p>
            </p:txBody>
          </p:sp>
          <p:sp>
            <p:nvSpPr>
              <p:cNvPr id="142" name="Line 148">
                <a:extLst>
                  <a:ext uri="{FF2B5EF4-FFF2-40B4-BE49-F238E27FC236}">
                    <a16:creationId xmlns:a16="http://schemas.microsoft.com/office/drawing/2014/main" id="{9DEF8061-1331-5B23-FA60-4EA3550AC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01619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3" name="Line 149">
                <a:extLst>
                  <a:ext uri="{FF2B5EF4-FFF2-40B4-BE49-F238E27FC236}">
                    <a16:creationId xmlns:a16="http://schemas.microsoft.com/office/drawing/2014/main" id="{F6979E78-6ACC-8650-51E4-133FAF018F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4548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" name="Line 150">
                <a:extLst>
                  <a:ext uri="{FF2B5EF4-FFF2-40B4-BE49-F238E27FC236}">
                    <a16:creationId xmlns:a16="http://schemas.microsoft.com/office/drawing/2014/main" id="{3E192224-5316-BED9-9B7A-0CE9E0822A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43084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5" name="Line 151">
                <a:extLst>
                  <a:ext uri="{FF2B5EF4-FFF2-40B4-BE49-F238E27FC236}">
                    <a16:creationId xmlns:a16="http://schemas.microsoft.com/office/drawing/2014/main" id="{F42FFC58-481D-D070-CFFF-5451F9FB34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0155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6" name="Line 152">
                <a:extLst>
                  <a:ext uri="{FF2B5EF4-FFF2-40B4-BE49-F238E27FC236}">
                    <a16:creationId xmlns:a16="http://schemas.microsoft.com/office/drawing/2014/main" id="{583B52EE-F879-6B84-B3CE-200AA1F73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7553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7" name="Line 153">
                <a:extLst>
                  <a:ext uri="{FF2B5EF4-FFF2-40B4-BE49-F238E27FC236}">
                    <a16:creationId xmlns:a16="http://schemas.microsoft.com/office/drawing/2014/main" id="{82E6350E-889B-1D15-7E60-ADBEFDEBB9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17920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8" name="Line 154">
                <a:extLst>
                  <a:ext uri="{FF2B5EF4-FFF2-40B4-BE49-F238E27FC236}">
                    <a16:creationId xmlns:a16="http://schemas.microsoft.com/office/drawing/2014/main" id="{91F11A04-1319-3626-F911-AF896D08D7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92756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9" name="Line 155">
                <a:extLst>
                  <a:ext uri="{FF2B5EF4-FFF2-40B4-BE49-F238E27FC236}">
                    <a16:creationId xmlns:a16="http://schemas.microsoft.com/office/drawing/2014/main" id="{EB2E7117-F548-7B0E-2C61-F5E013923B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76455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0" name="Line 156">
                <a:extLst>
                  <a:ext uri="{FF2B5EF4-FFF2-40B4-BE49-F238E27FC236}">
                    <a16:creationId xmlns:a16="http://schemas.microsoft.com/office/drawing/2014/main" id="{AAED1DBA-2256-F0FB-F5CC-46048FCA7C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35761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dirty="0"/>
              </a:p>
            </p:txBody>
          </p:sp>
          <p:sp>
            <p:nvSpPr>
              <p:cNvPr id="151" name="Line 157">
                <a:extLst>
                  <a:ext uri="{FF2B5EF4-FFF2-40B4-BE49-F238E27FC236}">
                    <a16:creationId xmlns:a16="http://schemas.microsoft.com/office/drawing/2014/main" id="{15069938-6F6D-F533-54F9-32936AA62E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51292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2" name="Line 158">
                <a:extLst>
                  <a:ext uri="{FF2B5EF4-FFF2-40B4-BE49-F238E27FC236}">
                    <a16:creationId xmlns:a16="http://schemas.microsoft.com/office/drawing/2014/main" id="{41FC6CEE-38F5-DC7B-0638-0C5086E58D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09057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3" name="Line 159">
                <a:extLst>
                  <a:ext uri="{FF2B5EF4-FFF2-40B4-BE49-F238E27FC236}">
                    <a16:creationId xmlns:a16="http://schemas.microsoft.com/office/drawing/2014/main" id="{E19F0DF6-8B2C-0713-46D3-07F074A976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83893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4" name="Line 160">
                <a:extLst>
                  <a:ext uri="{FF2B5EF4-FFF2-40B4-BE49-F238E27FC236}">
                    <a16:creationId xmlns:a16="http://schemas.microsoft.com/office/drawing/2014/main" id="{3DD6A42D-5C9E-A145-A861-78B3CBE2EE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7592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5" name="Line 161">
                <a:extLst>
                  <a:ext uri="{FF2B5EF4-FFF2-40B4-BE49-F238E27FC236}">
                    <a16:creationId xmlns:a16="http://schemas.microsoft.com/office/drawing/2014/main" id="{9A0174C5-0581-FAB1-2E58-E0DEF68D91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25358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6" name="Line 162">
                <a:extLst>
                  <a:ext uri="{FF2B5EF4-FFF2-40B4-BE49-F238E27FC236}">
                    <a16:creationId xmlns:a16="http://schemas.microsoft.com/office/drawing/2014/main" id="{92ADE102-DF37-DC57-2104-469D6E3589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1658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7" name="Line 163">
                <a:extLst>
                  <a:ext uri="{FF2B5EF4-FFF2-40B4-BE49-F238E27FC236}">
                    <a16:creationId xmlns:a16="http://schemas.microsoft.com/office/drawing/2014/main" id="{FE51C42A-CDDC-CD81-2FD1-E54602AD35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00194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8" name="Line 164">
                <a:extLst>
                  <a:ext uri="{FF2B5EF4-FFF2-40B4-BE49-F238E27FC236}">
                    <a16:creationId xmlns:a16="http://schemas.microsoft.com/office/drawing/2014/main" id="{5E1EF745-3219-2A0A-F08B-1652C73EA8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75030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9" name="Line 165">
                <a:extLst>
                  <a:ext uri="{FF2B5EF4-FFF2-40B4-BE49-F238E27FC236}">
                    <a16:creationId xmlns:a16="http://schemas.microsoft.com/office/drawing/2014/main" id="{28E8F583-BC17-FBDD-16C7-15BD36D50C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8729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60" name="Line 166">
                <a:extLst>
                  <a:ext uri="{FF2B5EF4-FFF2-40B4-BE49-F238E27FC236}">
                    <a16:creationId xmlns:a16="http://schemas.microsoft.com/office/drawing/2014/main" id="{87DC5265-4325-C348-AC3B-1EDA332F89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16495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61" name="Line 167">
                <a:extLst>
                  <a:ext uri="{FF2B5EF4-FFF2-40B4-BE49-F238E27FC236}">
                    <a16:creationId xmlns:a16="http://schemas.microsoft.com/office/drawing/2014/main" id="{6151C9C4-7CCC-7E1E-1209-6E1349A082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33566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62" name="Line 168">
                <a:extLst>
                  <a:ext uri="{FF2B5EF4-FFF2-40B4-BE49-F238E27FC236}">
                    <a16:creationId xmlns:a16="http://schemas.microsoft.com/office/drawing/2014/main" id="{9BEBBBDE-C80B-F224-7C03-03DA53D712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91331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63" name="Line 169">
                <a:extLst>
                  <a:ext uri="{FF2B5EF4-FFF2-40B4-BE49-F238E27FC236}">
                    <a16:creationId xmlns:a16="http://schemas.microsoft.com/office/drawing/2014/main" id="{73555C54-1C46-4355-5CD8-ED8FAA99BE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6167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64" name="Line 170">
                <a:extLst>
                  <a:ext uri="{FF2B5EF4-FFF2-40B4-BE49-F238E27FC236}">
                    <a16:creationId xmlns:a16="http://schemas.microsoft.com/office/drawing/2014/main" id="{57C1ED8A-F61E-B14D-169E-6535D4898E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49866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65" name="Line 171">
                <a:extLst>
                  <a:ext uri="{FF2B5EF4-FFF2-40B4-BE49-F238E27FC236}">
                    <a16:creationId xmlns:a16="http://schemas.microsoft.com/office/drawing/2014/main" id="{770600FA-8675-2929-EE93-6483032697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08402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66" name="Line 172">
                <a:extLst>
                  <a:ext uri="{FF2B5EF4-FFF2-40B4-BE49-F238E27FC236}">
                    <a16:creationId xmlns:a16="http://schemas.microsoft.com/office/drawing/2014/main" id="{2376D5A6-178C-6DD6-076F-61C367B589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24703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67" name="Line 173">
                <a:extLst>
                  <a:ext uri="{FF2B5EF4-FFF2-40B4-BE49-F238E27FC236}">
                    <a16:creationId xmlns:a16="http://schemas.microsoft.com/office/drawing/2014/main" id="{491C44EF-63B6-5CCC-4E77-BC150ED39A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82468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68" name="Line 174">
                <a:extLst>
                  <a:ext uri="{FF2B5EF4-FFF2-40B4-BE49-F238E27FC236}">
                    <a16:creationId xmlns:a16="http://schemas.microsoft.com/office/drawing/2014/main" id="{6089CF2A-D615-D802-E9C3-FFDBF820FC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57304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69" name="Line 175">
                <a:extLst>
                  <a:ext uri="{FF2B5EF4-FFF2-40B4-BE49-F238E27FC236}">
                    <a16:creationId xmlns:a16="http://schemas.microsoft.com/office/drawing/2014/main" id="{0CC1B20F-B53F-862B-810C-BAF1BB3D7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41003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70" name="Line 176">
                <a:extLst>
                  <a:ext uri="{FF2B5EF4-FFF2-40B4-BE49-F238E27FC236}">
                    <a16:creationId xmlns:a16="http://schemas.microsoft.com/office/drawing/2014/main" id="{4E0AB008-86A9-E28E-4CC2-96FB89E964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99539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71" name="Line 177">
                <a:extLst>
                  <a:ext uri="{FF2B5EF4-FFF2-40B4-BE49-F238E27FC236}">
                    <a16:creationId xmlns:a16="http://schemas.microsoft.com/office/drawing/2014/main" id="{E6A45FBA-64F0-4FAD-1169-38B706F2C6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15840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72" name="Line 178">
                <a:extLst>
                  <a:ext uri="{FF2B5EF4-FFF2-40B4-BE49-F238E27FC236}">
                    <a16:creationId xmlns:a16="http://schemas.microsoft.com/office/drawing/2014/main" id="{08596BEB-FB84-1BD1-B2E7-34E3BE67CB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73605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73" name="Line 179">
                <a:extLst>
                  <a:ext uri="{FF2B5EF4-FFF2-40B4-BE49-F238E27FC236}">
                    <a16:creationId xmlns:a16="http://schemas.microsoft.com/office/drawing/2014/main" id="{D444AAE2-23AB-1299-F7F0-722E34CCA7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48441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74" name="Line 180">
                <a:extLst>
                  <a:ext uri="{FF2B5EF4-FFF2-40B4-BE49-F238E27FC236}">
                    <a16:creationId xmlns:a16="http://schemas.microsoft.com/office/drawing/2014/main" id="{DFC2B582-A822-09F4-F211-73114FD09F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2140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75" name="Line 181">
                <a:extLst>
                  <a:ext uri="{FF2B5EF4-FFF2-40B4-BE49-F238E27FC236}">
                    <a16:creationId xmlns:a16="http://schemas.microsoft.com/office/drawing/2014/main" id="{79D0DC32-4B4F-E0ED-CE0B-4C3557F369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89906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76" name="Line 182">
                <a:extLst>
                  <a:ext uri="{FF2B5EF4-FFF2-40B4-BE49-F238E27FC236}">
                    <a16:creationId xmlns:a16="http://schemas.microsoft.com/office/drawing/2014/main" id="{61740BB3-F64C-1EAB-BE7A-6AE595115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6977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77" name="Line 183">
                <a:extLst>
                  <a:ext uri="{FF2B5EF4-FFF2-40B4-BE49-F238E27FC236}">
                    <a16:creationId xmlns:a16="http://schemas.microsoft.com/office/drawing/2014/main" id="{49956D14-6A43-7B03-902F-094AB1FA30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70133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78" name="Line 184">
                <a:extLst>
                  <a:ext uri="{FF2B5EF4-FFF2-40B4-BE49-F238E27FC236}">
                    <a16:creationId xmlns:a16="http://schemas.microsoft.com/office/drawing/2014/main" id="{9221D21F-94CA-BE8F-5E2A-FE9AA9791F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40348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79" name="Line 185">
                <a:extLst>
                  <a:ext uri="{FF2B5EF4-FFF2-40B4-BE49-F238E27FC236}">
                    <a16:creationId xmlns:a16="http://schemas.microsoft.com/office/drawing/2014/main" id="{C2010895-28B1-90F6-3690-95E5D04844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23277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80" name="Line 186">
                <a:extLst>
                  <a:ext uri="{FF2B5EF4-FFF2-40B4-BE49-F238E27FC236}">
                    <a16:creationId xmlns:a16="http://schemas.microsoft.com/office/drawing/2014/main" id="{574C8B88-A2FE-DF05-E974-0979542F3A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81813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81" name="Line 187">
                <a:extLst>
                  <a:ext uri="{FF2B5EF4-FFF2-40B4-BE49-F238E27FC236}">
                    <a16:creationId xmlns:a16="http://schemas.microsoft.com/office/drawing/2014/main" id="{E54184CD-AF77-774A-5CDA-31F83BCEF5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98114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82" name="Line 188">
                <a:extLst>
                  <a:ext uri="{FF2B5EF4-FFF2-40B4-BE49-F238E27FC236}">
                    <a16:creationId xmlns:a16="http://schemas.microsoft.com/office/drawing/2014/main" id="{E8322EAD-62AB-CE61-EA3F-17FCCF3CAF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56649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83" name="Line 189">
                <a:extLst>
                  <a:ext uri="{FF2B5EF4-FFF2-40B4-BE49-F238E27FC236}">
                    <a16:creationId xmlns:a16="http://schemas.microsoft.com/office/drawing/2014/main" id="{5950DF60-92CA-E481-6C8C-F219AEFDF9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30715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84" name="Line 190">
                <a:extLst>
                  <a:ext uri="{FF2B5EF4-FFF2-40B4-BE49-F238E27FC236}">
                    <a16:creationId xmlns:a16="http://schemas.microsoft.com/office/drawing/2014/main" id="{3F9124F5-0E80-81D8-C852-194E73FE8C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14414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85" name="Line 191">
                <a:extLst>
                  <a:ext uri="{FF2B5EF4-FFF2-40B4-BE49-F238E27FC236}">
                    <a16:creationId xmlns:a16="http://schemas.microsoft.com/office/drawing/2014/main" id="{D3940789-B145-E4BC-D849-56A7829162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72950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86" name="Line 192">
                <a:extLst>
                  <a:ext uri="{FF2B5EF4-FFF2-40B4-BE49-F238E27FC236}">
                    <a16:creationId xmlns:a16="http://schemas.microsoft.com/office/drawing/2014/main" id="{FB7871C9-D882-B3AD-BC3F-91214B961D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89251" y="5029165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87" name="Line 193">
                <a:extLst>
                  <a:ext uri="{FF2B5EF4-FFF2-40B4-BE49-F238E27FC236}">
                    <a16:creationId xmlns:a16="http://schemas.microsoft.com/office/drawing/2014/main" id="{4FFDC29D-7653-14F5-A55A-A1294F9A52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47786" y="5030379"/>
                <a:ext cx="0" cy="585023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</p:grpSp>
        <p:grpSp>
          <p:nvGrpSpPr>
            <p:cNvPr id="192" name="Group 197">
              <a:extLst>
                <a:ext uri="{FF2B5EF4-FFF2-40B4-BE49-F238E27FC236}">
                  <a16:creationId xmlns:a16="http://schemas.microsoft.com/office/drawing/2014/main" id="{9866CBD3-09D0-C2DD-8B3D-D4B0094C1B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29710" y="4167808"/>
              <a:ext cx="2617306" cy="585402"/>
              <a:chOff x="163" y="2769"/>
              <a:chExt cx="3396" cy="482"/>
            </a:xfrm>
          </p:grpSpPr>
          <p:sp>
            <p:nvSpPr>
              <p:cNvPr id="193" name="Rectangle 198">
                <a:extLst>
                  <a:ext uri="{FF2B5EF4-FFF2-40B4-BE49-F238E27FC236}">
                    <a16:creationId xmlns:a16="http://schemas.microsoft.com/office/drawing/2014/main" id="{914C62CB-01F2-EFF1-2437-147692171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2769"/>
                <a:ext cx="374" cy="48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/>
              </a:p>
            </p:txBody>
          </p:sp>
          <p:sp>
            <p:nvSpPr>
              <p:cNvPr id="194" name="Rectangle 199">
                <a:extLst>
                  <a:ext uri="{FF2B5EF4-FFF2-40B4-BE49-F238E27FC236}">
                    <a16:creationId xmlns:a16="http://schemas.microsoft.com/office/drawing/2014/main" id="{462A1A15-80F0-202A-E0E5-CE71DC69F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" y="2769"/>
                <a:ext cx="374" cy="482"/>
              </a:xfrm>
              <a:prstGeom prst="rect">
                <a:avLst/>
              </a:prstGeom>
              <a:solidFill>
                <a:schemeClr val="accent3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>
                  <a:solidFill>
                    <a:srgbClr val="FF0000"/>
                  </a:solidFill>
                </a:endParaRPr>
              </a:p>
            </p:txBody>
          </p:sp>
          <p:sp>
            <p:nvSpPr>
              <p:cNvPr id="195" name="Rectangle 200">
                <a:extLst>
                  <a:ext uri="{FF2B5EF4-FFF2-40B4-BE49-F238E27FC236}">
                    <a16:creationId xmlns:a16="http://schemas.microsoft.com/office/drawing/2014/main" id="{53FEF7AF-69DF-916F-A7E7-212979685C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769"/>
                <a:ext cx="374" cy="48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/>
              </a:p>
            </p:txBody>
          </p:sp>
          <p:sp>
            <p:nvSpPr>
              <p:cNvPr id="196" name="Rectangle 201">
                <a:extLst>
                  <a:ext uri="{FF2B5EF4-FFF2-40B4-BE49-F238E27FC236}">
                    <a16:creationId xmlns:a16="http://schemas.microsoft.com/office/drawing/2014/main" id="{69D56BE9-C149-685A-6C1A-0702072BB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4" y="2769"/>
                <a:ext cx="374" cy="4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/>
              </a:p>
            </p:txBody>
          </p:sp>
          <p:sp>
            <p:nvSpPr>
              <p:cNvPr id="197" name="Rectangle 202">
                <a:extLst>
                  <a:ext uri="{FF2B5EF4-FFF2-40B4-BE49-F238E27FC236}">
                    <a16:creationId xmlns:a16="http://schemas.microsoft.com/office/drawing/2014/main" id="{10EA12C7-62EC-529C-24C5-D16FEC136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9" y="2769"/>
                <a:ext cx="374" cy="48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360">
                <a:solidFill>
                  <a:srgbClr val="777777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/>
              </a:p>
            </p:txBody>
          </p:sp>
          <p:sp>
            <p:nvSpPr>
              <p:cNvPr id="198" name="Rectangle 203">
                <a:extLst>
                  <a:ext uri="{FF2B5EF4-FFF2-40B4-BE49-F238E27FC236}">
                    <a16:creationId xmlns:a16="http://schemas.microsoft.com/office/drawing/2014/main" id="{DB1CD2B7-52DE-25AB-4166-14A1C71EA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" y="2769"/>
                <a:ext cx="374" cy="482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/>
              </a:p>
            </p:txBody>
          </p:sp>
          <p:sp>
            <p:nvSpPr>
              <p:cNvPr id="199" name="Rectangle 204">
                <a:extLst>
                  <a:ext uri="{FF2B5EF4-FFF2-40B4-BE49-F238E27FC236}">
                    <a16:creationId xmlns:a16="http://schemas.microsoft.com/office/drawing/2014/main" id="{1509EB54-C38B-F900-2D36-413055AB0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8" y="2769"/>
                <a:ext cx="374" cy="482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/>
              </a:p>
            </p:txBody>
          </p:sp>
          <p:sp>
            <p:nvSpPr>
              <p:cNvPr id="200" name="Rectangle 205">
                <a:extLst>
                  <a:ext uri="{FF2B5EF4-FFF2-40B4-BE49-F238E27FC236}">
                    <a16:creationId xmlns:a16="http://schemas.microsoft.com/office/drawing/2014/main" id="{B8ECC054-9CCB-91C2-9226-9FDCCFC6A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2" y="2769"/>
                <a:ext cx="374" cy="482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/>
              </a:p>
            </p:txBody>
          </p:sp>
          <p:sp>
            <p:nvSpPr>
              <p:cNvPr id="201" name="Rectangle 206">
                <a:extLst>
                  <a:ext uri="{FF2B5EF4-FFF2-40B4-BE49-F238E27FC236}">
                    <a16:creationId xmlns:a16="http://schemas.microsoft.com/office/drawing/2014/main" id="{1308CB0C-1FA4-1091-3EC4-62FCA45E2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5" y="2769"/>
                <a:ext cx="374" cy="482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/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8EEDBA6E-E4B7-A879-1CA9-D2AFAFB69AD4}"/>
                </a:ext>
              </a:extLst>
            </p:cNvPr>
            <p:cNvGrpSpPr/>
            <p:nvPr/>
          </p:nvGrpSpPr>
          <p:grpSpPr>
            <a:xfrm>
              <a:off x="7623702" y="2492718"/>
              <a:ext cx="2623314" cy="1401892"/>
              <a:chOff x="250825" y="870084"/>
              <a:chExt cx="5402263" cy="1831976"/>
            </a:xfrm>
          </p:grpSpPr>
          <p:grpSp>
            <p:nvGrpSpPr>
              <p:cNvPr id="203" name="Group 11">
                <a:extLst>
                  <a:ext uri="{FF2B5EF4-FFF2-40B4-BE49-F238E27FC236}">
                    <a16:creationId xmlns:a16="http://schemas.microsoft.com/office/drawing/2014/main" id="{8536B92A-D32E-355D-A11F-5F5A0D887F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0825" y="1924050"/>
                <a:ext cx="601663" cy="763588"/>
                <a:chOff x="158" y="1212"/>
                <a:chExt cx="379" cy="481"/>
              </a:xfrm>
            </p:grpSpPr>
            <p:grpSp>
              <p:nvGrpSpPr>
                <p:cNvPr id="317" name="Group 12">
                  <a:extLst>
                    <a:ext uri="{FF2B5EF4-FFF2-40B4-BE49-F238E27FC236}">
                      <a16:creationId xmlns:a16="http://schemas.microsoft.com/office/drawing/2014/main" id="{14509BA8-9B6C-21A6-4305-CDBF609738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" y="1212"/>
                  <a:ext cx="379" cy="481"/>
                  <a:chOff x="158" y="1212"/>
                  <a:chExt cx="379" cy="481"/>
                </a:xfrm>
              </p:grpSpPr>
              <p:sp>
                <p:nvSpPr>
                  <p:cNvPr id="327" name="Rectangle 13">
                    <a:extLst>
                      <a:ext uri="{FF2B5EF4-FFF2-40B4-BE49-F238E27FC236}">
                        <a16:creationId xmlns:a16="http://schemas.microsoft.com/office/drawing/2014/main" id="{4C994937-386F-D7C7-0DBC-692167A60C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9803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328" name="Freeform 14">
                    <a:extLst>
                      <a:ext uri="{FF2B5EF4-FFF2-40B4-BE49-F238E27FC236}">
                        <a16:creationId xmlns:a16="http://schemas.microsoft.com/office/drawing/2014/main" id="{C8A06036-B7A4-F000-DE9C-41F82F5EE0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  <p:grpSp>
              <p:nvGrpSpPr>
                <p:cNvPr id="318" name="Group 15">
                  <a:extLst>
                    <a:ext uri="{FF2B5EF4-FFF2-40B4-BE49-F238E27FC236}">
                      <a16:creationId xmlns:a16="http://schemas.microsoft.com/office/drawing/2014/main" id="{B2096AE8-63AA-566C-6417-16D26482AC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9" y="1212"/>
                  <a:ext cx="378" cy="481"/>
                  <a:chOff x="159" y="1212"/>
                  <a:chExt cx="378" cy="481"/>
                </a:xfrm>
              </p:grpSpPr>
              <p:sp>
                <p:nvSpPr>
                  <p:cNvPr id="319" name="Rectangle 16">
                    <a:extLst>
                      <a:ext uri="{FF2B5EF4-FFF2-40B4-BE49-F238E27FC236}">
                        <a16:creationId xmlns:a16="http://schemas.microsoft.com/office/drawing/2014/main" id="{93A7E975-0719-C9EB-0774-9FC7377252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320" name="Freeform 17">
                    <a:extLst>
                      <a:ext uri="{FF2B5EF4-FFF2-40B4-BE49-F238E27FC236}">
                        <a16:creationId xmlns:a16="http://schemas.microsoft.com/office/drawing/2014/main" id="{72787D21-7A9B-F798-2B41-B915034C96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0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21" name="Freeform 18">
                    <a:extLst>
                      <a:ext uri="{FF2B5EF4-FFF2-40B4-BE49-F238E27FC236}">
                        <a16:creationId xmlns:a16="http://schemas.microsoft.com/office/drawing/2014/main" id="{6B15DF93-31DA-2F09-E538-501DC5A38E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22" name="Freeform 19">
                    <a:extLst>
                      <a:ext uri="{FF2B5EF4-FFF2-40B4-BE49-F238E27FC236}">
                        <a16:creationId xmlns:a16="http://schemas.microsoft.com/office/drawing/2014/main" id="{F9C7896D-D6AE-1835-091F-7F5032A09B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2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23" name="Freeform 20">
                    <a:extLst>
                      <a:ext uri="{FF2B5EF4-FFF2-40B4-BE49-F238E27FC236}">
                        <a16:creationId xmlns:a16="http://schemas.microsoft.com/office/drawing/2014/main" id="{4C18D186-72A5-9B25-A911-63E0C2989F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2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24" name="Freeform 21">
                    <a:extLst>
                      <a:ext uri="{FF2B5EF4-FFF2-40B4-BE49-F238E27FC236}">
                        <a16:creationId xmlns:a16="http://schemas.microsoft.com/office/drawing/2014/main" id="{9818F0B8-C129-608C-1AA6-D40EA7BD63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3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25" name="Freeform 22">
                    <a:extLst>
                      <a:ext uri="{FF2B5EF4-FFF2-40B4-BE49-F238E27FC236}">
                        <a16:creationId xmlns:a16="http://schemas.microsoft.com/office/drawing/2014/main" id="{5F6CAFA7-2E29-0763-A139-F8DD01604F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5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26" name="Freeform 23">
                    <a:extLst>
                      <a:ext uri="{FF2B5EF4-FFF2-40B4-BE49-F238E27FC236}">
                        <a16:creationId xmlns:a16="http://schemas.microsoft.com/office/drawing/2014/main" id="{9B736572-187D-1D22-55EF-A9338928D6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9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</p:grpSp>
          <p:grpSp>
            <p:nvGrpSpPr>
              <p:cNvPr id="204" name="Group 24">
                <a:extLst>
                  <a:ext uri="{FF2B5EF4-FFF2-40B4-BE49-F238E27FC236}">
                    <a16:creationId xmlns:a16="http://schemas.microsoft.com/office/drawing/2014/main" id="{1229EB8F-8A35-C85A-8D2F-EDCD406898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2488" y="1924050"/>
                <a:ext cx="601663" cy="763588"/>
                <a:chOff x="537" y="1212"/>
                <a:chExt cx="379" cy="481"/>
              </a:xfrm>
            </p:grpSpPr>
            <p:grpSp>
              <p:nvGrpSpPr>
                <p:cNvPr id="305" name="Group 25">
                  <a:extLst>
                    <a:ext uri="{FF2B5EF4-FFF2-40B4-BE49-F238E27FC236}">
                      <a16:creationId xmlns:a16="http://schemas.microsoft.com/office/drawing/2014/main" id="{19AD2C4D-5546-CC04-75D0-E00397B47E2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" y="1212"/>
                  <a:ext cx="379" cy="481"/>
                  <a:chOff x="537" y="1212"/>
                  <a:chExt cx="379" cy="481"/>
                </a:xfrm>
              </p:grpSpPr>
              <p:sp>
                <p:nvSpPr>
                  <p:cNvPr id="315" name="Rectangle 26">
                    <a:extLst>
                      <a:ext uri="{FF2B5EF4-FFF2-40B4-BE49-F238E27FC236}">
                        <a16:creationId xmlns:a16="http://schemas.microsoft.com/office/drawing/2014/main" id="{6770C7EB-9CFC-309A-A57A-8BD2DE2BE5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9803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316" name="Freeform 27">
                    <a:extLst>
                      <a:ext uri="{FF2B5EF4-FFF2-40B4-BE49-F238E27FC236}">
                        <a16:creationId xmlns:a16="http://schemas.microsoft.com/office/drawing/2014/main" id="{FDEB2CA0-7080-C809-6882-7E3C7C56DC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  <p:grpSp>
              <p:nvGrpSpPr>
                <p:cNvPr id="306" name="Group 28">
                  <a:extLst>
                    <a:ext uri="{FF2B5EF4-FFF2-40B4-BE49-F238E27FC236}">
                      <a16:creationId xmlns:a16="http://schemas.microsoft.com/office/drawing/2014/main" id="{CBA6E902-9082-D57F-6BAD-0BCB74E5D4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" y="1212"/>
                  <a:ext cx="378" cy="481"/>
                  <a:chOff x="537" y="1212"/>
                  <a:chExt cx="378" cy="481"/>
                </a:xfrm>
              </p:grpSpPr>
              <p:sp>
                <p:nvSpPr>
                  <p:cNvPr id="307" name="Rectangle 29">
                    <a:extLst>
                      <a:ext uri="{FF2B5EF4-FFF2-40B4-BE49-F238E27FC236}">
                        <a16:creationId xmlns:a16="http://schemas.microsoft.com/office/drawing/2014/main" id="{F267FC8F-531D-FF5A-B442-4189231FCB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9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308" name="Freeform 30">
                    <a:extLst>
                      <a:ext uri="{FF2B5EF4-FFF2-40B4-BE49-F238E27FC236}">
                        <a16:creationId xmlns:a16="http://schemas.microsoft.com/office/drawing/2014/main" id="{BBE013D6-2315-9EE0-C18C-DE8044015B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9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09" name="Freeform 31">
                    <a:extLst>
                      <a:ext uri="{FF2B5EF4-FFF2-40B4-BE49-F238E27FC236}">
                        <a16:creationId xmlns:a16="http://schemas.microsoft.com/office/drawing/2014/main" id="{92FDEB3C-6B26-48FB-4A39-847A3B57C7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05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10" name="Freeform 32">
                    <a:extLst>
                      <a:ext uri="{FF2B5EF4-FFF2-40B4-BE49-F238E27FC236}">
                        <a16:creationId xmlns:a16="http://schemas.microsoft.com/office/drawing/2014/main" id="{27B8D641-0F50-E31A-802A-6AAA5FB469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70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11" name="Freeform 33">
                    <a:extLst>
                      <a:ext uri="{FF2B5EF4-FFF2-40B4-BE49-F238E27FC236}">
                        <a16:creationId xmlns:a16="http://schemas.microsoft.com/office/drawing/2014/main" id="{54C30208-99A7-273D-4DAB-14208D7CF9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70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12" name="Freeform 34">
                    <a:extLst>
                      <a:ext uri="{FF2B5EF4-FFF2-40B4-BE49-F238E27FC236}">
                        <a16:creationId xmlns:a16="http://schemas.microsoft.com/office/drawing/2014/main" id="{3DD38F3A-9424-450D-05B1-40F24DD644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51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13" name="Freeform 35">
                    <a:extLst>
                      <a:ext uri="{FF2B5EF4-FFF2-40B4-BE49-F238E27FC236}">
                        <a16:creationId xmlns:a16="http://schemas.microsoft.com/office/drawing/2014/main" id="{74240226-DBCF-4C7C-45CC-8FCEB25032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3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14" name="Freeform 36">
                    <a:extLst>
                      <a:ext uri="{FF2B5EF4-FFF2-40B4-BE49-F238E27FC236}">
                        <a16:creationId xmlns:a16="http://schemas.microsoft.com/office/drawing/2014/main" id="{0EECBB2F-0160-FB7D-DDB6-E10FC1E3AA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</p:grpSp>
          <p:grpSp>
            <p:nvGrpSpPr>
              <p:cNvPr id="205" name="Group 37">
                <a:extLst>
                  <a:ext uri="{FF2B5EF4-FFF2-40B4-BE49-F238E27FC236}">
                    <a16:creationId xmlns:a16="http://schemas.microsoft.com/office/drawing/2014/main" id="{3BC2395E-E455-6D06-85CD-24DC77FB18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51200" y="1924050"/>
                <a:ext cx="601663" cy="763588"/>
                <a:chOff x="2048" y="1212"/>
                <a:chExt cx="379" cy="481"/>
              </a:xfrm>
            </p:grpSpPr>
            <p:grpSp>
              <p:nvGrpSpPr>
                <p:cNvPr id="293" name="Group 38">
                  <a:extLst>
                    <a:ext uri="{FF2B5EF4-FFF2-40B4-BE49-F238E27FC236}">
                      <a16:creationId xmlns:a16="http://schemas.microsoft.com/office/drawing/2014/main" id="{F548E52F-F4F0-0F36-E4E2-55A4E702844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48" y="1212"/>
                  <a:ext cx="379" cy="481"/>
                  <a:chOff x="2048" y="1212"/>
                  <a:chExt cx="379" cy="481"/>
                </a:xfrm>
              </p:grpSpPr>
              <p:sp>
                <p:nvSpPr>
                  <p:cNvPr id="303" name="Rectangle 39">
                    <a:extLst>
                      <a:ext uri="{FF2B5EF4-FFF2-40B4-BE49-F238E27FC236}">
                        <a16:creationId xmlns:a16="http://schemas.microsoft.com/office/drawing/2014/main" id="{82DE3F5E-1284-1B65-643D-1B24D6A3AD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48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304" name="Freeform 40">
                    <a:extLst>
                      <a:ext uri="{FF2B5EF4-FFF2-40B4-BE49-F238E27FC236}">
                        <a16:creationId xmlns:a16="http://schemas.microsoft.com/office/drawing/2014/main" id="{0CB375C4-7D46-9B47-4D4D-BED94DCDDD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48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  <p:grpSp>
              <p:nvGrpSpPr>
                <p:cNvPr id="294" name="Group 41">
                  <a:extLst>
                    <a:ext uri="{FF2B5EF4-FFF2-40B4-BE49-F238E27FC236}">
                      <a16:creationId xmlns:a16="http://schemas.microsoft.com/office/drawing/2014/main" id="{4A4C032A-0A29-EA73-E7AB-BFCFF7A837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49" y="1212"/>
                  <a:ext cx="378" cy="481"/>
                  <a:chOff x="2049" y="1212"/>
                  <a:chExt cx="378" cy="481"/>
                </a:xfrm>
              </p:grpSpPr>
              <p:sp>
                <p:nvSpPr>
                  <p:cNvPr id="295" name="Rectangle 42">
                    <a:extLst>
                      <a:ext uri="{FF2B5EF4-FFF2-40B4-BE49-F238E27FC236}">
                        <a16:creationId xmlns:a16="http://schemas.microsoft.com/office/drawing/2014/main" id="{F87E79A0-C740-8D30-C1A8-AADDF3B4DA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91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96" name="Freeform 43">
                    <a:extLst>
                      <a:ext uri="{FF2B5EF4-FFF2-40B4-BE49-F238E27FC236}">
                        <a16:creationId xmlns:a16="http://schemas.microsoft.com/office/drawing/2014/main" id="{0C6641AF-2226-D791-6020-F350E71B6C2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91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97" name="Freeform 44">
                    <a:extLst>
                      <a:ext uri="{FF2B5EF4-FFF2-40B4-BE49-F238E27FC236}">
                        <a16:creationId xmlns:a16="http://schemas.microsoft.com/office/drawing/2014/main" id="{64691F0C-D315-E677-39E7-94F3C9D74D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17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98" name="Freeform 45">
                    <a:extLst>
                      <a:ext uri="{FF2B5EF4-FFF2-40B4-BE49-F238E27FC236}">
                        <a16:creationId xmlns:a16="http://schemas.microsoft.com/office/drawing/2014/main" id="{CDEEC3E1-BC04-2A05-6457-6C32178ED3F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82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99" name="Freeform 46">
                    <a:extLst>
                      <a:ext uri="{FF2B5EF4-FFF2-40B4-BE49-F238E27FC236}">
                        <a16:creationId xmlns:a16="http://schemas.microsoft.com/office/drawing/2014/main" id="{88B5BA11-F1BA-90AC-085F-DFE1269C50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82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00" name="Freeform 47">
                    <a:extLst>
                      <a:ext uri="{FF2B5EF4-FFF2-40B4-BE49-F238E27FC236}">
                        <a16:creationId xmlns:a16="http://schemas.microsoft.com/office/drawing/2014/main" id="{19EAFD9F-3A64-7CB7-94F2-B8E364C39B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63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01" name="Freeform 48">
                    <a:extLst>
                      <a:ext uri="{FF2B5EF4-FFF2-40B4-BE49-F238E27FC236}">
                        <a16:creationId xmlns:a16="http://schemas.microsoft.com/office/drawing/2014/main" id="{F9BA285C-788A-41E6-D350-CAB2154588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85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302" name="Freeform 49">
                    <a:extLst>
                      <a:ext uri="{FF2B5EF4-FFF2-40B4-BE49-F238E27FC236}">
                        <a16:creationId xmlns:a16="http://schemas.microsoft.com/office/drawing/2014/main" id="{59D8D406-6A2D-3472-EC83-B9EFD00F6E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49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</p:grpSp>
          <p:grpSp>
            <p:nvGrpSpPr>
              <p:cNvPr id="206" name="Group 50">
                <a:extLst>
                  <a:ext uri="{FF2B5EF4-FFF2-40B4-BE49-F238E27FC236}">
                    <a16:creationId xmlns:a16="http://schemas.microsoft.com/office/drawing/2014/main" id="{38CE7C0B-2DFA-F044-F588-01CA1F2BEC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51125" y="1924050"/>
                <a:ext cx="601663" cy="763588"/>
                <a:chOff x="1670" y="1212"/>
                <a:chExt cx="379" cy="481"/>
              </a:xfrm>
            </p:grpSpPr>
            <p:grpSp>
              <p:nvGrpSpPr>
                <p:cNvPr id="281" name="Group 51">
                  <a:extLst>
                    <a:ext uri="{FF2B5EF4-FFF2-40B4-BE49-F238E27FC236}">
                      <a16:creationId xmlns:a16="http://schemas.microsoft.com/office/drawing/2014/main" id="{73CD342E-5D55-16C8-8161-3204E7196D0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0" y="1212"/>
                  <a:ext cx="379" cy="481"/>
                  <a:chOff x="1670" y="1212"/>
                  <a:chExt cx="379" cy="481"/>
                </a:xfrm>
              </p:grpSpPr>
              <p:sp>
                <p:nvSpPr>
                  <p:cNvPr id="291" name="Rectangle 52">
                    <a:extLst>
                      <a:ext uri="{FF2B5EF4-FFF2-40B4-BE49-F238E27FC236}">
                        <a16:creationId xmlns:a16="http://schemas.microsoft.com/office/drawing/2014/main" id="{4221CADB-BD21-6A06-6363-FBB48D63C5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70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92" name="Freeform 53">
                    <a:extLst>
                      <a:ext uri="{FF2B5EF4-FFF2-40B4-BE49-F238E27FC236}">
                        <a16:creationId xmlns:a16="http://schemas.microsoft.com/office/drawing/2014/main" id="{E995D203-21AB-9943-4277-BC691FA7D1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70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  <p:grpSp>
              <p:nvGrpSpPr>
                <p:cNvPr id="282" name="Group 54">
                  <a:extLst>
                    <a:ext uri="{FF2B5EF4-FFF2-40B4-BE49-F238E27FC236}">
                      <a16:creationId xmlns:a16="http://schemas.microsoft.com/office/drawing/2014/main" id="{979AB81C-E0BB-63B6-BFE9-7770D44397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1" y="1212"/>
                  <a:ext cx="378" cy="481"/>
                  <a:chOff x="1671" y="1212"/>
                  <a:chExt cx="378" cy="481"/>
                </a:xfrm>
              </p:grpSpPr>
              <p:sp>
                <p:nvSpPr>
                  <p:cNvPr id="283" name="Rectangle 55">
                    <a:extLst>
                      <a:ext uri="{FF2B5EF4-FFF2-40B4-BE49-F238E27FC236}">
                        <a16:creationId xmlns:a16="http://schemas.microsoft.com/office/drawing/2014/main" id="{25D3D10B-865A-664A-3DC0-FFA23FC6A5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12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84" name="Freeform 56">
                    <a:extLst>
                      <a:ext uri="{FF2B5EF4-FFF2-40B4-BE49-F238E27FC236}">
                        <a16:creationId xmlns:a16="http://schemas.microsoft.com/office/drawing/2014/main" id="{E080F43C-FCC0-5370-EE4F-4783EB06D1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12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85" name="Freeform 57">
                    <a:extLst>
                      <a:ext uri="{FF2B5EF4-FFF2-40B4-BE49-F238E27FC236}">
                        <a16:creationId xmlns:a16="http://schemas.microsoft.com/office/drawing/2014/main" id="{BF7FCC96-351B-C365-E314-467910ED68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9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86" name="Freeform 58">
                    <a:extLst>
                      <a:ext uri="{FF2B5EF4-FFF2-40B4-BE49-F238E27FC236}">
                        <a16:creationId xmlns:a16="http://schemas.microsoft.com/office/drawing/2014/main" id="{9E6AFD79-F745-B6B9-BD46-4E3FE85F76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04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87" name="Freeform 59">
                    <a:extLst>
                      <a:ext uri="{FF2B5EF4-FFF2-40B4-BE49-F238E27FC236}">
                        <a16:creationId xmlns:a16="http://schemas.microsoft.com/office/drawing/2014/main" id="{47706F92-4F3C-AB2C-6F64-F61AE1BCE4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04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88" name="Freeform 60">
                    <a:extLst>
                      <a:ext uri="{FF2B5EF4-FFF2-40B4-BE49-F238E27FC236}">
                        <a16:creationId xmlns:a16="http://schemas.microsoft.com/office/drawing/2014/main" id="{6F3F3CFC-1FA6-6155-2F22-A3F765BD33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85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89" name="Freeform 61">
                    <a:extLst>
                      <a:ext uri="{FF2B5EF4-FFF2-40B4-BE49-F238E27FC236}">
                        <a16:creationId xmlns:a16="http://schemas.microsoft.com/office/drawing/2014/main" id="{65D32831-A380-DBB4-7B4A-B3224C94AE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7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90" name="Freeform 62">
                    <a:extLst>
                      <a:ext uri="{FF2B5EF4-FFF2-40B4-BE49-F238E27FC236}">
                        <a16:creationId xmlns:a16="http://schemas.microsoft.com/office/drawing/2014/main" id="{CEA09883-8C6B-FC7A-C4E1-C0FF6ED96E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</p:grpSp>
          <p:grpSp>
            <p:nvGrpSpPr>
              <p:cNvPr id="207" name="Group 63">
                <a:extLst>
                  <a:ext uri="{FF2B5EF4-FFF2-40B4-BE49-F238E27FC236}">
                    <a16:creationId xmlns:a16="http://schemas.microsoft.com/office/drawing/2014/main" id="{41759CBB-4854-C076-7FC9-78B77E7672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51050" y="1924050"/>
                <a:ext cx="601663" cy="763588"/>
                <a:chOff x="1292" y="1212"/>
                <a:chExt cx="379" cy="481"/>
              </a:xfrm>
            </p:grpSpPr>
            <p:grpSp>
              <p:nvGrpSpPr>
                <p:cNvPr id="269" name="Group 64">
                  <a:extLst>
                    <a:ext uri="{FF2B5EF4-FFF2-40B4-BE49-F238E27FC236}">
                      <a16:creationId xmlns:a16="http://schemas.microsoft.com/office/drawing/2014/main" id="{9F63131F-F89D-6AD1-5893-00A7F9E1A97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92" y="1212"/>
                  <a:ext cx="379" cy="481"/>
                  <a:chOff x="1292" y="1212"/>
                  <a:chExt cx="379" cy="481"/>
                </a:xfrm>
              </p:grpSpPr>
              <p:sp>
                <p:nvSpPr>
                  <p:cNvPr id="279" name="Rectangle 65">
                    <a:extLst>
                      <a:ext uri="{FF2B5EF4-FFF2-40B4-BE49-F238E27FC236}">
                        <a16:creationId xmlns:a16="http://schemas.microsoft.com/office/drawing/2014/main" id="{6345F79C-8EA1-DDAF-49E4-6673F2108F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80" name="Freeform 66">
                    <a:extLst>
                      <a:ext uri="{FF2B5EF4-FFF2-40B4-BE49-F238E27FC236}">
                        <a16:creationId xmlns:a16="http://schemas.microsoft.com/office/drawing/2014/main" id="{19376423-32F0-CE4B-5A63-C30FA02EF2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  <p:grpSp>
              <p:nvGrpSpPr>
                <p:cNvPr id="270" name="Group 67">
                  <a:extLst>
                    <a:ext uri="{FF2B5EF4-FFF2-40B4-BE49-F238E27FC236}">
                      <a16:creationId xmlns:a16="http://schemas.microsoft.com/office/drawing/2014/main" id="{8D62E06A-74F5-997D-1267-87AEE3E9AE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93" y="1212"/>
                  <a:ext cx="378" cy="481"/>
                  <a:chOff x="1293" y="1212"/>
                  <a:chExt cx="378" cy="481"/>
                </a:xfrm>
              </p:grpSpPr>
              <p:sp>
                <p:nvSpPr>
                  <p:cNvPr id="271" name="Rectangle 68">
                    <a:extLst>
                      <a:ext uri="{FF2B5EF4-FFF2-40B4-BE49-F238E27FC236}">
                        <a16:creationId xmlns:a16="http://schemas.microsoft.com/office/drawing/2014/main" id="{921BBAC7-FA63-BAE9-78EE-9223FDC3F8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4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72" name="Freeform 69">
                    <a:extLst>
                      <a:ext uri="{FF2B5EF4-FFF2-40B4-BE49-F238E27FC236}">
                        <a16:creationId xmlns:a16="http://schemas.microsoft.com/office/drawing/2014/main" id="{6B50A21C-7ABD-04A2-CECA-4C3339DA20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4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73" name="Freeform 70">
                    <a:extLst>
                      <a:ext uri="{FF2B5EF4-FFF2-40B4-BE49-F238E27FC236}">
                        <a16:creationId xmlns:a16="http://schemas.microsoft.com/office/drawing/2014/main" id="{2B44F371-8AD1-922B-F089-3057C83058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61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74" name="Freeform 71">
                    <a:extLst>
                      <a:ext uri="{FF2B5EF4-FFF2-40B4-BE49-F238E27FC236}">
                        <a16:creationId xmlns:a16="http://schemas.microsoft.com/office/drawing/2014/main" id="{C5489A2F-3177-5880-8487-C10DB9EDCD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26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75" name="Freeform 72">
                    <a:extLst>
                      <a:ext uri="{FF2B5EF4-FFF2-40B4-BE49-F238E27FC236}">
                        <a16:creationId xmlns:a16="http://schemas.microsoft.com/office/drawing/2014/main" id="{D680CC8D-A66F-B9CD-2B98-8F9451AA6D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26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76" name="Freeform 73">
                    <a:extLst>
                      <a:ext uri="{FF2B5EF4-FFF2-40B4-BE49-F238E27FC236}">
                        <a16:creationId xmlns:a16="http://schemas.microsoft.com/office/drawing/2014/main" id="{2616C1E4-4B0C-5F6A-789D-FDE1C46D68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6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77" name="Freeform 74">
                    <a:extLst>
                      <a:ext uri="{FF2B5EF4-FFF2-40B4-BE49-F238E27FC236}">
                        <a16:creationId xmlns:a16="http://schemas.microsoft.com/office/drawing/2014/main" id="{1C39E3D7-F014-6575-F0CE-F96E6D987C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29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78" name="Freeform 75">
                    <a:extLst>
                      <a:ext uri="{FF2B5EF4-FFF2-40B4-BE49-F238E27FC236}">
                        <a16:creationId xmlns:a16="http://schemas.microsoft.com/office/drawing/2014/main" id="{70142D55-0786-CDD9-3881-61C2AC457A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93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</p:grpSp>
          <p:grpSp>
            <p:nvGrpSpPr>
              <p:cNvPr id="208" name="Group 76">
                <a:extLst>
                  <a:ext uri="{FF2B5EF4-FFF2-40B4-BE49-F238E27FC236}">
                    <a16:creationId xmlns:a16="http://schemas.microsoft.com/office/drawing/2014/main" id="{ECAE8CF3-60F0-7288-60BA-E7152172F6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52563" y="1924050"/>
                <a:ext cx="601663" cy="763588"/>
                <a:chOff x="915" y="1212"/>
                <a:chExt cx="379" cy="481"/>
              </a:xfrm>
            </p:grpSpPr>
            <p:grpSp>
              <p:nvGrpSpPr>
                <p:cNvPr id="257" name="Group 77">
                  <a:extLst>
                    <a:ext uri="{FF2B5EF4-FFF2-40B4-BE49-F238E27FC236}">
                      <a16:creationId xmlns:a16="http://schemas.microsoft.com/office/drawing/2014/main" id="{DEB3B436-5975-5539-1480-C7351FB925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15" y="1212"/>
                  <a:ext cx="379" cy="481"/>
                  <a:chOff x="915" y="1212"/>
                  <a:chExt cx="379" cy="481"/>
                </a:xfrm>
              </p:grpSpPr>
              <p:sp>
                <p:nvSpPr>
                  <p:cNvPr id="267" name="Rectangle 78">
                    <a:extLst>
                      <a:ext uri="{FF2B5EF4-FFF2-40B4-BE49-F238E27FC236}">
                        <a16:creationId xmlns:a16="http://schemas.microsoft.com/office/drawing/2014/main" id="{70B9806B-DE48-60B8-0828-F22A938BAB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15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68" name="Freeform 79">
                    <a:extLst>
                      <a:ext uri="{FF2B5EF4-FFF2-40B4-BE49-F238E27FC236}">
                        <a16:creationId xmlns:a16="http://schemas.microsoft.com/office/drawing/2014/main" id="{143208F2-5C19-18A7-716C-90388E784F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15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  <p:grpSp>
              <p:nvGrpSpPr>
                <p:cNvPr id="258" name="Group 80">
                  <a:extLst>
                    <a:ext uri="{FF2B5EF4-FFF2-40B4-BE49-F238E27FC236}">
                      <a16:creationId xmlns:a16="http://schemas.microsoft.com/office/drawing/2014/main" id="{E6124552-2DE1-E4D2-A54A-91317A6CF16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15" y="1212"/>
                  <a:ext cx="378" cy="481"/>
                  <a:chOff x="915" y="1212"/>
                  <a:chExt cx="378" cy="481"/>
                </a:xfrm>
              </p:grpSpPr>
              <p:sp>
                <p:nvSpPr>
                  <p:cNvPr id="259" name="Rectangle 81">
                    <a:extLst>
                      <a:ext uri="{FF2B5EF4-FFF2-40B4-BE49-F238E27FC236}">
                        <a16:creationId xmlns:a16="http://schemas.microsoft.com/office/drawing/2014/main" id="{DDF646C3-7AEF-C360-EFE3-B86E90E4E5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57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60" name="Freeform 82">
                    <a:extLst>
                      <a:ext uri="{FF2B5EF4-FFF2-40B4-BE49-F238E27FC236}">
                        <a16:creationId xmlns:a16="http://schemas.microsoft.com/office/drawing/2014/main" id="{375C5617-297B-B7E2-393D-5C4148DA3A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57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61" name="Freeform 83">
                    <a:extLst>
                      <a:ext uri="{FF2B5EF4-FFF2-40B4-BE49-F238E27FC236}">
                        <a16:creationId xmlns:a16="http://schemas.microsoft.com/office/drawing/2014/main" id="{6C1C1C39-9CD8-2A03-987C-00AED371A6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84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62" name="Freeform 84">
                    <a:extLst>
                      <a:ext uri="{FF2B5EF4-FFF2-40B4-BE49-F238E27FC236}">
                        <a16:creationId xmlns:a16="http://schemas.microsoft.com/office/drawing/2014/main" id="{EFB7BBCA-FF54-B1C0-45EA-E621FBA410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49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63" name="Freeform 85">
                    <a:extLst>
                      <a:ext uri="{FF2B5EF4-FFF2-40B4-BE49-F238E27FC236}">
                        <a16:creationId xmlns:a16="http://schemas.microsoft.com/office/drawing/2014/main" id="{3348ACF9-FFB7-4FAA-AE2A-5C0AE82AFA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49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64" name="Freeform 86">
                    <a:extLst>
                      <a:ext uri="{FF2B5EF4-FFF2-40B4-BE49-F238E27FC236}">
                        <a16:creationId xmlns:a16="http://schemas.microsoft.com/office/drawing/2014/main" id="{9CF7F0EB-E41D-F415-8733-4A580379AF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29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65" name="Freeform 87">
                    <a:extLst>
                      <a:ext uri="{FF2B5EF4-FFF2-40B4-BE49-F238E27FC236}">
                        <a16:creationId xmlns:a16="http://schemas.microsoft.com/office/drawing/2014/main" id="{0C303947-A10C-25BD-A0E5-2C75162D9C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51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66" name="Freeform 88">
                    <a:extLst>
                      <a:ext uri="{FF2B5EF4-FFF2-40B4-BE49-F238E27FC236}">
                        <a16:creationId xmlns:a16="http://schemas.microsoft.com/office/drawing/2014/main" id="{5D4F843C-49BA-6542-73B3-02085579FB7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15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</p:grpSp>
          <p:grpSp>
            <p:nvGrpSpPr>
              <p:cNvPr id="209" name="Group 89">
                <a:extLst>
                  <a:ext uri="{FF2B5EF4-FFF2-40B4-BE49-F238E27FC236}">
                    <a16:creationId xmlns:a16="http://schemas.microsoft.com/office/drawing/2014/main" id="{AF3518CC-1C32-76C4-B026-A7106D19FB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51350" y="1924050"/>
                <a:ext cx="601663" cy="763588"/>
                <a:chOff x="2804" y="1212"/>
                <a:chExt cx="379" cy="481"/>
              </a:xfrm>
            </p:grpSpPr>
            <p:grpSp>
              <p:nvGrpSpPr>
                <p:cNvPr id="245" name="Group 90">
                  <a:extLst>
                    <a:ext uri="{FF2B5EF4-FFF2-40B4-BE49-F238E27FC236}">
                      <a16:creationId xmlns:a16="http://schemas.microsoft.com/office/drawing/2014/main" id="{7E3348FA-9DD5-588A-F683-FE7087B870C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04" y="1212"/>
                  <a:ext cx="379" cy="481"/>
                  <a:chOff x="2804" y="1212"/>
                  <a:chExt cx="379" cy="481"/>
                </a:xfrm>
              </p:grpSpPr>
              <p:sp>
                <p:nvSpPr>
                  <p:cNvPr id="255" name="Rectangle 91">
                    <a:extLst>
                      <a:ext uri="{FF2B5EF4-FFF2-40B4-BE49-F238E27FC236}">
                        <a16:creationId xmlns:a16="http://schemas.microsoft.com/office/drawing/2014/main" id="{56BEDCD3-229E-F567-D3A1-0D70A81833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04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56" name="Freeform 92">
                    <a:extLst>
                      <a:ext uri="{FF2B5EF4-FFF2-40B4-BE49-F238E27FC236}">
                        <a16:creationId xmlns:a16="http://schemas.microsoft.com/office/drawing/2014/main" id="{61F4A45D-29B4-8B4C-5319-12BD89C5AB0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04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  <p:grpSp>
              <p:nvGrpSpPr>
                <p:cNvPr id="246" name="Group 93">
                  <a:extLst>
                    <a:ext uri="{FF2B5EF4-FFF2-40B4-BE49-F238E27FC236}">
                      <a16:creationId xmlns:a16="http://schemas.microsoft.com/office/drawing/2014/main" id="{B8C6C434-FCE0-AFDB-FE40-CF5EAF186C1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05" y="1212"/>
                  <a:ext cx="378" cy="481"/>
                  <a:chOff x="2805" y="1212"/>
                  <a:chExt cx="378" cy="481"/>
                </a:xfrm>
              </p:grpSpPr>
              <p:sp>
                <p:nvSpPr>
                  <p:cNvPr id="247" name="Rectangle 94">
                    <a:extLst>
                      <a:ext uri="{FF2B5EF4-FFF2-40B4-BE49-F238E27FC236}">
                        <a16:creationId xmlns:a16="http://schemas.microsoft.com/office/drawing/2014/main" id="{CDCFF68A-5AFC-F4B2-BDF6-8A5E71F569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6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48" name="Freeform 95">
                    <a:extLst>
                      <a:ext uri="{FF2B5EF4-FFF2-40B4-BE49-F238E27FC236}">
                        <a16:creationId xmlns:a16="http://schemas.microsoft.com/office/drawing/2014/main" id="{4F7C2C25-D9E4-F014-1611-0B12D5DC60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6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49" name="Freeform 96">
                    <a:extLst>
                      <a:ext uri="{FF2B5EF4-FFF2-40B4-BE49-F238E27FC236}">
                        <a16:creationId xmlns:a16="http://schemas.microsoft.com/office/drawing/2014/main" id="{4C150F14-7AA5-3093-1336-D0E82D0749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73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50" name="Freeform 97">
                    <a:extLst>
                      <a:ext uri="{FF2B5EF4-FFF2-40B4-BE49-F238E27FC236}">
                        <a16:creationId xmlns:a16="http://schemas.microsoft.com/office/drawing/2014/main" id="{56BCD5EE-9C94-FC88-4093-0A75D007E6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38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51" name="Freeform 98">
                    <a:extLst>
                      <a:ext uri="{FF2B5EF4-FFF2-40B4-BE49-F238E27FC236}">
                        <a16:creationId xmlns:a16="http://schemas.microsoft.com/office/drawing/2014/main" id="{CB1F032A-6EB5-06D1-3613-36D017ED937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38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52" name="Freeform 99">
                    <a:extLst>
                      <a:ext uri="{FF2B5EF4-FFF2-40B4-BE49-F238E27FC236}">
                        <a16:creationId xmlns:a16="http://schemas.microsoft.com/office/drawing/2014/main" id="{3F095435-3C3A-6F49-3720-89F12876A8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19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53" name="Freeform 100">
                    <a:extLst>
                      <a:ext uri="{FF2B5EF4-FFF2-40B4-BE49-F238E27FC236}">
                        <a16:creationId xmlns:a16="http://schemas.microsoft.com/office/drawing/2014/main" id="{FCEA4F51-9F6E-C636-D0A6-624C2253ED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1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54" name="Freeform 101">
                    <a:extLst>
                      <a:ext uri="{FF2B5EF4-FFF2-40B4-BE49-F238E27FC236}">
                        <a16:creationId xmlns:a16="http://schemas.microsoft.com/office/drawing/2014/main" id="{B9984AA1-0336-0D71-DD7C-2AE6E73571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05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</p:grpSp>
          <p:grpSp>
            <p:nvGrpSpPr>
              <p:cNvPr id="210" name="Group 102">
                <a:extLst>
                  <a:ext uri="{FF2B5EF4-FFF2-40B4-BE49-F238E27FC236}">
                    <a16:creationId xmlns:a16="http://schemas.microsoft.com/office/drawing/2014/main" id="{B4DDD869-5E51-CDFC-A5F6-59FB2F8424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51275" y="1924050"/>
                <a:ext cx="601663" cy="763588"/>
                <a:chOff x="2426" y="1212"/>
                <a:chExt cx="379" cy="481"/>
              </a:xfrm>
            </p:grpSpPr>
            <p:grpSp>
              <p:nvGrpSpPr>
                <p:cNvPr id="233" name="Group 232">
                  <a:extLst>
                    <a:ext uri="{FF2B5EF4-FFF2-40B4-BE49-F238E27FC236}">
                      <a16:creationId xmlns:a16="http://schemas.microsoft.com/office/drawing/2014/main" id="{3CD0CED9-5EA9-A4BD-B565-D09C9AFF08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26" y="1212"/>
                  <a:ext cx="379" cy="481"/>
                  <a:chOff x="2426" y="1212"/>
                  <a:chExt cx="379" cy="481"/>
                </a:xfrm>
              </p:grpSpPr>
              <p:sp>
                <p:nvSpPr>
                  <p:cNvPr id="243" name="Rectangle 104">
                    <a:extLst>
                      <a:ext uri="{FF2B5EF4-FFF2-40B4-BE49-F238E27FC236}">
                        <a16:creationId xmlns:a16="http://schemas.microsoft.com/office/drawing/2014/main" id="{6FC28C4D-D25C-0125-F270-40C8D08DF2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26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44" name="Freeform 105">
                    <a:extLst>
                      <a:ext uri="{FF2B5EF4-FFF2-40B4-BE49-F238E27FC236}">
                        <a16:creationId xmlns:a16="http://schemas.microsoft.com/office/drawing/2014/main" id="{CFC63F2E-C876-A791-3485-51BF3AEBC3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26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  <p:grpSp>
              <p:nvGrpSpPr>
                <p:cNvPr id="234" name="Group 106">
                  <a:extLst>
                    <a:ext uri="{FF2B5EF4-FFF2-40B4-BE49-F238E27FC236}">
                      <a16:creationId xmlns:a16="http://schemas.microsoft.com/office/drawing/2014/main" id="{7FDE1717-E41E-4487-57FE-20EB5063949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27" y="1212"/>
                  <a:ext cx="378" cy="481"/>
                  <a:chOff x="2427" y="1212"/>
                  <a:chExt cx="378" cy="481"/>
                </a:xfrm>
              </p:grpSpPr>
              <p:sp>
                <p:nvSpPr>
                  <p:cNvPr id="235" name="Rectangle 107">
                    <a:extLst>
                      <a:ext uri="{FF2B5EF4-FFF2-40B4-BE49-F238E27FC236}">
                        <a16:creationId xmlns:a16="http://schemas.microsoft.com/office/drawing/2014/main" id="{00D31653-9430-57A0-59F5-31A216B25E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68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36" name="Freeform 108">
                    <a:extLst>
                      <a:ext uri="{FF2B5EF4-FFF2-40B4-BE49-F238E27FC236}">
                        <a16:creationId xmlns:a16="http://schemas.microsoft.com/office/drawing/2014/main" id="{6F5E1CEE-5EE7-286B-3B93-34072E8182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68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37" name="Freeform 109">
                    <a:extLst>
                      <a:ext uri="{FF2B5EF4-FFF2-40B4-BE49-F238E27FC236}">
                        <a16:creationId xmlns:a16="http://schemas.microsoft.com/office/drawing/2014/main" id="{34C12CF8-0921-0B63-FADC-D22E6A9B56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5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38" name="Freeform 110">
                    <a:extLst>
                      <a:ext uri="{FF2B5EF4-FFF2-40B4-BE49-F238E27FC236}">
                        <a16:creationId xmlns:a16="http://schemas.microsoft.com/office/drawing/2014/main" id="{412CACE3-B844-D461-0987-3B5B247F83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0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39" name="Freeform 111">
                    <a:extLst>
                      <a:ext uri="{FF2B5EF4-FFF2-40B4-BE49-F238E27FC236}">
                        <a16:creationId xmlns:a16="http://schemas.microsoft.com/office/drawing/2014/main" id="{D29FBFB5-5C25-25C4-3D83-DC5A493C95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0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40" name="Freeform 112">
                    <a:extLst>
                      <a:ext uri="{FF2B5EF4-FFF2-40B4-BE49-F238E27FC236}">
                        <a16:creationId xmlns:a16="http://schemas.microsoft.com/office/drawing/2014/main" id="{480E9DE5-E554-E2AF-8AF9-2B0DFDBCDE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41" name="Freeform 113">
                    <a:extLst>
                      <a:ext uri="{FF2B5EF4-FFF2-40B4-BE49-F238E27FC236}">
                        <a16:creationId xmlns:a16="http://schemas.microsoft.com/office/drawing/2014/main" id="{7DE14D38-8001-A78E-6B55-9E5582A096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63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42" name="Freeform 114">
                    <a:extLst>
                      <a:ext uri="{FF2B5EF4-FFF2-40B4-BE49-F238E27FC236}">
                        <a16:creationId xmlns:a16="http://schemas.microsoft.com/office/drawing/2014/main" id="{72D59673-24E1-7793-6A74-F03E2C8CA2F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27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</p:grpSp>
          <p:grpSp>
            <p:nvGrpSpPr>
              <p:cNvPr id="211" name="Group 115">
                <a:extLst>
                  <a:ext uri="{FF2B5EF4-FFF2-40B4-BE49-F238E27FC236}">
                    <a16:creationId xmlns:a16="http://schemas.microsoft.com/office/drawing/2014/main" id="{4AB6D985-29EA-0B24-A40E-1B84CD6896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51425" y="1924050"/>
                <a:ext cx="601663" cy="763588"/>
                <a:chOff x="3182" y="1212"/>
                <a:chExt cx="379" cy="481"/>
              </a:xfrm>
            </p:grpSpPr>
            <p:grpSp>
              <p:nvGrpSpPr>
                <p:cNvPr id="221" name="Group 116">
                  <a:extLst>
                    <a:ext uri="{FF2B5EF4-FFF2-40B4-BE49-F238E27FC236}">
                      <a16:creationId xmlns:a16="http://schemas.microsoft.com/office/drawing/2014/main" id="{EA561850-38F0-0A9D-424F-05FD067583E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82" y="1212"/>
                  <a:ext cx="379" cy="481"/>
                  <a:chOff x="3182" y="1212"/>
                  <a:chExt cx="379" cy="481"/>
                </a:xfrm>
              </p:grpSpPr>
              <p:sp>
                <p:nvSpPr>
                  <p:cNvPr id="231" name="Rectangle 117">
                    <a:extLst>
                      <a:ext uri="{FF2B5EF4-FFF2-40B4-BE49-F238E27FC236}">
                        <a16:creationId xmlns:a16="http://schemas.microsoft.com/office/drawing/2014/main" id="{5D0BC6D1-278F-B8EA-46D1-0F3A2F314C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82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32" name="Freeform 118">
                    <a:extLst>
                      <a:ext uri="{FF2B5EF4-FFF2-40B4-BE49-F238E27FC236}">
                        <a16:creationId xmlns:a16="http://schemas.microsoft.com/office/drawing/2014/main" id="{50BB4D42-E611-372B-60FA-1F0A7D67F2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82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  <p:grpSp>
              <p:nvGrpSpPr>
                <p:cNvPr id="222" name="Group 119">
                  <a:extLst>
                    <a:ext uri="{FF2B5EF4-FFF2-40B4-BE49-F238E27FC236}">
                      <a16:creationId xmlns:a16="http://schemas.microsoft.com/office/drawing/2014/main" id="{B1AE8C6F-6DFB-95FA-A1F3-B0DFC7A41BF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82" y="1212"/>
                  <a:ext cx="378" cy="481"/>
                  <a:chOff x="3182" y="1212"/>
                  <a:chExt cx="378" cy="481"/>
                </a:xfrm>
              </p:grpSpPr>
              <p:sp>
                <p:nvSpPr>
                  <p:cNvPr id="223" name="Rectangle 120">
                    <a:extLst>
                      <a:ext uri="{FF2B5EF4-FFF2-40B4-BE49-F238E27FC236}">
                        <a16:creationId xmlns:a16="http://schemas.microsoft.com/office/drawing/2014/main" id="{0E383191-7D9E-3743-BF25-E9F874551D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24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  <p:sp>
                <p:nvSpPr>
                  <p:cNvPr id="224" name="Freeform 121">
                    <a:extLst>
                      <a:ext uri="{FF2B5EF4-FFF2-40B4-BE49-F238E27FC236}">
                        <a16:creationId xmlns:a16="http://schemas.microsoft.com/office/drawing/2014/main" id="{968A114D-7865-68BF-3516-B0AFBB8250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24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25" name="Freeform 122">
                    <a:extLst>
                      <a:ext uri="{FF2B5EF4-FFF2-40B4-BE49-F238E27FC236}">
                        <a16:creationId xmlns:a16="http://schemas.microsoft.com/office/drawing/2014/main" id="{7DD9AEF6-C293-BC01-879A-9D08DB9B80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51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26" name="Freeform 123">
                    <a:extLst>
                      <a:ext uri="{FF2B5EF4-FFF2-40B4-BE49-F238E27FC236}">
                        <a16:creationId xmlns:a16="http://schemas.microsoft.com/office/drawing/2014/main" id="{22AA60FB-C537-D0BF-05F6-6E7C98F0FD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16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27" name="Freeform 124">
                    <a:extLst>
                      <a:ext uri="{FF2B5EF4-FFF2-40B4-BE49-F238E27FC236}">
                        <a16:creationId xmlns:a16="http://schemas.microsoft.com/office/drawing/2014/main" id="{0E71B03C-AA28-B741-A72A-E9B0C2C6C3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16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28" name="Freeform 125">
                    <a:extLst>
                      <a:ext uri="{FF2B5EF4-FFF2-40B4-BE49-F238E27FC236}">
                        <a16:creationId xmlns:a16="http://schemas.microsoft.com/office/drawing/2014/main" id="{CBF507A0-1862-E427-406E-B0436015EC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96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29" name="Freeform 126">
                    <a:extLst>
                      <a:ext uri="{FF2B5EF4-FFF2-40B4-BE49-F238E27FC236}">
                        <a16:creationId xmlns:a16="http://schemas.microsoft.com/office/drawing/2014/main" id="{EFBB932D-1849-F96E-558B-2E12860B78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18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  <p:sp>
                <p:nvSpPr>
                  <p:cNvPr id="230" name="Freeform 127">
                    <a:extLst>
                      <a:ext uri="{FF2B5EF4-FFF2-40B4-BE49-F238E27FC236}">
                        <a16:creationId xmlns:a16="http://schemas.microsoft.com/office/drawing/2014/main" id="{F865E232-FE64-5D38-4252-ACF8965F4E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82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/>
                  </a:p>
                </p:txBody>
              </p:sp>
            </p:grpSp>
          </p:grpSp>
          <p:grpSp>
            <p:nvGrpSpPr>
              <p:cNvPr id="212" name="Group 211">
                <a:extLst>
                  <a:ext uri="{FF2B5EF4-FFF2-40B4-BE49-F238E27FC236}">
                    <a16:creationId xmlns:a16="http://schemas.microsoft.com/office/drawing/2014/main" id="{285AC715-76A1-6E21-8B70-C6EECA2A3A89}"/>
                  </a:ext>
                </a:extLst>
              </p:cNvPr>
              <p:cNvGrpSpPr/>
              <p:nvPr/>
            </p:nvGrpSpPr>
            <p:grpSpPr>
              <a:xfrm>
                <a:off x="869291" y="870084"/>
                <a:ext cx="3885333" cy="1831976"/>
                <a:chOff x="869291" y="-19620"/>
                <a:chExt cx="3885333" cy="1831976"/>
              </a:xfrm>
            </p:grpSpPr>
            <p:grpSp>
              <p:nvGrpSpPr>
                <p:cNvPr id="213" name="Group 1">
                  <a:extLst>
                    <a:ext uri="{FF2B5EF4-FFF2-40B4-BE49-F238E27FC236}">
                      <a16:creationId xmlns:a16="http://schemas.microsoft.com/office/drawing/2014/main" id="{FCBC7473-CED7-FA8E-1283-8814FA994D1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69291" y="-19620"/>
                  <a:ext cx="3721100" cy="1831975"/>
                  <a:chOff x="537" y="539"/>
                  <a:chExt cx="2344" cy="1154"/>
                </a:xfrm>
              </p:grpSpPr>
              <p:grpSp>
                <p:nvGrpSpPr>
                  <p:cNvPr id="216" name="Group 2">
                    <a:extLst>
                      <a:ext uri="{FF2B5EF4-FFF2-40B4-BE49-F238E27FC236}">
                        <a16:creationId xmlns:a16="http://schemas.microsoft.com/office/drawing/2014/main" id="{3E4C472F-E824-446C-27A1-01DD4B6C4D7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1" y="539"/>
                    <a:ext cx="2290" cy="985"/>
                    <a:chOff x="591" y="539"/>
                    <a:chExt cx="2290" cy="985"/>
                  </a:xfrm>
                </p:grpSpPr>
                <p:sp>
                  <p:nvSpPr>
                    <p:cNvPr id="218" name="Freeform 3">
                      <a:extLst>
                        <a:ext uri="{FF2B5EF4-FFF2-40B4-BE49-F238E27FC236}">
                          <a16:creationId xmlns:a16="http://schemas.microsoft.com/office/drawing/2014/main" id="{E467DBEC-5541-E4CC-08E7-887F68A33ED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55" y="539"/>
                      <a:ext cx="218" cy="684"/>
                    </a:xfrm>
                    <a:custGeom>
                      <a:avLst/>
                      <a:gdLst>
                        <a:gd name="T0" fmla="*/ 0 w 757"/>
                        <a:gd name="T1" fmla="*/ 0 h 3561"/>
                        <a:gd name="T2" fmla="*/ 0 w 757"/>
                        <a:gd name="T3" fmla="*/ 0 h 3561"/>
                        <a:gd name="T4" fmla="*/ 0 w 757"/>
                        <a:gd name="T5" fmla="*/ 0 h 3561"/>
                        <a:gd name="T6" fmla="*/ 0 w 757"/>
                        <a:gd name="T7" fmla="*/ 0 h 3561"/>
                        <a:gd name="T8" fmla="*/ 0 w 757"/>
                        <a:gd name="T9" fmla="*/ 0 h 3561"/>
                        <a:gd name="T10" fmla="*/ 0 w 757"/>
                        <a:gd name="T11" fmla="*/ 0 h 3561"/>
                        <a:gd name="T12" fmla="*/ 0 w 757"/>
                        <a:gd name="T13" fmla="*/ 0 h 3561"/>
                        <a:gd name="T14" fmla="*/ 0 w 757"/>
                        <a:gd name="T15" fmla="*/ 0 h 3561"/>
                        <a:gd name="T16" fmla="*/ 0 w 757"/>
                        <a:gd name="T17" fmla="*/ 0 h 3561"/>
                        <a:gd name="T18" fmla="*/ 0 w 757"/>
                        <a:gd name="T19" fmla="*/ 0 h 3561"/>
                        <a:gd name="T20" fmla="*/ 0 w 757"/>
                        <a:gd name="T21" fmla="*/ 0 h 3561"/>
                        <a:gd name="T22" fmla="*/ 0 w 757"/>
                        <a:gd name="T23" fmla="*/ 0 h 3561"/>
                        <a:gd name="T24" fmla="*/ 0 w 757"/>
                        <a:gd name="T25" fmla="*/ 0 h 3561"/>
                        <a:gd name="T26" fmla="*/ 0 w 757"/>
                        <a:gd name="T27" fmla="*/ 0 h 3561"/>
                        <a:gd name="T28" fmla="*/ 0 w 757"/>
                        <a:gd name="T29" fmla="*/ 0 h 3561"/>
                        <a:gd name="T30" fmla="*/ 0 w 757"/>
                        <a:gd name="T31" fmla="*/ 0 h 3561"/>
                        <a:gd name="T32" fmla="*/ 0 w 757"/>
                        <a:gd name="T33" fmla="*/ 0 h 3561"/>
                        <a:gd name="T34" fmla="*/ 0 w 757"/>
                        <a:gd name="T35" fmla="*/ 0 h 3561"/>
                        <a:gd name="T36" fmla="*/ 0 w 757"/>
                        <a:gd name="T37" fmla="*/ 0 h 3561"/>
                        <a:gd name="T38" fmla="*/ 0 w 757"/>
                        <a:gd name="T39" fmla="*/ 0 h 3561"/>
                        <a:gd name="T40" fmla="*/ 0 w 757"/>
                        <a:gd name="T41" fmla="*/ 0 h 3561"/>
                        <a:gd name="T42" fmla="*/ 0 w 757"/>
                        <a:gd name="T43" fmla="*/ 0 h 3561"/>
                        <a:gd name="T44" fmla="*/ 0 w 757"/>
                        <a:gd name="T45" fmla="*/ 0 h 3561"/>
                        <a:gd name="T46" fmla="*/ 0 w 757"/>
                        <a:gd name="T47" fmla="*/ 0 h 3561"/>
                        <a:gd name="T48" fmla="*/ 0 w 757"/>
                        <a:gd name="T49" fmla="*/ 0 h 3561"/>
                        <a:gd name="T50" fmla="*/ 0 w 757"/>
                        <a:gd name="T51" fmla="*/ 0 h 3561"/>
                        <a:gd name="T52" fmla="*/ 0 w 757"/>
                        <a:gd name="T53" fmla="*/ 0 h 3561"/>
                        <a:gd name="T54" fmla="*/ 0 w 757"/>
                        <a:gd name="T55" fmla="*/ 0 h 3561"/>
                        <a:gd name="T56" fmla="*/ 0 w 757"/>
                        <a:gd name="T57" fmla="*/ 0 h 3561"/>
                        <a:gd name="T58" fmla="*/ 0 w 757"/>
                        <a:gd name="T59" fmla="*/ 0 h 3561"/>
                        <a:gd name="T60" fmla="*/ 0 w 757"/>
                        <a:gd name="T61" fmla="*/ 0 h 3561"/>
                        <a:gd name="T62" fmla="*/ 0 w 757"/>
                        <a:gd name="T63" fmla="*/ 0 h 3561"/>
                        <a:gd name="T64" fmla="*/ 0 w 757"/>
                        <a:gd name="T65" fmla="*/ 0 h 3561"/>
                        <a:gd name="T66" fmla="*/ 0 w 757"/>
                        <a:gd name="T67" fmla="*/ 0 h 3561"/>
                        <a:gd name="T68" fmla="*/ 0 w 757"/>
                        <a:gd name="T69" fmla="*/ 0 h 3561"/>
                        <a:gd name="T70" fmla="*/ 0 w 757"/>
                        <a:gd name="T71" fmla="*/ 0 h 3561"/>
                        <a:gd name="T72" fmla="*/ 0 w 757"/>
                        <a:gd name="T73" fmla="*/ 0 h 3561"/>
                        <a:gd name="T74" fmla="*/ 0 w 757"/>
                        <a:gd name="T75" fmla="*/ 0 h 3561"/>
                        <a:gd name="T76" fmla="*/ 0 w 757"/>
                        <a:gd name="T77" fmla="*/ 0 h 3561"/>
                        <a:gd name="T78" fmla="*/ 0 w 757"/>
                        <a:gd name="T79" fmla="*/ 0 h 3561"/>
                        <a:gd name="T80" fmla="*/ 0 w 757"/>
                        <a:gd name="T81" fmla="*/ 0 h 3561"/>
                        <a:gd name="T82" fmla="*/ 0 w 757"/>
                        <a:gd name="T83" fmla="*/ 0 h 3561"/>
                        <a:gd name="T84" fmla="*/ 0 w 757"/>
                        <a:gd name="T85" fmla="*/ 0 h 3561"/>
                        <a:gd name="T86" fmla="*/ 0 w 757"/>
                        <a:gd name="T87" fmla="*/ 0 h 3561"/>
                        <a:gd name="T88" fmla="*/ 0 w 757"/>
                        <a:gd name="T89" fmla="*/ 0 h 3561"/>
                        <a:gd name="T90" fmla="*/ 0 w 757"/>
                        <a:gd name="T91" fmla="*/ 0 h 3561"/>
                        <a:gd name="T92" fmla="*/ 0 w 757"/>
                        <a:gd name="T93" fmla="*/ 0 h 3561"/>
                        <a:gd name="T94" fmla="*/ 0 w 757"/>
                        <a:gd name="T95" fmla="*/ 0 h 3561"/>
                        <a:gd name="T96" fmla="*/ 0 w 757"/>
                        <a:gd name="T97" fmla="*/ 0 h 3561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w 757"/>
                        <a:gd name="T148" fmla="*/ 0 h 3561"/>
                        <a:gd name="T149" fmla="*/ 757 w 757"/>
                        <a:gd name="T150" fmla="*/ 3561 h 3561"/>
                      </a:gdLst>
                      <a:ahLst/>
                      <a:cxnLst>
                        <a:cxn ang="T98">
                          <a:pos x="T0" y="T1"/>
                        </a:cxn>
                        <a:cxn ang="T99">
                          <a:pos x="T2" y="T3"/>
                        </a:cxn>
                        <a:cxn ang="T100">
                          <a:pos x="T4" y="T5"/>
                        </a:cxn>
                        <a:cxn ang="T101">
                          <a:pos x="T6" y="T7"/>
                        </a:cxn>
                        <a:cxn ang="T102">
                          <a:pos x="T8" y="T9"/>
                        </a:cxn>
                        <a:cxn ang="T103">
                          <a:pos x="T10" y="T11"/>
                        </a:cxn>
                        <a:cxn ang="T104">
                          <a:pos x="T12" y="T13"/>
                        </a:cxn>
                        <a:cxn ang="T105">
                          <a:pos x="T14" y="T15"/>
                        </a:cxn>
                        <a:cxn ang="T106">
                          <a:pos x="T16" y="T17"/>
                        </a:cxn>
                        <a:cxn ang="T107">
                          <a:pos x="T18" y="T19"/>
                        </a:cxn>
                        <a:cxn ang="T108">
                          <a:pos x="T20" y="T21"/>
                        </a:cxn>
                        <a:cxn ang="T109">
                          <a:pos x="T22" y="T23"/>
                        </a:cxn>
                        <a:cxn ang="T110">
                          <a:pos x="T24" y="T25"/>
                        </a:cxn>
                        <a:cxn ang="T111">
                          <a:pos x="T26" y="T27"/>
                        </a:cxn>
                        <a:cxn ang="T112">
                          <a:pos x="T28" y="T29"/>
                        </a:cxn>
                        <a:cxn ang="T113">
                          <a:pos x="T30" y="T31"/>
                        </a:cxn>
                        <a:cxn ang="T114">
                          <a:pos x="T32" y="T33"/>
                        </a:cxn>
                        <a:cxn ang="T115">
                          <a:pos x="T34" y="T35"/>
                        </a:cxn>
                        <a:cxn ang="T116">
                          <a:pos x="T36" y="T37"/>
                        </a:cxn>
                        <a:cxn ang="T117">
                          <a:pos x="T38" y="T39"/>
                        </a:cxn>
                        <a:cxn ang="T118">
                          <a:pos x="T40" y="T41"/>
                        </a:cxn>
                        <a:cxn ang="T119">
                          <a:pos x="T42" y="T43"/>
                        </a:cxn>
                        <a:cxn ang="T120">
                          <a:pos x="T44" y="T45"/>
                        </a:cxn>
                        <a:cxn ang="T121">
                          <a:pos x="T46" y="T47"/>
                        </a:cxn>
                        <a:cxn ang="T122">
                          <a:pos x="T48" y="T49"/>
                        </a:cxn>
                        <a:cxn ang="T123">
                          <a:pos x="T50" y="T51"/>
                        </a:cxn>
                        <a:cxn ang="T124">
                          <a:pos x="T52" y="T53"/>
                        </a:cxn>
                        <a:cxn ang="T125">
                          <a:pos x="T54" y="T55"/>
                        </a:cxn>
                        <a:cxn ang="T126">
                          <a:pos x="T56" y="T57"/>
                        </a:cxn>
                        <a:cxn ang="T127">
                          <a:pos x="T58" y="T59"/>
                        </a:cxn>
                        <a:cxn ang="T128">
                          <a:pos x="T60" y="T61"/>
                        </a:cxn>
                        <a:cxn ang="T129">
                          <a:pos x="T62" y="T63"/>
                        </a:cxn>
                        <a:cxn ang="T130">
                          <a:pos x="T64" y="T65"/>
                        </a:cxn>
                        <a:cxn ang="T131">
                          <a:pos x="T66" y="T67"/>
                        </a:cxn>
                        <a:cxn ang="T132">
                          <a:pos x="T68" y="T69"/>
                        </a:cxn>
                        <a:cxn ang="T133">
                          <a:pos x="T70" y="T71"/>
                        </a:cxn>
                        <a:cxn ang="T134">
                          <a:pos x="T72" y="T73"/>
                        </a:cxn>
                        <a:cxn ang="T135">
                          <a:pos x="T74" y="T75"/>
                        </a:cxn>
                        <a:cxn ang="T136">
                          <a:pos x="T76" y="T77"/>
                        </a:cxn>
                        <a:cxn ang="T137">
                          <a:pos x="T78" y="T79"/>
                        </a:cxn>
                        <a:cxn ang="T138">
                          <a:pos x="T80" y="T81"/>
                        </a:cxn>
                        <a:cxn ang="T139">
                          <a:pos x="T82" y="T83"/>
                        </a:cxn>
                        <a:cxn ang="T140">
                          <a:pos x="T84" y="T85"/>
                        </a:cxn>
                        <a:cxn ang="T141">
                          <a:pos x="T86" y="T87"/>
                        </a:cxn>
                        <a:cxn ang="T142">
                          <a:pos x="T88" y="T89"/>
                        </a:cxn>
                        <a:cxn ang="T143">
                          <a:pos x="T90" y="T91"/>
                        </a:cxn>
                        <a:cxn ang="T144">
                          <a:pos x="T92" y="T93"/>
                        </a:cxn>
                        <a:cxn ang="T145">
                          <a:pos x="T94" y="T95"/>
                        </a:cxn>
                        <a:cxn ang="T146">
                          <a:pos x="T96" y="T97"/>
                        </a:cxn>
                      </a:cxnLst>
                      <a:rect l="T147" t="T148" r="T149" b="T150"/>
                      <a:pathLst>
                        <a:path w="757" h="3561">
                          <a:moveTo>
                            <a:pt x="380" y="0"/>
                          </a:moveTo>
                          <a:lnTo>
                            <a:pt x="380" y="42"/>
                          </a:lnTo>
                          <a:lnTo>
                            <a:pt x="384" y="84"/>
                          </a:lnTo>
                          <a:lnTo>
                            <a:pt x="394" y="127"/>
                          </a:lnTo>
                          <a:lnTo>
                            <a:pt x="409" y="168"/>
                          </a:lnTo>
                          <a:lnTo>
                            <a:pt x="447" y="253"/>
                          </a:lnTo>
                          <a:lnTo>
                            <a:pt x="495" y="339"/>
                          </a:lnTo>
                          <a:lnTo>
                            <a:pt x="605" y="510"/>
                          </a:lnTo>
                          <a:lnTo>
                            <a:pt x="658" y="594"/>
                          </a:lnTo>
                          <a:lnTo>
                            <a:pt x="704" y="680"/>
                          </a:lnTo>
                          <a:lnTo>
                            <a:pt x="737" y="765"/>
                          </a:lnTo>
                          <a:lnTo>
                            <a:pt x="749" y="807"/>
                          </a:lnTo>
                          <a:lnTo>
                            <a:pt x="755" y="850"/>
                          </a:lnTo>
                          <a:lnTo>
                            <a:pt x="757" y="891"/>
                          </a:lnTo>
                          <a:lnTo>
                            <a:pt x="753" y="933"/>
                          </a:lnTo>
                          <a:lnTo>
                            <a:pt x="743" y="975"/>
                          </a:lnTo>
                          <a:lnTo>
                            <a:pt x="726" y="1017"/>
                          </a:lnTo>
                          <a:lnTo>
                            <a:pt x="700" y="1057"/>
                          </a:lnTo>
                          <a:lnTo>
                            <a:pt x="669" y="1099"/>
                          </a:lnTo>
                          <a:lnTo>
                            <a:pt x="627" y="1140"/>
                          </a:lnTo>
                          <a:lnTo>
                            <a:pt x="578" y="1180"/>
                          </a:lnTo>
                          <a:lnTo>
                            <a:pt x="449" y="1260"/>
                          </a:lnTo>
                          <a:lnTo>
                            <a:pt x="278" y="1340"/>
                          </a:lnTo>
                          <a:lnTo>
                            <a:pt x="195" y="1379"/>
                          </a:lnTo>
                          <a:lnTo>
                            <a:pt x="129" y="1418"/>
                          </a:lnTo>
                          <a:lnTo>
                            <a:pt x="78" y="1459"/>
                          </a:lnTo>
                          <a:lnTo>
                            <a:pt x="40" y="1502"/>
                          </a:lnTo>
                          <a:lnTo>
                            <a:pt x="15" y="1546"/>
                          </a:lnTo>
                          <a:lnTo>
                            <a:pt x="2" y="1591"/>
                          </a:lnTo>
                          <a:lnTo>
                            <a:pt x="0" y="1639"/>
                          </a:lnTo>
                          <a:lnTo>
                            <a:pt x="7" y="1687"/>
                          </a:lnTo>
                          <a:lnTo>
                            <a:pt x="23" y="1737"/>
                          </a:lnTo>
                          <a:lnTo>
                            <a:pt x="47" y="1788"/>
                          </a:lnTo>
                          <a:lnTo>
                            <a:pt x="113" y="1894"/>
                          </a:lnTo>
                          <a:lnTo>
                            <a:pt x="287" y="2118"/>
                          </a:lnTo>
                          <a:lnTo>
                            <a:pt x="380" y="2235"/>
                          </a:lnTo>
                          <a:lnTo>
                            <a:pt x="464" y="2356"/>
                          </a:lnTo>
                          <a:lnTo>
                            <a:pt x="532" y="2480"/>
                          </a:lnTo>
                          <a:lnTo>
                            <a:pt x="558" y="2543"/>
                          </a:lnTo>
                          <a:lnTo>
                            <a:pt x="576" y="2607"/>
                          </a:lnTo>
                          <a:lnTo>
                            <a:pt x="585" y="2670"/>
                          </a:lnTo>
                          <a:lnTo>
                            <a:pt x="585" y="2734"/>
                          </a:lnTo>
                          <a:lnTo>
                            <a:pt x="575" y="2799"/>
                          </a:lnTo>
                          <a:lnTo>
                            <a:pt x="553" y="2864"/>
                          </a:lnTo>
                          <a:lnTo>
                            <a:pt x="519" y="2929"/>
                          </a:lnTo>
                          <a:lnTo>
                            <a:pt x="471" y="2995"/>
                          </a:lnTo>
                          <a:lnTo>
                            <a:pt x="408" y="3060"/>
                          </a:lnTo>
                          <a:lnTo>
                            <a:pt x="329" y="3127"/>
                          </a:lnTo>
                          <a:lnTo>
                            <a:pt x="451" y="3561"/>
                          </a:lnTo>
                        </a:path>
                      </a:pathLst>
                    </a:custGeom>
                    <a:noFill/>
                    <a:ln w="76320">
                      <a:solidFill>
                        <a:schemeClr val="accent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CH"/>
                    </a:p>
                  </p:txBody>
                </p:sp>
                <p:sp>
                  <p:nvSpPr>
                    <p:cNvPr id="219" name="Freeform 4">
                      <a:extLst>
                        <a:ext uri="{FF2B5EF4-FFF2-40B4-BE49-F238E27FC236}">
                          <a16:creationId xmlns:a16="http://schemas.microsoft.com/office/drawing/2014/main" id="{76A6DD8C-1041-E597-684B-83EF9027429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63" y="547"/>
                      <a:ext cx="218" cy="976"/>
                    </a:xfrm>
                    <a:custGeom>
                      <a:avLst/>
                      <a:gdLst>
                        <a:gd name="T0" fmla="*/ 0 w 757"/>
                        <a:gd name="T1" fmla="*/ 0 h 3561"/>
                        <a:gd name="T2" fmla="*/ 0 w 757"/>
                        <a:gd name="T3" fmla="*/ 0 h 3561"/>
                        <a:gd name="T4" fmla="*/ 0 w 757"/>
                        <a:gd name="T5" fmla="*/ 0 h 3561"/>
                        <a:gd name="T6" fmla="*/ 0 w 757"/>
                        <a:gd name="T7" fmla="*/ 0 h 3561"/>
                        <a:gd name="T8" fmla="*/ 0 w 757"/>
                        <a:gd name="T9" fmla="*/ 0 h 3561"/>
                        <a:gd name="T10" fmla="*/ 0 w 757"/>
                        <a:gd name="T11" fmla="*/ 0 h 3561"/>
                        <a:gd name="T12" fmla="*/ 0 w 757"/>
                        <a:gd name="T13" fmla="*/ 0 h 3561"/>
                        <a:gd name="T14" fmla="*/ 0 w 757"/>
                        <a:gd name="T15" fmla="*/ 0 h 3561"/>
                        <a:gd name="T16" fmla="*/ 0 w 757"/>
                        <a:gd name="T17" fmla="*/ 0 h 3561"/>
                        <a:gd name="T18" fmla="*/ 0 w 757"/>
                        <a:gd name="T19" fmla="*/ 0 h 3561"/>
                        <a:gd name="T20" fmla="*/ 0 w 757"/>
                        <a:gd name="T21" fmla="*/ 0 h 3561"/>
                        <a:gd name="T22" fmla="*/ 0 w 757"/>
                        <a:gd name="T23" fmla="*/ 0 h 3561"/>
                        <a:gd name="T24" fmla="*/ 0 w 757"/>
                        <a:gd name="T25" fmla="*/ 0 h 3561"/>
                        <a:gd name="T26" fmla="*/ 0 w 757"/>
                        <a:gd name="T27" fmla="*/ 0 h 3561"/>
                        <a:gd name="T28" fmla="*/ 0 w 757"/>
                        <a:gd name="T29" fmla="*/ 0 h 3561"/>
                        <a:gd name="T30" fmla="*/ 0 w 757"/>
                        <a:gd name="T31" fmla="*/ 0 h 3561"/>
                        <a:gd name="T32" fmla="*/ 0 w 757"/>
                        <a:gd name="T33" fmla="*/ 0 h 3561"/>
                        <a:gd name="T34" fmla="*/ 0 w 757"/>
                        <a:gd name="T35" fmla="*/ 0 h 3561"/>
                        <a:gd name="T36" fmla="*/ 0 w 757"/>
                        <a:gd name="T37" fmla="*/ 0 h 3561"/>
                        <a:gd name="T38" fmla="*/ 0 w 757"/>
                        <a:gd name="T39" fmla="*/ 0 h 3561"/>
                        <a:gd name="T40" fmla="*/ 0 w 757"/>
                        <a:gd name="T41" fmla="*/ 0 h 3561"/>
                        <a:gd name="T42" fmla="*/ 0 w 757"/>
                        <a:gd name="T43" fmla="*/ 0 h 3561"/>
                        <a:gd name="T44" fmla="*/ 0 w 757"/>
                        <a:gd name="T45" fmla="*/ 0 h 3561"/>
                        <a:gd name="T46" fmla="*/ 0 w 757"/>
                        <a:gd name="T47" fmla="*/ 0 h 3561"/>
                        <a:gd name="T48" fmla="*/ 0 w 757"/>
                        <a:gd name="T49" fmla="*/ 0 h 3561"/>
                        <a:gd name="T50" fmla="*/ 0 w 757"/>
                        <a:gd name="T51" fmla="*/ 0 h 3561"/>
                        <a:gd name="T52" fmla="*/ 0 w 757"/>
                        <a:gd name="T53" fmla="*/ 0 h 3561"/>
                        <a:gd name="T54" fmla="*/ 0 w 757"/>
                        <a:gd name="T55" fmla="*/ 0 h 3561"/>
                        <a:gd name="T56" fmla="*/ 0 w 757"/>
                        <a:gd name="T57" fmla="*/ 0 h 3561"/>
                        <a:gd name="T58" fmla="*/ 0 w 757"/>
                        <a:gd name="T59" fmla="*/ 0 h 3561"/>
                        <a:gd name="T60" fmla="*/ 0 w 757"/>
                        <a:gd name="T61" fmla="*/ 0 h 3561"/>
                        <a:gd name="T62" fmla="*/ 0 w 757"/>
                        <a:gd name="T63" fmla="*/ 0 h 3561"/>
                        <a:gd name="T64" fmla="*/ 0 w 757"/>
                        <a:gd name="T65" fmla="*/ 0 h 3561"/>
                        <a:gd name="T66" fmla="*/ 0 w 757"/>
                        <a:gd name="T67" fmla="*/ 0 h 3561"/>
                        <a:gd name="T68" fmla="*/ 0 w 757"/>
                        <a:gd name="T69" fmla="*/ 0 h 3561"/>
                        <a:gd name="T70" fmla="*/ 0 w 757"/>
                        <a:gd name="T71" fmla="*/ 0 h 3561"/>
                        <a:gd name="T72" fmla="*/ 0 w 757"/>
                        <a:gd name="T73" fmla="*/ 0 h 3561"/>
                        <a:gd name="T74" fmla="*/ 0 w 757"/>
                        <a:gd name="T75" fmla="*/ 0 h 3561"/>
                        <a:gd name="T76" fmla="*/ 0 w 757"/>
                        <a:gd name="T77" fmla="*/ 0 h 3561"/>
                        <a:gd name="T78" fmla="*/ 0 w 757"/>
                        <a:gd name="T79" fmla="*/ 0 h 3561"/>
                        <a:gd name="T80" fmla="*/ 0 w 757"/>
                        <a:gd name="T81" fmla="*/ 0 h 3561"/>
                        <a:gd name="T82" fmla="*/ 0 w 757"/>
                        <a:gd name="T83" fmla="*/ 0 h 3561"/>
                        <a:gd name="T84" fmla="*/ 0 w 757"/>
                        <a:gd name="T85" fmla="*/ 0 h 3561"/>
                        <a:gd name="T86" fmla="*/ 0 w 757"/>
                        <a:gd name="T87" fmla="*/ 0 h 3561"/>
                        <a:gd name="T88" fmla="*/ 0 w 757"/>
                        <a:gd name="T89" fmla="*/ 0 h 3561"/>
                        <a:gd name="T90" fmla="*/ 0 w 757"/>
                        <a:gd name="T91" fmla="*/ 0 h 3561"/>
                        <a:gd name="T92" fmla="*/ 0 w 757"/>
                        <a:gd name="T93" fmla="*/ 0 h 3561"/>
                        <a:gd name="T94" fmla="*/ 0 w 757"/>
                        <a:gd name="T95" fmla="*/ 0 h 3561"/>
                        <a:gd name="T96" fmla="*/ 0 w 757"/>
                        <a:gd name="T97" fmla="*/ 0 h 3561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w 757"/>
                        <a:gd name="T148" fmla="*/ 0 h 3561"/>
                        <a:gd name="T149" fmla="*/ 757 w 757"/>
                        <a:gd name="T150" fmla="*/ 3561 h 3561"/>
                      </a:gdLst>
                      <a:ahLst/>
                      <a:cxnLst>
                        <a:cxn ang="T98">
                          <a:pos x="T0" y="T1"/>
                        </a:cxn>
                        <a:cxn ang="T99">
                          <a:pos x="T2" y="T3"/>
                        </a:cxn>
                        <a:cxn ang="T100">
                          <a:pos x="T4" y="T5"/>
                        </a:cxn>
                        <a:cxn ang="T101">
                          <a:pos x="T6" y="T7"/>
                        </a:cxn>
                        <a:cxn ang="T102">
                          <a:pos x="T8" y="T9"/>
                        </a:cxn>
                        <a:cxn ang="T103">
                          <a:pos x="T10" y="T11"/>
                        </a:cxn>
                        <a:cxn ang="T104">
                          <a:pos x="T12" y="T13"/>
                        </a:cxn>
                        <a:cxn ang="T105">
                          <a:pos x="T14" y="T15"/>
                        </a:cxn>
                        <a:cxn ang="T106">
                          <a:pos x="T16" y="T17"/>
                        </a:cxn>
                        <a:cxn ang="T107">
                          <a:pos x="T18" y="T19"/>
                        </a:cxn>
                        <a:cxn ang="T108">
                          <a:pos x="T20" y="T21"/>
                        </a:cxn>
                        <a:cxn ang="T109">
                          <a:pos x="T22" y="T23"/>
                        </a:cxn>
                        <a:cxn ang="T110">
                          <a:pos x="T24" y="T25"/>
                        </a:cxn>
                        <a:cxn ang="T111">
                          <a:pos x="T26" y="T27"/>
                        </a:cxn>
                        <a:cxn ang="T112">
                          <a:pos x="T28" y="T29"/>
                        </a:cxn>
                        <a:cxn ang="T113">
                          <a:pos x="T30" y="T31"/>
                        </a:cxn>
                        <a:cxn ang="T114">
                          <a:pos x="T32" y="T33"/>
                        </a:cxn>
                        <a:cxn ang="T115">
                          <a:pos x="T34" y="T35"/>
                        </a:cxn>
                        <a:cxn ang="T116">
                          <a:pos x="T36" y="T37"/>
                        </a:cxn>
                        <a:cxn ang="T117">
                          <a:pos x="T38" y="T39"/>
                        </a:cxn>
                        <a:cxn ang="T118">
                          <a:pos x="T40" y="T41"/>
                        </a:cxn>
                        <a:cxn ang="T119">
                          <a:pos x="T42" y="T43"/>
                        </a:cxn>
                        <a:cxn ang="T120">
                          <a:pos x="T44" y="T45"/>
                        </a:cxn>
                        <a:cxn ang="T121">
                          <a:pos x="T46" y="T47"/>
                        </a:cxn>
                        <a:cxn ang="T122">
                          <a:pos x="T48" y="T49"/>
                        </a:cxn>
                        <a:cxn ang="T123">
                          <a:pos x="T50" y="T51"/>
                        </a:cxn>
                        <a:cxn ang="T124">
                          <a:pos x="T52" y="T53"/>
                        </a:cxn>
                        <a:cxn ang="T125">
                          <a:pos x="T54" y="T55"/>
                        </a:cxn>
                        <a:cxn ang="T126">
                          <a:pos x="T56" y="T57"/>
                        </a:cxn>
                        <a:cxn ang="T127">
                          <a:pos x="T58" y="T59"/>
                        </a:cxn>
                        <a:cxn ang="T128">
                          <a:pos x="T60" y="T61"/>
                        </a:cxn>
                        <a:cxn ang="T129">
                          <a:pos x="T62" y="T63"/>
                        </a:cxn>
                        <a:cxn ang="T130">
                          <a:pos x="T64" y="T65"/>
                        </a:cxn>
                        <a:cxn ang="T131">
                          <a:pos x="T66" y="T67"/>
                        </a:cxn>
                        <a:cxn ang="T132">
                          <a:pos x="T68" y="T69"/>
                        </a:cxn>
                        <a:cxn ang="T133">
                          <a:pos x="T70" y="T71"/>
                        </a:cxn>
                        <a:cxn ang="T134">
                          <a:pos x="T72" y="T73"/>
                        </a:cxn>
                        <a:cxn ang="T135">
                          <a:pos x="T74" y="T75"/>
                        </a:cxn>
                        <a:cxn ang="T136">
                          <a:pos x="T76" y="T77"/>
                        </a:cxn>
                        <a:cxn ang="T137">
                          <a:pos x="T78" y="T79"/>
                        </a:cxn>
                        <a:cxn ang="T138">
                          <a:pos x="T80" y="T81"/>
                        </a:cxn>
                        <a:cxn ang="T139">
                          <a:pos x="T82" y="T83"/>
                        </a:cxn>
                        <a:cxn ang="T140">
                          <a:pos x="T84" y="T85"/>
                        </a:cxn>
                        <a:cxn ang="T141">
                          <a:pos x="T86" y="T87"/>
                        </a:cxn>
                        <a:cxn ang="T142">
                          <a:pos x="T88" y="T89"/>
                        </a:cxn>
                        <a:cxn ang="T143">
                          <a:pos x="T90" y="T91"/>
                        </a:cxn>
                        <a:cxn ang="T144">
                          <a:pos x="T92" y="T93"/>
                        </a:cxn>
                        <a:cxn ang="T145">
                          <a:pos x="T94" y="T95"/>
                        </a:cxn>
                        <a:cxn ang="T146">
                          <a:pos x="T96" y="T97"/>
                        </a:cxn>
                      </a:cxnLst>
                      <a:rect l="T147" t="T148" r="T149" b="T150"/>
                      <a:pathLst>
                        <a:path w="757" h="3561">
                          <a:moveTo>
                            <a:pt x="380" y="0"/>
                          </a:moveTo>
                          <a:lnTo>
                            <a:pt x="380" y="42"/>
                          </a:lnTo>
                          <a:lnTo>
                            <a:pt x="384" y="84"/>
                          </a:lnTo>
                          <a:lnTo>
                            <a:pt x="394" y="127"/>
                          </a:lnTo>
                          <a:lnTo>
                            <a:pt x="409" y="168"/>
                          </a:lnTo>
                          <a:lnTo>
                            <a:pt x="447" y="253"/>
                          </a:lnTo>
                          <a:lnTo>
                            <a:pt x="495" y="339"/>
                          </a:lnTo>
                          <a:lnTo>
                            <a:pt x="605" y="510"/>
                          </a:lnTo>
                          <a:lnTo>
                            <a:pt x="658" y="594"/>
                          </a:lnTo>
                          <a:lnTo>
                            <a:pt x="704" y="680"/>
                          </a:lnTo>
                          <a:lnTo>
                            <a:pt x="737" y="765"/>
                          </a:lnTo>
                          <a:lnTo>
                            <a:pt x="749" y="807"/>
                          </a:lnTo>
                          <a:lnTo>
                            <a:pt x="755" y="850"/>
                          </a:lnTo>
                          <a:lnTo>
                            <a:pt x="757" y="891"/>
                          </a:lnTo>
                          <a:lnTo>
                            <a:pt x="753" y="933"/>
                          </a:lnTo>
                          <a:lnTo>
                            <a:pt x="743" y="975"/>
                          </a:lnTo>
                          <a:lnTo>
                            <a:pt x="726" y="1017"/>
                          </a:lnTo>
                          <a:lnTo>
                            <a:pt x="700" y="1057"/>
                          </a:lnTo>
                          <a:lnTo>
                            <a:pt x="669" y="1099"/>
                          </a:lnTo>
                          <a:lnTo>
                            <a:pt x="627" y="1140"/>
                          </a:lnTo>
                          <a:lnTo>
                            <a:pt x="578" y="1180"/>
                          </a:lnTo>
                          <a:lnTo>
                            <a:pt x="449" y="1260"/>
                          </a:lnTo>
                          <a:lnTo>
                            <a:pt x="278" y="1340"/>
                          </a:lnTo>
                          <a:lnTo>
                            <a:pt x="195" y="1379"/>
                          </a:lnTo>
                          <a:lnTo>
                            <a:pt x="129" y="1418"/>
                          </a:lnTo>
                          <a:lnTo>
                            <a:pt x="78" y="1459"/>
                          </a:lnTo>
                          <a:lnTo>
                            <a:pt x="40" y="1502"/>
                          </a:lnTo>
                          <a:lnTo>
                            <a:pt x="15" y="1546"/>
                          </a:lnTo>
                          <a:lnTo>
                            <a:pt x="2" y="1591"/>
                          </a:lnTo>
                          <a:lnTo>
                            <a:pt x="0" y="1639"/>
                          </a:lnTo>
                          <a:lnTo>
                            <a:pt x="7" y="1687"/>
                          </a:lnTo>
                          <a:lnTo>
                            <a:pt x="23" y="1737"/>
                          </a:lnTo>
                          <a:lnTo>
                            <a:pt x="47" y="1788"/>
                          </a:lnTo>
                          <a:lnTo>
                            <a:pt x="113" y="1894"/>
                          </a:lnTo>
                          <a:lnTo>
                            <a:pt x="287" y="2118"/>
                          </a:lnTo>
                          <a:lnTo>
                            <a:pt x="380" y="2235"/>
                          </a:lnTo>
                          <a:lnTo>
                            <a:pt x="464" y="2356"/>
                          </a:lnTo>
                          <a:lnTo>
                            <a:pt x="532" y="2480"/>
                          </a:lnTo>
                          <a:lnTo>
                            <a:pt x="558" y="2543"/>
                          </a:lnTo>
                          <a:lnTo>
                            <a:pt x="576" y="2607"/>
                          </a:lnTo>
                          <a:lnTo>
                            <a:pt x="585" y="2670"/>
                          </a:lnTo>
                          <a:lnTo>
                            <a:pt x="585" y="2734"/>
                          </a:lnTo>
                          <a:lnTo>
                            <a:pt x="575" y="2799"/>
                          </a:lnTo>
                          <a:lnTo>
                            <a:pt x="553" y="2864"/>
                          </a:lnTo>
                          <a:lnTo>
                            <a:pt x="519" y="2929"/>
                          </a:lnTo>
                          <a:lnTo>
                            <a:pt x="471" y="2995"/>
                          </a:lnTo>
                          <a:lnTo>
                            <a:pt x="408" y="3060"/>
                          </a:lnTo>
                          <a:lnTo>
                            <a:pt x="329" y="3127"/>
                          </a:lnTo>
                          <a:lnTo>
                            <a:pt x="451" y="3561"/>
                          </a:lnTo>
                        </a:path>
                      </a:pathLst>
                    </a:custGeom>
                    <a:noFill/>
                    <a:ln w="76320">
                      <a:solidFill>
                        <a:schemeClr val="accent2">
                          <a:lumMod val="75000"/>
                        </a:schemeClr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CH"/>
                    </a:p>
                  </p:txBody>
                </p:sp>
                <p:sp>
                  <p:nvSpPr>
                    <p:cNvPr id="220" name="Freeform 5">
                      <a:extLst>
                        <a:ext uri="{FF2B5EF4-FFF2-40B4-BE49-F238E27FC236}">
                          <a16:creationId xmlns:a16="http://schemas.microsoft.com/office/drawing/2014/main" id="{86656063-03FE-70B9-00AF-FB568274E3F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91" y="694"/>
                      <a:ext cx="220" cy="687"/>
                    </a:xfrm>
                    <a:custGeom>
                      <a:avLst/>
                      <a:gdLst>
                        <a:gd name="T0" fmla="*/ 0 w 757"/>
                        <a:gd name="T1" fmla="*/ 0 h 3561"/>
                        <a:gd name="T2" fmla="*/ 0 w 757"/>
                        <a:gd name="T3" fmla="*/ 0 h 3561"/>
                        <a:gd name="T4" fmla="*/ 0 w 757"/>
                        <a:gd name="T5" fmla="*/ 0 h 3561"/>
                        <a:gd name="T6" fmla="*/ 0 w 757"/>
                        <a:gd name="T7" fmla="*/ 0 h 3561"/>
                        <a:gd name="T8" fmla="*/ 0 w 757"/>
                        <a:gd name="T9" fmla="*/ 0 h 3561"/>
                        <a:gd name="T10" fmla="*/ 0 w 757"/>
                        <a:gd name="T11" fmla="*/ 0 h 3561"/>
                        <a:gd name="T12" fmla="*/ 0 w 757"/>
                        <a:gd name="T13" fmla="*/ 0 h 3561"/>
                        <a:gd name="T14" fmla="*/ 0 w 757"/>
                        <a:gd name="T15" fmla="*/ 0 h 3561"/>
                        <a:gd name="T16" fmla="*/ 0 w 757"/>
                        <a:gd name="T17" fmla="*/ 0 h 3561"/>
                        <a:gd name="T18" fmla="*/ 0 w 757"/>
                        <a:gd name="T19" fmla="*/ 0 h 3561"/>
                        <a:gd name="T20" fmla="*/ 0 w 757"/>
                        <a:gd name="T21" fmla="*/ 0 h 3561"/>
                        <a:gd name="T22" fmla="*/ 0 w 757"/>
                        <a:gd name="T23" fmla="*/ 0 h 3561"/>
                        <a:gd name="T24" fmla="*/ 0 w 757"/>
                        <a:gd name="T25" fmla="*/ 0 h 3561"/>
                        <a:gd name="T26" fmla="*/ 0 w 757"/>
                        <a:gd name="T27" fmla="*/ 0 h 3561"/>
                        <a:gd name="T28" fmla="*/ 0 w 757"/>
                        <a:gd name="T29" fmla="*/ 0 h 3561"/>
                        <a:gd name="T30" fmla="*/ 0 w 757"/>
                        <a:gd name="T31" fmla="*/ 0 h 3561"/>
                        <a:gd name="T32" fmla="*/ 0 w 757"/>
                        <a:gd name="T33" fmla="*/ 0 h 3561"/>
                        <a:gd name="T34" fmla="*/ 0 w 757"/>
                        <a:gd name="T35" fmla="*/ 0 h 3561"/>
                        <a:gd name="T36" fmla="*/ 0 w 757"/>
                        <a:gd name="T37" fmla="*/ 0 h 3561"/>
                        <a:gd name="T38" fmla="*/ 0 w 757"/>
                        <a:gd name="T39" fmla="*/ 0 h 3561"/>
                        <a:gd name="T40" fmla="*/ 0 w 757"/>
                        <a:gd name="T41" fmla="*/ 0 h 3561"/>
                        <a:gd name="T42" fmla="*/ 0 w 757"/>
                        <a:gd name="T43" fmla="*/ 0 h 3561"/>
                        <a:gd name="T44" fmla="*/ 0 w 757"/>
                        <a:gd name="T45" fmla="*/ 0 h 3561"/>
                        <a:gd name="T46" fmla="*/ 0 w 757"/>
                        <a:gd name="T47" fmla="*/ 0 h 3561"/>
                        <a:gd name="T48" fmla="*/ 0 w 757"/>
                        <a:gd name="T49" fmla="*/ 0 h 3561"/>
                        <a:gd name="T50" fmla="*/ 0 w 757"/>
                        <a:gd name="T51" fmla="*/ 0 h 3561"/>
                        <a:gd name="T52" fmla="*/ 0 w 757"/>
                        <a:gd name="T53" fmla="*/ 0 h 3561"/>
                        <a:gd name="T54" fmla="*/ 0 w 757"/>
                        <a:gd name="T55" fmla="*/ 0 h 3561"/>
                        <a:gd name="T56" fmla="*/ 0 w 757"/>
                        <a:gd name="T57" fmla="*/ 0 h 3561"/>
                        <a:gd name="T58" fmla="*/ 0 w 757"/>
                        <a:gd name="T59" fmla="*/ 0 h 3561"/>
                        <a:gd name="T60" fmla="*/ 0 w 757"/>
                        <a:gd name="T61" fmla="*/ 0 h 3561"/>
                        <a:gd name="T62" fmla="*/ 0 w 757"/>
                        <a:gd name="T63" fmla="*/ 0 h 3561"/>
                        <a:gd name="T64" fmla="*/ 0 w 757"/>
                        <a:gd name="T65" fmla="*/ 0 h 3561"/>
                        <a:gd name="T66" fmla="*/ 0 w 757"/>
                        <a:gd name="T67" fmla="*/ 0 h 3561"/>
                        <a:gd name="T68" fmla="*/ 0 w 757"/>
                        <a:gd name="T69" fmla="*/ 0 h 3561"/>
                        <a:gd name="T70" fmla="*/ 0 w 757"/>
                        <a:gd name="T71" fmla="*/ 0 h 3561"/>
                        <a:gd name="T72" fmla="*/ 0 w 757"/>
                        <a:gd name="T73" fmla="*/ 0 h 3561"/>
                        <a:gd name="T74" fmla="*/ 0 w 757"/>
                        <a:gd name="T75" fmla="*/ 0 h 3561"/>
                        <a:gd name="T76" fmla="*/ 0 w 757"/>
                        <a:gd name="T77" fmla="*/ 0 h 3561"/>
                        <a:gd name="T78" fmla="*/ 0 w 757"/>
                        <a:gd name="T79" fmla="*/ 0 h 3561"/>
                        <a:gd name="T80" fmla="*/ 0 w 757"/>
                        <a:gd name="T81" fmla="*/ 0 h 3561"/>
                        <a:gd name="T82" fmla="*/ 0 w 757"/>
                        <a:gd name="T83" fmla="*/ 0 h 3561"/>
                        <a:gd name="T84" fmla="*/ 0 w 757"/>
                        <a:gd name="T85" fmla="*/ 0 h 3561"/>
                        <a:gd name="T86" fmla="*/ 0 w 757"/>
                        <a:gd name="T87" fmla="*/ 0 h 3561"/>
                        <a:gd name="T88" fmla="*/ 0 w 757"/>
                        <a:gd name="T89" fmla="*/ 0 h 3561"/>
                        <a:gd name="T90" fmla="*/ 0 w 757"/>
                        <a:gd name="T91" fmla="*/ 0 h 3561"/>
                        <a:gd name="T92" fmla="*/ 0 w 757"/>
                        <a:gd name="T93" fmla="*/ 0 h 3561"/>
                        <a:gd name="T94" fmla="*/ 0 w 757"/>
                        <a:gd name="T95" fmla="*/ 0 h 3561"/>
                        <a:gd name="T96" fmla="*/ 0 w 757"/>
                        <a:gd name="T97" fmla="*/ 0 h 3561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w 757"/>
                        <a:gd name="T148" fmla="*/ 0 h 3561"/>
                        <a:gd name="T149" fmla="*/ 757 w 757"/>
                        <a:gd name="T150" fmla="*/ 3561 h 3561"/>
                      </a:gdLst>
                      <a:ahLst/>
                      <a:cxnLst>
                        <a:cxn ang="T98">
                          <a:pos x="T0" y="T1"/>
                        </a:cxn>
                        <a:cxn ang="T99">
                          <a:pos x="T2" y="T3"/>
                        </a:cxn>
                        <a:cxn ang="T100">
                          <a:pos x="T4" y="T5"/>
                        </a:cxn>
                        <a:cxn ang="T101">
                          <a:pos x="T6" y="T7"/>
                        </a:cxn>
                        <a:cxn ang="T102">
                          <a:pos x="T8" y="T9"/>
                        </a:cxn>
                        <a:cxn ang="T103">
                          <a:pos x="T10" y="T11"/>
                        </a:cxn>
                        <a:cxn ang="T104">
                          <a:pos x="T12" y="T13"/>
                        </a:cxn>
                        <a:cxn ang="T105">
                          <a:pos x="T14" y="T15"/>
                        </a:cxn>
                        <a:cxn ang="T106">
                          <a:pos x="T16" y="T17"/>
                        </a:cxn>
                        <a:cxn ang="T107">
                          <a:pos x="T18" y="T19"/>
                        </a:cxn>
                        <a:cxn ang="T108">
                          <a:pos x="T20" y="T21"/>
                        </a:cxn>
                        <a:cxn ang="T109">
                          <a:pos x="T22" y="T23"/>
                        </a:cxn>
                        <a:cxn ang="T110">
                          <a:pos x="T24" y="T25"/>
                        </a:cxn>
                        <a:cxn ang="T111">
                          <a:pos x="T26" y="T27"/>
                        </a:cxn>
                        <a:cxn ang="T112">
                          <a:pos x="T28" y="T29"/>
                        </a:cxn>
                        <a:cxn ang="T113">
                          <a:pos x="T30" y="T31"/>
                        </a:cxn>
                        <a:cxn ang="T114">
                          <a:pos x="T32" y="T33"/>
                        </a:cxn>
                        <a:cxn ang="T115">
                          <a:pos x="T34" y="T35"/>
                        </a:cxn>
                        <a:cxn ang="T116">
                          <a:pos x="T36" y="T37"/>
                        </a:cxn>
                        <a:cxn ang="T117">
                          <a:pos x="T38" y="T39"/>
                        </a:cxn>
                        <a:cxn ang="T118">
                          <a:pos x="T40" y="T41"/>
                        </a:cxn>
                        <a:cxn ang="T119">
                          <a:pos x="T42" y="T43"/>
                        </a:cxn>
                        <a:cxn ang="T120">
                          <a:pos x="T44" y="T45"/>
                        </a:cxn>
                        <a:cxn ang="T121">
                          <a:pos x="T46" y="T47"/>
                        </a:cxn>
                        <a:cxn ang="T122">
                          <a:pos x="T48" y="T49"/>
                        </a:cxn>
                        <a:cxn ang="T123">
                          <a:pos x="T50" y="T51"/>
                        </a:cxn>
                        <a:cxn ang="T124">
                          <a:pos x="T52" y="T53"/>
                        </a:cxn>
                        <a:cxn ang="T125">
                          <a:pos x="T54" y="T55"/>
                        </a:cxn>
                        <a:cxn ang="T126">
                          <a:pos x="T56" y="T57"/>
                        </a:cxn>
                        <a:cxn ang="T127">
                          <a:pos x="T58" y="T59"/>
                        </a:cxn>
                        <a:cxn ang="T128">
                          <a:pos x="T60" y="T61"/>
                        </a:cxn>
                        <a:cxn ang="T129">
                          <a:pos x="T62" y="T63"/>
                        </a:cxn>
                        <a:cxn ang="T130">
                          <a:pos x="T64" y="T65"/>
                        </a:cxn>
                        <a:cxn ang="T131">
                          <a:pos x="T66" y="T67"/>
                        </a:cxn>
                        <a:cxn ang="T132">
                          <a:pos x="T68" y="T69"/>
                        </a:cxn>
                        <a:cxn ang="T133">
                          <a:pos x="T70" y="T71"/>
                        </a:cxn>
                        <a:cxn ang="T134">
                          <a:pos x="T72" y="T73"/>
                        </a:cxn>
                        <a:cxn ang="T135">
                          <a:pos x="T74" y="T75"/>
                        </a:cxn>
                        <a:cxn ang="T136">
                          <a:pos x="T76" y="T77"/>
                        </a:cxn>
                        <a:cxn ang="T137">
                          <a:pos x="T78" y="T79"/>
                        </a:cxn>
                        <a:cxn ang="T138">
                          <a:pos x="T80" y="T81"/>
                        </a:cxn>
                        <a:cxn ang="T139">
                          <a:pos x="T82" y="T83"/>
                        </a:cxn>
                        <a:cxn ang="T140">
                          <a:pos x="T84" y="T85"/>
                        </a:cxn>
                        <a:cxn ang="T141">
                          <a:pos x="T86" y="T87"/>
                        </a:cxn>
                        <a:cxn ang="T142">
                          <a:pos x="T88" y="T89"/>
                        </a:cxn>
                        <a:cxn ang="T143">
                          <a:pos x="T90" y="T91"/>
                        </a:cxn>
                        <a:cxn ang="T144">
                          <a:pos x="T92" y="T93"/>
                        </a:cxn>
                        <a:cxn ang="T145">
                          <a:pos x="T94" y="T95"/>
                        </a:cxn>
                        <a:cxn ang="T146">
                          <a:pos x="T96" y="T97"/>
                        </a:cxn>
                      </a:cxnLst>
                      <a:rect l="T147" t="T148" r="T149" b="T150"/>
                      <a:pathLst>
                        <a:path w="757" h="3561">
                          <a:moveTo>
                            <a:pt x="380" y="0"/>
                          </a:moveTo>
                          <a:lnTo>
                            <a:pt x="380" y="42"/>
                          </a:lnTo>
                          <a:lnTo>
                            <a:pt x="384" y="84"/>
                          </a:lnTo>
                          <a:lnTo>
                            <a:pt x="394" y="127"/>
                          </a:lnTo>
                          <a:lnTo>
                            <a:pt x="409" y="168"/>
                          </a:lnTo>
                          <a:lnTo>
                            <a:pt x="447" y="253"/>
                          </a:lnTo>
                          <a:lnTo>
                            <a:pt x="495" y="339"/>
                          </a:lnTo>
                          <a:lnTo>
                            <a:pt x="605" y="510"/>
                          </a:lnTo>
                          <a:lnTo>
                            <a:pt x="658" y="594"/>
                          </a:lnTo>
                          <a:lnTo>
                            <a:pt x="704" y="680"/>
                          </a:lnTo>
                          <a:lnTo>
                            <a:pt x="737" y="765"/>
                          </a:lnTo>
                          <a:lnTo>
                            <a:pt x="749" y="807"/>
                          </a:lnTo>
                          <a:lnTo>
                            <a:pt x="755" y="850"/>
                          </a:lnTo>
                          <a:lnTo>
                            <a:pt x="757" y="891"/>
                          </a:lnTo>
                          <a:lnTo>
                            <a:pt x="753" y="933"/>
                          </a:lnTo>
                          <a:lnTo>
                            <a:pt x="743" y="975"/>
                          </a:lnTo>
                          <a:lnTo>
                            <a:pt x="726" y="1017"/>
                          </a:lnTo>
                          <a:lnTo>
                            <a:pt x="700" y="1057"/>
                          </a:lnTo>
                          <a:lnTo>
                            <a:pt x="669" y="1099"/>
                          </a:lnTo>
                          <a:lnTo>
                            <a:pt x="627" y="1140"/>
                          </a:lnTo>
                          <a:lnTo>
                            <a:pt x="578" y="1180"/>
                          </a:lnTo>
                          <a:lnTo>
                            <a:pt x="449" y="1260"/>
                          </a:lnTo>
                          <a:lnTo>
                            <a:pt x="278" y="1340"/>
                          </a:lnTo>
                          <a:lnTo>
                            <a:pt x="195" y="1379"/>
                          </a:lnTo>
                          <a:lnTo>
                            <a:pt x="129" y="1418"/>
                          </a:lnTo>
                          <a:lnTo>
                            <a:pt x="78" y="1459"/>
                          </a:lnTo>
                          <a:lnTo>
                            <a:pt x="40" y="1502"/>
                          </a:lnTo>
                          <a:lnTo>
                            <a:pt x="15" y="1546"/>
                          </a:lnTo>
                          <a:lnTo>
                            <a:pt x="2" y="1591"/>
                          </a:lnTo>
                          <a:lnTo>
                            <a:pt x="0" y="1639"/>
                          </a:lnTo>
                          <a:lnTo>
                            <a:pt x="7" y="1687"/>
                          </a:lnTo>
                          <a:lnTo>
                            <a:pt x="23" y="1737"/>
                          </a:lnTo>
                          <a:lnTo>
                            <a:pt x="47" y="1788"/>
                          </a:lnTo>
                          <a:lnTo>
                            <a:pt x="113" y="1894"/>
                          </a:lnTo>
                          <a:lnTo>
                            <a:pt x="287" y="2118"/>
                          </a:lnTo>
                          <a:lnTo>
                            <a:pt x="380" y="2235"/>
                          </a:lnTo>
                          <a:lnTo>
                            <a:pt x="464" y="2356"/>
                          </a:lnTo>
                          <a:lnTo>
                            <a:pt x="532" y="2480"/>
                          </a:lnTo>
                          <a:lnTo>
                            <a:pt x="558" y="2543"/>
                          </a:lnTo>
                          <a:lnTo>
                            <a:pt x="576" y="2607"/>
                          </a:lnTo>
                          <a:lnTo>
                            <a:pt x="585" y="2670"/>
                          </a:lnTo>
                          <a:lnTo>
                            <a:pt x="585" y="2734"/>
                          </a:lnTo>
                          <a:lnTo>
                            <a:pt x="575" y="2799"/>
                          </a:lnTo>
                          <a:lnTo>
                            <a:pt x="553" y="2864"/>
                          </a:lnTo>
                          <a:lnTo>
                            <a:pt x="519" y="2929"/>
                          </a:lnTo>
                          <a:lnTo>
                            <a:pt x="471" y="2995"/>
                          </a:lnTo>
                          <a:lnTo>
                            <a:pt x="408" y="3060"/>
                          </a:lnTo>
                          <a:lnTo>
                            <a:pt x="329" y="3127"/>
                          </a:lnTo>
                          <a:lnTo>
                            <a:pt x="451" y="3561"/>
                          </a:lnTo>
                        </a:path>
                      </a:pathLst>
                    </a:custGeom>
                    <a:noFill/>
                    <a:ln w="76320">
                      <a:solidFill>
                        <a:schemeClr val="accent3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CH"/>
                    </a:p>
                  </p:txBody>
                </p:sp>
              </p:grpSp>
              <p:sp>
                <p:nvSpPr>
                  <p:cNvPr id="217" name="AutoShape 7">
                    <a:extLst>
                      <a:ext uri="{FF2B5EF4-FFF2-40B4-BE49-F238E27FC236}">
                        <a16:creationId xmlns:a16="http://schemas.microsoft.com/office/drawing/2014/main" id="{1C07FADA-1768-C3ED-B628-5AAA81F1B6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" y="1382"/>
                    <a:ext cx="379" cy="311"/>
                  </a:xfrm>
                  <a:prstGeom prst="triangle">
                    <a:avLst>
                      <a:gd name="adj" fmla="val 50000"/>
                    </a:avLst>
                  </a:prstGeom>
                  <a:gradFill flip="none" rotWithShape="1">
                    <a:gsLst>
                      <a:gs pos="50000">
                        <a:schemeClr val="accent3"/>
                      </a:gs>
                      <a:gs pos="0">
                        <a:schemeClr val="accent3">
                          <a:alpha val="0"/>
                        </a:scheme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/>
                  </a:p>
                </p:txBody>
              </p:sp>
            </p:grpSp>
            <p:sp>
              <p:nvSpPr>
                <p:cNvPr id="214" name="AutoShape 7">
                  <a:extLst>
                    <a:ext uri="{FF2B5EF4-FFF2-40B4-BE49-F238E27FC236}">
                      <a16:creationId xmlns:a16="http://schemas.microsoft.com/office/drawing/2014/main" id="{AE29B199-15DE-C7C3-E761-409DFC9CE7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2044" y="1080254"/>
                  <a:ext cx="755782" cy="732102"/>
                </a:xfrm>
                <a:prstGeom prst="triangle">
                  <a:avLst>
                    <a:gd name="adj" fmla="val 48930"/>
                  </a:avLst>
                </a:prstGeom>
                <a:gradFill flip="none" rotWithShape="1">
                  <a:gsLst>
                    <a:gs pos="50000">
                      <a:schemeClr val="accent1"/>
                    </a:gs>
                    <a:gs pos="0">
                      <a:schemeClr val="bg1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de-CH" altLang="de-DE"/>
                </a:p>
              </p:txBody>
            </p:sp>
            <p:sp>
              <p:nvSpPr>
                <p:cNvPr id="215" name="AutoShape 7">
                  <a:extLst>
                    <a:ext uri="{FF2B5EF4-FFF2-40B4-BE49-F238E27FC236}">
                      <a16:creationId xmlns:a16="http://schemas.microsoft.com/office/drawing/2014/main" id="{B03E4491-C830-C0A9-A7C9-0B263498B5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52961" y="1542051"/>
                  <a:ext cx="601663" cy="270305"/>
                </a:xfrm>
                <a:prstGeom prst="triangle">
                  <a:avLst>
                    <a:gd name="adj" fmla="val 50000"/>
                  </a:avLst>
                </a:prstGeom>
                <a:gradFill flip="none" rotWithShape="1">
                  <a:gsLst>
                    <a:gs pos="50000">
                      <a:schemeClr val="accent2">
                        <a:lumMod val="75000"/>
                      </a:schemeClr>
                    </a:gs>
                    <a:gs pos="0">
                      <a:schemeClr val="accent3">
                        <a:alpha val="0"/>
                      </a:scheme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de-CH" altLang="de-DE"/>
                </a:p>
              </p:txBody>
            </p:sp>
          </p:grpSp>
        </p:grpSp>
      </p:grpSp>
      <p:sp>
        <p:nvSpPr>
          <p:cNvPr id="331" name="TextBox 12">
            <a:extLst>
              <a:ext uri="{FF2B5EF4-FFF2-40B4-BE49-F238E27FC236}">
                <a16:creationId xmlns:a16="http://schemas.microsoft.com/office/drawing/2014/main" id="{F9530CDA-D146-B9E0-10B7-1F38EDFC7B57}"/>
              </a:ext>
            </a:extLst>
          </p:cNvPr>
          <p:cNvSpPr txBox="1"/>
          <p:nvPr/>
        </p:nvSpPr>
        <p:spPr>
          <a:xfrm>
            <a:off x="7682242" y="5211124"/>
            <a:ext cx="2343012" cy="267481"/>
          </a:xfrm>
          <a:prstGeom prst="rect">
            <a:avLst/>
          </a:prstGeom>
          <a:noFill/>
          <a:ln>
            <a:noFill/>
          </a:ln>
        </p:spPr>
        <p:txBody>
          <a:bodyPr wrap="square" lIns="7200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600" kern="1000" spc="30" dirty="0">
                <a:latin typeface="+mn-lt"/>
                <a:cs typeface="Franklin Gothic Book"/>
              </a:rPr>
              <a:t>Native pixel resolution</a:t>
            </a:r>
          </a:p>
        </p:txBody>
      </p:sp>
      <p:sp>
        <p:nvSpPr>
          <p:cNvPr id="332" name="TextBox 12">
            <a:extLst>
              <a:ext uri="{FF2B5EF4-FFF2-40B4-BE49-F238E27FC236}">
                <a16:creationId xmlns:a16="http://schemas.microsoft.com/office/drawing/2014/main" id="{B1CC7AA4-E242-6BBF-C513-5100AA4466E1}"/>
              </a:ext>
            </a:extLst>
          </p:cNvPr>
          <p:cNvSpPr txBox="1"/>
          <p:nvPr/>
        </p:nvSpPr>
        <p:spPr>
          <a:xfrm>
            <a:off x="8238662" y="6137092"/>
            <a:ext cx="1257623" cy="267481"/>
          </a:xfrm>
          <a:prstGeom prst="rect">
            <a:avLst/>
          </a:prstGeom>
          <a:noFill/>
          <a:ln>
            <a:noFill/>
          </a:ln>
        </p:spPr>
        <p:txBody>
          <a:bodyPr wrap="square" lIns="7200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600" kern="1000" spc="30" dirty="0">
                <a:latin typeface="+mn-lt"/>
                <a:cs typeface="Franklin Gothic Book"/>
              </a:rPr>
              <a:t>Interpolated</a:t>
            </a:r>
          </a:p>
        </p:txBody>
      </p:sp>
      <p:sp>
        <p:nvSpPr>
          <p:cNvPr id="333" name="TextBox 12">
            <a:extLst>
              <a:ext uri="{FF2B5EF4-FFF2-40B4-BE49-F238E27FC236}">
                <a16:creationId xmlns:a16="http://schemas.microsoft.com/office/drawing/2014/main" id="{4ADA13DE-D2D2-033F-2FC2-22D25708F18F}"/>
              </a:ext>
            </a:extLst>
          </p:cNvPr>
          <p:cNvSpPr txBox="1"/>
          <p:nvPr/>
        </p:nvSpPr>
        <p:spPr>
          <a:xfrm>
            <a:off x="2098899" y="6167709"/>
            <a:ext cx="1620837" cy="236864"/>
          </a:xfrm>
          <a:prstGeom prst="rect">
            <a:avLst/>
          </a:prstGeom>
          <a:noFill/>
          <a:ln>
            <a:noFill/>
          </a:ln>
        </p:spPr>
        <p:txBody>
          <a:bodyPr wrap="square" lIns="7200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600" kern="1000" spc="30" dirty="0">
                <a:latin typeface="+mn-lt"/>
                <a:cs typeface="Franklin Gothic Book"/>
              </a:rPr>
              <a:t>Readout chip</a:t>
            </a:r>
          </a:p>
        </p:txBody>
      </p:sp>
    </p:spTree>
    <p:extLst>
      <p:ext uri="{BB962C8B-B14F-4D97-AF65-F5344CB8AC3E}">
        <p14:creationId xmlns:p14="http://schemas.microsoft.com/office/powerpoint/2010/main" val="4032250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AB1A6F5C-F5CA-0C30-A643-81A21F30B2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72539" y="1344055"/>
            <a:ext cx="6226999" cy="387507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FF9C1869-D118-373D-C682-440E29BF63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72539" y="1344055"/>
            <a:ext cx="6224638" cy="387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FBD12D-35F7-C07B-907C-CC02D9FF3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JUNGFRAU –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noise</a:t>
            </a:r>
            <a:r>
              <a:rPr lang="de-DE" dirty="0"/>
              <a:t>, high </a:t>
            </a:r>
            <a:r>
              <a:rPr lang="de-DE" dirty="0" err="1"/>
              <a:t>dynamic</a:t>
            </a:r>
            <a:r>
              <a:rPr lang="de-DE" dirty="0"/>
              <a:t> </a:t>
            </a:r>
            <a:r>
              <a:rPr lang="de-DE" dirty="0" err="1"/>
              <a:t>range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ABD833-EF42-FB5A-B2B6-7F5287F5F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21ADCB-B8C4-0FCA-1E3A-7DA0955E8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13" name="TextBox 11">
            <a:extLst>
              <a:ext uri="{FF2B5EF4-FFF2-40B4-BE49-F238E27FC236}">
                <a16:creationId xmlns:a16="http://schemas.microsoft.com/office/drawing/2014/main" id="{FEA9793C-AAAA-09EE-5055-A1C72B237140}"/>
              </a:ext>
            </a:extLst>
          </p:cNvPr>
          <p:cNvSpPr txBox="1"/>
          <p:nvPr/>
        </p:nvSpPr>
        <p:spPr>
          <a:xfrm>
            <a:off x="8112224" y="4361462"/>
            <a:ext cx="2880320" cy="3016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dirty="0"/>
              <a:t>max. </a:t>
            </a:r>
            <a:r>
              <a:rPr lang="de-DE" b="1" dirty="0">
                <a:solidFill>
                  <a:schemeClr val="accent3"/>
                </a:solidFill>
              </a:rPr>
              <a:t>2.2 kHz </a:t>
            </a:r>
            <a:r>
              <a:rPr lang="de-DE" dirty="0"/>
              <a:t>frame rate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continuos</a:t>
            </a:r>
            <a:r>
              <a:rPr lang="de-DE" dirty="0"/>
              <a:t> </a:t>
            </a:r>
            <a:r>
              <a:rPr lang="de-DE" dirty="0" err="1"/>
              <a:t>readout</a:t>
            </a:r>
            <a:endParaRPr lang="de-DE" dirty="0"/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</a:pPr>
            <a:r>
              <a:rPr lang="de-DE" dirty="0"/>
              <a:t>max. </a:t>
            </a:r>
            <a:r>
              <a:rPr lang="de-DE" b="1" dirty="0">
                <a:solidFill>
                  <a:schemeClr val="accent3"/>
                </a:solidFill>
              </a:rPr>
              <a:t>250 kHz </a:t>
            </a:r>
            <a:r>
              <a:rPr lang="de-DE" b="1" dirty="0" err="1">
                <a:solidFill>
                  <a:schemeClr val="accent3"/>
                </a:solidFill>
              </a:rPr>
              <a:t>burst</a:t>
            </a:r>
            <a:r>
              <a:rPr lang="de-DE" b="1" dirty="0">
                <a:solidFill>
                  <a:schemeClr val="accent3"/>
                </a:solidFill>
              </a:rPr>
              <a:t> </a:t>
            </a:r>
            <a:r>
              <a:rPr lang="de-DE" b="1" dirty="0" err="1">
                <a:solidFill>
                  <a:schemeClr val="accent3"/>
                </a:solidFill>
              </a:rPr>
              <a:t>mode</a:t>
            </a:r>
            <a:br>
              <a:rPr lang="de-DE" b="1" dirty="0">
                <a:solidFill>
                  <a:schemeClr val="accent3"/>
                </a:solidFill>
              </a:rPr>
            </a:br>
            <a:r>
              <a:rPr lang="de-DE" dirty="0"/>
              <a:t>(16 </a:t>
            </a:r>
            <a:r>
              <a:rPr lang="de-DE" dirty="0" err="1"/>
              <a:t>images</a:t>
            </a:r>
            <a:r>
              <a:rPr lang="de-DE" dirty="0"/>
              <a:t>, </a:t>
            </a:r>
            <a:r>
              <a:rPr lang="de-DE" dirty="0" err="1"/>
              <a:t>only</a:t>
            </a:r>
            <a:r>
              <a:rPr lang="de-DE" dirty="0"/>
              <a:t> JF1.0)</a:t>
            </a:r>
            <a:endParaRPr lang="en-US" dirty="0"/>
          </a:p>
        </p:txBody>
      </p:sp>
      <p:cxnSp>
        <p:nvCxnSpPr>
          <p:cNvPr id="14" name="Straight Arrow Connector 38">
            <a:extLst>
              <a:ext uri="{FF2B5EF4-FFF2-40B4-BE49-F238E27FC236}">
                <a16:creationId xmlns:a16="http://schemas.microsoft.com/office/drawing/2014/main" id="{C6AE3BE2-C10A-4289-97D2-4C9FFCAD4B84}"/>
              </a:ext>
            </a:extLst>
          </p:cNvPr>
          <p:cNvCxnSpPr>
            <a:cxnSpLocks/>
          </p:cNvCxnSpPr>
          <p:nvPr/>
        </p:nvCxnSpPr>
        <p:spPr bwMode="auto">
          <a:xfrm>
            <a:off x="7032103" y="4503033"/>
            <a:ext cx="864074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8B1EB78-133E-563E-81EF-CA646387E74F}"/>
              </a:ext>
            </a:extLst>
          </p:cNvPr>
          <p:cNvSpPr txBox="1"/>
          <p:nvPr/>
        </p:nvSpPr>
        <p:spPr>
          <a:xfrm>
            <a:off x="695325" y="3040049"/>
            <a:ext cx="2577855" cy="619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267"/>
              </a:spcBef>
              <a:buClr>
                <a:srgbClr val="848484"/>
              </a:buClr>
            </a:pPr>
            <a:r>
              <a:rPr lang="en-US" sz="1867" b="1" dirty="0"/>
              <a:t>Low-noise ASIC version JUNGFRAU 1.1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9FA7FC1-B147-3ABE-4FA0-F61BCE6345F8}"/>
              </a:ext>
            </a:extLst>
          </p:cNvPr>
          <p:cNvGrpSpPr/>
          <p:nvPr/>
        </p:nvGrpSpPr>
        <p:grpSpPr>
          <a:xfrm>
            <a:off x="3733183" y="5815461"/>
            <a:ext cx="4032449" cy="352115"/>
            <a:chOff x="2377266" y="4513268"/>
            <a:chExt cx="3024337" cy="264086"/>
          </a:xfrm>
        </p:grpSpPr>
        <p:sp>
          <p:nvSpPr>
            <p:cNvPr id="24" name="TextBox 11">
              <a:extLst>
                <a:ext uri="{FF2B5EF4-FFF2-40B4-BE49-F238E27FC236}">
                  <a16:creationId xmlns:a16="http://schemas.microsoft.com/office/drawing/2014/main" id="{DA7FFC20-7E77-605C-2502-48AA152E971C}"/>
                </a:ext>
              </a:extLst>
            </p:cNvPr>
            <p:cNvSpPr txBox="1"/>
            <p:nvPr/>
          </p:nvSpPr>
          <p:spPr>
            <a:xfrm>
              <a:off x="3151967" y="4513268"/>
              <a:ext cx="2249636" cy="26408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DE" b="1" dirty="0">
                  <a:solidFill>
                    <a:schemeClr val="accent3"/>
                  </a:solidFill>
                </a:rPr>
                <a:t>SNR &gt; 5 @ 800 eV</a:t>
              </a:r>
              <a:br>
                <a:rPr lang="de-DE" b="1" dirty="0">
                  <a:solidFill>
                    <a:schemeClr val="accent3"/>
                  </a:solidFill>
                </a:rPr>
              </a:br>
              <a:r>
                <a:rPr lang="de-DE" dirty="0"/>
                <a:t>(</a:t>
              </a:r>
              <a:r>
                <a:rPr lang="de-DE" dirty="0" err="1"/>
                <a:t>detection</a:t>
              </a:r>
              <a:r>
                <a:rPr lang="de-DE" dirty="0"/>
                <a:t> </a:t>
              </a:r>
              <a:r>
                <a:rPr lang="de-DE" dirty="0" err="1"/>
                <a:t>limit</a:t>
              </a:r>
              <a:r>
                <a:rPr lang="de-DE" dirty="0"/>
                <a:t> </a:t>
              </a:r>
              <a:r>
                <a:rPr lang="de-DE" dirty="0" err="1"/>
                <a:t>for</a:t>
              </a:r>
              <a:r>
                <a:rPr lang="de-DE" dirty="0"/>
                <a:t> JUNGFRAU </a:t>
              </a:r>
              <a:r>
                <a:rPr lang="de-DE" dirty="0" err="1"/>
                <a:t>with</a:t>
              </a:r>
              <a:r>
                <a:rPr lang="de-DE" dirty="0"/>
                <a:t> </a:t>
              </a:r>
              <a:r>
                <a:rPr lang="de-DE" dirty="0" err="1"/>
                <a:t>standard</a:t>
              </a:r>
              <a:r>
                <a:rPr lang="de-DE" dirty="0"/>
                <a:t> </a:t>
              </a:r>
              <a:r>
                <a:rPr lang="de-DE" dirty="0" err="1"/>
                <a:t>sensors</a:t>
              </a:r>
              <a:r>
                <a:rPr lang="de-DE" dirty="0"/>
                <a:t>)</a:t>
              </a:r>
              <a:endParaRPr lang="en-US" dirty="0"/>
            </a:p>
          </p:txBody>
        </p:sp>
        <p:cxnSp>
          <p:nvCxnSpPr>
            <p:cNvPr id="25" name="Straight Arrow Connector 38">
              <a:extLst>
                <a:ext uri="{FF2B5EF4-FFF2-40B4-BE49-F238E27FC236}">
                  <a16:creationId xmlns:a16="http://schemas.microsoft.com/office/drawing/2014/main" id="{092FBDAA-0261-A866-C2D6-1F5C1BD7C3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266" y="4606988"/>
              <a:ext cx="634771" cy="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27" name="Grafik 8" descr="Ein Bild, das Natur, draußen, Schnee, Himmel enthält.&#10;&#10;Automatisch generierte Beschreibung">
            <a:extLst>
              <a:ext uri="{FF2B5EF4-FFF2-40B4-BE49-F238E27FC236}">
                <a16:creationId xmlns:a16="http://schemas.microsoft.com/office/drawing/2014/main" id="{37274D30-CF0D-2467-FDFB-79359C985E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001" b="27998"/>
          <a:stretch/>
        </p:blipFill>
        <p:spPr>
          <a:xfrm>
            <a:off x="697252" y="1411157"/>
            <a:ext cx="1453632" cy="1150559"/>
          </a:xfrm>
          <a:prstGeom prst="roundRect">
            <a:avLst>
              <a:gd name="adj" fmla="val 0"/>
            </a:avLst>
          </a:prstGeom>
          <a:effectLst/>
        </p:spPr>
      </p:pic>
      <p:pic>
        <p:nvPicPr>
          <p:cNvPr id="28" name="Picture 8">
            <a:extLst>
              <a:ext uri="{FF2B5EF4-FFF2-40B4-BE49-F238E27FC236}">
                <a16:creationId xmlns:a16="http://schemas.microsoft.com/office/drawing/2014/main" id="{BB853C8A-D342-EB74-E2D0-CDD7A4141D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109000"/>
                    </a14:imgEffect>
                    <a14:imgEffect>
                      <a14:brightnessContrast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718"/>
          <a:stretch/>
        </p:blipFill>
        <p:spPr>
          <a:xfrm>
            <a:off x="8808375" y="909950"/>
            <a:ext cx="2688299" cy="1657187"/>
          </a:xfrm>
          <a:prstGeom prst="rect">
            <a:avLst/>
          </a:prstGeom>
          <a:effectLst/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0BE2995-F76B-1F7A-9FAF-09974AACB3DA}"/>
              </a:ext>
            </a:extLst>
          </p:cNvPr>
          <p:cNvSpPr txBox="1"/>
          <p:nvPr/>
        </p:nvSpPr>
        <p:spPr>
          <a:xfrm>
            <a:off x="693890" y="2603934"/>
            <a:ext cx="2081695" cy="3770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Jungfrau </a:t>
            </a:r>
            <a:r>
              <a:rPr lang="de-DE" sz="1400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mountain</a:t>
            </a:r>
            <a:endParaRPr lang="en-US" sz="1400" i="1" dirty="0" err="1">
              <a:solidFill>
                <a:schemeClr val="bg1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2DDA40-43AD-C111-CB93-239BE4EDE324}"/>
              </a:ext>
            </a:extLst>
          </p:cNvPr>
          <p:cNvSpPr txBox="1"/>
          <p:nvPr/>
        </p:nvSpPr>
        <p:spPr>
          <a:xfrm>
            <a:off x="9607089" y="2603934"/>
            <a:ext cx="1889585" cy="3770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Wire </a:t>
            </a:r>
            <a:r>
              <a:rPr lang="de-DE" sz="1400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bonded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 ASIC</a:t>
            </a:r>
            <a:endParaRPr lang="en-US" sz="1400" i="1" dirty="0" err="1">
              <a:solidFill>
                <a:schemeClr val="bg1">
                  <a:lumMod val="50000"/>
                </a:schemeClr>
              </a:solidFill>
              <a:latin typeface="Calibri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B78BEC3-0512-225C-94F6-B783425FE63F}"/>
              </a:ext>
            </a:extLst>
          </p:cNvPr>
          <p:cNvGrpSpPr/>
          <p:nvPr/>
        </p:nvGrpSpPr>
        <p:grpSpPr>
          <a:xfrm>
            <a:off x="206305" y="3372289"/>
            <a:ext cx="3180286" cy="3014225"/>
            <a:chOff x="82705" y="3733310"/>
            <a:chExt cx="3180286" cy="3014225"/>
          </a:xfrm>
        </p:grpSpPr>
        <p:pic>
          <p:nvPicPr>
            <p:cNvPr id="19" name="Picture 2" descr="image.png">
              <a:extLst>
                <a:ext uri="{FF2B5EF4-FFF2-40B4-BE49-F238E27FC236}">
                  <a16:creationId xmlns:a16="http://schemas.microsoft.com/office/drawing/2014/main" id="{012E6A3C-A76C-C236-BEDA-A44566563A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85" b="9604"/>
            <a:stretch/>
          </p:blipFill>
          <p:spPr bwMode="auto">
            <a:xfrm>
              <a:off x="568960" y="3733310"/>
              <a:ext cx="2694031" cy="26293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3576BBE-F0DD-77ED-E1F2-4F83E81B55F7}"/>
                </a:ext>
              </a:extLst>
            </p:cNvPr>
            <p:cNvGrpSpPr/>
            <p:nvPr/>
          </p:nvGrpSpPr>
          <p:grpSpPr>
            <a:xfrm>
              <a:off x="82705" y="3812306"/>
              <a:ext cx="3108282" cy="2935229"/>
              <a:chOff x="82705" y="3812306"/>
              <a:chExt cx="3108282" cy="2935229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D8ED7598-C8F3-9C1F-B8C4-7A51F31349FC}"/>
                  </a:ext>
                </a:extLst>
              </p:cNvPr>
              <p:cNvSpPr/>
              <p:nvPr/>
            </p:nvSpPr>
            <p:spPr>
              <a:xfrm>
                <a:off x="2326891" y="3812306"/>
                <a:ext cx="864096" cy="9848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sz="2000" dirty="0" err="1"/>
              </a:p>
            </p:txBody>
          </p:sp>
          <p:sp>
            <p:nvSpPr>
              <p:cNvPr id="22" name="TextBox 25">
                <a:extLst>
                  <a:ext uri="{FF2B5EF4-FFF2-40B4-BE49-F238E27FC236}">
                    <a16:creationId xmlns:a16="http://schemas.microsoft.com/office/drawing/2014/main" id="{B992E5C6-7CB4-24C9-478B-1FB982B87199}"/>
                  </a:ext>
                </a:extLst>
              </p:cNvPr>
              <p:cNvSpPr txBox="1"/>
              <p:nvPr/>
            </p:nvSpPr>
            <p:spPr>
              <a:xfrm>
                <a:off x="1438811" y="4115998"/>
                <a:ext cx="1464379" cy="4734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de-DE" sz="1600" b="1" kern="1000" spc="40" dirty="0">
                    <a:solidFill>
                      <a:schemeClr val="accent3"/>
                    </a:solidFill>
                    <a:cs typeface="Franklin Gothic Book"/>
                  </a:rPr>
                  <a:t>34 e</a:t>
                </a:r>
                <a:r>
                  <a:rPr lang="de-DE" sz="1600" b="1" kern="1000" spc="40" baseline="30000" dirty="0">
                    <a:solidFill>
                      <a:schemeClr val="accent3"/>
                    </a:solidFill>
                    <a:cs typeface="Franklin Gothic Book"/>
                  </a:rPr>
                  <a:t>-</a:t>
                </a:r>
                <a:r>
                  <a:rPr lang="de-DE" sz="1600" b="1" kern="1000" spc="40" dirty="0">
                    <a:solidFill>
                      <a:schemeClr val="accent3"/>
                    </a:solidFill>
                    <a:cs typeface="Franklin Gothic Book"/>
                  </a:rPr>
                  <a:t> ENC</a:t>
                </a:r>
                <a:r>
                  <a:rPr lang="de-DE" sz="1600" kern="1000" spc="40" dirty="0">
                    <a:cs typeface="Franklin Gothic Book"/>
                  </a:rPr>
                  <a:t> </a:t>
                </a:r>
                <a:r>
                  <a:rPr lang="de-DE" sz="1600" b="1" kern="1000" spc="40" dirty="0" err="1">
                    <a:solidFill>
                      <a:schemeClr val="accent3"/>
                    </a:solidFill>
                    <a:cs typeface="Franklin Gothic Book"/>
                  </a:rPr>
                  <a:t>r.m.s</a:t>
                </a:r>
                <a:r>
                  <a:rPr lang="de-DE" sz="1600" kern="1000" spc="40" dirty="0">
                    <a:cs typeface="Franklin Gothic Book"/>
                  </a:rPr>
                  <a:t> (52 e</a:t>
                </a:r>
                <a:r>
                  <a:rPr lang="de-DE" sz="1600" kern="1000" spc="40" baseline="30000" dirty="0">
                    <a:cs typeface="Franklin Gothic Book"/>
                  </a:rPr>
                  <a:t>-</a:t>
                </a:r>
                <a:r>
                  <a:rPr lang="de-DE" sz="1600" kern="1000" spc="40" dirty="0">
                    <a:cs typeface="Franklin Gothic Book"/>
                  </a:rPr>
                  <a:t> in JF1.0)</a:t>
                </a:r>
                <a:endParaRPr lang="de-CH" sz="1600" kern="1000" spc="40" dirty="0">
                  <a:cs typeface="Franklin Gothic Book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F7BCBB6-E462-E0E4-201B-C1CDD1970B74}"/>
                  </a:ext>
                </a:extLst>
              </p:cNvPr>
              <p:cNvSpPr/>
              <p:nvPr/>
            </p:nvSpPr>
            <p:spPr>
              <a:xfrm>
                <a:off x="576830" y="4023126"/>
                <a:ext cx="2387349" cy="232941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sz="2000" dirty="0" err="1"/>
              </a:p>
            </p:txBody>
          </p:sp>
          <p:sp>
            <p:nvSpPr>
              <p:cNvPr id="36" name="TextBox 25">
                <a:extLst>
                  <a:ext uri="{FF2B5EF4-FFF2-40B4-BE49-F238E27FC236}">
                    <a16:creationId xmlns:a16="http://schemas.microsoft.com/office/drawing/2014/main" id="{5BC98DAB-0F2E-8FEA-C56F-D8BFE1A64205}"/>
                  </a:ext>
                </a:extLst>
              </p:cNvPr>
              <p:cNvSpPr txBox="1"/>
              <p:nvPr/>
            </p:nvSpPr>
            <p:spPr>
              <a:xfrm>
                <a:off x="433929" y="6337958"/>
                <a:ext cx="144180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0</a:t>
                </a:r>
                <a:endParaRPr lang="de-CH" sz="1400" kern="1000" spc="40" dirty="0">
                  <a:cs typeface="Franklin Gothic Book"/>
                </a:endParaRPr>
              </a:p>
            </p:txBody>
          </p:sp>
          <p:sp>
            <p:nvSpPr>
              <p:cNvPr id="38" name="TextBox 25">
                <a:extLst>
                  <a:ext uri="{FF2B5EF4-FFF2-40B4-BE49-F238E27FC236}">
                    <a16:creationId xmlns:a16="http://schemas.microsoft.com/office/drawing/2014/main" id="{044BA059-F109-8347-301F-C258C82DB60C}"/>
                  </a:ext>
                </a:extLst>
              </p:cNvPr>
              <p:cNvSpPr txBox="1"/>
              <p:nvPr/>
            </p:nvSpPr>
            <p:spPr>
              <a:xfrm>
                <a:off x="841824" y="6337958"/>
                <a:ext cx="288032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20</a:t>
                </a:r>
                <a:endParaRPr lang="de-CH" sz="1400" kern="1000" spc="40" dirty="0">
                  <a:cs typeface="Franklin Gothic Book"/>
                </a:endParaRPr>
              </a:p>
            </p:txBody>
          </p:sp>
          <p:sp>
            <p:nvSpPr>
              <p:cNvPr id="39" name="TextBox 25">
                <a:extLst>
                  <a:ext uri="{FF2B5EF4-FFF2-40B4-BE49-F238E27FC236}">
                    <a16:creationId xmlns:a16="http://schemas.microsoft.com/office/drawing/2014/main" id="{27138357-E94B-8ACC-F5C6-0A82FF0AD615}"/>
                  </a:ext>
                </a:extLst>
              </p:cNvPr>
              <p:cNvSpPr txBox="1"/>
              <p:nvPr/>
            </p:nvSpPr>
            <p:spPr>
              <a:xfrm>
                <a:off x="2398451" y="6335349"/>
                <a:ext cx="360040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100</a:t>
                </a:r>
                <a:endParaRPr lang="de-CH" sz="1400" kern="1000" spc="40" dirty="0">
                  <a:cs typeface="Franklin Gothic Book"/>
                </a:endParaRPr>
              </a:p>
            </p:txBody>
          </p:sp>
          <p:sp>
            <p:nvSpPr>
              <p:cNvPr id="40" name="TextBox 25">
                <a:extLst>
                  <a:ext uri="{FF2B5EF4-FFF2-40B4-BE49-F238E27FC236}">
                    <a16:creationId xmlns:a16="http://schemas.microsoft.com/office/drawing/2014/main" id="{5C9B1F70-DE3A-9B2A-951C-513EC1E3D361}"/>
                  </a:ext>
                </a:extLst>
              </p:cNvPr>
              <p:cNvSpPr txBox="1"/>
              <p:nvPr/>
            </p:nvSpPr>
            <p:spPr>
              <a:xfrm>
                <a:off x="1238090" y="6335349"/>
                <a:ext cx="288032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40</a:t>
                </a:r>
                <a:endParaRPr lang="de-CH" sz="1400" kern="1000" spc="40" dirty="0">
                  <a:cs typeface="Franklin Gothic Book"/>
                </a:endParaRPr>
              </a:p>
            </p:txBody>
          </p:sp>
          <p:sp>
            <p:nvSpPr>
              <p:cNvPr id="41" name="TextBox 25">
                <a:extLst>
                  <a:ext uri="{FF2B5EF4-FFF2-40B4-BE49-F238E27FC236}">
                    <a16:creationId xmlns:a16="http://schemas.microsoft.com/office/drawing/2014/main" id="{3CE58F98-F621-4A91-3CC5-4F0DD6618B6F}"/>
                  </a:ext>
                </a:extLst>
              </p:cNvPr>
              <p:cNvSpPr txBox="1"/>
              <p:nvPr/>
            </p:nvSpPr>
            <p:spPr>
              <a:xfrm>
                <a:off x="1638971" y="6335349"/>
                <a:ext cx="288032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60</a:t>
                </a:r>
                <a:endParaRPr lang="de-CH" sz="1400" kern="1000" spc="40" dirty="0">
                  <a:cs typeface="Franklin Gothic Book"/>
                </a:endParaRPr>
              </a:p>
            </p:txBody>
          </p:sp>
          <p:sp>
            <p:nvSpPr>
              <p:cNvPr id="42" name="TextBox 25">
                <a:extLst>
                  <a:ext uri="{FF2B5EF4-FFF2-40B4-BE49-F238E27FC236}">
                    <a16:creationId xmlns:a16="http://schemas.microsoft.com/office/drawing/2014/main" id="{3259F460-A5A4-9DB2-E9C4-BC47A3B2784D}"/>
                  </a:ext>
                </a:extLst>
              </p:cNvPr>
              <p:cNvSpPr txBox="1"/>
              <p:nvPr/>
            </p:nvSpPr>
            <p:spPr>
              <a:xfrm>
                <a:off x="2035237" y="6330378"/>
                <a:ext cx="288032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80</a:t>
                </a:r>
                <a:endParaRPr lang="de-CH" sz="1400" kern="1000" spc="40" dirty="0">
                  <a:cs typeface="Franklin Gothic Book"/>
                </a:endParaRPr>
              </a:p>
            </p:txBody>
          </p:sp>
          <p:sp>
            <p:nvSpPr>
              <p:cNvPr id="43" name="TextBox 25">
                <a:extLst>
                  <a:ext uri="{FF2B5EF4-FFF2-40B4-BE49-F238E27FC236}">
                    <a16:creationId xmlns:a16="http://schemas.microsoft.com/office/drawing/2014/main" id="{5A71765D-3C25-0649-2953-C20CFA9AD9CF}"/>
                  </a:ext>
                </a:extLst>
              </p:cNvPr>
              <p:cNvSpPr txBox="1"/>
              <p:nvPr/>
            </p:nvSpPr>
            <p:spPr>
              <a:xfrm>
                <a:off x="1223530" y="6544098"/>
                <a:ext cx="1825190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de-DE" sz="1600" kern="1000" spc="40" dirty="0">
                    <a:cs typeface="Franklin Gothic Book"/>
                  </a:rPr>
                  <a:t>Noise (ENC </a:t>
                </a:r>
                <a:r>
                  <a:rPr lang="de-DE" sz="1600" kern="1000" spc="40" dirty="0" err="1">
                    <a:cs typeface="Franklin Gothic Book"/>
                  </a:rPr>
                  <a:t>r.m.s</a:t>
                </a:r>
                <a:r>
                  <a:rPr lang="de-DE" sz="1600" kern="1000" spc="40" dirty="0">
                    <a:cs typeface="Franklin Gothic Book"/>
                  </a:rPr>
                  <a:t>.)</a:t>
                </a:r>
                <a:endParaRPr lang="de-CH" sz="1600" kern="1000" spc="40" dirty="0">
                  <a:cs typeface="Franklin Gothic Book"/>
                </a:endParaRPr>
              </a:p>
            </p:txBody>
          </p:sp>
          <p:sp>
            <p:nvSpPr>
              <p:cNvPr id="44" name="TextBox 25">
                <a:extLst>
                  <a:ext uri="{FF2B5EF4-FFF2-40B4-BE49-F238E27FC236}">
                    <a16:creationId xmlns:a16="http://schemas.microsoft.com/office/drawing/2014/main" id="{ABA9479D-8279-A719-6665-D05650D8F1DF}"/>
                  </a:ext>
                </a:extLst>
              </p:cNvPr>
              <p:cNvSpPr txBox="1"/>
              <p:nvPr/>
            </p:nvSpPr>
            <p:spPr>
              <a:xfrm>
                <a:off x="82705" y="5912983"/>
                <a:ext cx="464362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1000</a:t>
                </a:r>
                <a:endParaRPr lang="de-CH" sz="1400" kern="1000" spc="40" dirty="0">
                  <a:cs typeface="Franklin Gothic Book"/>
                </a:endParaRPr>
              </a:p>
            </p:txBody>
          </p:sp>
          <p:sp>
            <p:nvSpPr>
              <p:cNvPr id="46" name="TextBox 25">
                <a:extLst>
                  <a:ext uri="{FF2B5EF4-FFF2-40B4-BE49-F238E27FC236}">
                    <a16:creationId xmlns:a16="http://schemas.microsoft.com/office/drawing/2014/main" id="{1F7F4E8A-6B38-4AAC-C17E-59917D3C2D0C}"/>
                  </a:ext>
                </a:extLst>
              </p:cNvPr>
              <p:cNvSpPr txBox="1"/>
              <p:nvPr/>
            </p:nvSpPr>
            <p:spPr>
              <a:xfrm>
                <a:off x="82705" y="5571161"/>
                <a:ext cx="464362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2000</a:t>
                </a:r>
                <a:endParaRPr lang="de-CH" sz="1400" kern="1000" spc="40" dirty="0">
                  <a:cs typeface="Franklin Gothic Book"/>
                </a:endParaRPr>
              </a:p>
            </p:txBody>
          </p:sp>
          <p:sp>
            <p:nvSpPr>
              <p:cNvPr id="47" name="TextBox 25">
                <a:extLst>
                  <a:ext uri="{FF2B5EF4-FFF2-40B4-BE49-F238E27FC236}">
                    <a16:creationId xmlns:a16="http://schemas.microsoft.com/office/drawing/2014/main" id="{8F520323-B628-96C5-DE30-F25F66310633}"/>
                  </a:ext>
                </a:extLst>
              </p:cNvPr>
              <p:cNvSpPr txBox="1"/>
              <p:nvPr/>
            </p:nvSpPr>
            <p:spPr>
              <a:xfrm>
                <a:off x="82705" y="5229338"/>
                <a:ext cx="464362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3000</a:t>
                </a:r>
                <a:endParaRPr lang="de-CH" sz="1400" kern="1000" spc="40" dirty="0">
                  <a:cs typeface="Franklin Gothic Book"/>
                </a:endParaRPr>
              </a:p>
            </p:txBody>
          </p:sp>
          <p:sp>
            <p:nvSpPr>
              <p:cNvPr id="48" name="TextBox 25">
                <a:extLst>
                  <a:ext uri="{FF2B5EF4-FFF2-40B4-BE49-F238E27FC236}">
                    <a16:creationId xmlns:a16="http://schemas.microsoft.com/office/drawing/2014/main" id="{844A9E1D-8593-B46E-5168-A566EE51E2E2}"/>
                  </a:ext>
                </a:extLst>
              </p:cNvPr>
              <p:cNvSpPr txBox="1"/>
              <p:nvPr/>
            </p:nvSpPr>
            <p:spPr>
              <a:xfrm>
                <a:off x="82705" y="4887515"/>
                <a:ext cx="464362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4000</a:t>
                </a:r>
                <a:endParaRPr lang="de-CH" sz="1400" kern="1000" spc="40" dirty="0">
                  <a:cs typeface="Franklin Gothic Book"/>
                </a:endParaRPr>
              </a:p>
            </p:txBody>
          </p:sp>
          <p:sp>
            <p:nvSpPr>
              <p:cNvPr id="49" name="TextBox 25">
                <a:extLst>
                  <a:ext uri="{FF2B5EF4-FFF2-40B4-BE49-F238E27FC236}">
                    <a16:creationId xmlns:a16="http://schemas.microsoft.com/office/drawing/2014/main" id="{BD92529F-B4D4-4294-74B1-67C2F1356C3D}"/>
                  </a:ext>
                </a:extLst>
              </p:cNvPr>
              <p:cNvSpPr txBox="1"/>
              <p:nvPr/>
            </p:nvSpPr>
            <p:spPr>
              <a:xfrm>
                <a:off x="82705" y="4545692"/>
                <a:ext cx="464362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5000</a:t>
                </a:r>
                <a:endParaRPr lang="de-CH" sz="1400" kern="1000" spc="40" dirty="0">
                  <a:cs typeface="Franklin Gothic Book"/>
                </a:endParaRPr>
              </a:p>
            </p:txBody>
          </p:sp>
          <p:sp>
            <p:nvSpPr>
              <p:cNvPr id="50" name="TextBox 25">
                <a:extLst>
                  <a:ext uri="{FF2B5EF4-FFF2-40B4-BE49-F238E27FC236}">
                    <a16:creationId xmlns:a16="http://schemas.microsoft.com/office/drawing/2014/main" id="{E6F38A98-92AF-3182-441A-C7D38355E669}"/>
                  </a:ext>
                </a:extLst>
              </p:cNvPr>
              <p:cNvSpPr txBox="1"/>
              <p:nvPr/>
            </p:nvSpPr>
            <p:spPr>
              <a:xfrm>
                <a:off x="82705" y="4203869"/>
                <a:ext cx="464362" cy="203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de-DE" sz="1400" kern="1000" spc="40" dirty="0">
                    <a:cs typeface="Franklin Gothic Book"/>
                  </a:rPr>
                  <a:t>6000</a:t>
                </a:r>
                <a:endParaRPr lang="de-CH" sz="1400" kern="1000" spc="40" dirty="0">
                  <a:cs typeface="Franklin Gothic Book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07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>
            <a:extLst>
              <a:ext uri="{FF2B5EF4-FFF2-40B4-BE49-F238E27FC236}">
                <a16:creationId xmlns:a16="http://schemas.microsoft.com/office/drawing/2014/main" id="{7ECE9CA0-3BBC-F34E-5C79-850E6EF35333}"/>
              </a:ext>
            </a:extLst>
          </p:cNvPr>
          <p:cNvSpPr/>
          <p:nvPr/>
        </p:nvSpPr>
        <p:spPr>
          <a:xfrm>
            <a:off x="695325" y="970251"/>
            <a:ext cx="4963253" cy="308538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C684D6-FF9B-C621-8143-764E86C408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9447" y="1088740"/>
            <a:ext cx="4515007" cy="28096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D2F84C-431C-A34D-E794-EF76700E6B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7" t="25454" r="16587" b="43624"/>
          <a:stretch/>
        </p:blipFill>
        <p:spPr>
          <a:xfrm>
            <a:off x="2809915" y="4311061"/>
            <a:ext cx="6572170" cy="2093512"/>
          </a:xfrm>
          <a:prstGeom prst="rect">
            <a:avLst/>
          </a:prstGeom>
          <a:ln w="38100">
            <a:noFill/>
          </a:ln>
        </p:spPr>
      </p:pic>
      <p:sp>
        <p:nvSpPr>
          <p:cNvPr id="15" name="Rectangle 5">
            <a:extLst>
              <a:ext uri="{FF2B5EF4-FFF2-40B4-BE49-F238E27FC236}">
                <a16:creationId xmlns:a16="http://schemas.microsoft.com/office/drawing/2014/main" id="{D1F584B3-9D8D-CD4F-EB87-1C1B86D32998}"/>
              </a:ext>
            </a:extLst>
          </p:cNvPr>
          <p:cNvSpPr/>
          <p:nvPr/>
        </p:nvSpPr>
        <p:spPr>
          <a:xfrm>
            <a:off x="6504504" y="970250"/>
            <a:ext cx="4963253" cy="308538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3266F2-37B3-3D29-F81C-45345E651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journey</a:t>
            </a:r>
            <a:r>
              <a:rPr lang="de-DE" dirty="0"/>
              <a:t>: The </a:t>
            </a:r>
            <a:r>
              <a:rPr lang="de-DE" dirty="0" err="1"/>
              <a:t>first</a:t>
            </a:r>
            <a:r>
              <a:rPr lang="de-DE" dirty="0"/>
              <a:t> JUNGFRAU-</a:t>
            </a:r>
            <a:r>
              <a:rPr lang="de-DE" dirty="0" err="1"/>
              <a:t>iLGAD</a:t>
            </a:r>
            <a:r>
              <a:rPr lang="de-DE" dirty="0"/>
              <a:t> prototype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63F8F-40E4-3C06-E228-FB5937EC9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63F102-FCA2-4022-F2C7-780D083FF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19" name="Picture 18" descr="A screenshot of a computer&#10;&#10;Description automatically generated">
            <a:extLst>
              <a:ext uri="{FF2B5EF4-FFF2-40B4-BE49-F238E27FC236}">
                <a16:creationId xmlns:a16="http://schemas.microsoft.com/office/drawing/2014/main" id="{96439460-83E2-01FC-25BD-409014EB03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1233266"/>
            <a:ext cx="4795693" cy="25142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94672D0-1093-04FD-7B6B-0C57D06FFBB1}"/>
              </a:ext>
            </a:extLst>
          </p:cNvPr>
          <p:cNvSpPr txBox="1"/>
          <p:nvPr/>
        </p:nvSpPr>
        <p:spPr>
          <a:xfrm>
            <a:off x="9336360" y="4058764"/>
            <a:ext cx="2126587" cy="2828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dirty="0" err="1">
                <a:solidFill>
                  <a:srgbClr val="000000"/>
                </a:solidFill>
              </a:rPr>
              <a:t>iLGAD</a:t>
            </a:r>
            <a:r>
              <a:rPr lang="en-US" sz="1600" dirty="0">
                <a:solidFill>
                  <a:srgbClr val="000000"/>
                </a:solidFill>
              </a:rPr>
              <a:t> sensor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271477-0F77-5EF0-B654-11170F0A4737}"/>
              </a:ext>
            </a:extLst>
          </p:cNvPr>
          <p:cNvSpPr txBox="1"/>
          <p:nvPr/>
        </p:nvSpPr>
        <p:spPr>
          <a:xfrm>
            <a:off x="695325" y="4055635"/>
            <a:ext cx="1561271" cy="2828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600" dirty="0">
                <a:solidFill>
                  <a:srgbClr val="000000"/>
                </a:solidFill>
              </a:rPr>
              <a:t>JUNGFRAU 1.1</a:t>
            </a:r>
            <a:endParaRPr lang="en-US" sz="1600" dirty="0" err="1">
              <a:solidFill>
                <a:srgbClr val="000000"/>
              </a:solidFill>
            </a:endParaRPr>
          </a:p>
        </p:txBody>
      </p:sp>
      <p:sp>
        <p:nvSpPr>
          <p:cNvPr id="29" name="Arrow: Bent-Up 28">
            <a:extLst>
              <a:ext uri="{FF2B5EF4-FFF2-40B4-BE49-F238E27FC236}">
                <a16:creationId xmlns:a16="http://schemas.microsoft.com/office/drawing/2014/main" id="{7104A624-95B8-ED85-519F-B8E1DA5D32E1}"/>
              </a:ext>
            </a:extLst>
          </p:cNvPr>
          <p:cNvSpPr/>
          <p:nvPr/>
        </p:nvSpPr>
        <p:spPr>
          <a:xfrm rot="5400000">
            <a:off x="701307" y="4332465"/>
            <a:ext cx="1549299" cy="1561269"/>
          </a:xfrm>
          <a:prstGeom prst="bentUpArrow">
            <a:avLst>
              <a:gd name="adj1" fmla="val 17930"/>
              <a:gd name="adj2" fmla="val 21184"/>
              <a:gd name="adj3" fmla="val 3003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1" name="Arrow: Bent-Up 30">
            <a:extLst>
              <a:ext uri="{FF2B5EF4-FFF2-40B4-BE49-F238E27FC236}">
                <a16:creationId xmlns:a16="http://schemas.microsoft.com/office/drawing/2014/main" id="{73C7805B-83A4-1EF5-C789-FA8FD859CC9A}"/>
              </a:ext>
            </a:extLst>
          </p:cNvPr>
          <p:cNvSpPr/>
          <p:nvPr/>
        </p:nvSpPr>
        <p:spPr>
          <a:xfrm rot="16200000" flipH="1">
            <a:off x="9907663" y="4332463"/>
            <a:ext cx="1549299" cy="1561269"/>
          </a:xfrm>
          <a:prstGeom prst="bentUpArrow">
            <a:avLst>
              <a:gd name="adj1" fmla="val 17930"/>
              <a:gd name="adj2" fmla="val 21184"/>
              <a:gd name="adj3" fmla="val 3003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2" name="Textfeld 47">
            <a:extLst>
              <a:ext uri="{FF2B5EF4-FFF2-40B4-BE49-F238E27FC236}">
                <a16:creationId xmlns:a16="http://schemas.microsoft.com/office/drawing/2014/main" id="{179CBA9D-057D-85DB-3551-EDFED093522D}"/>
              </a:ext>
            </a:extLst>
          </p:cNvPr>
          <p:cNvSpPr txBox="1"/>
          <p:nvPr/>
        </p:nvSpPr>
        <p:spPr>
          <a:xfrm>
            <a:off x="4502709" y="6404573"/>
            <a:ext cx="3186581" cy="14401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algn="ctr"/>
            <a:r>
              <a:rPr lang="it-IT" dirty="0"/>
              <a:t>V. Hinger et al 2024 </a:t>
            </a:r>
            <a:r>
              <a:rPr lang="sv-SE" dirty="0"/>
              <a:t>Front. Phys. 12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DE7C97-2A12-518D-25F7-8CC327DC2D1D}"/>
              </a:ext>
            </a:extLst>
          </p:cNvPr>
          <p:cNvSpPr txBox="1"/>
          <p:nvPr/>
        </p:nvSpPr>
        <p:spPr>
          <a:xfrm>
            <a:off x="7349415" y="3376329"/>
            <a:ext cx="21831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(75 × 75 µm</a:t>
            </a:r>
            <a:r>
              <a:rPr lang="en-US" sz="1200" baseline="30000" dirty="0">
                <a:solidFill>
                  <a:srgbClr val="000000"/>
                </a:solidFill>
              </a:rPr>
              <a:t>2</a:t>
            </a:r>
            <a:r>
              <a:rPr lang="en-US" sz="1200" dirty="0">
                <a:solidFill>
                  <a:srgbClr val="000000"/>
                </a:solidFill>
              </a:rPr>
              <a:t>)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1805151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D2646-B34B-AEF4-FE38-3F81B95DE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Multiplication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strongly</a:t>
            </a:r>
            <a:r>
              <a:rPr lang="de-DE" dirty="0"/>
              <a:t> </a:t>
            </a:r>
            <a:r>
              <a:rPr lang="de-DE" dirty="0" err="1"/>
              <a:t>influenced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temperature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10B6D8-4068-A0D0-6645-A7C20E6FA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03.07.2024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132F1-CBE4-3DB4-CA68-67CBCA0FD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B56C6457-9544-D9F2-23E7-F4A4C6BD1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4" y="704820"/>
            <a:ext cx="4320555" cy="4326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81511EF-FEAE-0F82-7975-CCFCD7A0A581}"/>
              </a:ext>
            </a:extLst>
          </p:cNvPr>
          <p:cNvSpPr/>
          <p:nvPr/>
        </p:nvSpPr>
        <p:spPr bwMode="auto">
          <a:xfrm>
            <a:off x="1700112" y="3501620"/>
            <a:ext cx="71438" cy="71396"/>
          </a:xfrm>
          <a:prstGeom prst="rect">
            <a:avLst/>
          </a:prstGeom>
          <a:noFill/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1" name="Gerade Verbindung mit Pfeil 18">
            <a:extLst>
              <a:ext uri="{FF2B5EF4-FFF2-40B4-BE49-F238E27FC236}">
                <a16:creationId xmlns:a16="http://schemas.microsoft.com/office/drawing/2014/main" id="{A557112A-E172-F42F-71E0-684191EE93FC}"/>
              </a:ext>
            </a:extLst>
          </p:cNvPr>
          <p:cNvCxnSpPr>
            <a:cxnSpLocks/>
            <a:stCxn id="8" idx="3"/>
          </p:cNvCxnSpPr>
          <p:nvPr/>
        </p:nvCxnSpPr>
        <p:spPr bwMode="auto">
          <a:xfrm flipV="1">
            <a:off x="1774950" y="1731330"/>
            <a:ext cx="5312978" cy="517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gradFill flip="none" rotWithShape="1">
              <a:gsLst>
                <a:gs pos="0">
                  <a:schemeClr val="accent3"/>
                </a:gs>
                <a:gs pos="59000">
                  <a:schemeClr val="accent3"/>
                </a:gs>
                <a:gs pos="100000">
                  <a:srgbClr val="CC0000"/>
                </a:gs>
              </a:gsLst>
              <a:lin ang="0" scaled="1"/>
              <a:tileRect/>
            </a:gradFill>
            <a:prstDash val="dash"/>
            <a:round/>
            <a:headEnd type="none" w="med" len="med"/>
            <a:tailEnd type="triangl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">
                <a:extLst>
                  <a:ext uri="{FF2B5EF4-FFF2-40B4-BE49-F238E27FC236}">
                    <a16:creationId xmlns:a16="http://schemas.microsoft.com/office/drawing/2014/main" id="{E901AB04-FCBD-D200-9E76-83E8E260DB7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5324" y="5031427"/>
                <a:ext cx="10513245" cy="1503226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b="1" dirty="0"/>
                  <a:t>Customized simulation program (by J. Zhang)</a:t>
                </a:r>
              </a:p>
              <a:p>
                <a:pPr marL="0" indent="0">
                  <a:spcBef>
                    <a:spcPts val="600"/>
                  </a:spcBef>
                  <a:buClr>
                    <a:schemeClr val="bg1">
                      <a:lumMod val="50000"/>
                    </a:schemeClr>
                  </a:buClr>
                  <a:buNone/>
                </a:pPr>
                <a:r>
                  <a:rPr lang="en-US" sz="1600" dirty="0"/>
                  <a:t>Solving the 1D Poisson equation + doping profiles and concentrations</a:t>
                </a:r>
                <a:br>
                  <a:rPr lang="en-US" sz="1600" dirty="0"/>
                </a:b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Electric field distribution</a:t>
                </a:r>
              </a:p>
              <a:p>
                <a:pPr marL="0" indent="0">
                  <a:spcBef>
                    <a:spcPts val="600"/>
                  </a:spcBef>
                  <a:buClr>
                    <a:schemeClr val="bg1">
                      <a:lumMod val="50000"/>
                    </a:schemeClr>
                  </a:buClr>
                  <a:buNone/>
                </a:pPr>
                <a:r>
                  <a:rPr lang="en-US" sz="1600" dirty="0"/>
                  <a:t>Impact ionization coefficients modelled with </a:t>
                </a:r>
                <a:r>
                  <a:rPr lang="en-US" sz="1600" dirty="0" err="1"/>
                  <a:t>Okuto</a:t>
                </a:r>
                <a:r>
                  <a:rPr lang="en-US" sz="1600" dirty="0"/>
                  <a:t>-Crowell, updated parameters by </a:t>
                </a:r>
                <a:r>
                  <a:rPr lang="en-US" sz="1600" dirty="0" err="1"/>
                  <a:t>Currás</a:t>
                </a:r>
                <a:r>
                  <a:rPr lang="en-US" sz="1600" dirty="0"/>
                  <a:t> Rivera and Moll</a:t>
                </a:r>
              </a:p>
            </p:txBody>
          </p:sp>
        </mc:Choice>
        <mc:Fallback xmlns="">
          <p:sp>
            <p:nvSpPr>
              <p:cNvPr id="12" name="Content Placeholder 1">
                <a:extLst>
                  <a:ext uri="{FF2B5EF4-FFF2-40B4-BE49-F238E27FC236}">
                    <a16:creationId xmlns:a16="http://schemas.microsoft.com/office/drawing/2014/main" id="{E901AB04-FCBD-D200-9E76-83E8E260DB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324" y="5031427"/>
                <a:ext cx="10513245" cy="1503226"/>
              </a:xfrm>
              <a:prstGeom prst="rect">
                <a:avLst/>
              </a:prstGeom>
              <a:blipFill>
                <a:blip r:embed="rId3"/>
                <a:stretch>
                  <a:fillRect l="-1333" t="-404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EB7065E0-9024-EAFA-F973-441226642B89}"/>
              </a:ext>
            </a:extLst>
          </p:cNvPr>
          <p:cNvSpPr/>
          <p:nvPr/>
        </p:nvSpPr>
        <p:spPr>
          <a:xfrm>
            <a:off x="6024067" y="1512191"/>
            <a:ext cx="792013" cy="4320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A06692A-E11F-A0A8-3EA7-217391FC6A02}"/>
              </a:ext>
            </a:extLst>
          </p:cNvPr>
          <p:cNvGrpSpPr/>
          <p:nvPr/>
        </p:nvGrpSpPr>
        <p:grpSpPr>
          <a:xfrm>
            <a:off x="7392144" y="4992477"/>
            <a:ext cx="3501607" cy="708110"/>
            <a:chOff x="1173543" y="5739123"/>
            <a:chExt cx="3501607" cy="708110"/>
          </a:xfrm>
        </p:grpSpPr>
        <p:sp>
          <p:nvSpPr>
            <p:cNvPr id="14" name="Rechteck: abgerundete Ecken 6">
              <a:extLst>
                <a:ext uri="{FF2B5EF4-FFF2-40B4-BE49-F238E27FC236}">
                  <a16:creationId xmlns:a16="http://schemas.microsoft.com/office/drawing/2014/main" id="{EF891EB9-2022-6326-BFB5-24AA39BE61DF}"/>
                </a:ext>
              </a:extLst>
            </p:cNvPr>
            <p:cNvSpPr/>
            <p:nvPr/>
          </p:nvSpPr>
          <p:spPr bwMode="auto">
            <a:xfrm>
              <a:off x="1178314" y="5739123"/>
              <a:ext cx="3496836" cy="708110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A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5" name="TextBox 36">
              <a:extLst>
                <a:ext uri="{FF2B5EF4-FFF2-40B4-BE49-F238E27FC236}">
                  <a16:creationId xmlns:a16="http://schemas.microsoft.com/office/drawing/2014/main" id="{2D88CEFF-9840-40D7-B79E-62B10F0C1DA7}"/>
                </a:ext>
              </a:extLst>
            </p:cNvPr>
            <p:cNvSpPr txBox="1"/>
            <p:nvPr/>
          </p:nvSpPr>
          <p:spPr>
            <a:xfrm>
              <a:off x="1173543" y="5780203"/>
              <a:ext cx="3496836" cy="64633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Simulated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difference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:</a:t>
              </a:r>
              <a:br>
                <a:rPr lang="de-DE" altLang="de-DE" sz="1800" b="1" dirty="0">
                  <a:solidFill>
                    <a:schemeClr val="bg1"/>
                  </a:solidFill>
                  <a:latin typeface="+mn-lt"/>
                </a:rPr>
              </a:b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1.25% </a:t>
              </a: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doping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de-DE" altLang="de-DE" sz="1800" b="1" dirty="0" err="1">
                  <a:solidFill>
                    <a:schemeClr val="bg1"/>
                  </a:solidFill>
                  <a:latin typeface="+mn-lt"/>
                </a:rPr>
                <a:t>integrated</a:t>
              </a:r>
              <a:r>
                <a:rPr lang="de-DE" altLang="de-DE" sz="1800" b="1" dirty="0">
                  <a:solidFill>
                    <a:schemeClr val="bg1"/>
                  </a:solidFill>
                  <a:latin typeface="+mn-lt"/>
                </a:rPr>
                <a:t> dose</a:t>
              </a:r>
              <a:endParaRPr lang="en-US" altLang="de-DE" sz="1800" b="1" dirty="0">
                <a:solidFill>
                  <a:schemeClr val="bg1"/>
                </a:solidFill>
                <a:latin typeface="+mn-lt"/>
                <a:sym typeface="Wingdings" panose="05000000000000000000" pitchFamily="2" charset="2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6870156-E982-1B85-7FEF-E8D95A70FB03}"/>
              </a:ext>
            </a:extLst>
          </p:cNvPr>
          <p:cNvSpPr/>
          <p:nvPr/>
        </p:nvSpPr>
        <p:spPr bwMode="auto">
          <a:xfrm>
            <a:off x="1703512" y="1700808"/>
            <a:ext cx="71438" cy="71396"/>
          </a:xfrm>
          <a:prstGeom prst="rect">
            <a:avLst/>
          </a:prstGeom>
          <a:noFill/>
          <a:ln w="254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693184-34A7-FFB6-7BC9-574D9C622959}"/>
              </a:ext>
            </a:extLst>
          </p:cNvPr>
          <p:cNvSpPr txBox="1"/>
          <p:nvPr/>
        </p:nvSpPr>
        <p:spPr>
          <a:xfrm>
            <a:off x="4039100" y="6408284"/>
            <a:ext cx="6097656" cy="142546"/>
          </a:xfrm>
          <a:prstGeom prst="rect">
            <a:avLst/>
          </a:prstGeom>
        </p:spPr>
        <p:txBody>
          <a:bodyPr vert="horz" lIns="0" tIns="0" rIns="90000" bIns="0" rtlCol="0" anchor="t" anchorCtr="0"/>
          <a:lstStyle>
            <a:defPPr>
              <a:defRPr lang="de-DE"/>
            </a:defPPr>
            <a:lvl1pPr algn="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E. </a:t>
            </a:r>
            <a:r>
              <a:rPr lang="en-US" dirty="0" err="1"/>
              <a:t>Currás</a:t>
            </a:r>
            <a:r>
              <a:rPr lang="en-US" dirty="0"/>
              <a:t> Rivera and M. Moll 2023 </a:t>
            </a:r>
            <a:r>
              <a:rPr lang="fr-FR" dirty="0"/>
              <a:t>IEEE Trans. Electron </a:t>
            </a:r>
            <a:r>
              <a:rPr lang="fr-FR" dirty="0" err="1"/>
              <a:t>Devices</a:t>
            </a:r>
            <a:r>
              <a:rPr lang="fr-FR" dirty="0"/>
              <a:t> 70, 2919–2926</a:t>
            </a:r>
            <a:endParaRPr lang="de-CH" dirty="0"/>
          </a:p>
        </p:txBody>
      </p:sp>
      <p:pic>
        <p:nvPicPr>
          <p:cNvPr id="6" name="Content Placeholder 5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5BF016D1-09F5-976E-2DB6-C583B4A3936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1215" y="1129819"/>
            <a:ext cx="5415459" cy="3736702"/>
          </a:xfrm>
          <a:prstGeom prst="rect">
            <a:avLst/>
          </a:prstGeom>
        </p:spPr>
      </p:pic>
      <p:cxnSp>
        <p:nvCxnSpPr>
          <p:cNvPr id="21" name="Gerade Verbindung mit Pfeil 18">
            <a:extLst>
              <a:ext uri="{FF2B5EF4-FFF2-40B4-BE49-F238E27FC236}">
                <a16:creationId xmlns:a16="http://schemas.microsoft.com/office/drawing/2014/main" id="{3748858F-B114-ECAB-48F2-AC807FCC508C}"/>
              </a:ext>
            </a:extLst>
          </p:cNvPr>
          <p:cNvCxnSpPr>
            <a:cxnSpLocks/>
          </p:cNvCxnSpPr>
          <p:nvPr/>
        </p:nvCxnSpPr>
        <p:spPr bwMode="auto">
          <a:xfrm>
            <a:off x="1775828" y="3536452"/>
            <a:ext cx="62643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55000">
                  <a:schemeClr val="accent1">
                    <a:lumMod val="60000"/>
                    <a:lumOff val="40000"/>
                  </a:schemeClr>
                </a:gs>
                <a:gs pos="100000">
                  <a:srgbClr val="0000CC"/>
                </a:gs>
              </a:gsLst>
              <a:lin ang="0" scaled="1"/>
              <a:tileRect/>
            </a:gradFill>
            <a:prstDash val="dash"/>
            <a:round/>
            <a:headEnd type="none" w="med" len="med"/>
            <a:tailEnd type="triangle" w="lg" len="lg"/>
          </a:ln>
          <a:effectLst/>
        </p:spPr>
      </p:cxn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49D5FEC8-3F17-6621-539F-8BF00823AD20}"/>
              </a:ext>
            </a:extLst>
          </p:cNvPr>
          <p:cNvSpPr txBox="1">
            <a:spLocks/>
          </p:cNvSpPr>
          <p:nvPr/>
        </p:nvSpPr>
        <p:spPr>
          <a:xfrm>
            <a:off x="1378371" y="922282"/>
            <a:ext cx="3200219" cy="3117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buNone/>
            </a:pPr>
            <a:r>
              <a:rPr lang="en-US" sz="1800" dirty="0" err="1"/>
              <a:t>iLGAD</a:t>
            </a:r>
            <a:r>
              <a:rPr lang="en-US" sz="1800" dirty="0"/>
              <a:t> multiplication factor</a:t>
            </a:r>
          </a:p>
        </p:txBody>
      </p:sp>
    </p:spTree>
    <p:extLst>
      <p:ext uri="{BB962C8B-B14F-4D97-AF65-F5344CB8AC3E}">
        <p14:creationId xmlns:p14="http://schemas.microsoft.com/office/powerpoint/2010/main" val="403347194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PS V8" id="{60DDCA37-A5CA-4154-8A04-26FD2C76E200}" vid="{8247A4F9-EBED-457E-B191-EE93C80CA4F5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VO-9722-843_0_CPS Presentation Content Slides</Template>
  <TotalTime>0</TotalTime>
  <Words>1770</Words>
  <Application>Microsoft Office PowerPoint</Application>
  <PresentationFormat>Breitbild</PresentationFormat>
  <Paragraphs>303</Paragraphs>
  <Slides>19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8" baseType="lpstr">
      <vt:lpstr>Aptos</vt:lpstr>
      <vt:lpstr>Arial</vt:lpstr>
      <vt:lpstr>Calibri</vt:lpstr>
      <vt:lpstr>Cambria Math</vt:lpstr>
      <vt:lpstr>Franklin Gothic Book</vt:lpstr>
      <vt:lpstr>Symbol</vt:lpstr>
      <vt:lpstr>Times</vt:lpstr>
      <vt:lpstr>Wingdings</vt:lpstr>
      <vt:lpstr>Benutzerdefiniertes Design</vt:lpstr>
      <vt:lpstr>First applications of the JUNGFRAU detector with iLGAD technology</vt:lpstr>
      <vt:lpstr>Why soft X-rays?</vt:lpstr>
      <vt:lpstr>Why soft X-rays?</vt:lpstr>
      <vt:lpstr>Resonant Inelastic X-ray Scattering (RIXS)</vt:lpstr>
      <vt:lpstr>Resonant Inelastic X-ray Scattering (RIXS)</vt:lpstr>
      <vt:lpstr>Challenges for hybrid pixel detectors</vt:lpstr>
      <vt:lpstr>JUNGFRAU – low noise, high dynamic range</vt:lpstr>
      <vt:lpstr>Start of the journey: The first JUNGFRAU-iLGAD prototype</vt:lpstr>
      <vt:lpstr>Multiplication factor is strongly influenced by temperature</vt:lpstr>
      <vt:lpstr>Cooling reduces the leakage current</vt:lpstr>
      <vt:lpstr>Multiplication factor depends on photon absorption depth</vt:lpstr>
      <vt:lpstr>Next step: Spatial resolution</vt:lpstr>
      <vt:lpstr>Next step: A JUNGFRAU detector with iLGAD strixels</vt:lpstr>
      <vt:lpstr>Test at European XFEL SCS hRIXS</vt:lpstr>
      <vt:lpstr>Test at SwissFEL Furka</vt:lpstr>
      <vt:lpstr>Test at SwissFEL Furka</vt:lpstr>
      <vt:lpstr>Optimizations are planned with upcoming iLGAD R&amp;D batch</vt:lpstr>
      <vt:lpstr>Summary &amp; Outlook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applications of the JUNGFRAU detector with iLGAD technology</dc:title>
  <dc:creator>Hinger Viktoria</dc:creator>
  <dc:description>erstellt durch Vorlagenbauer.ch</dc:description>
  <cp:lastModifiedBy>Viktoria Hinger</cp:lastModifiedBy>
  <cp:revision>59</cp:revision>
  <dcterms:created xsi:type="dcterms:W3CDTF">2024-06-26T09:33:39Z</dcterms:created>
  <dcterms:modified xsi:type="dcterms:W3CDTF">2024-07-03T10:27:59Z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