
<file path=[Content_Types].xml><?xml version="1.0" encoding="utf-8"?>
<Types xmlns="http://schemas.openxmlformats.org/package/2006/content-types">
  <Default Extension="avi" ContentType="video/x-msvideo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5" r:id="rId2"/>
    <p:sldMasterId id="2147483686" r:id="rId3"/>
    <p:sldMasterId id="2147483699" r:id="rId4"/>
    <p:sldMasterId id="2147483701" r:id="rId5"/>
    <p:sldMasterId id="2147483716" r:id="rId6"/>
    <p:sldMasterId id="2147483728" r:id="rId7"/>
    <p:sldMasterId id="2147483741" r:id="rId8"/>
  </p:sldMasterIdLst>
  <p:notesMasterIdLst>
    <p:notesMasterId r:id="rId26"/>
  </p:notesMasterIdLst>
  <p:sldIdLst>
    <p:sldId id="256" r:id="rId9"/>
    <p:sldId id="600" r:id="rId10"/>
    <p:sldId id="257" r:id="rId11"/>
    <p:sldId id="258" r:id="rId12"/>
    <p:sldId id="260" r:id="rId13"/>
    <p:sldId id="602" r:id="rId14"/>
    <p:sldId id="597" r:id="rId15"/>
    <p:sldId id="268" r:id="rId16"/>
    <p:sldId id="280" r:id="rId17"/>
    <p:sldId id="273" r:id="rId18"/>
    <p:sldId id="359" r:id="rId19"/>
    <p:sldId id="281" r:id="rId20"/>
    <p:sldId id="358" r:id="rId21"/>
    <p:sldId id="357" r:id="rId22"/>
    <p:sldId id="603" r:id="rId23"/>
    <p:sldId id="282" r:id="rId24"/>
    <p:sldId id="2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C61"/>
    <a:srgbClr val="136190"/>
    <a:srgbClr val="D61AC9"/>
    <a:srgbClr val="0000FF"/>
    <a:srgbClr val="616161"/>
    <a:srgbClr val="FF0000"/>
    <a:srgbClr val="E2F0D9"/>
    <a:srgbClr val="FFF2CC"/>
    <a:srgbClr val="3C789F"/>
    <a:srgbClr val="9DD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7C19E4-55F6-481B-A6FE-FDFEC08BD6C3}" v="2" dt="2024-06-30T14:36:32.0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owles, Simon (STFC,RAL,TECH)" userId="a403b85d-e823-44fe-9d49-1ea3f80c2383" providerId="ADAL" clId="{087C19E4-55F6-481B-A6FE-FDFEC08BD6C3}"/>
    <pc:docChg chg="custSel modSld">
      <pc:chgData name="Knowles, Simon (STFC,RAL,TECH)" userId="a403b85d-e823-44fe-9d49-1ea3f80c2383" providerId="ADAL" clId="{087C19E4-55F6-481B-A6FE-FDFEC08BD6C3}" dt="2024-06-30T14:37:35.708" v="44" actId="14100"/>
      <pc:docMkLst>
        <pc:docMk/>
      </pc:docMkLst>
      <pc:sldChg chg="delSp modSp mod">
        <pc:chgData name="Knowles, Simon (STFC,RAL,TECH)" userId="a403b85d-e823-44fe-9d49-1ea3f80c2383" providerId="ADAL" clId="{087C19E4-55F6-481B-A6FE-FDFEC08BD6C3}" dt="2024-06-30T14:32:00.028" v="13" actId="1076"/>
        <pc:sldMkLst>
          <pc:docMk/>
          <pc:sldMk cId="2279761091" sldId="271"/>
        </pc:sldMkLst>
        <pc:spChg chg="mod">
          <ac:chgData name="Knowles, Simon (STFC,RAL,TECH)" userId="a403b85d-e823-44fe-9d49-1ea3f80c2383" providerId="ADAL" clId="{087C19E4-55F6-481B-A6FE-FDFEC08BD6C3}" dt="2024-06-30T14:32:00.028" v="13" actId="1076"/>
          <ac:spMkLst>
            <pc:docMk/>
            <pc:sldMk cId="2279761091" sldId="271"/>
            <ac:spMk id="30" creationId="{78D903A7-51A8-12C9-8AE5-C93168F9A5F2}"/>
          </ac:spMkLst>
        </pc:spChg>
        <pc:spChg chg="del">
          <ac:chgData name="Knowles, Simon (STFC,RAL,TECH)" userId="a403b85d-e823-44fe-9d49-1ea3f80c2383" providerId="ADAL" clId="{087C19E4-55F6-481B-A6FE-FDFEC08BD6C3}" dt="2024-06-30T14:31:56.873" v="12" actId="478"/>
          <ac:spMkLst>
            <pc:docMk/>
            <pc:sldMk cId="2279761091" sldId="271"/>
            <ac:spMk id="31" creationId="{BABA51C8-50B9-32B2-05C0-72006E539EFE}"/>
          </ac:spMkLst>
        </pc:spChg>
      </pc:sldChg>
      <pc:sldChg chg="addSp modSp mod">
        <pc:chgData name="Knowles, Simon (STFC,RAL,TECH)" userId="a403b85d-e823-44fe-9d49-1ea3f80c2383" providerId="ADAL" clId="{087C19E4-55F6-481B-A6FE-FDFEC08BD6C3}" dt="2024-06-30T14:36:42.166" v="43" actId="1038"/>
        <pc:sldMkLst>
          <pc:docMk/>
          <pc:sldMk cId="3931627549" sldId="358"/>
        </pc:sldMkLst>
        <pc:spChg chg="mod">
          <ac:chgData name="Knowles, Simon (STFC,RAL,TECH)" userId="a403b85d-e823-44fe-9d49-1ea3f80c2383" providerId="ADAL" clId="{087C19E4-55F6-481B-A6FE-FDFEC08BD6C3}" dt="2024-06-30T14:35:38.500" v="26" actId="1036"/>
          <ac:spMkLst>
            <pc:docMk/>
            <pc:sldMk cId="3931627549" sldId="358"/>
            <ac:spMk id="3" creationId="{AB5F9CDA-B332-965F-AF28-096CC53D2198}"/>
          </ac:spMkLst>
        </pc:spChg>
        <pc:spChg chg="add mod">
          <ac:chgData name="Knowles, Simon (STFC,RAL,TECH)" userId="a403b85d-e823-44fe-9d49-1ea3f80c2383" providerId="ADAL" clId="{087C19E4-55F6-481B-A6FE-FDFEC08BD6C3}" dt="2024-06-30T14:36:42.166" v="43" actId="1038"/>
          <ac:spMkLst>
            <pc:docMk/>
            <pc:sldMk cId="3931627549" sldId="358"/>
            <ac:spMk id="7" creationId="{7DA15864-6D1C-22B9-643C-A109D9A329FE}"/>
          </ac:spMkLst>
        </pc:spChg>
        <pc:spChg chg="add mod">
          <ac:chgData name="Knowles, Simon (STFC,RAL,TECH)" userId="a403b85d-e823-44fe-9d49-1ea3f80c2383" providerId="ADAL" clId="{087C19E4-55F6-481B-A6FE-FDFEC08BD6C3}" dt="2024-06-30T14:36:38.254" v="36" actId="1038"/>
          <ac:spMkLst>
            <pc:docMk/>
            <pc:sldMk cId="3931627549" sldId="358"/>
            <ac:spMk id="9" creationId="{2644D004-CEB4-7AA2-FDCC-BD15D1C0C111}"/>
          </ac:spMkLst>
        </pc:spChg>
      </pc:sldChg>
      <pc:sldChg chg="modSp mod">
        <pc:chgData name="Knowles, Simon (STFC,RAL,TECH)" userId="a403b85d-e823-44fe-9d49-1ea3f80c2383" providerId="ADAL" clId="{087C19E4-55F6-481B-A6FE-FDFEC08BD6C3}" dt="2024-06-30T14:37:35.708" v="44" actId="14100"/>
        <pc:sldMkLst>
          <pc:docMk/>
          <pc:sldMk cId="1423626298" sldId="603"/>
        </pc:sldMkLst>
        <pc:cxnChg chg="mod">
          <ac:chgData name="Knowles, Simon (STFC,RAL,TECH)" userId="a403b85d-e823-44fe-9d49-1ea3f80c2383" providerId="ADAL" clId="{087C19E4-55F6-481B-A6FE-FDFEC08BD6C3}" dt="2024-06-30T14:37:35.708" v="44" actId="14100"/>
          <ac:cxnSpMkLst>
            <pc:docMk/>
            <pc:sldMk cId="1423626298" sldId="603"/>
            <ac:cxnSpMk id="17" creationId="{0811BE86-0CFE-3ED8-3F50-6E01F8ADF1BD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stfc365-my.sharepoint.com/personal/matt_wilson_stfc_ac_uk/Documents/DynamiX/p-type%20Si/DetectorMateria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16566432642297"/>
          <c:y val="3.0452006079850914E-2"/>
          <c:w val="0.57467655763924397"/>
          <c:h val="0.8318691992824836"/>
        </c:manualLayout>
      </c:layout>
      <c:scatterChart>
        <c:scatterStyle val="smoothMarker"/>
        <c:varyColors val="0"/>
        <c:ser>
          <c:idx val="0"/>
          <c:order val="0"/>
          <c:tx>
            <c:v>0.5mm Si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Sheet1!$K$5:$K$204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0.99999999999955091</c:v>
                </c:pt>
                <c:pt idx="5">
                  <c:v>0.99999996069837616</c:v>
                </c:pt>
                <c:pt idx="6">
                  <c:v>0.99998339953747439</c:v>
                </c:pt>
                <c:pt idx="7">
                  <c:v>0.99944914558316889</c:v>
                </c:pt>
                <c:pt idx="8">
                  <c:v>0.99519606545518591</c:v>
                </c:pt>
                <c:pt idx="9">
                  <c:v>0.98035789887788083</c:v>
                </c:pt>
                <c:pt idx="10">
                  <c:v>0.94897298088619697</c:v>
                </c:pt>
                <c:pt idx="11">
                  <c:v>0.90046440897173363</c:v>
                </c:pt>
                <c:pt idx="12">
                  <c:v>0.83873075796887775</c:v>
                </c:pt>
                <c:pt idx="13">
                  <c:v>0.76974318361339733</c:v>
                </c:pt>
                <c:pt idx="14">
                  <c:v>0.69863707209305759</c:v>
                </c:pt>
                <c:pt idx="15">
                  <c:v>0.6292636070301072</c:v>
                </c:pt>
                <c:pt idx="16">
                  <c:v>0.56429592799031858</c:v>
                </c:pt>
                <c:pt idx="17">
                  <c:v>0.50493984572055162</c:v>
                </c:pt>
                <c:pt idx="18">
                  <c:v>0.4516074958671531</c:v>
                </c:pt>
                <c:pt idx="19">
                  <c:v>0.40411524815342581</c:v>
                </c:pt>
                <c:pt idx="20">
                  <c:v>0.36227492153292651</c:v>
                </c:pt>
                <c:pt idx="21">
                  <c:v>0.32536805264674629</c:v>
                </c:pt>
                <c:pt idx="22">
                  <c:v>0.29308157384213851</c:v>
                </c:pt>
                <c:pt idx="23">
                  <c:v>0.26472889688396439</c:v>
                </c:pt>
                <c:pt idx="24">
                  <c:v>0.2398382200501894</c:v>
                </c:pt>
                <c:pt idx="25">
                  <c:v>0.21792450329829394</c:v>
                </c:pt>
                <c:pt idx="26">
                  <c:v>0.19873215536505418</c:v>
                </c:pt>
                <c:pt idx="27">
                  <c:v>0.18173088087374278</c:v>
                </c:pt>
                <c:pt idx="28">
                  <c:v>0.16678869373646876</c:v>
                </c:pt>
                <c:pt idx="29">
                  <c:v>0.15344152395366273</c:v>
                </c:pt>
                <c:pt idx="30">
                  <c:v>0.14167460230583018</c:v>
                </c:pt>
                <c:pt idx="31">
                  <c:v>0.13115627236722516</c:v>
                </c:pt>
                <c:pt idx="32">
                  <c:v>0.12183431863498473</c:v>
                </c:pt>
                <c:pt idx="33">
                  <c:v>0.11344135301089986</c:v>
                </c:pt>
                <c:pt idx="34">
                  <c:v>0.10592284106558403</c:v>
                </c:pt>
                <c:pt idx="35">
                  <c:v>9.9176919770007754E-2</c:v>
                </c:pt>
                <c:pt idx="36">
                  <c:v>9.308522781309081E-2</c:v>
                </c:pt>
                <c:pt idx="37">
                  <c:v>8.7587601702757367E-2</c:v>
                </c:pt>
                <c:pt idx="38">
                  <c:v>8.2610186001640717E-2</c:v>
                </c:pt>
                <c:pt idx="39">
                  <c:v>7.8097675723451276E-2</c:v>
                </c:pt>
                <c:pt idx="40">
                  <c:v>7.3992736116413105E-2</c:v>
                </c:pt>
                <c:pt idx="41">
                  <c:v>7.0257859908750442E-2</c:v>
                </c:pt>
                <c:pt idx="42">
                  <c:v>6.6832718505728805E-2</c:v>
                </c:pt>
                <c:pt idx="43">
                  <c:v>6.3709979933594063E-2</c:v>
                </c:pt>
                <c:pt idx="44">
                  <c:v>6.0849184702205017E-2</c:v>
                </c:pt>
                <c:pt idx="45">
                  <c:v>5.8209096639635804E-2</c:v>
                </c:pt>
                <c:pt idx="46">
                  <c:v>5.579162408744176E-2</c:v>
                </c:pt>
                <c:pt idx="47">
                  <c:v>5.3565582290863722E-2</c:v>
                </c:pt>
                <c:pt idx="48">
                  <c:v>5.1499345907470295E-2</c:v>
                </c:pt>
                <c:pt idx="49">
                  <c:v>4.9593983593738677E-2</c:v>
                </c:pt>
                <c:pt idx="50">
                  <c:v>4.782839206518319E-2</c:v>
                </c:pt>
                <c:pt idx="51">
                  <c:v>4.6192299828957006E-2</c:v>
                </c:pt>
                <c:pt idx="52">
                  <c:v>4.4664221715116859E-2</c:v>
                </c:pt>
                <c:pt idx="53">
                  <c:v>4.3244685548665673E-2</c:v>
                </c:pt>
                <c:pt idx="54">
                  <c:v>4.1923068542401465E-2</c:v>
                </c:pt>
                <c:pt idx="55">
                  <c:v>4.069978208708025E-2</c:v>
                </c:pt>
                <c:pt idx="56">
                  <c:v>3.9541783940153841E-2</c:v>
                </c:pt>
                <c:pt idx="57">
                  <c:v>3.8471621915126875E-2</c:v>
                </c:pt>
                <c:pt idx="58">
                  <c:v>3.7456096659289617E-2</c:v>
                </c:pt>
                <c:pt idx="59">
                  <c:v>3.6506560326111437E-2</c:v>
                </c:pt>
                <c:pt idx="60">
                  <c:v>3.5623210248807768E-2</c:v>
                </c:pt>
                <c:pt idx="61">
                  <c:v>3.4783837367464376E-2</c:v>
                </c:pt>
                <c:pt idx="62">
                  <c:v>3.3999763552519102E-2</c:v>
                </c:pt>
                <c:pt idx="63">
                  <c:v>3.3259910591919906E-2</c:v>
                </c:pt>
                <c:pt idx="64">
                  <c:v>3.2564381037169854E-2</c:v>
                </c:pt>
                <c:pt idx="65">
                  <c:v>3.1902041472806286E-2</c:v>
                </c:pt>
                <c:pt idx="66">
                  <c:v>3.1272960735645228E-2</c:v>
                </c:pt>
                <c:pt idx="67">
                  <c:v>3.0688448314337591E-2</c:v>
                </c:pt>
                <c:pt idx="68">
                  <c:v>3.0126084544631615E-2</c:v>
                </c:pt>
                <c:pt idx="69">
                  <c:v>2.9597165115590407E-2</c:v>
                </c:pt>
                <c:pt idx="70">
                  <c:v>2.9090482603150281E-2</c:v>
                </c:pt>
                <c:pt idx="71">
                  <c:v>2.8617340238153322E-2</c:v>
                </c:pt>
                <c:pt idx="72">
                  <c:v>2.8155240766626677E-2</c:v>
                </c:pt>
                <c:pt idx="73">
                  <c:v>2.7726757165909E-2</c:v>
                </c:pt>
                <c:pt idx="74">
                  <c:v>2.7309367924760797E-2</c:v>
                </c:pt>
                <c:pt idx="75">
                  <c:v>2.6914375350071351E-2</c:v>
                </c:pt>
                <c:pt idx="76">
                  <c:v>2.6541806867897422E-2</c:v>
                </c:pt>
                <c:pt idx="77">
                  <c:v>2.6180392112178041E-2</c:v>
                </c:pt>
                <c:pt idx="78">
                  <c:v>2.5841443915067486E-2</c:v>
                </c:pt>
                <c:pt idx="79">
                  <c:v>2.551368185031222E-2</c:v>
                </c:pt>
                <c:pt idx="80">
                  <c:v>2.5197117286875015E-2</c:v>
                </c:pt>
                <c:pt idx="81">
                  <c:v>2.489176120774339E-2</c:v>
                </c:pt>
                <c:pt idx="82">
                  <c:v>2.4608938811228276E-2</c:v>
                </c:pt>
                <c:pt idx="83">
                  <c:v>2.4337352136682422E-2</c:v>
                </c:pt>
                <c:pt idx="84">
                  <c:v>2.40656898418804E-2</c:v>
                </c:pt>
                <c:pt idx="85">
                  <c:v>2.3805275830245831E-2</c:v>
                </c:pt>
                <c:pt idx="86">
                  <c:v>2.3567445828920008E-2</c:v>
                </c:pt>
                <c:pt idx="87">
                  <c:v>2.3329557885148788E-2</c:v>
                </c:pt>
                <c:pt idx="88">
                  <c:v>2.3102944056390462E-2</c:v>
                </c:pt>
                <c:pt idx="89">
                  <c:v>2.2887612216563435E-2</c:v>
                </c:pt>
                <c:pt idx="90">
                  <c:v>2.2672232912368417E-2</c:v>
                </c:pt>
                <c:pt idx="91">
                  <c:v>2.246814556862331E-2</c:v>
                </c:pt>
                <c:pt idx="92">
                  <c:v>2.2275357278628838E-2</c:v>
                </c:pt>
                <c:pt idx="93">
                  <c:v>2.2082530967034719E-2</c:v>
                </c:pt>
                <c:pt idx="94">
                  <c:v>2.1901012640402562E-2</c:v>
                </c:pt>
                <c:pt idx="95">
                  <c:v>2.1719460620842401E-2</c:v>
                </c:pt>
                <c:pt idx="96">
                  <c:v>2.1549224996920691E-2</c:v>
                </c:pt>
                <c:pt idx="97">
                  <c:v>2.1378959749423165E-2</c:v>
                </c:pt>
                <c:pt idx="98">
                  <c:v>2.1220018786829664E-2</c:v>
                </c:pt>
                <c:pt idx="99">
                  <c:v>2.1061052010127757E-2</c:v>
                </c:pt>
                <c:pt idx="100">
                  <c:v>2.091341688536219E-2</c:v>
                </c:pt>
                <c:pt idx="101">
                  <c:v>2.0765759495541158E-2</c:v>
                </c:pt>
                <c:pt idx="102">
                  <c:v>2.0629440601688032E-2</c:v>
                </c:pt>
                <c:pt idx="103">
                  <c:v>2.048174038501438E-2</c:v>
                </c:pt>
                <c:pt idx="104">
                  <c:v>2.0356745880607652E-2</c:v>
                </c:pt>
                <c:pt idx="105">
                  <c:v>2.0220370048096514E-2</c:v>
                </c:pt>
                <c:pt idx="106">
                  <c:v>2.0095342190706966E-2</c:v>
                </c:pt>
                <c:pt idx="107">
                  <c:v>1.9970298378744977E-2</c:v>
                </c:pt>
                <c:pt idx="108">
                  <c:v>1.9856608339462123E-2</c:v>
                </c:pt>
                <c:pt idx="109">
                  <c:v>1.9731534063117118E-2</c:v>
                </c:pt>
                <c:pt idx="110">
                  <c:v>1.9617816325567139E-2</c:v>
                </c:pt>
                <c:pt idx="111">
                  <c:v>1.951545908263641E-2</c:v>
                </c:pt>
                <c:pt idx="112">
                  <c:v>1.9401716278934944E-2</c:v>
                </c:pt>
                <c:pt idx="113">
                  <c:v>1.9299336473981632E-2</c:v>
                </c:pt>
                <c:pt idx="114">
                  <c:v>1.9196945980018754E-2</c:v>
                </c:pt>
                <c:pt idx="115">
                  <c:v>1.9094544795930313E-2</c:v>
                </c:pt>
                <c:pt idx="116">
                  <c:v>1.8992132920600091E-2</c:v>
                </c:pt>
                <c:pt idx="117">
                  <c:v>1.890109116626304E-2</c:v>
                </c:pt>
                <c:pt idx="118">
                  <c:v>1.8810040962859209E-2</c:v>
                </c:pt>
                <c:pt idx="119">
                  <c:v>1.8718982309604337E-2</c:v>
                </c:pt>
                <c:pt idx="120">
                  <c:v>1.8627915205714385E-2</c:v>
                </c:pt>
                <c:pt idx="121">
                  <c:v>1.853683965040509E-2</c:v>
                </c:pt>
                <c:pt idx="122">
                  <c:v>1.8457141606087912E-2</c:v>
                </c:pt>
                <c:pt idx="123">
                  <c:v>1.8366050202253237E-2</c:v>
                </c:pt>
                <c:pt idx="124">
                  <c:v>1.8286338289269732E-2</c:v>
                </c:pt>
                <c:pt idx="125">
                  <c:v>1.820661990341621E-2</c:v>
                </c:pt>
                <c:pt idx="126">
                  <c:v>1.8126895044166869E-2</c:v>
                </c:pt>
                <c:pt idx="127">
                  <c:v>1.8047163710996128E-2</c:v>
                </c:pt>
                <c:pt idx="128">
                  <c:v>1.7978817415166937E-2</c:v>
                </c:pt>
                <c:pt idx="129">
                  <c:v>1.7899074057604492E-2</c:v>
                </c:pt>
                <c:pt idx="130">
                  <c:v>1.7830717454376699E-2</c:v>
                </c:pt>
                <c:pt idx="131">
                  <c:v>1.7750962070609222E-2</c:v>
                </c:pt>
                <c:pt idx="132">
                  <c:v>1.7682595158428405E-2</c:v>
                </c:pt>
                <c:pt idx="133">
                  <c:v>1.7614223487744884E-2</c:v>
                </c:pt>
                <c:pt idx="134">
                  <c:v>1.7545847058227482E-2</c:v>
                </c:pt>
                <c:pt idx="135">
                  <c:v>1.7477465869545017E-2</c:v>
                </c:pt>
                <c:pt idx="136">
                  <c:v>1.7420477909930621E-2</c:v>
                </c:pt>
                <c:pt idx="137">
                  <c:v>1.7352087995251675E-2</c:v>
                </c:pt>
                <c:pt idx="138">
                  <c:v>1.7295092763509712E-2</c:v>
                </c:pt>
                <c:pt idx="139">
                  <c:v>1.7226694121720953E-2</c:v>
                </c:pt>
                <c:pt idx="140">
                  <c:v>1.7169691616923277E-2</c:v>
                </c:pt>
                <c:pt idx="141">
                  <c:v>1.7112685805884542E-2</c:v>
                </c:pt>
                <c:pt idx="142">
                  <c:v>1.7044274468129728E-2</c:v>
                </c:pt>
                <c:pt idx="143">
                  <c:v>1.6987261382685359E-2</c:v>
                </c:pt>
                <c:pt idx="144">
                  <c:v>1.6930244990386201E-2</c:v>
                </c:pt>
                <c:pt idx="145">
                  <c:v>1.6873225291040295E-2</c:v>
                </c:pt>
                <c:pt idx="146">
                  <c:v>1.6827607150361135E-2</c:v>
                </c:pt>
                <c:pt idx="147">
                  <c:v>1.6770581497847936E-2</c:v>
                </c:pt>
                <c:pt idx="148">
                  <c:v>1.6713552537750975E-2</c:v>
                </c:pt>
                <c:pt idx="149">
                  <c:v>1.6656520269878294E-2</c:v>
                </c:pt>
                <c:pt idx="150">
                  <c:v>1.6610892073852912E-2</c:v>
                </c:pt>
                <c:pt idx="151">
                  <c:v>1.6553853851500766E-2</c:v>
                </c:pt>
                <c:pt idx="152">
                  <c:v>1.6508220891642944E-2</c:v>
                </c:pt>
                <c:pt idx="153">
                  <c:v>1.6451176714189497E-2</c:v>
                </c:pt>
                <c:pt idx="154">
                  <c:v>1.6405538990002078E-2</c:v>
                </c:pt>
                <c:pt idx="155">
                  <c:v>1.6359899148175039E-2</c:v>
                </c:pt>
                <c:pt idx="156">
                  <c:v>1.6314257188610237E-2</c:v>
                </c:pt>
                <c:pt idx="157">
                  <c:v>1.6257201760935813E-2</c:v>
                </c:pt>
                <c:pt idx="158">
                  <c:v>1.621155503610161E-2</c:v>
                </c:pt>
                <c:pt idx="159">
                  <c:v>1.6165906193210344E-2</c:v>
                </c:pt>
                <c:pt idx="160">
                  <c:v>1.6120255232163649E-2</c:v>
                </c:pt>
                <c:pt idx="161">
                  <c:v>1.607460215286316E-2</c:v>
                </c:pt>
                <c:pt idx="162">
                  <c:v>1.6028946955210621E-2</c:v>
                </c:pt>
                <c:pt idx="163">
                  <c:v>1.5994704166743645E-2</c:v>
                </c:pt>
                <c:pt idx="164">
                  <c:v>1.594904526173857E-2</c:v>
                </c:pt>
                <c:pt idx="165">
                  <c:v>1.5903384238111107E-2</c:v>
                </c:pt>
                <c:pt idx="166">
                  <c:v>1.5857721095763111E-2</c:v>
                </c:pt>
                <c:pt idx="167">
                  <c:v>1.582347234853243E-2</c:v>
                </c:pt>
                <c:pt idx="168">
                  <c:v>1.5777805498186748E-2</c:v>
                </c:pt>
                <c:pt idx="169">
                  <c:v>1.5732136528849971E-2</c:v>
                </c:pt>
                <c:pt idx="170">
                  <c:v>1.5697883411200375E-2</c:v>
                </c:pt>
                <c:pt idx="171">
                  <c:v>1.5652210733392735E-2</c:v>
                </c:pt>
                <c:pt idx="172">
                  <c:v>1.561795483427697E-2</c:v>
                </c:pt>
                <c:pt idx="173">
                  <c:v>1.5572278447697374E-2</c:v>
                </c:pt>
                <c:pt idx="174">
                  <c:v>1.5538019766889732E-2</c:v>
                </c:pt>
                <c:pt idx="175">
                  <c:v>1.5503759893859326E-2</c:v>
                </c:pt>
                <c:pt idx="176">
                  <c:v>1.5458078208511528E-2</c:v>
                </c:pt>
                <c:pt idx="177">
                  <c:v>1.5423815553466391E-2</c:v>
                </c:pt>
                <c:pt idx="178">
                  <c:v>1.5389551706060156E-2</c:v>
                </c:pt>
                <c:pt idx="179">
                  <c:v>1.53552866662513E-2</c:v>
                </c:pt>
                <c:pt idx="180">
                  <c:v>1.530959809158583E-2</c:v>
                </c:pt>
                <c:pt idx="181">
                  <c:v>1.5275330269342802E-2</c:v>
                </c:pt>
                <c:pt idx="182">
                  <c:v>1.5241061254558819E-2</c:v>
                </c:pt>
                <c:pt idx="183">
                  <c:v>1.5206791047192247E-2</c:v>
                </c:pt>
                <c:pt idx="184">
                  <c:v>1.5172519647201788E-2</c:v>
                </c:pt>
                <c:pt idx="185">
                  <c:v>1.5138247054545917E-2</c:v>
                </c:pt>
                <c:pt idx="186">
                  <c:v>1.5103973269183002E-2</c:v>
                </c:pt>
                <c:pt idx="187">
                  <c:v>1.5069698291071632E-2</c:v>
                </c:pt>
                <c:pt idx="188">
                  <c:v>1.5035422120170172E-2</c:v>
                </c:pt>
                <c:pt idx="189">
                  <c:v>1.5001144756437323E-2</c:v>
                </c:pt>
                <c:pt idx="190">
                  <c:v>1.4966866199831452E-2</c:v>
                </c:pt>
                <c:pt idx="191">
                  <c:v>1.4932586450311036E-2</c:v>
                </c:pt>
                <c:pt idx="192">
                  <c:v>1.4909732621213312E-2</c:v>
                </c:pt>
                <c:pt idx="193">
                  <c:v>1.4875450883409691E-2</c:v>
                </c:pt>
                <c:pt idx="194">
                  <c:v>1.4841167952580947E-2</c:v>
                </c:pt>
                <c:pt idx="195">
                  <c:v>1.4806883828685335E-2</c:v>
                </c:pt>
                <c:pt idx="196">
                  <c:v>1.4772598511681556E-2</c:v>
                </c:pt>
                <c:pt idx="197">
                  <c:v>1.4749740970820602E-2</c:v>
                </c:pt>
                <c:pt idx="198">
                  <c:v>1.4715453665210654E-2</c:v>
                </c:pt>
                <c:pt idx="199">
                  <c:v>1.4681165166381849E-2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7B6-4519-89F5-7893003EBAEC}"/>
            </c:ext>
          </c:extLst>
        </c:ser>
        <c:ser>
          <c:idx val="3"/>
          <c:order val="1"/>
          <c:tx>
            <c:v>2mm CZT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Sheet1!$H$5:$H$204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0.99999999999999978</c:v>
                </c:pt>
                <c:pt idx="18">
                  <c:v>0.99999999999997413</c:v>
                </c:pt>
                <c:pt idx="19">
                  <c:v>0.99999999999854383</c:v>
                </c:pt>
                <c:pt idx="20">
                  <c:v>0.99999999995753752</c:v>
                </c:pt>
                <c:pt idx="21">
                  <c:v>0.99999999928246541</c:v>
                </c:pt>
                <c:pt idx="22">
                  <c:v>0.99999999224090397</c:v>
                </c:pt>
                <c:pt idx="23">
                  <c:v>0.99999994070850706</c:v>
                </c:pt>
                <c:pt idx="24">
                  <c:v>0.99999966769080795</c:v>
                </c:pt>
                <c:pt idx="25">
                  <c:v>0.9999985284584012</c:v>
                </c:pt>
                <c:pt idx="26">
                  <c:v>0.999999999999998</c:v>
                </c:pt>
                <c:pt idx="27">
                  <c:v>0.99999999999995859</c:v>
                </c:pt>
                <c:pt idx="28">
                  <c:v>0.9999999999994037</c:v>
                </c:pt>
                <c:pt idx="29">
                  <c:v>0.99999999999363109</c:v>
                </c:pt>
                <c:pt idx="30">
                  <c:v>0.99999999994821909</c:v>
                </c:pt>
                <c:pt idx="31">
                  <c:v>1</c:v>
                </c:pt>
                <c:pt idx="32">
                  <c:v>1</c:v>
                </c:pt>
                <c:pt idx="33">
                  <c:v>0.99999999999999978</c:v>
                </c:pt>
                <c:pt idx="34">
                  <c:v>0.99999999999999667</c:v>
                </c:pt>
                <c:pt idx="35">
                  <c:v>0.99999999999996514</c:v>
                </c:pt>
                <c:pt idx="36">
                  <c:v>0.99999999999970945</c:v>
                </c:pt>
                <c:pt idx="37">
                  <c:v>0.99999999999798983</c:v>
                </c:pt>
                <c:pt idx="38">
                  <c:v>0.99999999998816069</c:v>
                </c:pt>
                <c:pt idx="39">
                  <c:v>0.99999999994065181</c:v>
                </c:pt>
                <c:pt idx="40">
                  <c:v>0.99999999973719267</c:v>
                </c:pt>
                <c:pt idx="41">
                  <c:v>0.999999998984617</c:v>
                </c:pt>
                <c:pt idx="42">
                  <c:v>0.9999999964474493</c:v>
                </c:pt>
                <c:pt idx="43">
                  <c:v>0.99999998874439944</c:v>
                </c:pt>
                <c:pt idx="44">
                  <c:v>0.99999996730357199</c:v>
                </c:pt>
                <c:pt idx="45">
                  <c:v>0.99999991291663859</c:v>
                </c:pt>
                <c:pt idx="46">
                  <c:v>0.99999978469280182</c:v>
                </c:pt>
                <c:pt idx="47">
                  <c:v>0.99999949967102253</c:v>
                </c:pt>
                <c:pt idx="48">
                  <c:v>0.99999892070229335</c:v>
                </c:pt>
                <c:pt idx="49">
                  <c:v>0.99999775678398328</c:v>
                </c:pt>
                <c:pt idx="50">
                  <c:v>0.99999562883065507</c:v>
                </c:pt>
                <c:pt idx="51">
                  <c:v>0.99999182377495655</c:v>
                </c:pt>
                <c:pt idx="52">
                  <c:v>0.99998537414931443</c:v>
                </c:pt>
                <c:pt idx="53">
                  <c:v>0.9999747922734169</c:v>
                </c:pt>
                <c:pt idx="54">
                  <c:v>0.99995808890630122</c:v>
                </c:pt>
                <c:pt idx="55">
                  <c:v>0.99993261175757531</c:v>
                </c:pt>
                <c:pt idx="56">
                  <c:v>0.99989482448164502</c:v>
                </c:pt>
                <c:pt idx="57">
                  <c:v>0.99984026589997177</c:v>
                </c:pt>
                <c:pt idx="58">
                  <c:v>0.99976364130198858</c:v>
                </c:pt>
                <c:pt idx="59">
                  <c:v>0.99965840338317258</c:v>
                </c:pt>
                <c:pt idx="60">
                  <c:v>0.99951660672419473</c:v>
                </c:pt>
                <c:pt idx="61">
                  <c:v>0.99933021915761078</c:v>
                </c:pt>
                <c:pt idx="62">
                  <c:v>0.99908793563981357</c:v>
                </c:pt>
                <c:pt idx="63">
                  <c:v>0.99878089707733453</c:v>
                </c:pt>
                <c:pt idx="64">
                  <c:v>0.99839655365408675</c:v>
                </c:pt>
                <c:pt idx="65">
                  <c:v>0.99792218828672719</c:v>
                </c:pt>
                <c:pt idx="66">
                  <c:v>0.99734725413507541</c:v>
                </c:pt>
                <c:pt idx="67">
                  <c:v>0.99665497128170721</c:v>
                </c:pt>
                <c:pt idx="68">
                  <c:v>0.99583400443202441</c:v>
                </c:pt>
                <c:pt idx="69">
                  <c:v>0.99486912977662734</c:v>
                </c:pt>
                <c:pt idx="70">
                  <c:v>0.9937509135880106</c:v>
                </c:pt>
                <c:pt idx="71">
                  <c:v>0.99246412252149196</c:v>
                </c:pt>
                <c:pt idx="72">
                  <c:v>0.99099089908680749</c:v>
                </c:pt>
                <c:pt idx="73">
                  <c:v>0.98933598191271321</c:v>
                </c:pt>
                <c:pt idx="74">
                  <c:v>0.9874706326228001</c:v>
                </c:pt>
                <c:pt idx="75">
                  <c:v>0.98540622191994942</c:v>
                </c:pt>
                <c:pt idx="76">
                  <c:v>0.98310673065515897</c:v>
                </c:pt>
                <c:pt idx="77">
                  <c:v>0.98061392007306858</c:v>
                </c:pt>
                <c:pt idx="78">
                  <c:v>0.97786333510210555</c:v>
                </c:pt>
                <c:pt idx="79">
                  <c:v>0.97487872042037171</c:v>
                </c:pt>
                <c:pt idx="80">
                  <c:v>0.97166790449009555</c:v>
                </c:pt>
                <c:pt idx="81">
                  <c:v>0.96820480178099755</c:v>
                </c:pt>
                <c:pt idx="82">
                  <c:v>0.96453893695226867</c:v>
                </c:pt>
                <c:pt idx="83">
                  <c:v>0.96059726307542104</c:v>
                </c:pt>
                <c:pt idx="84">
                  <c:v>0.95643407626849097</c:v>
                </c:pt>
                <c:pt idx="85">
                  <c:v>0.95206934499322249</c:v>
                </c:pt>
                <c:pt idx="86">
                  <c:v>0.94746312631414498</c:v>
                </c:pt>
                <c:pt idx="87">
                  <c:v>0.94262806313497294</c:v>
                </c:pt>
                <c:pt idx="88">
                  <c:v>0.9375032047778461</c:v>
                </c:pt>
                <c:pt idx="89">
                  <c:v>0.93225739659389706</c:v>
                </c:pt>
                <c:pt idx="90">
                  <c:v>0.9268439172137114</c:v>
                </c:pt>
                <c:pt idx="91">
                  <c:v>0.92119351590231879</c:v>
                </c:pt>
                <c:pt idx="92">
                  <c:v>0.91531696563128928</c:v>
                </c:pt>
                <c:pt idx="93">
                  <c:v>0.9093400876256188</c:v>
                </c:pt>
                <c:pt idx="94">
                  <c:v>0.90306164325819005</c:v>
                </c:pt>
                <c:pt idx="95">
                  <c:v>0.89673326727698399</c:v>
                </c:pt>
                <c:pt idx="96">
                  <c:v>0.89026424165969131</c:v>
                </c:pt>
                <c:pt idx="97">
                  <c:v>0.88367880594616488</c:v>
                </c:pt>
                <c:pt idx="98">
                  <c:v>0.87685096617992997</c:v>
                </c:pt>
                <c:pt idx="99">
                  <c:v>0.87010644868573195</c:v>
                </c:pt>
                <c:pt idx="100">
                  <c:v>0.86299255341552961</c:v>
                </c:pt>
                <c:pt idx="101">
                  <c:v>0.85602563268387588</c:v>
                </c:pt>
                <c:pt idx="102">
                  <c:v>0.84889192957829229</c:v>
                </c:pt>
                <c:pt idx="103">
                  <c:v>0.84160129893774716</c:v>
                </c:pt>
                <c:pt idx="104">
                  <c:v>0.83416467482198109</c:v>
                </c:pt>
                <c:pt idx="105">
                  <c:v>0.82680895717809966</c:v>
                </c:pt>
                <c:pt idx="106">
                  <c:v>0.81935111616272149</c:v>
                </c:pt>
                <c:pt idx="107">
                  <c:v>0.81203885254815333</c:v>
                </c:pt>
                <c:pt idx="108">
                  <c:v>0.8044306048232317</c:v>
                </c:pt>
                <c:pt idx="109">
                  <c:v>0.79701841127714446</c:v>
                </c:pt>
                <c:pt idx="110">
                  <c:v>0.78932529129512397</c:v>
                </c:pt>
                <c:pt idx="111">
                  <c:v>0.78188220105433137</c:v>
                </c:pt>
                <c:pt idx="112">
                  <c:v>0.7741761481035242</c:v>
                </c:pt>
                <c:pt idx="113">
                  <c:v>0.76648757703215176</c:v>
                </c:pt>
                <c:pt idx="114">
                  <c:v>0.75913532073124612</c:v>
                </c:pt>
                <c:pt idx="115">
                  <c:v>0.75155157493600377</c:v>
                </c:pt>
                <c:pt idx="116">
                  <c:v>0.74372905108305087</c:v>
                </c:pt>
                <c:pt idx="117">
                  <c:v>0.73631498152565533</c:v>
                </c:pt>
                <c:pt idx="118">
                  <c:v>0.7286864185672941</c:v>
                </c:pt>
                <c:pt idx="119">
                  <c:v>0.721183104181361</c:v>
                </c:pt>
                <c:pt idx="120">
                  <c:v>0.71382735601825287</c:v>
                </c:pt>
                <c:pt idx="121">
                  <c:v>0.70649599671664354</c:v>
                </c:pt>
                <c:pt idx="122">
                  <c:v>0.69912608829934242</c:v>
                </c:pt>
                <c:pt idx="123">
                  <c:v>0.69180050665075887</c:v>
                </c:pt>
                <c:pt idx="124">
                  <c:v>0.68453136008755666</c:v>
                </c:pt>
                <c:pt idx="125">
                  <c:v>0.67733091965706838</c:v>
                </c:pt>
                <c:pt idx="126">
                  <c:v>0.67017068974871563</c:v>
                </c:pt>
                <c:pt idx="127">
                  <c:v>0.66306053707381873</c:v>
                </c:pt>
                <c:pt idx="128">
                  <c:v>0.65601045000786595</c:v>
                </c:pt>
                <c:pt idx="129">
                  <c:v>0.64903051618716256</c:v>
                </c:pt>
                <c:pt idx="130">
                  <c:v>0.64213089931896072</c:v>
                </c:pt>
                <c:pt idx="131">
                  <c:v>0.63527659237705558</c:v>
                </c:pt>
                <c:pt idx="132">
                  <c:v>0.62847532607341572</c:v>
                </c:pt>
                <c:pt idx="133">
                  <c:v>0.62178179953508295</c:v>
                </c:pt>
                <c:pt idx="134">
                  <c:v>0.61511088532135494</c:v>
                </c:pt>
                <c:pt idx="135">
                  <c:v>0.60856507616050948</c:v>
                </c:pt>
                <c:pt idx="136">
                  <c:v>0.60205600512752611</c:v>
                </c:pt>
                <c:pt idx="137">
                  <c:v>0.59558916523645322</c:v>
                </c:pt>
                <c:pt idx="138">
                  <c:v>0.58927196547456073</c:v>
                </c:pt>
                <c:pt idx="139">
                  <c:v>0.5829595251903954</c:v>
                </c:pt>
                <c:pt idx="140">
                  <c:v>0.57676004869537767</c:v>
                </c:pt>
                <c:pt idx="141">
                  <c:v>0.57062817049092307</c:v>
                </c:pt>
                <c:pt idx="142">
                  <c:v>0.56456946424816579</c:v>
                </c:pt>
                <c:pt idx="143">
                  <c:v>0.5585895011057378</c:v>
                </c:pt>
                <c:pt idx="144">
                  <c:v>0.55269384128816834</c:v>
                </c:pt>
                <c:pt idx="145">
                  <c:v>0.54683183625955645</c:v>
                </c:pt>
                <c:pt idx="146">
                  <c:v>0.54112066950041326</c:v>
                </c:pt>
                <c:pt idx="147">
                  <c:v>0.53539514088773843</c:v>
                </c:pt>
                <c:pt idx="148">
                  <c:v>0.52983143516878173</c:v>
                </c:pt>
                <c:pt idx="149">
                  <c:v>0.52426009873041934</c:v>
                </c:pt>
                <c:pt idx="150">
                  <c:v>0.51880178289966483</c:v>
                </c:pt>
                <c:pt idx="151">
                  <c:v>0.51346186792194226</c:v>
                </c:pt>
                <c:pt idx="152">
                  <c:v>0.50812369170398552</c:v>
                </c:pt>
                <c:pt idx="153">
                  <c:v>0.50291189750792253</c:v>
                </c:pt>
                <c:pt idx="154">
                  <c:v>0.49770716866085607</c:v>
                </c:pt>
                <c:pt idx="155">
                  <c:v>0.49263671828744293</c:v>
                </c:pt>
                <c:pt idx="156">
                  <c:v>0.48757862788342132</c:v>
                </c:pt>
                <c:pt idx="157">
                  <c:v>0.4826625968373941</c:v>
                </c:pt>
                <c:pt idx="158">
                  <c:v>0.47776416398755772</c:v>
                </c:pt>
                <c:pt idx="159">
                  <c:v>0.47295007469302586</c:v>
                </c:pt>
                <c:pt idx="160">
                  <c:v>0.4682235049484218</c:v>
                </c:pt>
                <c:pt idx="161">
                  <c:v>0.46352107496309503</c:v>
                </c:pt>
                <c:pt idx="162">
                  <c:v>0.45891126865083265</c:v>
                </c:pt>
                <c:pt idx="163">
                  <c:v>0.45439717790240752</c:v>
                </c:pt>
                <c:pt idx="164">
                  <c:v>0.44991364280551382</c:v>
                </c:pt>
                <c:pt idx="165">
                  <c:v>0.44553078931485446</c:v>
                </c:pt>
                <c:pt idx="166">
                  <c:v>0.44118231280638176</c:v>
                </c:pt>
                <c:pt idx="167">
                  <c:v>0.4368695654686513</c:v>
                </c:pt>
                <c:pt idx="168">
                  <c:v>0.43266425066291903</c:v>
                </c:pt>
                <c:pt idx="169">
                  <c:v>0.42849840222820079</c:v>
                </c:pt>
                <c:pt idx="170">
                  <c:v>0.42437334681841798</c:v>
                </c:pt>
                <c:pt idx="171">
                  <c:v>0.42036228504974571</c:v>
                </c:pt>
                <c:pt idx="172">
                  <c:v>0.41639564496591641</c:v>
                </c:pt>
                <c:pt idx="173">
                  <c:v>0.41247471758976939</c:v>
                </c:pt>
                <c:pt idx="174">
                  <c:v>0.40860078563667046</c:v>
                </c:pt>
                <c:pt idx="175">
                  <c:v>0.40477512282039774</c:v>
                </c:pt>
                <c:pt idx="176">
                  <c:v>0.40099899316000787</c:v>
                </c:pt>
                <c:pt idx="177">
                  <c:v>0.39734838372200032</c:v>
                </c:pt>
                <c:pt idx="178">
                  <c:v>0.39367552565816966</c:v>
                </c:pt>
                <c:pt idx="179">
                  <c:v>0.39013154950629481</c:v>
                </c:pt>
                <c:pt idx="180">
                  <c:v>0.38656685875770402</c:v>
                </c:pt>
                <c:pt idx="181">
                  <c:v>0.38305783790659831</c:v>
                </c:pt>
                <c:pt idx="182">
                  <c:v>0.3796826022000217</c:v>
                </c:pt>
                <c:pt idx="183">
                  <c:v>0.37628890087904088</c:v>
                </c:pt>
                <c:pt idx="184">
                  <c:v>0.37295439139631426</c:v>
                </c:pt>
                <c:pt idx="185">
                  <c:v>0.36968021932314377</c:v>
                </c:pt>
                <c:pt idx="186">
                  <c:v>0.36638895088151524</c:v>
                </c:pt>
                <c:pt idx="187">
                  <c:v>0.36323843325314775</c:v>
                </c:pt>
                <c:pt idx="188">
                  <c:v>0.36007225023930378</c:v>
                </c:pt>
                <c:pt idx="189">
                  <c:v>0.35697006460246328</c:v>
                </c:pt>
                <c:pt idx="190">
                  <c:v>0.35393295774249867</c:v>
                </c:pt>
                <c:pt idx="191">
                  <c:v>0.35096199196863997</c:v>
                </c:pt>
                <c:pt idx="192">
                  <c:v>0.3479773640869005</c:v>
                </c:pt>
                <c:pt idx="193">
                  <c:v>0.34506022883852661</c:v>
                </c:pt>
                <c:pt idx="194">
                  <c:v>0.34221161320704618</c:v>
                </c:pt>
                <c:pt idx="195">
                  <c:v>0.33935060771717995</c:v>
                </c:pt>
                <c:pt idx="196">
                  <c:v>0.33655943021148405</c:v>
                </c:pt>
                <c:pt idx="197">
                  <c:v>0.33383906933747554</c:v>
                </c:pt>
                <c:pt idx="198">
                  <c:v>0.33110755394018054</c:v>
                </c:pt>
                <c:pt idx="199">
                  <c:v>0.32844811587850964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7B6-4519-89F5-7893003EBAEC}"/>
            </c:ext>
          </c:extLst>
        </c:ser>
        <c:ser>
          <c:idx val="1"/>
          <c:order val="2"/>
          <c:tx>
            <c:v>1mm GaAs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Sheet1!$Q$5:$Q$204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0.99999999999999989</c:v>
                </c:pt>
                <c:pt idx="7">
                  <c:v>0.9999999999944601</c:v>
                </c:pt>
                <c:pt idx="8">
                  <c:v>0.99999999294098274</c:v>
                </c:pt>
                <c:pt idx="9">
                  <c:v>0.99999922988039269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0.99999999999999878</c:v>
                </c:pt>
                <c:pt idx="15">
                  <c:v>0.99999999999973266</c:v>
                </c:pt>
                <c:pt idx="16">
                  <c:v>0.99999999997975453</c:v>
                </c:pt>
                <c:pt idx="17">
                  <c:v>0.99999999931911798</c:v>
                </c:pt>
                <c:pt idx="18">
                  <c:v>0.99999998788692024</c:v>
                </c:pt>
                <c:pt idx="19">
                  <c:v>0.99999987013780667</c:v>
                </c:pt>
                <c:pt idx="20">
                  <c:v>0.99999906184250786</c:v>
                </c:pt>
                <c:pt idx="21">
                  <c:v>0.9999950981212109</c:v>
                </c:pt>
                <c:pt idx="22">
                  <c:v>0.99998011744810433</c:v>
                </c:pt>
                <c:pt idx="23">
                  <c:v>0.99993453454768211</c:v>
                </c:pt>
                <c:pt idx="24">
                  <c:v>0.99981770567376593</c:v>
                </c:pt>
                <c:pt idx="25">
                  <c:v>0.99956100564335737</c:v>
                </c:pt>
                <c:pt idx="26">
                  <c:v>0.9990545787853593</c:v>
                </c:pt>
                <c:pt idx="27">
                  <c:v>0.99816554528559809</c:v>
                </c:pt>
                <c:pt idx="28">
                  <c:v>0.99670826336208207</c:v>
                </c:pt>
                <c:pt idx="29">
                  <c:v>0.9944968135502239</c:v>
                </c:pt>
                <c:pt idx="30">
                  <c:v>0.99136407110568503</c:v>
                </c:pt>
                <c:pt idx="31">
                  <c:v>0.98708843683843717</c:v>
                </c:pt>
                <c:pt idx="32">
                  <c:v>0.98153961141461898</c:v>
                </c:pt>
                <c:pt idx="33">
                  <c:v>0.97457097396183989</c:v>
                </c:pt>
                <c:pt idx="34">
                  <c:v>0.96617670795278032</c:v>
                </c:pt>
                <c:pt idx="35">
                  <c:v>0.95629944164675118</c:v>
                </c:pt>
                <c:pt idx="36">
                  <c:v>0.94494961377811482</c:v>
                </c:pt>
                <c:pt idx="37">
                  <c:v>0.93220960766157801</c:v>
                </c:pt>
                <c:pt idx="38">
                  <c:v>0.91815273577702361</c:v>
                </c:pt>
                <c:pt idx="39">
                  <c:v>0.90289562033343151</c:v>
                </c:pt>
                <c:pt idx="40">
                  <c:v>0.88658232095818912</c:v>
                </c:pt>
                <c:pt idx="41">
                  <c:v>0.86929254226063768</c:v>
                </c:pt>
                <c:pt idx="42">
                  <c:v>0.8512622811027315</c:v>
                </c:pt>
                <c:pt idx="43">
                  <c:v>0.83262525525156761</c:v>
                </c:pt>
                <c:pt idx="44">
                  <c:v>0.81339835967263485</c:v>
                </c:pt>
                <c:pt idx="45">
                  <c:v>0.79389064468491011</c:v>
                </c:pt>
                <c:pt idx="46">
                  <c:v>0.77411697450292416</c:v>
                </c:pt>
                <c:pt idx="47">
                  <c:v>0.7541916717001319</c:v>
                </c:pt>
                <c:pt idx="48">
                  <c:v>0.73429579494103581</c:v>
                </c:pt>
                <c:pt idx="49">
                  <c:v>0.71438941874761974</c:v>
                </c:pt>
                <c:pt idx="50">
                  <c:v>0.69470183813209618</c:v>
                </c:pt>
                <c:pt idx="51">
                  <c:v>0.67523323485791042</c:v>
                </c:pt>
                <c:pt idx="52">
                  <c:v>0.65593545211149396</c:v>
                </c:pt>
                <c:pt idx="53">
                  <c:v>0.63711627034272156</c:v>
                </c:pt>
                <c:pt idx="54">
                  <c:v>0.61854836035428806</c:v>
                </c:pt>
                <c:pt idx="55">
                  <c:v>0.60052080790465756</c:v>
                </c:pt>
                <c:pt idx="56">
                  <c:v>0.58273042365610705</c:v>
                </c:pt>
                <c:pt idx="57">
                  <c:v>0.56560612049545067</c:v>
                </c:pt>
                <c:pt idx="58">
                  <c:v>0.54878836845628953</c:v>
                </c:pt>
                <c:pt idx="59">
                  <c:v>0.53253967492291354</c:v>
                </c:pt>
                <c:pt idx="60">
                  <c:v>0.51660676237415415</c:v>
                </c:pt>
                <c:pt idx="61">
                  <c:v>0.50143215472783575</c:v>
                </c:pt>
                <c:pt idx="62">
                  <c:v>0.48654659820902069</c:v>
                </c:pt>
                <c:pt idx="63">
                  <c:v>0.47220028769688593</c:v>
                </c:pt>
                <c:pt idx="64">
                  <c:v>0.4582607056512692</c:v>
                </c:pt>
                <c:pt idx="65">
                  <c:v>0.44478063995530781</c:v>
                </c:pt>
                <c:pt idx="66">
                  <c:v>0.43202370767698062</c:v>
                </c:pt>
                <c:pt idx="67">
                  <c:v>0.41940625454274383</c:v>
                </c:pt>
                <c:pt idx="68">
                  <c:v>0.40739191460367474</c:v>
                </c:pt>
                <c:pt idx="69">
                  <c:v>0.39580434416451937</c:v>
                </c:pt>
                <c:pt idx="70">
                  <c:v>0.38444882929141255</c:v>
                </c:pt>
                <c:pt idx="71">
                  <c:v>0.37381335664729887</c:v>
                </c:pt>
                <c:pt idx="72">
                  <c:v>0.36323130148366234</c:v>
                </c:pt>
                <c:pt idx="73">
                  <c:v>0.35319343411929705</c:v>
                </c:pt>
                <c:pt idx="74">
                  <c:v>0.34348648565131101</c:v>
                </c:pt>
                <c:pt idx="75">
                  <c:v>0.33412998489140655</c:v>
                </c:pt>
                <c:pt idx="76">
                  <c:v>0.32514295788539072</c:v>
                </c:pt>
                <c:pt idx="77">
                  <c:v>0.31654386369626697</c:v>
                </c:pt>
                <c:pt idx="78">
                  <c:v>0.30827325602609612</c:v>
                </c:pt>
                <c:pt idx="79">
                  <c:v>0.30024141360436485</c:v>
                </c:pt>
                <c:pt idx="80">
                  <c:v>0.29251162450819468</c:v>
                </c:pt>
                <c:pt idx="81">
                  <c:v>0.28504265828139919</c:v>
                </c:pt>
                <c:pt idx="82">
                  <c:v>0.2778714291691905</c:v>
                </c:pt>
                <c:pt idx="83">
                  <c:v>0.27092698920048963</c:v>
                </c:pt>
                <c:pt idx="84">
                  <c:v>0.26427203400777044</c:v>
                </c:pt>
                <c:pt idx="85">
                  <c:v>0.25783276714270997</c:v>
                </c:pt>
                <c:pt idx="86">
                  <c:v>0.25161589241793803</c:v>
                </c:pt>
                <c:pt idx="87">
                  <c:v>0.24562792159039148</c:v>
                </c:pt>
                <c:pt idx="88">
                  <c:v>0.23984685543896067</c:v>
                </c:pt>
                <c:pt idx="89">
                  <c:v>0.23427816892094555</c:v>
                </c:pt>
                <c:pt idx="90">
                  <c:v>0.22892716372189881</c:v>
                </c:pt>
                <c:pt idx="91">
                  <c:v>0.22374114624814267</c:v>
                </c:pt>
                <c:pt idx="92">
                  <c:v>0.21872393868132212</c:v>
                </c:pt>
                <c:pt idx="93">
                  <c:v>0.21390853056750858</c:v>
                </c:pt>
                <c:pt idx="94">
                  <c:v>0.20924014972691218</c:v>
                </c:pt>
                <c:pt idx="95">
                  <c:v>0.20472176148102073</c:v>
                </c:pt>
                <c:pt idx="96">
                  <c:v>0.20038602578371989</c:v>
                </c:pt>
                <c:pt idx="97">
                  <c:v>0.19617633821763236</c:v>
                </c:pt>
                <c:pt idx="98">
                  <c:v>0.19209493405001554</c:v>
                </c:pt>
                <c:pt idx="99">
                  <c:v>0.18817422122482075</c:v>
                </c:pt>
                <c:pt idx="100">
                  <c:v>0.18438636282412546</c:v>
                </c:pt>
                <c:pt idx="101">
                  <c:v>0.1807028824280319</c:v>
                </c:pt>
                <c:pt idx="102">
                  <c:v>0.17715599448917263</c:v>
                </c:pt>
                <c:pt idx="103">
                  <c:v>0.17371684372659091</c:v>
                </c:pt>
                <c:pt idx="104">
                  <c:v>0.17038690709405035</c:v>
                </c:pt>
                <c:pt idx="105">
                  <c:v>0.16716761870623298</c:v>
                </c:pt>
                <c:pt idx="106">
                  <c:v>0.1640603688099781</c:v>
                </c:pt>
                <c:pt idx="107">
                  <c:v>0.16103526031901649</c:v>
                </c:pt>
                <c:pt idx="108">
                  <c:v>0.15812461962604907</c:v>
                </c:pt>
                <c:pt idx="109">
                  <c:v>0.15529825632733518</c:v>
                </c:pt>
                <c:pt idx="110">
                  <c:v>0.15255708590823414</c:v>
                </c:pt>
                <c:pt idx="111">
                  <c:v>0.14987034003865829</c:v>
                </c:pt>
                <c:pt idx="112">
                  <c:v>0.14730210340866035</c:v>
                </c:pt>
                <c:pt idx="113">
                  <c:v>0.14482165401303404</c:v>
                </c:pt>
                <c:pt idx="114">
                  <c:v>0.14236592801956927</c:v>
                </c:pt>
                <c:pt idx="115">
                  <c:v>0.14003126066008798</c:v>
                </c:pt>
                <c:pt idx="116">
                  <c:v>0.1377544602652816</c:v>
                </c:pt>
                <c:pt idx="117">
                  <c:v>0.13553601962866979</c:v>
                </c:pt>
                <c:pt idx="118">
                  <c:v>0.13337641977369041</c:v>
                </c:pt>
                <c:pt idx="119">
                  <c:v>0.13130848045448862</c:v>
                </c:pt>
                <c:pt idx="120">
                  <c:v>0.12926803327561731</c:v>
                </c:pt>
                <c:pt idx="121">
                  <c:v>0.12728779536846757</c:v>
                </c:pt>
                <c:pt idx="122">
                  <c:v>0.12540076964476043</c:v>
                </c:pt>
                <c:pt idx="123">
                  <c:v>0.12354230358391938</c:v>
                </c:pt>
                <c:pt idx="124">
                  <c:v>0.12171259643639409</c:v>
                </c:pt>
                <c:pt idx="125">
                  <c:v>0.11997739118087525</c:v>
                </c:pt>
                <c:pt idx="126">
                  <c:v>0.11827159391125597</c:v>
                </c:pt>
                <c:pt idx="127">
                  <c:v>0.11659538879923248</c:v>
                </c:pt>
                <c:pt idx="128">
                  <c:v>0.11498191574806038</c:v>
                </c:pt>
                <c:pt idx="129">
                  <c:v>0.11339851346208218</c:v>
                </c:pt>
                <c:pt idx="130">
                  <c:v>0.11187842803974224</c:v>
                </c:pt>
                <c:pt idx="131">
                  <c:v>0.11038886615414267</c:v>
                </c:pt>
                <c:pt idx="132">
                  <c:v>0.1089299900330486</c:v>
                </c:pt>
                <c:pt idx="133">
                  <c:v>0.10753519475050266</c:v>
                </c:pt>
                <c:pt idx="134">
                  <c:v>0.10613821618958541</c:v>
                </c:pt>
                <c:pt idx="135">
                  <c:v>0.10480572748522354</c:v>
                </c:pt>
                <c:pt idx="136">
                  <c:v>0.10350463853552472</c:v>
                </c:pt>
                <c:pt idx="137">
                  <c:v>0.10223509195109026</c:v>
                </c:pt>
                <c:pt idx="138">
                  <c:v>0.10099722702076874</c:v>
                </c:pt>
                <c:pt idx="139">
                  <c:v>9.979117968618989E-2</c:v>
                </c:pt>
                <c:pt idx="140">
                  <c:v>9.8617082516885723E-2</c:v>
                </c:pt>
                <c:pt idx="141">
                  <c:v>9.7441454031589214E-2</c:v>
                </c:pt>
                <c:pt idx="142">
                  <c:v>9.6331599962025338E-2</c:v>
                </c:pt>
                <c:pt idx="143">
                  <c:v>9.5254074497811758E-2</c:v>
                </c:pt>
                <c:pt idx="144">
                  <c:v>9.4175264202651321E-2</c:v>
                </c:pt>
                <c:pt idx="145">
                  <c:v>9.3128940051636855E-2</c:v>
                </c:pt>
                <c:pt idx="146">
                  <c:v>9.2115217543508043E-2</c:v>
                </c:pt>
                <c:pt idx="147">
                  <c:v>9.1134208664018557E-2</c:v>
                </c:pt>
                <c:pt idx="148">
                  <c:v>9.0152139761891625E-2</c:v>
                </c:pt>
                <c:pt idx="149">
                  <c:v>8.9202928406235449E-2</c:v>
                </c:pt>
                <c:pt idx="150">
                  <c:v>8.8286679608962193E-2</c:v>
                </c:pt>
                <c:pt idx="151">
                  <c:v>8.7369509078533802E-2</c:v>
                </c:pt>
                <c:pt idx="152">
                  <c:v>8.648543580351753E-2</c:v>
                </c:pt>
                <c:pt idx="153">
                  <c:v>8.5634557721962601E-2</c:v>
                </c:pt>
                <c:pt idx="154">
                  <c:v>8.4782887104045357E-2</c:v>
                </c:pt>
                <c:pt idx="155">
                  <c:v>8.396453700740758E-2</c:v>
                </c:pt>
                <c:pt idx="156">
                  <c:v>8.3145455175238192E-2</c:v>
                </c:pt>
                <c:pt idx="157">
                  <c:v>8.2359814510064244E-2</c:v>
                </c:pt>
                <c:pt idx="158">
                  <c:v>8.1607702205681032E-2</c:v>
                </c:pt>
                <c:pt idx="159">
                  <c:v>8.0854973458243884E-2</c:v>
                </c:pt>
                <c:pt idx="160">
                  <c:v>8.0101627762506289E-2</c:v>
                </c:pt>
                <c:pt idx="161">
                  <c:v>7.9381949067397151E-2</c:v>
                </c:pt>
                <c:pt idx="162">
                  <c:v>7.8661707334630959E-2</c:v>
                </c:pt>
                <c:pt idx="163">
                  <c:v>7.797523896516656E-2</c:v>
                </c:pt>
                <c:pt idx="164">
                  <c:v>7.7322620269033804E-2</c:v>
                </c:pt>
                <c:pt idx="165">
                  <c:v>7.663515417601674E-2</c:v>
                </c:pt>
                <c:pt idx="166">
                  <c:v>7.5981586953960623E-2</c:v>
                </c:pt>
                <c:pt idx="167">
                  <c:v>7.5361991290845309E-2</c:v>
                </c:pt>
                <c:pt idx="168">
                  <c:v>7.4741980161132981E-2</c:v>
                </c:pt>
                <c:pt idx="169">
                  <c:v>7.4121553286234487E-2</c:v>
                </c:pt>
                <c:pt idx="170">
                  <c:v>7.353521257848461E-2</c:v>
                </c:pt>
                <c:pt idx="171">
                  <c:v>7.2948500552634798E-2</c:v>
                </c:pt>
                <c:pt idx="172">
                  <c:v>7.2361416973536707E-2</c:v>
                </c:pt>
                <c:pt idx="173">
                  <c:v>7.1808528099930435E-2</c:v>
                </c:pt>
                <c:pt idx="174">
                  <c:v>7.1255309694853497E-2</c:v>
                </c:pt>
                <c:pt idx="175">
                  <c:v>7.0701761561899223E-2</c:v>
                </c:pt>
                <c:pt idx="176">
                  <c:v>7.0182510552602828E-2</c:v>
                </c:pt>
                <c:pt idx="177">
                  <c:v>6.9662969408665565E-2</c:v>
                </c:pt>
                <c:pt idx="178">
                  <c:v>6.914313796797289E-2</c:v>
                </c:pt>
                <c:pt idx="179">
                  <c:v>6.8657699901384484E-2</c:v>
                </c:pt>
                <c:pt idx="180">
                  <c:v>6.813730676027685E-2</c:v>
                </c:pt>
                <c:pt idx="181">
                  <c:v>6.7686064174258487E-2</c:v>
                </c:pt>
                <c:pt idx="182">
                  <c:v>6.7199866249614382E-2</c:v>
                </c:pt>
                <c:pt idx="183">
                  <c:v>6.6748169720023287E-2</c:v>
                </c:pt>
                <c:pt idx="184">
                  <c:v>6.6261482687236972E-2</c:v>
                </c:pt>
                <c:pt idx="185">
                  <c:v>6.5844120370129766E-2</c:v>
                </c:pt>
                <c:pt idx="186">
                  <c:v>6.5391767337943274E-2</c:v>
                </c:pt>
                <c:pt idx="187">
                  <c:v>6.49391952595888E-2</c:v>
                </c:pt>
                <c:pt idx="188">
                  <c:v>6.4521241906624782E-2</c:v>
                </c:pt>
                <c:pt idx="189">
                  <c:v>6.4103101736927015E-2</c:v>
                </c:pt>
                <c:pt idx="190">
                  <c:v>6.3719642396742771E-2</c:v>
                </c:pt>
                <c:pt idx="191">
                  <c:v>6.330114392820374E-2</c:v>
                </c:pt>
                <c:pt idx="192">
                  <c:v>6.291735600672721E-2</c:v>
                </c:pt>
                <c:pt idx="193">
                  <c:v>6.253341083816133E-2</c:v>
                </c:pt>
                <c:pt idx="194">
                  <c:v>6.2149308358078303E-2</c:v>
                </c:pt>
                <c:pt idx="195">
                  <c:v>6.17650485020238E-2</c:v>
                </c:pt>
                <c:pt idx="196">
                  <c:v>6.1380631205517067E-2</c:v>
                </c:pt>
                <c:pt idx="197">
                  <c:v>6.1031024259805111E-2</c:v>
                </c:pt>
                <c:pt idx="198">
                  <c:v>6.0681287096221448E-2</c:v>
                </c:pt>
                <c:pt idx="199">
                  <c:v>6.0331419666263986E-2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7B6-4519-89F5-7893003EBAEC}"/>
            </c:ext>
          </c:extLst>
        </c:ser>
        <c:ser>
          <c:idx val="2"/>
          <c:order val="3"/>
          <c:tx>
            <c:v>1mm CdTe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Sheet1!$E$5:$E$204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0.99999999999999911</c:v>
                </c:pt>
                <c:pt idx="14">
                  <c:v>0.99999999999970945</c:v>
                </c:pt>
                <c:pt idx="15">
                  <c:v>0.99999999997036304</c:v>
                </c:pt>
                <c:pt idx="16">
                  <c:v>0.99999999884342183</c:v>
                </c:pt>
                <c:pt idx="17">
                  <c:v>0.99999997814858155</c:v>
                </c:pt>
                <c:pt idx="18">
                  <c:v>0.99999976223903098</c:v>
                </c:pt>
                <c:pt idx="19">
                  <c:v>0.99999831340693224</c:v>
                </c:pt>
                <c:pt idx="20">
                  <c:v>0.99999122496675485</c:v>
                </c:pt>
                <c:pt idx="21">
                  <c:v>0.99996524544793997</c:v>
                </c:pt>
                <c:pt idx="22">
                  <c:v>0.99988920179675689</c:v>
                </c:pt>
                <c:pt idx="23">
                  <c:v>0.99970306580221846</c:v>
                </c:pt>
                <c:pt idx="24">
                  <c:v>0.99930998691721862</c:v>
                </c:pt>
                <c:pt idx="25">
                  <c:v>0.99857473853801848</c:v>
                </c:pt>
                <c:pt idx="26">
                  <c:v>0.99999998033449988</c:v>
                </c:pt>
                <c:pt idx="27">
                  <c:v>0.99999990442934306</c:v>
                </c:pt>
                <c:pt idx="28">
                  <c:v>0.99999961197652631</c:v>
                </c:pt>
                <c:pt idx="29">
                  <c:v>0.99999866742846832</c:v>
                </c:pt>
                <c:pt idx="30">
                  <c:v>0.9999960071288525</c:v>
                </c:pt>
                <c:pt idx="31">
                  <c:v>0.99999999946051166</c:v>
                </c:pt>
                <c:pt idx="32">
                  <c:v>0.9999999972618957</c:v>
                </c:pt>
                <c:pt idx="33">
                  <c:v>0.99999998824515102</c:v>
                </c:pt>
                <c:pt idx="34">
                  <c:v>0.99999995597023705</c:v>
                </c:pt>
                <c:pt idx="35">
                  <c:v>0.99999985521269019</c:v>
                </c:pt>
                <c:pt idx="36">
                  <c:v>0.99999957415908525</c:v>
                </c:pt>
                <c:pt idx="37">
                  <c:v>0.9999988587655152</c:v>
                </c:pt>
                <c:pt idx="38">
                  <c:v>0.99999721315381174</c:v>
                </c:pt>
                <c:pt idx="39">
                  <c:v>0.99999364329247875</c:v>
                </c:pt>
                <c:pt idx="40">
                  <c:v>0.99998654015837285</c:v>
                </c:pt>
                <c:pt idx="41">
                  <c:v>0.99997304657010833</c:v>
                </c:pt>
                <c:pt idx="42">
                  <c:v>0.99994927034971182</c:v>
                </c:pt>
                <c:pt idx="43">
                  <c:v>0.99990857576852188</c:v>
                </c:pt>
                <c:pt idx="44">
                  <c:v>0.99984320949394501</c:v>
                </c:pt>
                <c:pt idx="45">
                  <c:v>0.9997425281077168</c:v>
                </c:pt>
                <c:pt idx="46">
                  <c:v>0.99959263460546066</c:v>
                </c:pt>
                <c:pt idx="47">
                  <c:v>0.99937515066419491</c:v>
                </c:pt>
                <c:pt idx="48">
                  <c:v>0.99907081249108842</c:v>
                </c:pt>
                <c:pt idx="49">
                  <c:v>0.99866042114268072</c:v>
                </c:pt>
                <c:pt idx="50">
                  <c:v>0.99811607893261856</c:v>
                </c:pt>
                <c:pt idx="51">
                  <c:v>0.9974058075359904</c:v>
                </c:pt>
                <c:pt idx="52">
                  <c:v>0.99651092981185729</c:v>
                </c:pt>
                <c:pt idx="53">
                  <c:v>0.99539954469022751</c:v>
                </c:pt>
                <c:pt idx="54">
                  <c:v>0.99404592845399264</c:v>
                </c:pt>
                <c:pt idx="55">
                  <c:v>0.99241725494176047</c:v>
                </c:pt>
                <c:pt idx="56">
                  <c:v>0.99049160322778584</c:v>
                </c:pt>
                <c:pt idx="57">
                  <c:v>0.9882384553811927</c:v>
                </c:pt>
                <c:pt idx="58">
                  <c:v>0.98564848833764174</c:v>
                </c:pt>
                <c:pt idx="59">
                  <c:v>0.98268253934414618</c:v>
                </c:pt>
                <c:pt idx="60">
                  <c:v>0.97934834876875931</c:v>
                </c:pt>
                <c:pt idx="61">
                  <c:v>0.97561531481270425</c:v>
                </c:pt>
                <c:pt idx="62">
                  <c:v>0.97149169982792338</c:v>
                </c:pt>
                <c:pt idx="63">
                  <c:v>0.96695879962411313</c:v>
                </c:pt>
                <c:pt idx="64">
                  <c:v>0.96201257138835161</c:v>
                </c:pt>
                <c:pt idx="65">
                  <c:v>0.95667649713967307</c:v>
                </c:pt>
                <c:pt idx="66">
                  <c:v>0.95092669115328776</c:v>
                </c:pt>
                <c:pt idx="67">
                  <c:v>0.94479159098097176</c:v>
                </c:pt>
                <c:pt idx="68">
                  <c:v>0.93827338008321981</c:v>
                </c:pt>
                <c:pt idx="69">
                  <c:v>0.93136962101986653</c:v>
                </c:pt>
                <c:pt idx="70">
                  <c:v>0.92411832045991793</c:v>
                </c:pt>
                <c:pt idx="71">
                  <c:v>0.9165677204887136</c:v>
                </c:pt>
                <c:pt idx="72">
                  <c:v>0.90866306246694184</c:v>
                </c:pt>
                <c:pt idx="73">
                  <c:v>0.90044250873276954</c:v>
                </c:pt>
                <c:pt idx="74">
                  <c:v>0.89195203174993787</c:v>
                </c:pt>
                <c:pt idx="75">
                  <c:v>0.88324528525573631</c:v>
                </c:pt>
                <c:pt idx="76">
                  <c:v>0.87430538444706141</c:v>
                </c:pt>
                <c:pt idx="77">
                  <c:v>0.86509979552268423</c:v>
                </c:pt>
                <c:pt idx="78">
                  <c:v>0.85566813313672385</c:v>
                </c:pt>
                <c:pt idx="79">
                  <c:v>0.84615043428499992</c:v>
                </c:pt>
                <c:pt idx="80">
                  <c:v>0.83641131176143158</c:v>
                </c:pt>
                <c:pt idx="81">
                  <c:v>0.82659406708067462</c:v>
                </c:pt>
                <c:pt idx="82">
                  <c:v>0.816642962073306</c:v>
                </c:pt>
                <c:pt idx="83">
                  <c:v>0.80660102579804638</c:v>
                </c:pt>
                <c:pt idx="84">
                  <c:v>0.79651439221179732</c:v>
                </c:pt>
                <c:pt idx="85">
                  <c:v>0.78629954766991295</c:v>
                </c:pt>
                <c:pt idx="86">
                  <c:v>0.7759889728521151</c:v>
                </c:pt>
                <c:pt idx="87">
                  <c:v>0.76576256533343179</c:v>
                </c:pt>
                <c:pt idx="88">
                  <c:v>0.75552445609537588</c:v>
                </c:pt>
                <c:pt idx="89">
                  <c:v>0.74531301560236307</c:v>
                </c:pt>
                <c:pt idx="90">
                  <c:v>0.73500385492804376</c:v>
                </c:pt>
                <c:pt idx="91">
                  <c:v>0.72478976982146293</c:v>
                </c:pt>
                <c:pt idx="92">
                  <c:v>0.71453618486426018</c:v>
                </c:pt>
                <c:pt idx="93">
                  <c:v>0.70445081225547368</c:v>
                </c:pt>
                <c:pt idx="94">
                  <c:v>0.69438831922837774</c:v>
                </c:pt>
                <c:pt idx="95">
                  <c:v>0.68437484883057698</c:v>
                </c:pt>
                <c:pt idx="96">
                  <c:v>0.67443723190674787</c:v>
                </c:pt>
                <c:pt idx="97">
                  <c:v>0.66460287450218047</c:v>
                </c:pt>
                <c:pt idx="98">
                  <c:v>0.6548996380319505</c:v>
                </c:pt>
                <c:pt idx="99">
                  <c:v>0.64513576525764083</c:v>
                </c:pt>
                <c:pt idx="100">
                  <c:v>0.63554784567358835</c:v>
                </c:pt>
                <c:pt idx="101">
                  <c:v>0.62616471761048031</c:v>
                </c:pt>
                <c:pt idx="102">
                  <c:v>0.6167776845085613</c:v>
                </c:pt>
                <c:pt idx="103">
                  <c:v>0.60764176825031191</c:v>
                </c:pt>
                <c:pt idx="104">
                  <c:v>0.59853703843497308</c:v>
                </c:pt>
                <c:pt idx="105">
                  <c:v>0.58947563606520337</c:v>
                </c:pt>
                <c:pt idx="106">
                  <c:v>0.58072992655106792</c:v>
                </c:pt>
                <c:pt idx="107">
                  <c:v>0.57179790060452296</c:v>
                </c:pt>
                <c:pt idx="108">
                  <c:v>0.5632175351799491</c:v>
                </c:pt>
                <c:pt idx="109">
                  <c:v>0.55474138129587902</c:v>
                </c:pt>
                <c:pt idx="110">
                  <c:v>0.54638207039413988</c:v>
                </c:pt>
                <c:pt idx="111">
                  <c:v>0.5381522556959778</c:v>
                </c:pt>
                <c:pt idx="112">
                  <c:v>0.53006458095200393</c:v>
                </c:pt>
                <c:pt idx="113">
                  <c:v>0.52213164864508155</c:v>
                </c:pt>
                <c:pt idx="114">
                  <c:v>0.51436598775550446</c:v>
                </c:pt>
                <c:pt idx="115">
                  <c:v>0.50647412999835728</c:v>
                </c:pt>
                <c:pt idx="116">
                  <c:v>0.49907555617555277</c:v>
                </c:pt>
                <c:pt idx="117">
                  <c:v>0.49156606842110107</c:v>
                </c:pt>
                <c:pt idx="118">
                  <c:v>0.48426385954765305</c:v>
                </c:pt>
                <c:pt idx="119">
                  <c:v>0.47718102346267799</c:v>
                </c:pt>
                <c:pt idx="120">
                  <c:v>0.47000091560814528</c:v>
                </c:pt>
                <c:pt idx="121">
                  <c:v>0.46305520909962783</c:v>
                </c:pt>
                <c:pt idx="122">
                  <c:v>0.4562882261413066</c:v>
                </c:pt>
                <c:pt idx="123">
                  <c:v>0.44960660896372395</c:v>
                </c:pt>
                <c:pt idx="124">
                  <c:v>0.44305010599262185</c:v>
                </c:pt>
                <c:pt idx="125">
                  <c:v>0.43662511381789348</c:v>
                </c:pt>
                <c:pt idx="126">
                  <c:v>0.43030263628305043</c:v>
                </c:pt>
                <c:pt idx="127">
                  <c:v>0.42408776518004832</c:v>
                </c:pt>
                <c:pt idx="128">
                  <c:v>0.41798554803266363</c:v>
                </c:pt>
                <c:pt idx="129">
                  <c:v>0.41203743613112453</c:v>
                </c:pt>
                <c:pt idx="130">
                  <c:v>0.40617582195953772</c:v>
                </c:pt>
                <c:pt idx="131">
                  <c:v>0.40040448933607842</c:v>
                </c:pt>
                <c:pt idx="132">
                  <c:v>0.39476471758606446</c:v>
                </c:pt>
                <c:pt idx="133">
                  <c:v>0.38922338974866688</c:v>
                </c:pt>
                <c:pt idx="134">
                  <c:v>0.38378416788119629</c:v>
                </c:pt>
                <c:pt idx="135">
                  <c:v>0.37845067081094841</c:v>
                </c:pt>
                <c:pt idx="136">
                  <c:v>0.37322647014508903</c:v>
                </c:pt>
                <c:pt idx="137">
                  <c:v>0.36811508630430456</c:v>
                </c:pt>
                <c:pt idx="138">
                  <c:v>0.36308049680128407</c:v>
                </c:pt>
                <c:pt idx="139">
                  <c:v>0.35816498865843394</c:v>
                </c:pt>
                <c:pt idx="140">
                  <c:v>0.35333183591487516</c:v>
                </c:pt>
                <c:pt idx="141">
                  <c:v>0.34858346325850043</c:v>
                </c:pt>
                <c:pt idx="142">
                  <c:v>0.34392226592977504</c:v>
                </c:pt>
                <c:pt idx="143">
                  <c:v>0.33935060771717995</c:v>
                </c:pt>
                <c:pt idx="144">
                  <c:v>0.33487081896747428</c:v>
                </c:pt>
                <c:pt idx="145">
                  <c:v>0.33048519461311443</c:v>
                </c:pt>
                <c:pt idx="146">
                  <c:v>0.32615421507559494</c:v>
                </c:pt>
                <c:pt idx="147">
                  <c:v>0.3219213535126435</c:v>
                </c:pt>
                <c:pt idx="148">
                  <c:v>0.31778880568999957</c:v>
                </c:pt>
                <c:pt idx="149">
                  <c:v>0.31371617654029293</c:v>
                </c:pt>
                <c:pt idx="150">
                  <c:v>0.30974763370030856</c:v>
                </c:pt>
                <c:pt idx="151">
                  <c:v>0.30579918392962036</c:v>
                </c:pt>
                <c:pt idx="152">
                  <c:v>0.3019579957347881</c:v>
                </c:pt>
                <c:pt idx="153">
                  <c:v>0.29822609536321476</c:v>
                </c:pt>
                <c:pt idx="154">
                  <c:v>0.29451798459598577</c:v>
                </c:pt>
                <c:pt idx="155">
                  <c:v>0.29087821705498307</c:v>
                </c:pt>
                <c:pt idx="156">
                  <c:v>0.28730805027569173</c:v>
                </c:pt>
                <c:pt idx="157">
                  <c:v>0.28385312473018531</c:v>
                </c:pt>
                <c:pt idx="158">
                  <c:v>0.28042606566652351</c:v>
                </c:pt>
                <c:pt idx="159">
                  <c:v>0.27702743239626237</c:v>
                </c:pt>
                <c:pt idx="160">
                  <c:v>0.2737478424416635</c:v>
                </c:pt>
                <c:pt idx="161">
                  <c:v>0.27049860591009101</c:v>
                </c:pt>
                <c:pt idx="162">
                  <c:v>0.2673256896116869</c:v>
                </c:pt>
                <c:pt idx="163">
                  <c:v>0.26418459490076307</c:v>
                </c:pt>
                <c:pt idx="164">
                  <c:v>0.26116746943440405</c:v>
                </c:pt>
                <c:pt idx="165">
                  <c:v>0.2581379725960723</c:v>
                </c:pt>
                <c:pt idx="166">
                  <c:v>0.25518841602115783</c:v>
                </c:pt>
                <c:pt idx="167">
                  <c:v>0.2522734928351954</c:v>
                </c:pt>
                <c:pt idx="168">
                  <c:v>0.24944023687520567</c:v>
                </c:pt>
                <c:pt idx="169">
                  <c:v>0.24664295483761645</c:v>
                </c:pt>
                <c:pt idx="170">
                  <c:v>0.24392900614802271</c:v>
                </c:pt>
                <c:pt idx="171">
                  <c:v>0.24120528053056056</c:v>
                </c:pt>
                <c:pt idx="172">
                  <c:v>0.23856616641361761</c:v>
                </c:pt>
                <c:pt idx="173">
                  <c:v>0.23596524499037552</c:v>
                </c:pt>
                <c:pt idx="174">
                  <c:v>0.23345049731779843</c:v>
                </c:pt>
                <c:pt idx="175">
                  <c:v>0.2309274725926197</c:v>
                </c:pt>
                <c:pt idx="176">
                  <c:v>0.22849181651806028</c:v>
                </c:pt>
                <c:pt idx="177">
                  <c:v>0.22604844671000757</c:v>
                </c:pt>
                <c:pt idx="178">
                  <c:v>0.22369360670029281</c:v>
                </c:pt>
                <c:pt idx="179">
                  <c:v>0.22133160180868372</c:v>
                </c:pt>
                <c:pt idx="180">
                  <c:v>0.2190592528919334</c:v>
                </c:pt>
                <c:pt idx="181">
                  <c:v>0.21682883081113036</c:v>
                </c:pt>
                <c:pt idx="182">
                  <c:v>0.21459203848690367</c:v>
                </c:pt>
                <c:pt idx="183">
                  <c:v>0.21244652041181733</c:v>
                </c:pt>
                <c:pt idx="184">
                  <c:v>0.210295141372702</c:v>
                </c:pt>
                <c:pt idx="185">
                  <c:v>0.2081869792881994</c:v>
                </c:pt>
                <c:pt idx="186">
                  <c:v>0.20612241128134223</c:v>
                </c:pt>
                <c:pt idx="187">
                  <c:v>0.20410180735127958</c:v>
                </c:pt>
                <c:pt idx="188">
                  <c:v>0.20212553026282887</c:v>
                </c:pt>
                <c:pt idx="189">
                  <c:v>0.2001443459247243</c:v>
                </c:pt>
                <c:pt idx="190">
                  <c:v>0.19825766436555214</c:v>
                </c:pt>
                <c:pt idx="191">
                  <c:v>0.19636653254427627</c:v>
                </c:pt>
                <c:pt idx="192">
                  <c:v>0.19447093996371845</c:v>
                </c:pt>
                <c:pt idx="193">
                  <c:v>0.19267099110604469</c:v>
                </c:pt>
                <c:pt idx="194">
                  <c:v>0.1908670202756686</c:v>
                </c:pt>
                <c:pt idx="195">
                  <c:v>0.18905901848552165</c:v>
                </c:pt>
                <c:pt idx="196">
                  <c:v>0.18734775185515185</c:v>
                </c:pt>
                <c:pt idx="197">
                  <c:v>0.18563287406990514</c:v>
                </c:pt>
                <c:pt idx="198">
                  <c:v>0.18396497324954852</c:v>
                </c:pt>
                <c:pt idx="199">
                  <c:v>0.18229365641071804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7B6-4519-89F5-7893003EBA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548736"/>
        <c:axId val="52550656"/>
      </c:scatterChart>
      <c:valAx>
        <c:axId val="52548736"/>
        <c:scaling>
          <c:orientation val="minMax"/>
          <c:max val="10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(keV)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2550656"/>
        <c:crosses val="autoZero"/>
        <c:crossBetween val="midCat"/>
        <c:majorUnit val="20"/>
      </c:valAx>
      <c:valAx>
        <c:axId val="52550656"/>
        <c:scaling>
          <c:orientation val="minMax"/>
          <c:max val="1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Absorption</a:t>
                </a:r>
              </a:p>
            </c:rich>
          </c:tx>
          <c:overlay val="0"/>
        </c:title>
        <c:numFmt formatCode="#,##0.00" sourceLinked="0"/>
        <c:majorTickMark val="out"/>
        <c:minorTickMark val="none"/>
        <c:tickLblPos val="nextTo"/>
        <c:crossAx val="52548736"/>
        <c:crosses val="autoZero"/>
        <c:crossBetween val="midCat"/>
        <c:majorUnit val="0.1"/>
        <c:minorUnit val="5.000000000000001E-2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B1BD2-1D3B-4C76-9499-D9632217365A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BE8A0-1ECF-47CF-892E-7C70F3E5A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1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BE8A0-1ECF-47CF-892E-7C70F3E5AA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48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110um is not a small pitch!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BE8A0-1ECF-47CF-892E-7C70F3E5AA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067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Start explanation with why we need charge subtraction then discuss how it 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BDC07-BC86-45FF-AA57-C31B8DDCDC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4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418C-4028-44CE-A52C-085DEE867E33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2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D583-4107-4C82-9844-C1307921121B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12276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 preserve="1">
  <p:cSld name="1_Section Header">
    <p:bg>
      <p:bgPr>
        <a:solidFill>
          <a:srgbClr val="03060E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2" name="Google Shape;192;p27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4" name="Google Shape;194;p27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95" name="Google Shape;195;p27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96" name="Google Shape;196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7"/>
          <p:cNvSpPr/>
          <p:nvPr/>
        </p:nvSpPr>
        <p:spPr>
          <a:xfrm>
            <a:off x="8877782" y="5312780"/>
            <a:ext cx="370390" cy="370390"/>
          </a:xfrm>
          <a:prstGeom prst="ellipse">
            <a:avLst/>
          </a:prstGeom>
          <a:solidFill>
            <a:srgbClr val="BE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98" name="Google Shape;19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5636" y="-17362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1124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Section Header" preserve="1">
  <p:cSld name="8_Section Header">
    <p:bg>
      <p:bgPr>
        <a:solidFill>
          <a:srgbClr val="03060E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1" name="Google Shape;201;p28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2" name="Google Shape;202;p28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Google Shape;203;p28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205" name="Google Shape;20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789000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208" name="Google Shape;208;p29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</p:spTree>
    <p:extLst>
      <p:ext uri="{BB962C8B-B14F-4D97-AF65-F5344CB8AC3E}">
        <p14:creationId xmlns:p14="http://schemas.microsoft.com/office/powerpoint/2010/main" val="359005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88D8-E41C-4CD1-8525-FDC8C4ADBD94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297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414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390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88" y="1557339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121920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17" indent="0" algn="l">
              <a:tabLst/>
              <a:defRPr/>
            </a:lvl1pPr>
          </a:lstStyle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188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3"/>
            <a:ext cx="121920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4" y="1970066"/>
            <a:ext cx="8534401" cy="1752599"/>
          </a:xfrm>
        </p:spPr>
        <p:txBody>
          <a:bodyPr/>
          <a:lstStyle>
            <a:lvl1pPr marL="0" indent="0" algn="ctr">
              <a:buNone/>
              <a:defRPr/>
            </a:lvl1pPr>
            <a:lvl2pPr marL="544243" indent="0" algn="ctr">
              <a:buNone/>
              <a:defRPr/>
            </a:lvl2pPr>
            <a:lvl3pPr marL="1088483" indent="0" algn="ctr">
              <a:buNone/>
              <a:defRPr/>
            </a:lvl3pPr>
            <a:lvl4pPr marL="1632725" indent="0" algn="ctr">
              <a:buNone/>
              <a:defRPr/>
            </a:lvl4pPr>
            <a:lvl5pPr marL="2176968" indent="0" algn="ctr">
              <a:buNone/>
              <a:defRPr/>
            </a:lvl5pPr>
            <a:lvl6pPr marL="2721208" indent="0" algn="ctr">
              <a:buNone/>
              <a:defRPr/>
            </a:lvl6pPr>
            <a:lvl7pPr marL="3265451" indent="0" algn="ctr">
              <a:buNone/>
              <a:defRPr/>
            </a:lvl7pPr>
            <a:lvl8pPr marL="3809693" indent="0" algn="ctr">
              <a:buNone/>
              <a:defRPr/>
            </a:lvl8pPr>
            <a:lvl9pPr marL="435393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4658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3" y="1557341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00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786049"/>
            <a:ext cx="10363199" cy="1362074"/>
          </a:xfrm>
        </p:spPr>
        <p:txBody>
          <a:bodyPr anchor="t"/>
          <a:lstStyle>
            <a:lvl1pPr algn="l">
              <a:defRPr sz="5291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1285864"/>
            <a:ext cx="10363199" cy="1500187"/>
          </a:xfrm>
        </p:spPr>
        <p:txBody>
          <a:bodyPr anchor="b"/>
          <a:lstStyle>
            <a:lvl1pPr marL="0" indent="0">
              <a:buNone/>
              <a:defRPr sz="2328"/>
            </a:lvl1pPr>
            <a:lvl2pPr marL="544243" indent="0">
              <a:buNone/>
              <a:defRPr sz="2116"/>
            </a:lvl2pPr>
            <a:lvl3pPr marL="1088483" indent="0">
              <a:buNone/>
              <a:defRPr sz="1905"/>
            </a:lvl3pPr>
            <a:lvl4pPr marL="1632725" indent="0">
              <a:buNone/>
              <a:defRPr sz="1693"/>
            </a:lvl4pPr>
            <a:lvl5pPr marL="2176968" indent="0">
              <a:buNone/>
              <a:defRPr sz="1693"/>
            </a:lvl5pPr>
            <a:lvl6pPr marL="2721208" indent="0">
              <a:buNone/>
              <a:defRPr sz="1693"/>
            </a:lvl6pPr>
            <a:lvl7pPr marL="3265451" indent="0">
              <a:buNone/>
              <a:defRPr sz="1693"/>
            </a:lvl7pPr>
            <a:lvl8pPr marL="3809693" indent="0">
              <a:buNone/>
              <a:defRPr sz="1693"/>
            </a:lvl8pPr>
            <a:lvl9pPr marL="4353934" indent="0">
              <a:buNone/>
              <a:defRPr sz="16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743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4" y="1557338"/>
            <a:ext cx="5080001" cy="4514867"/>
          </a:xfrm>
        </p:spPr>
        <p:txBody>
          <a:bodyPr/>
          <a:lstStyle>
            <a:lvl1pPr>
              <a:defRPr sz="3386"/>
            </a:lvl1pPr>
            <a:lvl2pPr>
              <a:defRPr sz="2963"/>
            </a:lvl2pPr>
            <a:lvl3pPr>
              <a:defRPr sz="2328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2" y="1557341"/>
            <a:ext cx="5080001" cy="3800488"/>
          </a:xfrm>
        </p:spPr>
        <p:txBody>
          <a:bodyPr/>
          <a:lstStyle>
            <a:lvl1pPr>
              <a:defRPr sz="3386"/>
            </a:lvl1pPr>
            <a:lvl2pPr>
              <a:defRPr sz="2963"/>
            </a:lvl2pPr>
            <a:lvl3pPr>
              <a:defRPr sz="2328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2885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42"/>
            <a:ext cx="121920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2963" b="1"/>
            </a:lvl1pPr>
            <a:lvl2pPr marL="544243" indent="0">
              <a:buNone/>
              <a:defRPr sz="2328" b="1"/>
            </a:lvl2pPr>
            <a:lvl3pPr marL="1088483" indent="0">
              <a:buNone/>
              <a:defRPr sz="2116" b="1"/>
            </a:lvl3pPr>
            <a:lvl4pPr marL="1632725" indent="0">
              <a:buNone/>
              <a:defRPr sz="1905" b="1"/>
            </a:lvl4pPr>
            <a:lvl5pPr marL="2176968" indent="0">
              <a:buNone/>
              <a:defRPr sz="1905" b="1"/>
            </a:lvl5pPr>
            <a:lvl6pPr marL="2721208" indent="0">
              <a:buNone/>
              <a:defRPr sz="1905" b="1"/>
            </a:lvl6pPr>
            <a:lvl7pPr marL="3265451" indent="0">
              <a:buNone/>
              <a:defRPr sz="1905" b="1"/>
            </a:lvl7pPr>
            <a:lvl8pPr marL="3809693" indent="0">
              <a:buNone/>
              <a:defRPr sz="1905" b="1"/>
            </a:lvl8pPr>
            <a:lvl9pPr marL="4353934" indent="0">
              <a:buNone/>
              <a:defRPr sz="190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6"/>
            <a:ext cx="5386917" cy="3897332"/>
          </a:xfrm>
        </p:spPr>
        <p:txBody>
          <a:bodyPr/>
          <a:lstStyle>
            <a:lvl1pPr>
              <a:defRPr sz="2963"/>
            </a:lvl1pPr>
            <a:lvl2pPr>
              <a:defRPr sz="2328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1" y="1535113"/>
            <a:ext cx="5389034" cy="639762"/>
          </a:xfrm>
        </p:spPr>
        <p:txBody>
          <a:bodyPr anchor="b"/>
          <a:lstStyle>
            <a:lvl1pPr marL="0" indent="0">
              <a:buNone/>
              <a:defRPr sz="2963" b="1"/>
            </a:lvl1pPr>
            <a:lvl2pPr marL="544243" indent="0">
              <a:buNone/>
              <a:defRPr sz="2328" b="1"/>
            </a:lvl2pPr>
            <a:lvl3pPr marL="1088483" indent="0">
              <a:buNone/>
              <a:defRPr sz="2116" b="1"/>
            </a:lvl3pPr>
            <a:lvl4pPr marL="1632725" indent="0">
              <a:buNone/>
              <a:defRPr sz="1905" b="1"/>
            </a:lvl4pPr>
            <a:lvl5pPr marL="2176968" indent="0">
              <a:buNone/>
              <a:defRPr sz="1905" b="1"/>
            </a:lvl5pPr>
            <a:lvl6pPr marL="2721208" indent="0">
              <a:buNone/>
              <a:defRPr sz="1905" b="1"/>
            </a:lvl6pPr>
            <a:lvl7pPr marL="3265451" indent="0">
              <a:buNone/>
              <a:defRPr sz="1905" b="1"/>
            </a:lvl7pPr>
            <a:lvl8pPr marL="3809693" indent="0">
              <a:buNone/>
              <a:defRPr sz="1905" b="1"/>
            </a:lvl8pPr>
            <a:lvl9pPr marL="4353934" indent="0">
              <a:buNone/>
              <a:defRPr sz="190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1" y="2174878"/>
            <a:ext cx="5389034" cy="3182951"/>
          </a:xfrm>
        </p:spPr>
        <p:txBody>
          <a:bodyPr/>
          <a:lstStyle>
            <a:lvl1pPr>
              <a:defRPr sz="2963"/>
            </a:lvl1pPr>
            <a:lvl2pPr>
              <a:defRPr sz="2328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9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BE5B4-56F6-471A-A981-77A4703AFC27}" type="datetime1">
              <a:rPr lang="en-GB" smtClean="0"/>
              <a:t>30/06/2024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434455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669864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5421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060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3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49"/>
            <a:ext cx="6815666" cy="5084777"/>
          </a:xfrm>
        </p:spPr>
        <p:txBody>
          <a:bodyPr/>
          <a:lstStyle>
            <a:lvl1pPr>
              <a:defRPr sz="3809"/>
            </a:lvl1pPr>
            <a:lvl2pPr>
              <a:defRPr sz="3386"/>
            </a:lvl2pPr>
            <a:lvl3pPr>
              <a:defRPr sz="2963"/>
            </a:lvl3pPr>
            <a:lvl4pPr>
              <a:defRPr sz="2328"/>
            </a:lvl4pPr>
            <a:lvl5pPr>
              <a:defRPr sz="2328"/>
            </a:lvl5pPr>
            <a:lvl6pPr>
              <a:defRPr sz="2328"/>
            </a:lvl6pPr>
            <a:lvl7pPr>
              <a:defRPr sz="2328"/>
            </a:lvl7pPr>
            <a:lvl8pPr>
              <a:defRPr sz="2328"/>
            </a:lvl8pPr>
            <a:lvl9pPr>
              <a:defRPr sz="23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4"/>
            <a:ext cx="4011084" cy="4851419"/>
          </a:xfrm>
        </p:spPr>
        <p:txBody>
          <a:bodyPr/>
          <a:lstStyle>
            <a:lvl1pPr marL="0" indent="0">
              <a:buNone/>
              <a:defRPr sz="1693"/>
            </a:lvl1pPr>
            <a:lvl2pPr marL="544243" indent="0">
              <a:buNone/>
              <a:defRPr sz="1481"/>
            </a:lvl2pPr>
            <a:lvl3pPr marL="1088483" indent="0">
              <a:buNone/>
              <a:defRPr sz="1270"/>
            </a:lvl3pPr>
            <a:lvl4pPr marL="1632725" indent="0">
              <a:buNone/>
              <a:defRPr sz="1058"/>
            </a:lvl4pPr>
            <a:lvl5pPr marL="2176968" indent="0">
              <a:buNone/>
              <a:defRPr sz="1058"/>
            </a:lvl5pPr>
            <a:lvl6pPr marL="2721208" indent="0">
              <a:buNone/>
              <a:defRPr sz="1058"/>
            </a:lvl6pPr>
            <a:lvl7pPr marL="3265451" indent="0">
              <a:buNone/>
              <a:defRPr sz="1058"/>
            </a:lvl7pPr>
            <a:lvl8pPr marL="3809693" indent="0">
              <a:buNone/>
              <a:defRPr sz="1058"/>
            </a:lvl8pPr>
            <a:lvl9pPr marL="4353934" indent="0">
              <a:buNone/>
              <a:defRPr sz="10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913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071941"/>
            <a:ext cx="7315200" cy="566739"/>
          </a:xfrm>
        </p:spPr>
        <p:txBody>
          <a:bodyPr anchor="b"/>
          <a:lstStyle>
            <a:lvl1pPr algn="l">
              <a:defRPr sz="23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6"/>
            <a:ext cx="7315200" cy="3459168"/>
          </a:xfrm>
        </p:spPr>
        <p:txBody>
          <a:bodyPr/>
          <a:lstStyle>
            <a:lvl1pPr marL="0" indent="0">
              <a:buNone/>
              <a:defRPr sz="3809"/>
            </a:lvl1pPr>
            <a:lvl2pPr marL="544243" indent="0">
              <a:buNone/>
              <a:defRPr sz="3386"/>
            </a:lvl2pPr>
            <a:lvl3pPr marL="1088483" indent="0">
              <a:buNone/>
              <a:defRPr sz="2963"/>
            </a:lvl3pPr>
            <a:lvl4pPr marL="1632725" indent="0">
              <a:buNone/>
              <a:defRPr sz="2328"/>
            </a:lvl4pPr>
            <a:lvl5pPr marL="2176968" indent="0">
              <a:buNone/>
              <a:defRPr sz="2328"/>
            </a:lvl5pPr>
            <a:lvl6pPr marL="2721208" indent="0">
              <a:buNone/>
              <a:defRPr sz="2328"/>
            </a:lvl6pPr>
            <a:lvl7pPr marL="3265451" indent="0">
              <a:buNone/>
              <a:defRPr sz="2328"/>
            </a:lvl7pPr>
            <a:lvl8pPr marL="3809693" indent="0">
              <a:buNone/>
              <a:defRPr sz="2328"/>
            </a:lvl8pPr>
            <a:lvl9pPr marL="4353934" indent="0">
              <a:buNone/>
              <a:defRPr sz="2328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4638680"/>
            <a:ext cx="7315200" cy="804862"/>
          </a:xfrm>
        </p:spPr>
        <p:txBody>
          <a:bodyPr/>
          <a:lstStyle>
            <a:lvl1pPr marL="0" indent="0">
              <a:buNone/>
              <a:defRPr sz="1693"/>
            </a:lvl1pPr>
            <a:lvl2pPr marL="544243" indent="0">
              <a:buNone/>
              <a:defRPr sz="1481"/>
            </a:lvl2pPr>
            <a:lvl3pPr marL="1088483" indent="0">
              <a:buNone/>
              <a:defRPr sz="1270"/>
            </a:lvl3pPr>
            <a:lvl4pPr marL="1632725" indent="0">
              <a:buNone/>
              <a:defRPr sz="1058"/>
            </a:lvl4pPr>
            <a:lvl5pPr marL="2176968" indent="0">
              <a:buNone/>
              <a:defRPr sz="1058"/>
            </a:lvl5pPr>
            <a:lvl6pPr marL="2721208" indent="0">
              <a:buNone/>
              <a:defRPr sz="1058"/>
            </a:lvl6pPr>
            <a:lvl7pPr marL="3265451" indent="0">
              <a:buNone/>
              <a:defRPr sz="1058"/>
            </a:lvl7pPr>
            <a:lvl8pPr marL="3809693" indent="0">
              <a:buNone/>
              <a:defRPr sz="1058"/>
            </a:lvl8pPr>
            <a:lvl9pPr marL="4353934" indent="0">
              <a:buNone/>
              <a:defRPr sz="10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677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88" y="1557339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121920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39066" indent="0" algn="l">
              <a:tabLst/>
              <a:defRPr/>
            </a:lvl1pPr>
          </a:lstStyle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3273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6B4F-9380-4C7E-903E-5BC2B1718A59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37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8556-BBF8-40B1-84DE-E8466FDE9071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903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88EE-94FF-41AE-814D-5621AA8F1822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683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EE-CA89-472F-923B-AFAE73659AFC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340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D80F-53B8-4D3B-88C3-C5A4A327248B}" type="datetime1">
              <a:rPr lang="en-GB" smtClean="0"/>
              <a:t>30/06/2024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9354-BAEC-4824-8005-63C955824034}" type="datetime1">
              <a:rPr lang="en-GB" smtClean="0"/>
              <a:t>30/06/2024</a:t>
            </a:fld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B04CB5-C166-D43F-5E46-2B413C04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434455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15498782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EAF1F-BF51-404F-8A61-5D6E80B7335B}" type="datetime1">
              <a:rPr lang="en-GB" smtClean="0"/>
              <a:t>30/06/2024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918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DE53-F52B-4545-9610-69159E77FAC8}" type="datetime1">
              <a:rPr lang="en-GB" smtClean="0"/>
              <a:t>30/06/2024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3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69A30-B992-420F-BF1C-246D85B524DC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553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82CF-509C-401A-B884-D97C248ECBE1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5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DA0-9FD7-4308-BC94-81A11EC93D8C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47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5D63-4D17-4EEF-8184-4B5BA31C9560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446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7952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6669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CF0B-96FD-4AE0-BD87-2F652497BE0B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850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50A8-0098-4240-88A7-76F80607C14E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9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8DF-C66C-4CE8-9B48-876545BD42B2}" type="datetime1">
              <a:rPr lang="en-GB" smtClean="0"/>
              <a:t>30/06/2024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9180" y="6429058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8885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D6A7-4707-4D00-A1C1-45294745E637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492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E5C1-AF54-4DA1-AE9D-0B8743253A24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213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E34A-CA6F-4AC7-B14D-493C5998188E}" type="datetime1">
              <a:rPr lang="en-GB" smtClean="0"/>
              <a:t>30/06/2024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562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B32-01C2-46FE-B948-338C546F58A7}" type="datetime1">
              <a:rPr lang="en-GB" smtClean="0"/>
              <a:t>30/06/2024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2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9BCE-9025-4DC3-A213-3A6798973B10}" type="datetime1">
              <a:rPr lang="en-GB" smtClean="0"/>
              <a:t>30/06/2024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578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9B981-57B4-4522-814A-3D68618A93BB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676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4B90-1476-4F53-9AC2-CA38B699412D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576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17DEE-8EFB-4165-BED9-16869567C5C2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479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D73D-9A35-4D96-9B60-66BFCD3B99E2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45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8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C6BC-82F6-4C43-B8BC-43E2FB2D55E5}" type="datetime1">
              <a:rPr lang="en-GB" smtClean="0"/>
              <a:t>30/06/2024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050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6617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1406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7BBA-0092-4FDD-84DB-1A0B56E66198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748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4899-2317-431C-894C-B25FD5810F92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541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E6F8-48EE-4EE6-AD3B-CFA3B52E6B4C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750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64AB-FD14-498B-A23F-AF974210FB04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304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65B-14F4-46EB-80F2-97156BF534DA}" type="datetime1">
              <a:rPr lang="en-GB" smtClean="0"/>
              <a:t>30/06/2024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687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6990-3D75-4BFA-97B3-2D8CC47B7430}" type="datetime1">
              <a:rPr lang="en-GB" smtClean="0"/>
              <a:t>30/06/2024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202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78EC-4FEF-452F-973A-1BD978E064FC}" type="datetime1">
              <a:rPr lang="en-GB" smtClean="0"/>
              <a:t>30/06/2024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995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E729-88EF-4827-8861-7225BB750EFC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31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68B3-7165-43D3-B3F5-0F24AA8A6820}" type="datetime1">
              <a:rPr lang="en-GB" smtClean="0"/>
              <a:t>30/06/2024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6070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5500-B6A9-4680-B41B-52FA8BBF09DF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453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B1DD-B5CD-47AC-9B8E-AFF052A57E91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027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93CD-1365-44C0-B977-06999FED25DB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34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5122-1464-404F-975C-CE9F43A73FA4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147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CD0E-5500-49B3-951E-E0266DBCAAE7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729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E916-CDD7-4F95-8493-C001EE5783EB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153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C77B-5E56-41C3-9F61-190B3D818145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381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B3620-804A-43B0-8A72-B6FDBA64834E}" type="datetime1">
              <a:rPr lang="en-GB" smtClean="0"/>
              <a:t>30/06/2024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325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785E-CB34-47B2-A826-76FEA25D8546}" type="datetime1">
              <a:rPr lang="en-GB" smtClean="0"/>
              <a:t>30/06/2024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456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669E-6867-485D-AC7F-1788A9C0E635}" type="datetime1">
              <a:rPr lang="en-GB" smtClean="0"/>
              <a:t>30/06/2024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4F159-4593-46D5-B1CC-D1B1DA6856BE}" type="datetime1">
              <a:rPr lang="en-GB" smtClean="0"/>
              <a:t>30/06/2024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0274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A3C0E-E634-455A-9DFE-8D145F5D381C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066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ACF5-C7AF-4622-8653-A703ED1D2BC4}" type="datetime1">
              <a:rPr lang="en-GB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8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615C-445B-4452-8BF4-719C26A149D5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292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90F5-049D-4423-ADA5-2C345AFC0C15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516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5079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0328" y="487680"/>
            <a:ext cx="1355481" cy="397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 descr="A picture containing indoor, whit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252" t="13934" r="35927" b="13579"/>
          <a:stretch/>
        </p:blipFill>
        <p:spPr>
          <a:xfrm>
            <a:off x="6342927" y="0"/>
            <a:ext cx="584907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51750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Slide" preserve="1">
  <p:cSld name="7_Title Slid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7" name="Google Shape;27;p3" descr="Spire_Hero_Animation_L1R1"/>
          <p:cNvPicPr preferRelativeResize="0"/>
          <p:nvPr/>
        </p:nvPicPr>
        <p:blipFill rotWithShape="1">
          <a:blip r:embed="rId2">
            <a:alphaModFix/>
          </a:blip>
          <a:srcRect l="496" t="2140" r="-571" b="4400"/>
          <a:stretch/>
        </p:blipFill>
        <p:spPr>
          <a:xfrm>
            <a:off x="5557520" y="421639"/>
            <a:ext cx="6380479" cy="5958841"/>
          </a:xfrm>
          <a:prstGeom prst="rect">
            <a:avLst/>
          </a:prstGeom>
          <a:noFill/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328" y="487680"/>
            <a:ext cx="1355481" cy="397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174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preserve="1">
  <p:cSld name="1_Title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1" name="Google Shape;31;p4" descr="A planet in space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l="-1586" t="14497" r="36878" b="14074"/>
          <a:stretch/>
        </p:blipFill>
        <p:spPr>
          <a:xfrm>
            <a:off x="5979160" y="0"/>
            <a:ext cx="62128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4484" y="448147"/>
            <a:ext cx="3119992" cy="4349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8491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 preserve="1">
  <p:cSld name="3_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" name="Google Shape;38;p5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1" name="Google Shape;41;p5" descr="A picture containing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4815" r="36878" b="13756"/>
          <a:stretch/>
        </p:blipFill>
        <p:spPr>
          <a:xfrm>
            <a:off x="6131560" y="0"/>
            <a:ext cx="606044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520" y="448148"/>
            <a:ext cx="3341606" cy="437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7125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>
  <p:cSld name="2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5" name="Google Shape;45;p6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8" name="Google Shape;48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9454" y="443620"/>
            <a:ext cx="5092196" cy="44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6" descr="A picture containing close, enamel, porcelai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14815" r="36878" b="13756"/>
          <a:stretch/>
        </p:blipFill>
        <p:spPr>
          <a:xfrm>
            <a:off x="6131560" y="0"/>
            <a:ext cx="606044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974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5035-FF87-46A6-9C48-0E34177AFC68}" type="datetime1">
              <a:rPr lang="en-GB" smtClean="0"/>
              <a:t>30/06/2024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15741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>
  <p:cSld name="4_Title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" name="Google Shape;52;p7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5" name="Google Shape;55;p7" descr="A planet in space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l="-1" t="14709" r="36773" b="13862"/>
          <a:stretch/>
        </p:blipFill>
        <p:spPr>
          <a:xfrm>
            <a:off x="6121400" y="0"/>
            <a:ext cx="60706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253" y="445705"/>
            <a:ext cx="2994496" cy="439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1660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 preserve="1">
  <p:cSld name="5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2" name="Google Shape;62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5179" y="448563"/>
            <a:ext cx="4463278" cy="43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8"/>
          <p:cNvPicPr preferRelativeResize="0"/>
          <p:nvPr/>
        </p:nvPicPr>
        <p:blipFill rotWithShape="1">
          <a:blip r:embed="rId3">
            <a:alphaModFix/>
          </a:blip>
          <a:srcRect t="14623" r="36565" b="13610"/>
          <a:stretch/>
        </p:blipFill>
        <p:spPr>
          <a:xfrm>
            <a:off x="6130189" y="0"/>
            <a:ext cx="606181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65891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 preserve="1">
  <p:cSld name="6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6" name="Google Shape;66;p9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9" name="Google Shape;69;p9"/>
          <p:cNvPicPr preferRelativeResize="0"/>
          <p:nvPr/>
        </p:nvPicPr>
        <p:blipFill rotWithShape="1">
          <a:blip r:embed="rId2">
            <a:alphaModFix/>
          </a:blip>
          <a:srcRect t="14496" r="36772" b="14074"/>
          <a:stretch/>
        </p:blipFill>
        <p:spPr>
          <a:xfrm>
            <a:off x="6121400" y="0"/>
            <a:ext cx="60706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453" y="452047"/>
            <a:ext cx="3312437" cy="433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61468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 preserve="1">
  <p:cSld name="1_Two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381000" y="1338556"/>
            <a:ext cx="5325319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6218499" y="1339488"/>
            <a:ext cx="561082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Trebuchet MS"/>
              <a:buAutoNum type="arabicPeriod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Trebuchet MS"/>
              <a:buAutoNum type="arabicPeriod"/>
              <a:defRPr/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Trebuchet MS"/>
              <a:buAutoNum type="arabicPeriod"/>
              <a:defRPr/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Trebuchet MS"/>
              <a:buAutoNum type="arabicPeriod"/>
              <a:defRPr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Font typeface="Trebuchet MS"/>
              <a:buAutoNum type="arabicPeriod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cxnSp>
        <p:nvCxnSpPr>
          <p:cNvPr id="76" name="Google Shape;76;p10"/>
          <p:cNvCxnSpPr/>
          <p:nvPr/>
        </p:nvCxnSpPr>
        <p:spPr>
          <a:xfrm>
            <a:off x="5972537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7" name="Google Shape;77;p10"/>
          <p:cNvPicPr preferRelativeResize="0"/>
          <p:nvPr/>
        </p:nvPicPr>
        <p:blipFill rotWithShape="1">
          <a:blip r:embed="rId2">
            <a:alphaModFix/>
          </a:blip>
          <a:srcRect l="21786" b="52911"/>
          <a:stretch/>
        </p:blipFill>
        <p:spPr>
          <a:xfrm>
            <a:off x="0" y="3032567"/>
            <a:ext cx="5476099" cy="3229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5102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 preserve="1">
  <p:cSld name="4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386080" y="1337945"/>
            <a:ext cx="1142492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0" name="Google Shape;80;p11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82" name="Google Shape;82;p11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833106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5707284" cy="112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>
            <a:off x="386080" y="1909823"/>
            <a:ext cx="5704747" cy="377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Google Shape;86;p12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88" name="Google Shape;88;p12"/>
          <p:cNvSpPr>
            <a:spLocks noGrp="1"/>
          </p:cNvSpPr>
          <p:nvPr>
            <p:ph type="pic" idx="2"/>
          </p:nvPr>
        </p:nvSpPr>
        <p:spPr>
          <a:xfrm>
            <a:off x="7002463" y="406399"/>
            <a:ext cx="5189537" cy="5140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9" name="Google Shape;89;p12"/>
          <p:cNvSpPr/>
          <p:nvPr/>
        </p:nvSpPr>
        <p:spPr>
          <a:xfrm>
            <a:off x="7002226" y="5541402"/>
            <a:ext cx="5199934" cy="183205"/>
          </a:xfrm>
          <a:prstGeom prst="rect">
            <a:avLst/>
          </a:prstGeom>
          <a:gradFill>
            <a:gsLst>
              <a:gs pos="0">
                <a:srgbClr val="03060E"/>
              </a:gs>
              <a:gs pos="99000">
                <a:srgbClr val="BE0000"/>
              </a:gs>
              <a:gs pos="100000">
                <a:srgbClr val="BE0000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8051720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 preserve="1">
  <p:cSld name="3_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6105144" y="273685"/>
            <a:ext cx="5707284" cy="112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6110224" y="1909823"/>
            <a:ext cx="5704747" cy="377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95" name="Google Shape;95;p13"/>
          <p:cNvSpPr>
            <a:spLocks noGrp="1"/>
          </p:cNvSpPr>
          <p:nvPr>
            <p:ph type="pic" idx="2"/>
          </p:nvPr>
        </p:nvSpPr>
        <p:spPr>
          <a:xfrm>
            <a:off x="237" y="406399"/>
            <a:ext cx="5189537" cy="5140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0" y="5541402"/>
            <a:ext cx="5199934" cy="183205"/>
          </a:xfrm>
          <a:prstGeom prst="rect">
            <a:avLst/>
          </a:prstGeom>
          <a:gradFill>
            <a:gsLst>
              <a:gs pos="0">
                <a:srgbClr val="03060E"/>
              </a:gs>
              <a:gs pos="99000">
                <a:srgbClr val="BE0000"/>
              </a:gs>
              <a:gs pos="100000">
                <a:srgbClr val="BE0000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844168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>
  <p:cSld name="Two Conten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1"/>
          </p:nvPr>
        </p:nvSpPr>
        <p:spPr>
          <a:xfrm>
            <a:off x="375213" y="1339488"/>
            <a:ext cx="536583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0" name="Google Shape;100;p14"/>
          <p:cNvSpPr txBox="1">
            <a:spLocks noGrp="1"/>
          </p:cNvSpPr>
          <p:nvPr>
            <p:ph type="body" idx="2"/>
          </p:nvPr>
        </p:nvSpPr>
        <p:spPr>
          <a:xfrm>
            <a:off x="6218499" y="1339488"/>
            <a:ext cx="561082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cxnSp>
        <p:nvCxnSpPr>
          <p:cNvPr id="103" name="Google Shape;103;p14"/>
          <p:cNvCxnSpPr/>
          <p:nvPr/>
        </p:nvCxnSpPr>
        <p:spPr>
          <a:xfrm>
            <a:off x="5972537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0766285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 preserve="1">
  <p:cSld name="2_Two Conten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1"/>
          </p:nvPr>
        </p:nvSpPr>
        <p:spPr>
          <a:xfrm>
            <a:off x="375212" y="1339488"/>
            <a:ext cx="329184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2"/>
          </p:nvPr>
        </p:nvSpPr>
        <p:spPr>
          <a:xfrm>
            <a:off x="4439662" y="1339488"/>
            <a:ext cx="329184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8" name="Google Shape;108;p15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cxnSp>
        <p:nvCxnSpPr>
          <p:cNvPr id="110" name="Google Shape;110;p15"/>
          <p:cNvCxnSpPr/>
          <p:nvPr/>
        </p:nvCxnSpPr>
        <p:spPr>
          <a:xfrm>
            <a:off x="4043153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1" name="Google Shape;111;p15"/>
          <p:cNvSpPr txBox="1">
            <a:spLocks noGrp="1"/>
          </p:cNvSpPr>
          <p:nvPr>
            <p:ph type="body" idx="3"/>
          </p:nvPr>
        </p:nvSpPr>
        <p:spPr>
          <a:xfrm>
            <a:off x="8504111" y="1335088"/>
            <a:ext cx="3291840" cy="4370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12" name="Google Shape;112;p15"/>
          <p:cNvCxnSpPr/>
          <p:nvPr/>
        </p:nvCxnSpPr>
        <p:spPr>
          <a:xfrm>
            <a:off x="8116824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780804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preserve="1">
  <p:cSld name="2_Title and Conten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5707284" cy="112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body" idx="1"/>
          </p:nvPr>
        </p:nvSpPr>
        <p:spPr>
          <a:xfrm>
            <a:off x="386080" y="1909823"/>
            <a:ext cx="5704747" cy="377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6" name="Google Shape;116;p16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</p:spTree>
    <p:extLst>
      <p:ext uri="{BB962C8B-B14F-4D97-AF65-F5344CB8AC3E}">
        <p14:creationId xmlns:p14="http://schemas.microsoft.com/office/powerpoint/2010/main" val="338613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E2CC-56F3-4591-98BB-ED512980E449}" type="datetime1">
              <a:rPr lang="en-GB" smtClean="0"/>
              <a:t>30/06/2024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 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81276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 preserve="1">
  <p:cSld name="1_Content with Caption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title"/>
          </p:nvPr>
        </p:nvSpPr>
        <p:spPr>
          <a:xfrm>
            <a:off x="1947672" y="612648"/>
            <a:ext cx="8293608" cy="2532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2000"/>
              <a:buFont typeface="Trebuchet MS"/>
              <a:buNone/>
              <a:defRPr sz="2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body" idx="1"/>
          </p:nvPr>
        </p:nvSpPr>
        <p:spPr>
          <a:xfrm>
            <a:off x="1947672" y="3355848"/>
            <a:ext cx="8293608" cy="72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1" name="Google Shape;121;p17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123" name="Google Shape;123;p17"/>
          <p:cNvSpPr>
            <a:spLocks noGrp="1"/>
          </p:cNvSpPr>
          <p:nvPr>
            <p:ph type="pic" idx="2"/>
          </p:nvPr>
        </p:nvSpPr>
        <p:spPr>
          <a:xfrm>
            <a:off x="5596255" y="4206241"/>
            <a:ext cx="969137" cy="969264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402336" y="5998464"/>
            <a:ext cx="11393424" cy="182880"/>
          </a:xfrm>
          <a:prstGeom prst="rect">
            <a:avLst/>
          </a:prstGeom>
          <a:gradFill>
            <a:gsLst>
              <a:gs pos="0">
                <a:schemeClr val="dk1"/>
              </a:gs>
              <a:gs pos="97000">
                <a:schemeClr val="dk2"/>
              </a:gs>
              <a:gs pos="100000">
                <a:schemeClr val="dk2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466517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preserve="1">
  <p:cSld name="Content with Ca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1499616" y="457200"/>
            <a:ext cx="4828032" cy="3685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2000"/>
              <a:buFont typeface="Trebuchet MS"/>
              <a:buNone/>
              <a:defRPr sz="2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1499616" y="4352544"/>
            <a:ext cx="4828032" cy="1516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8" name="Google Shape;128;p18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130" name="Google Shape;130;p18"/>
          <p:cNvSpPr/>
          <p:nvPr/>
        </p:nvSpPr>
        <p:spPr>
          <a:xfrm>
            <a:off x="8220456" y="1106424"/>
            <a:ext cx="3429000" cy="3429000"/>
          </a:xfrm>
          <a:prstGeom prst="ellipse">
            <a:avLst/>
          </a:prstGeom>
          <a:gradFill>
            <a:gsLst>
              <a:gs pos="0">
                <a:schemeClr val="dk1"/>
              </a:gs>
              <a:gs pos="41000">
                <a:schemeClr val="dk1"/>
              </a:gs>
              <a:gs pos="97000">
                <a:schemeClr val="dk2"/>
              </a:gs>
              <a:gs pos="100000">
                <a:schemeClr val="dk2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1" name="Google Shape;131;p18"/>
          <p:cNvSpPr>
            <a:spLocks noGrp="1"/>
          </p:cNvSpPr>
          <p:nvPr>
            <p:ph type="pic" idx="2"/>
          </p:nvPr>
        </p:nvSpPr>
        <p:spPr>
          <a:xfrm>
            <a:off x="6556375" y="438150"/>
            <a:ext cx="4224338" cy="5560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402336" y="5998464"/>
            <a:ext cx="11393424" cy="182880"/>
          </a:xfrm>
          <a:prstGeom prst="rect">
            <a:avLst/>
          </a:prstGeom>
          <a:gradFill>
            <a:gsLst>
              <a:gs pos="0">
                <a:schemeClr val="dk1"/>
              </a:gs>
              <a:gs pos="97000">
                <a:schemeClr val="dk2"/>
              </a:gs>
              <a:gs pos="100000">
                <a:schemeClr val="dk2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53803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>
  <p:cSld name="Title and Content">
    <p:bg>
      <p:bgPr>
        <a:solidFill>
          <a:srgbClr val="03060E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386080" y="1337945"/>
            <a:ext cx="1142492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5" name="Google Shape;135;p19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rebuchet MS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39" name="Google Shape;13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06801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bg>
      <p:bgPr>
        <a:solidFill>
          <a:srgbClr val="03060E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4" name="Google Shape;144;p20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46" name="Google Shape;1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04328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Header" preserve="1">
  <p:cSld name="2_Section Header">
    <p:bg>
      <p:bgPr>
        <a:gradFill>
          <a:gsLst>
            <a:gs pos="0">
              <a:srgbClr val="0F437A"/>
            </a:gs>
            <a:gs pos="50000">
              <a:srgbClr val="008081"/>
            </a:gs>
            <a:gs pos="99000">
              <a:srgbClr val="00806C"/>
            </a:gs>
            <a:gs pos="100000">
              <a:srgbClr val="00806C"/>
            </a:gs>
          </a:gsLst>
          <a:lin ang="0" scaled="0"/>
        </a:gra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1" name="Google Shape;151;p21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53" name="Google Shape;15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943255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ection Header" preserve="1">
  <p:cSld name="3_Section Header">
    <p:bg>
      <p:bgPr>
        <a:gradFill>
          <a:gsLst>
            <a:gs pos="0">
              <a:srgbClr val="80136E"/>
            </a:gs>
            <a:gs pos="50000">
              <a:srgbClr val="3C2680"/>
            </a:gs>
            <a:gs pos="98000">
              <a:srgbClr val="0F437A"/>
            </a:gs>
            <a:gs pos="100000">
              <a:srgbClr val="0F437A"/>
            </a:gs>
          </a:gsLst>
          <a:lin ang="0" scaled="0"/>
        </a:gra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8" name="Google Shape;158;p22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60" name="Google Shape;16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16973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 preserve="1">
  <p:cSld name="4_Section Header">
    <p:bg>
      <p:bgPr>
        <a:gradFill>
          <a:gsLst>
            <a:gs pos="0">
              <a:srgbClr val="008081"/>
            </a:gs>
            <a:gs pos="50000">
              <a:srgbClr val="C7904B"/>
            </a:gs>
            <a:gs pos="97000">
              <a:srgbClr val="C8593D"/>
            </a:gs>
            <a:gs pos="100000">
              <a:srgbClr val="C8593D"/>
            </a:gs>
          </a:gsLst>
          <a:lin ang="0" scaled="0"/>
        </a:gra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5" name="Google Shape;165;p23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67" name="Google Shape;16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9836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Header" preserve="1">
  <p:cSld name="6_Section Header">
    <p:bg>
      <p:bgPr>
        <a:gradFill>
          <a:gsLst>
            <a:gs pos="0">
              <a:srgbClr val="03060E"/>
            </a:gs>
            <a:gs pos="16000">
              <a:srgbClr val="03060E"/>
            </a:gs>
            <a:gs pos="52999">
              <a:srgbClr val="6A7680"/>
            </a:gs>
            <a:gs pos="97000">
              <a:srgbClr val="2280C5"/>
            </a:gs>
            <a:gs pos="100000">
              <a:srgbClr val="2280C5"/>
            </a:gs>
          </a:gsLst>
          <a:lin ang="0" scaled="0"/>
        </a:gra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Google Shape;172;p24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74" name="Google Shape;174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8779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Header" preserve="1">
  <p:cSld name="7_Section Header">
    <p:bg>
      <p:bgPr>
        <a:gradFill>
          <a:gsLst>
            <a:gs pos="0">
              <a:srgbClr val="00806C"/>
            </a:gs>
            <a:gs pos="49000">
              <a:srgbClr val="03060E"/>
            </a:gs>
            <a:gs pos="97000">
              <a:srgbClr val="BB0000"/>
            </a:gs>
            <a:gs pos="100000">
              <a:srgbClr val="BB0000"/>
            </a:gs>
          </a:gsLst>
          <a:lin ang="0" scaled="0"/>
        </a:gra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81" name="Google Shape;181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642552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ction Header" preserve="1">
  <p:cSld name="5_Section Header">
    <p:bg>
      <p:bgPr>
        <a:gradFill>
          <a:gsLst>
            <a:gs pos="0">
              <a:srgbClr val="008081"/>
            </a:gs>
            <a:gs pos="49000">
              <a:srgbClr val="00806C"/>
            </a:gs>
            <a:gs pos="97000">
              <a:srgbClr val="2280C5"/>
            </a:gs>
            <a:gs pos="100000">
              <a:srgbClr val="2280C5"/>
            </a:gs>
          </a:gsLst>
          <a:lin ang="0" scaled="0"/>
        </a:gra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6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Google Shape;186;p26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88" name="Google Shape;188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259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18" Type="http://schemas.openxmlformats.org/officeDocument/2006/relationships/slideLayout" Target="../slideLayouts/slideLayout92.xml"/><Relationship Id="rId26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77.xml"/><Relationship Id="rId21" Type="http://schemas.openxmlformats.org/officeDocument/2006/relationships/slideLayout" Target="../slideLayouts/slideLayout95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slideLayout" Target="../slideLayouts/slideLayout91.xml"/><Relationship Id="rId25" Type="http://schemas.openxmlformats.org/officeDocument/2006/relationships/slideLayout" Target="../slideLayouts/slideLayout99.xml"/><Relationship Id="rId2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90.xml"/><Relationship Id="rId20" Type="http://schemas.openxmlformats.org/officeDocument/2006/relationships/slideLayout" Target="../slideLayouts/slideLayout94.xml"/><Relationship Id="rId29" Type="http://schemas.openxmlformats.org/officeDocument/2006/relationships/theme" Target="../theme/theme8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2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23" Type="http://schemas.openxmlformats.org/officeDocument/2006/relationships/slideLayout" Target="../slideLayouts/slideLayout97.xml"/><Relationship Id="rId28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84.xml"/><Relationship Id="rId19" Type="http://schemas.openxmlformats.org/officeDocument/2006/relationships/slideLayout" Target="../slideLayouts/slideLayout93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Relationship Id="rId22" Type="http://schemas.openxmlformats.org/officeDocument/2006/relationships/slideLayout" Target="../slideLayouts/slideLayout96.xml"/><Relationship Id="rId27" Type="http://schemas.openxmlformats.org/officeDocument/2006/relationships/slideLayout" Target="../slideLayouts/slideLayout101.xml"/><Relationship Id="rId30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8AE0C-E4E8-4400-A915-9857FB524FCC}" type="datetime1">
              <a:rPr lang="en-GB" smtClean="0"/>
              <a:t>30/06/2024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796291"/>
            <a:ext cx="2111379" cy="5397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C7C1D0-61E9-C9A7-8341-C583199D7A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075275" y="5770617"/>
            <a:ext cx="2027321" cy="5910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A366AB-28F8-CA95-EAAF-D9B9F0987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l="8218" t="9240" r="8592" b="28149"/>
          <a:stretch/>
        </p:blipFill>
        <p:spPr>
          <a:xfrm>
            <a:off x="5550552" y="5642744"/>
            <a:ext cx="2812969" cy="8468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11A098-AF60-EDF0-40F2-E9D07F5E63A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853980" y="5655126"/>
            <a:ext cx="822080" cy="82208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CFF756F-2BF1-5FED-4FF3-FA6894B52F58}"/>
              </a:ext>
            </a:extLst>
          </p:cNvPr>
          <p:cNvGrpSpPr/>
          <p:nvPr userDrawn="1"/>
        </p:nvGrpSpPr>
        <p:grpSpPr>
          <a:xfrm>
            <a:off x="8811477" y="5638404"/>
            <a:ext cx="1594545" cy="855524"/>
            <a:chOff x="7896073" y="5429659"/>
            <a:chExt cx="1594545" cy="8555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F15B04-87E4-F243-4FE3-33510A7FF4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/>
            <a:stretch>
              <a:fillRect/>
            </a:stretch>
          </p:blipFill>
          <p:spPr>
            <a:xfrm>
              <a:off x="7896073" y="5525780"/>
              <a:ext cx="1453179" cy="75940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4B4C8BE-E938-AE3A-AC38-1FA877ED978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1"/>
            <a:srcRect t="25860" b="26982"/>
            <a:stretch/>
          </p:blipFill>
          <p:spPr>
            <a:xfrm>
              <a:off x="8755058" y="5429659"/>
              <a:ext cx="735560" cy="346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25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7"/>
            <a:ext cx="12192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3" y="1557338"/>
            <a:ext cx="10363199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1" y="6248400"/>
            <a:ext cx="2539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>
            <a:lvl1pPr algn="l">
              <a:defRPr sz="1693">
                <a:latin typeface="Calibri"/>
                <a:ea typeface="ヒラギノ角ゴ Pro W3" pitchFamily="84" charset="-128"/>
              </a:defRPr>
            </a:lvl1pPr>
          </a:lstStyle>
          <a:p>
            <a:pPr defTabSz="10884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37265AC-C0A5-4450-A239-126E0B5EF3A4}" type="datetime1">
              <a:rPr lang="en-GB" smtClean="0">
                <a:solidFill>
                  <a:srgbClr val="000000"/>
                </a:solidFill>
              </a:rPr>
              <a:t>30/06/2024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4" y="6248400"/>
            <a:ext cx="38608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>
            <a:lvl1pPr algn="ctr">
              <a:defRPr sz="1693">
                <a:latin typeface="Calibri"/>
                <a:ea typeface="ヒラギノ角ゴ Pro W3" pitchFamily="84" charset="-128"/>
              </a:defRPr>
            </a:lvl1pPr>
          </a:lstStyle>
          <a:p>
            <a:pPr defTabSz="10884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of 17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39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>
            <a:lvl1pPr algn="r">
              <a:defRPr sz="1693">
                <a:latin typeface="Calibri"/>
                <a:ea typeface="ヒラギノ角ゴ Pro W3" pitchFamily="84" charset="-128"/>
              </a:defRPr>
            </a:lvl1pPr>
          </a:lstStyle>
          <a:p>
            <a:pPr defTabSz="10884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6FEF7F5-AF02-442D-8ACE-FD4DA99F5F6C}" type="slidenum">
              <a:rPr lang="en-US" smtClean="0">
                <a:solidFill>
                  <a:srgbClr val="000000"/>
                </a:solidFill>
              </a:rPr>
              <a:pPr defTabSz="10884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294313"/>
            <a:ext cx="12192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726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544243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1088483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632725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2176968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408181" indent="-408181" algn="l" rtl="0" eaLnBrk="1" fontAlgn="base" hangingPunct="1">
        <a:spcBef>
          <a:spcPct val="20000"/>
        </a:spcBef>
        <a:spcAft>
          <a:spcPct val="0"/>
        </a:spcAft>
        <a:buChar char="•"/>
        <a:defRPr sz="3809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884391" indent="-340151" algn="l" rtl="0" eaLnBrk="1" fontAlgn="base" hangingPunct="1">
        <a:spcBef>
          <a:spcPct val="20000"/>
        </a:spcBef>
        <a:spcAft>
          <a:spcPct val="0"/>
        </a:spcAft>
        <a:buChar char="–"/>
        <a:defRPr sz="3386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360605" indent="-272122" algn="l" rtl="0" eaLnBrk="1" fontAlgn="base" hangingPunct="1">
        <a:spcBef>
          <a:spcPct val="20000"/>
        </a:spcBef>
        <a:spcAft>
          <a:spcPct val="0"/>
        </a:spcAft>
        <a:buChar char="•"/>
        <a:defRPr sz="2963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904848" indent="-272122" algn="l" rtl="0" eaLnBrk="1" fontAlgn="base" hangingPunct="1">
        <a:spcBef>
          <a:spcPct val="20000"/>
        </a:spcBef>
        <a:spcAft>
          <a:spcPct val="0"/>
        </a:spcAft>
        <a:buChar char="–"/>
        <a:defRPr sz="2328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449088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993331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6pPr>
      <a:lvl7pPr marL="3537573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7pPr>
      <a:lvl8pPr marL="4081814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8pPr>
      <a:lvl9pPr marL="4626056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1pPr>
      <a:lvl2pPr marL="544243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2pPr>
      <a:lvl3pPr marL="1088483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3pPr>
      <a:lvl4pPr marL="1632725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4pPr>
      <a:lvl5pPr marL="2176968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5pPr>
      <a:lvl6pPr marL="2721208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6pPr>
      <a:lvl7pPr marL="3265451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7pPr>
      <a:lvl8pPr marL="3809693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8pPr>
      <a:lvl9pPr marL="4353934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176E8-18FF-418D-BD60-7EA3141DB160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90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5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6A3B8-450D-4F87-AA87-7DEA54F1E5F7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56ED5-79D0-46CA-B19B-3A7FDFE3FE10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8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E3830-CD67-4895-839E-A1F3CC282DEF}" type="datetime1">
              <a:rPr lang="en-GB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of 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0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4400"/>
              <a:buFont typeface="Trebuchet MS"/>
              <a:buNone/>
              <a:defRPr sz="4400" b="1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86080" y="1337945"/>
            <a:ext cx="1142492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AEB1B4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of 17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30">
            <a:alphaModFix/>
          </a:blip>
          <a:srcRect/>
          <a:stretch/>
        </p:blipFill>
        <p:spPr>
          <a:xfrm>
            <a:off x="384048" y="6455664"/>
            <a:ext cx="873053" cy="2560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013149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04">
          <p15:clr>
            <a:srgbClr val="F26B43"/>
          </p15:clr>
        </p15:guide>
        <p15:guide id="2" pos="240">
          <p15:clr>
            <a:srgbClr val="F26B43"/>
          </p15:clr>
        </p15:guide>
        <p15:guide id="3" pos="7440">
          <p15:clr>
            <a:srgbClr val="F26B43"/>
          </p15:clr>
        </p15:guide>
        <p15:guide id="4" orient="horz" pos="840">
          <p15:clr>
            <a:srgbClr val="F26B43"/>
          </p15:clr>
        </p15:guide>
        <p15:guide id="5" orient="horz" pos="40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68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1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avi"/><Relationship Id="rId1" Type="http://schemas.openxmlformats.org/officeDocument/2006/relationships/video" Target="NULL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43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B3E23-1C73-185F-A47D-83A7FC07B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>
            <a:noAutofit/>
          </a:bodyPr>
          <a:lstStyle/>
          <a:p>
            <a:r>
              <a:rPr lang="en-GB" sz="5400" dirty="0" err="1"/>
              <a:t>DynamiX</a:t>
            </a:r>
            <a:br>
              <a:rPr lang="en-GB" sz="4000" dirty="0"/>
            </a:br>
            <a:r>
              <a:rPr lang="en-GB" sz="2800" dirty="0"/>
              <a:t>A prototype high-framerate, high-dynamic-range hard X-ray detector for 4</a:t>
            </a:r>
            <a:r>
              <a:rPr lang="en-GB" sz="2800" baseline="30000" dirty="0"/>
              <a:t>th</a:t>
            </a:r>
            <a:r>
              <a:rPr lang="en-GB" sz="2800" dirty="0"/>
              <a:t> generation synchrotrons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77DA7-96CF-06C9-FC39-9A8801A112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  <a:p>
            <a:r>
              <a:rPr lang="en-GB"/>
              <a:t>Simon Knowles (STFC)</a:t>
            </a:r>
          </a:p>
          <a:p>
            <a:r>
              <a:rPr lang="en-GB" sz="2000"/>
              <a:t>On behalf of the </a:t>
            </a:r>
            <a:r>
              <a:rPr lang="en-GB" sz="2000" err="1"/>
              <a:t>XIDyn</a:t>
            </a:r>
            <a:r>
              <a:rPr lang="en-GB" sz="2000"/>
              <a:t> Collaboration</a:t>
            </a:r>
          </a:p>
          <a:p>
            <a:r>
              <a:rPr lang="en-GB" err="1"/>
              <a:t>iWoRiD</a:t>
            </a:r>
            <a:r>
              <a:rPr lang="en-GB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185011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6897F-D581-6B98-7B08-321B42CF7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Pixel Test Results – Coarse Stage              					     (inbuilt test pulse)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3ED6CFA-468A-0DD1-DFFA-C9EC7D1E2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542" y="1950480"/>
            <a:ext cx="3682386" cy="274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D7FDD6-6447-E8D1-A0F4-B56F4D0E91B9}"/>
              </a:ext>
            </a:extLst>
          </p:cNvPr>
          <p:cNvSpPr txBox="1"/>
          <p:nvPr/>
        </p:nvSpPr>
        <p:spPr>
          <a:xfrm>
            <a:off x="427633" y="4607033"/>
            <a:ext cx="40407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 dirty="0"/>
              <a:t>Sweep coarse stage threshold </a:t>
            </a:r>
            <a:r>
              <a:rPr lang="en-GB" dirty="0"/>
              <a:t>→</a:t>
            </a:r>
            <a:r>
              <a:rPr lang="en-GB" sz="1800" dirty="0"/>
              <a:t> measure coarse output </a:t>
            </a:r>
            <a:r>
              <a:rPr lang="en-GB" dirty="0"/>
              <a:t>→ </a:t>
            </a:r>
            <a:r>
              <a:rPr lang="en-GB" sz="1800" dirty="0"/>
              <a:t>repeat to obtain probability of triggering </a:t>
            </a:r>
            <a:r>
              <a:rPr lang="en-GB" dirty="0"/>
              <a:t>→</a:t>
            </a:r>
            <a:r>
              <a:rPr lang="en-GB" sz="1800" dirty="0"/>
              <a:t> determine dark noise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2CA64-AEA5-1C1E-0B35-B0B55516B092}"/>
              </a:ext>
            </a:extLst>
          </p:cNvPr>
          <p:cNvSpPr txBox="1"/>
          <p:nvPr/>
        </p:nvSpPr>
        <p:spPr>
          <a:xfrm>
            <a:off x="5078265" y="4749734"/>
            <a:ext cx="31642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 dirty="0"/>
              <a:t>Vary input test current </a:t>
            </a:r>
            <a:r>
              <a:rPr lang="en-GB" dirty="0"/>
              <a:t>→</a:t>
            </a:r>
            <a:r>
              <a:rPr lang="en-GB" sz="1800" dirty="0"/>
              <a:t> measure coarse ADC output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44A7E9-639F-0511-8BCA-7D9EF0B15412}"/>
              </a:ext>
            </a:extLst>
          </p:cNvPr>
          <p:cNvSpPr txBox="1"/>
          <p:nvPr/>
        </p:nvSpPr>
        <p:spPr>
          <a:xfrm>
            <a:off x="5341310" y="2373405"/>
            <a:ext cx="3821299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i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DNL 0.2 +/- 0.1</a:t>
            </a:r>
            <a:r>
              <a:rPr lang="en-GB" sz="1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sz="1800" b="1" i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INL 0.7 +/- 0.3</a:t>
            </a:r>
            <a:endParaRPr lang="en-GB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34397C-CBA9-77E9-EBD3-692E49394E1B}"/>
              </a:ext>
            </a:extLst>
          </p:cNvPr>
          <p:cNvSpPr txBox="1"/>
          <p:nvPr/>
        </p:nvSpPr>
        <p:spPr>
          <a:xfrm>
            <a:off x="8322822" y="4726744"/>
            <a:ext cx="3521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/>
              <a:t>Vary input test current </a:t>
            </a:r>
            <a:r>
              <a:rPr lang="en-GB"/>
              <a:t>→</a:t>
            </a:r>
            <a:r>
              <a:rPr lang="en-GB" sz="1800"/>
              <a:t> measure coarse and fine counts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7F7BA0-F8A2-507F-C777-39F35CE490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8"/>
          <a:stretch/>
        </p:blipFill>
        <p:spPr bwMode="auto">
          <a:xfrm>
            <a:off x="67958" y="1796068"/>
            <a:ext cx="4400413" cy="274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59288AA-F63F-D2F6-BD29-823587A2CBE3}"/>
              </a:ext>
            </a:extLst>
          </p:cNvPr>
          <p:cNvCxnSpPr>
            <a:cxnSpLocks/>
          </p:cNvCxnSpPr>
          <p:nvPr/>
        </p:nvCxnSpPr>
        <p:spPr>
          <a:xfrm flipV="1">
            <a:off x="1411652" y="2227729"/>
            <a:ext cx="63700" cy="635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A55E097-E95A-14E8-EE11-E5F447BB6A13}"/>
              </a:ext>
            </a:extLst>
          </p:cNvPr>
          <p:cNvSpPr txBox="1"/>
          <p:nvPr/>
        </p:nvSpPr>
        <p:spPr>
          <a:xfrm>
            <a:off x="703466" y="2891059"/>
            <a:ext cx="1657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Noise certainly </a:t>
            </a:r>
            <a:r>
              <a:rPr lang="en-GB" sz="1200" i="1" dirty="0"/>
              <a:t>above</a:t>
            </a:r>
            <a:r>
              <a:rPr lang="en-GB" sz="1200" dirty="0"/>
              <a:t> coarse threshold – triggers a count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8E0CB9-67C6-5237-5F4D-3E78E3607328}"/>
              </a:ext>
            </a:extLst>
          </p:cNvPr>
          <p:cNvSpPr txBox="1"/>
          <p:nvPr/>
        </p:nvSpPr>
        <p:spPr>
          <a:xfrm>
            <a:off x="3281371" y="2545313"/>
            <a:ext cx="1119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Noise certainly </a:t>
            </a:r>
            <a:r>
              <a:rPr lang="en-GB" sz="1200" i="1" dirty="0"/>
              <a:t>below</a:t>
            </a:r>
            <a:r>
              <a:rPr lang="en-GB" sz="1200" dirty="0"/>
              <a:t> coarse threshold – does NOT trigger a count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9BFB8B9-A931-FB32-7A20-37289F3B9969}"/>
              </a:ext>
            </a:extLst>
          </p:cNvPr>
          <p:cNvCxnSpPr>
            <a:cxnSpLocks/>
          </p:cNvCxnSpPr>
          <p:nvPr/>
        </p:nvCxnSpPr>
        <p:spPr>
          <a:xfrm>
            <a:off x="3842964" y="3760611"/>
            <a:ext cx="91119" cy="354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BB38E6A-DF12-C009-9380-CB76565B7A39}"/>
              </a:ext>
            </a:extLst>
          </p:cNvPr>
          <p:cNvGrpSpPr/>
          <p:nvPr/>
        </p:nvGrpSpPr>
        <p:grpSpPr>
          <a:xfrm>
            <a:off x="4615547" y="1998161"/>
            <a:ext cx="3626995" cy="2741102"/>
            <a:chOff x="4615547" y="1998161"/>
            <a:chExt cx="3626995" cy="2741102"/>
          </a:xfrm>
        </p:grpSpPr>
        <p:pic>
          <p:nvPicPr>
            <p:cNvPr id="1027" name="Picture 3" descr="A graph of a pulse&#10;&#10;Description automatically generated with medium confidence">
              <a:extLst>
                <a:ext uri="{FF2B5EF4-FFF2-40B4-BE49-F238E27FC236}">
                  <a16:creationId xmlns:a16="http://schemas.microsoft.com/office/drawing/2014/main" id="{76A124AF-E982-78F7-D983-45B6482D3B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508"/>
            <a:stretch/>
          </p:blipFill>
          <p:spPr bwMode="auto">
            <a:xfrm>
              <a:off x="4615547" y="1998161"/>
              <a:ext cx="3626995" cy="2728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CFEE73E-D1EE-2740-E041-8052B5D9E2BB}"/>
                </a:ext>
              </a:extLst>
            </p:cNvPr>
            <p:cNvSpPr/>
            <p:nvPr/>
          </p:nvSpPr>
          <p:spPr>
            <a:xfrm>
              <a:off x="5117851" y="4570308"/>
              <a:ext cx="2865315" cy="168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chemeClr val="tx1"/>
                  </a:solidFill>
                </a:rPr>
                <a:t>Injected test current (</a:t>
              </a:r>
              <a:r>
                <a:rPr lang="en-GB" sz="900" err="1">
                  <a:solidFill>
                    <a:schemeClr val="tx1"/>
                  </a:solidFill>
                </a:rPr>
                <a:t>a.u</a:t>
              </a:r>
              <a:r>
                <a:rPr lang="en-GB" sz="900">
                  <a:solidFill>
                    <a:schemeClr val="tx1"/>
                  </a:solidFill>
                </a:rPr>
                <a:t>.)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33AA04C-CF5A-E800-E1D6-316C0A844EFE}"/>
              </a:ext>
            </a:extLst>
          </p:cNvPr>
          <p:cNvSpPr/>
          <p:nvPr/>
        </p:nvSpPr>
        <p:spPr>
          <a:xfrm>
            <a:off x="8536893" y="4543245"/>
            <a:ext cx="2865315" cy="168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chemeClr val="tx1"/>
                </a:solidFill>
              </a:rPr>
              <a:t>Injected test current (</a:t>
            </a:r>
            <a:r>
              <a:rPr lang="en-GB" sz="900" err="1">
                <a:solidFill>
                  <a:schemeClr val="tx1"/>
                </a:solidFill>
              </a:rPr>
              <a:t>a.u</a:t>
            </a:r>
            <a:r>
              <a:rPr lang="en-GB" sz="900">
                <a:solidFill>
                  <a:schemeClr val="tx1"/>
                </a:solidFill>
              </a:rPr>
              <a:t>.)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A753B-7B4B-9D80-9C64-CFBC80D32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356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10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397762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1" grpId="0"/>
      <p:bldP spid="3" grpId="0"/>
      <p:bldP spid="24" grpId="0"/>
      <p:bldP spid="27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6F7A-9254-95DA-7070-4F09D8DE3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Pixel Test Results – Fine Stage </a:t>
            </a:r>
            <a:br>
              <a:rPr lang="en-GB" dirty="0"/>
            </a:br>
            <a:r>
              <a:rPr lang="en-GB" dirty="0"/>
              <a:t>					     (inbuilt test pulse)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C29BA7-5BA6-B67B-0380-378F70C198CB}"/>
              </a:ext>
            </a:extLst>
          </p:cNvPr>
          <p:cNvGrpSpPr/>
          <p:nvPr/>
        </p:nvGrpSpPr>
        <p:grpSpPr>
          <a:xfrm>
            <a:off x="366277" y="1594205"/>
            <a:ext cx="4312004" cy="4022394"/>
            <a:chOff x="366277" y="1594205"/>
            <a:chExt cx="4047742" cy="368447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51D4247-4849-E7F7-4E80-0C138AD72BD8}"/>
                </a:ext>
              </a:extLst>
            </p:cNvPr>
            <p:cNvSpPr txBox="1"/>
            <p:nvPr/>
          </p:nvSpPr>
          <p:spPr>
            <a:xfrm>
              <a:off x="476251" y="1594205"/>
              <a:ext cx="3937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 fine count = 0.25 of 30keV Photon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887E545-A330-70C6-E61E-37D1963AD8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277" y="2086315"/>
              <a:ext cx="3762375" cy="246697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1FB099F-18C1-07EE-8396-18050611B5B6}"/>
                </a:ext>
              </a:extLst>
            </p:cNvPr>
            <p:cNvSpPr txBox="1"/>
            <p:nvPr/>
          </p:nvSpPr>
          <p:spPr>
            <a:xfrm>
              <a:off x="716790" y="4632345"/>
              <a:ext cx="328259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dirty="0"/>
                <a:t>No current injected → measure counts due to noise</a:t>
              </a:r>
              <a:endParaRPr lang="en-GB" sz="18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4605CC4-3EE0-3AB8-76E8-94CCF4F03422}"/>
              </a:ext>
            </a:extLst>
          </p:cNvPr>
          <p:cNvSpPr txBox="1"/>
          <p:nvPr/>
        </p:nvSpPr>
        <p:spPr>
          <a:xfrm>
            <a:off x="5568446" y="5049062"/>
            <a:ext cx="6444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Increase injected current → measure fine ADC output</a:t>
            </a:r>
            <a:endParaRPr lang="en-GB" sz="18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C9EE3F-70A4-D577-1CAE-ED4AEDDA27F6}"/>
              </a:ext>
            </a:extLst>
          </p:cNvPr>
          <p:cNvGrpSpPr/>
          <p:nvPr/>
        </p:nvGrpSpPr>
        <p:grpSpPr>
          <a:xfrm>
            <a:off x="4919311" y="1594205"/>
            <a:ext cx="6796928" cy="3489409"/>
            <a:chOff x="4806107" y="1637490"/>
            <a:chExt cx="6212005" cy="318912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09E08B-E7E4-A637-66C1-B092FB04FEE6}"/>
                </a:ext>
              </a:extLst>
            </p:cNvPr>
            <p:cNvGrpSpPr/>
            <p:nvPr/>
          </p:nvGrpSpPr>
          <p:grpSpPr>
            <a:xfrm>
              <a:off x="4806107" y="1637490"/>
              <a:ext cx="6212005" cy="3189121"/>
              <a:chOff x="4827204" y="1614162"/>
              <a:chExt cx="6212005" cy="31891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B28F587-E0E6-3726-D84D-25FC74B1C470}"/>
                  </a:ext>
                </a:extLst>
              </p:cNvPr>
              <p:cNvGrpSpPr/>
              <p:nvPr/>
            </p:nvGrpSpPr>
            <p:grpSpPr>
              <a:xfrm>
                <a:off x="4827204" y="1614162"/>
                <a:ext cx="6212005" cy="3189121"/>
                <a:chOff x="4827204" y="1614162"/>
                <a:chExt cx="6212005" cy="3189121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6913F6FA-398E-23E4-9772-FABB5ECC1884}"/>
                    </a:ext>
                  </a:extLst>
                </p:cNvPr>
                <p:cNvGrpSpPr/>
                <p:nvPr/>
              </p:nvGrpSpPr>
              <p:grpSpPr>
                <a:xfrm>
                  <a:off x="7517961" y="1660094"/>
                  <a:ext cx="3521248" cy="3143189"/>
                  <a:chOff x="8479971" y="1652303"/>
                  <a:chExt cx="3415189" cy="3011047"/>
                </a:xfrm>
              </p:grpSpPr>
              <p:pic>
                <p:nvPicPr>
                  <p:cNvPr id="8" name="Picture 2">
                    <a:extLst>
                      <a:ext uri="{FF2B5EF4-FFF2-40B4-BE49-F238E27FC236}">
                        <a16:creationId xmlns:a16="http://schemas.microsoft.com/office/drawing/2014/main" id="{87C7B766-B6BE-EFE9-08BB-B040F6C152F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567071" y="1652303"/>
                    <a:ext cx="3328089" cy="27976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E6F76876-B84C-1ECD-8A77-C178B45D3740}"/>
                      </a:ext>
                    </a:extLst>
                  </p:cNvPr>
                  <p:cNvSpPr/>
                  <p:nvPr/>
                </p:nvSpPr>
                <p:spPr>
                  <a:xfrm>
                    <a:off x="8479971" y="1736710"/>
                    <a:ext cx="465246" cy="29266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pic>
              <p:nvPicPr>
                <p:cNvPr id="9" name="Picture 4">
                  <a:extLst>
                    <a:ext uri="{FF2B5EF4-FFF2-40B4-BE49-F238E27FC236}">
                      <a16:creationId xmlns:a16="http://schemas.microsoft.com/office/drawing/2014/main" id="{E21227E0-E6A6-46E8-E042-A9C7689F449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730"/>
                <a:stretch/>
              </p:blipFill>
              <p:spPr bwMode="auto">
                <a:xfrm>
                  <a:off x="4827204" y="1653786"/>
                  <a:ext cx="3410347" cy="292664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31D45675-8021-DA5A-7917-D2CA05A2822C}"/>
                    </a:ext>
                  </a:extLst>
                </p:cNvPr>
                <p:cNvSpPr/>
                <p:nvPr/>
              </p:nvSpPr>
              <p:spPr>
                <a:xfrm>
                  <a:off x="5598974" y="1614162"/>
                  <a:ext cx="5218316" cy="3557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1"/>
                      </a:solidFill>
                    </a:rPr>
                    <a:t>Fine stage ADC linearity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175FCA93-28BA-5221-FFCD-BF2DD785A0E2}"/>
                    </a:ext>
                  </a:extLst>
                </p:cNvPr>
                <p:cNvSpPr/>
                <p:nvPr/>
              </p:nvSpPr>
              <p:spPr>
                <a:xfrm>
                  <a:off x="8176153" y="2021290"/>
                  <a:ext cx="899423" cy="6161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EBF67B-9206-459D-0FCB-DA4AF62F6F85}"/>
                  </a:ext>
                </a:extLst>
              </p:cNvPr>
              <p:cNvSpPr txBox="1"/>
              <p:nvPr/>
            </p:nvSpPr>
            <p:spPr>
              <a:xfrm>
                <a:off x="5598974" y="2483005"/>
                <a:ext cx="130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Coarse =0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7593B2-2AD4-903D-0BBC-F61F1805881D}"/>
                  </a:ext>
                </a:extLst>
              </p:cNvPr>
              <p:cNvSpPr txBox="1"/>
              <p:nvPr/>
            </p:nvSpPr>
            <p:spPr>
              <a:xfrm>
                <a:off x="8358142" y="2581559"/>
                <a:ext cx="130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Coarse =1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F83B862-6EA4-771F-2AE4-687C598A39FE}"/>
                  </a:ext>
                </a:extLst>
              </p:cNvPr>
              <p:cNvSpPr/>
              <p:nvPr/>
            </p:nvSpPr>
            <p:spPr>
              <a:xfrm>
                <a:off x="5257864" y="2091678"/>
                <a:ext cx="162612" cy="19736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A9294-5930-2F07-424D-C2B7A418F00B}"/>
                </a:ext>
              </a:extLst>
            </p:cNvPr>
            <p:cNvSpPr/>
            <p:nvPr/>
          </p:nvSpPr>
          <p:spPr>
            <a:xfrm>
              <a:off x="5248803" y="4436871"/>
              <a:ext cx="5769309" cy="168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Injected test current (</a:t>
              </a:r>
              <a:r>
                <a:rPr lang="en-GB" sz="900" dirty="0" err="1">
                  <a:solidFill>
                    <a:schemeClr val="tx1"/>
                  </a:solidFill>
                </a:rPr>
                <a:t>a.u</a:t>
              </a:r>
              <a:r>
                <a:rPr lang="en-GB" sz="900" dirty="0">
                  <a:solidFill>
                    <a:schemeClr val="tx1"/>
                  </a:solidFill>
                </a:rPr>
                <a:t>.)</a:t>
              </a:r>
            </a:p>
          </p:txBody>
        </p:sp>
      </p:grp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91BE9F8E-CFE5-E7DC-2A5D-8131DF907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11</a:t>
            </a:fld>
            <a:r>
              <a:rPr lang="en-GB" dirty="0"/>
              <a:t> of 17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5B9F18D-B3FA-ADE1-BD84-1BCE4949A937}"/>
              </a:ext>
            </a:extLst>
          </p:cNvPr>
          <p:cNvSpPr/>
          <p:nvPr/>
        </p:nvSpPr>
        <p:spPr>
          <a:xfrm>
            <a:off x="0" y="4623703"/>
            <a:ext cx="5118416" cy="18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Dark level/ fine counts</a:t>
            </a:r>
          </a:p>
        </p:txBody>
      </p:sp>
    </p:spTree>
    <p:extLst>
      <p:ext uri="{BB962C8B-B14F-4D97-AF65-F5344CB8AC3E}">
        <p14:creationId xmlns:p14="http://schemas.microsoft.com/office/powerpoint/2010/main" val="47757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B860E-6EB6-9057-9E97-41738D45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Serialiser</a:t>
            </a:r>
            <a:r>
              <a:rPr lang="en-GB"/>
              <a:t>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7CE93-6BF0-4E4E-6846-FC9E6A62A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169195" cy="4351338"/>
          </a:xfrm>
        </p:spPr>
        <p:txBody>
          <a:bodyPr/>
          <a:lstStyle/>
          <a:p>
            <a:r>
              <a:rPr lang="en-GB"/>
              <a:t>Aurora encoded 66b64b CML</a:t>
            </a:r>
          </a:p>
          <a:p>
            <a:r>
              <a:rPr lang="en-GB"/>
              <a:t>14.1Gbps working</a:t>
            </a:r>
          </a:p>
          <a:p>
            <a:pPr lvl="1"/>
            <a:r>
              <a:rPr lang="en-GB"/>
              <a:t>Half speed contingency</a:t>
            </a:r>
          </a:p>
          <a:p>
            <a:r>
              <a:rPr lang="en-GB"/>
              <a:t>Conversion to optical via </a:t>
            </a:r>
            <a:r>
              <a:rPr lang="en-GB" err="1"/>
              <a:t>Samtec</a:t>
            </a:r>
            <a:r>
              <a:rPr lang="en-GB"/>
              <a:t> Firefly close to ASIC</a:t>
            </a:r>
          </a:p>
          <a:p>
            <a:r>
              <a:rPr lang="en-GB"/>
              <a:t>Receiver and frame build in FPGA with 100G UDP out</a:t>
            </a:r>
          </a:p>
          <a:p>
            <a:pPr lvl="1"/>
            <a:r>
              <a:rPr lang="en-GB"/>
              <a:t>Completed May 2024</a:t>
            </a:r>
          </a:p>
          <a:p>
            <a:pPr marL="0" indent="0">
              <a:buNone/>
            </a:pP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BB4278-3425-215D-2CA6-048518314F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38" t="15846" r="22742" b="18730"/>
          <a:stretch/>
        </p:blipFill>
        <p:spPr bwMode="auto">
          <a:xfrm>
            <a:off x="7430344" y="2741122"/>
            <a:ext cx="3598276" cy="2668252"/>
          </a:xfrm>
          <a:prstGeom prst="rect">
            <a:avLst/>
          </a:prstGeom>
        </p:spPr>
      </p:pic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EFC5F59-57F9-E208-33FB-C724698B70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19" y="57348"/>
            <a:ext cx="4215430" cy="21941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C7BCEC-821B-1726-1943-F3F9572B3947}"/>
              </a:ext>
            </a:extLst>
          </p:cNvPr>
          <p:cNvSpPr txBox="1"/>
          <p:nvPr/>
        </p:nvSpPr>
        <p:spPr>
          <a:xfrm>
            <a:off x="7001919" y="2251488"/>
            <a:ext cx="42154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Eye diagrams during </a:t>
            </a:r>
            <a:r>
              <a:rPr lang="en-GB" sz="1400" b="1" dirty="0" err="1"/>
              <a:t>serialiser</a:t>
            </a:r>
            <a:r>
              <a:rPr lang="en-GB" sz="1400" b="1" dirty="0"/>
              <a:t> testing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32B8B3-0BB2-BB21-8F5E-485674AB9399}"/>
              </a:ext>
            </a:extLst>
          </p:cNvPr>
          <p:cNvSpPr txBox="1"/>
          <p:nvPr/>
        </p:nvSpPr>
        <p:spPr>
          <a:xfrm>
            <a:off x="9161867" y="4670710"/>
            <a:ext cx="1866753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err="1"/>
              <a:t>Samtec</a:t>
            </a:r>
            <a:r>
              <a:rPr lang="en-GB" sz="1400" b="1"/>
              <a:t> firefly next to ASIC (hidden under black cover)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4578CF-9171-C154-E23E-477E02C7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12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354892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4280D5D-2DF9-FBDE-D8F1-27DE271685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92" t="5417" r="14824"/>
          <a:stretch/>
        </p:blipFill>
        <p:spPr>
          <a:xfrm>
            <a:off x="7808813" y="2593968"/>
            <a:ext cx="4121669" cy="2930118"/>
          </a:xfrm>
          <a:prstGeom prst="rect">
            <a:avLst/>
          </a:prstGeom>
        </p:spPr>
      </p:pic>
      <p:pic>
        <p:nvPicPr>
          <p:cNvPr id="8" name="Picture 7" descr="A diagram of a cloud size&#10;&#10;Description automatically generated">
            <a:extLst>
              <a:ext uri="{FF2B5EF4-FFF2-40B4-BE49-F238E27FC236}">
                <a16:creationId xmlns:a16="http://schemas.microsoft.com/office/drawing/2014/main" id="{CE506254-000B-5988-6990-CEA0347A0E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6" t="25547" r="174" b="28845"/>
          <a:stretch/>
        </p:blipFill>
        <p:spPr>
          <a:xfrm>
            <a:off x="261518" y="2309377"/>
            <a:ext cx="3394512" cy="29301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53368A-EEC0-CADC-CB7F-9A4156A683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514" r="18885"/>
          <a:stretch/>
        </p:blipFill>
        <p:spPr>
          <a:xfrm>
            <a:off x="3327546" y="2596742"/>
            <a:ext cx="4481267" cy="29301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BC47C4-F7ED-8653-3AC9-DFE9768A0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Charge-sharing simulations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9B0BB9-5416-A907-2361-9309E56861B0}"/>
              </a:ext>
            </a:extLst>
          </p:cNvPr>
          <p:cNvSpPr txBox="1"/>
          <p:nvPr/>
        </p:nvSpPr>
        <p:spPr>
          <a:xfrm>
            <a:off x="5264558" y="2629644"/>
            <a:ext cx="336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Pixel pitch = 250</a:t>
            </a:r>
            <a:r>
              <a:rPr lang="el-GR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μ</a:t>
            </a:r>
            <a:r>
              <a:rPr lang="en-GB" dirty="0"/>
              <a:t>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D9373E-0315-CC36-34BB-644D92728146}"/>
              </a:ext>
            </a:extLst>
          </p:cNvPr>
          <p:cNvSpPr txBox="1"/>
          <p:nvPr/>
        </p:nvSpPr>
        <p:spPr>
          <a:xfrm>
            <a:off x="9163613" y="2626550"/>
            <a:ext cx="336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Pixel pitch = 110</a:t>
            </a:r>
            <a:r>
              <a:rPr lang="el-GR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μ</a:t>
            </a:r>
            <a:r>
              <a:rPr lang="en-GB" dirty="0"/>
              <a:t>m</a:t>
            </a:r>
          </a:p>
          <a:p>
            <a:r>
              <a:rPr lang="en-GB" dirty="0"/>
              <a:t>(actual </a:t>
            </a:r>
            <a:r>
              <a:rPr lang="en-GB" dirty="0" err="1"/>
              <a:t>DynamiX</a:t>
            </a:r>
            <a:r>
              <a:rPr lang="en-GB" dirty="0"/>
              <a:t> pitch)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F9E384-082F-46A4-01D6-9481A63530CE}"/>
              </a:ext>
            </a:extLst>
          </p:cNvPr>
          <p:cNvSpPr txBox="1"/>
          <p:nvPr/>
        </p:nvSpPr>
        <p:spPr>
          <a:xfrm>
            <a:off x="4451350" y="1813910"/>
            <a:ext cx="7018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Simulated </a:t>
            </a:r>
            <a:r>
              <a:rPr lang="en-GB" b="1" dirty="0" err="1"/>
              <a:t>DynamiX</a:t>
            </a:r>
            <a:r>
              <a:rPr lang="en-GB" b="1" dirty="0"/>
              <a:t> output, 10,000 photons, varying pitch</a:t>
            </a:r>
          </a:p>
          <a:p>
            <a:pPr algn="ctr"/>
            <a:r>
              <a:rPr lang="en-GB" dirty="0"/>
              <a:t>charge cloud size </a:t>
            </a:r>
            <a:r>
              <a:rPr lang="el-GR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Google Sans"/>
              </a:rPr>
              <a:t>σ</a:t>
            </a:r>
            <a:r>
              <a:rPr lang="en-GB" dirty="0"/>
              <a:t> = 19</a:t>
            </a:r>
            <a:r>
              <a:rPr lang="el-GR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μ</a:t>
            </a:r>
            <a:r>
              <a:rPr lang="en-GB" dirty="0"/>
              <a:t>m (FWHM = 45</a:t>
            </a:r>
            <a:r>
              <a:rPr lang="el-GR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μ</a:t>
            </a:r>
            <a:r>
              <a:rPr lang="en-GB" dirty="0"/>
              <a:t>m)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2B693D6C-F6AC-0DD3-4959-0B16BB65B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303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13</a:t>
            </a:fld>
            <a:r>
              <a:rPr lang="en-GB" dirty="0"/>
              <a:t> of 17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4A6E55-33DB-EB69-10BB-F919C7E82981}"/>
              </a:ext>
            </a:extLst>
          </p:cNvPr>
          <p:cNvSpPr txBox="1"/>
          <p:nvPr/>
        </p:nvSpPr>
        <p:spPr>
          <a:xfrm>
            <a:off x="360546" y="1759634"/>
            <a:ext cx="3394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Simulated charge cloud size in  2mm HF-CZT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B4E0A6-1C85-DD69-2DED-B15AF0409C9C}"/>
              </a:ext>
            </a:extLst>
          </p:cNvPr>
          <p:cNvSpPr txBox="1"/>
          <p:nvPr/>
        </p:nvSpPr>
        <p:spPr>
          <a:xfrm>
            <a:off x="261518" y="5168662"/>
            <a:ext cx="63722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(https://doi.org/10.25392/leicester.data.23579085.v1)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5F9CDA-B332-965F-AF28-096CC53D2198}"/>
              </a:ext>
            </a:extLst>
          </p:cNvPr>
          <p:cNvSpPr/>
          <p:nvPr/>
        </p:nvSpPr>
        <p:spPr>
          <a:xfrm>
            <a:off x="838200" y="2624357"/>
            <a:ext cx="2398614" cy="133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A15864-6D1C-22B9-643C-A109D9A329FE}"/>
              </a:ext>
            </a:extLst>
          </p:cNvPr>
          <p:cNvSpPr txBox="1"/>
          <p:nvPr/>
        </p:nvSpPr>
        <p:spPr>
          <a:xfrm>
            <a:off x="3853027" y="2459355"/>
            <a:ext cx="177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44D004-CEB4-7AA2-FDCC-BD15D1C0C111}"/>
              </a:ext>
            </a:extLst>
          </p:cNvPr>
          <p:cNvSpPr txBox="1"/>
          <p:nvPr/>
        </p:nvSpPr>
        <p:spPr>
          <a:xfrm>
            <a:off x="7750040" y="2456197"/>
            <a:ext cx="177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31627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number of squares&#10;&#10;Description automatically generated with medium confidence">
            <a:extLst>
              <a:ext uri="{FF2B5EF4-FFF2-40B4-BE49-F238E27FC236}">
                <a16:creationId xmlns:a16="http://schemas.microsoft.com/office/drawing/2014/main" id="{635D0039-88A0-E7E5-8C02-6FC49AB359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4" t="4295" r="24273" b="10088"/>
          <a:stretch/>
        </p:blipFill>
        <p:spPr>
          <a:xfrm>
            <a:off x="5690318" y="3693616"/>
            <a:ext cx="1936207" cy="1954171"/>
          </a:xfrm>
          <a:prstGeom prst="rect">
            <a:avLst/>
          </a:prstGeom>
        </p:spPr>
      </p:pic>
      <p:pic>
        <p:nvPicPr>
          <p:cNvPr id="11" name="Picture 10" descr="A graph of a red and blue line&#10;&#10;Description automatically generated">
            <a:extLst>
              <a:ext uri="{FF2B5EF4-FFF2-40B4-BE49-F238E27FC236}">
                <a16:creationId xmlns:a16="http://schemas.microsoft.com/office/drawing/2014/main" id="{23EB9A9B-5428-18E8-02C2-04ED9A97AF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765" y="-54516"/>
            <a:ext cx="4456244" cy="29708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B860E-6EB6-9057-9E97-41738D45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Sealed Source Tests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7CE93-6BF0-4E4E-6846-FC9E6A62A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46355"/>
            <a:ext cx="4391833" cy="3963956"/>
          </a:xfrm>
        </p:spPr>
        <p:txBody>
          <a:bodyPr>
            <a:normAutofit fontScale="92500"/>
          </a:bodyPr>
          <a:lstStyle/>
          <a:p>
            <a:r>
              <a:rPr lang="en-GB" dirty="0"/>
              <a:t>Single pixel pre-calibrated with test-pulse: 1 fine count = 4 keV eq.</a:t>
            </a:r>
          </a:p>
          <a:p>
            <a:r>
              <a:rPr lang="en-GB" dirty="0">
                <a:solidFill>
                  <a:schemeClr val="accent1"/>
                </a:solidFill>
              </a:rPr>
              <a:t>Am-241 (60 keV peak)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Co-57 (122 keV peak)</a:t>
            </a:r>
          </a:p>
          <a:p>
            <a:r>
              <a:rPr lang="en-GB" dirty="0">
                <a:solidFill>
                  <a:schemeClr val="accent1"/>
                </a:solidFill>
              </a:rPr>
              <a:t>Am-241: ~4,000 counts/</a:t>
            </a:r>
            <a:r>
              <a:rPr lang="en-GB" dirty="0" err="1">
                <a:solidFill>
                  <a:schemeClr val="accent1"/>
                </a:solidFill>
              </a:rPr>
              <a:t>pix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Co-57: ~1,000 counts/</a:t>
            </a:r>
            <a:r>
              <a:rPr lang="en-GB" dirty="0" err="1">
                <a:solidFill>
                  <a:srgbClr val="FF0000"/>
                </a:solidFill>
              </a:rPr>
              <a:t>pix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Evidence of charge sharing for many events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616295-61A6-F275-4BC5-1D939F5406B1}"/>
              </a:ext>
            </a:extLst>
          </p:cNvPr>
          <p:cNvSpPr/>
          <p:nvPr/>
        </p:nvSpPr>
        <p:spPr>
          <a:xfrm>
            <a:off x="7713830" y="2371299"/>
            <a:ext cx="3438211" cy="172335"/>
          </a:xfrm>
          <a:prstGeom prst="rect">
            <a:avLst/>
          </a:prstGeom>
          <a:noFill/>
          <a:ln w="285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444931F-B998-86B7-B879-9BF81B396080}"/>
              </a:ext>
            </a:extLst>
          </p:cNvPr>
          <p:cNvCxnSpPr>
            <a:cxnSpLocks/>
            <a:stCxn id="13" idx="1"/>
          </p:cNvCxnSpPr>
          <p:nvPr/>
        </p:nvCxnSpPr>
        <p:spPr>
          <a:xfrm>
            <a:off x="7713830" y="2457467"/>
            <a:ext cx="784466" cy="280833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8331210-7DB8-3DB0-7A27-8FF329C6A8F0}"/>
              </a:ext>
            </a:extLst>
          </p:cNvPr>
          <p:cNvCxnSpPr>
            <a:cxnSpLocks/>
          </p:cNvCxnSpPr>
          <p:nvPr/>
        </p:nvCxnSpPr>
        <p:spPr>
          <a:xfrm>
            <a:off x="11174507" y="2371299"/>
            <a:ext cx="595524" cy="76793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06DB81B-1745-F680-F575-F9B1C9D7B2CB}"/>
              </a:ext>
            </a:extLst>
          </p:cNvPr>
          <p:cNvCxnSpPr>
            <a:cxnSpLocks/>
          </p:cNvCxnSpPr>
          <p:nvPr/>
        </p:nvCxnSpPr>
        <p:spPr>
          <a:xfrm>
            <a:off x="7713830" y="2371299"/>
            <a:ext cx="784466" cy="7480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F1BC271-F32E-BD26-375B-0AC4D46CB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777" y="2758548"/>
            <a:ext cx="4273660" cy="28491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A59FDD-B12A-99FD-C805-ED9D03CA2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7534" y="1998119"/>
            <a:ext cx="1613499" cy="15980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D3AAD5D-A468-A4A6-E6E0-494D439DA164}"/>
              </a:ext>
            </a:extLst>
          </p:cNvPr>
          <p:cNvSpPr/>
          <p:nvPr/>
        </p:nvSpPr>
        <p:spPr>
          <a:xfrm>
            <a:off x="6635701" y="3000122"/>
            <a:ext cx="439666" cy="2905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4E855D-9EA0-AD29-1F8E-4E4F1E3059EE}"/>
              </a:ext>
            </a:extLst>
          </p:cNvPr>
          <p:cNvCxnSpPr>
            <a:cxnSpLocks/>
          </p:cNvCxnSpPr>
          <p:nvPr/>
        </p:nvCxnSpPr>
        <p:spPr>
          <a:xfrm flipH="1">
            <a:off x="5708839" y="3290718"/>
            <a:ext cx="924733" cy="201138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4FED53-AC3B-AF05-96CC-43B0DCA14EA5}"/>
              </a:ext>
            </a:extLst>
          </p:cNvPr>
          <p:cNvCxnSpPr>
            <a:cxnSpLocks/>
          </p:cNvCxnSpPr>
          <p:nvPr/>
        </p:nvCxnSpPr>
        <p:spPr>
          <a:xfrm flipH="1">
            <a:off x="5754158" y="3000122"/>
            <a:ext cx="881543" cy="119797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775EC92-53FC-B41A-01BE-5C3C671F31AC}"/>
              </a:ext>
            </a:extLst>
          </p:cNvPr>
          <p:cNvGrpSpPr/>
          <p:nvPr/>
        </p:nvGrpSpPr>
        <p:grpSpPr>
          <a:xfrm>
            <a:off x="9794946" y="1419216"/>
            <a:ext cx="2316734" cy="915623"/>
            <a:chOff x="9037065" y="702315"/>
            <a:chExt cx="2892176" cy="1143050"/>
          </a:xfrm>
        </p:grpSpPr>
        <p:pic>
          <p:nvPicPr>
            <p:cNvPr id="10" name="Picture 9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4339E268-2802-5A78-8389-EF34536C02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60" t="9465" r="5867" b="68556"/>
            <a:stretch/>
          </p:blipFill>
          <p:spPr>
            <a:xfrm>
              <a:off x="9037065" y="702315"/>
              <a:ext cx="2892176" cy="114305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177149A-CC56-877F-37E2-4A81B438387E}"/>
                </a:ext>
              </a:extLst>
            </p:cNvPr>
            <p:cNvSpPr/>
            <p:nvPr/>
          </p:nvSpPr>
          <p:spPr>
            <a:xfrm>
              <a:off x="9291320" y="1354130"/>
              <a:ext cx="449580" cy="16830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ECA520-A6CB-4AA6-0EBF-7D2CDF6B6AEC}"/>
                </a:ext>
              </a:extLst>
            </p:cNvPr>
            <p:cNvSpPr/>
            <p:nvPr/>
          </p:nvSpPr>
          <p:spPr>
            <a:xfrm>
              <a:off x="9291320" y="1092362"/>
              <a:ext cx="449580" cy="16830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9A99A5D-FD46-A9E7-A49A-B5A14F47890A}"/>
              </a:ext>
            </a:extLst>
          </p:cNvPr>
          <p:cNvSpPr/>
          <p:nvPr/>
        </p:nvSpPr>
        <p:spPr>
          <a:xfrm>
            <a:off x="5239265" y="5361691"/>
            <a:ext cx="2158313" cy="303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974D093-4D4C-F8AB-20B7-7DD8A95668C3}"/>
              </a:ext>
            </a:extLst>
          </p:cNvPr>
          <p:cNvCxnSpPr>
            <a:cxnSpLocks/>
          </p:cNvCxnSpPr>
          <p:nvPr/>
        </p:nvCxnSpPr>
        <p:spPr>
          <a:xfrm>
            <a:off x="7093856" y="3000122"/>
            <a:ext cx="475319" cy="119797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1305813-4006-0E75-6654-0626B3CF3A67}"/>
              </a:ext>
            </a:extLst>
          </p:cNvPr>
          <p:cNvCxnSpPr>
            <a:cxnSpLocks/>
          </p:cNvCxnSpPr>
          <p:nvPr/>
        </p:nvCxnSpPr>
        <p:spPr>
          <a:xfrm>
            <a:off x="7075367" y="3290718"/>
            <a:ext cx="521690" cy="20415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41809A1-064A-B6ED-8A81-BF170D95A56C}"/>
              </a:ext>
            </a:extLst>
          </p:cNvPr>
          <p:cNvCxnSpPr>
            <a:cxnSpLocks/>
          </p:cNvCxnSpPr>
          <p:nvPr/>
        </p:nvCxnSpPr>
        <p:spPr>
          <a:xfrm>
            <a:off x="11152041" y="2543634"/>
            <a:ext cx="624800" cy="271416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A graph of a number of squares&#10;&#10;Description automatically generated with medium confidence">
            <a:extLst>
              <a:ext uri="{FF2B5EF4-FFF2-40B4-BE49-F238E27FC236}">
                <a16:creationId xmlns:a16="http://schemas.microsoft.com/office/drawing/2014/main" id="{513EEF9B-40D6-08FC-E069-9A950104C4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5" t="4295" r="9275" b="10088"/>
          <a:stretch/>
        </p:blipFill>
        <p:spPr>
          <a:xfrm>
            <a:off x="5223275" y="3706137"/>
            <a:ext cx="441290" cy="195417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1644EF8-9045-14E1-50B8-A4DF7B649717}"/>
              </a:ext>
            </a:extLst>
          </p:cNvPr>
          <p:cNvSpPr txBox="1"/>
          <p:nvPr/>
        </p:nvSpPr>
        <p:spPr>
          <a:xfrm>
            <a:off x="5461371" y="3883623"/>
            <a:ext cx="10855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Fine counts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F4CD324-5F1D-9D44-ADE9-0FCB836EA5F0}"/>
              </a:ext>
            </a:extLst>
          </p:cNvPr>
          <p:cNvSpPr/>
          <p:nvPr/>
        </p:nvSpPr>
        <p:spPr>
          <a:xfrm>
            <a:off x="11018520" y="1690688"/>
            <a:ext cx="990600" cy="385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802946-E33C-1A91-ED76-DFA8022A6A13}"/>
              </a:ext>
            </a:extLst>
          </p:cNvPr>
          <p:cNvSpPr/>
          <p:nvPr/>
        </p:nvSpPr>
        <p:spPr>
          <a:xfrm>
            <a:off x="10856749" y="1879256"/>
            <a:ext cx="990600" cy="196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11C03DFA-F7D7-F04D-5FC1-BDCBFB7DC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2935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14</a:t>
            </a:fld>
            <a:r>
              <a:rPr lang="en-GB" dirty="0"/>
              <a:t> of 17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BFCA03-F97C-9CE7-5319-E23916770806}"/>
              </a:ext>
            </a:extLst>
          </p:cNvPr>
          <p:cNvSpPr/>
          <p:nvPr/>
        </p:nvSpPr>
        <p:spPr>
          <a:xfrm>
            <a:off x="11319641" y="-9280"/>
            <a:ext cx="792039" cy="543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43E2D9-D987-57A4-F453-80B74EF87F18}"/>
              </a:ext>
            </a:extLst>
          </p:cNvPr>
          <p:cNvSpPr/>
          <p:nvPr/>
        </p:nvSpPr>
        <p:spPr>
          <a:xfrm>
            <a:off x="11946091" y="2606311"/>
            <a:ext cx="230044" cy="543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21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C087D-287E-45F4-E1CA-ABCBF7048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Sealed sources – basic charge sharing addition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29344-CA94-1890-6365-AFEA322A7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87366" cy="4351338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latin typeface="+mj-lt"/>
              </a:rPr>
              <a:t>Add all gain- &amp; dark-corrected neighbouring pixel </a:t>
            </a:r>
            <a:r>
              <a:rPr lang="en-GB" sz="2400" dirty="0">
                <a:solidFill>
                  <a:srgbClr val="616161"/>
                </a:solidFill>
                <a:latin typeface="+mj-lt"/>
              </a:rPr>
              <a:t>values if:</a:t>
            </a:r>
          </a:p>
          <a:p>
            <a:pPr lvl="1"/>
            <a:r>
              <a:rPr lang="en-GB" sz="2000" dirty="0">
                <a:solidFill>
                  <a:srgbClr val="616161"/>
                </a:solidFill>
                <a:latin typeface="+mj-lt"/>
              </a:rPr>
              <a:t>they are &gt;5</a:t>
            </a:r>
            <a:r>
              <a:rPr lang="el-GR" sz="2000" b="0" i="0" dirty="0">
                <a:solidFill>
                  <a:srgbClr val="616161"/>
                </a:solidFill>
                <a:effectLst/>
                <a:highlight>
                  <a:srgbClr val="FFFFFF"/>
                </a:highlight>
                <a:latin typeface="+mj-lt"/>
              </a:rPr>
              <a:t>σ</a:t>
            </a:r>
            <a:r>
              <a:rPr lang="en-GB" sz="2000" b="0" i="0" dirty="0">
                <a:solidFill>
                  <a:srgbClr val="616161"/>
                </a:solidFill>
                <a:effectLst/>
                <a:highlight>
                  <a:srgbClr val="FFFFFF"/>
                </a:highlight>
                <a:latin typeface="+mj-lt"/>
              </a:rPr>
              <a:t> above noise mean</a:t>
            </a:r>
          </a:p>
          <a:p>
            <a:pPr lvl="1"/>
            <a:r>
              <a:rPr lang="en-GB" sz="2000" dirty="0">
                <a:solidFill>
                  <a:srgbClr val="616161"/>
                </a:solidFill>
                <a:latin typeface="+mj-lt"/>
              </a:rPr>
              <a:t>AND </a:t>
            </a:r>
            <a:r>
              <a:rPr lang="en-GB" sz="2000" dirty="0">
                <a:latin typeface="+mj-lt"/>
              </a:rPr>
              <a:t>centre pixel is largest event</a:t>
            </a:r>
          </a:p>
          <a:p>
            <a:r>
              <a:rPr lang="en-GB" sz="2400" dirty="0">
                <a:latin typeface="+mj-lt"/>
              </a:rPr>
              <a:t>Both “corrected” peaks below expected value – likely 5</a:t>
            </a:r>
            <a:r>
              <a:rPr lang="el-GR" sz="2400" b="0" i="0" dirty="0">
                <a:solidFill>
                  <a:srgbClr val="616161"/>
                </a:solidFill>
                <a:effectLst/>
                <a:highlight>
                  <a:srgbClr val="FFFFFF"/>
                </a:highlight>
                <a:latin typeface="+mj-lt"/>
              </a:rPr>
              <a:t>σ</a:t>
            </a:r>
            <a:r>
              <a:rPr lang="en-GB" sz="2400" b="0" i="0" dirty="0">
                <a:solidFill>
                  <a:srgbClr val="616161"/>
                </a:solidFill>
                <a:effectLst/>
                <a:highlight>
                  <a:srgbClr val="FFFFFF"/>
                </a:highlight>
                <a:latin typeface="+mj-lt"/>
              </a:rPr>
              <a:t> too high and discarding real events</a:t>
            </a:r>
            <a:endParaRPr lang="en-GB" sz="2400" dirty="0">
              <a:latin typeface="+mj-lt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D3C6433-A203-39B6-CAE0-32FFA8592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768" y="947550"/>
            <a:ext cx="2431820" cy="1621213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621A787E-56DF-2C3A-9ED5-DF235D2390D0}"/>
              </a:ext>
            </a:extLst>
          </p:cNvPr>
          <p:cNvGrpSpPr/>
          <p:nvPr/>
        </p:nvGrpSpPr>
        <p:grpSpPr>
          <a:xfrm>
            <a:off x="4356997" y="2806191"/>
            <a:ext cx="7835003" cy="2849256"/>
            <a:chOff x="4356997" y="2843135"/>
            <a:chExt cx="7835003" cy="2849256"/>
          </a:xfrm>
        </p:grpSpPr>
        <p:pic>
          <p:nvPicPr>
            <p:cNvPr id="5" name="Picture 4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5CC13529-FD6E-BAE5-454F-04A9D7B7E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2992" y="2843135"/>
              <a:ext cx="3799008" cy="2849256"/>
            </a:xfrm>
            <a:prstGeom prst="rect">
              <a:avLst/>
            </a:prstGeom>
          </p:spPr>
        </p:pic>
        <p:pic>
          <p:nvPicPr>
            <p:cNvPr id="10" name="Picture 9" descr="A graph of a number of blue bars&#10;&#10;Description automatically generated with medium confidence">
              <a:extLst>
                <a:ext uri="{FF2B5EF4-FFF2-40B4-BE49-F238E27FC236}">
                  <a16:creationId xmlns:a16="http://schemas.microsoft.com/office/drawing/2014/main" id="{957BC918-C60A-AC81-B3CC-BB50E6397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997" y="2843135"/>
              <a:ext cx="3740142" cy="2805106"/>
            </a:xfrm>
            <a:prstGeom prst="rect">
              <a:avLst/>
            </a:prstGeom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2135EA9-AEE3-1FF8-7F68-EA2A315BA62C}"/>
                </a:ext>
              </a:extLst>
            </p:cNvPr>
            <p:cNvCxnSpPr>
              <a:cxnSpLocks/>
            </p:cNvCxnSpPr>
            <p:nvPr/>
          </p:nvCxnSpPr>
          <p:spPr>
            <a:xfrm>
              <a:off x="6570353" y="3211219"/>
              <a:ext cx="0" cy="2084615"/>
            </a:xfrm>
            <a:prstGeom prst="line">
              <a:avLst/>
            </a:prstGeom>
            <a:ln w="38100"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AE65FFC-A1AA-4AD8-9755-F39379E88CF5}"/>
                </a:ext>
              </a:extLst>
            </p:cNvPr>
            <p:cNvCxnSpPr>
              <a:cxnSpLocks/>
            </p:cNvCxnSpPr>
            <p:nvPr/>
          </p:nvCxnSpPr>
          <p:spPr>
            <a:xfrm>
              <a:off x="11086403" y="3211219"/>
              <a:ext cx="0" cy="2153342"/>
            </a:xfrm>
            <a:prstGeom prst="line">
              <a:avLst/>
            </a:prstGeom>
            <a:ln w="38100">
              <a:solidFill>
                <a:srgbClr val="D61AC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461FB95-6045-C7DB-5504-31CA278FCE66}"/>
              </a:ext>
            </a:extLst>
          </p:cNvPr>
          <p:cNvSpPr txBox="1"/>
          <p:nvPr/>
        </p:nvSpPr>
        <p:spPr>
          <a:xfrm>
            <a:off x="4652850" y="2536810"/>
            <a:ext cx="320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Am-241 charge sharing addition around pixel (13,13)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7DB0C0-5231-E4F4-C641-69F41E44772D}"/>
              </a:ext>
            </a:extLst>
          </p:cNvPr>
          <p:cNvSpPr txBox="1"/>
          <p:nvPr/>
        </p:nvSpPr>
        <p:spPr>
          <a:xfrm>
            <a:off x="8761053" y="2527944"/>
            <a:ext cx="316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Co-57 charge sharing addition around pixel (13,13)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92CBD71-3D06-A711-409F-ED09CA8D0DB4}"/>
              </a:ext>
            </a:extLst>
          </p:cNvPr>
          <p:cNvCxnSpPr>
            <a:cxnSpLocks/>
          </p:cNvCxnSpPr>
          <p:nvPr/>
        </p:nvCxnSpPr>
        <p:spPr>
          <a:xfrm flipH="1">
            <a:off x="7581900" y="2140085"/>
            <a:ext cx="842253" cy="70305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811BE86-0CFE-3ED8-3F50-6E01F8ADF1BD}"/>
              </a:ext>
            </a:extLst>
          </p:cNvPr>
          <p:cNvCxnSpPr>
            <a:cxnSpLocks/>
          </p:cNvCxnSpPr>
          <p:nvPr/>
        </p:nvCxnSpPr>
        <p:spPr>
          <a:xfrm>
            <a:off x="9043856" y="2328153"/>
            <a:ext cx="267292" cy="2406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0545937D-8720-5E1C-42DF-698A5EE32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15</a:t>
            </a:fld>
            <a:r>
              <a:rPr lang="en-GB" dirty="0"/>
              <a:t> of 17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C642D4B-FE6B-B874-79FE-48BE50EE81AB}"/>
              </a:ext>
            </a:extLst>
          </p:cNvPr>
          <p:cNvGrpSpPr/>
          <p:nvPr/>
        </p:nvGrpSpPr>
        <p:grpSpPr>
          <a:xfrm>
            <a:off x="8834406" y="1233574"/>
            <a:ext cx="1630394" cy="646331"/>
            <a:chOff x="9037065" y="702315"/>
            <a:chExt cx="2892176" cy="1143050"/>
          </a:xfrm>
        </p:grpSpPr>
        <p:pic>
          <p:nvPicPr>
            <p:cNvPr id="37" name="Picture 36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D133A635-5E02-187B-3D8F-86C2E552F4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60" t="9465" r="5867" b="68556"/>
            <a:stretch/>
          </p:blipFill>
          <p:spPr>
            <a:xfrm>
              <a:off x="9037065" y="702315"/>
              <a:ext cx="2892176" cy="1143050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4A0BA8B-E0F8-C569-0632-C34A6E7494EE}"/>
                </a:ext>
              </a:extLst>
            </p:cNvPr>
            <p:cNvSpPr/>
            <p:nvPr/>
          </p:nvSpPr>
          <p:spPr>
            <a:xfrm>
              <a:off x="9291320" y="1354130"/>
              <a:ext cx="449580" cy="16830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0306D29-89D6-1D2C-E07D-4CADC52140E2}"/>
                </a:ext>
              </a:extLst>
            </p:cNvPr>
            <p:cNvSpPr/>
            <p:nvPr/>
          </p:nvSpPr>
          <p:spPr>
            <a:xfrm>
              <a:off x="9291320" y="1092362"/>
              <a:ext cx="449580" cy="16830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7DEEF700-B3FE-F0A9-79E2-06C1BA7C4118}"/>
              </a:ext>
            </a:extLst>
          </p:cNvPr>
          <p:cNvSpPr/>
          <p:nvPr/>
        </p:nvSpPr>
        <p:spPr>
          <a:xfrm>
            <a:off x="9701566" y="1396462"/>
            <a:ext cx="732430" cy="285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38F912C-9A78-4909-AF75-641C077B10A3}"/>
              </a:ext>
            </a:extLst>
          </p:cNvPr>
          <p:cNvSpPr/>
          <p:nvPr/>
        </p:nvSpPr>
        <p:spPr>
          <a:xfrm flipV="1">
            <a:off x="9589231" y="1602139"/>
            <a:ext cx="732429" cy="103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AE7E6D-DEA0-90A0-8F3B-EB29C30F4A97}"/>
              </a:ext>
            </a:extLst>
          </p:cNvPr>
          <p:cNvSpPr/>
          <p:nvPr/>
        </p:nvSpPr>
        <p:spPr>
          <a:xfrm>
            <a:off x="9401228" y="1026855"/>
            <a:ext cx="792039" cy="13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62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17FF7-BE4A-5930-792C-A3CAB59A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Diamond X-ray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534DA-C71C-1C38-3E14-F51ABFCC3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10956" cy="4351338"/>
          </a:xfrm>
        </p:spPr>
        <p:txBody>
          <a:bodyPr/>
          <a:lstStyle/>
          <a:p>
            <a:r>
              <a:rPr lang="en-GB" dirty="0"/>
              <a:t>20keV mono-energy beam</a:t>
            </a:r>
          </a:p>
          <a:p>
            <a:r>
              <a:rPr lang="en-GB" dirty="0"/>
              <a:t>Change filters and beam-size to change flux on the detector</a:t>
            </a:r>
          </a:p>
          <a:p>
            <a:r>
              <a:rPr lang="en-GB" dirty="0"/>
              <a:t>Able to confirm linearity of output up to flux of &lt;10</a:t>
            </a:r>
            <a:r>
              <a:rPr lang="en-GB" baseline="30000" dirty="0"/>
              <a:t>9 </a:t>
            </a:r>
            <a:r>
              <a:rPr lang="en-GB" dirty="0"/>
              <a:t> </a:t>
            </a:r>
            <a:r>
              <a:rPr lang="en-GB" dirty="0" err="1"/>
              <a:t>ph</a:t>
            </a:r>
            <a:r>
              <a:rPr lang="en-GB" dirty="0"/>
              <a:t>/s/mm</a:t>
            </a:r>
            <a:r>
              <a:rPr lang="en-GB" baseline="30000" dirty="0"/>
              <a:t>2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2FE533-B642-B97E-03D6-F65CE3B02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236" y="274323"/>
            <a:ext cx="4415857" cy="2866834"/>
          </a:xfrm>
          <a:prstGeom prst="rect">
            <a:avLst/>
          </a:prstGeo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328588B5-1932-BBB4-540F-956926590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719" y="2258999"/>
            <a:ext cx="5056689" cy="33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21FA83-3C70-9EEB-5D40-2B4C7E2A0401}"/>
              </a:ext>
            </a:extLst>
          </p:cNvPr>
          <p:cNvSpPr/>
          <p:nvPr/>
        </p:nvSpPr>
        <p:spPr>
          <a:xfrm>
            <a:off x="9656379" y="4657397"/>
            <a:ext cx="1528832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3A1694-D78A-2F1A-569A-74FBBCAFA459}"/>
              </a:ext>
            </a:extLst>
          </p:cNvPr>
          <p:cNvSpPr/>
          <p:nvPr/>
        </p:nvSpPr>
        <p:spPr>
          <a:xfrm>
            <a:off x="10645876" y="5409788"/>
            <a:ext cx="1528832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D54B88-44E9-07BE-8926-E26220F94E99}"/>
              </a:ext>
            </a:extLst>
          </p:cNvPr>
          <p:cNvSpPr/>
          <p:nvPr/>
        </p:nvSpPr>
        <p:spPr>
          <a:xfrm>
            <a:off x="10589384" y="5589665"/>
            <a:ext cx="1528832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EF9125-0ECB-17AE-0B5C-A2BC73D7B50D}"/>
              </a:ext>
            </a:extLst>
          </p:cNvPr>
          <p:cNvSpPr/>
          <p:nvPr/>
        </p:nvSpPr>
        <p:spPr>
          <a:xfrm rot="16200000">
            <a:off x="5613206" y="3391527"/>
            <a:ext cx="2371457" cy="464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/>
                </a:solidFill>
              </a:rPr>
              <a:t>Combined Dynamix output</a:t>
            </a:r>
            <a:r>
              <a:rPr lang="en-GB" sz="1400" dirty="0">
                <a:solidFill>
                  <a:schemeClr val="tx1"/>
                </a:solidFill>
              </a:rPr>
              <a:t> (fine counts equivalent) </a:t>
            </a: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2523C0-8C5F-4135-BFAE-9AAB3891BA74}"/>
              </a:ext>
            </a:extLst>
          </p:cNvPr>
          <p:cNvSpPr/>
          <p:nvPr/>
        </p:nvSpPr>
        <p:spPr>
          <a:xfrm>
            <a:off x="7654158" y="2256106"/>
            <a:ext cx="3878317" cy="182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DBA5FA-E2B0-E1E2-47B6-72C622408F6C}"/>
              </a:ext>
            </a:extLst>
          </p:cNvPr>
          <p:cNvSpPr/>
          <p:nvPr/>
        </p:nvSpPr>
        <p:spPr>
          <a:xfrm>
            <a:off x="7031421" y="79718"/>
            <a:ext cx="3878317" cy="182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Slitted beam – small area irradiation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0471D4-307D-7BDB-F992-2E5D5D9A9D39}"/>
              </a:ext>
            </a:extLst>
          </p:cNvPr>
          <p:cNvSpPr/>
          <p:nvPr/>
        </p:nvSpPr>
        <p:spPr>
          <a:xfrm>
            <a:off x="7732990" y="369767"/>
            <a:ext cx="993228" cy="99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tx1"/>
                </a:solidFill>
              </a:rPr>
              <a:t>Coarse counts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DEFB69-3771-F96D-2D32-11224110FBAE}"/>
              </a:ext>
            </a:extLst>
          </p:cNvPr>
          <p:cNvSpPr/>
          <p:nvPr/>
        </p:nvSpPr>
        <p:spPr>
          <a:xfrm>
            <a:off x="9096703" y="353825"/>
            <a:ext cx="993228" cy="99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tx1"/>
                </a:solidFill>
              </a:rPr>
              <a:t>Fine counts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530DB2B7-243E-8ADB-DE38-19D9AB93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1508" y="6487629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16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2433231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7A44ABEF-CAD1-1842-4E99-211785D009A0}"/>
              </a:ext>
            </a:extLst>
          </p:cNvPr>
          <p:cNvGrpSpPr/>
          <p:nvPr/>
        </p:nvGrpSpPr>
        <p:grpSpPr>
          <a:xfrm>
            <a:off x="9848773" y="1813671"/>
            <a:ext cx="2235978" cy="1676984"/>
            <a:chOff x="8625192" y="2843135"/>
            <a:chExt cx="3566808" cy="2675106"/>
          </a:xfrm>
        </p:grpSpPr>
        <p:pic>
          <p:nvPicPr>
            <p:cNvPr id="21" name="Picture 20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3CD21279-B615-9055-05C4-E8873CB8D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25192" y="2843135"/>
              <a:ext cx="3566808" cy="2675106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4F4BCB1-8678-A825-F5DD-6258C55FF2E1}"/>
                </a:ext>
              </a:extLst>
            </p:cNvPr>
            <p:cNvCxnSpPr>
              <a:cxnSpLocks/>
            </p:cNvCxnSpPr>
            <p:nvPr/>
          </p:nvCxnSpPr>
          <p:spPr>
            <a:xfrm>
              <a:off x="11151140" y="3151188"/>
              <a:ext cx="0" cy="2075808"/>
            </a:xfrm>
            <a:prstGeom prst="line">
              <a:avLst/>
            </a:prstGeom>
            <a:ln w="38100">
              <a:solidFill>
                <a:srgbClr val="D61AC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55D6801-9461-1BE4-7B72-673A0222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FC782-EADD-D1BE-0EE1-1283E8171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958" y="1586928"/>
            <a:ext cx="6434520" cy="4351338"/>
          </a:xfrm>
        </p:spPr>
        <p:txBody>
          <a:bodyPr>
            <a:normAutofit/>
          </a:bodyPr>
          <a:lstStyle/>
          <a:p>
            <a:r>
              <a:rPr lang="en-GB"/>
              <a:t>Initial testing confirms architecture implementation works</a:t>
            </a:r>
          </a:p>
          <a:p>
            <a:r>
              <a:rPr lang="en-GB"/>
              <a:t>Sealed sources useful for calibration but complicated by charge-sharing</a:t>
            </a:r>
          </a:p>
          <a:p>
            <a:r>
              <a:rPr lang="en-GB"/>
              <a:t>Evidence of linearity with higher fluxes at beamlines</a:t>
            </a:r>
          </a:p>
          <a:p>
            <a:r>
              <a:rPr lang="en-GB"/>
              <a:t>Upcoming beamtimes at Diamond &amp; ESRF → opportunity for testing at higher fluxes and minimising charge-sharing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5" name="Content Placeholder 6" descr="A group of people standing in front of a large screen&#10;&#10;Description automatically generated">
            <a:extLst>
              <a:ext uri="{FF2B5EF4-FFF2-40B4-BE49-F238E27FC236}">
                <a16:creationId xmlns:a16="http://schemas.microsoft.com/office/drawing/2014/main" id="{3FC2CB70-B738-985E-051B-B72A37543C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"/>
          <a:stretch/>
        </p:blipFill>
        <p:spPr>
          <a:xfrm>
            <a:off x="7094478" y="29542"/>
            <a:ext cx="5097522" cy="19457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C90A00-4F86-EDD4-0165-C97DC1312110}"/>
              </a:ext>
            </a:extLst>
          </p:cNvPr>
          <p:cNvSpPr txBox="1"/>
          <p:nvPr/>
        </p:nvSpPr>
        <p:spPr>
          <a:xfrm>
            <a:off x="7063569" y="12668"/>
            <a:ext cx="519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  <a:highlight>
                  <a:srgbClr val="136190"/>
                </a:highlight>
              </a:rPr>
              <a:t>XIDyn</a:t>
            </a:r>
            <a:r>
              <a:rPr lang="en-GB" dirty="0">
                <a:solidFill>
                  <a:schemeClr val="bg1"/>
                </a:solidFill>
                <a:highlight>
                  <a:srgbClr val="136190"/>
                </a:highlight>
              </a:rPr>
              <a:t> Collaboration kick off, Feb 2024</a:t>
            </a:r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5B6822E-599F-8AD2-A0D6-B7C9644CE6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2"/>
          <a:stretch/>
        </p:blipFill>
        <p:spPr>
          <a:xfrm>
            <a:off x="6932398" y="2001794"/>
            <a:ext cx="2595613" cy="155473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765C48-99EF-A05B-F8BB-FF61937D095E}"/>
              </a:ext>
            </a:extLst>
          </p:cNvPr>
          <p:cNvGrpSpPr/>
          <p:nvPr/>
        </p:nvGrpSpPr>
        <p:grpSpPr>
          <a:xfrm>
            <a:off x="8148309" y="2314967"/>
            <a:ext cx="827078" cy="326879"/>
            <a:chOff x="9037065" y="702315"/>
            <a:chExt cx="2892176" cy="1143050"/>
          </a:xfrm>
        </p:grpSpPr>
        <p:pic>
          <p:nvPicPr>
            <p:cNvPr id="13" name="Picture 12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C980FEA4-42BD-1BE6-F750-360AFC8340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60" t="9465" r="5867" b="68556"/>
            <a:stretch/>
          </p:blipFill>
          <p:spPr>
            <a:xfrm>
              <a:off x="9037065" y="702315"/>
              <a:ext cx="2892176" cy="114305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1C222AC-61AB-5C4A-F2B7-00509E378FF4}"/>
                </a:ext>
              </a:extLst>
            </p:cNvPr>
            <p:cNvSpPr/>
            <p:nvPr/>
          </p:nvSpPr>
          <p:spPr>
            <a:xfrm>
              <a:off x="9291320" y="1354130"/>
              <a:ext cx="449580" cy="16830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D074BC1-BC29-929E-B781-CD70DBAD5A3F}"/>
                </a:ext>
              </a:extLst>
            </p:cNvPr>
            <p:cNvSpPr/>
            <p:nvPr/>
          </p:nvSpPr>
          <p:spPr>
            <a:xfrm>
              <a:off x="9291320" y="1092362"/>
              <a:ext cx="449580" cy="16830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Picture 16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C91336F6-FF4A-3457-DB7C-905FCE50F47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47" b="14325"/>
          <a:stretch/>
        </p:blipFill>
        <p:spPr>
          <a:xfrm>
            <a:off x="10003545" y="3727419"/>
            <a:ext cx="2153875" cy="1804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21BFB12-2645-EA58-7A58-D1321B702545}"/>
              </a:ext>
            </a:extLst>
          </p:cNvPr>
          <p:cNvSpPr txBox="1"/>
          <p:nvPr/>
        </p:nvSpPr>
        <p:spPr>
          <a:xfrm>
            <a:off x="9742410" y="5229141"/>
            <a:ext cx="303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  <a:highlight>
                  <a:srgbClr val="136190"/>
                </a:highlight>
              </a:rPr>
              <a:t>Sealed sources testing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B16540-F98F-D947-1349-8872E53F4F75}"/>
              </a:ext>
            </a:extLst>
          </p:cNvPr>
          <p:cNvSpPr txBox="1"/>
          <p:nvPr/>
        </p:nvSpPr>
        <p:spPr>
          <a:xfrm>
            <a:off x="6943995" y="3490655"/>
            <a:ext cx="2386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highlight>
                  <a:srgbClr val="136190"/>
                </a:highlight>
              </a:rPr>
              <a:t>Single-pixel histograms for Am-241 &amp; Co-57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4AE5CC-86E2-BB17-BBF1-9350DDF9FB60}"/>
              </a:ext>
            </a:extLst>
          </p:cNvPr>
          <p:cNvSpPr txBox="1"/>
          <p:nvPr/>
        </p:nvSpPr>
        <p:spPr>
          <a:xfrm>
            <a:off x="9667013" y="3500987"/>
            <a:ext cx="2614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highlight>
                  <a:srgbClr val="136190"/>
                </a:highlight>
              </a:rPr>
              <a:t>Co-57 basic charge sharing addition around pixel (13,13)</a:t>
            </a:r>
          </a:p>
        </p:txBody>
      </p:sp>
      <p:pic>
        <p:nvPicPr>
          <p:cNvPr id="27" name="Picture 26" descr="A machine on a table&#10;&#10;Description automatically generated">
            <a:extLst>
              <a:ext uri="{FF2B5EF4-FFF2-40B4-BE49-F238E27FC236}">
                <a16:creationId xmlns:a16="http://schemas.microsoft.com/office/drawing/2014/main" id="{19E3772A-E34F-9DDC-285C-4FDA4D8D96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477" y="3984817"/>
            <a:ext cx="2298416" cy="173057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08D68D6-5911-F776-2D87-CD5D49397A14}"/>
              </a:ext>
            </a:extLst>
          </p:cNvPr>
          <p:cNvSpPr txBox="1"/>
          <p:nvPr/>
        </p:nvSpPr>
        <p:spPr>
          <a:xfrm>
            <a:off x="6928884" y="5245514"/>
            <a:ext cx="2666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highlight>
                  <a:srgbClr val="136190"/>
                </a:highlight>
              </a:rPr>
              <a:t>Recent XRF testing with tungsten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78D903A7-51A8-12C9-8AE5-C93168F9A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0207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17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227976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oup of small square objects on a black surface&#10;&#10;Description automatically generated">
            <a:extLst>
              <a:ext uri="{FF2B5EF4-FFF2-40B4-BE49-F238E27FC236}">
                <a16:creationId xmlns:a16="http://schemas.microsoft.com/office/drawing/2014/main" id="{E87F317F-2815-8625-84CF-2CFBAC92A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4600" y="3780305"/>
            <a:ext cx="2064262" cy="1548197"/>
          </a:xfrm>
          <a:prstGeom prst="rect">
            <a:avLst/>
          </a:prstGeom>
          <a:ln w="76200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913035-E169-FC4D-EAC1-075604AD5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DynamiX</a:t>
            </a:r>
            <a:r>
              <a:rPr lang="en-GB"/>
              <a:t>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49FEE-3BC5-1F30-DB08-FF4D7E86E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61" y="1554405"/>
            <a:ext cx="6416087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Charge-integrating hybrid pixellated detector system prototype</a:t>
            </a:r>
          </a:p>
          <a:p>
            <a:r>
              <a:rPr lang="en-GB" dirty="0"/>
              <a:t>Aims to meet challenges of beamline upgrades </a:t>
            </a:r>
          </a:p>
          <a:p>
            <a:pPr lvl="1"/>
            <a:r>
              <a:rPr lang="en-GB" dirty="0"/>
              <a:t> Higher fluxes → new ASIC architecture </a:t>
            </a:r>
          </a:p>
          <a:p>
            <a:pPr lvl="1"/>
            <a:r>
              <a:rPr lang="en-GB" dirty="0"/>
              <a:t> Higher energies → CZT sensor material</a:t>
            </a:r>
          </a:p>
          <a:p>
            <a:r>
              <a:rPr lang="en-GB" dirty="0"/>
              <a:t>16 x 16 pixels on 110</a:t>
            </a:r>
            <a:r>
              <a:rPr lang="el-GR" dirty="0"/>
              <a:t>μ</a:t>
            </a:r>
            <a:r>
              <a:rPr lang="en-GB" dirty="0"/>
              <a:t>m pitch</a:t>
            </a:r>
          </a:p>
          <a:p>
            <a:r>
              <a:rPr lang="en-GB" dirty="0"/>
              <a:t>533kHz (adjustable) framerate to match Diamond orbit</a:t>
            </a:r>
          </a:p>
          <a:p>
            <a:r>
              <a:rPr lang="en-GB" dirty="0"/>
              <a:t>Readout at 14.1Gbps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Content Placeholder 5" descr="A close-up of a circuit board&#10;&#10;Description automatically generated">
            <a:extLst>
              <a:ext uri="{FF2B5EF4-FFF2-40B4-BE49-F238E27FC236}">
                <a16:creationId xmlns:a16="http://schemas.microsoft.com/office/drawing/2014/main" id="{7B120CE1-F269-38E4-2CB8-7BA111AB68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66259" y="389702"/>
            <a:ext cx="3134404" cy="2350802"/>
          </a:xfrm>
          <a:prstGeom prst="rect">
            <a:avLst/>
          </a:prstGeom>
        </p:spPr>
      </p:pic>
      <p:pic>
        <p:nvPicPr>
          <p:cNvPr id="7" name="Picture 6" descr="A machine with many wires and cables&#10;&#10;Description automatically generated">
            <a:extLst>
              <a:ext uri="{FF2B5EF4-FFF2-40B4-BE49-F238E27FC236}">
                <a16:creationId xmlns:a16="http://schemas.microsoft.com/office/drawing/2014/main" id="{9E8B90E2-D47E-F616-2CFF-8E6866C43A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09810" y="395758"/>
            <a:ext cx="3166066" cy="2374550"/>
          </a:xfrm>
          <a:prstGeom prst="rect">
            <a:avLst/>
          </a:prstGeom>
        </p:spPr>
      </p:pic>
      <p:pic>
        <p:nvPicPr>
          <p:cNvPr id="2050" name="Picture 2" descr="A close-up of a circuit board&#10;&#10;Description automatically generated">
            <a:extLst>
              <a:ext uri="{FF2B5EF4-FFF2-40B4-BE49-F238E27FC236}">
                <a16:creationId xmlns:a16="http://schemas.microsoft.com/office/drawing/2014/main" id="{30BD6113-3C69-5197-7B8F-1C932FB61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505" y="3765702"/>
            <a:ext cx="2691095" cy="143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9C9F58C-7ACF-0290-8322-CDF7774120CB}"/>
              </a:ext>
            </a:extLst>
          </p:cNvPr>
          <p:cNvSpPr/>
          <p:nvPr/>
        </p:nvSpPr>
        <p:spPr>
          <a:xfrm>
            <a:off x="10933000" y="2055813"/>
            <a:ext cx="407613" cy="388418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E69390-ECFF-EDB8-B4D1-F0085F5AB280}"/>
              </a:ext>
            </a:extLst>
          </p:cNvPr>
          <p:cNvSpPr txBox="1"/>
          <p:nvPr/>
        </p:nvSpPr>
        <p:spPr>
          <a:xfrm>
            <a:off x="9987256" y="4881440"/>
            <a:ext cx="213746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err="1"/>
              <a:t>DynamiX</a:t>
            </a:r>
            <a:r>
              <a:rPr lang="en-GB" sz="1200" b="1"/>
              <a:t> ASIC-</a:t>
            </a:r>
            <a:r>
              <a:rPr lang="en-GB" sz="1200" b="1" err="1"/>
              <a:t>CdZnTe</a:t>
            </a:r>
            <a:r>
              <a:rPr lang="en-GB" sz="1200" b="1"/>
              <a:t> hybrids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28CD56-FFCA-34CA-F255-2C12C074232F}"/>
              </a:ext>
            </a:extLst>
          </p:cNvPr>
          <p:cNvSpPr txBox="1"/>
          <p:nvPr/>
        </p:nvSpPr>
        <p:spPr>
          <a:xfrm>
            <a:off x="7353505" y="5241080"/>
            <a:ext cx="263375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DynamiX</a:t>
            </a:r>
            <a:r>
              <a:rPr lang="en-GB" sz="1400" b="1" dirty="0"/>
              <a:t> after wire-bonding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06405C-1356-5605-A9FF-CF5A677477E7}"/>
              </a:ext>
            </a:extLst>
          </p:cNvPr>
          <p:cNvSpPr txBox="1"/>
          <p:nvPr/>
        </p:nvSpPr>
        <p:spPr>
          <a:xfrm>
            <a:off x="7405568" y="3104238"/>
            <a:ext cx="470329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Aligning </a:t>
            </a:r>
            <a:r>
              <a:rPr lang="en-GB" sz="1600" b="1" dirty="0" err="1"/>
              <a:t>DynamiX</a:t>
            </a:r>
            <a:r>
              <a:rPr lang="en-GB" sz="1600" b="1" dirty="0"/>
              <a:t> at Diamond Light Source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F57DE4-ACBC-4461-C2E9-7CA923AA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2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180779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A8222-8886-6D30-7037-3FF920F66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CEDDD-F5F3-301B-C876-D26EDD844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Motivations</a:t>
            </a:r>
          </a:p>
          <a:p>
            <a:r>
              <a:rPr lang="en-GB"/>
              <a:t>Chip architecture </a:t>
            </a:r>
          </a:p>
          <a:p>
            <a:r>
              <a:rPr lang="en-GB"/>
              <a:t>Testing</a:t>
            </a:r>
          </a:p>
          <a:p>
            <a:r>
              <a:rPr lang="en-GB"/>
              <a:t>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99D18F-5A6C-F92C-F91C-4CC27EE615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934"/>
          <a:stretch/>
        </p:blipFill>
        <p:spPr>
          <a:xfrm>
            <a:off x="7963638" y="-1"/>
            <a:ext cx="4237888" cy="1837109"/>
          </a:xfrm>
          <a:prstGeom prst="rect">
            <a:avLst/>
          </a:prstGeom>
        </p:spPr>
      </p:pic>
      <p:pic>
        <p:nvPicPr>
          <p:cNvPr id="3074" name="Picture 2" descr="ESRF | Members | EIROforum">
            <a:extLst>
              <a:ext uri="{FF2B5EF4-FFF2-40B4-BE49-F238E27FC236}">
                <a16:creationId xmlns:a16="http://schemas.microsoft.com/office/drawing/2014/main" id="{163E570E-5918-7F3A-7AB9-16ECC1AE0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47" y="1825624"/>
            <a:ext cx="4237888" cy="282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0FBC94-12EE-6D40-8519-F87EB5A27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910" y="4080580"/>
            <a:ext cx="4260005" cy="136551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662CF-5801-55F5-B2C7-EEF2E5179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09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3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3823740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467ED-A4F6-A5C3-8914-48004C252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83691-F8D4-4E61-1AF1-30203580C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76" y="1518257"/>
            <a:ext cx="4746514" cy="4351338"/>
          </a:xfrm>
        </p:spPr>
        <p:txBody>
          <a:bodyPr/>
          <a:lstStyle/>
          <a:p>
            <a:r>
              <a:rPr lang="en-GB" dirty="0"/>
              <a:t>Diamond II upgrade</a:t>
            </a:r>
          </a:p>
          <a:p>
            <a:r>
              <a:rPr lang="en-GB" dirty="0"/>
              <a:t>Up to 10</a:t>
            </a:r>
            <a:r>
              <a:rPr lang="en-GB" baseline="30000" dirty="0"/>
              <a:t>12</a:t>
            </a:r>
            <a:r>
              <a:rPr lang="en-GB" dirty="0"/>
              <a:t> </a:t>
            </a:r>
            <a:r>
              <a:rPr lang="en-GB" dirty="0" err="1"/>
              <a:t>ph</a:t>
            </a:r>
            <a:r>
              <a:rPr lang="en-GB" dirty="0"/>
              <a:t>/mm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  <a:p>
            <a:r>
              <a:rPr lang="en-GB" dirty="0"/>
              <a:t>Many beamlines &gt;20keV</a:t>
            </a:r>
          </a:p>
          <a:p>
            <a:r>
              <a:rPr lang="en-GB" dirty="0"/>
              <a:t>~100kHz framerate</a:t>
            </a:r>
          </a:p>
          <a:p>
            <a:r>
              <a:rPr lang="en-GB" dirty="0"/>
              <a:t>~100µm pixels</a:t>
            </a:r>
          </a:p>
          <a:p>
            <a:r>
              <a:rPr lang="en-GB" dirty="0" err="1"/>
              <a:t>Mpixels</a:t>
            </a:r>
            <a:r>
              <a:rPr lang="en-GB" dirty="0"/>
              <a:t> for 2029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C7D85-AA34-F719-6BB1-FCAC63E35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5762518" y="672739"/>
            <a:ext cx="4231699" cy="2516871"/>
          </a:xfrm>
          <a:prstGeom prst="rect">
            <a:avLst/>
          </a:prstGeom>
        </p:spPr>
      </p:pic>
      <p:pic>
        <p:nvPicPr>
          <p:cNvPr id="5" name="Picture 32" descr="A picture containing screenshot, text, line, diagram&#10;&#10;Description automatically generated">
            <a:extLst>
              <a:ext uri="{FF2B5EF4-FFF2-40B4-BE49-F238E27FC236}">
                <a16:creationId xmlns:a16="http://schemas.microsoft.com/office/drawing/2014/main" id="{034A67B2-D4DD-F395-9240-DDDF06CF9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212" y="3419344"/>
            <a:ext cx="3844136" cy="194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8317FE-7037-0990-CD1C-F49920D57C31}"/>
              </a:ext>
            </a:extLst>
          </p:cNvPr>
          <p:cNvSpPr txBox="1"/>
          <p:nvPr/>
        </p:nvSpPr>
        <p:spPr>
          <a:xfrm>
            <a:off x="6814406" y="246620"/>
            <a:ext cx="4204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Credit: https://www.diamond.ac.uk/Diamond-II.html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72B3AC-A9E1-750C-AB06-D706F2E26453}"/>
              </a:ext>
            </a:extLst>
          </p:cNvPr>
          <p:cNvGrpSpPr/>
          <p:nvPr/>
        </p:nvGrpSpPr>
        <p:grpSpPr>
          <a:xfrm>
            <a:off x="9842500" y="845878"/>
            <a:ext cx="2085975" cy="2463843"/>
            <a:chOff x="4878927" y="1917005"/>
            <a:chExt cx="2085975" cy="246384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A0DBC53-6C7F-437F-1B9E-06616E654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82081" y="3143867"/>
              <a:ext cx="1803931" cy="123698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45B04FC-6931-5F2F-0AFF-E10F42F4F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4878927" y="2126397"/>
              <a:ext cx="2085975" cy="89535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02B2AE-9045-F4F8-0149-8DC516B77D3E}"/>
                </a:ext>
              </a:extLst>
            </p:cNvPr>
            <p:cNvSpPr txBox="1"/>
            <p:nvPr/>
          </p:nvSpPr>
          <p:spPr>
            <a:xfrm>
              <a:off x="4982081" y="1917005"/>
              <a:ext cx="1599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solidFill>
                    <a:srgbClr val="000000"/>
                  </a:solidFill>
                </a:rPr>
                <a:t>4</a:t>
              </a:r>
              <a:r>
                <a:rPr lang="en-GB" sz="1200" b="1" baseline="30000">
                  <a:solidFill>
                    <a:srgbClr val="000000"/>
                  </a:solidFill>
                </a:rPr>
                <a:t>th</a:t>
              </a:r>
              <a:r>
                <a:rPr lang="en-GB" sz="1200" b="1">
                  <a:solidFill>
                    <a:srgbClr val="000000"/>
                  </a:solidFill>
                </a:rPr>
                <a:t> generation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54B746D-6E19-C9EF-20FF-09C6F22D5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5843" y="3389220"/>
            <a:ext cx="4231699" cy="21003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9B7148-53A2-5A82-3E66-3C3DADDBB1A5}"/>
              </a:ext>
            </a:extLst>
          </p:cNvPr>
          <p:cNvSpPr txBox="1"/>
          <p:nvPr/>
        </p:nvSpPr>
        <p:spPr>
          <a:xfrm>
            <a:off x="3439992" y="4439049"/>
            <a:ext cx="822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Gain factor x100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9A8A14-9CC0-926D-41DC-00C80A44C6AE}"/>
              </a:ext>
            </a:extLst>
          </p:cNvPr>
          <p:cNvSpPr txBox="1"/>
          <p:nvPr/>
        </p:nvSpPr>
        <p:spPr>
          <a:xfrm>
            <a:off x="8748455" y="3642281"/>
            <a:ext cx="19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First light: 2029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CFD12C4-9ABE-475F-9E18-6756BE7D0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4</a:t>
            </a:fld>
            <a:r>
              <a:rPr lang="en-GB" dirty="0"/>
              <a:t> of 17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1677EF-B639-75B2-F311-C90E05377556}"/>
              </a:ext>
            </a:extLst>
          </p:cNvPr>
          <p:cNvCxnSpPr/>
          <p:nvPr/>
        </p:nvCxnSpPr>
        <p:spPr>
          <a:xfrm>
            <a:off x="10332537" y="3947160"/>
            <a:ext cx="1004298" cy="3581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4F719BB-729B-6583-A85F-8ED4E7BCB338}"/>
              </a:ext>
            </a:extLst>
          </p:cNvPr>
          <p:cNvCxnSpPr>
            <a:cxnSpLocks/>
          </p:cNvCxnSpPr>
          <p:nvPr/>
        </p:nvCxnSpPr>
        <p:spPr>
          <a:xfrm flipV="1">
            <a:off x="4072257" y="3597440"/>
            <a:ext cx="0" cy="11494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58AC81C-BBA5-7DFE-105A-25188515B129}"/>
              </a:ext>
            </a:extLst>
          </p:cNvPr>
          <p:cNvSpPr txBox="1"/>
          <p:nvPr/>
        </p:nvSpPr>
        <p:spPr>
          <a:xfrm>
            <a:off x="5422790" y="5339743"/>
            <a:ext cx="1836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Energy x100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09E6A1B-CA9D-4B9F-4C3F-55375A557BCE}"/>
              </a:ext>
            </a:extLst>
          </p:cNvPr>
          <p:cNvCxnSpPr>
            <a:cxnSpLocks/>
          </p:cNvCxnSpPr>
          <p:nvPr/>
        </p:nvCxnSpPr>
        <p:spPr>
          <a:xfrm>
            <a:off x="5327374" y="5390785"/>
            <a:ext cx="179352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66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27E2C-A3CD-67B2-7BD4-3C00DE23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41BEF-9E44-E760-64B5-AC844B96E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19223"/>
            <a:ext cx="33274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ESRF-EBS</a:t>
            </a:r>
          </a:p>
          <a:p>
            <a:r>
              <a:rPr lang="en-GB" dirty="0"/>
              <a:t>30-100keV</a:t>
            </a:r>
          </a:p>
          <a:p>
            <a:r>
              <a:rPr lang="en-GB" dirty="0"/>
              <a:t>10</a:t>
            </a:r>
            <a:r>
              <a:rPr lang="en-GB" baseline="30000" dirty="0"/>
              <a:t>11</a:t>
            </a:r>
            <a:r>
              <a:rPr lang="en-GB" dirty="0"/>
              <a:t> </a:t>
            </a:r>
            <a:r>
              <a:rPr lang="en-GB" dirty="0" err="1"/>
              <a:t>ph</a:t>
            </a:r>
            <a:r>
              <a:rPr lang="en-GB" dirty="0"/>
              <a:t>/mm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  <a:p>
            <a:r>
              <a:rPr lang="en-GB" dirty="0"/>
              <a:t>10-100s kHz continuous framerate</a:t>
            </a:r>
          </a:p>
          <a:p>
            <a:r>
              <a:rPr lang="en-GB" dirty="0"/>
              <a:t>Sufficient flux for time resolved with 16-bunch mode, 5.7 MHz burst – upcoming chip version</a:t>
            </a:r>
          </a:p>
        </p:txBody>
      </p:sp>
      <p:pic>
        <p:nvPicPr>
          <p:cNvPr id="5" name="Picture 4" descr="A picture containing text, screenshot, font, circle&#10;&#10;Description automatically generated">
            <a:extLst>
              <a:ext uri="{FF2B5EF4-FFF2-40B4-BE49-F238E27FC236}">
                <a16:creationId xmlns:a16="http://schemas.microsoft.com/office/drawing/2014/main" id="{38D39ACB-F681-EDD7-9A7B-64EC9866C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042" y="2787622"/>
            <a:ext cx="2487950" cy="2602939"/>
          </a:xfrm>
          <a:prstGeom prst="rect">
            <a:avLst/>
          </a:prstGeom>
        </p:spPr>
      </p:pic>
      <p:pic>
        <p:nvPicPr>
          <p:cNvPr id="6" name="Picture 5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CBEA9552-D11A-19AC-F270-6A94069011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548"/>
          <a:stretch/>
        </p:blipFill>
        <p:spPr bwMode="auto">
          <a:xfrm>
            <a:off x="7483617" y="56375"/>
            <a:ext cx="4708383" cy="28221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9940177-526B-3A1C-AFF5-D73B70C5F6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9676257"/>
              </p:ext>
            </p:extLst>
          </p:nvPr>
        </p:nvGraphicFramePr>
        <p:xfrm>
          <a:off x="3811889" y="1537441"/>
          <a:ext cx="4789957" cy="4170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500298-807B-28A0-3933-F09C2F93B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5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1565935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27E2C-A3CD-67B2-7BD4-3C00DE23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DynamiX</a:t>
            </a:r>
            <a:r>
              <a:rPr lang="en-GB"/>
              <a:t> Spec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06F86CB9-C1DF-7771-63DC-1CF1B71575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793482"/>
              </p:ext>
            </p:extLst>
          </p:nvPr>
        </p:nvGraphicFramePr>
        <p:xfrm>
          <a:off x="838200" y="1461472"/>
          <a:ext cx="4726100" cy="4124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3753">
                  <a:extLst>
                    <a:ext uri="{9D8B030D-6E8A-4147-A177-3AD203B41FA5}">
                      <a16:colId xmlns:a16="http://schemas.microsoft.com/office/drawing/2014/main" val="547736078"/>
                    </a:ext>
                  </a:extLst>
                </a:gridCol>
                <a:gridCol w="2862347">
                  <a:extLst>
                    <a:ext uri="{9D8B030D-6E8A-4147-A177-3AD203B41FA5}">
                      <a16:colId xmlns:a16="http://schemas.microsoft.com/office/drawing/2014/main" val="42174585"/>
                    </a:ext>
                  </a:extLst>
                </a:gridCol>
              </a:tblGrid>
              <a:tr h="606068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err="1"/>
                        <a:t>DynamiX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263475"/>
                  </a:ext>
                </a:extLst>
              </a:tr>
              <a:tr h="568344">
                <a:tc>
                  <a:txBody>
                    <a:bodyPr/>
                    <a:lstStyle/>
                    <a:p>
                      <a:r>
                        <a:rPr lang="en-GB" sz="1600" b="1"/>
                        <a:t>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&gt;10</a:t>
                      </a:r>
                      <a:r>
                        <a:rPr lang="en-GB" sz="1600" baseline="30000"/>
                        <a:t>9</a:t>
                      </a:r>
                      <a:r>
                        <a:rPr lang="en-GB" sz="1600"/>
                        <a:t> </a:t>
                      </a:r>
                      <a:r>
                        <a:rPr lang="en-GB" sz="1600" err="1"/>
                        <a:t>ph</a:t>
                      </a:r>
                      <a:r>
                        <a:rPr lang="en-GB" sz="1600"/>
                        <a:t>/s/pixel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191498"/>
                  </a:ext>
                </a:extLst>
              </a:tr>
              <a:tr h="380974">
                <a:tc>
                  <a:txBody>
                    <a:bodyPr/>
                    <a:lstStyle/>
                    <a:p>
                      <a:r>
                        <a:rPr lang="en-GB" sz="1600" b="1"/>
                        <a:t>Pixel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110 </a:t>
                      </a:r>
                      <a:r>
                        <a:rPr lang="en-GB" sz="1600" err="1"/>
                        <a:t>μm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194426"/>
                  </a:ext>
                </a:extLst>
              </a:tr>
              <a:tr h="548347">
                <a:tc>
                  <a:txBody>
                    <a:bodyPr/>
                    <a:lstStyle/>
                    <a:p>
                      <a:r>
                        <a:rPr lang="en-GB" sz="1600" b="1"/>
                        <a:t>Frame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533 kHz (Synchrotron determined)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86374"/>
                  </a:ext>
                </a:extLst>
              </a:tr>
              <a:tr h="568344">
                <a:tc>
                  <a:txBody>
                    <a:bodyPr/>
                    <a:lstStyle/>
                    <a:p>
                      <a:r>
                        <a:rPr lang="en-GB" sz="1600" b="1"/>
                        <a:t>Dynamic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&gt;10</a:t>
                      </a:r>
                      <a:r>
                        <a:rPr lang="en-GB" sz="1600" baseline="30000"/>
                        <a:t>11</a:t>
                      </a:r>
                      <a:r>
                        <a:rPr lang="en-GB" sz="1600"/>
                        <a:t> </a:t>
                      </a:r>
                      <a:r>
                        <a:rPr lang="en-GB" sz="1600" err="1"/>
                        <a:t>ph</a:t>
                      </a:r>
                      <a:r>
                        <a:rPr lang="en-GB" sz="1600"/>
                        <a:t>/mm</a:t>
                      </a:r>
                      <a:r>
                        <a:rPr lang="en-GB" sz="1600" baseline="30000"/>
                        <a:t>2</a:t>
                      </a:r>
                      <a:r>
                        <a:rPr lang="en-GB" sz="1600"/>
                        <a:t>/s</a:t>
                      </a:r>
                      <a:endParaRPr lang="en-GB" sz="1600" baseline="30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153195"/>
                  </a:ext>
                </a:extLst>
              </a:tr>
              <a:tr h="764421">
                <a:tc>
                  <a:txBody>
                    <a:bodyPr/>
                    <a:lstStyle/>
                    <a:p>
                      <a:r>
                        <a:rPr lang="en-GB" sz="1600" b="1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25keV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 dirty="0">
                          <a:solidFill>
                            <a:srgbClr val="2E2C61"/>
                          </a:solidFill>
                        </a:rPr>
                        <a:t>t</a:t>
                      </a:r>
                      <a:r>
                        <a:rPr lang="en-GB" sz="1600" dirty="0"/>
                        <a:t>ypical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569697"/>
                  </a:ext>
                </a:extLst>
              </a:tr>
              <a:tr h="657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Noise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Single photon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065794"/>
                  </a:ext>
                </a:extLst>
              </a:tr>
            </a:tbl>
          </a:graphicData>
        </a:graphic>
      </p:graphicFrame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21F8FB50-586F-678B-3B4E-5338BBE0CC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" t="626" r="1164"/>
          <a:stretch/>
        </p:blipFill>
        <p:spPr bwMode="auto">
          <a:xfrm>
            <a:off x="5837336" y="575967"/>
            <a:ext cx="6048174" cy="4873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E0F726A-D26D-DA1C-1189-1A6896C0A666}"/>
              </a:ext>
            </a:extLst>
          </p:cNvPr>
          <p:cNvSpPr/>
          <p:nvPr/>
        </p:nvSpPr>
        <p:spPr>
          <a:xfrm>
            <a:off x="5924163" y="603802"/>
            <a:ext cx="3486151" cy="4817954"/>
          </a:xfrm>
          <a:prstGeom prst="rect">
            <a:avLst/>
          </a:prstGeom>
          <a:solidFill>
            <a:schemeClr val="accent1">
              <a:alpha val="30000"/>
            </a:schemeClr>
          </a:solidFill>
          <a:ln w="381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1BA1D7-63A1-42CB-40D2-6CD18FACFC79}"/>
              </a:ext>
            </a:extLst>
          </p:cNvPr>
          <p:cNvSpPr/>
          <p:nvPr/>
        </p:nvSpPr>
        <p:spPr>
          <a:xfrm>
            <a:off x="9483887" y="631638"/>
            <a:ext cx="2238703" cy="4790118"/>
          </a:xfrm>
          <a:prstGeom prst="rect">
            <a:avLst/>
          </a:prstGeom>
          <a:solidFill>
            <a:schemeClr val="bg2">
              <a:lumMod val="65000"/>
              <a:alpha val="70000"/>
            </a:schemeClr>
          </a:solidFill>
          <a:ln w="38100">
            <a:solidFill>
              <a:schemeClr val="bg2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19C5AC-E7DA-7AA9-9048-1DFB94929FA9}"/>
              </a:ext>
            </a:extLst>
          </p:cNvPr>
          <p:cNvSpPr txBox="1"/>
          <p:nvPr/>
        </p:nvSpPr>
        <p:spPr>
          <a:xfrm>
            <a:off x="5837336" y="156616"/>
            <a:ext cx="3572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>
                <a:solidFill>
                  <a:schemeClr val="accent1"/>
                </a:solidFill>
              </a:rPr>
              <a:t>DynamiX</a:t>
            </a:r>
            <a:r>
              <a:rPr lang="en-GB" sz="2400" b="1" dirty="0">
                <a:solidFill>
                  <a:schemeClr val="accent1"/>
                </a:solidFill>
              </a:rPr>
              <a:t> Chip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638A39-7BD1-4797-2320-52A4FF01656D}"/>
              </a:ext>
            </a:extLst>
          </p:cNvPr>
          <p:cNvSpPr txBox="1"/>
          <p:nvPr/>
        </p:nvSpPr>
        <p:spPr>
          <a:xfrm>
            <a:off x="9448801" y="146120"/>
            <a:ext cx="2273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>
                <a:solidFill>
                  <a:schemeClr val="bg2">
                    <a:lumMod val="65000"/>
                  </a:schemeClr>
                </a:solidFill>
              </a:rPr>
              <a:t>XIDer</a:t>
            </a:r>
            <a:r>
              <a:rPr lang="en-GB" sz="2400" b="1" dirty="0">
                <a:solidFill>
                  <a:schemeClr val="bg2">
                    <a:lumMod val="65000"/>
                  </a:schemeClr>
                </a:solidFill>
              </a:rPr>
              <a:t> Chip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7098F-CABB-1F1B-C0D9-A979A7AF6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6</a:t>
            </a:fld>
            <a:r>
              <a:rPr lang="en-GB" dirty="0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2210768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D9768-3B2E-9A80-94D4-AD7F3C2C1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Chip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D97EA-094D-B2DE-3815-E2F91C438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835" y="1825625"/>
            <a:ext cx="4210176" cy="3873211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/>
              <a:t>Incremental digital integration (per pixel):</a:t>
            </a:r>
          </a:p>
          <a:p>
            <a:pPr>
              <a:spcAft>
                <a:spcPts val="600"/>
              </a:spcAft>
            </a:pPr>
            <a:r>
              <a:rPr lang="en-GB" sz="2400"/>
              <a:t>2 stage charge cancellation circuit </a:t>
            </a:r>
          </a:p>
          <a:p>
            <a:pPr>
              <a:spcAft>
                <a:spcPts val="600"/>
              </a:spcAft>
            </a:pPr>
            <a:r>
              <a:rPr lang="en-GB" sz="2400"/>
              <a:t>Signal integrated in coarse stage cancelled and residual passed to fine stage</a:t>
            </a:r>
          </a:p>
          <a:p>
            <a:pPr>
              <a:spcAft>
                <a:spcPts val="600"/>
              </a:spcAft>
            </a:pPr>
            <a:r>
              <a:rPr lang="en-GB" sz="2400"/>
              <a:t>Coarse and Fine counters output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F495627-AA3B-EC73-F7AE-69963126C7E5}"/>
              </a:ext>
            </a:extLst>
          </p:cNvPr>
          <p:cNvGrpSpPr/>
          <p:nvPr/>
        </p:nvGrpSpPr>
        <p:grpSpPr>
          <a:xfrm>
            <a:off x="4588010" y="1416018"/>
            <a:ext cx="7723979" cy="4025964"/>
            <a:chOff x="4588010" y="1416018"/>
            <a:chExt cx="7723979" cy="402596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20CB387-F416-3C41-DDEB-7BB5A0A65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8010" y="1416018"/>
              <a:ext cx="7614322" cy="40259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9046A3-D844-4CFA-8AB1-668BCEC7C9FA}"/>
                </a:ext>
              </a:extLst>
            </p:cNvPr>
            <p:cNvSpPr txBox="1"/>
            <p:nvPr/>
          </p:nvSpPr>
          <p:spPr>
            <a:xfrm>
              <a:off x="4912056" y="1690688"/>
              <a:ext cx="275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/>
                <a:t>“Coarse stage”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9439FD4-B645-0B30-C2E3-4665BA4137BE}"/>
                </a:ext>
              </a:extLst>
            </p:cNvPr>
            <p:cNvSpPr txBox="1"/>
            <p:nvPr/>
          </p:nvSpPr>
          <p:spPr>
            <a:xfrm>
              <a:off x="8526993" y="1696647"/>
              <a:ext cx="275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“Fine stage”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46C36B2-E568-3485-A6C0-3F5784B4B70C}"/>
                </a:ext>
              </a:extLst>
            </p:cNvPr>
            <p:cNvSpPr/>
            <p:nvPr/>
          </p:nvSpPr>
          <p:spPr>
            <a:xfrm>
              <a:off x="6219643" y="2606443"/>
              <a:ext cx="829158" cy="245718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F27F16-9F36-CF46-D132-F6DF08EB3DAB}"/>
                </a:ext>
              </a:extLst>
            </p:cNvPr>
            <p:cNvSpPr/>
            <p:nvPr/>
          </p:nvSpPr>
          <p:spPr>
            <a:xfrm>
              <a:off x="6173149" y="2737528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Reference voltage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E05C7AF-67E5-A189-CA95-54A4ABE85FC3}"/>
                </a:ext>
              </a:extLst>
            </p:cNvPr>
            <p:cNvSpPr/>
            <p:nvPr/>
          </p:nvSpPr>
          <p:spPr>
            <a:xfrm>
              <a:off x="9735175" y="2768998"/>
              <a:ext cx="829158" cy="206082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C3DD09C-744E-C497-669C-EEA02DE266CB}"/>
                </a:ext>
              </a:extLst>
            </p:cNvPr>
            <p:cNvSpPr/>
            <p:nvPr/>
          </p:nvSpPr>
          <p:spPr>
            <a:xfrm>
              <a:off x="9735175" y="2860464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Reference voltage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383620-0074-540F-F592-34B78336A143}"/>
                </a:ext>
              </a:extLst>
            </p:cNvPr>
            <p:cNvSpPr/>
            <p:nvPr/>
          </p:nvSpPr>
          <p:spPr>
            <a:xfrm>
              <a:off x="8188364" y="3547863"/>
              <a:ext cx="422236" cy="245718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BA6A08-1E85-7B36-A527-2EF9118C3682}"/>
                </a:ext>
              </a:extLst>
            </p:cNvPr>
            <p:cNvSpPr/>
            <p:nvPr/>
          </p:nvSpPr>
          <p:spPr>
            <a:xfrm>
              <a:off x="8078062" y="3685865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Coarse threshold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D04CB84-6DEA-BE0D-6DC5-65E8A0CB96FA}"/>
                </a:ext>
              </a:extLst>
            </p:cNvPr>
            <p:cNvSpPr/>
            <p:nvPr/>
          </p:nvSpPr>
          <p:spPr>
            <a:xfrm>
              <a:off x="11686292" y="3662618"/>
              <a:ext cx="422236" cy="171268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EDB337-6949-5FA8-B9B5-1316835553FD}"/>
                </a:ext>
              </a:extLst>
            </p:cNvPr>
            <p:cNvSpPr/>
            <p:nvPr/>
          </p:nvSpPr>
          <p:spPr>
            <a:xfrm>
              <a:off x="11482831" y="3726525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Fine threshold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7A062C-2C4C-9533-7555-B7BFFD7B100C}"/>
                </a:ext>
              </a:extLst>
            </p:cNvPr>
            <p:cNvSpPr/>
            <p:nvPr/>
          </p:nvSpPr>
          <p:spPr>
            <a:xfrm>
              <a:off x="8633846" y="3156185"/>
              <a:ext cx="618551" cy="245718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5B97E67-86F3-0794-A04B-82E97ACF3791}"/>
                </a:ext>
              </a:extLst>
            </p:cNvPr>
            <p:cNvSpPr/>
            <p:nvPr/>
          </p:nvSpPr>
          <p:spPr>
            <a:xfrm>
              <a:off x="8580893" y="3115282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Reference voltage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F36B62C-C37F-9451-3065-A58EF1994B93}"/>
              </a:ext>
            </a:extLst>
          </p:cNvPr>
          <p:cNvSpPr/>
          <p:nvPr/>
        </p:nvSpPr>
        <p:spPr>
          <a:xfrm>
            <a:off x="4516341" y="4635610"/>
            <a:ext cx="7685991" cy="84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D8E5CC4-20A4-DB41-E3B6-044C05D7A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z="1200" smtClean="0"/>
              <a:t>7</a:t>
            </a:fld>
            <a:r>
              <a:rPr lang="en-GB" sz="1200" dirty="0"/>
              <a:t> of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5BA2EE-208C-B1E0-0466-908F4787E57B}"/>
              </a:ext>
            </a:extLst>
          </p:cNvPr>
          <p:cNvSpPr/>
          <p:nvPr/>
        </p:nvSpPr>
        <p:spPr>
          <a:xfrm>
            <a:off x="4406684" y="1375115"/>
            <a:ext cx="427254" cy="3406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39A46A-AA3B-8E30-926D-2D200605F005}"/>
              </a:ext>
            </a:extLst>
          </p:cNvPr>
          <p:cNvSpPr/>
          <p:nvPr/>
        </p:nvSpPr>
        <p:spPr>
          <a:xfrm rot="16200000">
            <a:off x="8452530" y="-2352807"/>
            <a:ext cx="140307" cy="7481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475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E5D93C-B8E3-6601-E762-D24E543CA1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53"/>
          <a:stretch/>
        </p:blipFill>
        <p:spPr bwMode="auto">
          <a:xfrm>
            <a:off x="814042" y="1421094"/>
            <a:ext cx="4107693" cy="40259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A7EFF5-5E35-8610-3D0A-DB82E345A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Coarse Stage (&lt;6400 </a:t>
            </a:r>
            <a:r>
              <a:rPr lang="en-GB" sz="3600" dirty="0" err="1"/>
              <a:t>ph</a:t>
            </a:r>
            <a:r>
              <a:rPr lang="en-GB" sz="3600" dirty="0"/>
              <a:t>/</a:t>
            </a:r>
            <a:r>
              <a:rPr lang="en-GB" sz="3600" dirty="0" err="1"/>
              <a:t>pix</a:t>
            </a:r>
            <a:r>
              <a:rPr lang="en-GB" sz="3600" dirty="0"/>
              <a:t>/frame @ 30keV)</a:t>
            </a:r>
          </a:p>
        </p:txBody>
      </p:sp>
      <p:pic>
        <p:nvPicPr>
          <p:cNvPr id="8" name="CloseUpCoarseStage">
            <a:hlinkClick r:id="" action="ppaction://media"/>
            <a:extLst>
              <a:ext uri="{FF2B5EF4-FFF2-40B4-BE49-F238E27FC236}">
                <a16:creationId xmlns:a16="http://schemas.microsoft.com/office/drawing/2014/main" id="{9EA4B1C0-AAAB-19A0-3FDA-3C7F6F2C25BD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740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57729" y="1360753"/>
            <a:ext cx="5209831" cy="390701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DB708A-4C5E-705E-0048-E6FCFC55C665}"/>
              </a:ext>
            </a:extLst>
          </p:cNvPr>
          <p:cNvSpPr txBox="1"/>
          <p:nvPr/>
        </p:nvSpPr>
        <p:spPr>
          <a:xfrm>
            <a:off x="5508859" y="2859140"/>
            <a:ext cx="10488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136190"/>
                </a:solidFill>
              </a:rPr>
              <a:t>Signal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82C529-31C9-2816-CE8D-3F42A6FBBC2E}"/>
              </a:ext>
            </a:extLst>
          </p:cNvPr>
          <p:cNvSpPr txBox="1"/>
          <p:nvPr/>
        </p:nvSpPr>
        <p:spPr>
          <a:xfrm>
            <a:off x="5711028" y="3488355"/>
            <a:ext cx="1420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9DD99B"/>
                </a:solidFill>
              </a:rPr>
              <a:t>Coarse threshold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DEC874-BB39-51CC-B9CD-018534AAA526}"/>
              </a:ext>
            </a:extLst>
          </p:cNvPr>
          <p:cNvSpPr txBox="1"/>
          <p:nvPr/>
        </p:nvSpPr>
        <p:spPr>
          <a:xfrm>
            <a:off x="6619288" y="5369055"/>
            <a:ext cx="191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D37A5A"/>
                </a:solidFill>
              </a:rPr>
              <a:t>Coarse counts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014C3A0-9BC6-6263-854A-43F028DE6C70}"/>
              </a:ext>
            </a:extLst>
          </p:cNvPr>
          <p:cNvSpPr/>
          <p:nvPr/>
        </p:nvSpPr>
        <p:spPr>
          <a:xfrm>
            <a:off x="4861332" y="2827817"/>
            <a:ext cx="3214734" cy="1334841"/>
          </a:xfrm>
          <a:custGeom>
            <a:avLst/>
            <a:gdLst>
              <a:gd name="connsiteX0" fmla="*/ 0 w 3370729"/>
              <a:gd name="connsiteY0" fmla="*/ 968188 h 1334841"/>
              <a:gd name="connsiteX1" fmla="*/ 2429435 w 3370729"/>
              <a:gd name="connsiteY1" fmla="*/ 1281953 h 1334841"/>
              <a:gd name="connsiteX2" fmla="*/ 3370729 w 3370729"/>
              <a:gd name="connsiteY2" fmla="*/ 0 h 133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0729" h="1334841">
                <a:moveTo>
                  <a:pt x="0" y="968188"/>
                </a:moveTo>
                <a:cubicBezTo>
                  <a:pt x="933823" y="1205753"/>
                  <a:pt x="1867647" y="1443318"/>
                  <a:pt x="2429435" y="1281953"/>
                </a:cubicBezTo>
                <a:cubicBezTo>
                  <a:pt x="2991223" y="1120588"/>
                  <a:pt x="3180976" y="560294"/>
                  <a:pt x="3370729" y="0"/>
                </a:cubicBezTo>
              </a:path>
            </a:pathLst>
          </a:custGeom>
          <a:noFill/>
          <a:ln w="38100">
            <a:solidFill>
              <a:srgbClr val="9DD99B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FA48E1-5E1C-A9FC-8811-BC74F8813274}"/>
              </a:ext>
            </a:extLst>
          </p:cNvPr>
          <p:cNvSpPr/>
          <p:nvPr/>
        </p:nvSpPr>
        <p:spPr>
          <a:xfrm>
            <a:off x="2467085" y="2615572"/>
            <a:ext cx="829158" cy="24571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D4ED4C-EF8C-2A98-7958-D26291CCFF31}"/>
              </a:ext>
            </a:extLst>
          </p:cNvPr>
          <p:cNvSpPr/>
          <p:nvPr/>
        </p:nvSpPr>
        <p:spPr>
          <a:xfrm>
            <a:off x="2420591" y="2746657"/>
            <a:ext cx="829158" cy="2457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Reference voltage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4F2BCA-7A02-77ED-1CC8-014BE21B7FED}"/>
              </a:ext>
            </a:extLst>
          </p:cNvPr>
          <p:cNvSpPr/>
          <p:nvPr/>
        </p:nvSpPr>
        <p:spPr>
          <a:xfrm>
            <a:off x="4385866" y="3553202"/>
            <a:ext cx="475465" cy="24571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787E16-9013-DD7A-70A2-F453AEA100DC}"/>
              </a:ext>
            </a:extLst>
          </p:cNvPr>
          <p:cNvSpPr/>
          <p:nvPr/>
        </p:nvSpPr>
        <p:spPr>
          <a:xfrm>
            <a:off x="4208584" y="3694997"/>
            <a:ext cx="829158" cy="2457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Coarse threshold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B5AA87-DAC3-4EE4-1036-6E53149FBC30}"/>
              </a:ext>
            </a:extLst>
          </p:cNvPr>
          <p:cNvSpPr/>
          <p:nvPr/>
        </p:nvSpPr>
        <p:spPr>
          <a:xfrm>
            <a:off x="424440" y="4643336"/>
            <a:ext cx="4781015" cy="84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CD09999-F2DC-9633-9D1A-6719713FC8C8}"/>
              </a:ext>
            </a:extLst>
          </p:cNvPr>
          <p:cNvSpPr/>
          <p:nvPr/>
        </p:nvSpPr>
        <p:spPr>
          <a:xfrm>
            <a:off x="2294339" y="3357762"/>
            <a:ext cx="9172947" cy="2430180"/>
          </a:xfrm>
          <a:custGeom>
            <a:avLst/>
            <a:gdLst>
              <a:gd name="connsiteX0" fmla="*/ 0 w 8758518"/>
              <a:gd name="connsiteY0" fmla="*/ 1039905 h 1934668"/>
              <a:gd name="connsiteX1" fmla="*/ 5504330 w 8758518"/>
              <a:gd name="connsiteY1" fmla="*/ 1900517 h 1934668"/>
              <a:gd name="connsiteX2" fmla="*/ 8758518 w 8758518"/>
              <a:gd name="connsiteY2" fmla="*/ 0 h 193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58518" h="1934668">
                <a:moveTo>
                  <a:pt x="0" y="1039905"/>
                </a:moveTo>
                <a:cubicBezTo>
                  <a:pt x="2022288" y="1556870"/>
                  <a:pt x="4044577" y="2073835"/>
                  <a:pt x="5504330" y="1900517"/>
                </a:cubicBezTo>
                <a:cubicBezTo>
                  <a:pt x="6964083" y="1727200"/>
                  <a:pt x="7861300" y="863600"/>
                  <a:pt x="8758518" y="0"/>
                </a:cubicBezTo>
              </a:path>
            </a:pathLst>
          </a:custGeom>
          <a:noFill/>
          <a:ln w="38100">
            <a:solidFill>
              <a:srgbClr val="D37A5A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3DE3CB2-1763-C5F7-98E7-1B50C61A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8</a:t>
            </a:fld>
            <a:r>
              <a:rPr lang="en-GB" dirty="0"/>
              <a:t> of 17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20E920-00B8-48F2-6484-646B4E56E6EC}"/>
              </a:ext>
            </a:extLst>
          </p:cNvPr>
          <p:cNvSpPr/>
          <p:nvPr/>
        </p:nvSpPr>
        <p:spPr>
          <a:xfrm>
            <a:off x="740199" y="1326218"/>
            <a:ext cx="140307" cy="3426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15F6D6-FA29-32A1-0721-75E8DFEAE26E}"/>
              </a:ext>
            </a:extLst>
          </p:cNvPr>
          <p:cNvSpPr/>
          <p:nvPr/>
        </p:nvSpPr>
        <p:spPr>
          <a:xfrm rot="5400000">
            <a:off x="3077580" y="-893572"/>
            <a:ext cx="140307" cy="4534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69241D-FBE2-3464-FC1A-1E9B7005BA87}"/>
              </a:ext>
            </a:extLst>
          </p:cNvPr>
          <p:cNvSpPr/>
          <p:nvPr/>
        </p:nvSpPr>
        <p:spPr>
          <a:xfrm>
            <a:off x="4853837" y="1408833"/>
            <a:ext cx="140307" cy="318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198875C-F558-1DBC-161B-EBBFE4C74604}"/>
              </a:ext>
            </a:extLst>
          </p:cNvPr>
          <p:cNvCxnSpPr>
            <a:cxnSpLocks/>
          </p:cNvCxnSpPr>
          <p:nvPr/>
        </p:nvCxnSpPr>
        <p:spPr>
          <a:xfrm>
            <a:off x="4572000" y="3020234"/>
            <a:ext cx="2280056" cy="542375"/>
          </a:xfrm>
          <a:prstGeom prst="straightConnector1">
            <a:avLst/>
          </a:prstGeom>
          <a:ln w="38100">
            <a:solidFill>
              <a:srgbClr val="3C789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14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23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8" grpId="0"/>
      <p:bldP spid="49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7EFF5-5E35-8610-3D0A-DB82E345A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42" y="279855"/>
            <a:ext cx="11526078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Transfer and Fine Stage (&lt;25 </a:t>
            </a:r>
            <a:r>
              <a:rPr lang="en-GB" sz="3600" dirty="0" err="1"/>
              <a:t>ph</a:t>
            </a:r>
            <a:r>
              <a:rPr lang="en-GB" sz="3600" dirty="0"/>
              <a:t>/</a:t>
            </a:r>
            <a:r>
              <a:rPr lang="en-GB" sz="3600" dirty="0" err="1"/>
              <a:t>pix</a:t>
            </a:r>
            <a:r>
              <a:rPr lang="en-GB" sz="3600" dirty="0"/>
              <a:t>/frame @ 30keV)</a:t>
            </a:r>
          </a:p>
        </p:txBody>
      </p:sp>
      <p:pic>
        <p:nvPicPr>
          <p:cNvPr id="11" name="3 Frame Sequence">
            <a:hlinkClick r:id="" action="ppaction://media"/>
            <a:extLst>
              <a:ext uri="{FF2B5EF4-FFF2-40B4-BE49-F238E27FC236}">
                <a16:creationId xmlns:a16="http://schemas.microsoft.com/office/drawing/2014/main" id="{DE7BFBDD-4606-3B23-2401-8721BA4F3B7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95322" y="1581984"/>
            <a:ext cx="5124998" cy="38437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571A1D4-06A1-06B4-EDF9-0F4104F00646}"/>
              </a:ext>
            </a:extLst>
          </p:cNvPr>
          <p:cNvSpPr txBox="1"/>
          <p:nvPr/>
        </p:nvSpPr>
        <p:spPr>
          <a:xfrm>
            <a:off x="8236792" y="5175032"/>
            <a:ext cx="1234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 orbit of Diamond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86D0E70-A412-2093-4050-8F88C70180B7}"/>
              </a:ext>
            </a:extLst>
          </p:cNvPr>
          <p:cNvCxnSpPr>
            <a:cxnSpLocks/>
          </p:cNvCxnSpPr>
          <p:nvPr/>
        </p:nvCxnSpPr>
        <p:spPr>
          <a:xfrm>
            <a:off x="8750208" y="1855868"/>
            <a:ext cx="0" cy="31413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6DFE24B-5A33-ED82-F692-FA2C39A6DD6B}"/>
              </a:ext>
            </a:extLst>
          </p:cNvPr>
          <p:cNvCxnSpPr>
            <a:cxnSpLocks/>
          </p:cNvCxnSpPr>
          <p:nvPr/>
        </p:nvCxnSpPr>
        <p:spPr>
          <a:xfrm>
            <a:off x="9981396" y="1855868"/>
            <a:ext cx="0" cy="31413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5F5E757-642A-46E6-51C9-AA5DDE16CD2A}"/>
              </a:ext>
            </a:extLst>
          </p:cNvPr>
          <p:cNvSpPr txBox="1"/>
          <p:nvPr/>
        </p:nvSpPr>
        <p:spPr>
          <a:xfrm>
            <a:off x="7789734" y="2030689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8bit Coarse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63774E-C113-4735-EEF5-0BEDBF87852F}"/>
              </a:ext>
            </a:extLst>
          </p:cNvPr>
          <p:cNvSpPr txBox="1"/>
          <p:nvPr/>
        </p:nvSpPr>
        <p:spPr>
          <a:xfrm>
            <a:off x="9012695" y="3755216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7bit Fine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22E24C-BB21-056B-BA6A-CEB757D4B5DB}"/>
              </a:ext>
            </a:extLst>
          </p:cNvPr>
          <p:cNvCxnSpPr/>
          <p:nvPr/>
        </p:nvCxnSpPr>
        <p:spPr>
          <a:xfrm>
            <a:off x="8520909" y="2773674"/>
            <a:ext cx="560832" cy="877414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7F7263C-2FC7-FC9D-0E42-32AF72F69D47}"/>
              </a:ext>
            </a:extLst>
          </p:cNvPr>
          <p:cNvSpPr txBox="1"/>
          <p:nvPr/>
        </p:nvSpPr>
        <p:spPr>
          <a:xfrm>
            <a:off x="8985278" y="2044796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8bit Coarse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DA1A85-C3E4-885D-A538-D31807FA158B}"/>
              </a:ext>
            </a:extLst>
          </p:cNvPr>
          <p:cNvSpPr txBox="1"/>
          <p:nvPr/>
        </p:nvSpPr>
        <p:spPr>
          <a:xfrm>
            <a:off x="10315939" y="3748624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7bit Fine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46EEA8F-1AA0-D134-54F6-8246794E5558}"/>
              </a:ext>
            </a:extLst>
          </p:cNvPr>
          <p:cNvCxnSpPr/>
          <p:nvPr/>
        </p:nvCxnSpPr>
        <p:spPr>
          <a:xfrm>
            <a:off x="9755107" y="2773674"/>
            <a:ext cx="560832" cy="877414"/>
          </a:xfrm>
          <a:prstGeom prst="line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B08B5F7-8B5A-8771-383A-D8AA707911EA}"/>
              </a:ext>
            </a:extLst>
          </p:cNvPr>
          <p:cNvSpPr txBox="1"/>
          <p:nvPr/>
        </p:nvSpPr>
        <p:spPr>
          <a:xfrm>
            <a:off x="8277474" y="1220049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NEW</a:t>
            </a:r>
          </a:p>
          <a:p>
            <a:pPr algn="ctr"/>
            <a:r>
              <a:rPr lang="en-GB" dirty="0"/>
              <a:t>FRAME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F8CE7-606F-1441-1E6F-717DBC5434EC}"/>
              </a:ext>
            </a:extLst>
          </p:cNvPr>
          <p:cNvSpPr txBox="1"/>
          <p:nvPr/>
        </p:nvSpPr>
        <p:spPr>
          <a:xfrm>
            <a:off x="9527124" y="1234178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NEW</a:t>
            </a:r>
          </a:p>
          <a:p>
            <a:pPr algn="ctr"/>
            <a:r>
              <a:rPr lang="en-GB"/>
              <a:t>FRAME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C19FF02-42DE-1D55-2C19-2C678632253B}"/>
              </a:ext>
            </a:extLst>
          </p:cNvPr>
          <p:cNvGrpSpPr/>
          <p:nvPr/>
        </p:nvGrpSpPr>
        <p:grpSpPr>
          <a:xfrm>
            <a:off x="317420" y="1532702"/>
            <a:ext cx="6788527" cy="3520760"/>
            <a:chOff x="4588010" y="1416018"/>
            <a:chExt cx="7762632" cy="40259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B71BAFE-BA80-E9C7-3709-623611F2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8010" y="1416018"/>
              <a:ext cx="7614322" cy="40259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317E7F-B54F-9932-D711-1F095C612EFB}"/>
                </a:ext>
              </a:extLst>
            </p:cNvPr>
            <p:cNvSpPr txBox="1"/>
            <p:nvPr/>
          </p:nvSpPr>
          <p:spPr>
            <a:xfrm>
              <a:off x="4912056" y="1690688"/>
              <a:ext cx="275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/>
                <a:t>“Coarse stage”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F9C87C-34CD-EC3F-300E-0D800B302FE9}"/>
                </a:ext>
              </a:extLst>
            </p:cNvPr>
            <p:cNvSpPr txBox="1"/>
            <p:nvPr/>
          </p:nvSpPr>
          <p:spPr>
            <a:xfrm>
              <a:off x="8510925" y="1690688"/>
              <a:ext cx="2758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“Fine stage”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2A0B59-A79A-D7B7-11F2-215D18B04817}"/>
                </a:ext>
              </a:extLst>
            </p:cNvPr>
            <p:cNvSpPr/>
            <p:nvPr/>
          </p:nvSpPr>
          <p:spPr>
            <a:xfrm>
              <a:off x="6219643" y="2606443"/>
              <a:ext cx="829158" cy="245718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3881A4B-4382-15CC-B388-E1DB2634276B}"/>
                </a:ext>
              </a:extLst>
            </p:cNvPr>
            <p:cNvSpPr/>
            <p:nvPr/>
          </p:nvSpPr>
          <p:spPr>
            <a:xfrm>
              <a:off x="6173149" y="2737528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Reference voltage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E4F00EC-4DBA-3955-20CA-8D57B99A65DE}"/>
                </a:ext>
              </a:extLst>
            </p:cNvPr>
            <p:cNvSpPr/>
            <p:nvPr/>
          </p:nvSpPr>
          <p:spPr>
            <a:xfrm>
              <a:off x="9735175" y="2768998"/>
              <a:ext cx="829158" cy="206082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971AE3-AB53-3A3F-C6A8-6CBB04F92759}"/>
                </a:ext>
              </a:extLst>
            </p:cNvPr>
            <p:cNvSpPr/>
            <p:nvPr/>
          </p:nvSpPr>
          <p:spPr>
            <a:xfrm>
              <a:off x="9735175" y="2860464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Reference voltage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2474D4-592E-1490-2C71-1BE92BBEBB70}"/>
                </a:ext>
              </a:extLst>
            </p:cNvPr>
            <p:cNvSpPr/>
            <p:nvPr/>
          </p:nvSpPr>
          <p:spPr>
            <a:xfrm>
              <a:off x="8188364" y="3547863"/>
              <a:ext cx="422236" cy="245718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F85AC4F-358F-DBC6-5EDF-F7EC31415412}"/>
                </a:ext>
              </a:extLst>
            </p:cNvPr>
            <p:cNvSpPr/>
            <p:nvPr/>
          </p:nvSpPr>
          <p:spPr>
            <a:xfrm>
              <a:off x="8078062" y="3685865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Coarse threshold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0DF933E-17F3-47BA-4019-11B690955F0D}"/>
                </a:ext>
              </a:extLst>
            </p:cNvPr>
            <p:cNvSpPr/>
            <p:nvPr/>
          </p:nvSpPr>
          <p:spPr>
            <a:xfrm>
              <a:off x="11686292" y="3662618"/>
              <a:ext cx="422236" cy="171268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8CF2259-3AFC-FB03-BE9B-548490CF260F}"/>
                </a:ext>
              </a:extLst>
            </p:cNvPr>
            <p:cNvSpPr/>
            <p:nvPr/>
          </p:nvSpPr>
          <p:spPr>
            <a:xfrm>
              <a:off x="11521484" y="3754008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1"/>
                  </a:solidFill>
                </a:rPr>
                <a:t>Fine threshold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94E92C7-AA0A-EE49-9CE9-DC6AD32D0C8C}"/>
                </a:ext>
              </a:extLst>
            </p:cNvPr>
            <p:cNvSpPr/>
            <p:nvPr/>
          </p:nvSpPr>
          <p:spPr>
            <a:xfrm>
              <a:off x="8633846" y="3156185"/>
              <a:ext cx="618551" cy="245718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605D667-50EB-1CA7-9BC1-81F9D57D5ED3}"/>
                </a:ext>
              </a:extLst>
            </p:cNvPr>
            <p:cNvSpPr/>
            <p:nvPr/>
          </p:nvSpPr>
          <p:spPr>
            <a:xfrm>
              <a:off x="8580893" y="3115282"/>
              <a:ext cx="829158" cy="245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solidFill>
                    <a:schemeClr val="tx1"/>
                  </a:solidFill>
                </a:rPr>
                <a:t>Reference voltage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87F2DC6-AA51-109D-0F73-FE4B32735C82}"/>
              </a:ext>
            </a:extLst>
          </p:cNvPr>
          <p:cNvSpPr/>
          <p:nvPr/>
        </p:nvSpPr>
        <p:spPr>
          <a:xfrm>
            <a:off x="303686" y="4348236"/>
            <a:ext cx="6743500" cy="84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9FEA1-9342-1400-0A75-99B0A916A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95F0C69-0382-4FC4-B6FD-5B4CF421254F}" type="slidenum">
              <a:rPr lang="en-GB" smtClean="0"/>
              <a:t>9</a:t>
            </a:fld>
            <a:r>
              <a:rPr lang="en-GB" dirty="0"/>
              <a:t> of 17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BB5D1F9-0E8F-5867-C10E-694BE06E485C}"/>
              </a:ext>
            </a:extLst>
          </p:cNvPr>
          <p:cNvSpPr/>
          <p:nvPr/>
        </p:nvSpPr>
        <p:spPr>
          <a:xfrm>
            <a:off x="33338" y="1321743"/>
            <a:ext cx="7541730" cy="23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3F2A40-8ABC-FF81-9F8D-5DBE9FF54104}"/>
              </a:ext>
            </a:extLst>
          </p:cNvPr>
          <p:cNvSpPr/>
          <p:nvPr/>
        </p:nvSpPr>
        <p:spPr>
          <a:xfrm rot="16200000">
            <a:off x="-3595400" y="4233001"/>
            <a:ext cx="7685991" cy="23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D1C7673-2786-510B-5254-ABCAA0BF00AA}"/>
              </a:ext>
            </a:extLst>
          </p:cNvPr>
          <p:cNvSpPr/>
          <p:nvPr/>
        </p:nvSpPr>
        <p:spPr>
          <a:xfrm rot="16200000">
            <a:off x="5498569" y="2702627"/>
            <a:ext cx="3167369" cy="23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49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UKRI Full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 Full" id="{866A5CDA-D528-4628-ABB8-029711F5E495}" vid="{72F1352C-D61C-409E-B0B7-C974A128E42C}"/>
    </a:ext>
  </a:ext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Spire 1">
      <a:dk1>
        <a:srgbClr val="02060E"/>
      </a:dk1>
      <a:lt1>
        <a:srgbClr val="FEFFFE"/>
      </a:lt1>
      <a:dk2>
        <a:srgbClr val="BE0000"/>
      </a:dk2>
      <a:lt2>
        <a:srgbClr val="F1F2F1"/>
      </a:lt2>
      <a:accent1>
        <a:srgbClr val="7F126E"/>
      </a:accent1>
      <a:accent2>
        <a:srgbClr val="3C2680"/>
      </a:accent2>
      <a:accent3>
        <a:srgbClr val="0F4279"/>
      </a:accent3>
      <a:accent4>
        <a:srgbClr val="227FC4"/>
      </a:accent4>
      <a:accent5>
        <a:srgbClr val="008080"/>
      </a:accent5>
      <a:accent6>
        <a:srgbClr val="C68F4A"/>
      </a:accent6>
      <a:hlink>
        <a:srgbClr val="BE0000"/>
      </a:hlink>
      <a:folHlink>
        <a:srgbClr val="F9FAF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UKRI Full</Template>
  <TotalTime>10</TotalTime>
  <Words>938</Words>
  <Application>Microsoft Office PowerPoint</Application>
  <PresentationFormat>Widescreen</PresentationFormat>
  <Paragraphs>186</Paragraphs>
  <Slides>17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</vt:lpstr>
      <vt:lpstr>Calibri</vt:lpstr>
      <vt:lpstr>Google Sans</vt:lpstr>
      <vt:lpstr>Lucida Grande</vt:lpstr>
      <vt:lpstr>Trebuchet MS</vt:lpstr>
      <vt:lpstr>Wingdings</vt:lpstr>
      <vt:lpstr>UKRI Full</vt:lpstr>
      <vt:lpstr>1_Blank Presentation</vt:lpstr>
      <vt:lpstr>1_Font and logo master</vt:lpstr>
      <vt:lpstr>MASTER 2 WHITE</vt:lpstr>
      <vt:lpstr>2_Font and logo master</vt:lpstr>
      <vt:lpstr>Font and logo master</vt:lpstr>
      <vt:lpstr>3_Font and logo master</vt:lpstr>
      <vt:lpstr>Office Theme</vt:lpstr>
      <vt:lpstr>DynamiX A prototype high-framerate, high-dynamic-range hard X-ray detector for 4th generation synchrotrons</vt:lpstr>
      <vt:lpstr>DynamiX Overview</vt:lpstr>
      <vt:lpstr>Content</vt:lpstr>
      <vt:lpstr>Motivation</vt:lpstr>
      <vt:lpstr>Motivation</vt:lpstr>
      <vt:lpstr>DynamiX Spec</vt:lpstr>
      <vt:lpstr>Chip Architecture</vt:lpstr>
      <vt:lpstr>Coarse Stage (&lt;6400 ph/pix/frame @ 30keV)</vt:lpstr>
      <vt:lpstr>Transfer and Fine Stage (&lt;25 ph/pix/frame @ 30keV)</vt:lpstr>
      <vt:lpstr>Pixel Test Results – Coarse Stage                        (inbuilt test pulse)</vt:lpstr>
      <vt:lpstr>Pixel Test Results – Fine Stage            (inbuilt test pulse)</vt:lpstr>
      <vt:lpstr>Serialiser Results</vt:lpstr>
      <vt:lpstr>Charge-sharing simulations</vt:lpstr>
      <vt:lpstr>Sealed Source Tests </vt:lpstr>
      <vt:lpstr>Sealed sources – basic charge sharing addition</vt:lpstr>
      <vt:lpstr>Diamond X-ray Test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XIDyn  A high dynamic range and timing resolution hard X-ray detector for 4th generation synchrotrons</dc:title>
  <dc:creator>Wilson, Matt (STFC,RAL,TECH)</dc:creator>
  <cp:lastModifiedBy>Knowles, Simon (STFC,RAL,TECH)</cp:lastModifiedBy>
  <cp:revision>3</cp:revision>
  <dcterms:created xsi:type="dcterms:W3CDTF">2024-03-12T10:14:22Z</dcterms:created>
  <dcterms:modified xsi:type="dcterms:W3CDTF">2024-06-30T14:50:07Z</dcterms:modified>
</cp:coreProperties>
</file>