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73" r:id="rId13"/>
    <p:sldId id="268" r:id="rId14"/>
    <p:sldId id="266" r:id="rId15"/>
    <p:sldId id="271" r:id="rId16"/>
    <p:sldId id="269" r:id="rId17"/>
    <p:sldId id="270" r:id="rId18"/>
    <p:sldId id="272" r:id="rId19"/>
    <p:sldId id="274" r:id="rId20"/>
    <p:sldId id="275" r:id="rId21"/>
    <p:sldId id="276" r:id="rId22"/>
    <p:sldId id="278" r:id="rId23"/>
    <p:sldId id="279" r:id="rId24"/>
    <p:sldId id="277" r:id="rId25"/>
    <p:sldId id="280" r:id="rId26"/>
    <p:sldId id="281" r:id="rId27"/>
    <p:sldId id="282" r:id="rId28"/>
    <p:sldId id="291" r:id="rId29"/>
    <p:sldId id="283" r:id="rId30"/>
    <p:sldId id="284" r:id="rId31"/>
    <p:sldId id="287" r:id="rId32"/>
    <p:sldId id="286" r:id="rId33"/>
    <p:sldId id="288" r:id="rId34"/>
    <p:sldId id="289" r:id="rId35"/>
    <p:sldId id="290" r:id="rId36"/>
    <p:sldId id="292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7"/>
    <p:restoredTop sz="96311"/>
  </p:normalViewPr>
  <p:slideViewPr>
    <p:cSldViewPr snapToGrid="0">
      <p:cViewPr varScale="1">
        <p:scale>
          <a:sx n="128" d="100"/>
          <a:sy n="128" d="100"/>
        </p:scale>
        <p:origin x="20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A9160-AD2C-2745-8771-B1CAF4435CEA}" type="datetimeFigureOut">
              <a:rPr lang="en-CH" smtClean="0"/>
              <a:t>10.02.23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2E16E-7308-EF47-A84F-226F766BD93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46393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A9160-AD2C-2745-8771-B1CAF4435CEA}" type="datetimeFigureOut">
              <a:rPr lang="en-CH" smtClean="0"/>
              <a:t>10.02.23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2E16E-7308-EF47-A84F-226F766BD93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27930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A9160-AD2C-2745-8771-B1CAF4435CEA}" type="datetimeFigureOut">
              <a:rPr lang="en-CH" smtClean="0"/>
              <a:t>10.02.23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2E16E-7308-EF47-A84F-226F766BD93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86301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A9160-AD2C-2745-8771-B1CAF4435CEA}" type="datetimeFigureOut">
              <a:rPr lang="en-CH" smtClean="0"/>
              <a:t>10.02.23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2E16E-7308-EF47-A84F-226F766BD93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42419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A9160-AD2C-2745-8771-B1CAF4435CEA}" type="datetimeFigureOut">
              <a:rPr lang="en-CH" smtClean="0"/>
              <a:t>10.02.23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2E16E-7308-EF47-A84F-226F766BD93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59080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A9160-AD2C-2745-8771-B1CAF4435CEA}" type="datetimeFigureOut">
              <a:rPr lang="en-CH" smtClean="0"/>
              <a:t>10.02.23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2E16E-7308-EF47-A84F-226F766BD93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8212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A9160-AD2C-2745-8771-B1CAF4435CEA}" type="datetimeFigureOut">
              <a:rPr lang="en-CH" smtClean="0"/>
              <a:t>10.02.23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2E16E-7308-EF47-A84F-226F766BD93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2208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A9160-AD2C-2745-8771-B1CAF4435CEA}" type="datetimeFigureOut">
              <a:rPr lang="en-CH" smtClean="0"/>
              <a:t>10.02.23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2E16E-7308-EF47-A84F-226F766BD93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70525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A9160-AD2C-2745-8771-B1CAF4435CEA}" type="datetimeFigureOut">
              <a:rPr lang="en-CH" smtClean="0"/>
              <a:t>10.02.23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2E16E-7308-EF47-A84F-226F766BD93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40185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A9160-AD2C-2745-8771-B1CAF4435CEA}" type="datetimeFigureOut">
              <a:rPr lang="en-CH" smtClean="0"/>
              <a:t>10.02.23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2E16E-7308-EF47-A84F-226F766BD93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4834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A9160-AD2C-2745-8771-B1CAF4435CEA}" type="datetimeFigureOut">
              <a:rPr lang="en-CH" smtClean="0"/>
              <a:t>10.02.23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2E16E-7308-EF47-A84F-226F766BD93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26750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A9160-AD2C-2745-8771-B1CAF4435CEA}" type="datetimeFigureOut">
              <a:rPr lang="en-CH" smtClean="0"/>
              <a:t>10.02.23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E2E16E-7308-EF47-A84F-226F766BD93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31645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BAC11C3-2D47-4419-FA41-67D244A081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2259" y="1923043"/>
            <a:ext cx="5799482" cy="384740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6B3690E-FDF5-EF11-7AA5-91B39C8EB7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0696" y="277759"/>
            <a:ext cx="8282608" cy="2145369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FFFF"/>
                </a:solidFill>
                <a:effectLst/>
                <a:latin typeface="Helvetica" pitchFamily="2" charset="0"/>
              </a:rPr>
              <a:t>High Energy Physics</a:t>
            </a:r>
            <a:br>
              <a:rPr lang="en-GB" dirty="0">
                <a:solidFill>
                  <a:srgbClr val="FFFFFF"/>
                </a:solidFill>
                <a:effectLst/>
                <a:latin typeface="Helvetica" pitchFamily="2" charset="0"/>
              </a:rPr>
            </a:br>
            <a:r>
              <a:rPr lang="en-GB" dirty="0">
                <a:solidFill>
                  <a:srgbClr val="FFFFFF"/>
                </a:solidFill>
                <a:effectLst/>
                <a:latin typeface="Helvetica" pitchFamily="2" charset="0"/>
              </a:rPr>
              <a:t>Lecture 1: Introduction</a:t>
            </a:r>
            <a:endParaRPr lang="en-CH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C61CA5-FF59-293F-8F80-752AC10EE7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6725" y="5507556"/>
            <a:ext cx="7596809" cy="977727"/>
          </a:xfrm>
        </p:spPr>
        <p:txBody>
          <a:bodyPr>
            <a:normAutofit fontScale="77500" lnSpcReduction="20000"/>
          </a:bodyPr>
          <a:lstStyle/>
          <a:p>
            <a:r>
              <a:rPr lang="en-GB" dirty="0">
                <a:solidFill>
                  <a:srgbClr val="FFFFFF"/>
                </a:solidFill>
                <a:effectLst/>
                <a:latin typeface="Helvetica" pitchFamily="2" charset="0"/>
              </a:rPr>
              <a:t>Ricardo </a:t>
            </a:r>
            <a:r>
              <a:rPr lang="en-GB" dirty="0" err="1">
                <a:solidFill>
                  <a:srgbClr val="FFFFFF"/>
                </a:solidFill>
                <a:effectLst/>
                <a:latin typeface="Helvetica" pitchFamily="2" charset="0"/>
              </a:rPr>
              <a:t>Gonçalo</a:t>
            </a:r>
            <a:endParaRPr lang="en-GB" dirty="0">
              <a:solidFill>
                <a:srgbClr val="FFFFFF"/>
              </a:solidFill>
              <a:effectLst/>
              <a:latin typeface="Helvetica" pitchFamily="2" charset="0"/>
            </a:endParaRPr>
          </a:p>
          <a:p>
            <a:r>
              <a:rPr lang="en-GB" dirty="0" err="1">
                <a:solidFill>
                  <a:srgbClr val="FFFFFF"/>
                </a:solidFill>
                <a:effectLst/>
                <a:latin typeface="Helvetica" pitchFamily="2" charset="0"/>
              </a:rPr>
              <a:t>Universidade</a:t>
            </a:r>
            <a:r>
              <a:rPr lang="en-GB" dirty="0">
                <a:solidFill>
                  <a:srgbClr val="FFFFFF"/>
                </a:solidFill>
                <a:effectLst/>
                <a:latin typeface="Helvetica" pitchFamily="2" charset="0"/>
              </a:rPr>
              <a:t> de Coimbra</a:t>
            </a:r>
          </a:p>
          <a:p>
            <a:r>
              <a:rPr lang="en-GB" dirty="0" err="1">
                <a:solidFill>
                  <a:srgbClr val="FFFFFF"/>
                </a:solidFill>
                <a:effectLst/>
                <a:latin typeface="Helvetica" pitchFamily="2" charset="0"/>
              </a:rPr>
              <a:t>Laborat</a:t>
            </a:r>
            <a:r>
              <a:rPr lang="en-GB" dirty="0" err="1">
                <a:solidFill>
                  <a:srgbClr val="FFFFFF"/>
                </a:solidFill>
                <a:latin typeface="Helvetica" pitchFamily="2" charset="0"/>
              </a:rPr>
              <a:t>ór</a:t>
            </a:r>
            <a:r>
              <a:rPr lang="en-GB" dirty="0" err="1">
                <a:solidFill>
                  <a:srgbClr val="FFFFFF"/>
                </a:solidFill>
                <a:effectLst/>
                <a:latin typeface="Helvetica" pitchFamily="2" charset="0"/>
              </a:rPr>
              <a:t>io</a:t>
            </a:r>
            <a:r>
              <a:rPr lang="en-GB" dirty="0">
                <a:solidFill>
                  <a:srgbClr val="FFFFFF"/>
                </a:solidFill>
                <a:effectLst/>
                <a:latin typeface="Helvetica" pitchFamily="2" charset="0"/>
              </a:rPr>
              <a:t> de </a:t>
            </a:r>
            <a:r>
              <a:rPr lang="en-GB" dirty="0" err="1">
                <a:solidFill>
                  <a:srgbClr val="FFFFFF"/>
                </a:solidFill>
                <a:effectLst/>
                <a:latin typeface="Helvetica" pitchFamily="2" charset="0"/>
              </a:rPr>
              <a:t>Instrumentação</a:t>
            </a:r>
            <a:r>
              <a:rPr lang="en-GB" dirty="0">
                <a:solidFill>
                  <a:srgbClr val="FFFFFF"/>
                </a:solidFill>
                <a:effectLst/>
                <a:latin typeface="Helvetica" pitchFamily="2" charset="0"/>
              </a:rPr>
              <a:t> e </a:t>
            </a:r>
            <a:r>
              <a:rPr lang="en-GB" dirty="0" err="1">
                <a:solidFill>
                  <a:srgbClr val="FFFFFF"/>
                </a:solidFill>
                <a:effectLst/>
                <a:latin typeface="Helvetica" pitchFamily="2" charset="0"/>
              </a:rPr>
              <a:t>Física</a:t>
            </a:r>
            <a:r>
              <a:rPr lang="en-GB" dirty="0">
                <a:solidFill>
                  <a:srgbClr val="FFFFFF"/>
                </a:solidFill>
                <a:effectLst/>
                <a:latin typeface="Helvetica" pitchFamily="2" charset="0"/>
              </a:rPr>
              <a:t> Experimental de </a:t>
            </a:r>
            <a:r>
              <a:rPr lang="en-GB" dirty="0" err="1">
                <a:solidFill>
                  <a:srgbClr val="FFFFFF"/>
                </a:solidFill>
                <a:effectLst/>
                <a:latin typeface="Helvetica" pitchFamily="2" charset="0"/>
              </a:rPr>
              <a:t>Part.culas</a:t>
            </a:r>
            <a:endParaRPr lang="en-GB" dirty="0">
              <a:solidFill>
                <a:srgbClr val="FFFFFF"/>
              </a:solidFill>
              <a:effectLst/>
              <a:latin typeface="Helvetica" pitchFamily="2" charset="0"/>
            </a:endParaRP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1702603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91E4ADC-8163-294F-F670-349575D5F6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978724"/>
            <a:ext cx="7772400" cy="433178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B65F7C0-AF8D-05C2-4F8A-BC0E98DB6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And the forces…</a:t>
            </a:r>
          </a:p>
        </p:txBody>
      </p:sp>
    </p:spTree>
    <p:extLst>
      <p:ext uri="{BB962C8B-B14F-4D97-AF65-F5344CB8AC3E}">
        <p14:creationId xmlns:p14="http://schemas.microsoft.com/office/powerpoint/2010/main" val="7933384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652DB-06CA-ADC8-4D3A-7A54AA992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The Standard Model of Particle Physics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AE56D39-F325-E99B-099C-E0B3F47207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4861" y="1067081"/>
            <a:ext cx="4410489" cy="56219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8A4214E-0528-02FA-2FAB-6FF83CC959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411" y="1794531"/>
            <a:ext cx="3943024" cy="4790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519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961E6A8-D4B5-3146-8D3A-34BDEC983D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511698"/>
            <a:ext cx="7772400" cy="5834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5104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144BF8B-8417-B18D-D193-014777765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494017"/>
            <a:ext cx="7772400" cy="5869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3300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3D9C33C-7770-FD04-24BF-97394CD14A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448" y="907150"/>
            <a:ext cx="6949019" cy="5211764"/>
          </a:xfrm>
          <a:prstGeom prst="rect">
            <a:avLst/>
          </a:prstGeom>
        </p:spPr>
      </p:pic>
      <p:pic>
        <p:nvPicPr>
          <p:cNvPr id="1026" name="Picture 2" descr="ATLAS images gallery | CERN">
            <a:extLst>
              <a:ext uri="{FF2B5EF4-FFF2-40B4-BE49-F238E27FC236}">
                <a16:creationId xmlns:a16="http://schemas.microsoft.com/office/drawing/2014/main" id="{A52C1236-2CDD-3E9F-811C-0E83B9E585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907151"/>
            <a:ext cx="8001000" cy="5211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8575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6218377-5226-6239-38F8-5D4792A114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6444" y="1159565"/>
            <a:ext cx="6791112" cy="4538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8437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7D4535B-8CE3-48DA-3B85-FC7BEE187C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7468" y="1172817"/>
            <a:ext cx="7009063" cy="4655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6578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AMS, a decade of cosmic discoveries | CERN">
            <a:extLst>
              <a:ext uri="{FF2B5EF4-FFF2-40B4-BE49-F238E27FC236}">
                <a16:creationId xmlns:a16="http://schemas.microsoft.com/office/drawing/2014/main" id="{B0F8B5CE-85B6-7C51-0554-76A295C86F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356" y="660566"/>
            <a:ext cx="8607287" cy="5714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38874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3C158FF-FD2E-52A7-D864-DB6DE3B152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395" y="1779104"/>
            <a:ext cx="6987209" cy="465813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4747A36-6473-E84F-FEA3-3EB8A8DC6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Back to school: Units</a:t>
            </a:r>
          </a:p>
        </p:txBody>
      </p:sp>
    </p:spTree>
    <p:extLst>
      <p:ext uri="{BB962C8B-B14F-4D97-AF65-F5344CB8AC3E}">
        <p14:creationId xmlns:p14="http://schemas.microsoft.com/office/powerpoint/2010/main" val="2559351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D15F5-ADF1-81F3-908F-881F6998E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Standard Units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F32E57E-48D7-A259-E5B0-FC8DB05C89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512277"/>
            <a:ext cx="7772400" cy="3833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639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9F4104-8891-C768-58FA-57BFFA922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496" y="256837"/>
            <a:ext cx="8160026" cy="1325563"/>
          </a:xfrm>
        </p:spPr>
        <p:txBody>
          <a:bodyPr/>
          <a:lstStyle/>
          <a:p>
            <a:r>
              <a:rPr lang="en-CH" dirty="0"/>
              <a:t>Welcome to High Energy Physics!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7334CE-3BBF-B597-BF53-FF12A36668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833" y="2169491"/>
            <a:ext cx="3829879" cy="3844580"/>
          </a:xfrm>
        </p:spPr>
        <p:txBody>
          <a:bodyPr/>
          <a:lstStyle/>
          <a:p>
            <a:r>
              <a:rPr lang="en-GB" dirty="0">
                <a:effectLst/>
                <a:latin typeface="Helvetica" pitchFamily="2" charset="0"/>
              </a:rPr>
              <a:t>Introductions</a:t>
            </a:r>
          </a:p>
          <a:p>
            <a:r>
              <a:rPr lang="en-GB" dirty="0">
                <a:effectLst/>
                <a:latin typeface="Helvetica" pitchFamily="2" charset="0"/>
              </a:rPr>
              <a:t>Logistics</a:t>
            </a:r>
          </a:p>
          <a:p>
            <a:r>
              <a:rPr lang="en-GB" dirty="0">
                <a:effectLst/>
                <a:latin typeface="Helvetica" pitchFamily="2" charset="0"/>
              </a:rPr>
              <a:t>Course structure</a:t>
            </a:r>
          </a:p>
          <a:p>
            <a:r>
              <a:rPr lang="en-GB" dirty="0">
                <a:effectLst/>
                <a:latin typeface="Helvetica" pitchFamily="2" charset="0"/>
              </a:rPr>
              <a:t>Bibliography</a:t>
            </a:r>
          </a:p>
          <a:p>
            <a:r>
              <a:rPr lang="en-GB" dirty="0">
                <a:effectLst/>
                <a:latin typeface="Helvetica" pitchFamily="2" charset="0"/>
              </a:rPr>
              <a:t>Quick overview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68B3E36-5871-315F-C959-C89FD43994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5042" y="1724308"/>
            <a:ext cx="3042125" cy="4608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6029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9584581-851D-8284-682D-544F05EA794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CH" dirty="0"/>
                  <a:t>Natural Units: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ℏ=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CH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9584581-851D-8284-682D-544F05EA794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3215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C6927430-C47E-4D53-181A-6B95952F97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374" y="1401494"/>
            <a:ext cx="7404652" cy="443385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9DF03ED-1844-829A-5640-A959B75A3900}"/>
                  </a:ext>
                </a:extLst>
              </p:cNvPr>
              <p:cNvSpPr txBox="1"/>
              <p:nvPr/>
            </p:nvSpPr>
            <p:spPr>
              <a:xfrm>
                <a:off x="755374" y="5875106"/>
                <a:ext cx="6013174" cy="4849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H" dirty="0"/>
                  <a:t>Plus the electric charge: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rad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ℏ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137</m:t>
                        </m:r>
                      </m:den>
                    </m:f>
                  </m:oMath>
                </a14:m>
                <a:endParaRPr lang="en-CH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9DF03ED-1844-829A-5640-A959B75A39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374" y="5875106"/>
                <a:ext cx="6013174" cy="484941"/>
              </a:xfrm>
              <a:prstGeom prst="rect">
                <a:avLst/>
              </a:prstGeom>
              <a:blipFill>
                <a:blip r:embed="rId4"/>
                <a:stretch>
                  <a:fillRect l="-844" b="-7692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236219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8109E7-195D-E518-C2A4-DC62D6953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Standard vs Natural Units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9C877D-FA6E-7AA4-3780-8ECE24C13A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823" y="1410083"/>
            <a:ext cx="7208354" cy="4316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2134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817E9-D604-3FC1-D370-45A6833BE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Particle Properties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72EB1B-0A7A-4C58-E780-6A7BB5053D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2044" y="2054808"/>
            <a:ext cx="2871028" cy="3245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9879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10B547-2D87-8EE8-69C5-7AA2801BB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Quarks, Leptons, Gauge bosons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0B226BA-FA6C-54FE-799E-E181E0C7E3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95"/>
          <a:stretch/>
        </p:blipFill>
        <p:spPr>
          <a:xfrm>
            <a:off x="685800" y="1522974"/>
            <a:ext cx="7702826" cy="49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7949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F765826-30D6-3560-95C8-A8E6AF624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Gauge Bosons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07732BD-E2EF-FB09-51E5-4FABE26495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Spin 1; different charges</a:t>
            </a:r>
          </a:p>
          <a:p>
            <a:r>
              <a:rPr lang="en-CH" dirty="0"/>
              <a:t>Responsible for properties of interactions</a:t>
            </a:r>
          </a:p>
          <a:p>
            <a:r>
              <a:rPr lang="en-CH" dirty="0"/>
              <a:t>Massive vs massless bosons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2207C9B-353E-77EF-D2A9-813971F638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3492999"/>
            <a:ext cx="7772400" cy="2733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7686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F765826-30D6-3560-95C8-A8E6AF624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Leptons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6E8986A-EA2A-812E-2BD4-BAF4F4C5B1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77755"/>
            <a:ext cx="8346385" cy="1951245"/>
          </a:xfrm>
        </p:spPr>
        <p:txBody>
          <a:bodyPr>
            <a:normAutofit fontScale="92500"/>
          </a:bodyPr>
          <a:lstStyle/>
          <a:p>
            <a:r>
              <a:rPr lang="en-GB" dirty="0">
                <a:effectLst/>
                <a:latin typeface="Helvetica" pitchFamily="2" charset="0"/>
              </a:rPr>
              <a:t>Unit charge, spin 1/2</a:t>
            </a:r>
          </a:p>
          <a:p>
            <a:r>
              <a:rPr lang="en-GB" dirty="0">
                <a:effectLst/>
                <a:latin typeface="Helvetica" pitchFamily="2" charset="0"/>
              </a:rPr>
              <a:t>Feel electromagnetic and weak, but not strong force</a:t>
            </a:r>
          </a:p>
          <a:p>
            <a:r>
              <a:rPr lang="en-GB" dirty="0">
                <a:effectLst/>
                <a:latin typeface="Helvetica" pitchFamily="2" charset="0"/>
              </a:rPr>
              <a:t>Lepton number L</a:t>
            </a:r>
            <a:r>
              <a:rPr lang="en-GB" baseline="-25000" dirty="0">
                <a:effectLst/>
                <a:latin typeface="Helvetica" pitchFamily="2" charset="0"/>
              </a:rPr>
              <a:t>e</a:t>
            </a:r>
            <a:r>
              <a:rPr lang="en-GB" dirty="0">
                <a:effectLst/>
                <a:latin typeface="Helvetica" pitchFamily="2" charset="0"/>
              </a:rPr>
              <a:t>, L</a:t>
            </a:r>
            <a:r>
              <a:rPr lang="el-GR" baseline="-25000" dirty="0">
                <a:effectLst/>
                <a:latin typeface="Helvetica" pitchFamily="2" charset="0"/>
              </a:rPr>
              <a:t>μ</a:t>
            </a:r>
            <a:r>
              <a:rPr lang="el-GR" dirty="0">
                <a:effectLst/>
                <a:latin typeface="Helvetica" pitchFamily="2" charset="0"/>
              </a:rPr>
              <a:t>, </a:t>
            </a:r>
            <a:r>
              <a:rPr lang="en-GB" dirty="0">
                <a:effectLst/>
                <a:latin typeface="Helvetica" pitchFamily="2" charset="0"/>
              </a:rPr>
              <a:t>L</a:t>
            </a:r>
            <a:r>
              <a:rPr lang="el-GR" baseline="-25000" dirty="0">
                <a:effectLst/>
                <a:latin typeface="Helvetica" pitchFamily="2" charset="0"/>
              </a:rPr>
              <a:t>τ</a:t>
            </a:r>
          </a:p>
          <a:p>
            <a:pPr lvl="1"/>
            <a:r>
              <a:rPr lang="en-GB" dirty="0">
                <a:effectLst/>
                <a:latin typeface="Helvetica" pitchFamily="2" charset="0"/>
              </a:rPr>
              <a:t>Found to be conserved in all known interactions</a:t>
            </a:r>
          </a:p>
          <a:p>
            <a:endParaRPr lang="en-CH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C9A82BC-0810-CF07-4921-5411D637FA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182" y="3265169"/>
            <a:ext cx="6510131" cy="3124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0390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B973D65-AB90-80C3-790D-98CFD1A8C8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8298" y="749576"/>
            <a:ext cx="7048500" cy="38481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8E26A6A-7DD6-8724-5B2F-C0BE9EC81373}"/>
              </a:ext>
            </a:extLst>
          </p:cNvPr>
          <p:cNvSpPr txBox="1"/>
          <p:nvPr/>
        </p:nvSpPr>
        <p:spPr>
          <a:xfrm>
            <a:off x="4293704" y="5462093"/>
            <a:ext cx="44626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effectLst/>
                <a:latin typeface="Helvetica" pitchFamily="2" charset="0"/>
              </a:rPr>
              <a:t>Particle Data Group: </a:t>
            </a:r>
            <a:r>
              <a:rPr lang="en-GB" dirty="0">
                <a:solidFill>
                  <a:srgbClr val="0000FF"/>
                </a:solidFill>
                <a:effectLst/>
                <a:latin typeface="Helvetica" pitchFamily="2" charset="0"/>
              </a:rPr>
              <a:t>https://</a:t>
            </a:r>
            <a:r>
              <a:rPr lang="en-GB" dirty="0" err="1">
                <a:solidFill>
                  <a:srgbClr val="0000FF"/>
                </a:solidFill>
                <a:effectLst/>
                <a:latin typeface="Helvetica" pitchFamily="2" charset="0"/>
              </a:rPr>
              <a:t>pdg.lbl.gov</a:t>
            </a:r>
            <a:endParaRPr lang="en-GB" dirty="0">
              <a:effectLst/>
              <a:latin typeface="Helvetica" pitchFamily="2" charset="0"/>
            </a:endParaRP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1794855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546BE-F0F8-EF80-3E01-3900BE4D8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Quarks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322F3D-FDEA-0291-2BC0-0357A137E4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660" y="1490869"/>
            <a:ext cx="8835887" cy="4765606"/>
          </a:xfrm>
        </p:spPr>
        <p:txBody>
          <a:bodyPr>
            <a:normAutofit/>
          </a:bodyPr>
          <a:lstStyle/>
          <a:p>
            <a:r>
              <a:rPr lang="en-GB" sz="2000" dirty="0">
                <a:effectLst/>
                <a:latin typeface="Helvetica" pitchFamily="2" charset="0"/>
              </a:rPr>
              <a:t>Fractional electric charge, spin 1/2 (see later about Isospin)</a:t>
            </a:r>
          </a:p>
          <a:p>
            <a:r>
              <a:rPr lang="en-GB" sz="2000" dirty="0">
                <a:effectLst/>
                <a:latin typeface="Helvetica" pitchFamily="2" charset="0"/>
              </a:rPr>
              <a:t>Always confined in hadrons: mesons (</a:t>
            </a:r>
            <a:r>
              <a:rPr lang="en-GB" sz="2000" dirty="0" err="1">
                <a:effectLst/>
                <a:latin typeface="Helvetica" pitchFamily="2" charset="0"/>
              </a:rPr>
              <a:t>qq</a:t>
            </a:r>
            <a:r>
              <a:rPr lang="en-GB" sz="2000" dirty="0">
                <a:effectLst/>
                <a:latin typeface="Helvetica" pitchFamily="2" charset="0"/>
              </a:rPr>
              <a:t>); baryons (</a:t>
            </a:r>
            <a:r>
              <a:rPr lang="en-GB" sz="2000" dirty="0" err="1">
                <a:effectLst/>
                <a:latin typeface="Helvetica" pitchFamily="2" charset="0"/>
              </a:rPr>
              <a:t>qqq</a:t>
            </a:r>
            <a:r>
              <a:rPr lang="en-GB" sz="2000" dirty="0">
                <a:effectLst/>
                <a:latin typeface="Helvetica" pitchFamily="2" charset="0"/>
              </a:rPr>
              <a:t>)</a:t>
            </a:r>
          </a:p>
          <a:p>
            <a:r>
              <a:rPr lang="en-GB" sz="2000" dirty="0">
                <a:effectLst/>
                <a:latin typeface="Helvetica" pitchFamily="2" charset="0"/>
              </a:rPr>
              <a:t>Explain basic (static) structure of hadrons</a:t>
            </a:r>
          </a:p>
          <a:p>
            <a:r>
              <a:rPr lang="en-GB" sz="2000" dirty="0">
                <a:effectLst/>
                <a:latin typeface="Helvetica" pitchFamily="2" charset="0"/>
              </a:rPr>
              <a:t>Colour quantum number:</a:t>
            </a:r>
          </a:p>
          <a:p>
            <a:pPr lvl="1"/>
            <a:r>
              <a:rPr lang="en-GB" sz="1600" dirty="0">
                <a:effectLst/>
                <a:latin typeface="Helvetica" pitchFamily="2" charset="0"/>
              </a:rPr>
              <a:t>3 values: </a:t>
            </a:r>
            <a:r>
              <a:rPr lang="en-GB" sz="1600" dirty="0">
                <a:solidFill>
                  <a:srgbClr val="FF0000"/>
                </a:solidFill>
                <a:effectLst/>
                <a:latin typeface="Helvetica" pitchFamily="2" charset="0"/>
              </a:rPr>
              <a:t>Red</a:t>
            </a:r>
            <a:r>
              <a:rPr lang="en-GB" sz="1600" dirty="0">
                <a:effectLst/>
                <a:latin typeface="Helvetica" pitchFamily="2" charset="0"/>
              </a:rPr>
              <a:t>, </a:t>
            </a:r>
            <a:r>
              <a:rPr lang="en-GB" sz="1600" dirty="0">
                <a:solidFill>
                  <a:srgbClr val="008100"/>
                </a:solidFill>
                <a:effectLst/>
                <a:latin typeface="Helvetica" pitchFamily="2" charset="0"/>
              </a:rPr>
              <a:t>Green</a:t>
            </a:r>
            <a:r>
              <a:rPr lang="en-GB" sz="1600" dirty="0">
                <a:effectLst/>
                <a:latin typeface="Helvetica" pitchFamily="2" charset="0"/>
              </a:rPr>
              <a:t>, or </a:t>
            </a:r>
            <a:r>
              <a:rPr lang="en-GB" sz="1600" dirty="0">
                <a:solidFill>
                  <a:srgbClr val="0000FF"/>
                </a:solidFill>
                <a:effectLst/>
                <a:latin typeface="Helvetica" pitchFamily="2" charset="0"/>
              </a:rPr>
              <a:t>Blue</a:t>
            </a:r>
            <a:endParaRPr lang="en-GB" sz="1600" dirty="0">
              <a:effectLst/>
              <a:latin typeface="Helvetica" pitchFamily="2" charset="0"/>
            </a:endParaRPr>
          </a:p>
          <a:p>
            <a:pPr lvl="1"/>
            <a:r>
              <a:rPr lang="en-GB" sz="1600" dirty="0">
                <a:effectLst/>
                <a:latin typeface="Helvetica" pitchFamily="2" charset="0"/>
              </a:rPr>
              <a:t>Introduced to explain some</a:t>
            </a:r>
          </a:p>
          <a:p>
            <a:pPr marL="457200" lvl="1" indent="0">
              <a:buNone/>
            </a:pPr>
            <a:r>
              <a:rPr lang="en-GB" sz="1600" dirty="0">
                <a:effectLst/>
                <a:latin typeface="Helvetica" pitchFamily="2" charset="0"/>
              </a:rPr>
              <a:t>baryon wavefunctions, for</a:t>
            </a:r>
          </a:p>
          <a:p>
            <a:pPr marL="457200" lvl="1" indent="0">
              <a:buNone/>
            </a:pPr>
            <a:r>
              <a:rPr lang="en-GB" sz="1600" dirty="0">
                <a:effectLst/>
                <a:latin typeface="Helvetica" pitchFamily="2" charset="0"/>
              </a:rPr>
              <a:t>example of </a:t>
            </a:r>
            <a:r>
              <a:rPr lang="el-GR" sz="1600" dirty="0">
                <a:effectLst/>
                <a:latin typeface="Helvetica" pitchFamily="2" charset="0"/>
              </a:rPr>
              <a:t>Δ++ (</a:t>
            </a:r>
            <a:r>
              <a:rPr lang="en-GB" sz="1600" dirty="0" err="1">
                <a:effectLst/>
                <a:latin typeface="Helvetica" pitchFamily="2" charset="0"/>
              </a:rPr>
              <a:t>uuu</a:t>
            </a:r>
            <a:r>
              <a:rPr lang="en-GB" sz="1600" dirty="0">
                <a:effectLst/>
                <a:latin typeface="Helvetica" pitchFamily="2" charset="0"/>
              </a:rPr>
              <a:t>)</a:t>
            </a:r>
          </a:p>
          <a:p>
            <a:pPr lvl="1"/>
            <a:r>
              <a:rPr lang="en-GB" sz="1600" dirty="0">
                <a:effectLst/>
                <a:latin typeface="Helvetica" pitchFamily="2" charset="0"/>
              </a:rPr>
              <a:t>Only colour-neutral particles </a:t>
            </a:r>
          </a:p>
          <a:p>
            <a:pPr marL="457200" lvl="1" indent="0">
              <a:buNone/>
            </a:pPr>
            <a:r>
              <a:rPr lang="en-GB" sz="1600" dirty="0">
                <a:effectLst/>
                <a:latin typeface="Helvetica" pitchFamily="2" charset="0"/>
              </a:rPr>
              <a:t>are stable</a:t>
            </a:r>
          </a:p>
          <a:p>
            <a:pPr lvl="1"/>
            <a:r>
              <a:rPr lang="en-GB" sz="1600" dirty="0">
                <a:effectLst/>
                <a:latin typeface="Helvetica" pitchFamily="2" charset="0"/>
              </a:rPr>
              <a:t>Stable combinations are</a:t>
            </a:r>
          </a:p>
          <a:p>
            <a:pPr marL="457200" lvl="1" indent="0">
              <a:buNone/>
            </a:pPr>
            <a:r>
              <a:rPr lang="en-GB" sz="1600" dirty="0" err="1">
                <a:effectLst/>
                <a:latin typeface="Helvetica" pitchFamily="2" charset="0"/>
              </a:rPr>
              <a:t>qqq</a:t>
            </a:r>
            <a:r>
              <a:rPr lang="en-GB" sz="1600" dirty="0">
                <a:effectLst/>
                <a:latin typeface="Helvetica" pitchFamily="2" charset="0"/>
              </a:rPr>
              <a:t> and </a:t>
            </a:r>
            <a:r>
              <a:rPr lang="en-GB" sz="1600" dirty="0" err="1">
                <a:effectLst/>
                <a:latin typeface="Helvetica" pitchFamily="2" charset="0"/>
              </a:rPr>
              <a:t>qq</a:t>
            </a:r>
            <a:endParaRPr lang="en-GB" sz="1600" dirty="0">
              <a:effectLst/>
              <a:latin typeface="Helvetica" pitchFamily="2" charset="0"/>
            </a:endParaRPr>
          </a:p>
          <a:p>
            <a:pPr lvl="1"/>
            <a:r>
              <a:rPr lang="en-GB" sz="1600" dirty="0">
                <a:effectLst/>
                <a:latin typeface="Helvetica" pitchFamily="2" charset="0"/>
              </a:rPr>
              <a:t>Gluons are bi-coloured:</a:t>
            </a:r>
          </a:p>
          <a:p>
            <a:endParaRPr lang="en-CH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0EEFDB-CF48-9C80-9622-D84727BD6A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870" y="6097808"/>
            <a:ext cx="7772400" cy="445885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6D3F195-CF6F-42D6-5A58-8E7E312BCB22}"/>
              </a:ext>
            </a:extLst>
          </p:cNvPr>
          <p:cNvCxnSpPr/>
          <p:nvPr/>
        </p:nvCxnSpPr>
        <p:spPr>
          <a:xfrm>
            <a:off x="1649893" y="5078893"/>
            <a:ext cx="15902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619D6365-F655-1047-88C7-0A8D52C7D4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3172" y="2772471"/>
            <a:ext cx="4572714" cy="3196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7688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7D28132-F8D1-8BC0-5655-89BC564717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266" y="481630"/>
            <a:ext cx="8597467" cy="5894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9020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C74694D-B804-69EC-B737-17B6F4A2F9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2092" y="819702"/>
            <a:ext cx="4699000" cy="53975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EAC196A-5815-44D8-D2E5-588EAA2196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819" y="2733262"/>
            <a:ext cx="3530727" cy="121257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39666BD-71B5-CC78-8F2B-C2ED6E3EB158}"/>
              </a:ext>
            </a:extLst>
          </p:cNvPr>
          <p:cNvSpPr txBox="1"/>
          <p:nvPr/>
        </p:nvSpPr>
        <p:spPr>
          <a:xfrm>
            <a:off x="349941" y="964095"/>
            <a:ext cx="34488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effectLst/>
                <a:latin typeface="Helvetica" pitchFamily="2" charset="0"/>
              </a:rPr>
              <a:t>≈140 known mesons</a:t>
            </a:r>
          </a:p>
          <a:p>
            <a:r>
              <a:rPr lang="en-GB" dirty="0">
                <a:effectLst/>
                <a:latin typeface="Helvetica" pitchFamily="2" charset="0"/>
              </a:rPr>
              <a:t>≈65 baryons plus resonances</a:t>
            </a:r>
          </a:p>
          <a:p>
            <a:r>
              <a:rPr lang="en-GB" dirty="0">
                <a:effectLst/>
                <a:latin typeface="Helvetica" pitchFamily="2" charset="0"/>
              </a:rPr>
              <a:t>59 hadrons found at the LHC until 2021</a:t>
            </a:r>
          </a:p>
        </p:txBody>
      </p:sp>
    </p:spTree>
    <p:extLst>
      <p:ext uri="{BB962C8B-B14F-4D97-AF65-F5344CB8AC3E}">
        <p14:creationId xmlns:p14="http://schemas.microsoft.com/office/powerpoint/2010/main" val="3648089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2B79F-3742-BEE8-86FA-614E76348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Introduction and Logistics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5FD93-40DD-9FD8-4197-DB2871CC66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4529759" cy="4351338"/>
          </a:xfrm>
        </p:spPr>
        <p:txBody>
          <a:bodyPr>
            <a:normAutofit fontScale="92500" lnSpcReduction="20000"/>
          </a:bodyPr>
          <a:lstStyle/>
          <a:p>
            <a:r>
              <a:rPr lang="en-GB" dirty="0">
                <a:effectLst/>
                <a:latin typeface="Helvetica" pitchFamily="2" charset="0"/>
              </a:rPr>
              <a:t>Ricardo </a:t>
            </a:r>
            <a:r>
              <a:rPr lang="en-GB" dirty="0" err="1">
                <a:effectLst/>
                <a:latin typeface="Helvetica" pitchFamily="2" charset="0"/>
              </a:rPr>
              <a:t>Gonçalo</a:t>
            </a:r>
            <a:endParaRPr lang="en-GB" dirty="0">
              <a:effectLst/>
              <a:latin typeface="Helvetica" pitchFamily="2" charset="0"/>
            </a:endParaRPr>
          </a:p>
          <a:p>
            <a:pPr lvl="1"/>
            <a:r>
              <a:rPr lang="en-GB" dirty="0">
                <a:effectLst/>
                <a:latin typeface="Helvetica" pitchFamily="2" charset="0"/>
              </a:rPr>
              <a:t>Logistics:</a:t>
            </a:r>
          </a:p>
          <a:p>
            <a:pPr lvl="1"/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Email: </a:t>
            </a:r>
            <a:r>
              <a:rPr lang="en-GB" dirty="0" err="1">
                <a:solidFill>
                  <a:srgbClr val="0000FF"/>
                </a:solidFill>
                <a:effectLst/>
                <a:latin typeface="Helvetica" pitchFamily="2" charset="0"/>
              </a:rPr>
              <a:t>jgoncalo@uc.pt</a:t>
            </a:r>
            <a:endParaRPr lang="en-GB" dirty="0">
              <a:solidFill>
                <a:srgbClr val="0000FF"/>
              </a:solidFill>
              <a:effectLst/>
              <a:latin typeface="Helvetica" pitchFamily="2" charset="0"/>
            </a:endParaRPr>
          </a:p>
          <a:p>
            <a:pPr lvl="1"/>
            <a:r>
              <a:rPr lang="en-GB" dirty="0">
                <a:effectLst/>
                <a:latin typeface="Helvetica" pitchFamily="2" charset="0"/>
              </a:rPr>
              <a:t>Office: E.20</a:t>
            </a:r>
          </a:p>
          <a:p>
            <a:pPr lvl="1"/>
            <a:r>
              <a:rPr lang="en-GB" dirty="0">
                <a:effectLst/>
                <a:latin typeface="Helvetica" pitchFamily="2" charset="0"/>
              </a:rPr>
              <a:t>Office hours: Tuesday 11am?</a:t>
            </a:r>
          </a:p>
          <a:p>
            <a:endParaRPr lang="en-GB" dirty="0">
              <a:effectLst/>
              <a:latin typeface="Helvetica" pitchFamily="2" charset="0"/>
            </a:endParaRPr>
          </a:p>
          <a:p>
            <a:r>
              <a:rPr lang="en-GB" dirty="0">
                <a:effectLst/>
                <a:latin typeface="Helvetica" pitchFamily="2" charset="0"/>
              </a:rPr>
              <a:t>Research interests:</a:t>
            </a:r>
          </a:p>
          <a:p>
            <a:pPr lvl="1"/>
            <a:r>
              <a:rPr lang="en-GB" dirty="0">
                <a:effectLst/>
                <a:latin typeface="Helvetica" pitchFamily="2" charset="0"/>
              </a:rPr>
              <a:t>Higgs boson properties</a:t>
            </a:r>
          </a:p>
          <a:p>
            <a:pPr lvl="1"/>
            <a:r>
              <a:rPr lang="en-GB" dirty="0">
                <a:effectLst/>
                <a:latin typeface="Helvetica" pitchFamily="2" charset="0"/>
              </a:rPr>
              <a:t>Hadronic jet physics</a:t>
            </a:r>
          </a:p>
          <a:p>
            <a:pPr lvl="1"/>
            <a:r>
              <a:rPr lang="en-GB" dirty="0">
                <a:effectLst/>
                <a:latin typeface="Helvetica" pitchFamily="2" charset="0"/>
              </a:rPr>
              <a:t>Trigger development</a:t>
            </a:r>
          </a:p>
          <a:p>
            <a:pPr lvl="1"/>
            <a:r>
              <a:rPr lang="en-GB" dirty="0">
                <a:effectLst/>
                <a:latin typeface="Helvetica" pitchFamily="2" charset="0"/>
              </a:rPr>
              <a:t>Detector upgrade</a:t>
            </a:r>
          </a:p>
          <a:p>
            <a:pPr lvl="1"/>
            <a:r>
              <a:rPr lang="en-GB" dirty="0">
                <a:effectLst/>
                <a:latin typeface="Helvetica" pitchFamily="2" charset="0"/>
              </a:rPr>
              <a:t>Data analysis</a:t>
            </a:r>
          </a:p>
          <a:p>
            <a:pPr lvl="1"/>
            <a:r>
              <a:rPr lang="en-GB" dirty="0">
                <a:effectLst/>
                <a:latin typeface="Helvetica" pitchFamily="2" charset="0"/>
              </a:rPr>
              <a:t>etc</a:t>
            </a:r>
          </a:p>
          <a:p>
            <a:endParaRPr lang="en-CH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AE83E6-9DF2-680A-BFBB-3859129F17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7678" y="1699591"/>
            <a:ext cx="3358029" cy="4477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9465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4BF83B7-54E8-0511-E28C-93EE7C4203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300" y="1462157"/>
            <a:ext cx="7391400" cy="49276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6B5062D-7F8B-4C13-5168-1B852CCF3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Feynman Diagrams</a:t>
            </a:r>
          </a:p>
        </p:txBody>
      </p:sp>
    </p:spTree>
    <p:extLst>
      <p:ext uri="{BB962C8B-B14F-4D97-AF65-F5344CB8AC3E}">
        <p14:creationId xmlns:p14="http://schemas.microsoft.com/office/powerpoint/2010/main" val="17378578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2924A1C-7A77-A405-9895-24BE7996C4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124" t="49799" r="21004"/>
          <a:stretch/>
        </p:blipFill>
        <p:spPr>
          <a:xfrm>
            <a:off x="4571999" y="3699076"/>
            <a:ext cx="4154557" cy="28345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31AC95-E1DB-E793-8CF4-E74BB7DB8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Intreractions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C2E256-1F54-7D38-FAA9-A70DD0320B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418" y="1351723"/>
            <a:ext cx="4452731" cy="3011556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>
                <a:effectLst/>
                <a:latin typeface="Helvetica" pitchFamily="2" charset="0"/>
              </a:rPr>
              <a:t>Interaction between two particles A and B interpreted as exchange of mediating particle X</a:t>
            </a:r>
          </a:p>
          <a:p>
            <a:pPr>
              <a:lnSpc>
                <a:spcPct val="120000"/>
              </a:lnSpc>
            </a:pPr>
            <a:r>
              <a:rPr lang="en-GB" dirty="0">
                <a:effectLst/>
                <a:latin typeface="Helvetica" pitchFamily="2" charset="0"/>
              </a:rPr>
              <a:t>Left hand side: initial state</a:t>
            </a:r>
          </a:p>
          <a:p>
            <a:pPr>
              <a:lnSpc>
                <a:spcPct val="120000"/>
              </a:lnSpc>
            </a:pPr>
            <a:r>
              <a:rPr lang="en-GB" dirty="0">
                <a:effectLst/>
                <a:latin typeface="Helvetica" pitchFamily="2" charset="0"/>
              </a:rPr>
              <a:t>Right hand side: final state</a:t>
            </a:r>
          </a:p>
          <a:p>
            <a:pPr>
              <a:lnSpc>
                <a:spcPct val="120000"/>
              </a:lnSpc>
            </a:pPr>
            <a:r>
              <a:rPr lang="en-GB" dirty="0">
                <a:effectLst/>
                <a:latin typeface="Helvetica" pitchFamily="2" charset="0"/>
              </a:rPr>
              <a:t>Middle: how transition happened</a:t>
            </a:r>
          </a:p>
          <a:p>
            <a:pPr>
              <a:lnSpc>
                <a:spcPct val="120000"/>
              </a:lnSpc>
            </a:pPr>
            <a:r>
              <a:rPr lang="en-GB" dirty="0">
                <a:effectLst/>
                <a:latin typeface="Helvetica" pitchFamily="2" charset="0"/>
              </a:rPr>
              <a:t>Time runs from left to right(*)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74E3706-B8FE-B86E-9F8A-263E7C5B33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7627" y="839526"/>
            <a:ext cx="3718504" cy="264471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B8AC4F1-351D-5752-E7AC-6D309907D5AC}"/>
              </a:ext>
            </a:extLst>
          </p:cNvPr>
          <p:cNvSpPr txBox="1"/>
          <p:nvPr/>
        </p:nvSpPr>
        <p:spPr>
          <a:xfrm>
            <a:off x="531744" y="4611212"/>
            <a:ext cx="2057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effectLst/>
                <a:latin typeface="Helvetica" pitchFamily="2" charset="0"/>
              </a:rPr>
              <a:t>(*) But only in the sense that “before” is initial state and “after” is final state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C3B18BE-892E-4895-D7BE-CC316813D59C}"/>
              </a:ext>
            </a:extLst>
          </p:cNvPr>
          <p:cNvCxnSpPr/>
          <p:nvPr/>
        </p:nvCxnSpPr>
        <p:spPr>
          <a:xfrm>
            <a:off x="7036904" y="3828285"/>
            <a:ext cx="0" cy="2389464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55C1FCC-CA0E-A089-E1BF-3D809B0BC28A}"/>
              </a:ext>
            </a:extLst>
          </p:cNvPr>
          <p:cNvCxnSpPr/>
          <p:nvPr/>
        </p:nvCxnSpPr>
        <p:spPr>
          <a:xfrm>
            <a:off x="5569226" y="3828285"/>
            <a:ext cx="0" cy="2389464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67581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13C6373-8E3B-680F-0D6C-4C3B316FB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991" y="551099"/>
            <a:ext cx="8339569" cy="5755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88142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C5D41F7-26A1-8DC6-E6E1-B67E179D21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108" y="761583"/>
            <a:ext cx="8199783" cy="5544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0516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8A7A0A1-E660-4D19-9EB3-1F968D136D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514" y="688904"/>
            <a:ext cx="8104972" cy="5480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2286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56C817F-9DBA-D895-8DE7-77362A9184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394" y="695741"/>
            <a:ext cx="8478884" cy="5101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51377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6090641-0B6C-C7DE-AFE4-5046B17247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270" y="753206"/>
            <a:ext cx="8727897" cy="5244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29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99BE6-8274-184F-F186-86F9F8CDB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Overall 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86489A-EE44-3532-B6B6-BED6A1F0E7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>
                <a:effectLst/>
                <a:latin typeface="Helvetica" pitchFamily="2" charset="0"/>
              </a:rPr>
              <a:t>Elementary particles, their spectrum and classification; fundamental interactions and corresponding gauge bosons</a:t>
            </a:r>
          </a:p>
          <a:p>
            <a:pPr>
              <a:lnSpc>
                <a:spcPct val="120000"/>
              </a:lnSpc>
            </a:pPr>
            <a:r>
              <a:rPr lang="en-GB" dirty="0">
                <a:effectLst/>
                <a:latin typeface="Helvetica" pitchFamily="2" charset="0"/>
              </a:rPr>
              <a:t>Klein-Gordon and Dirac equations and their free-particle solutions; zero mass and helicity limit; neutrinos and the V-A structure of weak interactions</a:t>
            </a:r>
          </a:p>
          <a:p>
            <a:pPr>
              <a:lnSpc>
                <a:spcPct val="120000"/>
              </a:lnSpc>
            </a:pPr>
            <a:r>
              <a:rPr lang="en-GB" dirty="0">
                <a:effectLst/>
                <a:latin typeface="Helvetica" pitchFamily="2" charset="0"/>
              </a:rPr>
              <a:t>Fermion and boson propagators; Yukawa potential of a bosonic field; propagators</a:t>
            </a:r>
          </a:p>
          <a:p>
            <a:pPr>
              <a:lnSpc>
                <a:spcPct val="120000"/>
              </a:lnSpc>
            </a:pPr>
            <a:r>
              <a:rPr lang="en-GB" dirty="0">
                <a:effectLst/>
                <a:latin typeface="Helvetica" pitchFamily="2" charset="0"/>
              </a:rPr>
              <a:t>Feynman diagrams; cross section calculation at 1st order for simple processes; higher order diagrams and renormalization</a:t>
            </a:r>
          </a:p>
          <a:p>
            <a:pPr>
              <a:lnSpc>
                <a:spcPct val="120000"/>
              </a:lnSpc>
            </a:pPr>
            <a:r>
              <a:rPr lang="en-GB" dirty="0">
                <a:effectLst/>
                <a:latin typeface="Helvetica" pitchFamily="2" charset="0"/>
              </a:rPr>
              <a:t>Proton form factor and structure functions; quarks and gluons; notions of quantum chromodynamics; strong coupling constant; quark confinement and asymptotic freedom</a:t>
            </a:r>
          </a:p>
          <a:p>
            <a:pPr>
              <a:lnSpc>
                <a:spcPct val="120000"/>
              </a:lnSpc>
            </a:pPr>
            <a:r>
              <a:rPr lang="en-GB" dirty="0">
                <a:effectLst/>
                <a:latin typeface="Helvetica" pitchFamily="2" charset="0"/>
              </a:rPr>
              <a:t>Neutrino physics; mixing and oscillation</a:t>
            </a:r>
          </a:p>
          <a:p>
            <a:pPr>
              <a:lnSpc>
                <a:spcPct val="120000"/>
              </a:lnSpc>
            </a:pPr>
            <a:r>
              <a:rPr lang="en-GB" dirty="0">
                <a:effectLst/>
                <a:latin typeface="Helvetica" pitchFamily="2" charset="0"/>
              </a:rPr>
              <a:t>P, C, and T symmetries; CP and T violation and the CPT theorem</a:t>
            </a:r>
          </a:p>
          <a:p>
            <a:pPr>
              <a:lnSpc>
                <a:spcPct val="120000"/>
              </a:lnSpc>
            </a:pPr>
            <a:r>
              <a:rPr lang="en-GB" dirty="0">
                <a:effectLst/>
                <a:latin typeface="Helvetica" pitchFamily="2" charset="0"/>
              </a:rPr>
              <a:t>Unified electroweak theory and the Standard Model; neutral and charged currents, W and Z bosons</a:t>
            </a:r>
          </a:p>
          <a:p>
            <a:pPr>
              <a:lnSpc>
                <a:spcPct val="120000"/>
              </a:lnSpc>
            </a:pPr>
            <a:r>
              <a:rPr lang="en-GB" dirty="0">
                <a:effectLst/>
                <a:latin typeface="Helvetica" pitchFamily="2" charset="0"/>
              </a:rPr>
              <a:t>The Higgs mechanism and electroweak symmetry breaking</a:t>
            </a:r>
          </a:p>
          <a:p>
            <a:pPr>
              <a:lnSpc>
                <a:spcPct val="120000"/>
              </a:lnSpc>
            </a:pPr>
            <a:r>
              <a:rPr lang="en-GB" dirty="0">
                <a:effectLst/>
                <a:latin typeface="Helvetica" pitchFamily="2" charset="0"/>
              </a:rPr>
              <a:t>High energy collider- and non-collider based experiments; important results</a:t>
            </a:r>
          </a:p>
          <a:p>
            <a:pPr>
              <a:lnSpc>
                <a:spcPct val="120000"/>
              </a:lnSpc>
            </a:pPr>
            <a:r>
              <a:rPr lang="en-GB" dirty="0">
                <a:effectLst/>
                <a:latin typeface="Helvetica" pitchFamily="2" charset="0"/>
              </a:rPr>
              <a:t>Limitations of the Standard Model and searches for new physics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7188427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C91C8-86F2-89F9-9DAB-7B7195AF4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ffectLst/>
                <a:latin typeface="Helvetica" pitchFamily="2" charset="0"/>
              </a:rPr>
              <a:t>Course structure</a:t>
            </a:r>
            <a:br>
              <a:rPr lang="en-GB" dirty="0">
                <a:effectLst/>
                <a:latin typeface="Helvetica" pitchFamily="2" charset="0"/>
              </a:rPr>
            </a:b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D5ABBD-9741-E98E-E2F2-43CCAD4FF3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>
                <a:effectLst/>
                <a:latin typeface="Helvetica" pitchFamily="2" charset="0"/>
              </a:rPr>
              <a:t>14 theory lectures:</a:t>
            </a:r>
          </a:p>
          <a:p>
            <a:pPr lvl="1"/>
            <a:r>
              <a:rPr lang="en-GB" sz="1800" dirty="0">
                <a:effectLst/>
                <a:latin typeface="Helvetica" pitchFamily="2" charset="0"/>
              </a:rPr>
              <a:t>Mixture of slides and blackboard</a:t>
            </a:r>
          </a:p>
          <a:p>
            <a:pPr lvl="1"/>
            <a:r>
              <a:rPr lang="en-GB" sz="1800" dirty="0">
                <a:effectLst/>
                <a:latin typeface="Helvetica" pitchFamily="2" charset="0"/>
              </a:rPr>
              <a:t>If time allows: a seminar (to be defined)</a:t>
            </a:r>
          </a:p>
          <a:p>
            <a:endParaRPr lang="en-GB" sz="2000" dirty="0">
              <a:effectLst/>
              <a:latin typeface="Helvetica" pitchFamily="2" charset="0"/>
            </a:endParaRPr>
          </a:p>
          <a:p>
            <a:r>
              <a:rPr lang="en-GB" sz="2000" dirty="0">
                <a:effectLst/>
                <a:latin typeface="Helvetica" pitchFamily="2" charset="0"/>
              </a:rPr>
              <a:t>14 problem sessions:</a:t>
            </a:r>
          </a:p>
          <a:p>
            <a:pPr lvl="1"/>
            <a:r>
              <a:rPr lang="en-GB" sz="1800" dirty="0">
                <a:effectLst/>
                <a:latin typeface="Helvetica" pitchFamily="2" charset="0"/>
              </a:rPr>
              <a:t>Sometimes will use for theory</a:t>
            </a:r>
          </a:p>
          <a:p>
            <a:endParaRPr lang="en-GB" sz="2000" dirty="0">
              <a:effectLst/>
              <a:latin typeface="Helvetica" pitchFamily="2" charset="0"/>
            </a:endParaRPr>
          </a:p>
          <a:p>
            <a:r>
              <a:rPr lang="en-GB" sz="2000" dirty="0">
                <a:effectLst/>
                <a:latin typeface="Helvetica" pitchFamily="2" charset="0"/>
              </a:rPr>
              <a:t>Grading:</a:t>
            </a:r>
          </a:p>
          <a:p>
            <a:pPr lvl="1"/>
            <a:r>
              <a:rPr lang="en-GB" sz="1800" dirty="0">
                <a:effectLst/>
                <a:latin typeface="Helvetica" pitchFamily="2" charset="0"/>
              </a:rPr>
              <a:t>Final test during 18th May problem session (50%)</a:t>
            </a:r>
          </a:p>
          <a:p>
            <a:pPr lvl="1"/>
            <a:r>
              <a:rPr lang="en-GB" sz="1800" dirty="0">
                <a:latin typeface="Helvetica" pitchFamily="2" charset="0"/>
              </a:rPr>
              <a:t>Pr</a:t>
            </a:r>
            <a:r>
              <a:rPr lang="en-GB" sz="1800" dirty="0">
                <a:effectLst/>
                <a:latin typeface="Helvetica" pitchFamily="2" charset="0"/>
              </a:rPr>
              <a:t>oblem sets to deliver individually (50%) in </a:t>
            </a:r>
            <a:r>
              <a:rPr lang="en-GB" sz="1800" dirty="0" err="1">
                <a:effectLst/>
                <a:latin typeface="Helvetica" pitchFamily="2" charset="0"/>
              </a:rPr>
              <a:t>Inforestudante</a:t>
            </a:r>
            <a:endParaRPr lang="en-GB" sz="1800" dirty="0">
              <a:effectLst/>
              <a:latin typeface="Helvetica" pitchFamily="2" charset="0"/>
            </a:endParaRPr>
          </a:p>
          <a:p>
            <a:endParaRPr lang="en-CH" sz="2000" dirty="0"/>
          </a:p>
        </p:txBody>
      </p:sp>
    </p:spTree>
    <p:extLst>
      <p:ext uri="{BB962C8B-B14F-4D97-AF65-F5344CB8AC3E}">
        <p14:creationId xmlns:p14="http://schemas.microsoft.com/office/powerpoint/2010/main" val="1168307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E8715CA-2946-47F5-294C-EAAC867B31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728" y="347870"/>
            <a:ext cx="9146728" cy="616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422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CF22AD4-E082-0E3C-30D7-282E67B91D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0056"/>
          <a:stretch/>
        </p:blipFill>
        <p:spPr>
          <a:xfrm>
            <a:off x="0" y="3240157"/>
            <a:ext cx="9144000" cy="272332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4B2B76C-1779-A3CB-2494-D7FF7B7C9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6093" y="894521"/>
            <a:ext cx="7886700" cy="1325563"/>
          </a:xfrm>
        </p:spPr>
        <p:txBody>
          <a:bodyPr/>
          <a:lstStyle/>
          <a:p>
            <a:pPr algn="r"/>
            <a:r>
              <a:rPr lang="en-CH" dirty="0"/>
              <a:t>Particle Physics</a:t>
            </a:r>
          </a:p>
        </p:txBody>
      </p:sp>
    </p:spTree>
    <p:extLst>
      <p:ext uri="{BB962C8B-B14F-4D97-AF65-F5344CB8AC3E}">
        <p14:creationId xmlns:p14="http://schemas.microsoft.com/office/powerpoint/2010/main" val="41969910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DD10A32D-ED06-1FDD-AD89-5AE561D85A1E}"/>
              </a:ext>
            </a:extLst>
          </p:cNvPr>
          <p:cNvGrpSpPr/>
          <p:nvPr/>
        </p:nvGrpSpPr>
        <p:grpSpPr>
          <a:xfrm>
            <a:off x="1757" y="442291"/>
            <a:ext cx="9142243" cy="5973417"/>
            <a:chOff x="1757" y="442291"/>
            <a:chExt cx="9142243" cy="5973417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08E90094-93D7-302E-7794-EA31F939F13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57" y="442291"/>
              <a:ext cx="9142243" cy="5973417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E5953473-6281-E511-E03E-BCCA3DE50C78}"/>
                </a:ext>
              </a:extLst>
            </p:cNvPr>
            <p:cNvSpPr txBox="1"/>
            <p:nvPr/>
          </p:nvSpPr>
          <p:spPr>
            <a:xfrm>
              <a:off x="5227983" y="2792895"/>
              <a:ext cx="35780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900" dirty="0"/>
                <a:t>2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EB2F8F0B-FB8F-C4EE-62ED-1125008043F1}"/>
                </a:ext>
              </a:extLst>
            </p:cNvPr>
            <p:cNvSpPr txBox="1"/>
            <p:nvPr/>
          </p:nvSpPr>
          <p:spPr>
            <a:xfrm>
              <a:off x="5317436" y="2824633"/>
              <a:ext cx="15405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600" dirty="0"/>
                <a:t>1pb=10</a:t>
              </a:r>
              <a:r>
                <a:rPr lang="en-CH" sz="1600" baseline="30000" dirty="0"/>
                <a:t>-12</a:t>
              </a:r>
              <a:r>
                <a:rPr lang="en-CH" sz="1600" dirty="0"/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390967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136943A-B822-D22C-85BB-977E45FBBC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9145" y="757658"/>
            <a:ext cx="5895629" cy="175457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73F7CF0-903A-AEB7-4ACC-0B8364E614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6285" y="2547568"/>
            <a:ext cx="2552700" cy="3835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EF4DC02-6F53-56A9-4453-FF80F43DC1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4604" y="2522168"/>
            <a:ext cx="1231900" cy="38481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6474B0C-4F62-8797-8BD3-4AB9416BF0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44575" y="2512229"/>
            <a:ext cx="1231900" cy="3835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4D15D16-C626-424C-9C46-2A3E6E987DA7}"/>
              </a:ext>
            </a:extLst>
          </p:cNvPr>
          <p:cNvSpPr txBox="1"/>
          <p:nvPr/>
        </p:nvSpPr>
        <p:spPr>
          <a:xfrm>
            <a:off x="515282" y="5723937"/>
            <a:ext cx="1699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</a:t>
            </a:r>
            <a:r>
              <a:rPr lang="en-CH" dirty="0"/>
              <a:t>lus antiparticles</a:t>
            </a:r>
          </a:p>
        </p:txBody>
      </p:sp>
    </p:spTree>
    <p:extLst>
      <p:ext uri="{BB962C8B-B14F-4D97-AF65-F5344CB8AC3E}">
        <p14:creationId xmlns:p14="http://schemas.microsoft.com/office/powerpoint/2010/main" val="3790612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532</TotalTime>
  <Words>564</Words>
  <Application>Microsoft Macintosh PowerPoint</Application>
  <PresentationFormat>On-screen Show (4:3)</PresentationFormat>
  <Paragraphs>95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Arial</vt:lpstr>
      <vt:lpstr>Calibri</vt:lpstr>
      <vt:lpstr>Calibri Light</vt:lpstr>
      <vt:lpstr>Cambria Math</vt:lpstr>
      <vt:lpstr>Helvetica</vt:lpstr>
      <vt:lpstr>Office Theme</vt:lpstr>
      <vt:lpstr>High Energy Physics Lecture 1: Introduction</vt:lpstr>
      <vt:lpstr>Welcome to High Energy Physics!</vt:lpstr>
      <vt:lpstr>Introduction and Logistics</vt:lpstr>
      <vt:lpstr>Overall learning objectives</vt:lpstr>
      <vt:lpstr>Course structure </vt:lpstr>
      <vt:lpstr>PowerPoint Presentation</vt:lpstr>
      <vt:lpstr>Particle Physics</vt:lpstr>
      <vt:lpstr>PowerPoint Presentation</vt:lpstr>
      <vt:lpstr>PowerPoint Presentation</vt:lpstr>
      <vt:lpstr>And the forces…</vt:lpstr>
      <vt:lpstr>The Standard Model of Particle Physics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Back to school: Units</vt:lpstr>
      <vt:lpstr>Standard Units</vt:lpstr>
      <vt:lpstr>Natural Units: ℏ=c=1</vt:lpstr>
      <vt:lpstr>Standard vs Natural Units</vt:lpstr>
      <vt:lpstr>Particle Properties</vt:lpstr>
      <vt:lpstr>Quarks, Leptons, Gauge bosons</vt:lpstr>
      <vt:lpstr>Gauge Bosons</vt:lpstr>
      <vt:lpstr>Leptons</vt:lpstr>
      <vt:lpstr>PowerPoint Presentation</vt:lpstr>
      <vt:lpstr>Quarks</vt:lpstr>
      <vt:lpstr>PowerPoint Presentation</vt:lpstr>
      <vt:lpstr>PowerPoint Presentation</vt:lpstr>
      <vt:lpstr>Feynman Diagrams</vt:lpstr>
      <vt:lpstr>Intreractions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Energy Physics Lecture 1: Introduction</dc:title>
  <dc:creator>Ricardo Goncalo</dc:creator>
  <cp:lastModifiedBy>Ricardo Goncalo</cp:lastModifiedBy>
  <cp:revision>19</cp:revision>
  <dcterms:created xsi:type="dcterms:W3CDTF">2023-02-10T00:18:05Z</dcterms:created>
  <dcterms:modified xsi:type="dcterms:W3CDTF">2023-02-10T09:10:29Z</dcterms:modified>
</cp:coreProperties>
</file>