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Julius Sans One"/>
      <p:regular r:id="rId27"/>
    </p:embeddedFont>
    <p:embeddedFont>
      <p:font typeface="Didact Gothic"/>
      <p:regular r:id="rId28"/>
    </p:embeddedFont>
    <p:embeddedFont>
      <p:font typeface="Questrial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DidactGothic-regular.fntdata"/><Relationship Id="rId27" Type="http://schemas.openxmlformats.org/officeDocument/2006/relationships/font" Target="fonts/JuliusSansOn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Questrial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4b5d2d0eda_2_250:notes"/>
          <p:cNvSpPr/>
          <p:nvPr>
            <p:ph idx="2" type="sldImg"/>
          </p:nvPr>
        </p:nvSpPr>
        <p:spPr>
          <a:xfrm>
            <a:off x="381175" y="685800"/>
            <a:ext cx="60963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24b5d2d0eda_2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7a847d254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7a847d254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a847d2548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7a847d2548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a847d254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7a847d254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7958753469_0_28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7958753469_0_28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4e6176c90e_2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4e6176c90e_2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7ba42abf47_2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7ba42abf47_2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7ba42abf4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7ba42abf4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7ba42abf47_2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7ba42abf47_2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4ed285ff33_1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4ed285ff33_1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3fbd4c6b598686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63fbd4c6b598686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7958753469_0_7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7958753469_0_7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7a847d2548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7a847d2548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7b0d3ef86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7b0d3ef86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7ba42abf4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7ba42abf4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958753469_0_28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7958753469_0_28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7958753469_0_1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7958753469_0_1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7958753469_0_20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7958753469_0_2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7958753469_0_3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7958753469_0_3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Legendar formula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Efeitos para os 2 graficos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CeII?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7abef0ddf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7abef0ddf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Legendar formula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Efeitos para os 2 graficos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CeII?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7abef0ddf9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7abef0ddf9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Legendar formula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Efeitos para os 2 graficos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CeII?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title"/>
          </p:nvPr>
        </p:nvSpPr>
        <p:spPr>
          <a:xfrm>
            <a:off x="113675" y="910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113675" y="685100"/>
            <a:ext cx="8920200" cy="40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175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17500" lvl="2" marL="13716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17500" lvl="3" marL="18288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17500" lvl="4" marL="2286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17500" lvl="5" marL="2743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17500" lvl="6" marL="3200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17500" lvl="7" marL="36576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17500" lvl="8" marL="41148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3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113675" y="91050"/>
            <a:ext cx="87453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TITLE_AND_BODY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13675" y="910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13675" y="685100"/>
            <a:ext cx="4458300" cy="40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175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17500" lvl="2" marL="13716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17500" lvl="3" marL="18288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17500" lvl="4" marL="2286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17500" lvl="5" marL="2743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17500" lvl="6" marL="3200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17500" lvl="7" marL="36576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17500" lvl="8" marL="41148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" name="Google Shape;21;p4"/>
          <p:cNvSpPr/>
          <p:nvPr>
            <p:ph idx="2" type="pic"/>
          </p:nvPr>
        </p:nvSpPr>
        <p:spPr>
          <a:xfrm>
            <a:off x="4666550" y="682675"/>
            <a:ext cx="4311300" cy="4067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">
  <p:cSld name="TITLE_AND_BODY_2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113675" y="910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" name="Google Shape;25;p5"/>
          <p:cNvSpPr/>
          <p:nvPr>
            <p:ph idx="2" type="pic"/>
          </p:nvPr>
        </p:nvSpPr>
        <p:spPr>
          <a:xfrm>
            <a:off x="4666550" y="682675"/>
            <a:ext cx="4311300" cy="40671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5"/>
          <p:cNvSpPr/>
          <p:nvPr>
            <p:ph idx="3" type="pic"/>
          </p:nvPr>
        </p:nvSpPr>
        <p:spPr>
          <a:xfrm>
            <a:off x="260700" y="682675"/>
            <a:ext cx="4311300" cy="4067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 1">
  <p:cSld name="TITLE_AND_BODY_2_1_1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113675" y="910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6"/>
          <p:cNvSpPr/>
          <p:nvPr>
            <p:ph idx="2" type="pic"/>
          </p:nvPr>
        </p:nvSpPr>
        <p:spPr>
          <a:xfrm>
            <a:off x="1137050" y="897775"/>
            <a:ext cx="7000800" cy="3609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body"/>
          </p:nvPr>
        </p:nvSpPr>
        <p:spPr>
          <a:xfrm>
            <a:off x="122000" y="666650"/>
            <a:ext cx="6075000" cy="3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type="title"/>
          </p:nvPr>
        </p:nvSpPr>
        <p:spPr>
          <a:xfrm>
            <a:off x="75225" y="91034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197850" y="173750"/>
            <a:ext cx="7717500" cy="11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7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ctrTitle"/>
          </p:nvPr>
        </p:nvSpPr>
        <p:spPr>
          <a:xfrm>
            <a:off x="685800" y="1915625"/>
            <a:ext cx="57270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0" name="Google Shape;40;p9"/>
          <p:cNvSpPr/>
          <p:nvPr/>
        </p:nvSpPr>
        <p:spPr>
          <a:xfrm rot="-5400000">
            <a:off x="4466275" y="-1238838"/>
            <a:ext cx="2112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9"/>
          <p:cNvSpPr/>
          <p:nvPr/>
        </p:nvSpPr>
        <p:spPr>
          <a:xfrm flipH="1" rot="10800000">
            <a:off x="0" y="3420048"/>
            <a:ext cx="9144000" cy="173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4">
  <p:cSld name="TITLE_4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5" name="Google Shape;45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5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97850" y="173750"/>
            <a:ext cx="7717500" cy="1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Julius Sans One"/>
              <a:buNone/>
              <a:defRPr sz="27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Julius Sans One"/>
              <a:buNone/>
              <a:defRPr sz="3000">
                <a:solidFill>
                  <a:schemeClr val="hlink"/>
                </a:solidFill>
                <a:latin typeface="Julius Sans One"/>
                <a:ea typeface="Julius Sans One"/>
                <a:cs typeface="Julius Sans One"/>
                <a:sym typeface="Julius Sans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97850" y="78672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●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Questrial"/>
              <a:buChar char="○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Questrial"/>
              <a:buChar char="■"/>
              <a:defRPr sz="14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" name="Google Shape;8;p1"/>
          <p:cNvSpPr txBox="1"/>
          <p:nvPr/>
        </p:nvSpPr>
        <p:spPr>
          <a:xfrm>
            <a:off x="197850" y="4777300"/>
            <a:ext cx="1092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r">
              <a:buNone/>
              <a:defRPr sz="1000">
                <a:solidFill>
                  <a:schemeClr val="hlink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49">
          <p15:clr>
            <a:srgbClr val="EA4335"/>
          </p15:clr>
        </p15:guide>
        <p15:guide id="2" pos="5311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5" Type="http://schemas.openxmlformats.org/officeDocument/2006/relationships/image" Target="../media/image17.png"/><Relationship Id="rId6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1.png"/><Relationship Id="rId4" Type="http://schemas.openxmlformats.org/officeDocument/2006/relationships/image" Target="../media/image43.png"/><Relationship Id="rId5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png"/><Relationship Id="rId4" Type="http://schemas.openxmlformats.org/officeDocument/2006/relationships/image" Target="../media/image20.png"/><Relationship Id="rId11" Type="http://schemas.openxmlformats.org/officeDocument/2006/relationships/image" Target="../media/image34.png"/><Relationship Id="rId10" Type="http://schemas.openxmlformats.org/officeDocument/2006/relationships/image" Target="../media/image30.png"/><Relationship Id="rId9" Type="http://schemas.openxmlformats.org/officeDocument/2006/relationships/image" Target="../media/image40.png"/><Relationship Id="rId5" Type="http://schemas.openxmlformats.org/officeDocument/2006/relationships/image" Target="../media/image29.jpg"/><Relationship Id="rId6" Type="http://schemas.openxmlformats.org/officeDocument/2006/relationships/image" Target="../media/image19.jpg"/><Relationship Id="rId7" Type="http://schemas.openxmlformats.org/officeDocument/2006/relationships/image" Target="../media/image25.png"/><Relationship Id="rId8" Type="http://schemas.openxmlformats.org/officeDocument/2006/relationships/image" Target="../media/image4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3.png"/><Relationship Id="rId4" Type="http://schemas.openxmlformats.org/officeDocument/2006/relationships/image" Target="../media/image3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png"/><Relationship Id="rId4" Type="http://schemas.openxmlformats.org/officeDocument/2006/relationships/image" Target="../media/image3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3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0.png"/><Relationship Id="rId7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png"/><Relationship Id="rId4" Type="http://schemas.openxmlformats.org/officeDocument/2006/relationships/image" Target="../media/image10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20002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2"/>
          <p:cNvPicPr preferRelativeResize="0"/>
          <p:nvPr/>
        </p:nvPicPr>
        <p:blipFill rotWithShape="1">
          <a:blip r:embed="rId3">
            <a:alphaModFix amt="73000"/>
          </a:blip>
          <a:srcRect b="19685" l="9122" r="-19962" t="0"/>
          <a:stretch/>
        </p:blipFill>
        <p:spPr>
          <a:xfrm flipH="1">
            <a:off x="-1451875" y="0"/>
            <a:ext cx="10595875" cy="3416526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2"/>
          <p:cNvSpPr txBox="1"/>
          <p:nvPr>
            <p:ph type="ctrTitle"/>
          </p:nvPr>
        </p:nvSpPr>
        <p:spPr>
          <a:xfrm>
            <a:off x="975" y="19575"/>
            <a:ext cx="6760200" cy="337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/>
              <a:t>Improvement and benchmarking of atomic data for kilonova modeling</a:t>
            </a:r>
            <a:endParaRPr b="1" sz="3300"/>
          </a:p>
        </p:txBody>
      </p:sp>
      <p:sp>
        <p:nvSpPr>
          <p:cNvPr id="55" name="Google Shape;55;p12"/>
          <p:cNvSpPr txBox="1"/>
          <p:nvPr/>
        </p:nvSpPr>
        <p:spPr>
          <a:xfrm>
            <a:off x="231086" y="3961944"/>
            <a:ext cx="1795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Luís Leitão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IBER2023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56" name="Google Shape;56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0024" y="-76200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5138" y="3854474"/>
            <a:ext cx="3956434" cy="84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27525" y="3961950"/>
            <a:ext cx="2212944" cy="6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>
            <p:ph type="title"/>
          </p:nvPr>
        </p:nvSpPr>
        <p:spPr>
          <a:xfrm>
            <a:off x="205775" y="213784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Results - Dy III</a:t>
            </a:r>
            <a:endParaRPr sz="2400"/>
          </a:p>
        </p:txBody>
      </p:sp>
      <p:sp>
        <p:nvSpPr>
          <p:cNvPr id="163" name="Google Shape;163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75" y="882000"/>
            <a:ext cx="4230725" cy="372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94784"/>
            <a:ext cx="4419600" cy="3312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/>
          <p:nvPr>
            <p:ph type="title"/>
          </p:nvPr>
        </p:nvSpPr>
        <p:spPr>
          <a:xfrm>
            <a:off x="205800" y="198525"/>
            <a:ext cx="6785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Convergence</a:t>
            </a:r>
            <a:r>
              <a:rPr lang="en" sz="2400"/>
              <a:t> of Opacity for Dy III</a:t>
            </a:r>
            <a:endParaRPr sz="2400"/>
          </a:p>
        </p:txBody>
      </p:sp>
      <p:sp>
        <p:nvSpPr>
          <p:cNvPr id="171" name="Google Shape;171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2" name="Google Shape;172;p22"/>
          <p:cNvSpPr txBox="1"/>
          <p:nvPr/>
        </p:nvSpPr>
        <p:spPr>
          <a:xfrm>
            <a:off x="205800" y="1363950"/>
            <a:ext cx="3790500" cy="27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Extended set of configurations to ensure convergence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66700" lvl="1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○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Higher impact at                      -                 transitions from highly excited levels to low energy levels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66700" lvl="1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○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High wavelength behaviour ruled by                  [R. F. SIlva+ 22, G.Leck 22]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73" name="Google Shape;173;p22" title="[67,67,67,&quot;https://www.codecogs.com/eqnedit.php?latex=%20%5Clambda%20%3C%205000%20%5Cmathrm%7B%5CAA%7D%20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375" y="2192575"/>
            <a:ext cx="792742" cy="1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2" title="[67,67,67,&quot;https://www.codecogs.com/eqnedit.php?latex=%20%5Ckappa%20%5Csim%20%5Clambda%5E%7B-1%7D%20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82020" y="3420606"/>
            <a:ext cx="639168" cy="162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8700" y="879525"/>
            <a:ext cx="4842900" cy="3630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type="title"/>
          </p:nvPr>
        </p:nvSpPr>
        <p:spPr>
          <a:xfrm>
            <a:off x="189875" y="167250"/>
            <a:ext cx="89919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Results - Effects on level density</a:t>
            </a:r>
            <a:endParaRPr sz="2200"/>
          </a:p>
        </p:txBody>
      </p:sp>
      <p:sp>
        <p:nvSpPr>
          <p:cNvPr id="181" name="Google Shape;181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2" name="Google Shape;18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325" y="833450"/>
            <a:ext cx="55245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3"/>
          <p:cNvSpPr txBox="1"/>
          <p:nvPr/>
        </p:nvSpPr>
        <p:spPr>
          <a:xfrm>
            <a:off x="5699600" y="1522250"/>
            <a:ext cx="33291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Contrary to calibration of individual levels, optimization of the central potential impacts the full spectrum;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Optimized levels typically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closer to exponential behavior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(up to ionization energy).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 txBox="1"/>
          <p:nvPr>
            <p:ph type="title"/>
          </p:nvPr>
        </p:nvSpPr>
        <p:spPr>
          <a:xfrm>
            <a:off x="199350" y="183175"/>
            <a:ext cx="87453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Statistical Test - </a:t>
            </a:r>
            <a:r>
              <a:rPr lang="en" sz="2400"/>
              <a:t>C</a:t>
            </a:r>
            <a:r>
              <a:rPr lang="en" sz="2400"/>
              <a:t>e</a:t>
            </a:r>
            <a:r>
              <a:rPr lang="en" sz="2400"/>
              <a:t>II </a:t>
            </a:r>
            <a:endParaRPr sz="2400"/>
          </a:p>
        </p:txBody>
      </p:sp>
      <p:sp>
        <p:nvSpPr>
          <p:cNvPr id="189" name="Google Shape;189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0" name="Google Shape;19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075" y="787400"/>
            <a:ext cx="5117387" cy="412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4"/>
          <p:cNvSpPr txBox="1"/>
          <p:nvPr/>
        </p:nvSpPr>
        <p:spPr>
          <a:xfrm>
            <a:off x="-42925" y="1827075"/>
            <a:ext cx="36516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Law of anomalous numbers -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leading digits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 distribution for sets of numerical data;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Close match with Benford’s Law, 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suggesting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 that potential optimization procedure may not be giving biased 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results.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/>
          <p:nvPr>
            <p:ph type="title"/>
          </p:nvPr>
        </p:nvSpPr>
        <p:spPr>
          <a:xfrm>
            <a:off x="189875" y="91050"/>
            <a:ext cx="112689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Results - Opacities</a:t>
            </a:r>
            <a:endParaRPr sz="2400"/>
          </a:p>
        </p:txBody>
      </p:sp>
      <p:sp>
        <p:nvSpPr>
          <p:cNvPr id="197" name="Google Shape;197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 b="0" l="0" r="0" t="1912"/>
          <a:stretch/>
        </p:blipFill>
        <p:spPr>
          <a:xfrm>
            <a:off x="21600" y="778750"/>
            <a:ext cx="5734050" cy="424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5"/>
          <p:cNvSpPr txBox="1"/>
          <p:nvPr/>
        </p:nvSpPr>
        <p:spPr>
          <a:xfrm>
            <a:off x="5664600" y="2068338"/>
            <a:ext cx="3479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Calibration: 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→ Find the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lowest energy level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 for each set of values with the same parity and j;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→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Shift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 our data to that value.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/>
          <p:nvPr/>
        </p:nvSpPr>
        <p:spPr>
          <a:xfrm>
            <a:off x="282725" y="4132200"/>
            <a:ext cx="6024300" cy="859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 b="2572" l="0" r="0" t="0"/>
          <a:stretch/>
        </p:blipFill>
        <p:spPr>
          <a:xfrm>
            <a:off x="888550" y="2764525"/>
            <a:ext cx="3554725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 rotWithShape="1">
          <a:blip r:embed="rId4">
            <a:alphaModFix/>
          </a:blip>
          <a:srcRect b="1215" l="0" r="0" t="0"/>
          <a:stretch/>
        </p:blipFill>
        <p:spPr>
          <a:xfrm>
            <a:off x="869275" y="539500"/>
            <a:ext cx="3577598" cy="225825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6"/>
          <p:cNvSpPr txBox="1"/>
          <p:nvPr/>
        </p:nvSpPr>
        <p:spPr>
          <a:xfrm>
            <a:off x="3063350" y="2033550"/>
            <a:ext cx="7599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FAC 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calib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9" name="Google Shape;209;p26"/>
          <p:cNvSpPr txBox="1"/>
          <p:nvPr/>
        </p:nvSpPr>
        <p:spPr>
          <a:xfrm>
            <a:off x="3131150" y="4321625"/>
            <a:ext cx="7599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FAC 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uncalib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0" name="Google Shape;210;p26"/>
          <p:cNvSpPr txBox="1"/>
          <p:nvPr/>
        </p:nvSpPr>
        <p:spPr>
          <a:xfrm>
            <a:off x="185600" y="84900"/>
            <a:ext cx="651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Julius Sans One"/>
                <a:ea typeface="Julius Sans One"/>
                <a:cs typeface="Julius Sans One"/>
                <a:sym typeface="Julius Sans One"/>
              </a:rPr>
              <a:t>Results - Kilonova Flux</a:t>
            </a:r>
            <a:endParaRPr/>
          </a:p>
        </p:txBody>
      </p:sp>
      <p:sp>
        <p:nvSpPr>
          <p:cNvPr id="211" name="Google Shape;211;p26"/>
          <p:cNvSpPr txBox="1"/>
          <p:nvPr/>
        </p:nvSpPr>
        <p:spPr>
          <a:xfrm>
            <a:off x="4779175" y="834000"/>
            <a:ext cx="36516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Preliminary study into the effects of lanthanides on kilonova flux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Too early to take conclusions about the abundance of this elements in the kilonova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/>
          <p:nvPr/>
        </p:nvSpPr>
        <p:spPr>
          <a:xfrm>
            <a:off x="282725" y="4132200"/>
            <a:ext cx="6024300" cy="859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</a:t>
            </a:r>
            <a:endParaRPr/>
          </a:p>
        </p:txBody>
      </p:sp>
      <p:pic>
        <p:nvPicPr>
          <p:cNvPr id="218" name="Google Shape;218;p27"/>
          <p:cNvPicPr preferRelativeResize="0"/>
          <p:nvPr/>
        </p:nvPicPr>
        <p:blipFill rotWithShape="1">
          <a:blip r:embed="rId3">
            <a:alphaModFix/>
          </a:blip>
          <a:srcRect b="2572" l="0" r="0" t="0"/>
          <a:stretch/>
        </p:blipFill>
        <p:spPr>
          <a:xfrm>
            <a:off x="888550" y="2764525"/>
            <a:ext cx="3554725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7"/>
          <p:cNvPicPr preferRelativeResize="0"/>
          <p:nvPr/>
        </p:nvPicPr>
        <p:blipFill rotWithShape="1">
          <a:blip r:embed="rId4">
            <a:alphaModFix/>
          </a:blip>
          <a:srcRect b="1215" l="0" r="0" t="0"/>
          <a:stretch/>
        </p:blipFill>
        <p:spPr>
          <a:xfrm>
            <a:off x="869275" y="539500"/>
            <a:ext cx="3577598" cy="225825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7"/>
          <p:cNvSpPr txBox="1"/>
          <p:nvPr/>
        </p:nvSpPr>
        <p:spPr>
          <a:xfrm>
            <a:off x="3063350" y="2033550"/>
            <a:ext cx="7599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FAC 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calib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1" name="Google Shape;221;p27"/>
          <p:cNvSpPr txBox="1"/>
          <p:nvPr/>
        </p:nvSpPr>
        <p:spPr>
          <a:xfrm>
            <a:off x="3131150" y="4321625"/>
            <a:ext cx="7599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FAC 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uncalib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22" name="Google Shape;222;p27"/>
          <p:cNvPicPr preferRelativeResize="0"/>
          <p:nvPr/>
        </p:nvPicPr>
        <p:blipFill rotWithShape="1">
          <a:blip r:embed="rId5">
            <a:alphaModFix/>
          </a:blip>
          <a:srcRect b="3372" l="0" r="0" t="0"/>
          <a:stretch/>
        </p:blipFill>
        <p:spPr>
          <a:xfrm>
            <a:off x="4707450" y="3582362"/>
            <a:ext cx="4398024" cy="1251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7"/>
          <p:cNvSpPr txBox="1"/>
          <p:nvPr/>
        </p:nvSpPr>
        <p:spPr>
          <a:xfrm>
            <a:off x="7602165" y="3367553"/>
            <a:ext cx="16572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[Domoto+2022] </a:t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24" name="Google Shape;224;p27"/>
          <p:cNvCxnSpPr/>
          <p:nvPr/>
        </p:nvCxnSpPr>
        <p:spPr>
          <a:xfrm>
            <a:off x="2598300" y="1940225"/>
            <a:ext cx="3521700" cy="24492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25" name="Google Shape;225;p27"/>
          <p:cNvCxnSpPr/>
          <p:nvPr/>
        </p:nvCxnSpPr>
        <p:spPr>
          <a:xfrm>
            <a:off x="2120475" y="4219200"/>
            <a:ext cx="3999600" cy="1704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26" name="Google Shape;226;p27"/>
          <p:cNvSpPr txBox="1"/>
          <p:nvPr/>
        </p:nvSpPr>
        <p:spPr>
          <a:xfrm>
            <a:off x="4779175" y="834000"/>
            <a:ext cx="36516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Preliminary study into the effects of lanthanides on kilonova flux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●"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Too early to take conclusions about the abundance of this elements in the kilonova</a:t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7" name="Google Shape;227;p27"/>
          <p:cNvSpPr txBox="1"/>
          <p:nvPr/>
        </p:nvSpPr>
        <p:spPr>
          <a:xfrm>
            <a:off x="185600" y="84900"/>
            <a:ext cx="651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Julius Sans One"/>
                <a:ea typeface="Julius Sans One"/>
                <a:cs typeface="Julius Sans One"/>
                <a:sym typeface="Julius Sans One"/>
              </a:rPr>
              <a:t>Results - Kilonova Flux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8"/>
          <p:cNvSpPr txBox="1"/>
          <p:nvPr>
            <p:ph type="title"/>
          </p:nvPr>
        </p:nvSpPr>
        <p:spPr>
          <a:xfrm>
            <a:off x="189875" y="91050"/>
            <a:ext cx="87453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Summary and future work</a:t>
            </a:r>
            <a:endParaRPr sz="2400"/>
          </a:p>
        </p:txBody>
      </p:sp>
      <p:sp>
        <p:nvSpPr>
          <p:cNvPr id="233" name="Google Shape;233;p28"/>
          <p:cNvSpPr txBox="1"/>
          <p:nvPr/>
        </p:nvSpPr>
        <p:spPr>
          <a:xfrm>
            <a:off x="90125" y="895100"/>
            <a:ext cx="87924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Our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goal is to provide a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complete set of atomic data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to be used in the characterization of kilonova light curves and spectra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→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Benchmarking of </a:t>
            </a:r>
            <a:r>
              <a:rPr i="1"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ab-initio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for when no experimental data is available - MCDFGME, GRASP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Questrial"/>
              <a:buChar char="→"/>
            </a:pPr>
            <a:r>
              <a:rPr lang="en" sz="15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We will make our data publicly available after publication.</a:t>
            </a:r>
            <a:endParaRPr sz="15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Optimisation of the mean local potential leads to very good agreement with NIST data and other structure codes (e.g. GRASP)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Questrial"/>
              <a:buChar char="→"/>
            </a:pPr>
            <a:r>
              <a:rPr lang="en" sz="15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Calibration still necessary </a:t>
            </a:r>
            <a:endParaRPr sz="15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Radiative transfer calculations to test the impact of different atomic datasets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34" name="Google Shape;234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P - INTRANET" id="239" name="Google Shape;23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514" y="4122484"/>
            <a:ext cx="895406" cy="597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BPhys" id="240" name="Google Shape;24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094" y="4016858"/>
            <a:ext cx="821331" cy="808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ccueil - Université de Mons" id="241" name="Google Shape;24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64590" y="2462028"/>
            <a:ext cx="1720537" cy="609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71789" y="2325258"/>
            <a:ext cx="897255" cy="883292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9"/>
          <p:cNvSpPr txBox="1"/>
          <p:nvPr/>
        </p:nvSpPr>
        <p:spPr>
          <a:xfrm>
            <a:off x="213213" y="931431"/>
            <a:ext cx="25248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Luis Leitão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Ricardo Ferreira da Silva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Jorge Miguel Sampaio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José Pires Marqu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es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Pedro Amaro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395538" y="1673419"/>
            <a:ext cx="1729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5" name="Google Shape;245;p29"/>
          <p:cNvSpPr txBox="1"/>
          <p:nvPr/>
        </p:nvSpPr>
        <p:spPr>
          <a:xfrm>
            <a:off x="2738013" y="931422"/>
            <a:ext cx="27771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Gabriel Martínez-Pinedo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Andreas Flörs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Gerrit Leck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Luke Shingles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7115683" y="931419"/>
            <a:ext cx="24465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Jérôme Deprince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Michel Godefroid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Stephane Goriely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7" name="Google Shape;247;p29"/>
          <p:cNvSpPr txBox="1"/>
          <p:nvPr/>
        </p:nvSpPr>
        <p:spPr>
          <a:xfrm>
            <a:off x="5239588" y="931413"/>
            <a:ext cx="19932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Helena Carvajal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Patrick Palmeri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Pascal Quinet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48" name="Google Shape;248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76924" y="2365665"/>
            <a:ext cx="1720524" cy="564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90985" y="3287466"/>
            <a:ext cx="1116114" cy="733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65531" y="2452450"/>
            <a:ext cx="1834369" cy="73351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17</a:t>
            </a:r>
            <a:endParaRPr/>
          </a:p>
        </p:txBody>
      </p:sp>
      <p:pic>
        <p:nvPicPr>
          <p:cNvPr id="252" name="Google Shape;252;p2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71103" y="3256870"/>
            <a:ext cx="1732179" cy="64229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9"/>
          <p:cNvSpPr txBox="1"/>
          <p:nvPr/>
        </p:nvSpPr>
        <p:spPr>
          <a:xfrm>
            <a:off x="137025" y="203675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Julius Sans One"/>
                <a:ea typeface="Julius Sans One"/>
                <a:cs typeface="Julius Sans One"/>
                <a:sym typeface="Julius Sans One"/>
              </a:rPr>
              <a:t>collaboration</a:t>
            </a:r>
            <a:endParaRPr sz="2400">
              <a:solidFill>
                <a:schemeClr val="dk1"/>
              </a:solidFill>
              <a:latin typeface="Julius Sans One"/>
              <a:ea typeface="Julius Sans One"/>
              <a:cs typeface="Julius Sans One"/>
              <a:sym typeface="Julius Sans One"/>
            </a:endParaRPr>
          </a:p>
        </p:txBody>
      </p:sp>
      <p:pic>
        <p:nvPicPr>
          <p:cNvPr id="254" name="Google Shape;254;p2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65025" y="4155875"/>
            <a:ext cx="2230415" cy="642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9"/>
          <p:cNvSpPr txBox="1"/>
          <p:nvPr/>
        </p:nvSpPr>
        <p:spPr>
          <a:xfrm>
            <a:off x="5026850" y="4214675"/>
            <a:ext cx="13209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Funded by: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56" name="Google Shape;256;p29"/>
          <p:cNvSpPr txBox="1"/>
          <p:nvPr/>
        </p:nvSpPr>
        <p:spPr>
          <a:xfrm>
            <a:off x="6576350" y="4739375"/>
            <a:ext cx="22305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2022.06730.PTDC</a:t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/>
          <p:nvPr>
            <p:ph type="title"/>
          </p:nvPr>
        </p:nvSpPr>
        <p:spPr>
          <a:xfrm>
            <a:off x="113675" y="910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30"/>
          <p:cNvSpPr txBox="1"/>
          <p:nvPr>
            <p:ph idx="1" type="body"/>
          </p:nvPr>
        </p:nvSpPr>
        <p:spPr>
          <a:xfrm>
            <a:off x="113675" y="685100"/>
            <a:ext cx="8920200" cy="40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206152" y="156506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Motivation</a:t>
            </a:r>
            <a:r>
              <a:rPr lang="en" sz="2400"/>
              <a:t>: Supernovae</a:t>
            </a:r>
            <a:endParaRPr b="0" sz="2400"/>
          </a:p>
        </p:txBody>
      </p:sp>
      <p:sp>
        <p:nvSpPr>
          <p:cNvPr id="64" name="Google Shape;64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8725" y="3557675"/>
            <a:ext cx="4404926" cy="135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1825" y="685100"/>
            <a:ext cx="2981824" cy="2204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 title="[0,0,0,&quot;https://www.codecogs.com/eqnedit.php?latex=%20Y_e%20%3D%20%5Cdfrac%7Bn_p%7D%7Bn_p%20%2B%20n_n%7D%20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6000" y="2960775"/>
            <a:ext cx="1057075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0" y="3215650"/>
            <a:ext cx="4404900" cy="20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Supernovae was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thought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to be the origin of the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heavier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elements;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Electron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fraction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above the necessary to produce lanthanides and actinides.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4932763" y="4834725"/>
            <a:ext cx="362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Questrial"/>
                <a:ea typeface="Questrial"/>
                <a:cs typeface="Questrial"/>
                <a:sym typeface="Questrial"/>
              </a:rPr>
              <a:t>G. Martinez-Pínedo. et al, </a:t>
            </a:r>
            <a:r>
              <a:rPr i="1" lang="en" sz="800">
                <a:latin typeface="Questrial"/>
                <a:ea typeface="Questrial"/>
                <a:cs typeface="Questrial"/>
                <a:sym typeface="Questrial"/>
              </a:rPr>
              <a:t>Supernova neutrinos and nucleosynthesis </a:t>
            </a:r>
            <a:r>
              <a:rPr lang="en" sz="800">
                <a:latin typeface="Questrial"/>
                <a:ea typeface="Questrial"/>
                <a:cs typeface="Questrial"/>
                <a:sym typeface="Questrial"/>
              </a:rPr>
              <a:t>(2014)</a:t>
            </a:r>
            <a:endParaRPr sz="8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70" name="Google Shape;70;p13"/>
          <p:cNvPicPr preferRelativeResize="0"/>
          <p:nvPr/>
        </p:nvPicPr>
        <p:blipFill rotWithShape="1">
          <a:blip r:embed="rId6">
            <a:alphaModFix/>
          </a:blip>
          <a:srcRect b="22922" l="0" r="0" t="0"/>
          <a:stretch/>
        </p:blipFill>
        <p:spPr>
          <a:xfrm>
            <a:off x="270725" y="724625"/>
            <a:ext cx="5258100" cy="262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/>
          <p:nvPr>
            <p:ph type="title"/>
          </p:nvPr>
        </p:nvSpPr>
        <p:spPr>
          <a:xfrm>
            <a:off x="189875" y="1672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Lines </a:t>
            </a:r>
            <a:r>
              <a:rPr lang="en" sz="2400"/>
              <a:t>Convergence </a:t>
            </a:r>
            <a:endParaRPr sz="2400"/>
          </a:p>
        </p:txBody>
      </p:sp>
      <p:sp>
        <p:nvSpPr>
          <p:cNvPr id="269" name="Google Shape;269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0" name="Google Shape;27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875" y="681171"/>
            <a:ext cx="4419599" cy="351492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1"/>
          <p:cNvSpPr txBox="1"/>
          <p:nvPr/>
        </p:nvSpPr>
        <p:spPr>
          <a:xfrm>
            <a:off x="254850" y="4241975"/>
            <a:ext cx="8634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Line convergence is achievable for simple ions;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complex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ions (with more than 5 valence electrons) that may not be the case.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72" name="Google Shape;27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8575" y="705300"/>
            <a:ext cx="4419600" cy="3466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2"/>
          <p:cNvSpPr txBox="1"/>
          <p:nvPr>
            <p:ph type="title"/>
          </p:nvPr>
        </p:nvSpPr>
        <p:spPr>
          <a:xfrm>
            <a:off x="189875" y="167259"/>
            <a:ext cx="5768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Convergence for CeII</a:t>
            </a:r>
            <a:endParaRPr sz="2400"/>
          </a:p>
        </p:txBody>
      </p:sp>
      <p:sp>
        <p:nvSpPr>
          <p:cNvPr id="278" name="Google Shape;278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9" name="Google Shape;27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9475" y="732526"/>
            <a:ext cx="4074375" cy="3358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800" y="716346"/>
            <a:ext cx="4181200" cy="3306553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2"/>
          <p:cNvSpPr txBox="1"/>
          <p:nvPr/>
        </p:nvSpPr>
        <p:spPr>
          <a:xfrm>
            <a:off x="189875" y="4270025"/>
            <a:ext cx="855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20 selected transitions 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between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4f2 5d1 and 4f1 5d2.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>
            <a:off x="206152" y="156506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Motivation: Kilonovae </a:t>
            </a:r>
            <a:endParaRPr b="0" sz="2400"/>
          </a:p>
        </p:txBody>
      </p:sp>
      <p:pic>
        <p:nvPicPr>
          <p:cNvPr id="76" name="Google Shape;7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5700" y="883337"/>
            <a:ext cx="5208302" cy="26041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>
            <p:ph idx="12" type="sldNum"/>
          </p:nvPr>
        </p:nvSpPr>
        <p:spPr>
          <a:xfrm>
            <a:off x="8732394" y="4766288"/>
            <a:ext cx="411600" cy="295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4"/>
          <p:cNvSpPr txBox="1"/>
          <p:nvPr/>
        </p:nvSpPr>
        <p:spPr>
          <a:xfrm>
            <a:off x="4044475" y="3583400"/>
            <a:ext cx="5208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Initially there was almost no data for lanthanides and actinides: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○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Extremely complex;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Questrial"/>
              <a:buChar char="○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No need in the atomic community until recently.</a:t>
            </a:r>
            <a:br>
              <a:rPr lang="en" sz="1600">
                <a:latin typeface="Questrial"/>
                <a:ea typeface="Questrial"/>
                <a:cs typeface="Questrial"/>
                <a:sym typeface="Questrial"/>
              </a:rPr>
            </a:br>
            <a:endParaRPr sz="1600"/>
          </a:p>
        </p:txBody>
      </p:sp>
      <p:sp>
        <p:nvSpPr>
          <p:cNvPr id="79" name="Google Shape;79;p14"/>
          <p:cNvSpPr txBox="1"/>
          <p:nvPr/>
        </p:nvSpPr>
        <p:spPr>
          <a:xfrm>
            <a:off x="138613" y="1027950"/>
            <a:ext cx="34464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 2017 was observed the first kilonova after the neutron star merger GW170817.</a:t>
            </a:r>
            <a:br>
              <a:rPr lang="en">
                <a:latin typeface="Questrial"/>
                <a:ea typeface="Questrial"/>
                <a:cs typeface="Questrial"/>
                <a:sym typeface="Questrial"/>
              </a:rPr>
            </a:br>
            <a:endParaRPr/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587" y="2167050"/>
            <a:ext cx="2512473" cy="268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206152" y="156506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Motivation: Kilonovae </a:t>
            </a:r>
            <a:endParaRPr b="0" sz="2400"/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177" y="875198"/>
            <a:ext cx="3953717" cy="26974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>
            <p:ph idx="12" type="sldNum"/>
          </p:nvPr>
        </p:nvSpPr>
        <p:spPr>
          <a:xfrm>
            <a:off x="8732394" y="4766288"/>
            <a:ext cx="411600" cy="295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4592114" y="3883881"/>
            <a:ext cx="1064100" cy="670500"/>
          </a:xfrm>
          <a:prstGeom prst="rect">
            <a:avLst/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5" title="[0,0,0,&quot;https://www.codecogs.com/eqnedit.php?latex=%20%5Cmathcal%7BL%7D%20%20%5Capprox%205%20%5Ctimes%2010%5E%7B40%7D%20%5Coperatorname%7Berg%7D%20%5Cmathrm%7Bs%7D%5E%7B-1%7D%20%5Ctimes%5Cleft(%5Cfrac%7BM%7D%7B0.01%20M_%7B%5Codot%7D%7D%5Cright)%5E%7B1-%5Cfrac%7B%5Calpha%7D%7B2%7D%7D%5Cleft(%5Cfrac%7Bv_%7Bej%7D%7D%7B0.1%20c%7D%5Cright)%5E%7B%5Cfrac%7B%5Calpha%7D%7B2%7D%7D%7B%5Cleft(%5Cfrac%7B%7B%5Ckappa%7D%7D%7B1%20%5Cmathrm%7B~cm%7D%5E%7B2%7D%20%5Cmathrm%7B~g%7D%5E%7B-1%7D%7D%5Cright)%5E%7B-%5Cfrac%7B%5Calpha%7D%7B2%7D%7D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929" y="3914144"/>
            <a:ext cx="5352623" cy="531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4643495" y="4458506"/>
            <a:ext cx="715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Opacity</a:t>
            </a:r>
            <a:endParaRPr b="1" sz="1100">
              <a:solidFill>
                <a:schemeClr val="accent6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5753179" y="4229069"/>
            <a:ext cx="607200" cy="15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6457323" y="4039168"/>
            <a:ext cx="2533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Encoding elemental abundances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4277900" y="1370850"/>
            <a:ext cx="46158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First simulations used iron-peak elements: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○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Wrong conclusions because lanthanides and actinides have much higher number of levels/lines.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199350" y="148350"/>
            <a:ext cx="87453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Method - FAC</a:t>
            </a:r>
            <a:endParaRPr b="0" sz="2400"/>
          </a:p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6"/>
          <p:cNvSpPr txBox="1"/>
          <p:nvPr/>
        </p:nvSpPr>
        <p:spPr>
          <a:xfrm>
            <a:off x="199350" y="676950"/>
            <a:ext cx="8160000" cy="5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the atomic data calculations we make extensive use of the FAC software package: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Allows for a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complete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set of data for plasma modelling with speed and utility in mind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➢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Structure, radiative and collisional processes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Uses a Dirac-Fock-Slater Hamiltonian with a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local central potential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, computed for a </a:t>
            </a: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fictitious mean configuration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(FMC) with fractional occupation numbers</a:t>
            </a:r>
            <a:b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➢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Orthogonality is ensured automatically → </a:t>
            </a:r>
            <a:r>
              <a:rPr lang="en" sz="1600">
                <a:solidFill>
                  <a:srgbClr val="38761D"/>
                </a:solidFill>
                <a:latin typeface="Questrial"/>
                <a:ea typeface="Questrial"/>
                <a:cs typeface="Questrial"/>
                <a:sym typeface="Questrial"/>
              </a:rPr>
              <a:t>Speed increase</a:t>
            </a:r>
            <a:b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➢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Potential not optimized for a single configuration → </a:t>
            </a:r>
            <a:r>
              <a:rPr lang="en" sz="1600">
                <a:solidFill>
                  <a:srgbClr val="990000"/>
                </a:solidFill>
                <a:latin typeface="Questrial"/>
                <a:ea typeface="Questrial"/>
                <a:cs typeface="Questrial"/>
                <a:sym typeface="Questrial"/>
              </a:rPr>
              <a:t>Accuracy issues</a:t>
            </a:r>
            <a:b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➢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Choice of FMC is mostly arbitrary and usually constructed by hand → </a:t>
            </a:r>
            <a:r>
              <a:rPr lang="en" sz="1600">
                <a:solidFill>
                  <a:srgbClr val="990000"/>
                </a:solidFill>
                <a:latin typeface="Questrial"/>
                <a:ea typeface="Questrial"/>
                <a:cs typeface="Questrial"/>
                <a:sym typeface="Questrial"/>
              </a:rPr>
              <a:t>Major source of uncertainty</a:t>
            </a:r>
            <a:endParaRPr sz="1600">
              <a:solidFill>
                <a:srgbClr val="990000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	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206152" y="156450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FAC - Potential Optimization</a:t>
            </a:r>
            <a:endParaRPr b="0" sz="2400"/>
          </a:p>
        </p:txBody>
      </p:sp>
      <p:sp>
        <p:nvSpPr>
          <p:cNvPr id="106" name="Google Shape;106;p17"/>
          <p:cNvSpPr txBox="1"/>
          <p:nvPr/>
        </p:nvSpPr>
        <p:spPr>
          <a:xfrm>
            <a:off x="1212337" y="4265950"/>
            <a:ext cx="64461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FAC correction to local potential insufficient [Lu+21, McCann+21].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accent6"/>
                </a:solidFill>
                <a:latin typeface="Questrial"/>
                <a:ea typeface="Questrial"/>
                <a:cs typeface="Questrial"/>
                <a:sym typeface="Questrial"/>
              </a:rPr>
              <a:t>Potential optimization</a:t>
            </a: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by changing mean configuration (weights) to minimize differences to experimental data.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8" name="Google Shape;108;p17"/>
          <p:cNvGrpSpPr/>
          <p:nvPr/>
        </p:nvGrpSpPr>
        <p:grpSpPr>
          <a:xfrm>
            <a:off x="1337774" y="608850"/>
            <a:ext cx="6195221" cy="3712576"/>
            <a:chOff x="1092050" y="685039"/>
            <a:chExt cx="6483748" cy="3908797"/>
          </a:xfrm>
        </p:grpSpPr>
        <p:pic>
          <p:nvPicPr>
            <p:cNvPr id="109" name="Google Shape;109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92050" y="810562"/>
              <a:ext cx="6483748" cy="37832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" name="Google Shape;110;p17"/>
            <p:cNvSpPr txBox="1"/>
            <p:nvPr/>
          </p:nvSpPr>
          <p:spPr>
            <a:xfrm>
              <a:off x="2695164" y="685039"/>
              <a:ext cx="3466200" cy="29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rPr>
                <a:t>Average error of energy levels to NIST for Nd</a:t>
              </a:r>
              <a:r>
                <a:rPr lang="en" sz="120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rPr>
                <a:t> I</a:t>
              </a:r>
              <a:r>
                <a:rPr lang="en" sz="120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rPr>
                <a:t>I</a:t>
              </a:r>
              <a:endParaRPr sz="12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11" name="Google Shape;111;p17"/>
            <p:cNvSpPr txBox="1"/>
            <p:nvPr/>
          </p:nvSpPr>
          <p:spPr>
            <a:xfrm>
              <a:off x="1092050" y="4072675"/>
              <a:ext cx="2051100" cy="29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Questrial"/>
                  <a:ea typeface="Questrial"/>
                  <a:cs typeface="Questrial"/>
                  <a:sym typeface="Questrial"/>
                </a:rPr>
                <a:t>[A.Flörs+2023 (Submitted)]</a:t>
              </a:r>
              <a:endParaRPr sz="12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206152" y="185250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FAC - Potential Optimization (Opacities)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/>
          </a:p>
        </p:txBody>
      </p:sp>
      <p:sp>
        <p:nvSpPr>
          <p:cNvPr id="117" name="Google Shape;117;p18"/>
          <p:cNvSpPr txBox="1"/>
          <p:nvPr>
            <p:ph type="title"/>
          </p:nvPr>
        </p:nvSpPr>
        <p:spPr>
          <a:xfrm>
            <a:off x="206143" y="2281456"/>
            <a:ext cx="36960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Didact Gothic"/>
                <a:ea typeface="Didact Gothic"/>
                <a:cs typeface="Didact Gothic"/>
                <a:sym typeface="Didact Gothic"/>
              </a:rPr>
              <a:t>Expansion opacity formalism</a:t>
            </a:r>
            <a:endParaRPr b="0" sz="22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6891329" y="4582738"/>
            <a:ext cx="252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8338519" y="4848288"/>
            <a:ext cx="411600" cy="295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450" y="3040088"/>
            <a:ext cx="3042115" cy="6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3850" y="3432512"/>
            <a:ext cx="2193466" cy="73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1977900" y="3705950"/>
            <a:ext cx="1783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Probability of photon absorption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8"/>
          <p:cNvSpPr/>
          <p:nvPr/>
        </p:nvSpPr>
        <p:spPr>
          <a:xfrm rot="-5400000">
            <a:off x="2754600" y="3205400"/>
            <a:ext cx="230400" cy="770700"/>
          </a:xfrm>
          <a:prstGeom prst="leftBrace">
            <a:avLst>
              <a:gd fmla="val 50000" name="adj1"/>
              <a:gd fmla="val 51697" name="adj2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24" name="Google Shape;124;p18"/>
          <p:cNvCxnSpPr/>
          <p:nvPr/>
        </p:nvCxnSpPr>
        <p:spPr>
          <a:xfrm>
            <a:off x="7367375" y="4011450"/>
            <a:ext cx="245700" cy="4299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5" name="Google Shape;125;p18"/>
          <p:cNvSpPr txBox="1"/>
          <p:nvPr/>
        </p:nvSpPr>
        <p:spPr>
          <a:xfrm>
            <a:off x="5021200" y="4656450"/>
            <a:ext cx="168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Oscillator strength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6287975" y="2675125"/>
            <a:ext cx="168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Number density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7243625" y="4275850"/>
            <a:ext cx="168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Transition wavelength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28" name="Google Shape;128;p18"/>
          <p:cNvCxnSpPr/>
          <p:nvPr/>
        </p:nvCxnSpPr>
        <p:spPr>
          <a:xfrm flipH="1">
            <a:off x="6061475" y="4011450"/>
            <a:ext cx="475800" cy="6450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18"/>
          <p:cNvCxnSpPr>
            <a:endCxn id="126" idx="2"/>
          </p:cNvCxnSpPr>
          <p:nvPr/>
        </p:nvCxnSpPr>
        <p:spPr>
          <a:xfrm flipH="1" rot="10800000">
            <a:off x="6875975" y="3075325"/>
            <a:ext cx="255000" cy="6324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0" name="Google Shape;130;p18"/>
          <p:cNvSpPr txBox="1"/>
          <p:nvPr/>
        </p:nvSpPr>
        <p:spPr>
          <a:xfrm>
            <a:off x="264100" y="1173900"/>
            <a:ext cx="8665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Opacity ⇒  </a:t>
            </a: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measure of impenetrability to radiation, given by the photons blocked because of atomic transitions.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6048" y="1024037"/>
            <a:ext cx="4936253" cy="370219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>
            <p:ph type="title"/>
          </p:nvPr>
        </p:nvSpPr>
        <p:spPr>
          <a:xfrm>
            <a:off x="206152" y="185250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FAC - Potential Optimization (Opacities)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/>
          </a:p>
        </p:txBody>
      </p:sp>
      <p:grpSp>
        <p:nvGrpSpPr>
          <p:cNvPr id="137" name="Google Shape;137;p19"/>
          <p:cNvGrpSpPr/>
          <p:nvPr/>
        </p:nvGrpSpPr>
        <p:grpSpPr>
          <a:xfrm>
            <a:off x="4987163" y="3756531"/>
            <a:ext cx="1017864" cy="369206"/>
            <a:chOff x="1610738" y="4812725"/>
            <a:chExt cx="1357152" cy="492275"/>
          </a:xfrm>
        </p:grpSpPr>
        <p:pic>
          <p:nvPicPr>
            <p:cNvPr id="138" name="Google Shape;138;p19" title="[0,0,0,&quot;https://www.codecogs.com/eqnedit.php?latex=%20%5Crho%3D%2010%5E%7B-13%7D%20%5Ctext%7Bg%20cm%7D%5E%7B-3%7D%20#0&quot;]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610737" y="4812725"/>
              <a:ext cx="1357152" cy="207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19" title="[0,0,0,&quot;https://www.codecogs.com/eqnedit.php?latex=%20T%3D%205000%20%5C%2C%20%20%5Ctext%7BK%7D%20#0&quot;]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610750" y="5176150"/>
              <a:ext cx="890925" cy="1288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0" name="Google Shape;140;p19"/>
          <p:cNvSpPr txBox="1"/>
          <p:nvPr>
            <p:ph type="title"/>
          </p:nvPr>
        </p:nvSpPr>
        <p:spPr>
          <a:xfrm>
            <a:off x="259693" y="1120844"/>
            <a:ext cx="36960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Didact Gothic"/>
                <a:ea typeface="Didact Gothic"/>
                <a:cs typeface="Didact Gothic"/>
                <a:sym typeface="Didact Gothic"/>
              </a:rPr>
              <a:t>Expansion opacity formalism</a:t>
            </a:r>
            <a:endParaRPr b="0" sz="22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249340" y="3731063"/>
            <a:ext cx="37167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Potential optimization impacts the full spectrum. 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6638204" y="3557588"/>
            <a:ext cx="252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3" name="Google Shape;143;p19"/>
          <p:cNvSpPr txBox="1"/>
          <p:nvPr>
            <p:ph idx="12" type="sldNum"/>
          </p:nvPr>
        </p:nvSpPr>
        <p:spPr>
          <a:xfrm>
            <a:off x="8676494" y="4848288"/>
            <a:ext cx="411600" cy="295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1775" y="1895688"/>
            <a:ext cx="3042115" cy="6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1775" y="2633050"/>
            <a:ext cx="2193466" cy="73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/>
          <p:nvPr>
            <p:ph type="title"/>
          </p:nvPr>
        </p:nvSpPr>
        <p:spPr>
          <a:xfrm>
            <a:off x="206152" y="185250"/>
            <a:ext cx="75147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FAC - Potential Optimization (Opacities)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/>
          </a:p>
        </p:txBody>
      </p:sp>
      <p:sp>
        <p:nvSpPr>
          <p:cNvPr id="151" name="Google Shape;151;p20"/>
          <p:cNvSpPr txBox="1"/>
          <p:nvPr>
            <p:ph type="title"/>
          </p:nvPr>
        </p:nvSpPr>
        <p:spPr>
          <a:xfrm>
            <a:off x="260893" y="1120919"/>
            <a:ext cx="36960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Didact Gothic"/>
                <a:ea typeface="Didact Gothic"/>
                <a:cs typeface="Didact Gothic"/>
                <a:sym typeface="Didact Gothic"/>
              </a:rPr>
              <a:t>Expansion opacity formalism</a:t>
            </a:r>
            <a:endParaRPr b="0" sz="22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249350" y="3731075"/>
            <a:ext cx="38856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66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estrial"/>
              <a:buChar char="●"/>
            </a:pPr>
            <a:r>
              <a:rPr lang="en"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Good general agreement with calculations with Hullac - differences at higher ionization stages.</a:t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6638204" y="3557588"/>
            <a:ext cx="252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4" name="Google Shape;154;p20"/>
          <p:cNvSpPr txBox="1"/>
          <p:nvPr>
            <p:ph idx="12" type="sldNum"/>
          </p:nvPr>
        </p:nvSpPr>
        <p:spPr>
          <a:xfrm>
            <a:off x="8676494" y="4848288"/>
            <a:ext cx="411600" cy="295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5" name="Google Shape;15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4925" y="1049578"/>
            <a:ext cx="4617501" cy="3635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775" y="1895688"/>
            <a:ext cx="3042115" cy="6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775" y="2633050"/>
            <a:ext cx="2193466" cy="73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ist Grayscale Pitch Deck by Slidesgo">
  <a:themeElements>
    <a:clrScheme name="Simple Light">
      <a:dk1>
        <a:srgbClr val="434343"/>
      </a:dk1>
      <a:lt1>
        <a:srgbClr val="EEEEEE"/>
      </a:lt1>
      <a:dk2>
        <a:srgbClr val="DBDBDB"/>
      </a:dk2>
      <a:lt2>
        <a:srgbClr val="929292"/>
      </a:lt2>
      <a:accent1>
        <a:srgbClr val="383838"/>
      </a:accent1>
      <a:accent2>
        <a:srgbClr val="383838"/>
      </a:accent2>
      <a:accent3>
        <a:srgbClr val="383838"/>
      </a:accent3>
      <a:accent4>
        <a:srgbClr val="8B75C3"/>
      </a:accent4>
      <a:accent5>
        <a:srgbClr val="FFFFFF"/>
      </a:accent5>
      <a:accent6>
        <a:srgbClr val="E69138"/>
      </a:accent6>
      <a:hlink>
        <a:srgbClr val="38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