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56" r:id="rId2"/>
    <p:sldId id="300" r:id="rId3"/>
    <p:sldId id="301" r:id="rId4"/>
    <p:sldId id="305" r:id="rId5"/>
    <p:sldId id="306" r:id="rId6"/>
    <p:sldId id="307" r:id="rId7"/>
    <p:sldId id="308" r:id="rId8"/>
    <p:sldId id="311" r:id="rId9"/>
    <p:sldId id="323" r:id="rId10"/>
    <p:sldId id="317" r:id="rId11"/>
    <p:sldId id="324" r:id="rId12"/>
    <p:sldId id="327" r:id="rId13"/>
    <p:sldId id="303" r:id="rId14"/>
    <p:sldId id="32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02B"/>
    <a:srgbClr val="A70E14"/>
    <a:srgbClr val="00008B"/>
    <a:srgbClr val="006400"/>
    <a:srgbClr val="FF8C00"/>
    <a:srgbClr val="0029B1"/>
    <a:srgbClr val="009900"/>
    <a:srgbClr val="781C82"/>
    <a:srgbClr val="7F007F"/>
    <a:srgbClr val="FF0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54" autoAdjust="0"/>
    <p:restoredTop sz="94660"/>
  </p:normalViewPr>
  <p:slideViewPr>
    <p:cSldViewPr snapToGrid="0">
      <p:cViewPr varScale="1">
        <p:scale>
          <a:sx n="83" d="100"/>
          <a:sy n="83" d="100"/>
        </p:scale>
        <p:origin x="152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0145B-0321-4A14-831E-E73C6CA7E7F0}" type="datetimeFigureOut">
              <a:rPr lang="es-ES" smtClean="0"/>
              <a:t>07/09/2023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337A57-4F13-4501-9F30-DA40366879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5419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Omega1=852nm / omega2 </a:t>
            </a:r>
            <a:r>
              <a:rPr lang="es-ES" dirty="0" err="1"/>
              <a:t>depends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n, </a:t>
            </a:r>
            <a:r>
              <a:rPr lang="es-ES" dirty="0" err="1"/>
              <a:t>for</a:t>
            </a:r>
            <a:r>
              <a:rPr lang="es-ES" dirty="0"/>
              <a:t> 69S1/2 omega2=510nm</a:t>
            </a:r>
          </a:p>
          <a:p>
            <a:endParaRPr lang="es-ES" dirty="0"/>
          </a:p>
          <a:p>
            <a:r>
              <a:rPr lang="es-ES" dirty="0"/>
              <a:t>https://opg.optica.org/directpdfaccess/ede054db-072c-410f-86264af781d307e7_466073/oe-29-26-43827.pdf?da=1&amp;id=466073&amp;seq=0&amp;mobile=no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337A57-4F13-4501-9F30-DA40366879C3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1243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David Mellado Alcedo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Dinámica rotacional de moléculas en campos externos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3A5F-EBC3-47D3-B225-E3F8F1AF6D4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943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David Mellado Alcedo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Dinámica rotacional de moléculas en campos externos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3A5F-EBC3-47D3-B225-E3F8F1AF6D4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646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David Mellado Alcedo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Dinámica rotacional de moléculas en campos externos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3A5F-EBC3-47D3-B225-E3F8F1AF6D4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1559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David Mellado Alcedo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Dinámica rotacional de moléculas en campos externos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3A5F-EBC3-47D3-B225-E3F8F1AF6D4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5330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David Mellado Alcedo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Dinámica rotacional de moléculas en campos externos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3A5F-EBC3-47D3-B225-E3F8F1AF6D4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0055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David Mellado Alcedo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Dinámica rotacional de moléculas en campos externos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3A5F-EBC3-47D3-B225-E3F8F1AF6D4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6547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David Mellado Alcedo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Dinámica rotacional de moléculas en campos externos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3A5F-EBC3-47D3-B225-E3F8F1AF6D4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0726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David Mellado Alcedo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Dinámica rotacional de moléculas en campos externos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3A5F-EBC3-47D3-B225-E3F8F1AF6D4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8486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David Mellado Alcedo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Dinámica rotacional de moléculas en campos externos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3A5F-EBC3-47D3-B225-E3F8F1AF6D4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407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David Mellado Alcedo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Dinámica rotacional de moléculas en campos externos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3A5F-EBC3-47D3-B225-E3F8F1AF6D4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571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David Mellado Alcedo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Dinámica rotacional de moléculas en campos externos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3A5F-EBC3-47D3-B225-E3F8F1AF6D4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5491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David Mellado Alcedo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Dinámica rotacional de moléculas en campos externos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D3A5F-EBC3-47D3-B225-E3F8F1AF6D4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6974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19.png"/><Relationship Id="rId7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42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png"/><Relationship Id="rId3" Type="http://schemas.openxmlformats.org/officeDocument/2006/relationships/image" Target="../media/image157.png"/><Relationship Id="rId7" Type="http://schemas.openxmlformats.org/officeDocument/2006/relationships/image" Target="../media/image150.png"/><Relationship Id="rId12" Type="http://schemas.openxmlformats.org/officeDocument/2006/relationships/image" Target="../media/image15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9.png"/><Relationship Id="rId11" Type="http://schemas.openxmlformats.org/officeDocument/2006/relationships/image" Target="../media/image165.png"/><Relationship Id="rId5" Type="http://schemas.openxmlformats.org/officeDocument/2006/relationships/image" Target="../media/image148.png"/><Relationship Id="rId10" Type="http://schemas.openxmlformats.org/officeDocument/2006/relationships/image" Target="../media/image16.png"/><Relationship Id="rId4" Type="http://schemas.openxmlformats.org/officeDocument/2006/relationships/image" Target="../media/image158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210.png"/><Relationship Id="rId4" Type="http://schemas.openxmlformats.org/officeDocument/2006/relationships/image" Target="../media/image20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7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22.png"/><Relationship Id="rId9" Type="http://schemas.openxmlformats.org/officeDocument/2006/relationships/image" Target="../media/image20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19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37E9411F-B515-05EE-FEE0-4905C6DD13F2}"/>
              </a:ext>
            </a:extLst>
          </p:cNvPr>
          <p:cNvSpPr/>
          <p:nvPr/>
        </p:nvSpPr>
        <p:spPr>
          <a:xfrm>
            <a:off x="0" y="0"/>
            <a:ext cx="9144000" cy="117205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/>
          </a:p>
        </p:txBody>
      </p:sp>
      <p:sp>
        <p:nvSpPr>
          <p:cNvPr id="6" name="Cuadro de texto 11">
            <a:extLst>
              <a:ext uri="{FF2B5EF4-FFF2-40B4-BE49-F238E27FC236}">
                <a16:creationId xmlns:a16="http://schemas.microsoft.com/office/drawing/2014/main" id="{5B08D227-9DF5-6435-C145-1D4C97E5E526}"/>
              </a:ext>
            </a:extLst>
          </p:cNvPr>
          <p:cNvSpPr txBox="1"/>
          <p:nvPr/>
        </p:nvSpPr>
        <p:spPr>
          <a:xfrm>
            <a:off x="1708989" y="1986915"/>
            <a:ext cx="5331143" cy="26431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s-ES" sz="1200" kern="100">
                <a:solidFill>
                  <a:srgbClr val="FFFFFF"/>
                </a:solidFill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PROGRAMA DE DOCTORADO EN FÍSICA Y MATEMÁTICAS </a:t>
            </a:r>
            <a:endParaRPr lang="es-ES" sz="825" kern="1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4E1B8A68-7023-8757-04B4-94686D08BC9C}"/>
              </a:ext>
            </a:extLst>
          </p:cNvPr>
          <p:cNvSpPr/>
          <p:nvPr/>
        </p:nvSpPr>
        <p:spPr>
          <a:xfrm>
            <a:off x="0" y="5769833"/>
            <a:ext cx="9144000" cy="107966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/>
          </a:p>
        </p:txBody>
      </p:sp>
      <p:sp>
        <p:nvSpPr>
          <p:cNvPr id="16" name="Cuadro de texto 11">
            <a:extLst>
              <a:ext uri="{FF2B5EF4-FFF2-40B4-BE49-F238E27FC236}">
                <a16:creationId xmlns:a16="http://schemas.microsoft.com/office/drawing/2014/main" id="{C1599FEC-3A34-2771-F7DE-D634298D03C0}"/>
              </a:ext>
            </a:extLst>
          </p:cNvPr>
          <p:cNvSpPr txBox="1"/>
          <p:nvPr/>
        </p:nvSpPr>
        <p:spPr>
          <a:xfrm>
            <a:off x="1285875" y="4160202"/>
            <a:ext cx="7108190" cy="3524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1600" kern="100" dirty="0">
                <a:solidFill>
                  <a:srgbClr val="FFFFFF"/>
                </a:solidFill>
                <a:effectLst/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PROGRAMA DE DOCTORADO EN FÍSICA Y MATEMÁTICAS </a:t>
            </a:r>
            <a:endParaRPr lang="es-E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Cuadro de texto 11">
            <a:extLst>
              <a:ext uri="{FF2B5EF4-FFF2-40B4-BE49-F238E27FC236}">
                <a16:creationId xmlns:a16="http://schemas.microsoft.com/office/drawing/2014/main" id="{E96C0238-D8B7-7891-4A88-D3792E37A0FF}"/>
              </a:ext>
            </a:extLst>
          </p:cNvPr>
          <p:cNvSpPr txBox="1"/>
          <p:nvPr/>
        </p:nvSpPr>
        <p:spPr>
          <a:xfrm>
            <a:off x="1017905" y="3252787"/>
            <a:ext cx="7108190" cy="3524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1600" kern="100">
                <a:solidFill>
                  <a:srgbClr val="FFFFFF"/>
                </a:solidFill>
                <a:effectLst/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PROGRAMA DE DOCTORADO EN FÍSICA Y MATEMÁTICAS </a:t>
            </a:r>
            <a:endParaRPr lang="es-ES" sz="11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Cuadro de texto 11">
            <a:extLst>
              <a:ext uri="{FF2B5EF4-FFF2-40B4-BE49-F238E27FC236}">
                <a16:creationId xmlns:a16="http://schemas.microsoft.com/office/drawing/2014/main" id="{F16CD887-FFD1-76DC-DE8C-7BA9505D7FFB}"/>
              </a:ext>
            </a:extLst>
          </p:cNvPr>
          <p:cNvSpPr txBox="1"/>
          <p:nvPr/>
        </p:nvSpPr>
        <p:spPr>
          <a:xfrm>
            <a:off x="327064" y="1365659"/>
            <a:ext cx="8416211" cy="2317583"/>
          </a:xfrm>
          <a:prstGeom prst="rect">
            <a:avLst/>
          </a:prstGeom>
          <a:noFill/>
          <a:ln w="63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2700" b="1" kern="1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ULTRALONG-RANGE Cs-</a:t>
            </a:r>
            <a:r>
              <a:rPr lang="es-ES" sz="2700" b="1" kern="1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RbCs</a:t>
            </a:r>
            <a:r>
              <a:rPr lang="es-ES" sz="2700" b="1" kern="1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2700" b="1" kern="1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RYDBERG MOLECULE: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ES" sz="600" b="1" kern="1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ion Pro" panose="020405030502010202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2700" b="1" kern="1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NON-ADIABATICITY OF DIPOLE MOMENTS</a:t>
            </a:r>
            <a:endParaRPr lang="es-ES" sz="2700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Cuadro de texto 11">
            <a:extLst>
              <a:ext uri="{FF2B5EF4-FFF2-40B4-BE49-F238E27FC236}">
                <a16:creationId xmlns:a16="http://schemas.microsoft.com/office/drawing/2014/main" id="{9779D5EE-8CDF-06D4-6A30-7FAE14D96B4F}"/>
              </a:ext>
            </a:extLst>
          </p:cNvPr>
          <p:cNvSpPr txBox="1"/>
          <p:nvPr/>
        </p:nvSpPr>
        <p:spPr>
          <a:xfrm>
            <a:off x="0" y="5880682"/>
            <a:ext cx="9144000" cy="62774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1900" kern="1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DAVID MELLADO-ALCEDO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1600" kern="100" dirty="0" err="1">
                <a:solidFill>
                  <a:srgbClr val="FFFFFF"/>
                </a:solidFill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September</a:t>
            </a:r>
            <a:r>
              <a:rPr lang="es-ES" sz="1600" kern="100" dirty="0">
                <a:solidFill>
                  <a:srgbClr val="FFFFFF"/>
                </a:solidFill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8th, 2023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E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CE295A2-B182-909F-6900-BB6794F090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1211" y="238998"/>
            <a:ext cx="2311744" cy="79070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0F0013AE-E472-C2FE-B149-B212B7AE6F48}"/>
              </a:ext>
            </a:extLst>
          </p:cNvPr>
          <p:cNvCxnSpPr>
            <a:cxnSpLocks/>
          </p:cNvCxnSpPr>
          <p:nvPr/>
        </p:nvCxnSpPr>
        <p:spPr>
          <a:xfrm>
            <a:off x="4572000" y="317982"/>
            <a:ext cx="0" cy="65625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Imagen 29">
            <a:extLst>
              <a:ext uri="{FF2B5EF4-FFF2-40B4-BE49-F238E27FC236}">
                <a16:creationId xmlns:a16="http://schemas.microsoft.com/office/drawing/2014/main" id="{BC7B29AC-C43B-220B-173B-6D7D214D96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394"/>
          <a:stretch/>
        </p:blipFill>
        <p:spPr>
          <a:xfrm>
            <a:off x="4851403" y="350495"/>
            <a:ext cx="455501" cy="558197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DDA467DA-6975-1E35-89C0-2DF5B1DE09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31"/>
          <a:stretch/>
        </p:blipFill>
        <p:spPr>
          <a:xfrm>
            <a:off x="5388391" y="304481"/>
            <a:ext cx="1358042" cy="680882"/>
          </a:xfrm>
          <a:prstGeom prst="rect">
            <a:avLst/>
          </a:prstGeom>
        </p:spPr>
      </p:pic>
      <p:grpSp>
        <p:nvGrpSpPr>
          <p:cNvPr id="23" name="Grupo 22">
            <a:extLst>
              <a:ext uri="{FF2B5EF4-FFF2-40B4-BE49-F238E27FC236}">
                <a16:creationId xmlns:a16="http://schemas.microsoft.com/office/drawing/2014/main" id="{1D304F64-486C-8643-C4BB-F74088A813DD}"/>
              </a:ext>
            </a:extLst>
          </p:cNvPr>
          <p:cNvGrpSpPr/>
          <p:nvPr/>
        </p:nvGrpSpPr>
        <p:grpSpPr>
          <a:xfrm>
            <a:off x="981075" y="3317427"/>
            <a:ext cx="7338298" cy="2274779"/>
            <a:chOff x="981075" y="3317427"/>
            <a:chExt cx="7338298" cy="2274779"/>
          </a:xfrm>
        </p:grpSpPr>
        <p:sp>
          <p:nvSpPr>
            <p:cNvPr id="10" name="Cuadro de texto 11">
              <a:extLst>
                <a:ext uri="{FF2B5EF4-FFF2-40B4-BE49-F238E27FC236}">
                  <a16:creationId xmlns:a16="http://schemas.microsoft.com/office/drawing/2014/main" id="{58817333-3E39-23AE-358C-0B8BE9096155}"/>
                </a:ext>
              </a:extLst>
            </p:cNvPr>
            <p:cNvSpPr txBox="1"/>
            <p:nvPr/>
          </p:nvSpPr>
          <p:spPr>
            <a:xfrm>
              <a:off x="981075" y="3855402"/>
              <a:ext cx="7108190" cy="35242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ES" sz="1600" kern="100">
                  <a:solidFill>
                    <a:srgbClr val="FFFFFF"/>
                  </a:solidFill>
                  <a:effectLst/>
                  <a:latin typeface="Minion Pro" panose="020405030502010202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PROGRAMA DE DOCTORADO EN FÍSICA Y MATEMÁTICAS </a:t>
              </a:r>
              <a:endParaRPr lang="es-ES" sz="11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" name="Grupo 1">
              <a:extLst>
                <a:ext uri="{FF2B5EF4-FFF2-40B4-BE49-F238E27FC236}">
                  <a16:creationId xmlns:a16="http://schemas.microsoft.com/office/drawing/2014/main" id="{CF6C43C9-D688-3277-74B5-745DBE51EBCF}"/>
                </a:ext>
              </a:extLst>
            </p:cNvPr>
            <p:cNvGrpSpPr/>
            <p:nvPr/>
          </p:nvGrpSpPr>
          <p:grpSpPr>
            <a:xfrm>
              <a:off x="1758096" y="3317427"/>
              <a:ext cx="6561277" cy="2274779"/>
              <a:chOff x="1528119" y="3287175"/>
              <a:chExt cx="6561277" cy="2274779"/>
            </a:xfrm>
          </p:grpSpPr>
          <p:pic>
            <p:nvPicPr>
              <p:cNvPr id="18" name="Imagen 17">
                <a:extLst>
                  <a:ext uri="{FF2B5EF4-FFF2-40B4-BE49-F238E27FC236}">
                    <a16:creationId xmlns:a16="http://schemas.microsoft.com/office/drawing/2014/main" id="{2ACA7A10-6B64-EB19-473F-E4AB8EFA9B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3226014" y="3287175"/>
                <a:ext cx="4863382" cy="227477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" name="Imagen 18">
                <a:extLst>
                  <a:ext uri="{FF2B5EF4-FFF2-40B4-BE49-F238E27FC236}">
                    <a16:creationId xmlns:a16="http://schemas.microsoft.com/office/drawing/2014/main" id="{939AF3A4-3A25-4F18-A41F-90CC2935CD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1528119" y="3634822"/>
                <a:ext cx="1261745" cy="1329055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20" name="Conector recto de flecha 19">
                <a:extLst>
                  <a:ext uri="{FF2B5EF4-FFF2-40B4-BE49-F238E27FC236}">
                    <a16:creationId xmlns:a16="http://schemas.microsoft.com/office/drawing/2014/main" id="{FFF6F480-88F9-D830-0A87-5867075640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72669" y="3647522"/>
                <a:ext cx="190500" cy="277495"/>
              </a:xfrm>
              <a:prstGeom prst="straightConnector1">
                <a:avLst/>
              </a:prstGeom>
              <a:ln w="50800">
                <a:tailEnd type="triangl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E1FAA47B-8C8E-4738-D159-B70458473298}"/>
                </a:ext>
              </a:extLst>
            </p:cNvPr>
            <p:cNvGrpSpPr/>
            <p:nvPr/>
          </p:nvGrpSpPr>
          <p:grpSpPr>
            <a:xfrm>
              <a:off x="1680808" y="3876844"/>
              <a:ext cx="1066655" cy="1085046"/>
              <a:chOff x="1823270" y="4437710"/>
              <a:chExt cx="2057738" cy="2093216"/>
            </a:xfrm>
          </p:grpSpPr>
          <p:pic>
            <p:nvPicPr>
              <p:cNvPr id="15" name="Imagen 14">
                <a:extLst>
                  <a:ext uri="{FF2B5EF4-FFF2-40B4-BE49-F238E27FC236}">
                    <a16:creationId xmlns:a16="http://schemas.microsoft.com/office/drawing/2014/main" id="{F001F27E-4C1B-F976-47DE-0E780753E1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650800">
                <a:off x="1823270" y="5230031"/>
                <a:ext cx="1734527" cy="1300895"/>
              </a:xfrm>
              <a:prstGeom prst="rect">
                <a:avLst/>
              </a:prstGeom>
            </p:spPr>
          </p:pic>
          <p:pic>
            <p:nvPicPr>
              <p:cNvPr id="21" name="Imagen 20">
                <a:extLst>
                  <a:ext uri="{FF2B5EF4-FFF2-40B4-BE49-F238E27FC236}">
                    <a16:creationId xmlns:a16="http://schemas.microsoft.com/office/drawing/2014/main" id="{892EBC60-A3A8-333D-A0AE-8A7C03E109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56486">
                <a:off x="2779431" y="4437710"/>
                <a:ext cx="1101577" cy="113278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807963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CD0B25E-03E1-6543-28B0-5AED8CA4700B}"/>
              </a:ext>
            </a:extLst>
          </p:cNvPr>
          <p:cNvSpPr/>
          <p:nvPr/>
        </p:nvSpPr>
        <p:spPr>
          <a:xfrm>
            <a:off x="0" y="0"/>
            <a:ext cx="9144000" cy="91476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/>
          </a:p>
        </p:txBody>
      </p:sp>
      <p:sp>
        <p:nvSpPr>
          <p:cNvPr id="6" name="Cuadro de texto 11">
            <a:extLst>
              <a:ext uri="{FF2B5EF4-FFF2-40B4-BE49-F238E27FC236}">
                <a16:creationId xmlns:a16="http://schemas.microsoft.com/office/drawing/2014/main" id="{BE4FAB17-B0BE-5348-DD74-02811B582E91}"/>
              </a:ext>
            </a:extLst>
          </p:cNvPr>
          <p:cNvSpPr txBox="1"/>
          <p:nvPr/>
        </p:nvSpPr>
        <p:spPr>
          <a:xfrm>
            <a:off x="451849" y="260894"/>
            <a:ext cx="7108190" cy="62774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2800" kern="1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CONCLUSIONS AND OUTLOOK</a:t>
            </a:r>
            <a:endParaRPr lang="es-ES" sz="2800" kern="100" dirty="0">
              <a:solidFill>
                <a:srgbClr val="FFFFFF"/>
              </a:solidFill>
              <a:latin typeface="Minion Pro" panose="020405030502010202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E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26A13F56-BDF8-51FE-21EB-6EBD3AC65DB3}"/>
                  </a:ext>
                </a:extLst>
              </p:cNvPr>
              <p:cNvSpPr txBox="1"/>
              <p:nvPr/>
            </p:nvSpPr>
            <p:spPr>
              <a:xfrm>
                <a:off x="349967" y="1496862"/>
                <a:ext cx="8706109" cy="54938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002060"/>
                  </a:buClr>
                  <a:buFont typeface="Wingdings" panose="05000000000000000000" pitchFamily="2" charset="2"/>
                  <a:buChar char="v"/>
                </a:pP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Analysis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of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the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electronic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structure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-&gt;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1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1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s-ES" sz="21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𝑠𝑤</m:t>
                        </m:r>
                      </m:sub>
                    </m:sSub>
                    <m:r>
                      <a:rPr lang="es-ES" sz="2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cannot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be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neglected</a:t>
                </a:r>
                <a:endParaRPr lang="es-ES" sz="21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inion Pro" panose="02040503050201020203" pitchFamily="18" charset="0"/>
                </a:endParaRPr>
              </a:p>
              <a:p>
                <a:pPr marL="285750" indent="-285750">
                  <a:buClr>
                    <a:srgbClr val="002060"/>
                  </a:buClr>
                  <a:buFont typeface="Wingdings" panose="05000000000000000000" pitchFamily="2" charset="2"/>
                  <a:buChar char="v"/>
                </a:pPr>
                <a:endParaRPr lang="es-ES" sz="19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inion Pro" panose="02040503050201020203" pitchFamily="18" charset="0"/>
                </a:endParaRPr>
              </a:p>
              <a:p>
                <a:pPr marL="285750" indent="-285750">
                  <a:buClr>
                    <a:srgbClr val="002060"/>
                  </a:buClr>
                  <a:buFont typeface="Wingdings" panose="05000000000000000000" pitchFamily="2" charset="2"/>
                  <a:buChar char="v"/>
                </a:pPr>
                <a:endParaRPr lang="es-ES" sz="19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inion Pro" panose="02040503050201020203" pitchFamily="18" charset="0"/>
                </a:endParaRPr>
              </a:p>
              <a:p>
                <a:pPr marL="285750" indent="-285750">
                  <a:buClr>
                    <a:srgbClr val="002060"/>
                  </a:buClr>
                  <a:buFont typeface="Wingdings" panose="05000000000000000000" pitchFamily="2" charset="2"/>
                  <a:buChar char="v"/>
                </a:pP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Including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non-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adiabatic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couplings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in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the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neighboring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adiabatic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potential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curves</a:t>
                </a:r>
              </a:p>
              <a:p>
                <a:pPr marL="285750" indent="-285750">
                  <a:buClr>
                    <a:srgbClr val="002060"/>
                  </a:buClr>
                  <a:buFont typeface="Wingdings" panose="05000000000000000000" pitchFamily="2" charset="2"/>
                  <a:buChar char="v"/>
                </a:pPr>
                <a:endParaRPr lang="es-E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inion Pro" panose="02040503050201020203" pitchFamily="18" charset="0"/>
                </a:endParaRPr>
              </a:p>
              <a:p>
                <a:pPr marL="285750" indent="-285750">
                  <a:buClr>
                    <a:srgbClr val="002060"/>
                  </a:buClr>
                  <a:buFont typeface="Wingdings" panose="05000000000000000000" pitchFamily="2" charset="2"/>
                  <a:buChar char="v"/>
                </a:pPr>
                <a:endParaRPr lang="es-E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inion Pro" panose="02040503050201020203" pitchFamily="18" charset="0"/>
                </a:endParaRPr>
              </a:p>
              <a:p>
                <a:pPr marL="285750" indent="-285750">
                  <a:buClr>
                    <a:srgbClr val="002060"/>
                  </a:buClr>
                  <a:buFont typeface="Wingdings" panose="05000000000000000000" pitchFamily="2" charset="2"/>
                  <a:buChar char="v"/>
                </a:pP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Identification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of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vibrational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states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that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could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be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created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by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photoassociation</a:t>
                </a:r>
                <a:endParaRPr lang="es-ES" sz="21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inion Pro" panose="02040503050201020203" pitchFamily="18" charset="0"/>
                </a:endParaRPr>
              </a:p>
              <a:p>
                <a:pPr marL="285750" indent="-285750">
                  <a:buClr>
                    <a:srgbClr val="002060"/>
                  </a:buClr>
                  <a:buFont typeface="Wingdings" panose="05000000000000000000" pitchFamily="2" charset="2"/>
                  <a:buChar char="v"/>
                </a:pPr>
                <a:endParaRPr lang="es-E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inion Pro" panose="02040503050201020203" pitchFamily="18" charset="0"/>
                </a:endParaRPr>
              </a:p>
              <a:p>
                <a:pPr marL="285750" indent="-285750">
                  <a:buClr>
                    <a:srgbClr val="002060"/>
                  </a:buClr>
                  <a:buFont typeface="Wingdings" panose="05000000000000000000" pitchFamily="2" charset="2"/>
                  <a:buChar char="v"/>
                </a:pPr>
                <a:endParaRPr lang="es-E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inion Pro" panose="02040503050201020203" pitchFamily="18" charset="0"/>
                </a:endParaRPr>
              </a:p>
              <a:p>
                <a:pPr marL="285750" indent="-285750">
                  <a:buClr>
                    <a:srgbClr val="002060"/>
                  </a:buClr>
                  <a:buFont typeface="Wingdings" panose="05000000000000000000" pitchFamily="2" charset="2"/>
                  <a:buChar char="v"/>
                </a:pP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Future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works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-&gt;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including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hyperfine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, and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electric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and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magnetic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field</a:t>
                </a:r>
                <a:r>
                  <a:rPr lang="es-ES" sz="21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</a:t>
                </a:r>
                <a:r>
                  <a:rPr lang="es-ES" sz="21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interactions</a:t>
                </a:r>
                <a:endParaRPr lang="es-ES" sz="21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inion Pro" panose="02040503050201020203" pitchFamily="18" charset="0"/>
                </a:endParaRPr>
              </a:p>
              <a:p>
                <a:pPr marL="285750" indent="-285750">
                  <a:buClr>
                    <a:srgbClr val="002060"/>
                  </a:buClr>
                  <a:buFont typeface="Wingdings" panose="05000000000000000000" pitchFamily="2" charset="2"/>
                  <a:buChar char="v"/>
                </a:pPr>
                <a:endParaRPr lang="es-E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inion Pro" panose="02040503050201020203" pitchFamily="18" charset="0"/>
                </a:endParaRPr>
              </a:p>
              <a:p>
                <a:pPr marL="285750" indent="-285750">
                  <a:buClr>
                    <a:srgbClr val="002060"/>
                  </a:buClr>
                  <a:buFont typeface="Wingdings" panose="05000000000000000000" pitchFamily="2" charset="2"/>
                  <a:buChar char="v"/>
                </a:pPr>
                <a:endParaRPr lang="es-ES" sz="1200" b="1" dirty="0">
                  <a:latin typeface="Minion Pro" panose="02040503050201020203" pitchFamily="18" charset="0"/>
                </a:endParaRPr>
              </a:p>
              <a:p>
                <a:pPr marL="742950" lvl="1" indent="-285750">
                  <a:buClr>
                    <a:srgbClr val="002060"/>
                  </a:buClr>
                  <a:buFont typeface="Wingdings" panose="05000000000000000000" pitchFamily="2" charset="2"/>
                  <a:buChar char="Ø"/>
                </a:pPr>
                <a:endParaRPr lang="es-ES" sz="1200" dirty="0">
                  <a:latin typeface="Minion Pro" panose="02040503050201020203" pitchFamily="18" charset="0"/>
                </a:endParaRPr>
              </a:p>
              <a:p>
                <a:pPr marL="742950" lvl="1" indent="-285750">
                  <a:buClr>
                    <a:srgbClr val="002060"/>
                  </a:buClr>
                  <a:buFont typeface="Wingdings" panose="05000000000000000000" pitchFamily="2" charset="2"/>
                  <a:buChar char="Ø"/>
                </a:pPr>
                <a:endParaRPr lang="es-ES" sz="1200" dirty="0">
                  <a:latin typeface="Minion Pro" panose="02040503050201020203" pitchFamily="18" charset="0"/>
                </a:endParaRPr>
              </a:p>
              <a:p>
                <a:pPr marL="742950" lvl="1" indent="-285750">
                  <a:buClr>
                    <a:srgbClr val="002060"/>
                  </a:buClr>
                  <a:buFont typeface="Wingdings" panose="05000000000000000000" pitchFamily="2" charset="2"/>
                  <a:buChar char="Ø"/>
                </a:pPr>
                <a:endParaRPr lang="es-ES" sz="1200" dirty="0">
                  <a:latin typeface="Minion Pro" panose="02040503050201020203" pitchFamily="18" charset="0"/>
                </a:endParaRPr>
              </a:p>
              <a:p>
                <a:pPr marL="285750" indent="-285750">
                  <a:buClr>
                    <a:srgbClr val="002060"/>
                  </a:buClr>
                  <a:buFont typeface="Wingdings" panose="05000000000000000000" pitchFamily="2" charset="2"/>
                  <a:buChar char="v"/>
                </a:pPr>
                <a:endParaRPr lang="es-E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inion Pro" panose="02040503050201020203" pitchFamily="18" charset="0"/>
                </a:endParaRPr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26A13F56-BDF8-51FE-21EB-6EBD3AC65D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967" y="1496862"/>
                <a:ext cx="8706109" cy="5493812"/>
              </a:xfrm>
              <a:prstGeom prst="rect">
                <a:avLst/>
              </a:prstGeom>
              <a:blipFill>
                <a:blip r:embed="rId2"/>
                <a:stretch>
                  <a:fillRect l="-700" t="-77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ángulo 1">
            <a:extLst>
              <a:ext uri="{FF2B5EF4-FFF2-40B4-BE49-F238E27FC236}">
                <a16:creationId xmlns:a16="http://schemas.microsoft.com/office/drawing/2014/main" id="{A3B3BBC4-9C26-DD25-373A-46477198954C}"/>
              </a:ext>
            </a:extLst>
          </p:cNvPr>
          <p:cNvSpPr/>
          <p:nvPr/>
        </p:nvSpPr>
        <p:spPr>
          <a:xfrm>
            <a:off x="0" y="6356351"/>
            <a:ext cx="9144000" cy="50164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/>
          </a:p>
        </p:txBody>
      </p:sp>
      <p:sp>
        <p:nvSpPr>
          <p:cNvPr id="3" name="Marcador de fecha 7">
            <a:extLst>
              <a:ext uri="{FF2B5EF4-FFF2-40B4-BE49-F238E27FC236}">
                <a16:creationId xmlns:a16="http://schemas.microsoft.com/office/drawing/2014/main" id="{040F5991-EB37-32A5-FFCA-1A41931AB0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7442" y="6409103"/>
            <a:ext cx="1780440" cy="365125"/>
          </a:xfrm>
        </p:spPr>
        <p:txBody>
          <a:bodyPr/>
          <a:lstStyle/>
          <a:p>
            <a:r>
              <a:rPr lang="es-ES" dirty="0">
                <a:solidFill>
                  <a:schemeClr val="bg1"/>
                </a:solidFill>
                <a:latin typeface="Minion Pro" panose="02040503050201020203" pitchFamily="18" charset="0"/>
              </a:rPr>
              <a:t>David Mellado-Alcedo</a:t>
            </a:r>
          </a:p>
        </p:txBody>
      </p:sp>
      <p:sp>
        <p:nvSpPr>
          <p:cNvPr id="7" name="Marcador de pie de página 8">
            <a:extLst>
              <a:ext uri="{FF2B5EF4-FFF2-40B4-BE49-F238E27FC236}">
                <a16:creationId xmlns:a16="http://schemas.microsoft.com/office/drawing/2014/main" id="{E82780E5-0667-D4F0-21C2-3B3166072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37740" y="6410735"/>
            <a:ext cx="3667941" cy="365125"/>
          </a:xfrm>
        </p:spPr>
        <p:txBody>
          <a:bodyPr/>
          <a:lstStyle/>
          <a:p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Ultralong-range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Cs-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RbCs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Rydberg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molecule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:</a:t>
            </a:r>
          </a:p>
          <a:p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non-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adiabaticity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of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dipole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moments</a:t>
            </a:r>
            <a:endParaRPr lang="es-ES" sz="1100" dirty="0">
              <a:solidFill>
                <a:schemeClr val="bg1"/>
              </a:solidFill>
              <a:latin typeface="Minion Pro" panose="02040503050201020203" pitchFamily="18" charset="0"/>
            </a:endParaRPr>
          </a:p>
        </p:txBody>
      </p:sp>
      <p:sp>
        <p:nvSpPr>
          <p:cNvPr id="11" name="Marcador de número de diapositiva 9">
            <a:extLst>
              <a:ext uri="{FF2B5EF4-FFF2-40B4-BE49-F238E27FC236}">
                <a16:creationId xmlns:a16="http://schemas.microsoft.com/office/drawing/2014/main" id="{DE006EF7-245A-0904-79FC-1B83F506D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400311"/>
            <a:ext cx="2057400" cy="365125"/>
          </a:xfrm>
        </p:spPr>
        <p:txBody>
          <a:bodyPr/>
          <a:lstStyle/>
          <a:p>
            <a:fld id="{807D3A5F-EBC3-47D3-B225-E3F8F1AF6D45}" type="slidenum">
              <a:rPr lang="es-ES" smtClean="0">
                <a:solidFill>
                  <a:schemeClr val="bg1"/>
                </a:solidFill>
                <a:latin typeface="Minion Pro" panose="02040503050201020203" pitchFamily="18" charset="0"/>
              </a:rPr>
              <a:t>10</a:t>
            </a:fld>
            <a:r>
              <a:rPr lang="es-ES" dirty="0">
                <a:solidFill>
                  <a:schemeClr val="bg1"/>
                </a:solidFill>
                <a:latin typeface="Minion Pro" panose="02040503050201020203" pitchFamily="18" charset="0"/>
              </a:rPr>
              <a:t> / 10</a:t>
            </a:r>
          </a:p>
        </p:txBody>
      </p:sp>
    </p:spTree>
    <p:extLst>
      <p:ext uri="{BB962C8B-B14F-4D97-AF65-F5344CB8AC3E}">
        <p14:creationId xmlns:p14="http://schemas.microsoft.com/office/powerpoint/2010/main" val="873141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EE782030-5D82-A650-00BB-0ABDF4AF19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45"/>
            <a:ext cx="9144000" cy="685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735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37E9411F-B515-05EE-FEE0-4905C6DD13F2}"/>
              </a:ext>
            </a:extLst>
          </p:cNvPr>
          <p:cNvSpPr/>
          <p:nvPr/>
        </p:nvSpPr>
        <p:spPr>
          <a:xfrm>
            <a:off x="0" y="0"/>
            <a:ext cx="9144000" cy="117205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/>
          </a:p>
        </p:txBody>
      </p:sp>
      <p:sp>
        <p:nvSpPr>
          <p:cNvPr id="6" name="Cuadro de texto 11">
            <a:extLst>
              <a:ext uri="{FF2B5EF4-FFF2-40B4-BE49-F238E27FC236}">
                <a16:creationId xmlns:a16="http://schemas.microsoft.com/office/drawing/2014/main" id="{5B08D227-9DF5-6435-C145-1D4C97E5E526}"/>
              </a:ext>
            </a:extLst>
          </p:cNvPr>
          <p:cNvSpPr txBox="1"/>
          <p:nvPr/>
        </p:nvSpPr>
        <p:spPr>
          <a:xfrm>
            <a:off x="1708989" y="1986915"/>
            <a:ext cx="5331143" cy="26431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s-ES" sz="1200" kern="100">
                <a:solidFill>
                  <a:srgbClr val="FFFFFF"/>
                </a:solidFill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PROGRAMA DE DOCTORADO EN FÍSICA Y MATEMÁTICAS </a:t>
            </a:r>
            <a:endParaRPr lang="es-ES" sz="825" kern="1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4E1B8A68-7023-8757-04B4-94686D08BC9C}"/>
              </a:ext>
            </a:extLst>
          </p:cNvPr>
          <p:cNvSpPr/>
          <p:nvPr/>
        </p:nvSpPr>
        <p:spPr>
          <a:xfrm>
            <a:off x="0" y="5769833"/>
            <a:ext cx="9144000" cy="107966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/>
          </a:p>
        </p:txBody>
      </p:sp>
      <p:sp>
        <p:nvSpPr>
          <p:cNvPr id="16" name="Cuadro de texto 11">
            <a:extLst>
              <a:ext uri="{FF2B5EF4-FFF2-40B4-BE49-F238E27FC236}">
                <a16:creationId xmlns:a16="http://schemas.microsoft.com/office/drawing/2014/main" id="{C1599FEC-3A34-2771-F7DE-D634298D03C0}"/>
              </a:ext>
            </a:extLst>
          </p:cNvPr>
          <p:cNvSpPr txBox="1"/>
          <p:nvPr/>
        </p:nvSpPr>
        <p:spPr>
          <a:xfrm>
            <a:off x="1285875" y="4160202"/>
            <a:ext cx="7108190" cy="3524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1600" kern="100" dirty="0">
                <a:solidFill>
                  <a:srgbClr val="FFFFFF"/>
                </a:solidFill>
                <a:effectLst/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PROGRAMA DE DOCTORADO EN FÍSICA Y MATEMÁTICAS </a:t>
            </a:r>
            <a:endParaRPr lang="es-E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Cuadro de texto 11">
            <a:extLst>
              <a:ext uri="{FF2B5EF4-FFF2-40B4-BE49-F238E27FC236}">
                <a16:creationId xmlns:a16="http://schemas.microsoft.com/office/drawing/2014/main" id="{E96C0238-D8B7-7891-4A88-D3792E37A0FF}"/>
              </a:ext>
            </a:extLst>
          </p:cNvPr>
          <p:cNvSpPr txBox="1"/>
          <p:nvPr/>
        </p:nvSpPr>
        <p:spPr>
          <a:xfrm>
            <a:off x="1017905" y="3252787"/>
            <a:ext cx="7108190" cy="3524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1600" kern="100">
                <a:solidFill>
                  <a:srgbClr val="FFFFFF"/>
                </a:solidFill>
                <a:effectLst/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PROGRAMA DE DOCTORADO EN FÍSICA Y MATEMÁTICAS </a:t>
            </a:r>
            <a:endParaRPr lang="es-ES" sz="11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Cuadro de texto 11">
            <a:extLst>
              <a:ext uri="{FF2B5EF4-FFF2-40B4-BE49-F238E27FC236}">
                <a16:creationId xmlns:a16="http://schemas.microsoft.com/office/drawing/2014/main" id="{F16CD887-FFD1-76DC-DE8C-7BA9505D7FFB}"/>
              </a:ext>
            </a:extLst>
          </p:cNvPr>
          <p:cNvSpPr txBox="1"/>
          <p:nvPr/>
        </p:nvSpPr>
        <p:spPr>
          <a:xfrm>
            <a:off x="327064" y="1365659"/>
            <a:ext cx="8416211" cy="2317583"/>
          </a:xfrm>
          <a:prstGeom prst="rect">
            <a:avLst/>
          </a:prstGeom>
          <a:noFill/>
          <a:ln w="63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2700" b="1" kern="1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ULTRALONG-RANGE Cs-</a:t>
            </a:r>
            <a:r>
              <a:rPr lang="es-ES" sz="2700" b="1" kern="1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RbCs</a:t>
            </a:r>
            <a:r>
              <a:rPr lang="es-ES" sz="2700" b="1" kern="1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2700" b="1" kern="1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RYDBERG MOLECULE: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ES" sz="600" b="1" kern="1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ion Pro" panose="020405030502010202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2700" b="1" kern="1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NON-ADIABATICITY OF DIPOLE MOMENTS</a:t>
            </a:r>
            <a:endParaRPr lang="es-ES" sz="2700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Cuadro de texto 11">
            <a:extLst>
              <a:ext uri="{FF2B5EF4-FFF2-40B4-BE49-F238E27FC236}">
                <a16:creationId xmlns:a16="http://schemas.microsoft.com/office/drawing/2014/main" id="{9779D5EE-8CDF-06D4-6A30-7FAE14D96B4F}"/>
              </a:ext>
            </a:extLst>
          </p:cNvPr>
          <p:cNvSpPr txBox="1"/>
          <p:nvPr/>
        </p:nvSpPr>
        <p:spPr>
          <a:xfrm>
            <a:off x="0" y="5880682"/>
            <a:ext cx="9144000" cy="62774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1900" kern="1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DAVID MELLADO-ALCEDO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1600" kern="100" dirty="0" err="1">
                <a:solidFill>
                  <a:srgbClr val="FFFFFF"/>
                </a:solidFill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September</a:t>
            </a:r>
            <a:r>
              <a:rPr lang="es-ES" sz="1600" kern="100" dirty="0">
                <a:solidFill>
                  <a:srgbClr val="FFFFFF"/>
                </a:solidFill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8th, 2023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E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CE295A2-B182-909F-6900-BB6794F090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1211" y="238998"/>
            <a:ext cx="2311744" cy="79070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0F0013AE-E472-C2FE-B149-B212B7AE6F48}"/>
              </a:ext>
            </a:extLst>
          </p:cNvPr>
          <p:cNvCxnSpPr>
            <a:cxnSpLocks/>
          </p:cNvCxnSpPr>
          <p:nvPr/>
        </p:nvCxnSpPr>
        <p:spPr>
          <a:xfrm>
            <a:off x="4572000" y="317982"/>
            <a:ext cx="0" cy="65625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Imagen 29">
            <a:extLst>
              <a:ext uri="{FF2B5EF4-FFF2-40B4-BE49-F238E27FC236}">
                <a16:creationId xmlns:a16="http://schemas.microsoft.com/office/drawing/2014/main" id="{BC7B29AC-C43B-220B-173B-6D7D214D96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394"/>
          <a:stretch/>
        </p:blipFill>
        <p:spPr>
          <a:xfrm>
            <a:off x="4851403" y="350495"/>
            <a:ext cx="455501" cy="558197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DDA467DA-6975-1E35-89C0-2DF5B1DE09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31"/>
          <a:stretch/>
        </p:blipFill>
        <p:spPr>
          <a:xfrm>
            <a:off x="5388391" y="304481"/>
            <a:ext cx="1358042" cy="680882"/>
          </a:xfrm>
          <a:prstGeom prst="rect">
            <a:avLst/>
          </a:prstGeom>
        </p:spPr>
      </p:pic>
      <p:grpSp>
        <p:nvGrpSpPr>
          <p:cNvPr id="23" name="Grupo 22">
            <a:extLst>
              <a:ext uri="{FF2B5EF4-FFF2-40B4-BE49-F238E27FC236}">
                <a16:creationId xmlns:a16="http://schemas.microsoft.com/office/drawing/2014/main" id="{1D304F64-486C-8643-C4BB-F74088A813DD}"/>
              </a:ext>
            </a:extLst>
          </p:cNvPr>
          <p:cNvGrpSpPr/>
          <p:nvPr/>
        </p:nvGrpSpPr>
        <p:grpSpPr>
          <a:xfrm>
            <a:off x="981075" y="3317427"/>
            <a:ext cx="7338298" cy="2274779"/>
            <a:chOff x="981075" y="3317427"/>
            <a:chExt cx="7338298" cy="2274779"/>
          </a:xfrm>
        </p:grpSpPr>
        <p:sp>
          <p:nvSpPr>
            <p:cNvPr id="10" name="Cuadro de texto 11">
              <a:extLst>
                <a:ext uri="{FF2B5EF4-FFF2-40B4-BE49-F238E27FC236}">
                  <a16:creationId xmlns:a16="http://schemas.microsoft.com/office/drawing/2014/main" id="{58817333-3E39-23AE-358C-0B8BE9096155}"/>
                </a:ext>
              </a:extLst>
            </p:cNvPr>
            <p:cNvSpPr txBox="1"/>
            <p:nvPr/>
          </p:nvSpPr>
          <p:spPr>
            <a:xfrm>
              <a:off x="981075" y="3855402"/>
              <a:ext cx="7108190" cy="35242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ES" sz="1600" kern="100">
                  <a:solidFill>
                    <a:srgbClr val="FFFFFF"/>
                  </a:solidFill>
                  <a:effectLst/>
                  <a:latin typeface="Minion Pro" panose="020405030502010202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PROGRAMA DE DOCTORADO EN FÍSICA Y MATEMÁTICAS </a:t>
              </a:r>
              <a:endParaRPr lang="es-ES" sz="11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" name="Grupo 1">
              <a:extLst>
                <a:ext uri="{FF2B5EF4-FFF2-40B4-BE49-F238E27FC236}">
                  <a16:creationId xmlns:a16="http://schemas.microsoft.com/office/drawing/2014/main" id="{CF6C43C9-D688-3277-74B5-745DBE51EBCF}"/>
                </a:ext>
              </a:extLst>
            </p:cNvPr>
            <p:cNvGrpSpPr/>
            <p:nvPr/>
          </p:nvGrpSpPr>
          <p:grpSpPr>
            <a:xfrm>
              <a:off x="1758096" y="3317427"/>
              <a:ext cx="6561277" cy="2274779"/>
              <a:chOff x="1528119" y="3287175"/>
              <a:chExt cx="6561277" cy="2274779"/>
            </a:xfrm>
          </p:grpSpPr>
          <p:pic>
            <p:nvPicPr>
              <p:cNvPr id="18" name="Imagen 17">
                <a:extLst>
                  <a:ext uri="{FF2B5EF4-FFF2-40B4-BE49-F238E27FC236}">
                    <a16:creationId xmlns:a16="http://schemas.microsoft.com/office/drawing/2014/main" id="{2ACA7A10-6B64-EB19-473F-E4AB8EFA9B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3226014" y="3287175"/>
                <a:ext cx="4863382" cy="227477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" name="Imagen 18">
                <a:extLst>
                  <a:ext uri="{FF2B5EF4-FFF2-40B4-BE49-F238E27FC236}">
                    <a16:creationId xmlns:a16="http://schemas.microsoft.com/office/drawing/2014/main" id="{939AF3A4-3A25-4F18-A41F-90CC2935CD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1528119" y="3634822"/>
                <a:ext cx="1261745" cy="1329055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20" name="Conector recto de flecha 19">
                <a:extLst>
                  <a:ext uri="{FF2B5EF4-FFF2-40B4-BE49-F238E27FC236}">
                    <a16:creationId xmlns:a16="http://schemas.microsoft.com/office/drawing/2014/main" id="{FFF6F480-88F9-D830-0A87-5867075640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72669" y="3647522"/>
                <a:ext cx="190500" cy="277495"/>
              </a:xfrm>
              <a:prstGeom prst="straightConnector1">
                <a:avLst/>
              </a:prstGeom>
              <a:ln w="50800">
                <a:tailEnd type="triangl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E1FAA47B-8C8E-4738-D159-B70458473298}"/>
                </a:ext>
              </a:extLst>
            </p:cNvPr>
            <p:cNvGrpSpPr/>
            <p:nvPr/>
          </p:nvGrpSpPr>
          <p:grpSpPr>
            <a:xfrm>
              <a:off x="1680808" y="3876844"/>
              <a:ext cx="1066655" cy="1085046"/>
              <a:chOff x="1823270" y="4437710"/>
              <a:chExt cx="2057738" cy="2093216"/>
            </a:xfrm>
          </p:grpSpPr>
          <p:pic>
            <p:nvPicPr>
              <p:cNvPr id="15" name="Imagen 14">
                <a:extLst>
                  <a:ext uri="{FF2B5EF4-FFF2-40B4-BE49-F238E27FC236}">
                    <a16:creationId xmlns:a16="http://schemas.microsoft.com/office/drawing/2014/main" id="{F001F27E-4C1B-F976-47DE-0E780753E1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650800">
                <a:off x="1823270" y="5230031"/>
                <a:ext cx="1734527" cy="1300895"/>
              </a:xfrm>
              <a:prstGeom prst="rect">
                <a:avLst/>
              </a:prstGeom>
            </p:spPr>
          </p:pic>
          <p:pic>
            <p:nvPicPr>
              <p:cNvPr id="21" name="Imagen 20">
                <a:extLst>
                  <a:ext uri="{FF2B5EF4-FFF2-40B4-BE49-F238E27FC236}">
                    <a16:creationId xmlns:a16="http://schemas.microsoft.com/office/drawing/2014/main" id="{892EBC60-A3A8-333D-A0AE-8A7C03E109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56486">
                <a:off x="2779431" y="4437710"/>
                <a:ext cx="1101577" cy="113278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0579920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CD0B25E-03E1-6543-28B0-5AED8CA4700B}"/>
              </a:ext>
            </a:extLst>
          </p:cNvPr>
          <p:cNvSpPr/>
          <p:nvPr/>
        </p:nvSpPr>
        <p:spPr>
          <a:xfrm>
            <a:off x="0" y="0"/>
            <a:ext cx="9144000" cy="91476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E249CC7-B857-912A-5C09-9796BFAFD47B}"/>
              </a:ext>
            </a:extLst>
          </p:cNvPr>
          <p:cNvSpPr/>
          <p:nvPr/>
        </p:nvSpPr>
        <p:spPr>
          <a:xfrm>
            <a:off x="0" y="6356351"/>
            <a:ext cx="9144000" cy="50164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 de texto 11">
                <a:extLst>
                  <a:ext uri="{FF2B5EF4-FFF2-40B4-BE49-F238E27FC236}">
                    <a16:creationId xmlns:a16="http://schemas.microsoft.com/office/drawing/2014/main" id="{BE4FAB17-B0BE-5348-DD74-02811B582E91}"/>
                  </a:ext>
                </a:extLst>
              </p:cNvPr>
              <p:cNvSpPr txBox="1"/>
              <p:nvPr/>
            </p:nvSpPr>
            <p:spPr>
              <a:xfrm>
                <a:off x="451848" y="260894"/>
                <a:ext cx="8063501" cy="627740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2800" kern="100" dirty="0">
                    <a:solidFill>
                      <a:srgbClr val="FFFFFF"/>
                    </a:solidFill>
                    <a:latin typeface="Minion Pro" panose="020405030502010202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SUPPLEMENTARY MATERIAL 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2800" kern="100" dirty="0">
                    <a:solidFill>
                      <a:srgbClr val="FFFFFF"/>
                    </a:solidFill>
                    <a:latin typeface="Minion Pro" panose="020405030502010202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ROVIBRATIONAL HAMILTONIAN (</a:t>
                </a:r>
                <a14:m>
                  <m:oMath xmlns:m="http://schemas.openxmlformats.org/officeDocument/2006/math">
                    <m:r>
                      <a:rPr lang="es-ES" sz="2800" i="1" kern="10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𝒥</m:t>
                    </m:r>
                    <m:r>
                      <a:rPr lang="es-ES" sz="2800" b="0" i="0" kern="10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=0)</m:t>
                    </m:r>
                  </m:oMath>
                </a14:m>
                <a:endParaRPr lang="es-ES" sz="2800" kern="100" dirty="0">
                  <a:solidFill>
                    <a:srgbClr val="FFFFFF"/>
                  </a:solidFill>
                  <a:latin typeface="Minion Pro" panose="02040503050201020203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es-ES" sz="11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Cuadro de texto 11">
                <a:extLst>
                  <a:ext uri="{FF2B5EF4-FFF2-40B4-BE49-F238E27FC236}">
                    <a16:creationId xmlns:a16="http://schemas.microsoft.com/office/drawing/2014/main" id="{BE4FAB17-B0BE-5348-DD74-02811B582E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848" y="260894"/>
                <a:ext cx="8063501" cy="627740"/>
              </a:xfrm>
              <a:prstGeom prst="rect">
                <a:avLst/>
              </a:prstGeom>
              <a:blipFill>
                <a:blip r:embed="rId2"/>
                <a:stretch>
                  <a:fillRect l="-1512" t="-6796" b="-103883"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uadroTexto 1">
            <a:extLst>
              <a:ext uri="{FF2B5EF4-FFF2-40B4-BE49-F238E27FC236}">
                <a16:creationId xmlns:a16="http://schemas.microsoft.com/office/drawing/2014/main" id="{067CA918-3D50-1B2F-DA16-028DCF687EB8}"/>
              </a:ext>
            </a:extLst>
          </p:cNvPr>
          <p:cNvSpPr txBox="1"/>
          <p:nvPr/>
        </p:nvSpPr>
        <p:spPr>
          <a:xfrm>
            <a:off x="354540" y="1258624"/>
            <a:ext cx="3985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Landau-Zener</a:t>
            </a:r>
            <a:r>
              <a:rPr lang="es-ES" dirty="0">
                <a:latin typeface="Minion Pro" panose="02040503050201020203" pitchFamily="18" charset="0"/>
              </a:rPr>
              <a:t>:</a:t>
            </a:r>
            <a:endParaRPr lang="es-ES" sz="800" dirty="0"/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5DB098D0-7FB6-C0C9-1E32-EF0B9B9188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109" t="-5295" r="-2058" b="-1"/>
          <a:stretch/>
        </p:blipFill>
        <p:spPr>
          <a:xfrm>
            <a:off x="2868880" y="1103820"/>
            <a:ext cx="2000135" cy="732397"/>
          </a:xfrm>
          <a:prstGeom prst="rect">
            <a:avLst/>
          </a:prstGeom>
          <a:ln w="28575">
            <a:solidFill>
              <a:srgbClr val="006400"/>
            </a:solidFill>
          </a:ln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9644DF9A-BDB8-42D8-E13E-4A11834C58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8432" y="1116683"/>
            <a:ext cx="1938733" cy="695565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CD59C6CA-6367-9C15-B65B-816EA9A187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4918" y="2235407"/>
            <a:ext cx="3985812" cy="652849"/>
          </a:xfrm>
          <a:prstGeom prst="rect">
            <a:avLst/>
          </a:prstGeom>
          <a:ln w="28575">
            <a:noFill/>
          </a:ln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D0DE792-F3F6-6591-9B89-2466721530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1321" y="3361417"/>
            <a:ext cx="5867448" cy="780435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4207DEE8-42F7-67FD-8DCB-DB2A3598B19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666" t="20014"/>
          <a:stretch/>
        </p:blipFill>
        <p:spPr>
          <a:xfrm>
            <a:off x="910590" y="4352545"/>
            <a:ext cx="3976310" cy="631559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78125AE1-CC43-1DE1-05B9-5DB22EBB97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2490" y="5133894"/>
            <a:ext cx="5255770" cy="340134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7FC221C9-C861-E748-F573-2392F07AB329}"/>
              </a:ext>
            </a:extLst>
          </p:cNvPr>
          <p:cNvSpPr txBox="1"/>
          <p:nvPr/>
        </p:nvSpPr>
        <p:spPr>
          <a:xfrm>
            <a:off x="354540" y="2321538"/>
            <a:ext cx="1687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Decoupling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:</a:t>
            </a:r>
            <a:endParaRPr lang="es-ES" sz="800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6E2AF4DD-9C58-A316-EA41-04AC516A67E0}"/>
              </a:ext>
            </a:extLst>
          </p:cNvPr>
          <p:cNvSpPr txBox="1"/>
          <p:nvPr/>
        </p:nvSpPr>
        <p:spPr>
          <a:xfrm>
            <a:off x="354540" y="3583410"/>
            <a:ext cx="1547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Coupling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:</a:t>
            </a:r>
            <a:endParaRPr lang="es-ES" sz="800" dirty="0"/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4C5BB392-4040-E3F1-2643-E2B87D34E25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2574" y="5526110"/>
            <a:ext cx="7242048" cy="669626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AA95A50D-BF08-7669-1893-E15CAB48683B}"/>
              </a:ext>
            </a:extLst>
          </p:cNvPr>
          <p:cNvSpPr/>
          <p:nvPr/>
        </p:nvSpPr>
        <p:spPr>
          <a:xfrm>
            <a:off x="0" y="6356351"/>
            <a:ext cx="9144000" cy="50164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/>
          </a:p>
        </p:txBody>
      </p:sp>
      <p:sp>
        <p:nvSpPr>
          <p:cNvPr id="11" name="Marcador de fecha 7">
            <a:extLst>
              <a:ext uri="{FF2B5EF4-FFF2-40B4-BE49-F238E27FC236}">
                <a16:creationId xmlns:a16="http://schemas.microsoft.com/office/drawing/2014/main" id="{BA86B3B2-BE91-3A32-DA58-EA05A7F6C5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7442" y="6409103"/>
            <a:ext cx="1780440" cy="365125"/>
          </a:xfrm>
        </p:spPr>
        <p:txBody>
          <a:bodyPr/>
          <a:lstStyle/>
          <a:p>
            <a:r>
              <a:rPr lang="es-ES" dirty="0">
                <a:solidFill>
                  <a:schemeClr val="bg1"/>
                </a:solidFill>
                <a:latin typeface="Minion Pro" panose="02040503050201020203" pitchFamily="18" charset="0"/>
              </a:rPr>
              <a:t>David Mellado-Alcedo</a:t>
            </a:r>
          </a:p>
        </p:txBody>
      </p:sp>
      <p:sp>
        <p:nvSpPr>
          <p:cNvPr id="13" name="Marcador de pie de página 8">
            <a:extLst>
              <a:ext uri="{FF2B5EF4-FFF2-40B4-BE49-F238E27FC236}">
                <a16:creationId xmlns:a16="http://schemas.microsoft.com/office/drawing/2014/main" id="{19F250DB-11D2-B6EF-642A-7D62C1314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37740" y="6410735"/>
            <a:ext cx="3667941" cy="365125"/>
          </a:xfrm>
        </p:spPr>
        <p:txBody>
          <a:bodyPr/>
          <a:lstStyle/>
          <a:p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Ultralong-range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Cs-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RbCs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Rydberg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molecule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:</a:t>
            </a:r>
          </a:p>
          <a:p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non-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adiabaticity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of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dipole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moments</a:t>
            </a:r>
            <a:endParaRPr lang="es-ES" sz="1100" dirty="0">
              <a:solidFill>
                <a:schemeClr val="bg1"/>
              </a:solidFill>
              <a:latin typeface="Minion Pro" panose="02040503050201020203" pitchFamily="18" charset="0"/>
            </a:endParaRPr>
          </a:p>
        </p:txBody>
      </p:sp>
      <p:sp>
        <p:nvSpPr>
          <p:cNvPr id="14" name="Marcador de número de diapositiva 9">
            <a:extLst>
              <a:ext uri="{FF2B5EF4-FFF2-40B4-BE49-F238E27FC236}">
                <a16:creationId xmlns:a16="http://schemas.microsoft.com/office/drawing/2014/main" id="{AF212F38-A1BF-AC12-A236-A8848E9B9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400311"/>
            <a:ext cx="2057400" cy="365125"/>
          </a:xfrm>
        </p:spPr>
        <p:txBody>
          <a:bodyPr/>
          <a:lstStyle/>
          <a:p>
            <a:r>
              <a:rPr lang="es-ES" dirty="0">
                <a:solidFill>
                  <a:schemeClr val="bg1"/>
                </a:solidFill>
                <a:latin typeface="Minion Pro" panose="02040503050201020203" pitchFamily="18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5360554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CD0B25E-03E1-6543-28B0-5AED8CA4700B}"/>
              </a:ext>
            </a:extLst>
          </p:cNvPr>
          <p:cNvSpPr/>
          <p:nvPr/>
        </p:nvSpPr>
        <p:spPr>
          <a:xfrm>
            <a:off x="0" y="0"/>
            <a:ext cx="9144000" cy="91476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E249CC7-B857-912A-5C09-9796BFAFD47B}"/>
              </a:ext>
            </a:extLst>
          </p:cNvPr>
          <p:cNvSpPr/>
          <p:nvPr/>
        </p:nvSpPr>
        <p:spPr>
          <a:xfrm>
            <a:off x="0" y="6356351"/>
            <a:ext cx="9144000" cy="50164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 de texto 11">
                <a:extLst>
                  <a:ext uri="{FF2B5EF4-FFF2-40B4-BE49-F238E27FC236}">
                    <a16:creationId xmlns:a16="http://schemas.microsoft.com/office/drawing/2014/main" id="{BE4FAB17-B0BE-5348-DD74-02811B582E91}"/>
                  </a:ext>
                </a:extLst>
              </p:cNvPr>
              <p:cNvSpPr txBox="1"/>
              <p:nvPr/>
            </p:nvSpPr>
            <p:spPr>
              <a:xfrm>
                <a:off x="451848" y="260894"/>
                <a:ext cx="8063501" cy="627740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2800" kern="100" dirty="0">
                    <a:solidFill>
                      <a:srgbClr val="FFFFFF"/>
                    </a:solidFill>
                    <a:latin typeface="Minion Pro" panose="020405030502010202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SUPPLEMENTARY MATERIAL 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2800" kern="100" dirty="0">
                    <a:solidFill>
                      <a:srgbClr val="FFFFFF"/>
                    </a:solidFill>
                    <a:latin typeface="Minion Pro" panose="020405030502010202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ROVIBRATIONAL HAMILTONIAN (</a:t>
                </a:r>
                <a14:m>
                  <m:oMath xmlns:m="http://schemas.openxmlformats.org/officeDocument/2006/math">
                    <m:r>
                      <a:rPr lang="es-ES" sz="2800" i="1" kern="10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𝒥</m:t>
                    </m:r>
                    <m:r>
                      <a:rPr lang="es-ES" sz="2800" b="0" i="0" kern="10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=0)</m:t>
                    </m:r>
                  </m:oMath>
                </a14:m>
                <a:endParaRPr lang="es-ES" sz="2800" kern="100" dirty="0">
                  <a:solidFill>
                    <a:srgbClr val="FFFFFF"/>
                  </a:solidFill>
                  <a:latin typeface="Minion Pro" panose="02040503050201020203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es-ES" sz="11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Cuadro de texto 11">
                <a:extLst>
                  <a:ext uri="{FF2B5EF4-FFF2-40B4-BE49-F238E27FC236}">
                    <a16:creationId xmlns:a16="http://schemas.microsoft.com/office/drawing/2014/main" id="{BE4FAB17-B0BE-5348-DD74-02811B582E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848" y="260894"/>
                <a:ext cx="8063501" cy="627740"/>
              </a:xfrm>
              <a:prstGeom prst="rect">
                <a:avLst/>
              </a:prstGeom>
              <a:blipFill>
                <a:blip r:embed="rId2"/>
                <a:stretch>
                  <a:fillRect l="-1512" t="-6796" b="-103883"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uadroTexto 1">
            <a:extLst>
              <a:ext uri="{FF2B5EF4-FFF2-40B4-BE49-F238E27FC236}">
                <a16:creationId xmlns:a16="http://schemas.microsoft.com/office/drawing/2014/main" id="{067CA918-3D50-1B2F-DA16-028DCF687EB8}"/>
              </a:ext>
            </a:extLst>
          </p:cNvPr>
          <p:cNvSpPr txBox="1"/>
          <p:nvPr/>
        </p:nvSpPr>
        <p:spPr>
          <a:xfrm>
            <a:off x="354539" y="1041112"/>
            <a:ext cx="5455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Weights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of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the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Rydberg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atom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partial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waves</a:t>
            </a:r>
            <a:r>
              <a:rPr lang="es-ES" dirty="0">
                <a:latin typeface="Minion Pro" panose="02040503050201020203" pitchFamily="18" charset="0"/>
              </a:rPr>
              <a:t>:</a:t>
            </a:r>
            <a:endParaRPr lang="es-ES" sz="800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FC221C9-C861-E748-F573-2392F07AB329}"/>
              </a:ext>
            </a:extLst>
          </p:cNvPr>
          <p:cNvSpPr txBox="1"/>
          <p:nvPr/>
        </p:nvSpPr>
        <p:spPr>
          <a:xfrm>
            <a:off x="354540" y="2509956"/>
            <a:ext cx="7154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Weights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of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the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polar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molecule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partial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waves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:</a:t>
            </a:r>
            <a:endParaRPr lang="es-ES" sz="800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6E2AF4DD-9C58-A316-EA41-04AC516A67E0}"/>
              </a:ext>
            </a:extLst>
          </p:cNvPr>
          <p:cNvSpPr txBox="1"/>
          <p:nvPr/>
        </p:nvSpPr>
        <p:spPr>
          <a:xfrm>
            <a:off x="354540" y="4048454"/>
            <a:ext cx="4984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Electric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dipole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moments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:</a:t>
            </a:r>
            <a:endParaRPr lang="es-ES" sz="800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A95A50D-BF08-7669-1893-E15CAB48683B}"/>
              </a:ext>
            </a:extLst>
          </p:cNvPr>
          <p:cNvSpPr/>
          <p:nvPr/>
        </p:nvSpPr>
        <p:spPr>
          <a:xfrm>
            <a:off x="0" y="6356351"/>
            <a:ext cx="9144000" cy="50164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/>
          </a:p>
        </p:txBody>
      </p:sp>
      <p:sp>
        <p:nvSpPr>
          <p:cNvPr id="11" name="Marcador de fecha 7">
            <a:extLst>
              <a:ext uri="{FF2B5EF4-FFF2-40B4-BE49-F238E27FC236}">
                <a16:creationId xmlns:a16="http://schemas.microsoft.com/office/drawing/2014/main" id="{BA86B3B2-BE91-3A32-DA58-EA05A7F6C5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7442" y="6409103"/>
            <a:ext cx="1780440" cy="365125"/>
          </a:xfrm>
        </p:spPr>
        <p:txBody>
          <a:bodyPr/>
          <a:lstStyle/>
          <a:p>
            <a:r>
              <a:rPr lang="es-ES" dirty="0">
                <a:solidFill>
                  <a:schemeClr val="bg1"/>
                </a:solidFill>
                <a:latin typeface="Minion Pro" panose="02040503050201020203" pitchFamily="18" charset="0"/>
              </a:rPr>
              <a:t>David Mellado-Alcedo</a:t>
            </a:r>
          </a:p>
        </p:txBody>
      </p:sp>
      <p:sp>
        <p:nvSpPr>
          <p:cNvPr id="13" name="Marcador de pie de página 8">
            <a:extLst>
              <a:ext uri="{FF2B5EF4-FFF2-40B4-BE49-F238E27FC236}">
                <a16:creationId xmlns:a16="http://schemas.microsoft.com/office/drawing/2014/main" id="{19F250DB-11D2-B6EF-642A-7D62C1314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37740" y="6410735"/>
            <a:ext cx="3667941" cy="365125"/>
          </a:xfrm>
        </p:spPr>
        <p:txBody>
          <a:bodyPr/>
          <a:lstStyle/>
          <a:p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Ultralong-range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Cs-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RbCs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Rydberg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molecule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:</a:t>
            </a:r>
          </a:p>
          <a:p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non-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adiabaticity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of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dipole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moments</a:t>
            </a:r>
            <a:endParaRPr lang="es-ES" sz="1100" dirty="0">
              <a:solidFill>
                <a:schemeClr val="bg1"/>
              </a:solidFill>
              <a:latin typeface="Minion Pro" panose="02040503050201020203" pitchFamily="18" charset="0"/>
            </a:endParaRPr>
          </a:p>
        </p:txBody>
      </p:sp>
      <p:sp>
        <p:nvSpPr>
          <p:cNvPr id="14" name="Marcador de número de diapositiva 9">
            <a:extLst>
              <a:ext uri="{FF2B5EF4-FFF2-40B4-BE49-F238E27FC236}">
                <a16:creationId xmlns:a16="http://schemas.microsoft.com/office/drawing/2014/main" id="{AF212F38-A1BF-AC12-A236-A8848E9B9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400311"/>
            <a:ext cx="2057400" cy="365125"/>
          </a:xfrm>
        </p:spPr>
        <p:txBody>
          <a:bodyPr/>
          <a:lstStyle/>
          <a:p>
            <a:r>
              <a:rPr lang="es-ES" dirty="0">
                <a:solidFill>
                  <a:schemeClr val="bg1"/>
                </a:solidFill>
                <a:latin typeface="Minion Pro" panose="02040503050201020203" pitchFamily="18" charset="0"/>
              </a:rPr>
              <a:t>B</a:t>
            </a:r>
          </a:p>
        </p:txBody>
      </p:sp>
      <p:grpSp>
        <p:nvGrpSpPr>
          <p:cNvPr id="54" name="Grupo 53">
            <a:extLst>
              <a:ext uri="{FF2B5EF4-FFF2-40B4-BE49-F238E27FC236}">
                <a16:creationId xmlns:a16="http://schemas.microsoft.com/office/drawing/2014/main" id="{A4A6D3C5-9559-7CB3-2030-266EF1CF5216}"/>
              </a:ext>
            </a:extLst>
          </p:cNvPr>
          <p:cNvGrpSpPr/>
          <p:nvPr/>
        </p:nvGrpSpPr>
        <p:grpSpPr>
          <a:xfrm>
            <a:off x="728927" y="1506984"/>
            <a:ext cx="4598261" cy="762155"/>
            <a:chOff x="875773" y="1758777"/>
            <a:chExt cx="5384798" cy="1000359"/>
          </a:xfrm>
        </p:grpSpPr>
        <p:grpSp>
          <p:nvGrpSpPr>
            <p:cNvPr id="38" name="Grupo 37">
              <a:extLst>
                <a:ext uri="{FF2B5EF4-FFF2-40B4-BE49-F238E27FC236}">
                  <a16:creationId xmlns:a16="http://schemas.microsoft.com/office/drawing/2014/main" id="{5767DF88-B931-365D-6A4B-ABDF80FE7F7C}"/>
                </a:ext>
              </a:extLst>
            </p:cNvPr>
            <p:cNvGrpSpPr/>
            <p:nvPr/>
          </p:nvGrpSpPr>
          <p:grpSpPr>
            <a:xfrm>
              <a:off x="875773" y="1758777"/>
              <a:ext cx="5384798" cy="1000359"/>
              <a:chOff x="609485" y="1770287"/>
              <a:chExt cx="5384798" cy="1000359"/>
            </a:xfrm>
          </p:grpSpPr>
          <p:pic>
            <p:nvPicPr>
              <p:cNvPr id="25" name="Imagen 24">
                <a:extLst>
                  <a:ext uri="{FF2B5EF4-FFF2-40B4-BE49-F238E27FC236}">
                    <a16:creationId xmlns:a16="http://schemas.microsoft.com/office/drawing/2014/main" id="{A767F1DE-B054-3F99-7A9F-DD75B68194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74623" y="1877737"/>
                <a:ext cx="743259" cy="892909"/>
              </a:xfrm>
              <a:prstGeom prst="rect">
                <a:avLst/>
              </a:prstGeom>
            </p:spPr>
          </p:pic>
          <p:pic>
            <p:nvPicPr>
              <p:cNvPr id="27" name="Imagen 26">
                <a:extLst>
                  <a:ext uri="{FF2B5EF4-FFF2-40B4-BE49-F238E27FC236}">
                    <a16:creationId xmlns:a16="http://schemas.microsoft.com/office/drawing/2014/main" id="{E0262DE6-EB0C-FFB7-ADF4-976307A0EE4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76124"/>
              <a:stretch/>
            </p:blipFill>
            <p:spPr>
              <a:xfrm>
                <a:off x="609485" y="1778345"/>
                <a:ext cx="1114640" cy="857142"/>
              </a:xfrm>
              <a:prstGeom prst="rect">
                <a:avLst/>
              </a:prstGeom>
            </p:spPr>
          </p:pic>
          <p:grpSp>
            <p:nvGrpSpPr>
              <p:cNvPr id="37" name="Grupo 36">
                <a:extLst>
                  <a:ext uri="{FF2B5EF4-FFF2-40B4-BE49-F238E27FC236}">
                    <a16:creationId xmlns:a16="http://schemas.microsoft.com/office/drawing/2014/main" id="{66FBBB94-7BF0-61A7-C494-85AE6E47B397}"/>
                  </a:ext>
                </a:extLst>
              </p:cNvPr>
              <p:cNvGrpSpPr/>
              <p:nvPr/>
            </p:nvGrpSpPr>
            <p:grpSpPr>
              <a:xfrm>
                <a:off x="2381134" y="1770287"/>
                <a:ext cx="3613149" cy="857142"/>
                <a:chOff x="2924694" y="1758595"/>
                <a:chExt cx="3613149" cy="857142"/>
              </a:xfrm>
            </p:grpSpPr>
            <p:pic>
              <p:nvPicPr>
                <p:cNvPr id="9" name="Imagen 8">
                  <a:extLst>
                    <a:ext uri="{FF2B5EF4-FFF2-40B4-BE49-F238E27FC236}">
                      <a16:creationId xmlns:a16="http://schemas.microsoft.com/office/drawing/2014/main" id="{59903F56-1ACD-586D-697A-5AF584A7475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22603"/>
                <a:stretch/>
              </p:blipFill>
              <p:spPr>
                <a:xfrm>
                  <a:off x="2924694" y="1758595"/>
                  <a:ext cx="3613149" cy="857142"/>
                </a:xfrm>
                <a:prstGeom prst="rect">
                  <a:avLst/>
                </a:prstGeom>
              </p:spPr>
            </p:pic>
            <p:pic>
              <p:nvPicPr>
                <p:cNvPr id="32" name="Imagen 31">
                  <a:extLst>
                    <a:ext uri="{FF2B5EF4-FFF2-40B4-BE49-F238E27FC236}">
                      <a16:creationId xmlns:a16="http://schemas.microsoft.com/office/drawing/2014/main" id="{73A57666-4DAF-A4DC-4F2F-4253CFF2979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284550" y="1976910"/>
                  <a:ext cx="797480" cy="412713"/>
                </a:xfrm>
                <a:prstGeom prst="rect">
                  <a:avLst/>
                </a:prstGeom>
              </p:spPr>
            </p:pic>
          </p:grpSp>
        </p:grpSp>
        <p:pic>
          <p:nvPicPr>
            <p:cNvPr id="43" name="Imagen 42">
              <a:extLst>
                <a:ext uri="{FF2B5EF4-FFF2-40B4-BE49-F238E27FC236}">
                  <a16:creationId xmlns:a16="http://schemas.microsoft.com/office/drawing/2014/main" id="{6AB33439-A6C8-B782-B61B-E99AC37E23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2583"/>
            <a:stretch/>
          </p:blipFill>
          <p:spPr>
            <a:xfrm>
              <a:off x="3512912" y="1975336"/>
              <a:ext cx="481717" cy="412712"/>
            </a:xfrm>
            <a:prstGeom prst="rect">
              <a:avLst/>
            </a:prstGeom>
          </p:spPr>
        </p:pic>
        <p:sp>
          <p:nvSpPr>
            <p:cNvPr id="46" name="Rectángulo 45">
              <a:extLst>
                <a:ext uri="{FF2B5EF4-FFF2-40B4-BE49-F238E27FC236}">
                  <a16:creationId xmlns:a16="http://schemas.microsoft.com/office/drawing/2014/main" id="{FE8F3F3D-5EF0-5DA9-C5A1-E9E1293FE8EF}"/>
                </a:ext>
              </a:extLst>
            </p:cNvPr>
            <p:cNvSpPr/>
            <p:nvPr/>
          </p:nvSpPr>
          <p:spPr>
            <a:xfrm>
              <a:off x="3082105" y="1971819"/>
              <a:ext cx="426345" cy="5001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5" name="Imagen 44">
              <a:extLst>
                <a:ext uri="{FF2B5EF4-FFF2-40B4-BE49-F238E27FC236}">
                  <a16:creationId xmlns:a16="http://schemas.microsoft.com/office/drawing/2014/main" id="{BA6D5FA6-B5FE-49F5-ABA9-4301CBD44B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55601"/>
            <a:stretch/>
          </p:blipFill>
          <p:spPr>
            <a:xfrm>
              <a:off x="3071945" y="1951820"/>
              <a:ext cx="372496" cy="412713"/>
            </a:xfrm>
            <a:prstGeom prst="rect">
              <a:avLst/>
            </a:prstGeom>
          </p:spPr>
        </p:pic>
        <p:pic>
          <p:nvPicPr>
            <p:cNvPr id="44" name="Imagen 43">
              <a:extLst>
                <a:ext uri="{FF2B5EF4-FFF2-40B4-BE49-F238E27FC236}">
                  <a16:creationId xmlns:a16="http://schemas.microsoft.com/office/drawing/2014/main" id="{8EB9D3F9-2967-5BBC-B5BF-42B45761494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23716" y="1910104"/>
              <a:ext cx="155557" cy="147370"/>
            </a:xfrm>
            <a:prstGeom prst="rect">
              <a:avLst/>
            </a:prstGeom>
          </p:spPr>
        </p:pic>
        <p:sp>
          <p:nvSpPr>
            <p:cNvPr id="47" name="Rectángulo 46">
              <a:extLst>
                <a:ext uri="{FF2B5EF4-FFF2-40B4-BE49-F238E27FC236}">
                  <a16:creationId xmlns:a16="http://schemas.microsoft.com/office/drawing/2014/main" id="{848D15C3-A755-7D6E-2857-151BDAA8CAF1}"/>
                </a:ext>
              </a:extLst>
            </p:cNvPr>
            <p:cNvSpPr/>
            <p:nvPr/>
          </p:nvSpPr>
          <p:spPr>
            <a:xfrm>
              <a:off x="3258193" y="2177773"/>
              <a:ext cx="155557" cy="210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8" name="Rectángulo 47">
              <a:extLst>
                <a:ext uri="{FF2B5EF4-FFF2-40B4-BE49-F238E27FC236}">
                  <a16:creationId xmlns:a16="http://schemas.microsoft.com/office/drawing/2014/main" id="{883EC7B0-9649-119A-3DE9-2518DE8DACE2}"/>
                </a:ext>
              </a:extLst>
            </p:cNvPr>
            <p:cNvSpPr/>
            <p:nvPr/>
          </p:nvSpPr>
          <p:spPr>
            <a:xfrm>
              <a:off x="5174156" y="2187449"/>
              <a:ext cx="155557" cy="210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55" name="Grupo 54">
            <a:extLst>
              <a:ext uri="{FF2B5EF4-FFF2-40B4-BE49-F238E27FC236}">
                <a16:creationId xmlns:a16="http://schemas.microsoft.com/office/drawing/2014/main" id="{9CBFE42B-DD2E-E41F-589E-30FC8361434D}"/>
              </a:ext>
            </a:extLst>
          </p:cNvPr>
          <p:cNvGrpSpPr/>
          <p:nvPr/>
        </p:nvGrpSpPr>
        <p:grpSpPr>
          <a:xfrm>
            <a:off x="658038" y="2888373"/>
            <a:ext cx="4686456" cy="867971"/>
            <a:chOff x="815987" y="3412236"/>
            <a:chExt cx="5534014" cy="1024946"/>
          </a:xfrm>
        </p:grpSpPr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73F95370-D8E7-3B9C-3701-73D795FFCC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-761" t="743" r="77523" b="-743"/>
            <a:stretch/>
          </p:blipFill>
          <p:spPr>
            <a:xfrm>
              <a:off x="815987" y="3484018"/>
              <a:ext cx="1094258" cy="929053"/>
            </a:xfrm>
            <a:prstGeom prst="rect">
              <a:avLst/>
            </a:prstGeom>
          </p:spPr>
        </p:pic>
        <p:pic>
          <p:nvPicPr>
            <p:cNvPr id="40" name="Imagen 39">
              <a:extLst>
                <a:ext uri="{FF2B5EF4-FFF2-40B4-BE49-F238E27FC236}">
                  <a16:creationId xmlns:a16="http://schemas.microsoft.com/office/drawing/2014/main" id="{DD9A0AA7-BBAE-308A-CDAA-211A45C01E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40545" y="3605226"/>
              <a:ext cx="692522" cy="831956"/>
            </a:xfrm>
            <a:prstGeom prst="rect">
              <a:avLst/>
            </a:prstGeom>
          </p:spPr>
        </p:pic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0BFB3E4C-893C-44F5-FB2E-482AA89338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24161"/>
            <a:stretch/>
          </p:blipFill>
          <p:spPr>
            <a:xfrm>
              <a:off x="2778747" y="3412236"/>
              <a:ext cx="3571254" cy="929053"/>
            </a:xfrm>
            <a:prstGeom prst="rect">
              <a:avLst/>
            </a:prstGeom>
          </p:spPr>
        </p:pic>
        <p:pic>
          <p:nvPicPr>
            <p:cNvPr id="39" name="Imagen 38">
              <a:extLst>
                <a:ext uri="{FF2B5EF4-FFF2-40B4-BE49-F238E27FC236}">
                  <a16:creationId xmlns:a16="http://schemas.microsoft.com/office/drawing/2014/main" id="{D1A0F170-17E5-70A6-4625-7ED2390F23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98254" y="3704264"/>
              <a:ext cx="891146" cy="412713"/>
            </a:xfrm>
            <a:prstGeom prst="rect">
              <a:avLst/>
            </a:prstGeom>
          </p:spPr>
        </p:pic>
        <p:pic>
          <p:nvPicPr>
            <p:cNvPr id="42" name="Imagen 41">
              <a:extLst>
                <a:ext uri="{FF2B5EF4-FFF2-40B4-BE49-F238E27FC236}">
                  <a16:creationId xmlns:a16="http://schemas.microsoft.com/office/drawing/2014/main" id="{39E27CCB-1D09-7DBA-4178-4A06B611153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00322" y="3713355"/>
              <a:ext cx="750156" cy="412713"/>
            </a:xfrm>
            <a:prstGeom prst="rect">
              <a:avLst/>
            </a:prstGeom>
          </p:spPr>
        </p:pic>
        <p:sp>
          <p:nvSpPr>
            <p:cNvPr id="49" name="Rectángulo 48">
              <a:extLst>
                <a:ext uri="{FF2B5EF4-FFF2-40B4-BE49-F238E27FC236}">
                  <a16:creationId xmlns:a16="http://schemas.microsoft.com/office/drawing/2014/main" id="{E3989501-561E-13CE-B94B-EB9323E238B6}"/>
                </a:ext>
              </a:extLst>
            </p:cNvPr>
            <p:cNvSpPr/>
            <p:nvPr/>
          </p:nvSpPr>
          <p:spPr>
            <a:xfrm>
              <a:off x="3137588" y="3724263"/>
              <a:ext cx="426345" cy="5001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50" name="Imagen 49">
              <a:extLst>
                <a:ext uri="{FF2B5EF4-FFF2-40B4-BE49-F238E27FC236}">
                  <a16:creationId xmlns:a16="http://schemas.microsoft.com/office/drawing/2014/main" id="{9976CDE0-EE02-2630-685A-9B9ED8C8B1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55601"/>
            <a:stretch/>
          </p:blipFill>
          <p:spPr>
            <a:xfrm>
              <a:off x="3127428" y="3704264"/>
              <a:ext cx="372496" cy="412713"/>
            </a:xfrm>
            <a:prstGeom prst="rect">
              <a:avLst/>
            </a:prstGeom>
          </p:spPr>
        </p:pic>
        <p:pic>
          <p:nvPicPr>
            <p:cNvPr id="51" name="Imagen 50">
              <a:extLst>
                <a:ext uri="{FF2B5EF4-FFF2-40B4-BE49-F238E27FC236}">
                  <a16:creationId xmlns:a16="http://schemas.microsoft.com/office/drawing/2014/main" id="{70CAAFB7-1610-5E92-B14B-46FF517B7B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79199" y="3662548"/>
              <a:ext cx="155557" cy="147370"/>
            </a:xfrm>
            <a:prstGeom prst="rect">
              <a:avLst/>
            </a:prstGeom>
          </p:spPr>
        </p:pic>
        <p:sp>
          <p:nvSpPr>
            <p:cNvPr id="52" name="Rectángulo 51">
              <a:extLst>
                <a:ext uri="{FF2B5EF4-FFF2-40B4-BE49-F238E27FC236}">
                  <a16:creationId xmlns:a16="http://schemas.microsoft.com/office/drawing/2014/main" id="{A54D8E44-D56B-2EBA-CBA8-85C5D5FA52B5}"/>
                </a:ext>
              </a:extLst>
            </p:cNvPr>
            <p:cNvSpPr/>
            <p:nvPr/>
          </p:nvSpPr>
          <p:spPr>
            <a:xfrm>
              <a:off x="3313676" y="3895936"/>
              <a:ext cx="155557" cy="210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3" name="Rectángulo 52">
              <a:extLst>
                <a:ext uri="{FF2B5EF4-FFF2-40B4-BE49-F238E27FC236}">
                  <a16:creationId xmlns:a16="http://schemas.microsoft.com/office/drawing/2014/main" id="{87AE868F-C9E5-5F57-7250-9D8E6DCA9033}"/>
                </a:ext>
              </a:extLst>
            </p:cNvPr>
            <p:cNvSpPr/>
            <p:nvPr/>
          </p:nvSpPr>
          <p:spPr>
            <a:xfrm>
              <a:off x="5260839" y="3938342"/>
              <a:ext cx="155557" cy="210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62" name="Grupo 61">
            <a:extLst>
              <a:ext uri="{FF2B5EF4-FFF2-40B4-BE49-F238E27FC236}">
                <a16:creationId xmlns:a16="http://schemas.microsoft.com/office/drawing/2014/main" id="{1E450FD1-9459-AAE1-9734-EA258262FC34}"/>
              </a:ext>
            </a:extLst>
          </p:cNvPr>
          <p:cNvGrpSpPr/>
          <p:nvPr/>
        </p:nvGrpSpPr>
        <p:grpSpPr>
          <a:xfrm>
            <a:off x="1697756" y="4399855"/>
            <a:ext cx="5769803" cy="912488"/>
            <a:chOff x="1134853" y="5015888"/>
            <a:chExt cx="6587008" cy="1041728"/>
          </a:xfrm>
        </p:grpSpPr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7C852EFA-0683-6EAC-3996-82F70DA696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14309"/>
            <a:stretch/>
          </p:blipFill>
          <p:spPr>
            <a:xfrm>
              <a:off x="1681480" y="5015888"/>
              <a:ext cx="6040381" cy="1041728"/>
            </a:xfrm>
            <a:prstGeom prst="rect">
              <a:avLst/>
            </a:prstGeom>
          </p:spPr>
        </p:pic>
        <p:pic>
          <p:nvPicPr>
            <p:cNvPr id="57" name="Imagen 56">
              <a:extLst>
                <a:ext uri="{FF2B5EF4-FFF2-40B4-BE49-F238E27FC236}">
                  <a16:creationId xmlns:a16="http://schemas.microsoft.com/office/drawing/2014/main" id="{DCD2816E-1E15-8BD1-3BB5-F52D1C2F85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5445" t="20980" r="91420" b="21644"/>
            <a:stretch/>
          </p:blipFill>
          <p:spPr>
            <a:xfrm>
              <a:off x="1323814" y="5189353"/>
              <a:ext cx="220981" cy="597702"/>
            </a:xfrm>
            <a:prstGeom prst="rect">
              <a:avLst/>
            </a:prstGeom>
          </p:spPr>
        </p:pic>
        <p:pic>
          <p:nvPicPr>
            <p:cNvPr id="58" name="Imagen 57">
              <a:extLst>
                <a:ext uri="{FF2B5EF4-FFF2-40B4-BE49-F238E27FC236}">
                  <a16:creationId xmlns:a16="http://schemas.microsoft.com/office/drawing/2014/main" id="{AE5A7485-E596-D786-9E9A-4978E3D02F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11710" t="20980" r="85583" b="21644"/>
            <a:stretch/>
          </p:blipFill>
          <p:spPr>
            <a:xfrm>
              <a:off x="1524717" y="5216545"/>
              <a:ext cx="190809" cy="597702"/>
            </a:xfrm>
            <a:prstGeom prst="rect">
              <a:avLst/>
            </a:prstGeom>
          </p:spPr>
        </p:pic>
        <p:pic>
          <p:nvPicPr>
            <p:cNvPr id="59" name="Imagen 58">
              <a:extLst>
                <a:ext uri="{FF2B5EF4-FFF2-40B4-BE49-F238E27FC236}">
                  <a16:creationId xmlns:a16="http://schemas.microsoft.com/office/drawing/2014/main" id="{6E03CDB9-E18F-67C0-8357-0AA205A282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20980" r="97319" b="21644"/>
            <a:stretch/>
          </p:blipFill>
          <p:spPr>
            <a:xfrm>
              <a:off x="1134853" y="5216545"/>
              <a:ext cx="188961" cy="597702"/>
            </a:xfrm>
            <a:prstGeom prst="rect">
              <a:avLst/>
            </a:prstGeom>
          </p:spPr>
        </p:pic>
        <p:sp>
          <p:nvSpPr>
            <p:cNvPr id="60" name="Rectángulo 59">
              <a:extLst>
                <a:ext uri="{FF2B5EF4-FFF2-40B4-BE49-F238E27FC236}">
                  <a16:creationId xmlns:a16="http://schemas.microsoft.com/office/drawing/2014/main" id="{02148AD0-8D7F-00C9-0084-6B6EFA3ACF25}"/>
                </a:ext>
              </a:extLst>
            </p:cNvPr>
            <p:cNvSpPr/>
            <p:nvPr/>
          </p:nvSpPr>
          <p:spPr>
            <a:xfrm>
              <a:off x="3854073" y="5511891"/>
              <a:ext cx="155557" cy="210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" name="Rectángulo 60">
              <a:extLst>
                <a:ext uri="{FF2B5EF4-FFF2-40B4-BE49-F238E27FC236}">
                  <a16:creationId xmlns:a16="http://schemas.microsoft.com/office/drawing/2014/main" id="{42ADDACE-A07F-6DAC-DB2A-7E0E58EF0565}"/>
                </a:ext>
              </a:extLst>
            </p:cNvPr>
            <p:cNvSpPr/>
            <p:nvPr/>
          </p:nvSpPr>
          <p:spPr>
            <a:xfrm>
              <a:off x="6457950" y="5509026"/>
              <a:ext cx="155557" cy="210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64" name="Imagen 63">
            <a:extLst>
              <a:ext uri="{FF2B5EF4-FFF2-40B4-BE49-F238E27FC236}">
                <a16:creationId xmlns:a16="http://schemas.microsoft.com/office/drawing/2014/main" id="{3A4FA20E-E765-C4A3-2612-D02F54B3B67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48812" y="5352488"/>
            <a:ext cx="6115822" cy="726831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A8388A39-C74F-B22D-7575-1EC68E686CE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16386" y="1525295"/>
            <a:ext cx="2902346" cy="773697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FF559263-B8B5-8F6E-192A-EADE305274A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26071" y="2949161"/>
            <a:ext cx="2968615" cy="786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550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CD0B25E-03E1-6543-28B0-5AED8CA4700B}"/>
              </a:ext>
            </a:extLst>
          </p:cNvPr>
          <p:cNvSpPr/>
          <p:nvPr/>
        </p:nvSpPr>
        <p:spPr>
          <a:xfrm>
            <a:off x="0" y="0"/>
            <a:ext cx="9144000" cy="91476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E249CC7-B857-912A-5C09-9796BFAFD47B}"/>
              </a:ext>
            </a:extLst>
          </p:cNvPr>
          <p:cNvSpPr/>
          <p:nvPr/>
        </p:nvSpPr>
        <p:spPr>
          <a:xfrm>
            <a:off x="0" y="6356351"/>
            <a:ext cx="9144000" cy="50164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/>
          </a:p>
        </p:txBody>
      </p:sp>
      <p:sp>
        <p:nvSpPr>
          <p:cNvPr id="6" name="Cuadro de texto 11">
            <a:extLst>
              <a:ext uri="{FF2B5EF4-FFF2-40B4-BE49-F238E27FC236}">
                <a16:creationId xmlns:a16="http://schemas.microsoft.com/office/drawing/2014/main" id="{BE4FAB17-B0BE-5348-DD74-02811B582E91}"/>
              </a:ext>
            </a:extLst>
          </p:cNvPr>
          <p:cNvSpPr txBox="1"/>
          <p:nvPr/>
        </p:nvSpPr>
        <p:spPr>
          <a:xfrm>
            <a:off x="451848" y="260894"/>
            <a:ext cx="8063501" cy="62774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2800" kern="100" dirty="0">
                <a:solidFill>
                  <a:srgbClr val="FFFFFF"/>
                </a:solidFill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RYDBERG ATOM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E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Marcador de fecha 7">
            <a:extLst>
              <a:ext uri="{FF2B5EF4-FFF2-40B4-BE49-F238E27FC236}">
                <a16:creationId xmlns:a16="http://schemas.microsoft.com/office/drawing/2014/main" id="{5F544557-2CE5-6E78-10E8-1693A840E9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7442" y="6409103"/>
            <a:ext cx="1780440" cy="365125"/>
          </a:xfrm>
        </p:spPr>
        <p:txBody>
          <a:bodyPr/>
          <a:lstStyle/>
          <a:p>
            <a:r>
              <a:rPr lang="es-ES" dirty="0">
                <a:solidFill>
                  <a:schemeClr val="bg1"/>
                </a:solidFill>
                <a:latin typeface="Minion Pro" panose="02040503050201020203" pitchFamily="18" charset="0"/>
              </a:rPr>
              <a:t>David Mellado-Alcedo</a:t>
            </a:r>
          </a:p>
        </p:txBody>
      </p:sp>
      <p:sp>
        <p:nvSpPr>
          <p:cNvPr id="9" name="Marcador de pie de página 8">
            <a:extLst>
              <a:ext uri="{FF2B5EF4-FFF2-40B4-BE49-F238E27FC236}">
                <a16:creationId xmlns:a16="http://schemas.microsoft.com/office/drawing/2014/main" id="{E52B7C61-E81B-313D-59C1-44F6AAC9C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37740" y="6410735"/>
            <a:ext cx="3667941" cy="365125"/>
          </a:xfrm>
        </p:spPr>
        <p:txBody>
          <a:bodyPr/>
          <a:lstStyle/>
          <a:p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Ultralong-range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Cs-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RbCs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Rydberg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molecule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:</a:t>
            </a:r>
          </a:p>
          <a:p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non-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adiabaticity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of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dipole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moments</a:t>
            </a:r>
            <a:endParaRPr lang="es-ES" sz="1100" dirty="0">
              <a:solidFill>
                <a:schemeClr val="bg1"/>
              </a:solidFill>
              <a:latin typeface="Minion Pro" panose="02040503050201020203" pitchFamily="18" charset="0"/>
            </a:endParaRP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4FA4579D-6591-9338-83A6-6322E396C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400311"/>
            <a:ext cx="2057400" cy="365125"/>
          </a:xfrm>
        </p:spPr>
        <p:txBody>
          <a:bodyPr/>
          <a:lstStyle/>
          <a:p>
            <a:fld id="{807D3A5F-EBC3-47D3-B225-E3F8F1AF6D45}" type="slidenum">
              <a:rPr lang="es-ES" smtClean="0">
                <a:solidFill>
                  <a:schemeClr val="bg1"/>
                </a:solidFill>
                <a:latin typeface="Minion Pro" panose="02040503050201020203" pitchFamily="18" charset="0"/>
              </a:rPr>
              <a:t>2</a:t>
            </a:fld>
            <a:r>
              <a:rPr lang="es-ES" dirty="0">
                <a:solidFill>
                  <a:schemeClr val="bg1"/>
                </a:solidFill>
                <a:latin typeface="Minion Pro" panose="02040503050201020203" pitchFamily="18" charset="0"/>
              </a:rPr>
              <a:t> / 10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ADD30289-DEB0-2CC3-9E67-9EC5020EBC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311" y="1451468"/>
            <a:ext cx="2790096" cy="1313214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DA55B325-906C-77D5-6164-CE2FC511A8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2777" y="1087211"/>
            <a:ext cx="3119100" cy="18006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id="{F93AFCB6-3B51-4BFD-6AE6-D36C1B7E09F9}"/>
                  </a:ext>
                </a:extLst>
              </p:cNvPr>
              <p:cNvSpPr txBox="1"/>
              <p:nvPr/>
            </p:nvSpPr>
            <p:spPr>
              <a:xfrm>
                <a:off x="293615" y="2825154"/>
                <a:ext cx="838439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002060"/>
                  </a:buClr>
                </a:pPr>
                <a:r>
                  <a:rPr lang="es-ES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Low angular </a:t>
                </a:r>
                <a:r>
                  <a:rPr lang="es-ES" sz="1600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momentum</a:t>
                </a:r>
                <a:r>
                  <a:rPr lang="es-ES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Rydberg </a:t>
                </a:r>
                <a:r>
                  <a:rPr lang="es-ES" sz="1600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states</a:t>
                </a:r>
                <a:r>
                  <a:rPr lang="es-ES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s-ES" sz="1600" b="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𝑙</m:t>
                    </m:r>
                    <m:r>
                      <a:rPr lang="es-ES" sz="1600" b="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≤3</m:t>
                    </m:r>
                  </m:oMath>
                </a14:m>
                <a:r>
                  <a:rPr lang="es-ES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             High angular </a:t>
                </a:r>
                <a:r>
                  <a:rPr lang="es-ES" sz="1600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momentum</a:t>
                </a:r>
                <a:r>
                  <a:rPr lang="es-ES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Rydberg </a:t>
                </a:r>
                <a:r>
                  <a:rPr lang="es-ES" sz="1600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states</a:t>
                </a:r>
                <a:r>
                  <a:rPr lang="es-ES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ES" sz="1600" b="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𝑙</m:t>
                    </m:r>
                    <m:r>
                      <a:rPr lang="es-ES" sz="1600" b="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≥4</m:t>
                    </m:r>
                  </m:oMath>
                </a14:m>
                <a:endParaRPr lang="es-ES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inion Pro" panose="02040503050201020203" pitchFamily="18" charset="0"/>
                </a:endParaRPr>
              </a:p>
              <a:p>
                <a:pPr>
                  <a:buClr>
                    <a:srgbClr val="002060"/>
                  </a:buClr>
                </a:pPr>
                <a:r>
                  <a:rPr lang="es-ES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nion Pro" panose="02040503050201020203" pitchFamily="18" charset="0"/>
                  </a:rPr>
                  <a:t>                </a:t>
                </a:r>
              </a:p>
            </p:txBody>
          </p:sp>
        </mc:Choice>
        <mc:Fallback xmlns=""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id="{F93AFCB6-3B51-4BFD-6AE6-D36C1B7E09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615" y="2825154"/>
                <a:ext cx="8384394" cy="584775"/>
              </a:xfrm>
              <a:prstGeom prst="rect">
                <a:avLst/>
              </a:prstGeom>
              <a:blipFill>
                <a:blip r:embed="rId4"/>
                <a:stretch>
                  <a:fillRect l="-436" t="-208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Imagen 16">
            <a:extLst>
              <a:ext uri="{FF2B5EF4-FFF2-40B4-BE49-F238E27FC236}">
                <a16:creationId xmlns:a16="http://schemas.microsoft.com/office/drawing/2014/main" id="{7C8A3F2A-F4BC-BD17-915A-27C4E2DA62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8017" y="3452699"/>
            <a:ext cx="3557406" cy="632427"/>
          </a:xfrm>
          <a:prstGeom prst="rect">
            <a:avLst/>
          </a:prstGeom>
          <a:ln w="28575">
            <a:solidFill>
              <a:srgbClr val="00602B"/>
            </a:solidFill>
          </a:ln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B0A52867-CBD8-CA94-39BF-85252A4119E3}"/>
              </a:ext>
            </a:extLst>
          </p:cNvPr>
          <p:cNvSpPr txBox="1"/>
          <p:nvPr/>
        </p:nvSpPr>
        <p:spPr>
          <a:xfrm>
            <a:off x="1309185" y="3585664"/>
            <a:ext cx="23637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2060"/>
              </a:buClr>
            </a:pPr>
            <a:r>
              <a:rPr lang="es-ES" sz="1600" dirty="0">
                <a:solidFill>
                  <a:srgbClr val="00602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Rydberg-Ritz </a:t>
            </a:r>
            <a:r>
              <a:rPr lang="es-ES" sz="1600" dirty="0" err="1">
                <a:solidFill>
                  <a:srgbClr val="00602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expression</a:t>
            </a:r>
            <a:endParaRPr lang="es-ES" sz="1600" dirty="0">
              <a:solidFill>
                <a:srgbClr val="00602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ion Pro" panose="02040503050201020203" pitchFamily="18" charset="0"/>
            </a:endParaRPr>
          </a:p>
        </p:txBody>
      </p:sp>
      <p:grpSp>
        <p:nvGrpSpPr>
          <p:cNvPr id="28" name="Grupo 27">
            <a:extLst>
              <a:ext uri="{FF2B5EF4-FFF2-40B4-BE49-F238E27FC236}">
                <a16:creationId xmlns:a16="http://schemas.microsoft.com/office/drawing/2014/main" id="{B8206C01-10E2-7B4C-E0D4-6923087AE265}"/>
              </a:ext>
            </a:extLst>
          </p:cNvPr>
          <p:cNvGrpSpPr/>
          <p:nvPr/>
        </p:nvGrpSpPr>
        <p:grpSpPr>
          <a:xfrm>
            <a:off x="7192119" y="1130458"/>
            <a:ext cx="1186507" cy="444834"/>
            <a:chOff x="3660775" y="3207660"/>
            <a:chExt cx="4827145" cy="1809750"/>
          </a:xfrm>
        </p:grpSpPr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80E86140-BAE9-6B24-E3F1-26778E42BB8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73370" y="3444611"/>
              <a:ext cx="2114550" cy="1562100"/>
            </a:xfrm>
            <a:prstGeom prst="rect">
              <a:avLst/>
            </a:prstGeom>
          </p:spPr>
        </p:pic>
        <p:pic>
          <p:nvPicPr>
            <p:cNvPr id="26" name="Imagen 25">
              <a:extLst>
                <a:ext uri="{FF2B5EF4-FFF2-40B4-BE49-F238E27FC236}">
                  <a16:creationId xmlns:a16="http://schemas.microsoft.com/office/drawing/2014/main" id="{CADEEFE2-5088-2764-CD20-06ECE0A2577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60775" y="3207660"/>
              <a:ext cx="2847975" cy="1809750"/>
            </a:xfrm>
            <a:prstGeom prst="rect">
              <a:avLst/>
            </a:prstGeom>
          </p:spPr>
        </p:pic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E0651AFB-EC10-531E-2D66-C223FE094F00}"/>
              </a:ext>
            </a:extLst>
          </p:cNvPr>
          <p:cNvGrpSpPr/>
          <p:nvPr/>
        </p:nvGrpSpPr>
        <p:grpSpPr>
          <a:xfrm>
            <a:off x="2383598" y="1189416"/>
            <a:ext cx="1670562" cy="453878"/>
            <a:chOff x="1315588" y="1285888"/>
            <a:chExt cx="6796473" cy="1846546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6940F632-194E-EC77-DE41-FFB693EEC14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315588" y="1285888"/>
              <a:ext cx="2847975" cy="1809750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C689984D-537F-F1C8-7864-8446FCAF58E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006786" y="1456034"/>
              <a:ext cx="4105275" cy="1676400"/>
            </a:xfrm>
            <a:prstGeom prst="rect">
              <a:avLst/>
            </a:prstGeom>
          </p:spPr>
        </p:pic>
      </p:grpSp>
      <p:sp>
        <p:nvSpPr>
          <p:cNvPr id="30" name="CuadroTexto 29">
            <a:extLst>
              <a:ext uri="{FF2B5EF4-FFF2-40B4-BE49-F238E27FC236}">
                <a16:creationId xmlns:a16="http://schemas.microsoft.com/office/drawing/2014/main" id="{D0105C2C-F4B4-42AA-ADEA-9BDB1B87B1AB}"/>
              </a:ext>
            </a:extLst>
          </p:cNvPr>
          <p:cNvSpPr txBox="1"/>
          <p:nvPr/>
        </p:nvSpPr>
        <p:spPr>
          <a:xfrm>
            <a:off x="293615" y="4464706"/>
            <a:ext cx="480485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Strong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permanent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electric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dipole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moment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ion Pro" panose="02040503050201020203" pitchFamily="18" charset="0"/>
            </a:endParaRP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v"/>
            </a:pPr>
            <a:endParaRPr lang="es-ES" dirty="0">
              <a:latin typeface="Minion Pro" panose="02040503050201020203" pitchFamily="18" charset="0"/>
            </a:endParaRP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Sensitivity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to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small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external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fields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ion Pro" panose="02040503050201020203" pitchFamily="18" charset="0"/>
            </a:endParaRP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v"/>
            </a:pP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ion Pro" panose="02040503050201020203" pitchFamily="18" charset="0"/>
            </a:endParaRP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Applications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: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ultracold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chemistry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or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ion Pro" panose="02040503050201020203" pitchFamily="18" charset="0"/>
            </a:endParaRPr>
          </a:p>
          <a:p>
            <a:pPr>
              <a:buClr>
                <a:srgbClr val="002060"/>
              </a:buClr>
            </a:pP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    quantum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information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processing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ion Pro" panose="02040503050201020203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56BA1A7-6540-1165-5D49-94E5DF5D39F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55512" y="4491265"/>
            <a:ext cx="2837410" cy="163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45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AB008B6-70E8-61D4-92FF-330AE75D7E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986" y="1170655"/>
            <a:ext cx="2540676" cy="2989897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FCD0B25E-03E1-6543-28B0-5AED8CA4700B}"/>
              </a:ext>
            </a:extLst>
          </p:cNvPr>
          <p:cNvSpPr/>
          <p:nvPr/>
        </p:nvSpPr>
        <p:spPr>
          <a:xfrm>
            <a:off x="0" y="0"/>
            <a:ext cx="9144000" cy="91476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E249CC7-B857-912A-5C09-9796BFAFD47B}"/>
              </a:ext>
            </a:extLst>
          </p:cNvPr>
          <p:cNvSpPr/>
          <p:nvPr/>
        </p:nvSpPr>
        <p:spPr>
          <a:xfrm>
            <a:off x="0" y="6356351"/>
            <a:ext cx="9144000" cy="50164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/>
          </a:p>
        </p:txBody>
      </p:sp>
      <p:sp>
        <p:nvSpPr>
          <p:cNvPr id="6" name="Cuadro de texto 11">
            <a:extLst>
              <a:ext uri="{FF2B5EF4-FFF2-40B4-BE49-F238E27FC236}">
                <a16:creationId xmlns:a16="http://schemas.microsoft.com/office/drawing/2014/main" id="{BE4FAB17-B0BE-5348-DD74-02811B582E91}"/>
              </a:ext>
            </a:extLst>
          </p:cNvPr>
          <p:cNvSpPr txBox="1"/>
          <p:nvPr/>
        </p:nvSpPr>
        <p:spPr>
          <a:xfrm>
            <a:off x="451848" y="260894"/>
            <a:ext cx="8063501" cy="62774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2800" kern="100" dirty="0">
                <a:solidFill>
                  <a:srgbClr val="FFFFFF"/>
                </a:solidFill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ADIABATIC HAMILTONIAN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E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Marcador de fecha 7">
            <a:extLst>
              <a:ext uri="{FF2B5EF4-FFF2-40B4-BE49-F238E27FC236}">
                <a16:creationId xmlns:a16="http://schemas.microsoft.com/office/drawing/2014/main" id="{5F544557-2CE5-6E78-10E8-1693A840E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>
                <a:solidFill>
                  <a:schemeClr val="bg1"/>
                </a:solidFill>
                <a:latin typeface="Minion Pro" panose="02040503050201020203" pitchFamily="18" charset="0"/>
              </a:rPr>
              <a:t>David Mellado Alcedo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4FA4579D-6591-9338-83A6-6322E396C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3A5F-EBC3-47D3-B225-E3F8F1AF6D45}" type="slidenum">
              <a:rPr lang="es-ES" smtClean="0">
                <a:solidFill>
                  <a:schemeClr val="bg1"/>
                </a:solidFill>
                <a:latin typeface="Minion Pro" panose="02040503050201020203" pitchFamily="18" charset="0"/>
              </a:rPr>
              <a:t>3</a:t>
            </a:fld>
            <a:r>
              <a:rPr lang="es-ES" dirty="0">
                <a:solidFill>
                  <a:schemeClr val="bg1"/>
                </a:solidFill>
                <a:latin typeface="Minion Pro" panose="02040503050201020203" pitchFamily="18" charset="0"/>
              </a:rPr>
              <a:t> / 10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37AEFDFA-DC03-630A-87AF-7CCD63DEFFE1}"/>
                  </a:ext>
                </a:extLst>
              </p:cNvPr>
              <p:cNvSpPr txBox="1"/>
              <p:nvPr/>
            </p:nvSpPr>
            <p:spPr>
              <a:xfrm>
                <a:off x="1133098" y="1690820"/>
                <a:ext cx="3667088" cy="424283"/>
              </a:xfrm>
              <a:prstGeom prst="rect">
                <a:avLst/>
              </a:prstGeom>
              <a:noFill/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  <a:effectLst>
                <a:outerShdw blurRad="63500" sx="102000" sy="102000" algn="ctr" rotWithShape="0">
                  <a:prstClr val="black">
                    <a:alpha val="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2000" b="0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0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s-ES" sz="2000" b="0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𝑎𝑑</m:t>
                        </m:r>
                      </m:sub>
                    </m:sSub>
                    <m:r>
                      <a:rPr lang="es-ES" sz="2000" b="0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</m:t>
                    </m:r>
                    <m:sSub>
                      <m:sSubPr>
                        <m:ctrlPr>
                          <a:rPr lang="es-ES" sz="2000" b="0" i="1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0" i="1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s-ES" sz="2000" b="0" i="1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s-ES" sz="2000" b="0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ES" sz="2000" b="0" i="1" smtClean="0">
                            <a:solidFill>
                              <a:srgbClr val="7F007F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0" i="1" smtClean="0">
                            <a:solidFill>
                              <a:srgbClr val="7F007F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s-ES" sz="2000" b="0" i="1" smtClean="0">
                            <a:solidFill>
                              <a:srgbClr val="7F007F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𝑟𝑜𝑡</m:t>
                        </m:r>
                      </m:sub>
                    </m:sSub>
                    <m:r>
                      <a:rPr lang="es-ES" sz="2000" b="0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ES" sz="2000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s-ES" sz="2000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𝑟𝑦𝑑</m:t>
                        </m:r>
                      </m:sub>
                    </m:sSub>
                    <m:r>
                      <a:rPr lang="es-ES" sz="2000" b="0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ES" sz="2000" b="0" i="1" smtClean="0">
                            <a:solidFill>
                              <a:srgbClr val="00602B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0" i="1" smtClean="0">
                            <a:solidFill>
                              <a:srgbClr val="00602B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s-ES" sz="2000" b="0" i="1" smtClean="0">
                            <a:solidFill>
                              <a:srgbClr val="00602B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𝑠𝑤</m:t>
                        </m:r>
                      </m:sub>
                    </m:sSub>
                  </m:oMath>
                </a14:m>
                <a:r>
                  <a:rPr lang="es-ES" sz="2000" dirty="0">
                    <a:solidFill>
                      <a:srgbClr val="002060"/>
                    </a:solidFill>
                    <a:effectLst/>
                    <a:ea typeface="Cambria Math" panose="02040503050406030204" pitchFamily="18" charset="0"/>
                  </a:rPr>
                  <a:t>   </a:t>
                </a:r>
                <a:endParaRPr lang="es-ES" sz="1200" b="1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37AEFDFA-DC03-630A-87AF-7CCD63DEFF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3098" y="1690820"/>
                <a:ext cx="3667088" cy="4242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  <a:effectLst>
                <a:outerShdw blurRad="63500" sx="102000" sy="102000" algn="ctr" rotWithShape="0">
                  <a:prstClr val="black">
                    <a:alpha val="0"/>
                  </a:prstClr>
                </a:outerShdw>
              </a:effectLst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E3F422B2-BE65-CF0E-5BAA-A4EB8D647073}"/>
                  </a:ext>
                </a:extLst>
              </p:cNvPr>
              <p:cNvSpPr txBox="1"/>
              <p:nvPr/>
            </p:nvSpPr>
            <p:spPr>
              <a:xfrm>
                <a:off x="378011" y="3021814"/>
                <a:ext cx="18470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solidFill>
                                <a:srgbClr val="7F007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solidFill>
                                <a:srgbClr val="7F007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rgbClr val="7F007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𝑟𝑜𝑡</m:t>
                          </m:r>
                        </m:sub>
                      </m:sSub>
                      <m:r>
                        <a:rPr lang="es-ES" i="1">
                          <a:solidFill>
                            <a:srgbClr val="7F007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solidFill>
                            <a:srgbClr val="7F007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sSup>
                        <m:sSupPr>
                          <m:ctrlPr>
                            <a:rPr lang="es-ES" b="0" i="1" smtClean="0">
                              <a:solidFill>
                                <a:srgbClr val="7F007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rgbClr val="7F007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𝑵</m:t>
                          </m:r>
                        </m:e>
                        <m:sup>
                          <m:r>
                            <a:rPr lang="es-ES" b="0" i="1" smtClean="0">
                              <a:solidFill>
                                <a:srgbClr val="7F007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E3F422B2-BE65-CF0E-5BAA-A4EB8D6470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11" y="3021814"/>
                <a:ext cx="1847088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34320A36-3139-E5B0-7A6F-5F62FBAA718C}"/>
                  </a:ext>
                </a:extLst>
              </p:cNvPr>
              <p:cNvSpPr txBox="1"/>
              <p:nvPr/>
            </p:nvSpPr>
            <p:spPr>
              <a:xfrm>
                <a:off x="480986" y="3493209"/>
                <a:ext cx="5620876" cy="527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b="0" dirty="0">
                    <a:effectLst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ES" b="0" i="0" smtClean="0"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s-E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s-E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𝑟𝑦𝑑</m:t>
                        </m:r>
                      </m:sub>
                    </m:sSub>
                    <m:r>
                      <a:rPr lang="es-ES" b="0" i="1" smtClean="0"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r>
                      <a:rPr lang="es-ES" b="1" i="1" smtClean="0"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𝒅</m:t>
                    </m:r>
                    <m:r>
                      <a:rPr lang="es-ES" b="0" i="1" smtClean="0"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·</m:t>
                    </m:r>
                    <m:d>
                      <m:dPr>
                        <m:ctrlPr>
                          <a:rPr lang="es-E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f>
                          <m:fPr>
                            <m:ctrlPr>
                              <a:rPr lang="es-ES" b="0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b="1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s-ES" b="0" i="1" smtClean="0"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ES" b="0" i="1" smtClean="0"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p>
                                <m:r>
                                  <a:rPr lang="es-ES" b="0" i="1" smtClean="0"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r>
                          <a:rPr lang="es-E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s-E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f>
                          <m:fPr>
                            <m:ctrlPr>
                              <a:rPr lang="es-ES" b="0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b="1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𝒓</m:t>
                            </m:r>
                            <m:r>
                              <a:rPr lang="es-ES" b="0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s-ES" b="1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s-ES" b="0" i="1" smtClean="0"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s-ES" b="0" i="1" smtClean="0">
                                        <a:solidFill>
                                          <a:srgbClr val="C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ES" b="1" i="1" smtClean="0">
                                        <a:solidFill>
                                          <a:srgbClr val="C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𝒓</m:t>
                                    </m:r>
                                    <m:r>
                                      <a:rPr lang="es-ES" b="0" i="1" smtClean="0">
                                        <a:solidFill>
                                          <a:srgbClr val="C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s-ES" b="1" i="1" smtClean="0">
                                        <a:solidFill>
                                          <a:srgbClr val="C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𝑹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s-ES" b="0" i="1" smtClean="0"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s-ES" dirty="0"/>
                  <a:t>   </a:t>
                </a:r>
                <a:r>
                  <a:rPr lang="es-ES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Charge-dipole</a:t>
                </a:r>
                <a:r>
                  <a:rPr lang="es-ES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s-ES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interaction</a:t>
                </a:r>
                <a:endParaRPr lang="es-ES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34320A36-3139-E5B0-7A6F-5F62FBAA71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986" y="3493209"/>
                <a:ext cx="5620876" cy="527132"/>
              </a:xfrm>
              <a:prstGeom prst="rect">
                <a:avLst/>
              </a:prstGeom>
              <a:blipFill>
                <a:blip r:embed="rId5"/>
                <a:stretch>
                  <a:fillRect r="-1193" b="-689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4A80A342-2D1A-21DA-783F-DEFB3847E7B0}"/>
                  </a:ext>
                </a:extLst>
              </p:cNvPr>
              <p:cNvSpPr txBox="1"/>
              <p:nvPr/>
            </p:nvSpPr>
            <p:spPr>
              <a:xfrm>
                <a:off x="517456" y="4150403"/>
                <a:ext cx="59404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b="0" dirty="0">
                    <a:effectLst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ES" b="0" i="0" smtClean="0">
                        <a:solidFill>
                          <a:srgbClr val="00602B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ES" b="0" i="1" smtClean="0">
                        <a:solidFill>
                          <a:srgbClr val="00602B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s-ES" b="0" i="1" smtClean="0">
                            <a:solidFill>
                              <a:srgbClr val="00602B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rgbClr val="00602B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s-ES" b="0" i="1" smtClean="0">
                            <a:solidFill>
                              <a:srgbClr val="00602B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𝑠𝑤</m:t>
                        </m:r>
                      </m:sub>
                    </m:sSub>
                    <m:r>
                      <a:rPr lang="es-ES" b="0" i="1" smtClean="0">
                        <a:solidFill>
                          <a:srgbClr val="00602B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r>
                      <a:rPr lang="es-ES" b="0" i="1" smtClean="0">
                        <a:solidFill>
                          <a:srgbClr val="00602B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sSub>
                      <m:sSubPr>
                        <m:ctrlPr>
                          <a:rPr lang="es-ES" b="0" i="1" smtClean="0">
                            <a:solidFill>
                              <a:srgbClr val="00602B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rgbClr val="00602B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s-ES" b="0" i="1" smtClean="0">
                            <a:solidFill>
                              <a:srgbClr val="00602B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sub>
                    </m:sSub>
                    <m:d>
                      <m:dPr>
                        <m:ctrlPr>
                          <a:rPr lang="es-ES" b="0" i="1" smtClean="0">
                            <a:solidFill>
                              <a:srgbClr val="00602B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b="0" i="1" smtClean="0">
                            <a:solidFill>
                              <a:srgbClr val="00602B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s-ES" b="0" i="1" smtClean="0">
                        <a:solidFill>
                          <a:srgbClr val="00602B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s-ES" b="0" i="1" smtClean="0">
                            <a:solidFill>
                              <a:srgbClr val="00602B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b="1" i="1" smtClean="0">
                            <a:solidFill>
                              <a:srgbClr val="00602B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𝒓</m:t>
                        </m:r>
                        <m:r>
                          <a:rPr lang="es-ES" b="0" i="1" smtClean="0">
                            <a:solidFill>
                              <a:srgbClr val="00602B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s-ES" b="1" i="1" smtClean="0">
                            <a:solidFill>
                              <a:srgbClr val="00602B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𝑹</m:t>
                        </m:r>
                      </m:e>
                    </m:d>
                    <m:r>
                      <a:rPr lang="es-ES" b="0" i="1" smtClean="0">
                        <a:solidFill>
                          <a:srgbClr val="00602B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dirty="0"/>
                  <a:t>     </a:t>
                </a:r>
                <a:r>
                  <a:rPr lang="es-ES" dirty="0">
                    <a:solidFill>
                      <a:srgbClr val="00602B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s-wave fermi </a:t>
                </a:r>
                <a:r>
                  <a:rPr lang="es-ES" dirty="0" err="1">
                    <a:solidFill>
                      <a:srgbClr val="00602B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pseudopotential</a:t>
                </a:r>
                <a:endParaRPr lang="es-ES" dirty="0">
                  <a:solidFill>
                    <a:srgbClr val="00602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4A80A342-2D1A-21DA-783F-DEFB3847E7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456" y="4150403"/>
                <a:ext cx="5940494" cy="369332"/>
              </a:xfrm>
              <a:prstGeom prst="rect">
                <a:avLst/>
              </a:prstGeom>
              <a:blipFill>
                <a:blip r:embed="rId6"/>
                <a:stretch>
                  <a:fillRect t="-10000" b="-3333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581EA99B-8CCA-25CC-C043-8D93BAD01D22}"/>
                  </a:ext>
                </a:extLst>
              </p:cNvPr>
              <p:cNvSpPr txBox="1"/>
              <p:nvPr/>
            </p:nvSpPr>
            <p:spPr>
              <a:xfrm>
                <a:off x="738261" y="2361500"/>
                <a:ext cx="2413353" cy="5584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b="0" dirty="0">
                    <a:solidFill>
                      <a:srgbClr val="002060"/>
                    </a:solidFill>
                    <a:effectLst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s-ES" b="0" i="1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s-ES" b="0" i="1" smtClean="0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s-ES" b="0" i="1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s-ES" b="0" i="1" smtClean="0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b="0" i="1" smtClean="0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ℏ</m:t>
                            </m:r>
                          </m:e>
                          <m:sup>
                            <m:r>
                              <a:rPr lang="es-ES" b="0" i="1" smtClean="0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s-ES" b="0" i="1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s-ES" b="0" i="1" smtClean="0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s-ES" b="0" i="1" smtClean="0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  <m:sSubSup>
                      <m:sSubSupPr>
                        <m:ctrlPr>
                          <a:rPr lang="es-ES" b="0" i="1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b="1" i="0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𝛁</m:t>
                        </m:r>
                      </m:e>
                      <m:sub>
                        <m:r>
                          <a:rPr lang="es-ES" b="0" i="1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sub>
                      <m:sup>
                        <m:r>
                          <a:rPr lang="es-ES" b="0" i="1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s-ES" b="0" i="1" smtClean="0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E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s-E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s-ES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s-ES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s-ES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s-ES" dirty="0"/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581EA99B-8CCA-25CC-C043-8D93BAD01D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261" y="2361500"/>
                <a:ext cx="2413353" cy="55842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D88DBFAF-09B4-6CCE-63C5-EE5335064347}"/>
                  </a:ext>
                </a:extLst>
              </p:cNvPr>
              <p:cNvSpPr txBox="1"/>
              <p:nvPr/>
            </p:nvSpPr>
            <p:spPr>
              <a:xfrm>
                <a:off x="317723" y="4860494"/>
                <a:ext cx="14401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𝑱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𝑵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ES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𝒍</m:t>
                      </m:r>
                    </m:oMath>
                  </m:oMathPara>
                </a14:m>
                <a:endParaRPr lang="es-ES" b="1" dirty="0"/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D88DBFAF-09B4-6CCE-63C5-EE53350643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723" y="4860494"/>
                <a:ext cx="1440180" cy="369332"/>
              </a:xfrm>
              <a:prstGeom prst="rect">
                <a:avLst/>
              </a:prstGeom>
              <a:blipFill>
                <a:blip r:embed="rId8"/>
                <a:stretch>
                  <a:fillRect b="-1639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Flecha: a la derecha 26">
            <a:extLst>
              <a:ext uri="{FF2B5EF4-FFF2-40B4-BE49-F238E27FC236}">
                <a16:creationId xmlns:a16="http://schemas.microsoft.com/office/drawing/2014/main" id="{9BBB7592-6129-AB25-87D0-560AB04C707E}"/>
              </a:ext>
            </a:extLst>
          </p:cNvPr>
          <p:cNvSpPr/>
          <p:nvPr/>
        </p:nvSpPr>
        <p:spPr>
          <a:xfrm>
            <a:off x="3615437" y="4944527"/>
            <a:ext cx="554144" cy="203840"/>
          </a:xfrm>
          <a:prstGeom prst="rightArrow">
            <a:avLst>
              <a:gd name="adj1" fmla="val 32216"/>
              <a:gd name="adj2" fmla="val 92124"/>
            </a:avLst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E3CFC883-2571-5FBE-6390-C6FF104A1DE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85275" y="4771725"/>
            <a:ext cx="3577739" cy="573656"/>
          </a:xfrm>
          <a:prstGeom prst="rect">
            <a:avLst/>
          </a:prstGeom>
          <a:ln w="28575">
            <a:solidFill>
              <a:srgbClr val="00008B"/>
            </a:solidFill>
          </a:ln>
          <a:effectLst/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A268BF47-E93A-B2AB-D720-A640011CB2D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32266" y="5544554"/>
            <a:ext cx="5350688" cy="6761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40FBCF4E-5020-1415-76A1-F18401D04FA4}"/>
                  </a:ext>
                </a:extLst>
              </p:cNvPr>
              <p:cNvSpPr txBox="1"/>
              <p:nvPr/>
            </p:nvSpPr>
            <p:spPr>
              <a:xfrm>
                <a:off x="378010" y="1130475"/>
                <a:ext cx="624259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rgbClr val="002060"/>
                  </a:buClr>
                  <a:buFont typeface="Wingdings" panose="05000000000000000000" pitchFamily="2" charset="2"/>
                  <a:buChar char="v"/>
                </a:pPr>
                <a:r>
                  <a:rPr lang="es-ES" dirty="0">
                    <a:latin typeface="Minion Pro" panose="02040503050201020203" pitchFamily="18" charset="0"/>
                  </a:rPr>
                  <a:t>Subcritical </a:t>
                </a:r>
                <a:r>
                  <a:rPr lang="es-ES" dirty="0" err="1">
                    <a:latin typeface="Minion Pro" panose="02040503050201020203" pitchFamily="18" charset="0"/>
                  </a:rPr>
                  <a:t>dipole</a:t>
                </a:r>
                <a:r>
                  <a:rPr lang="es-ES" dirty="0">
                    <a:latin typeface="Minion Pro" panose="02040503050201020203" pitchFamily="18" charset="0"/>
                  </a:rPr>
                  <a:t> </a:t>
                </a:r>
                <a:r>
                  <a:rPr lang="es-ES" dirty="0" err="1">
                    <a:latin typeface="Minion Pro" panose="02040503050201020203" pitchFamily="18" charset="0"/>
                  </a:rPr>
                  <a:t>moment</a:t>
                </a:r>
                <a:r>
                  <a:rPr lang="es-ES" dirty="0">
                    <a:latin typeface="Minion Pro" panose="02040503050201020203" pitchFamily="18" charset="0"/>
                  </a:rPr>
                  <a:t>:    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&lt;1.639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s-ES" dirty="0">
                    <a:latin typeface="Minion Pro" panose="02040503050201020203" pitchFamily="18" charset="0"/>
                  </a:rPr>
                  <a:t>  (Fermi-</a:t>
                </a:r>
                <a:r>
                  <a:rPr lang="es-ES" dirty="0" err="1">
                    <a:latin typeface="Minion Pro" panose="02040503050201020203" pitchFamily="18" charset="0"/>
                  </a:rPr>
                  <a:t>Teller</a:t>
                </a:r>
                <a:r>
                  <a:rPr lang="es-ES" dirty="0">
                    <a:latin typeface="Minion Pro" panose="02040503050201020203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40FBCF4E-5020-1415-76A1-F18401D04F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10" y="1130475"/>
                <a:ext cx="6242597" cy="369332"/>
              </a:xfrm>
              <a:prstGeom prst="rect">
                <a:avLst/>
              </a:prstGeom>
              <a:blipFill>
                <a:blip r:embed="rId11"/>
                <a:stretch>
                  <a:fillRect l="-586" t="-6557" b="-2623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id="{1E93E985-4B8C-8C5D-D870-81B1981286E4}"/>
                  </a:ext>
                </a:extLst>
              </p:cNvPr>
              <p:cNvSpPr txBox="1"/>
              <p:nvPr/>
            </p:nvSpPr>
            <p:spPr>
              <a:xfrm>
                <a:off x="2175257" y="4861543"/>
                <a:ext cx="14401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/>
                  <a:t>[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1" i="1" smtClean="0">
                            <a:effectLst/>
                            <a:latin typeface="Cambria Math" panose="02040503050406030204" pitchFamily="18" charset="0"/>
                          </a:rPr>
                          <m:t>𝑱</m:t>
                        </m:r>
                      </m:e>
                      <m:sub>
                        <m:r>
                          <a:rPr lang="es-ES" b="0" i="1" smtClean="0">
                            <a:effectLst/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</m:sSub>
                    <m:r>
                      <a:rPr lang="es-ES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,</m:t>
                    </m:r>
                    <m:r>
                      <a:rPr lang="es-ES" b="0" i="1" smtClean="0">
                        <a:effectLst/>
                        <a:latin typeface="Cambria Math" panose="02040503050406030204" pitchFamily="18" charset="0"/>
                      </a:rPr>
                      <m:t>𝐻</m:t>
                    </m:r>
                    <m:r>
                      <a:rPr lang="es-ES" b="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]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s-ES" b="1" dirty="0"/>
              </a:p>
            </p:txBody>
          </p:sp>
        </mc:Choice>
        <mc:Fallback xmlns=""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id="{1E93E985-4B8C-8C5D-D870-81B1981286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5257" y="4861543"/>
                <a:ext cx="1440180" cy="369332"/>
              </a:xfrm>
              <a:prstGeom prst="rect">
                <a:avLst/>
              </a:prstGeom>
              <a:blipFill>
                <a:blip r:embed="rId12"/>
                <a:stretch>
                  <a:fillRect l="-3814" t="-8197" b="-2459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ángulo 8">
            <a:extLst>
              <a:ext uri="{FF2B5EF4-FFF2-40B4-BE49-F238E27FC236}">
                <a16:creationId xmlns:a16="http://schemas.microsoft.com/office/drawing/2014/main" id="{2C04A9C6-F0A8-5343-DF7C-4B4BDFF55D7C}"/>
              </a:ext>
            </a:extLst>
          </p:cNvPr>
          <p:cNvSpPr/>
          <p:nvPr/>
        </p:nvSpPr>
        <p:spPr>
          <a:xfrm>
            <a:off x="0" y="6356351"/>
            <a:ext cx="9144000" cy="50164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465A3915-6F72-FEC8-457A-3998555DBB10}"/>
              </a:ext>
            </a:extLst>
          </p:cNvPr>
          <p:cNvSpPr/>
          <p:nvPr/>
        </p:nvSpPr>
        <p:spPr>
          <a:xfrm>
            <a:off x="0" y="6356351"/>
            <a:ext cx="9144000" cy="50164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/>
          </a:p>
        </p:txBody>
      </p:sp>
      <p:sp>
        <p:nvSpPr>
          <p:cNvPr id="21" name="Marcador de fecha 7">
            <a:extLst>
              <a:ext uri="{FF2B5EF4-FFF2-40B4-BE49-F238E27FC236}">
                <a16:creationId xmlns:a16="http://schemas.microsoft.com/office/drawing/2014/main" id="{71D0CA09-9087-ADAE-0233-432A63AD9A4E}"/>
              </a:ext>
            </a:extLst>
          </p:cNvPr>
          <p:cNvSpPr txBox="1">
            <a:spLocks/>
          </p:cNvSpPr>
          <p:nvPr/>
        </p:nvSpPr>
        <p:spPr>
          <a:xfrm>
            <a:off x="637442" y="6409103"/>
            <a:ext cx="1780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solidFill>
                  <a:schemeClr val="bg1"/>
                </a:solidFill>
                <a:latin typeface="Minion Pro" panose="02040503050201020203" pitchFamily="18" charset="0"/>
              </a:rPr>
              <a:t>David Mellado-Alcedo</a:t>
            </a:r>
            <a:endParaRPr lang="es-ES" dirty="0">
              <a:solidFill>
                <a:schemeClr val="bg1"/>
              </a:solidFill>
              <a:latin typeface="Minion Pro" panose="02040503050201020203" pitchFamily="18" charset="0"/>
            </a:endParaRPr>
          </a:p>
        </p:txBody>
      </p:sp>
      <p:sp>
        <p:nvSpPr>
          <p:cNvPr id="22" name="Marcador de pie de página 8">
            <a:extLst>
              <a:ext uri="{FF2B5EF4-FFF2-40B4-BE49-F238E27FC236}">
                <a16:creationId xmlns:a16="http://schemas.microsoft.com/office/drawing/2014/main" id="{594242BA-2DA9-28CB-05C1-CB3204FBB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37740" y="6410735"/>
            <a:ext cx="3667941" cy="365125"/>
          </a:xfrm>
        </p:spPr>
        <p:txBody>
          <a:bodyPr/>
          <a:lstStyle/>
          <a:p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Ultralong-range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Cs-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RbCs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Rydberg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molecule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:</a:t>
            </a:r>
          </a:p>
          <a:p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non-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adiabaticity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of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dipole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moments</a:t>
            </a:r>
            <a:endParaRPr lang="es-ES" sz="1100" dirty="0">
              <a:solidFill>
                <a:schemeClr val="bg1"/>
              </a:solidFill>
              <a:latin typeface="Minion Pro" panose="02040503050201020203" pitchFamily="18" charset="0"/>
            </a:endParaRPr>
          </a:p>
        </p:txBody>
      </p:sp>
      <p:sp>
        <p:nvSpPr>
          <p:cNvPr id="24" name="Marcador de número de diapositiva 9">
            <a:extLst>
              <a:ext uri="{FF2B5EF4-FFF2-40B4-BE49-F238E27FC236}">
                <a16:creationId xmlns:a16="http://schemas.microsoft.com/office/drawing/2014/main" id="{39C80704-491F-80D2-1B28-DF4700A5F10D}"/>
              </a:ext>
            </a:extLst>
          </p:cNvPr>
          <p:cNvSpPr txBox="1">
            <a:spLocks/>
          </p:cNvSpPr>
          <p:nvPr/>
        </p:nvSpPr>
        <p:spPr>
          <a:xfrm>
            <a:off x="6457950" y="640031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07D3A5F-EBC3-47D3-B225-E3F8F1AF6D45}" type="slidenum">
              <a:rPr lang="es-ES" smtClean="0">
                <a:solidFill>
                  <a:schemeClr val="bg1"/>
                </a:solidFill>
                <a:latin typeface="Minion Pro" panose="02040503050201020203" pitchFamily="18" charset="0"/>
              </a:rPr>
              <a:pPr/>
              <a:t>3</a:t>
            </a:fld>
            <a:r>
              <a:rPr lang="es-ES" dirty="0">
                <a:solidFill>
                  <a:schemeClr val="bg1"/>
                </a:solidFill>
                <a:latin typeface="Minion Pro" panose="02040503050201020203" pitchFamily="18" charset="0"/>
              </a:rPr>
              <a:t> / 10</a:t>
            </a:r>
          </a:p>
        </p:txBody>
      </p:sp>
    </p:spTree>
    <p:extLst>
      <p:ext uri="{BB962C8B-B14F-4D97-AF65-F5344CB8AC3E}">
        <p14:creationId xmlns:p14="http://schemas.microsoft.com/office/powerpoint/2010/main" val="1002464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CD0B25E-03E1-6543-28B0-5AED8CA4700B}"/>
              </a:ext>
            </a:extLst>
          </p:cNvPr>
          <p:cNvSpPr/>
          <p:nvPr/>
        </p:nvSpPr>
        <p:spPr>
          <a:xfrm>
            <a:off x="0" y="0"/>
            <a:ext cx="9144000" cy="91476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 dirty="0"/>
          </a:p>
        </p:txBody>
      </p:sp>
      <p:sp>
        <p:nvSpPr>
          <p:cNvPr id="6" name="Cuadro de texto 11">
            <a:extLst>
              <a:ext uri="{FF2B5EF4-FFF2-40B4-BE49-F238E27FC236}">
                <a16:creationId xmlns:a16="http://schemas.microsoft.com/office/drawing/2014/main" id="{BE4FAB17-B0BE-5348-DD74-02811B582E91}"/>
              </a:ext>
            </a:extLst>
          </p:cNvPr>
          <p:cNvSpPr txBox="1"/>
          <p:nvPr/>
        </p:nvSpPr>
        <p:spPr>
          <a:xfrm>
            <a:off x="322308" y="260894"/>
            <a:ext cx="8547372" cy="62774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2800" kern="100" dirty="0">
                <a:solidFill>
                  <a:srgbClr val="FFFFFF"/>
                </a:solidFill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ZERO-RANGE ELECTRON-MOLECULE SCATTERING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E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FD0D98A-1A1C-2788-C616-C311CD0BD313}"/>
              </a:ext>
            </a:extLst>
          </p:cNvPr>
          <p:cNvSpPr txBox="1"/>
          <p:nvPr/>
        </p:nvSpPr>
        <p:spPr>
          <a:xfrm>
            <a:off x="3404463" y="1146261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/>
              <a:t>Cs(40d)-</a:t>
            </a:r>
            <a:r>
              <a:rPr lang="es-ES" sz="2400" dirty="0" err="1"/>
              <a:t>RbCs</a:t>
            </a:r>
            <a:r>
              <a:rPr lang="es-ES" sz="2400" dirty="0"/>
              <a:t>(N=0)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D4CD0C7B-AE60-86B3-6975-51A973A51F1B}"/>
              </a:ext>
            </a:extLst>
          </p:cNvPr>
          <p:cNvGrpSpPr/>
          <p:nvPr/>
        </p:nvGrpSpPr>
        <p:grpSpPr>
          <a:xfrm>
            <a:off x="2016579" y="1590855"/>
            <a:ext cx="4318279" cy="4491538"/>
            <a:chOff x="4480560" y="1545721"/>
            <a:chExt cx="3888468" cy="4093857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73A6E8D1-E9E6-662D-30FC-F9FBA24464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1676"/>
            <a:stretch/>
          </p:blipFill>
          <p:spPr>
            <a:xfrm>
              <a:off x="4480560" y="1545721"/>
              <a:ext cx="3888468" cy="409385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CuadroTexto 29">
                  <a:extLst>
                    <a:ext uri="{FF2B5EF4-FFF2-40B4-BE49-F238E27FC236}">
                      <a16:creationId xmlns:a16="http://schemas.microsoft.com/office/drawing/2014/main" id="{FD3125D1-80C2-4564-DF65-3F07A4617E06}"/>
                    </a:ext>
                  </a:extLst>
                </p:cNvPr>
                <p:cNvSpPr txBox="1"/>
                <p:nvPr/>
              </p:nvSpPr>
              <p:spPr>
                <a:xfrm>
                  <a:off x="7070090" y="2279057"/>
                  <a:ext cx="1075690" cy="5572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E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4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s-ES" sz="1400" b="0" i="1" smtClean="0">
                                <a:latin typeface="Cambria Math" panose="02040503050406030204" pitchFamily="18" charset="0"/>
                              </a:rPr>
                              <m:t>𝑟𝑦𝑑</m:t>
                            </m:r>
                          </m:sub>
                        </m:sSub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s-E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4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s-ES" sz="1400" b="0" i="1" smtClean="0">
                                <a:latin typeface="Cambria Math" panose="02040503050406030204" pitchFamily="18" charset="0"/>
                              </a:rPr>
                              <m:t>𝑠𝑤</m:t>
                            </m:r>
                          </m:sub>
                        </m:sSub>
                      </m:oMath>
                    </m:oMathPara>
                  </a14:m>
                  <a:endParaRPr lang="es-E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E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4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s-ES" sz="1400" b="0" i="1" smtClean="0">
                                <a:latin typeface="Cambria Math" panose="02040503050406030204" pitchFamily="18" charset="0"/>
                              </a:rPr>
                              <m:t>𝑟𝑦𝑑</m:t>
                            </m:r>
                          </m:sub>
                        </m:sSub>
                      </m:oMath>
                    </m:oMathPara>
                  </a14:m>
                  <a:endParaRPr lang="es-ES" sz="1400" dirty="0"/>
                </a:p>
              </p:txBody>
            </p:sp>
          </mc:Choice>
          <mc:Fallback xmlns="">
            <p:sp>
              <p:nvSpPr>
                <p:cNvPr id="30" name="CuadroTexto 29">
                  <a:extLst>
                    <a:ext uri="{FF2B5EF4-FFF2-40B4-BE49-F238E27FC236}">
                      <a16:creationId xmlns:a16="http://schemas.microsoft.com/office/drawing/2014/main" id="{FD3125D1-80C2-4564-DF65-3F07A4617E0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70090" y="2279057"/>
                  <a:ext cx="1075690" cy="55720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1" name="Conector recto 30">
              <a:extLst>
                <a:ext uri="{FF2B5EF4-FFF2-40B4-BE49-F238E27FC236}">
                  <a16:creationId xmlns:a16="http://schemas.microsoft.com/office/drawing/2014/main" id="{C5ACD8DB-3B5E-1C82-84AF-6E898D8E01CF}"/>
                </a:ext>
              </a:extLst>
            </p:cNvPr>
            <p:cNvCxnSpPr>
              <a:cxnSpLocks/>
            </p:cNvCxnSpPr>
            <p:nvPr/>
          </p:nvCxnSpPr>
          <p:spPr>
            <a:xfrm>
              <a:off x="6883400" y="2439035"/>
              <a:ext cx="225425" cy="0"/>
            </a:xfrm>
            <a:prstGeom prst="line">
              <a:avLst/>
            </a:prstGeom>
            <a:ln w="28575">
              <a:solidFill>
                <a:srgbClr val="0000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cto 31">
              <a:extLst>
                <a:ext uri="{FF2B5EF4-FFF2-40B4-BE49-F238E27FC236}">
                  <a16:creationId xmlns:a16="http://schemas.microsoft.com/office/drawing/2014/main" id="{01910686-04B0-5249-BDB0-693C6E8816CC}"/>
                </a:ext>
              </a:extLst>
            </p:cNvPr>
            <p:cNvCxnSpPr>
              <a:cxnSpLocks/>
            </p:cNvCxnSpPr>
            <p:nvPr/>
          </p:nvCxnSpPr>
          <p:spPr>
            <a:xfrm>
              <a:off x="6883400" y="2669540"/>
              <a:ext cx="225425" cy="0"/>
            </a:xfrm>
            <a:prstGeom prst="line">
              <a:avLst/>
            </a:prstGeom>
            <a:ln w="22225">
              <a:solidFill>
                <a:srgbClr val="FF8C00"/>
              </a:solidFill>
              <a:prstDash val="dash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ángulo 2">
            <a:extLst>
              <a:ext uri="{FF2B5EF4-FFF2-40B4-BE49-F238E27FC236}">
                <a16:creationId xmlns:a16="http://schemas.microsoft.com/office/drawing/2014/main" id="{D636664E-2330-D4E7-271E-4194D9457193}"/>
              </a:ext>
            </a:extLst>
          </p:cNvPr>
          <p:cNvSpPr/>
          <p:nvPr/>
        </p:nvSpPr>
        <p:spPr>
          <a:xfrm>
            <a:off x="0" y="6356351"/>
            <a:ext cx="9144000" cy="50164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/>
          </a:p>
        </p:txBody>
      </p:sp>
      <p:sp>
        <p:nvSpPr>
          <p:cNvPr id="7" name="Marcador de fecha 7">
            <a:extLst>
              <a:ext uri="{FF2B5EF4-FFF2-40B4-BE49-F238E27FC236}">
                <a16:creationId xmlns:a16="http://schemas.microsoft.com/office/drawing/2014/main" id="{221491AE-0FE2-BBA5-180B-2C1BB1B1F6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7442" y="6409103"/>
            <a:ext cx="1780440" cy="365125"/>
          </a:xfrm>
        </p:spPr>
        <p:txBody>
          <a:bodyPr/>
          <a:lstStyle/>
          <a:p>
            <a:r>
              <a:rPr lang="es-ES" dirty="0">
                <a:solidFill>
                  <a:schemeClr val="bg1"/>
                </a:solidFill>
                <a:latin typeface="Minion Pro" panose="02040503050201020203" pitchFamily="18" charset="0"/>
              </a:rPr>
              <a:t>David Mellado-Alcedo</a:t>
            </a:r>
          </a:p>
        </p:txBody>
      </p:sp>
      <p:sp>
        <p:nvSpPr>
          <p:cNvPr id="12" name="Marcador de pie de página 8">
            <a:extLst>
              <a:ext uri="{FF2B5EF4-FFF2-40B4-BE49-F238E27FC236}">
                <a16:creationId xmlns:a16="http://schemas.microsoft.com/office/drawing/2014/main" id="{0CE4D1AC-9F16-3B60-1578-683F1D583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37740" y="6410735"/>
            <a:ext cx="3667941" cy="365125"/>
          </a:xfrm>
        </p:spPr>
        <p:txBody>
          <a:bodyPr/>
          <a:lstStyle/>
          <a:p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Ultralong-range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Cs-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RbCs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Rydberg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molecule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:</a:t>
            </a:r>
          </a:p>
          <a:p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non-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adiabaticity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of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dipole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moments</a:t>
            </a:r>
            <a:endParaRPr lang="es-ES" sz="1100" dirty="0">
              <a:solidFill>
                <a:schemeClr val="bg1"/>
              </a:solidFill>
              <a:latin typeface="Minion Pro" panose="02040503050201020203" pitchFamily="18" charset="0"/>
            </a:endParaRPr>
          </a:p>
        </p:txBody>
      </p:sp>
      <p:sp>
        <p:nvSpPr>
          <p:cNvPr id="13" name="Marcador de número de diapositiva 9">
            <a:extLst>
              <a:ext uri="{FF2B5EF4-FFF2-40B4-BE49-F238E27FC236}">
                <a16:creationId xmlns:a16="http://schemas.microsoft.com/office/drawing/2014/main" id="{570A8BD5-E4C0-8E77-3A55-FE4BC61EE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400311"/>
            <a:ext cx="2057400" cy="365125"/>
          </a:xfrm>
        </p:spPr>
        <p:txBody>
          <a:bodyPr/>
          <a:lstStyle/>
          <a:p>
            <a:fld id="{807D3A5F-EBC3-47D3-B225-E3F8F1AF6D45}" type="slidenum">
              <a:rPr lang="es-ES" smtClean="0">
                <a:solidFill>
                  <a:schemeClr val="bg1"/>
                </a:solidFill>
                <a:latin typeface="Minion Pro" panose="02040503050201020203" pitchFamily="18" charset="0"/>
              </a:rPr>
              <a:t>4</a:t>
            </a:fld>
            <a:r>
              <a:rPr lang="es-ES" dirty="0">
                <a:solidFill>
                  <a:schemeClr val="bg1"/>
                </a:solidFill>
                <a:latin typeface="Minion Pro" panose="02040503050201020203" pitchFamily="18" charset="0"/>
              </a:rPr>
              <a:t> / 10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AE024C4A-47A2-7B3F-3C21-8D9E8DD5A6A9}"/>
              </a:ext>
            </a:extLst>
          </p:cNvPr>
          <p:cNvSpPr/>
          <p:nvPr/>
        </p:nvSpPr>
        <p:spPr>
          <a:xfrm>
            <a:off x="3256280" y="1803400"/>
            <a:ext cx="436880" cy="325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1427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CD0B25E-03E1-6543-28B0-5AED8CA4700B}"/>
              </a:ext>
            </a:extLst>
          </p:cNvPr>
          <p:cNvSpPr/>
          <p:nvPr/>
        </p:nvSpPr>
        <p:spPr>
          <a:xfrm>
            <a:off x="0" y="0"/>
            <a:ext cx="9144000" cy="91476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 dirty="0"/>
          </a:p>
        </p:txBody>
      </p:sp>
      <p:sp>
        <p:nvSpPr>
          <p:cNvPr id="6" name="Cuadro de texto 11">
            <a:extLst>
              <a:ext uri="{FF2B5EF4-FFF2-40B4-BE49-F238E27FC236}">
                <a16:creationId xmlns:a16="http://schemas.microsoft.com/office/drawing/2014/main" id="{BE4FAB17-B0BE-5348-DD74-02811B582E91}"/>
              </a:ext>
            </a:extLst>
          </p:cNvPr>
          <p:cNvSpPr txBox="1"/>
          <p:nvPr/>
        </p:nvSpPr>
        <p:spPr>
          <a:xfrm>
            <a:off x="322308" y="260894"/>
            <a:ext cx="8547372" cy="62774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2800" kern="100" dirty="0">
                <a:solidFill>
                  <a:srgbClr val="FFFFFF"/>
                </a:solidFill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ELECTRONIC STRUCTURE OF Cs(38)-</a:t>
            </a:r>
            <a:r>
              <a:rPr lang="es-ES" sz="2800" kern="100" dirty="0" err="1">
                <a:solidFill>
                  <a:srgbClr val="FFFFFF"/>
                </a:solidFill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RbCs</a:t>
            </a:r>
            <a:endParaRPr lang="es-E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B5E0C3E-9F05-33A3-C7B5-89D389DCD9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648"/>
          <a:stretch/>
        </p:blipFill>
        <p:spPr>
          <a:xfrm>
            <a:off x="4548050" y="1750520"/>
            <a:ext cx="4297680" cy="4036096"/>
          </a:xfrm>
          <a:prstGeom prst="rect">
            <a:avLst/>
          </a:prstGeom>
        </p:spPr>
      </p:pic>
      <p:grpSp>
        <p:nvGrpSpPr>
          <p:cNvPr id="22" name="Grupo 21">
            <a:extLst>
              <a:ext uri="{FF2B5EF4-FFF2-40B4-BE49-F238E27FC236}">
                <a16:creationId xmlns:a16="http://schemas.microsoft.com/office/drawing/2014/main" id="{9A3825B0-2D1C-B520-D0E6-AFBDFD7F08D7}"/>
              </a:ext>
            </a:extLst>
          </p:cNvPr>
          <p:cNvGrpSpPr/>
          <p:nvPr/>
        </p:nvGrpSpPr>
        <p:grpSpPr>
          <a:xfrm>
            <a:off x="4967149" y="5910767"/>
            <a:ext cx="3459481" cy="309060"/>
            <a:chOff x="5151120" y="1020483"/>
            <a:chExt cx="3459481" cy="309060"/>
          </a:xfrm>
        </p:grpSpPr>
        <p:cxnSp>
          <p:nvCxnSpPr>
            <p:cNvPr id="7" name="Conector recto 6">
              <a:extLst>
                <a:ext uri="{FF2B5EF4-FFF2-40B4-BE49-F238E27FC236}">
                  <a16:creationId xmlns:a16="http://schemas.microsoft.com/office/drawing/2014/main" id="{D2AC9A73-7337-5CA6-1FF4-D5EB3D92067C}"/>
                </a:ext>
              </a:extLst>
            </p:cNvPr>
            <p:cNvCxnSpPr>
              <a:cxnSpLocks/>
            </p:cNvCxnSpPr>
            <p:nvPr/>
          </p:nvCxnSpPr>
          <p:spPr>
            <a:xfrm>
              <a:off x="5186693" y="1172169"/>
              <a:ext cx="196705" cy="0"/>
            </a:xfrm>
            <a:prstGeom prst="line">
              <a:avLst/>
            </a:prstGeom>
            <a:ln w="19050">
              <a:solidFill>
                <a:srgbClr val="0029B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cto 11">
              <a:extLst>
                <a:ext uri="{FF2B5EF4-FFF2-40B4-BE49-F238E27FC236}">
                  <a16:creationId xmlns:a16="http://schemas.microsoft.com/office/drawing/2014/main" id="{BBF53BDD-69DB-E2D1-CFE5-043FB97FC9AD}"/>
                </a:ext>
              </a:extLst>
            </p:cNvPr>
            <p:cNvCxnSpPr>
              <a:cxnSpLocks/>
            </p:cNvCxnSpPr>
            <p:nvPr/>
          </p:nvCxnSpPr>
          <p:spPr>
            <a:xfrm>
              <a:off x="6354307" y="1179341"/>
              <a:ext cx="196705" cy="0"/>
            </a:xfrm>
            <a:prstGeom prst="line">
              <a:avLst/>
            </a:prstGeom>
            <a:ln w="19050">
              <a:solidFill>
                <a:srgbClr val="00602B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CuadroTexto 14">
                  <a:extLst>
                    <a:ext uri="{FF2B5EF4-FFF2-40B4-BE49-F238E27FC236}">
                      <a16:creationId xmlns:a16="http://schemas.microsoft.com/office/drawing/2014/main" id="{29A86C3B-BFB1-7B84-70DE-DCECB6C28B57}"/>
                    </a:ext>
                  </a:extLst>
                </p:cNvPr>
                <p:cNvSpPr txBox="1"/>
                <p:nvPr/>
              </p:nvSpPr>
              <p:spPr>
                <a:xfrm>
                  <a:off x="7675001" y="1021766"/>
                  <a:ext cx="93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ES" sz="1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sz="14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s-ES" sz="14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s-ES" sz="1400" dirty="0"/>
                </a:p>
              </p:txBody>
            </p:sp>
          </mc:Choice>
          <mc:Fallback xmlns="">
            <p:sp>
              <p:nvSpPr>
                <p:cNvPr id="15" name="CuadroTexto 14">
                  <a:extLst>
                    <a:ext uri="{FF2B5EF4-FFF2-40B4-BE49-F238E27FC236}">
                      <a16:creationId xmlns:a16="http://schemas.microsoft.com/office/drawing/2014/main" id="{29A86C3B-BFB1-7B84-70DE-DCECB6C28B5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75001" y="1021766"/>
                  <a:ext cx="935600" cy="307777"/>
                </a:xfrm>
                <a:prstGeom prst="rect">
                  <a:avLst/>
                </a:prstGeom>
                <a:blipFill>
                  <a:blip r:embed="rId3"/>
                  <a:stretch>
                    <a:fillRect b="-7843"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Conector recto 15">
              <a:extLst>
                <a:ext uri="{FF2B5EF4-FFF2-40B4-BE49-F238E27FC236}">
                  <a16:creationId xmlns:a16="http://schemas.microsoft.com/office/drawing/2014/main" id="{2A215D3E-AA2C-6804-DFF6-860F84915DA2}"/>
                </a:ext>
              </a:extLst>
            </p:cNvPr>
            <p:cNvCxnSpPr>
              <a:cxnSpLocks/>
            </p:cNvCxnSpPr>
            <p:nvPr/>
          </p:nvCxnSpPr>
          <p:spPr>
            <a:xfrm>
              <a:off x="7515213" y="1184128"/>
              <a:ext cx="196705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CuadroTexto 16">
                  <a:extLst>
                    <a:ext uri="{FF2B5EF4-FFF2-40B4-BE49-F238E27FC236}">
                      <a16:creationId xmlns:a16="http://schemas.microsoft.com/office/drawing/2014/main" id="{C7096686-6CE1-D490-C003-3DF10A36D7E9}"/>
                    </a:ext>
                  </a:extLst>
                </p:cNvPr>
                <p:cNvSpPr txBox="1"/>
                <p:nvPr/>
              </p:nvSpPr>
              <p:spPr>
                <a:xfrm>
                  <a:off x="5325717" y="1020483"/>
                  <a:ext cx="90591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ES" sz="1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sz="14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s-ES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s-ES" sz="1600" dirty="0"/>
                </a:p>
              </p:txBody>
            </p:sp>
          </mc:Choice>
          <mc:Fallback xmlns="">
            <p:sp>
              <p:nvSpPr>
                <p:cNvPr id="17" name="CuadroTexto 16">
                  <a:extLst>
                    <a:ext uri="{FF2B5EF4-FFF2-40B4-BE49-F238E27FC236}">
                      <a16:creationId xmlns:a16="http://schemas.microsoft.com/office/drawing/2014/main" id="{C7096686-6CE1-D490-C003-3DF10A36D7E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25717" y="1020483"/>
                  <a:ext cx="905919" cy="307777"/>
                </a:xfrm>
                <a:prstGeom prst="rect">
                  <a:avLst/>
                </a:prstGeom>
                <a:blipFill>
                  <a:blip r:embed="rId4"/>
                  <a:stretch>
                    <a:fillRect b="-7843"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CuadroTexto 18">
                  <a:extLst>
                    <a:ext uri="{FF2B5EF4-FFF2-40B4-BE49-F238E27FC236}">
                      <a16:creationId xmlns:a16="http://schemas.microsoft.com/office/drawing/2014/main" id="{5F344F86-983E-A76B-9F99-BFC175E785C5}"/>
                    </a:ext>
                  </a:extLst>
                </p:cNvPr>
                <p:cNvSpPr txBox="1"/>
                <p:nvPr/>
              </p:nvSpPr>
              <p:spPr>
                <a:xfrm>
                  <a:off x="6502264" y="1020483"/>
                  <a:ext cx="90591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ES" sz="1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sz="14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s-ES" sz="1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s-ES" sz="1400" dirty="0"/>
                </a:p>
              </p:txBody>
            </p:sp>
          </mc:Choice>
          <mc:Fallback xmlns="">
            <p:sp>
              <p:nvSpPr>
                <p:cNvPr id="19" name="CuadroTexto 18">
                  <a:extLst>
                    <a:ext uri="{FF2B5EF4-FFF2-40B4-BE49-F238E27FC236}">
                      <a16:creationId xmlns:a16="http://schemas.microsoft.com/office/drawing/2014/main" id="{5F344F86-983E-A76B-9F99-BFC175E785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02264" y="1020483"/>
                  <a:ext cx="905918" cy="307777"/>
                </a:xfrm>
                <a:prstGeom prst="rect">
                  <a:avLst/>
                </a:prstGeom>
                <a:blipFill>
                  <a:blip r:embed="rId5"/>
                  <a:stretch>
                    <a:fillRect b="-7843"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Rectángulo 20">
              <a:extLst>
                <a:ext uri="{FF2B5EF4-FFF2-40B4-BE49-F238E27FC236}">
                  <a16:creationId xmlns:a16="http://schemas.microsoft.com/office/drawing/2014/main" id="{DE1777BB-3320-786B-E187-3B71B1BC79CB}"/>
                </a:ext>
              </a:extLst>
            </p:cNvPr>
            <p:cNvSpPr/>
            <p:nvPr/>
          </p:nvSpPr>
          <p:spPr>
            <a:xfrm>
              <a:off x="5151120" y="1020483"/>
              <a:ext cx="3406140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2" name="Imagen 1">
            <a:extLst>
              <a:ext uri="{FF2B5EF4-FFF2-40B4-BE49-F238E27FC236}">
                <a16:creationId xmlns:a16="http://schemas.microsoft.com/office/drawing/2014/main" id="{9623C737-01CE-C74C-496F-C69888B70B8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1109" t="-5295" r="-2058" b="-1"/>
          <a:stretch/>
        </p:blipFill>
        <p:spPr>
          <a:xfrm>
            <a:off x="5199523" y="1079604"/>
            <a:ext cx="1663578" cy="609159"/>
          </a:xfrm>
          <a:prstGeom prst="rect">
            <a:avLst/>
          </a:prstGeom>
          <a:ln w="28575">
            <a:solidFill>
              <a:srgbClr val="006400"/>
            </a:solidFill>
          </a:ln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FB691962-2004-0B56-256D-FEFF5A2C64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2352"/>
          <a:stretch/>
        </p:blipFill>
        <p:spPr>
          <a:xfrm>
            <a:off x="39233" y="1354022"/>
            <a:ext cx="4502599" cy="4646029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FA15E248-A80A-5930-B0FF-58B825CE6D9A}"/>
              </a:ext>
            </a:extLst>
          </p:cNvPr>
          <p:cNvSpPr/>
          <p:nvPr/>
        </p:nvSpPr>
        <p:spPr>
          <a:xfrm>
            <a:off x="0" y="6356351"/>
            <a:ext cx="9144000" cy="50164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/>
          </a:p>
        </p:txBody>
      </p:sp>
      <p:sp>
        <p:nvSpPr>
          <p:cNvPr id="14" name="Marcador de fecha 7">
            <a:extLst>
              <a:ext uri="{FF2B5EF4-FFF2-40B4-BE49-F238E27FC236}">
                <a16:creationId xmlns:a16="http://schemas.microsoft.com/office/drawing/2014/main" id="{BC0604E2-6D22-4C81-78C1-E8BA8A2698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7442" y="6409103"/>
            <a:ext cx="1780440" cy="365125"/>
          </a:xfrm>
        </p:spPr>
        <p:txBody>
          <a:bodyPr/>
          <a:lstStyle/>
          <a:p>
            <a:r>
              <a:rPr lang="es-ES" dirty="0">
                <a:solidFill>
                  <a:schemeClr val="bg1"/>
                </a:solidFill>
                <a:latin typeface="Minion Pro" panose="02040503050201020203" pitchFamily="18" charset="0"/>
              </a:rPr>
              <a:t>David Mellado-Alcedo</a:t>
            </a:r>
          </a:p>
        </p:txBody>
      </p:sp>
      <p:sp>
        <p:nvSpPr>
          <p:cNvPr id="18" name="Marcador de pie de página 8">
            <a:extLst>
              <a:ext uri="{FF2B5EF4-FFF2-40B4-BE49-F238E27FC236}">
                <a16:creationId xmlns:a16="http://schemas.microsoft.com/office/drawing/2014/main" id="{97873D70-1C07-09D9-A3D4-63CB58356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37740" y="6410735"/>
            <a:ext cx="3667941" cy="365125"/>
          </a:xfrm>
        </p:spPr>
        <p:txBody>
          <a:bodyPr/>
          <a:lstStyle/>
          <a:p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Ultralong-range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Cs-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RbCs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Rydberg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molecule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:</a:t>
            </a:r>
          </a:p>
          <a:p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non-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adiabaticity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of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dipole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moments</a:t>
            </a:r>
            <a:endParaRPr lang="es-ES" sz="1100" dirty="0">
              <a:solidFill>
                <a:schemeClr val="bg1"/>
              </a:solidFill>
              <a:latin typeface="Minion Pro" panose="02040503050201020203" pitchFamily="18" charset="0"/>
            </a:endParaRPr>
          </a:p>
        </p:txBody>
      </p:sp>
      <p:sp>
        <p:nvSpPr>
          <p:cNvPr id="20" name="Marcador de número de diapositiva 9">
            <a:extLst>
              <a:ext uri="{FF2B5EF4-FFF2-40B4-BE49-F238E27FC236}">
                <a16:creationId xmlns:a16="http://schemas.microsoft.com/office/drawing/2014/main" id="{3B21FD06-3465-AB38-987B-28919859A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400311"/>
            <a:ext cx="2057400" cy="365125"/>
          </a:xfrm>
        </p:spPr>
        <p:txBody>
          <a:bodyPr/>
          <a:lstStyle/>
          <a:p>
            <a:fld id="{807D3A5F-EBC3-47D3-B225-E3F8F1AF6D45}" type="slidenum">
              <a:rPr lang="es-ES" smtClean="0">
                <a:solidFill>
                  <a:schemeClr val="bg1"/>
                </a:solidFill>
                <a:latin typeface="Minion Pro" panose="02040503050201020203" pitchFamily="18" charset="0"/>
              </a:rPr>
              <a:t>5</a:t>
            </a:fld>
            <a:r>
              <a:rPr lang="es-ES" dirty="0">
                <a:solidFill>
                  <a:schemeClr val="bg1"/>
                </a:solidFill>
                <a:latin typeface="Minion Pro" panose="02040503050201020203" pitchFamily="18" charset="0"/>
              </a:rPr>
              <a:t> / 10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51553E4-1EDF-7B05-CCB2-F1D270657BBD}"/>
              </a:ext>
            </a:extLst>
          </p:cNvPr>
          <p:cNvSpPr txBox="1"/>
          <p:nvPr/>
        </p:nvSpPr>
        <p:spPr>
          <a:xfrm>
            <a:off x="7056201" y="1199517"/>
            <a:ext cx="251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2060"/>
              </a:buClr>
            </a:pP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Landau-Zener</a:t>
            </a:r>
            <a:endParaRPr lang="es-ES" sz="800" dirty="0"/>
          </a:p>
        </p:txBody>
      </p:sp>
    </p:spTree>
    <p:extLst>
      <p:ext uri="{BB962C8B-B14F-4D97-AF65-F5344CB8AC3E}">
        <p14:creationId xmlns:p14="http://schemas.microsoft.com/office/powerpoint/2010/main" val="4247169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D33398FE-81DE-97AC-9C7C-F9868E84B8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9620" y="4076689"/>
            <a:ext cx="3490248" cy="217983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33E072D-77EF-D50D-579F-8F59F5B06B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3153" y="1488948"/>
            <a:ext cx="3276283" cy="2084469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FCD0B25E-03E1-6543-28B0-5AED8CA4700B}"/>
              </a:ext>
            </a:extLst>
          </p:cNvPr>
          <p:cNvSpPr/>
          <p:nvPr/>
        </p:nvSpPr>
        <p:spPr>
          <a:xfrm>
            <a:off x="0" y="0"/>
            <a:ext cx="9144000" cy="91476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 dirty="0"/>
          </a:p>
        </p:txBody>
      </p:sp>
      <p:sp>
        <p:nvSpPr>
          <p:cNvPr id="6" name="Cuadro de texto 11">
            <a:extLst>
              <a:ext uri="{FF2B5EF4-FFF2-40B4-BE49-F238E27FC236}">
                <a16:creationId xmlns:a16="http://schemas.microsoft.com/office/drawing/2014/main" id="{BE4FAB17-B0BE-5348-DD74-02811B582E91}"/>
              </a:ext>
            </a:extLst>
          </p:cNvPr>
          <p:cNvSpPr txBox="1"/>
          <p:nvPr/>
        </p:nvSpPr>
        <p:spPr>
          <a:xfrm>
            <a:off x="322308" y="260894"/>
            <a:ext cx="8547372" cy="62774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2800" kern="100" dirty="0">
                <a:solidFill>
                  <a:srgbClr val="FFFFFF"/>
                </a:solidFill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ELECTRONIC STRUCTURE OF Cs(38)-</a:t>
            </a:r>
            <a:r>
              <a:rPr lang="es-ES" sz="2800" kern="100" dirty="0" err="1">
                <a:solidFill>
                  <a:srgbClr val="FFFFFF"/>
                </a:solidFill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RbCs</a:t>
            </a:r>
            <a:endParaRPr lang="es-ES" sz="2800" kern="100" dirty="0">
              <a:solidFill>
                <a:srgbClr val="FFFFFF"/>
              </a:solidFill>
              <a:latin typeface="Minion Pro" panose="020405030502010202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E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id="{5A273508-C619-F2C6-9600-782586C98E9E}"/>
              </a:ext>
            </a:extLst>
          </p:cNvPr>
          <p:cNvGrpSpPr/>
          <p:nvPr/>
        </p:nvGrpSpPr>
        <p:grpSpPr>
          <a:xfrm>
            <a:off x="5476642" y="1106774"/>
            <a:ext cx="2685777" cy="290079"/>
            <a:chOff x="5059425" y="1145529"/>
            <a:chExt cx="2732025" cy="290079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87EE104B-2F9E-9152-7368-8CE3A543DA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53405" y="1191216"/>
              <a:ext cx="163743" cy="186328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8A1F5E5C-4154-4766-4A6A-52391E94D98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22483" y="1218842"/>
              <a:ext cx="144757" cy="128213"/>
            </a:xfrm>
            <a:prstGeom prst="rect">
              <a:avLst/>
            </a:prstGeom>
          </p:spPr>
        </p:pic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372FFE63-B976-0F76-2800-4343240DA32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02564" y="1217703"/>
              <a:ext cx="126909" cy="12690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CuadroTexto 18">
                  <a:extLst>
                    <a:ext uri="{FF2B5EF4-FFF2-40B4-BE49-F238E27FC236}">
                      <a16:creationId xmlns:a16="http://schemas.microsoft.com/office/drawing/2014/main" id="{32C3BCE1-E53D-F347-B115-6E181BB0FDB0}"/>
                    </a:ext>
                  </a:extLst>
                </p:cNvPr>
                <p:cNvSpPr txBox="1"/>
                <p:nvPr/>
              </p:nvSpPr>
              <p:spPr>
                <a:xfrm>
                  <a:off x="5059425" y="1145529"/>
                  <a:ext cx="2732025" cy="290079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s-ES" sz="1200" b="0" i="1" smtClean="0">
                          <a:latin typeface="Cambria Math" panose="02040503050406030204" pitchFamily="18" charset="0"/>
                        </a:rPr>
                        <m:t>       </m:t>
                      </m:r>
                      <m:sSub>
                        <m:sSubPr>
                          <m:ctrlPr>
                            <a:rPr lang="es-E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</m:sSub>
                      <m:r>
                        <a:rPr lang="es-ES" sz="1200" b="0" i="1" smtClean="0">
                          <a:latin typeface="Cambria Math" panose="02040503050406030204" pitchFamily="18" charset="0"/>
                        </a:rPr>
                        <m:t>          </m:t>
                      </m:r>
                      <m:sSub>
                        <m:sSubPr>
                          <m:ctrlPr>
                            <a:rPr lang="es-E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=3</m:t>
                          </m:r>
                        </m:sub>
                      </m:sSub>
                      <m:r>
                        <a:rPr lang="es-ES" sz="1200" b="0" i="0" smtClean="0">
                          <a:latin typeface="Cambria Math" panose="02040503050406030204" pitchFamily="18" charset="0"/>
                        </a:rPr>
                        <m:t>         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ES" sz="1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≠0,3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s-E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200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s-ES" sz="12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s-ES" sz="12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s-ES" sz="120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e>
                      </m:nary>
                      <m:r>
                        <a:rPr lang="es-ES" sz="12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s-ES" sz="1200" dirty="0"/>
                    <a:t> </a:t>
                  </a:r>
                </a:p>
              </p:txBody>
            </p:sp>
          </mc:Choice>
          <mc:Fallback xmlns="">
            <p:sp>
              <p:nvSpPr>
                <p:cNvPr id="19" name="CuadroTexto 18">
                  <a:extLst>
                    <a:ext uri="{FF2B5EF4-FFF2-40B4-BE49-F238E27FC236}">
                      <a16:creationId xmlns:a16="http://schemas.microsoft.com/office/drawing/2014/main" id="{32C3BCE1-E53D-F347-B115-6E181BB0FD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59425" y="1145529"/>
                  <a:ext cx="2732025" cy="290079"/>
                </a:xfrm>
                <a:prstGeom prst="rect">
                  <a:avLst/>
                </a:prstGeom>
                <a:blipFill>
                  <a:blip r:embed="rId8"/>
                  <a:stretch>
                    <a:fillRect t="-87755" b="-142857"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3" name="Grupo 22">
            <a:extLst>
              <a:ext uri="{FF2B5EF4-FFF2-40B4-BE49-F238E27FC236}">
                <a16:creationId xmlns:a16="http://schemas.microsoft.com/office/drawing/2014/main" id="{5D43ADAB-8366-C29F-DAF9-107B2E142F50}"/>
              </a:ext>
            </a:extLst>
          </p:cNvPr>
          <p:cNvGrpSpPr/>
          <p:nvPr/>
        </p:nvGrpSpPr>
        <p:grpSpPr>
          <a:xfrm>
            <a:off x="5734052" y="3831953"/>
            <a:ext cx="2170958" cy="276999"/>
            <a:chOff x="4458521" y="778135"/>
            <a:chExt cx="2391941" cy="276999"/>
          </a:xfrm>
        </p:grpSpPr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0B619E0F-6325-651B-CB42-D72116933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11886" y="838681"/>
              <a:ext cx="163743" cy="186328"/>
            </a:xfrm>
            <a:prstGeom prst="rect">
              <a:avLst/>
            </a:prstGeom>
          </p:spPr>
        </p:pic>
        <p:pic>
          <p:nvPicPr>
            <p:cNvPr id="25" name="Imagen 24">
              <a:extLst>
                <a:ext uri="{FF2B5EF4-FFF2-40B4-BE49-F238E27FC236}">
                  <a16:creationId xmlns:a16="http://schemas.microsoft.com/office/drawing/2014/main" id="{F702DC53-D5D7-750A-80AC-43A97F8139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77141" y="870033"/>
              <a:ext cx="163743" cy="128213"/>
            </a:xfrm>
            <a:prstGeom prst="rect">
              <a:avLst/>
            </a:prstGeom>
          </p:spPr>
        </p:pic>
        <p:pic>
          <p:nvPicPr>
            <p:cNvPr id="26" name="Imagen 25">
              <a:extLst>
                <a:ext uri="{FF2B5EF4-FFF2-40B4-BE49-F238E27FC236}">
                  <a16:creationId xmlns:a16="http://schemas.microsoft.com/office/drawing/2014/main" id="{ED2E739C-F6A9-9042-8F65-92B0B5596F9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47116" y="870033"/>
              <a:ext cx="126909" cy="12690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CuadroTexto 26">
                  <a:extLst>
                    <a:ext uri="{FF2B5EF4-FFF2-40B4-BE49-F238E27FC236}">
                      <a16:creationId xmlns:a16="http://schemas.microsoft.com/office/drawing/2014/main" id="{5129AF54-D8E2-2355-DBC1-B3085379694B}"/>
                    </a:ext>
                  </a:extLst>
                </p:cNvPr>
                <p:cNvSpPr txBox="1"/>
                <p:nvPr/>
              </p:nvSpPr>
              <p:spPr>
                <a:xfrm>
                  <a:off x="4458521" y="778135"/>
                  <a:ext cx="2391941" cy="276999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s-ES" sz="1200" b="0" i="1" smtClean="0">
                            <a:latin typeface="Cambria Math" panose="02040503050406030204" pitchFamily="18" charset="0"/>
                          </a:rPr>
                          <m:t>       </m:t>
                        </m:r>
                        <m:sSub>
                          <m:sSubPr>
                            <m:ctrlPr>
                              <a:rPr lang="es-E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200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s-ES" sz="12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es-ES" sz="1200" b="0" i="1" smtClean="0">
                                <a:latin typeface="Cambria Math" panose="02040503050406030204" pitchFamily="18" charset="0"/>
                              </a:rPr>
                              <m:t>=0</m:t>
                            </m:r>
                          </m:sub>
                        </m:sSub>
                        <m:r>
                          <a:rPr lang="es-ES" sz="1200" b="0" i="1" smtClean="0">
                            <a:latin typeface="Cambria Math" panose="02040503050406030204" pitchFamily="18" charset="0"/>
                          </a:rPr>
                          <m:t>           </m:t>
                        </m:r>
                        <m:sSub>
                          <m:sSubPr>
                            <m:ctrlPr>
                              <a:rPr lang="es-E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200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s-ES" sz="12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es-ES" sz="1200" b="0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</m:sSub>
                        <m:sSub>
                          <m:sSubPr>
                            <m:ctrlPr>
                              <a:rPr lang="es-ES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200" b="0" i="1" smtClean="0">
                                <a:latin typeface="Cambria Math" panose="02040503050406030204" pitchFamily="18" charset="0"/>
                              </a:rPr>
                              <m:t>         </m:t>
                            </m:r>
                            <m:r>
                              <a:rPr lang="es-ES" sz="1200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s-ES" sz="12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es-ES" sz="1200" b="0" i="1" smtClean="0">
                                <a:latin typeface="Cambria Math" panose="02040503050406030204" pitchFamily="18" charset="0"/>
                              </a:rPr>
                              <m:t>=2</m:t>
                            </m:r>
                          </m:sub>
                        </m:sSub>
                      </m:oMath>
                    </m:oMathPara>
                  </a14:m>
                  <a:endParaRPr lang="es-ES" sz="1200" dirty="0"/>
                </a:p>
              </p:txBody>
            </p:sp>
          </mc:Choice>
          <mc:Fallback xmlns="">
            <p:sp>
              <p:nvSpPr>
                <p:cNvPr id="27" name="CuadroTexto 26">
                  <a:extLst>
                    <a:ext uri="{FF2B5EF4-FFF2-40B4-BE49-F238E27FC236}">
                      <a16:creationId xmlns:a16="http://schemas.microsoft.com/office/drawing/2014/main" id="{5129AF54-D8E2-2355-DBC1-B3085379694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58521" y="778135"/>
                  <a:ext cx="2391941" cy="276999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" name="Imagen 1">
            <a:extLst>
              <a:ext uri="{FF2B5EF4-FFF2-40B4-BE49-F238E27FC236}">
                <a16:creationId xmlns:a16="http://schemas.microsoft.com/office/drawing/2014/main" id="{0382D04A-6164-E129-A2F3-F8D0E1BE2E58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52352"/>
          <a:stretch/>
        </p:blipFill>
        <p:spPr>
          <a:xfrm>
            <a:off x="39233" y="1354022"/>
            <a:ext cx="4502599" cy="4646029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42D417EE-C52F-4390-79AC-8977C47732BE}"/>
              </a:ext>
            </a:extLst>
          </p:cNvPr>
          <p:cNvSpPr/>
          <p:nvPr/>
        </p:nvSpPr>
        <p:spPr>
          <a:xfrm>
            <a:off x="0" y="6356351"/>
            <a:ext cx="9144000" cy="50164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/>
          </a:p>
        </p:txBody>
      </p:sp>
      <p:sp>
        <p:nvSpPr>
          <p:cNvPr id="11" name="Marcador de fecha 7">
            <a:extLst>
              <a:ext uri="{FF2B5EF4-FFF2-40B4-BE49-F238E27FC236}">
                <a16:creationId xmlns:a16="http://schemas.microsoft.com/office/drawing/2014/main" id="{3F181408-F3E8-144F-8322-040C1F52FC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7442" y="6409103"/>
            <a:ext cx="1780440" cy="365125"/>
          </a:xfrm>
        </p:spPr>
        <p:txBody>
          <a:bodyPr/>
          <a:lstStyle/>
          <a:p>
            <a:r>
              <a:rPr lang="es-ES" dirty="0">
                <a:solidFill>
                  <a:schemeClr val="bg1"/>
                </a:solidFill>
                <a:latin typeface="Minion Pro" panose="02040503050201020203" pitchFamily="18" charset="0"/>
              </a:rPr>
              <a:t>David Mellado-Alcedo</a:t>
            </a:r>
          </a:p>
        </p:txBody>
      </p:sp>
      <p:sp>
        <p:nvSpPr>
          <p:cNvPr id="13" name="Marcador de pie de página 8">
            <a:extLst>
              <a:ext uri="{FF2B5EF4-FFF2-40B4-BE49-F238E27FC236}">
                <a16:creationId xmlns:a16="http://schemas.microsoft.com/office/drawing/2014/main" id="{E49D9DDD-BEDD-66B1-46B7-B6FC99CF8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37740" y="6410735"/>
            <a:ext cx="3667941" cy="365125"/>
          </a:xfrm>
        </p:spPr>
        <p:txBody>
          <a:bodyPr/>
          <a:lstStyle/>
          <a:p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Ultralong-range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Cs-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RbCs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Rydberg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molecule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:</a:t>
            </a:r>
          </a:p>
          <a:p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non-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adiabaticity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of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dipole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moments</a:t>
            </a:r>
            <a:endParaRPr lang="es-ES" sz="1100" dirty="0">
              <a:solidFill>
                <a:schemeClr val="bg1"/>
              </a:solidFill>
              <a:latin typeface="Minion Pro" panose="02040503050201020203" pitchFamily="18" charset="0"/>
            </a:endParaRPr>
          </a:p>
        </p:txBody>
      </p:sp>
      <p:sp>
        <p:nvSpPr>
          <p:cNvPr id="15" name="Marcador de número de diapositiva 9">
            <a:extLst>
              <a:ext uri="{FF2B5EF4-FFF2-40B4-BE49-F238E27FC236}">
                <a16:creationId xmlns:a16="http://schemas.microsoft.com/office/drawing/2014/main" id="{315CBF5C-9880-493E-D1E1-BE0C0286C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400311"/>
            <a:ext cx="2057400" cy="365125"/>
          </a:xfrm>
        </p:spPr>
        <p:txBody>
          <a:bodyPr/>
          <a:lstStyle/>
          <a:p>
            <a:fld id="{807D3A5F-EBC3-47D3-B225-E3F8F1AF6D45}" type="slidenum">
              <a:rPr lang="es-ES" smtClean="0">
                <a:solidFill>
                  <a:schemeClr val="bg1"/>
                </a:solidFill>
                <a:latin typeface="Minion Pro" panose="02040503050201020203" pitchFamily="18" charset="0"/>
              </a:rPr>
              <a:t>6</a:t>
            </a:fld>
            <a:r>
              <a:rPr lang="es-ES" dirty="0">
                <a:solidFill>
                  <a:schemeClr val="bg1"/>
                </a:solidFill>
                <a:latin typeface="Minion Pro" panose="02040503050201020203" pitchFamily="18" charset="0"/>
              </a:rPr>
              <a:t> / 10</a:t>
            </a:r>
          </a:p>
        </p:txBody>
      </p:sp>
    </p:spTree>
    <p:extLst>
      <p:ext uri="{BB962C8B-B14F-4D97-AF65-F5344CB8AC3E}">
        <p14:creationId xmlns:p14="http://schemas.microsoft.com/office/powerpoint/2010/main" val="1924603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CD0B25E-03E1-6543-28B0-5AED8CA4700B}"/>
              </a:ext>
            </a:extLst>
          </p:cNvPr>
          <p:cNvSpPr/>
          <p:nvPr/>
        </p:nvSpPr>
        <p:spPr>
          <a:xfrm>
            <a:off x="0" y="0"/>
            <a:ext cx="9144000" cy="91476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 dirty="0"/>
          </a:p>
        </p:txBody>
      </p:sp>
      <p:sp>
        <p:nvSpPr>
          <p:cNvPr id="6" name="Cuadro de texto 11">
            <a:extLst>
              <a:ext uri="{FF2B5EF4-FFF2-40B4-BE49-F238E27FC236}">
                <a16:creationId xmlns:a16="http://schemas.microsoft.com/office/drawing/2014/main" id="{BE4FAB17-B0BE-5348-DD74-02811B582E91}"/>
              </a:ext>
            </a:extLst>
          </p:cNvPr>
          <p:cNvSpPr txBox="1"/>
          <p:nvPr/>
        </p:nvSpPr>
        <p:spPr>
          <a:xfrm>
            <a:off x="322308" y="260894"/>
            <a:ext cx="8547372" cy="62774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2800" kern="100" dirty="0">
                <a:solidFill>
                  <a:srgbClr val="FFFFFF"/>
                </a:solidFill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VIBRATIONAL STATES OF Cs(42s)-</a:t>
            </a:r>
            <a:r>
              <a:rPr lang="es-ES" sz="2800" kern="100" dirty="0" err="1">
                <a:solidFill>
                  <a:srgbClr val="FFFFFF"/>
                </a:solidFill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RbCs</a:t>
            </a:r>
            <a:r>
              <a:rPr lang="es-ES" sz="2800" kern="100" dirty="0">
                <a:solidFill>
                  <a:srgbClr val="FFFFFF"/>
                </a:solidFill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(N=0)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E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52673FE5-AB68-4D9F-2D7C-BA0B32A60F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83" y="1779762"/>
            <a:ext cx="8670134" cy="3558856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4798629E-EB4E-1CE2-E216-5CF3CA27EA7A}"/>
              </a:ext>
            </a:extLst>
          </p:cNvPr>
          <p:cNvSpPr/>
          <p:nvPr/>
        </p:nvSpPr>
        <p:spPr>
          <a:xfrm>
            <a:off x="0" y="6356351"/>
            <a:ext cx="9144000" cy="50164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/>
          </a:p>
        </p:txBody>
      </p:sp>
      <p:sp>
        <p:nvSpPr>
          <p:cNvPr id="3" name="Marcador de fecha 7">
            <a:extLst>
              <a:ext uri="{FF2B5EF4-FFF2-40B4-BE49-F238E27FC236}">
                <a16:creationId xmlns:a16="http://schemas.microsoft.com/office/drawing/2014/main" id="{5192CC41-19CF-B1C2-4817-859AB52650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7442" y="6409103"/>
            <a:ext cx="1780440" cy="365125"/>
          </a:xfrm>
        </p:spPr>
        <p:txBody>
          <a:bodyPr/>
          <a:lstStyle/>
          <a:p>
            <a:r>
              <a:rPr lang="es-ES" dirty="0">
                <a:solidFill>
                  <a:schemeClr val="bg1"/>
                </a:solidFill>
                <a:latin typeface="Minion Pro" panose="02040503050201020203" pitchFamily="18" charset="0"/>
              </a:rPr>
              <a:t>David Mellado-Alcedo</a:t>
            </a:r>
          </a:p>
        </p:txBody>
      </p:sp>
      <p:sp>
        <p:nvSpPr>
          <p:cNvPr id="7" name="Marcador de pie de página 8">
            <a:extLst>
              <a:ext uri="{FF2B5EF4-FFF2-40B4-BE49-F238E27FC236}">
                <a16:creationId xmlns:a16="http://schemas.microsoft.com/office/drawing/2014/main" id="{8BA59E69-DCFE-C948-41EA-F9163C700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37740" y="6410735"/>
            <a:ext cx="3667941" cy="365125"/>
          </a:xfrm>
        </p:spPr>
        <p:txBody>
          <a:bodyPr/>
          <a:lstStyle/>
          <a:p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Ultralong-range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Cs-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RbCs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Rydberg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molecule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:</a:t>
            </a:r>
          </a:p>
          <a:p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non-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adiabaticity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of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dipole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moments</a:t>
            </a:r>
            <a:endParaRPr lang="es-ES" sz="1100" dirty="0">
              <a:solidFill>
                <a:schemeClr val="bg1"/>
              </a:solidFill>
              <a:latin typeface="Minion Pro" panose="02040503050201020203" pitchFamily="18" charset="0"/>
            </a:endParaRPr>
          </a:p>
        </p:txBody>
      </p:sp>
      <p:sp>
        <p:nvSpPr>
          <p:cNvPr id="12" name="Marcador de número de diapositiva 9">
            <a:extLst>
              <a:ext uri="{FF2B5EF4-FFF2-40B4-BE49-F238E27FC236}">
                <a16:creationId xmlns:a16="http://schemas.microsoft.com/office/drawing/2014/main" id="{875FE0DD-9C77-844F-DA88-9932E279E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400311"/>
            <a:ext cx="2057400" cy="365125"/>
          </a:xfrm>
        </p:spPr>
        <p:txBody>
          <a:bodyPr/>
          <a:lstStyle/>
          <a:p>
            <a:fld id="{807D3A5F-EBC3-47D3-B225-E3F8F1AF6D45}" type="slidenum">
              <a:rPr lang="es-ES" smtClean="0">
                <a:solidFill>
                  <a:schemeClr val="bg1"/>
                </a:solidFill>
                <a:latin typeface="Minion Pro" panose="02040503050201020203" pitchFamily="18" charset="0"/>
              </a:rPr>
              <a:t>7</a:t>
            </a:fld>
            <a:r>
              <a:rPr lang="es-ES" dirty="0">
                <a:solidFill>
                  <a:schemeClr val="bg1"/>
                </a:solidFill>
                <a:latin typeface="Minion Pro" panose="02040503050201020203" pitchFamily="18" charset="0"/>
              </a:rPr>
              <a:t> / 10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D8DF3DC-30B1-2982-79D8-A78A60758238}"/>
              </a:ext>
            </a:extLst>
          </p:cNvPr>
          <p:cNvSpPr txBox="1"/>
          <p:nvPr/>
        </p:nvSpPr>
        <p:spPr>
          <a:xfrm>
            <a:off x="3787221" y="1243316"/>
            <a:ext cx="251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2060"/>
              </a:buClr>
            </a:pP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Stabilization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method</a:t>
            </a:r>
            <a:endParaRPr lang="es-ES" sz="800" dirty="0"/>
          </a:p>
        </p:txBody>
      </p:sp>
    </p:spTree>
    <p:extLst>
      <p:ext uri="{BB962C8B-B14F-4D97-AF65-F5344CB8AC3E}">
        <p14:creationId xmlns:p14="http://schemas.microsoft.com/office/powerpoint/2010/main" val="3617270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CD0B25E-03E1-6543-28B0-5AED8CA4700B}"/>
              </a:ext>
            </a:extLst>
          </p:cNvPr>
          <p:cNvSpPr/>
          <p:nvPr/>
        </p:nvSpPr>
        <p:spPr>
          <a:xfrm>
            <a:off x="0" y="0"/>
            <a:ext cx="9144000" cy="91476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 dirty="0"/>
          </a:p>
        </p:txBody>
      </p:sp>
      <p:sp>
        <p:nvSpPr>
          <p:cNvPr id="6" name="Cuadro de texto 11">
            <a:extLst>
              <a:ext uri="{FF2B5EF4-FFF2-40B4-BE49-F238E27FC236}">
                <a16:creationId xmlns:a16="http://schemas.microsoft.com/office/drawing/2014/main" id="{BE4FAB17-B0BE-5348-DD74-02811B582E91}"/>
              </a:ext>
            </a:extLst>
          </p:cNvPr>
          <p:cNvSpPr txBox="1"/>
          <p:nvPr/>
        </p:nvSpPr>
        <p:spPr>
          <a:xfrm>
            <a:off x="322308" y="260894"/>
            <a:ext cx="8547372" cy="62774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2800" kern="100" dirty="0">
                <a:solidFill>
                  <a:srgbClr val="FFFFFF"/>
                </a:solidFill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VIBRATIONAL STATES OF Cs(42s)-</a:t>
            </a:r>
            <a:r>
              <a:rPr lang="es-ES" sz="2800" kern="100" dirty="0" err="1">
                <a:solidFill>
                  <a:srgbClr val="FFFFFF"/>
                </a:solidFill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RbCs</a:t>
            </a:r>
            <a:r>
              <a:rPr lang="es-ES" sz="2800" kern="100" dirty="0">
                <a:solidFill>
                  <a:srgbClr val="FFFFFF"/>
                </a:solidFill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(N=0)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E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1B5D788-FD00-189B-11EA-A168C35F3E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8843"/>
          <a:stretch/>
        </p:blipFill>
        <p:spPr>
          <a:xfrm>
            <a:off x="61469" y="1897609"/>
            <a:ext cx="6221384" cy="3200171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F312AB12-7A75-A5EE-8D69-7EC0F77A39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139"/>
          <a:stretch/>
        </p:blipFill>
        <p:spPr>
          <a:xfrm>
            <a:off x="6348424" y="1975534"/>
            <a:ext cx="2536496" cy="3373705"/>
          </a:xfrm>
          <a:prstGeom prst="rect">
            <a:avLst/>
          </a:prstGeom>
        </p:spPr>
      </p:pic>
      <p:grpSp>
        <p:nvGrpSpPr>
          <p:cNvPr id="34" name="Grupo 33">
            <a:extLst>
              <a:ext uri="{FF2B5EF4-FFF2-40B4-BE49-F238E27FC236}">
                <a16:creationId xmlns:a16="http://schemas.microsoft.com/office/drawing/2014/main" id="{B2D5BE83-B2C0-1EB6-26DE-15FFFA0BAFA5}"/>
              </a:ext>
            </a:extLst>
          </p:cNvPr>
          <p:cNvGrpSpPr/>
          <p:nvPr/>
        </p:nvGrpSpPr>
        <p:grpSpPr>
          <a:xfrm>
            <a:off x="2208241" y="1512021"/>
            <a:ext cx="2685777" cy="290079"/>
            <a:chOff x="5059425" y="1145529"/>
            <a:chExt cx="2732025" cy="290079"/>
          </a:xfrm>
        </p:grpSpPr>
        <p:pic>
          <p:nvPicPr>
            <p:cNvPr id="35" name="Imagen 34">
              <a:extLst>
                <a:ext uri="{FF2B5EF4-FFF2-40B4-BE49-F238E27FC236}">
                  <a16:creationId xmlns:a16="http://schemas.microsoft.com/office/drawing/2014/main" id="{40059F85-B2AF-EC78-0F6C-ECE0C4CA30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53405" y="1191216"/>
              <a:ext cx="163743" cy="186328"/>
            </a:xfrm>
            <a:prstGeom prst="rect">
              <a:avLst/>
            </a:prstGeom>
          </p:spPr>
        </p:pic>
        <p:pic>
          <p:nvPicPr>
            <p:cNvPr id="36" name="Imagen 35">
              <a:extLst>
                <a:ext uri="{FF2B5EF4-FFF2-40B4-BE49-F238E27FC236}">
                  <a16:creationId xmlns:a16="http://schemas.microsoft.com/office/drawing/2014/main" id="{5421B73F-93AA-A3F4-4659-C5B521FD4F1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22483" y="1218842"/>
              <a:ext cx="144757" cy="128213"/>
            </a:xfrm>
            <a:prstGeom prst="rect">
              <a:avLst/>
            </a:prstGeom>
          </p:spPr>
        </p:pic>
        <p:pic>
          <p:nvPicPr>
            <p:cNvPr id="37" name="Imagen 36">
              <a:extLst>
                <a:ext uri="{FF2B5EF4-FFF2-40B4-BE49-F238E27FC236}">
                  <a16:creationId xmlns:a16="http://schemas.microsoft.com/office/drawing/2014/main" id="{F5FCB0FA-9C3A-785C-24E4-B9616F6DB59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02564" y="1217703"/>
              <a:ext cx="126909" cy="12690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CuadroTexto 37">
                  <a:extLst>
                    <a:ext uri="{FF2B5EF4-FFF2-40B4-BE49-F238E27FC236}">
                      <a16:creationId xmlns:a16="http://schemas.microsoft.com/office/drawing/2014/main" id="{41B7DB8D-4C7F-C949-5DDE-986353C32325}"/>
                    </a:ext>
                  </a:extLst>
                </p:cNvPr>
                <p:cNvSpPr txBox="1"/>
                <p:nvPr/>
              </p:nvSpPr>
              <p:spPr>
                <a:xfrm>
                  <a:off x="5059425" y="1145529"/>
                  <a:ext cx="2732025" cy="290079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s-ES" sz="1200" b="0" i="1" smtClean="0">
                          <a:latin typeface="Cambria Math" panose="02040503050406030204" pitchFamily="18" charset="0"/>
                        </a:rPr>
                        <m:t>       </m:t>
                      </m:r>
                      <m:sSub>
                        <m:sSubPr>
                          <m:ctrlPr>
                            <a:rPr lang="es-E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</m:sSub>
                      <m:r>
                        <a:rPr lang="es-ES" sz="1200" b="0" i="1" smtClean="0">
                          <a:latin typeface="Cambria Math" panose="02040503050406030204" pitchFamily="18" charset="0"/>
                        </a:rPr>
                        <m:t>          </m:t>
                      </m:r>
                      <m:sSub>
                        <m:sSubPr>
                          <m:ctrlPr>
                            <a:rPr lang="es-E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=3</m:t>
                          </m:r>
                        </m:sub>
                      </m:sSub>
                      <m:r>
                        <a:rPr lang="es-ES" sz="1200" b="0" i="0" smtClean="0">
                          <a:latin typeface="Cambria Math" panose="02040503050406030204" pitchFamily="18" charset="0"/>
                        </a:rPr>
                        <m:t>         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ES" sz="1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≠0,3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s-E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200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s-ES" sz="12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s-ES" sz="12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s-ES" sz="120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e>
                      </m:nary>
                      <m:r>
                        <a:rPr lang="es-ES" sz="12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s-ES" sz="1200" dirty="0"/>
                    <a:t> </a:t>
                  </a:r>
                </a:p>
              </p:txBody>
            </p:sp>
          </mc:Choice>
          <mc:Fallback xmlns="">
            <p:sp>
              <p:nvSpPr>
                <p:cNvPr id="38" name="CuadroTexto 37">
                  <a:extLst>
                    <a:ext uri="{FF2B5EF4-FFF2-40B4-BE49-F238E27FC236}">
                      <a16:creationId xmlns:a16="http://schemas.microsoft.com/office/drawing/2014/main" id="{41B7DB8D-4C7F-C949-5DDE-986353C3232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59425" y="1145529"/>
                  <a:ext cx="2732025" cy="290079"/>
                </a:xfrm>
                <a:prstGeom prst="rect">
                  <a:avLst/>
                </a:prstGeom>
                <a:blipFill>
                  <a:blip r:embed="rId7"/>
                  <a:stretch>
                    <a:fillRect t="-86000" b="-138000"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" name="Imagen 1">
            <a:extLst>
              <a:ext uri="{FF2B5EF4-FFF2-40B4-BE49-F238E27FC236}">
                <a16:creationId xmlns:a16="http://schemas.microsoft.com/office/drawing/2014/main" id="{96F7A1C8-395D-046A-F211-D5E838359E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756"/>
          <a:stretch/>
        </p:blipFill>
        <p:spPr>
          <a:xfrm>
            <a:off x="86417" y="5067300"/>
            <a:ext cx="6221384" cy="431421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AD3F581F-0DD7-76C2-40CD-E5895AAA077A}"/>
              </a:ext>
            </a:extLst>
          </p:cNvPr>
          <p:cNvSpPr/>
          <p:nvPr/>
        </p:nvSpPr>
        <p:spPr>
          <a:xfrm>
            <a:off x="0" y="6356351"/>
            <a:ext cx="9144000" cy="50164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/>
          </a:p>
        </p:txBody>
      </p:sp>
      <p:sp>
        <p:nvSpPr>
          <p:cNvPr id="11" name="Marcador de fecha 7">
            <a:extLst>
              <a:ext uri="{FF2B5EF4-FFF2-40B4-BE49-F238E27FC236}">
                <a16:creationId xmlns:a16="http://schemas.microsoft.com/office/drawing/2014/main" id="{E61063D3-1DD0-6C12-8D92-D49A73E973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7442" y="6409103"/>
            <a:ext cx="1780440" cy="365125"/>
          </a:xfrm>
        </p:spPr>
        <p:txBody>
          <a:bodyPr/>
          <a:lstStyle/>
          <a:p>
            <a:r>
              <a:rPr lang="es-ES" dirty="0">
                <a:solidFill>
                  <a:schemeClr val="bg1"/>
                </a:solidFill>
                <a:latin typeface="Minion Pro" panose="02040503050201020203" pitchFamily="18" charset="0"/>
              </a:rPr>
              <a:t>David Mellado-Alcedo</a:t>
            </a:r>
          </a:p>
        </p:txBody>
      </p:sp>
      <p:sp>
        <p:nvSpPr>
          <p:cNvPr id="12" name="Marcador de pie de página 8">
            <a:extLst>
              <a:ext uri="{FF2B5EF4-FFF2-40B4-BE49-F238E27FC236}">
                <a16:creationId xmlns:a16="http://schemas.microsoft.com/office/drawing/2014/main" id="{D795E101-51E8-EDE4-ECE3-274F2DB6C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37740" y="6410735"/>
            <a:ext cx="3667941" cy="365125"/>
          </a:xfrm>
        </p:spPr>
        <p:txBody>
          <a:bodyPr/>
          <a:lstStyle/>
          <a:p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Ultralong-range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Cs-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RbCs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Rydberg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molecule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:</a:t>
            </a:r>
          </a:p>
          <a:p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non-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adiabaticity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of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dipole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moments</a:t>
            </a:r>
            <a:endParaRPr lang="es-ES" sz="1100" dirty="0">
              <a:solidFill>
                <a:schemeClr val="bg1"/>
              </a:solidFill>
              <a:latin typeface="Minion Pro" panose="02040503050201020203" pitchFamily="18" charset="0"/>
            </a:endParaRPr>
          </a:p>
        </p:txBody>
      </p:sp>
      <p:sp>
        <p:nvSpPr>
          <p:cNvPr id="13" name="Marcador de número de diapositiva 9">
            <a:extLst>
              <a:ext uri="{FF2B5EF4-FFF2-40B4-BE49-F238E27FC236}">
                <a16:creationId xmlns:a16="http://schemas.microsoft.com/office/drawing/2014/main" id="{D5136F89-92AC-0DC8-8654-08D7F5F39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400311"/>
            <a:ext cx="2057400" cy="365125"/>
          </a:xfrm>
        </p:spPr>
        <p:txBody>
          <a:bodyPr/>
          <a:lstStyle/>
          <a:p>
            <a:fld id="{807D3A5F-EBC3-47D3-B225-E3F8F1AF6D45}" type="slidenum">
              <a:rPr lang="es-ES" smtClean="0">
                <a:solidFill>
                  <a:schemeClr val="bg1"/>
                </a:solidFill>
                <a:latin typeface="Minion Pro" panose="02040503050201020203" pitchFamily="18" charset="0"/>
              </a:rPr>
              <a:t>8</a:t>
            </a:fld>
            <a:r>
              <a:rPr lang="es-ES" dirty="0">
                <a:solidFill>
                  <a:schemeClr val="bg1"/>
                </a:solidFill>
                <a:latin typeface="Minion Pro" panose="02040503050201020203" pitchFamily="18" charset="0"/>
              </a:rPr>
              <a:t> / 10</a:t>
            </a:r>
          </a:p>
        </p:txBody>
      </p:sp>
    </p:spTree>
    <p:extLst>
      <p:ext uri="{BB962C8B-B14F-4D97-AF65-F5344CB8AC3E}">
        <p14:creationId xmlns:p14="http://schemas.microsoft.com/office/powerpoint/2010/main" val="2620725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CD0B25E-03E1-6543-28B0-5AED8CA4700B}"/>
              </a:ext>
            </a:extLst>
          </p:cNvPr>
          <p:cNvSpPr/>
          <p:nvPr/>
        </p:nvSpPr>
        <p:spPr>
          <a:xfrm>
            <a:off x="0" y="0"/>
            <a:ext cx="9144000" cy="91476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 dirty="0"/>
          </a:p>
        </p:txBody>
      </p:sp>
      <p:sp>
        <p:nvSpPr>
          <p:cNvPr id="6" name="Cuadro de texto 11">
            <a:extLst>
              <a:ext uri="{FF2B5EF4-FFF2-40B4-BE49-F238E27FC236}">
                <a16:creationId xmlns:a16="http://schemas.microsoft.com/office/drawing/2014/main" id="{BE4FAB17-B0BE-5348-DD74-02811B582E91}"/>
              </a:ext>
            </a:extLst>
          </p:cNvPr>
          <p:cNvSpPr txBox="1"/>
          <p:nvPr/>
        </p:nvSpPr>
        <p:spPr>
          <a:xfrm>
            <a:off x="322308" y="260894"/>
            <a:ext cx="8547372" cy="62774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2800" kern="100" dirty="0">
                <a:solidFill>
                  <a:srgbClr val="FFFFFF"/>
                </a:solidFill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VIBRATIONAL STATES OF Cs(42s)-</a:t>
            </a:r>
            <a:r>
              <a:rPr lang="es-ES" sz="2800" kern="100" dirty="0" err="1">
                <a:solidFill>
                  <a:srgbClr val="FFFFFF"/>
                </a:solidFill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RbCs</a:t>
            </a:r>
            <a:r>
              <a:rPr lang="es-ES" sz="2800" kern="100" dirty="0">
                <a:solidFill>
                  <a:srgbClr val="FFFFFF"/>
                </a:solidFill>
                <a:latin typeface="Minion Pro" panose="02040503050201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(N=0)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E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17AD30F-AD3C-9146-ADCE-A6E35D687B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139"/>
          <a:stretch/>
        </p:blipFill>
        <p:spPr>
          <a:xfrm>
            <a:off x="6045338" y="2840780"/>
            <a:ext cx="2470011" cy="3285277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6154D2EB-1125-FB86-7E7C-5E85D50A5E24}"/>
              </a:ext>
            </a:extLst>
          </p:cNvPr>
          <p:cNvSpPr txBox="1"/>
          <p:nvPr/>
        </p:nvSpPr>
        <p:spPr>
          <a:xfrm>
            <a:off x="4786239" y="1319704"/>
            <a:ext cx="251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2060"/>
              </a:buClr>
            </a:pP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Franck-Condon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factors</a:t>
            </a:r>
            <a:endParaRPr lang="es-ES" sz="800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3D9C1C53-5F76-CAA6-BB28-C7346829EE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4328" y="1825431"/>
            <a:ext cx="5565531" cy="797363"/>
          </a:xfrm>
          <a:prstGeom prst="rect">
            <a:avLst/>
          </a:prstGeom>
          <a:ln w="28575">
            <a:solidFill>
              <a:srgbClr val="00008B"/>
            </a:solidFill>
          </a:ln>
        </p:spPr>
      </p:pic>
      <p:grpSp>
        <p:nvGrpSpPr>
          <p:cNvPr id="37" name="Grupo 36">
            <a:extLst>
              <a:ext uri="{FF2B5EF4-FFF2-40B4-BE49-F238E27FC236}">
                <a16:creationId xmlns:a16="http://schemas.microsoft.com/office/drawing/2014/main" id="{FAEDE71D-2C10-6C8D-CBBF-17DDD33747E6}"/>
              </a:ext>
            </a:extLst>
          </p:cNvPr>
          <p:cNvGrpSpPr/>
          <p:nvPr/>
        </p:nvGrpSpPr>
        <p:grpSpPr>
          <a:xfrm>
            <a:off x="1237219" y="3848633"/>
            <a:ext cx="4177820" cy="2371194"/>
            <a:chOff x="1290199" y="3641621"/>
            <a:chExt cx="4177820" cy="2371194"/>
          </a:xfrm>
        </p:grpSpPr>
        <p:grpSp>
          <p:nvGrpSpPr>
            <p:cNvPr id="24" name="Grupo 23">
              <a:extLst>
                <a:ext uri="{FF2B5EF4-FFF2-40B4-BE49-F238E27FC236}">
                  <a16:creationId xmlns:a16="http://schemas.microsoft.com/office/drawing/2014/main" id="{5DD6CC71-0461-C19D-0B0B-0643D789885D}"/>
                </a:ext>
              </a:extLst>
            </p:cNvPr>
            <p:cNvGrpSpPr/>
            <p:nvPr/>
          </p:nvGrpSpPr>
          <p:grpSpPr>
            <a:xfrm>
              <a:off x="1290199" y="3641621"/>
              <a:ext cx="4177820" cy="2247004"/>
              <a:chOff x="1290199" y="3641621"/>
              <a:chExt cx="4177820" cy="2247004"/>
            </a:xfrm>
          </p:grpSpPr>
          <p:grpSp>
            <p:nvGrpSpPr>
              <p:cNvPr id="13" name="Grupo 12">
                <a:extLst>
                  <a:ext uri="{FF2B5EF4-FFF2-40B4-BE49-F238E27FC236}">
                    <a16:creationId xmlns:a16="http://schemas.microsoft.com/office/drawing/2014/main" id="{FA7FF265-B5DC-29BF-83A9-6B4FDFCB165B}"/>
                  </a:ext>
                </a:extLst>
              </p:cNvPr>
              <p:cNvGrpSpPr/>
              <p:nvPr/>
            </p:nvGrpSpPr>
            <p:grpSpPr>
              <a:xfrm>
                <a:off x="1290199" y="3641621"/>
                <a:ext cx="4177820" cy="2247004"/>
                <a:chOff x="105850" y="3546964"/>
                <a:chExt cx="4177820" cy="2247004"/>
              </a:xfrm>
            </p:grpSpPr>
            <p:pic>
              <p:nvPicPr>
                <p:cNvPr id="3" name="Imagen 2">
                  <a:extLst>
                    <a:ext uri="{FF2B5EF4-FFF2-40B4-BE49-F238E27FC236}">
                      <a16:creationId xmlns:a16="http://schemas.microsoft.com/office/drawing/2014/main" id="{15B1F054-CB8D-EBBE-73D3-FCC5BD06A0F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r="37340" b="9762"/>
                <a:stretch/>
              </p:blipFill>
              <p:spPr>
                <a:xfrm>
                  <a:off x="105850" y="3546964"/>
                  <a:ext cx="3996758" cy="2027659"/>
                </a:xfrm>
                <a:prstGeom prst="rect">
                  <a:avLst/>
                </a:prstGeom>
              </p:spPr>
            </p:pic>
            <p:pic>
              <p:nvPicPr>
                <p:cNvPr id="11" name="Imagen 10">
                  <a:extLst>
                    <a:ext uri="{FF2B5EF4-FFF2-40B4-BE49-F238E27FC236}">
                      <a16:creationId xmlns:a16="http://schemas.microsoft.com/office/drawing/2014/main" id="{28DD6DD0-D4EC-BF48-7392-3644AD8F7C5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97161"/>
                <a:stretch/>
              </p:blipFill>
              <p:spPr>
                <a:xfrm>
                  <a:off x="4102608" y="3546964"/>
                  <a:ext cx="181062" cy="2247004"/>
                </a:xfrm>
                <a:prstGeom prst="rect">
                  <a:avLst/>
                </a:prstGeom>
              </p:spPr>
            </p:pic>
          </p:grpSp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1FF009D9-9CE3-391F-FCDC-33DA3BD828E4}"/>
                  </a:ext>
                </a:extLst>
              </p:cNvPr>
              <p:cNvSpPr/>
              <p:nvPr/>
            </p:nvSpPr>
            <p:spPr>
              <a:xfrm>
                <a:off x="2362200" y="4460240"/>
                <a:ext cx="259080" cy="177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" name="Rectángulo 18">
                <a:extLst>
                  <a:ext uri="{FF2B5EF4-FFF2-40B4-BE49-F238E27FC236}">
                    <a16:creationId xmlns:a16="http://schemas.microsoft.com/office/drawing/2014/main" id="{F6226488-4A66-D122-5040-020BB1A1AB2F}"/>
                  </a:ext>
                </a:extLst>
              </p:cNvPr>
              <p:cNvSpPr/>
              <p:nvPr/>
            </p:nvSpPr>
            <p:spPr>
              <a:xfrm>
                <a:off x="2863459" y="4962141"/>
                <a:ext cx="259080" cy="177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E16DE572-1713-D2D6-A8A2-13918311B2FF}"/>
                  </a:ext>
                </a:extLst>
              </p:cNvPr>
              <p:cNvSpPr/>
              <p:nvPr/>
            </p:nvSpPr>
            <p:spPr>
              <a:xfrm>
                <a:off x="3351138" y="4372678"/>
                <a:ext cx="272719" cy="1703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1" name="Rectángulo 20">
                <a:extLst>
                  <a:ext uri="{FF2B5EF4-FFF2-40B4-BE49-F238E27FC236}">
                    <a16:creationId xmlns:a16="http://schemas.microsoft.com/office/drawing/2014/main" id="{05EFB93E-B989-6F90-A398-AD5A970C26FB}"/>
                  </a:ext>
                </a:extLst>
              </p:cNvPr>
              <p:cNvSpPr/>
              <p:nvPr/>
            </p:nvSpPr>
            <p:spPr>
              <a:xfrm>
                <a:off x="3799006" y="4676223"/>
                <a:ext cx="259080" cy="177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2" name="Rectángulo 21">
                <a:extLst>
                  <a:ext uri="{FF2B5EF4-FFF2-40B4-BE49-F238E27FC236}">
                    <a16:creationId xmlns:a16="http://schemas.microsoft.com/office/drawing/2014/main" id="{1970A864-90A5-5712-98E0-1C846F2AA39E}"/>
                  </a:ext>
                </a:extLst>
              </p:cNvPr>
              <p:cNvSpPr/>
              <p:nvPr/>
            </p:nvSpPr>
            <p:spPr>
              <a:xfrm>
                <a:off x="4312920" y="4165309"/>
                <a:ext cx="259080" cy="177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3" name="Rectángulo 22">
                <a:extLst>
                  <a:ext uri="{FF2B5EF4-FFF2-40B4-BE49-F238E27FC236}">
                    <a16:creationId xmlns:a16="http://schemas.microsoft.com/office/drawing/2014/main" id="{2FB17275-D9FD-06E4-30F3-5EB45385F4B1}"/>
                  </a:ext>
                </a:extLst>
              </p:cNvPr>
              <p:cNvSpPr/>
              <p:nvPr/>
            </p:nvSpPr>
            <p:spPr>
              <a:xfrm>
                <a:off x="4797815" y="4165309"/>
                <a:ext cx="259080" cy="177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pic>
          <p:nvPicPr>
            <p:cNvPr id="36" name="Imagen 35">
              <a:extLst>
                <a:ext uri="{FF2B5EF4-FFF2-40B4-BE49-F238E27FC236}">
                  <a16:creationId xmlns:a16="http://schemas.microsoft.com/office/drawing/2014/main" id="{7D86E18B-37DC-2069-4E5C-E3C8B3DE521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665415" y="5694431"/>
              <a:ext cx="577408" cy="318384"/>
            </a:xfrm>
            <a:prstGeom prst="rect">
              <a:avLst/>
            </a:prstGeom>
          </p:spPr>
        </p:pic>
      </p:grpSp>
      <p:pic>
        <p:nvPicPr>
          <p:cNvPr id="12" name="Imagen 11">
            <a:extLst>
              <a:ext uri="{FF2B5EF4-FFF2-40B4-BE49-F238E27FC236}">
                <a16:creationId xmlns:a16="http://schemas.microsoft.com/office/drawing/2014/main" id="{71C2AFF5-40F8-C4F8-3E68-B0B3E8F400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00" y="1132074"/>
            <a:ext cx="1437677" cy="1922211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B07383B5-5171-458F-E06B-C66F665BA710}"/>
              </a:ext>
            </a:extLst>
          </p:cNvPr>
          <p:cNvSpPr txBox="1"/>
          <p:nvPr/>
        </p:nvSpPr>
        <p:spPr>
          <a:xfrm>
            <a:off x="396240" y="3153180"/>
            <a:ext cx="4579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</a:pP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two-photon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scheme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ion Pro" panose="02040503050201020203" pitchFamily="18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905279C-3386-D1BA-4297-599FD8488574}"/>
              </a:ext>
            </a:extLst>
          </p:cNvPr>
          <p:cNvSpPr txBox="1"/>
          <p:nvPr/>
        </p:nvSpPr>
        <p:spPr>
          <a:xfrm>
            <a:off x="349631" y="2793439"/>
            <a:ext cx="4579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</a:pP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Cs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51FE7F2-C1BF-3F79-FFAD-82AEC8AD0004}"/>
              </a:ext>
            </a:extLst>
          </p:cNvPr>
          <p:cNvSpPr txBox="1"/>
          <p:nvPr/>
        </p:nvSpPr>
        <p:spPr>
          <a:xfrm>
            <a:off x="370144" y="1996272"/>
            <a:ext cx="4579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</a:pP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Cs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FA01308B-FC88-E813-9E63-EF2C2BE04C61}"/>
              </a:ext>
            </a:extLst>
          </p:cNvPr>
          <p:cNvSpPr txBox="1"/>
          <p:nvPr/>
        </p:nvSpPr>
        <p:spPr>
          <a:xfrm>
            <a:off x="370147" y="1213752"/>
            <a:ext cx="4579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</a:pP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" panose="02040503050201020203" pitchFamily="18" charset="0"/>
              </a:rPr>
              <a:t>Cs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F41BE90C-C12B-7F37-B5BA-1B89F1126746}"/>
              </a:ext>
            </a:extLst>
          </p:cNvPr>
          <p:cNvSpPr/>
          <p:nvPr/>
        </p:nvSpPr>
        <p:spPr>
          <a:xfrm>
            <a:off x="0" y="6356351"/>
            <a:ext cx="9144000" cy="50164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sz="1350"/>
          </a:p>
        </p:txBody>
      </p:sp>
      <p:sp>
        <p:nvSpPr>
          <p:cNvPr id="27" name="Marcador de fecha 7">
            <a:extLst>
              <a:ext uri="{FF2B5EF4-FFF2-40B4-BE49-F238E27FC236}">
                <a16:creationId xmlns:a16="http://schemas.microsoft.com/office/drawing/2014/main" id="{CD5DB05C-A625-EAC7-D001-F965BDA225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7442" y="6409103"/>
            <a:ext cx="1780440" cy="365125"/>
          </a:xfrm>
        </p:spPr>
        <p:txBody>
          <a:bodyPr/>
          <a:lstStyle/>
          <a:p>
            <a:r>
              <a:rPr lang="es-ES" dirty="0">
                <a:solidFill>
                  <a:schemeClr val="bg1"/>
                </a:solidFill>
                <a:latin typeface="Minion Pro" panose="02040503050201020203" pitchFamily="18" charset="0"/>
              </a:rPr>
              <a:t>David Mellado-Alcedo</a:t>
            </a:r>
          </a:p>
        </p:txBody>
      </p:sp>
      <p:sp>
        <p:nvSpPr>
          <p:cNvPr id="28" name="Marcador de pie de página 8">
            <a:extLst>
              <a:ext uri="{FF2B5EF4-FFF2-40B4-BE49-F238E27FC236}">
                <a16:creationId xmlns:a16="http://schemas.microsoft.com/office/drawing/2014/main" id="{9E42E60A-A445-BB0A-6C56-7B32C5333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37740" y="6410735"/>
            <a:ext cx="3667941" cy="365125"/>
          </a:xfrm>
        </p:spPr>
        <p:txBody>
          <a:bodyPr/>
          <a:lstStyle/>
          <a:p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Ultralong-range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Cs-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RbCs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Rydberg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molecule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:</a:t>
            </a:r>
          </a:p>
          <a:p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non-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adiabaticity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of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dipole</a:t>
            </a:r>
            <a:r>
              <a:rPr lang="es-ES" sz="1100" dirty="0">
                <a:solidFill>
                  <a:schemeClr val="bg1"/>
                </a:solidFill>
                <a:latin typeface="Minion Pro" panose="02040503050201020203" pitchFamily="18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Minion Pro" panose="02040503050201020203" pitchFamily="18" charset="0"/>
              </a:rPr>
              <a:t>moments</a:t>
            </a:r>
            <a:endParaRPr lang="es-ES" sz="1100" dirty="0">
              <a:solidFill>
                <a:schemeClr val="bg1"/>
              </a:solidFill>
              <a:latin typeface="Minion Pro" panose="02040503050201020203" pitchFamily="18" charset="0"/>
            </a:endParaRPr>
          </a:p>
        </p:txBody>
      </p:sp>
      <p:sp>
        <p:nvSpPr>
          <p:cNvPr id="29" name="Marcador de número de diapositiva 9">
            <a:extLst>
              <a:ext uri="{FF2B5EF4-FFF2-40B4-BE49-F238E27FC236}">
                <a16:creationId xmlns:a16="http://schemas.microsoft.com/office/drawing/2014/main" id="{8B92F0EA-691A-24B2-763A-646A4CCC5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400311"/>
            <a:ext cx="2057400" cy="365125"/>
          </a:xfrm>
        </p:spPr>
        <p:txBody>
          <a:bodyPr/>
          <a:lstStyle/>
          <a:p>
            <a:fld id="{807D3A5F-EBC3-47D3-B225-E3F8F1AF6D45}" type="slidenum">
              <a:rPr lang="es-ES" smtClean="0">
                <a:solidFill>
                  <a:schemeClr val="bg1"/>
                </a:solidFill>
                <a:latin typeface="Minion Pro" panose="02040503050201020203" pitchFamily="18" charset="0"/>
              </a:rPr>
              <a:t>9</a:t>
            </a:fld>
            <a:r>
              <a:rPr lang="es-ES" dirty="0">
                <a:solidFill>
                  <a:schemeClr val="bg1"/>
                </a:solidFill>
                <a:latin typeface="Minion Pro" panose="02040503050201020203" pitchFamily="18" charset="0"/>
              </a:rPr>
              <a:t> / 10</a:t>
            </a:r>
          </a:p>
        </p:txBody>
      </p:sp>
    </p:spTree>
    <p:extLst>
      <p:ext uri="{BB962C8B-B14F-4D97-AF65-F5344CB8AC3E}">
        <p14:creationId xmlns:p14="http://schemas.microsoft.com/office/powerpoint/2010/main" val="266652182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12569</TotalTime>
  <Words>588</Words>
  <Application>Microsoft Office PowerPoint</Application>
  <PresentationFormat>Presentación en pantalla (4:3)</PresentationFormat>
  <Paragraphs>136</Paragraphs>
  <Slides>14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Minion Pro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David Mellado Alcedo</dc:creator>
  <cp:lastModifiedBy>David Mellado-Alcedo</cp:lastModifiedBy>
  <cp:revision>219</cp:revision>
  <dcterms:created xsi:type="dcterms:W3CDTF">2023-06-10T10:22:25Z</dcterms:created>
  <dcterms:modified xsi:type="dcterms:W3CDTF">2023-09-07T23:13:18Z</dcterms:modified>
</cp:coreProperties>
</file>