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377" r:id="rId2"/>
    <p:sldId id="378" r:id="rId3"/>
    <p:sldId id="459" r:id="rId4"/>
    <p:sldId id="461" r:id="rId5"/>
    <p:sldId id="474" r:id="rId6"/>
    <p:sldId id="462" r:id="rId7"/>
    <p:sldId id="463" r:id="rId8"/>
    <p:sldId id="400" r:id="rId9"/>
    <p:sldId id="380" r:id="rId10"/>
    <p:sldId id="379" r:id="rId11"/>
    <p:sldId id="411" r:id="rId12"/>
    <p:sldId id="457" r:id="rId13"/>
    <p:sldId id="384" r:id="rId14"/>
    <p:sldId id="386" r:id="rId15"/>
    <p:sldId id="500" r:id="rId16"/>
    <p:sldId id="506" r:id="rId17"/>
    <p:sldId id="510" r:id="rId18"/>
    <p:sldId id="503" r:id="rId19"/>
    <p:sldId id="508" r:id="rId20"/>
    <p:sldId id="509" r:id="rId21"/>
    <p:sldId id="504" r:id="rId22"/>
    <p:sldId id="417" r:id="rId23"/>
    <p:sldId id="394" r:id="rId24"/>
    <p:sldId id="511" r:id="rId25"/>
    <p:sldId id="472" r:id="rId26"/>
    <p:sldId id="454" r:id="rId27"/>
    <p:sldId id="371" r:id="rId28"/>
    <p:sldId id="502" r:id="rId29"/>
    <p:sldId id="499" r:id="rId30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DBD"/>
    <a:srgbClr val="FFE5E5"/>
    <a:srgbClr val="EE7316"/>
    <a:srgbClr val="FF0066"/>
    <a:srgbClr val="800080"/>
    <a:srgbClr val="FBE1F9"/>
    <a:srgbClr val="D60093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73" autoAdjust="0"/>
    <p:restoredTop sz="94660"/>
  </p:normalViewPr>
  <p:slideViewPr>
    <p:cSldViewPr snapToGrid="0">
      <p:cViewPr varScale="1">
        <p:scale>
          <a:sx n="83" d="100"/>
          <a:sy n="83" d="100"/>
        </p:scale>
        <p:origin x="555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A57BDC-4F3A-4393-AAE1-ACFE2EE29CF9}" type="datetimeFigureOut">
              <a:rPr lang="es-ES" smtClean="0"/>
              <a:t>08/09/2023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CF42C2-8869-47AA-B67C-946F238D366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9774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/>
              <a:t>Good</a:t>
            </a:r>
            <a:r>
              <a:rPr lang="es-ES" baseline="0" dirty="0"/>
              <a:t> </a:t>
            </a:r>
            <a:r>
              <a:rPr lang="es-ES" baseline="0" dirty="0" err="1"/>
              <a:t>afternoom</a:t>
            </a:r>
            <a:r>
              <a:rPr lang="es-ES" baseline="0" dirty="0"/>
              <a:t>, </a:t>
            </a:r>
            <a:r>
              <a:rPr lang="es-ES" baseline="0" dirty="0" err="1"/>
              <a:t>thanks</a:t>
            </a:r>
            <a:r>
              <a:rPr lang="es-ES" baseline="0" dirty="0"/>
              <a:t> </a:t>
            </a:r>
            <a:r>
              <a:rPr lang="es-ES" baseline="0" dirty="0" err="1"/>
              <a:t>for</a:t>
            </a:r>
            <a:r>
              <a:rPr lang="es-ES" baseline="0" dirty="0"/>
              <a:t> </a:t>
            </a:r>
            <a:r>
              <a:rPr lang="es-ES" baseline="0" dirty="0" err="1"/>
              <a:t>the</a:t>
            </a:r>
            <a:r>
              <a:rPr lang="es-ES" baseline="0" dirty="0"/>
              <a:t> </a:t>
            </a:r>
            <a:r>
              <a:rPr lang="es-ES" baseline="0" dirty="0" err="1"/>
              <a:t>introduction</a:t>
            </a:r>
            <a:r>
              <a:rPr lang="es-ES" baseline="0" dirty="0"/>
              <a:t>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11CCA9-D94C-4EB9-A18E-374538E06805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4062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F42C2-8869-47AA-B67C-946F238D3667}" type="slidenum">
              <a:rPr lang="es-ES" smtClean="0"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17889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F42C2-8869-47AA-B67C-946F238D3667}" type="slidenum">
              <a:rPr lang="es-ES" smtClean="0"/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087739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4AA33-9ECC-4292-A3F5-049777198C39}" type="slidenum">
              <a:rPr lang="nl-NL" smtClean="0"/>
              <a:t>27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31624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/>
              <a:t>Good</a:t>
            </a:r>
            <a:r>
              <a:rPr lang="es-ES" baseline="0" dirty="0"/>
              <a:t> </a:t>
            </a:r>
            <a:r>
              <a:rPr lang="es-ES" baseline="0" dirty="0" err="1"/>
              <a:t>afternoom</a:t>
            </a:r>
            <a:r>
              <a:rPr lang="es-ES" baseline="0" dirty="0"/>
              <a:t>, </a:t>
            </a:r>
            <a:r>
              <a:rPr lang="es-ES" baseline="0" dirty="0" err="1"/>
              <a:t>thanks</a:t>
            </a:r>
            <a:r>
              <a:rPr lang="es-ES" baseline="0" dirty="0"/>
              <a:t> </a:t>
            </a:r>
            <a:r>
              <a:rPr lang="es-ES" baseline="0" dirty="0" err="1"/>
              <a:t>for</a:t>
            </a:r>
            <a:r>
              <a:rPr lang="es-ES" baseline="0" dirty="0"/>
              <a:t> </a:t>
            </a:r>
            <a:r>
              <a:rPr lang="es-ES" baseline="0" dirty="0" err="1"/>
              <a:t>the</a:t>
            </a:r>
            <a:r>
              <a:rPr lang="es-ES" baseline="0" dirty="0"/>
              <a:t> </a:t>
            </a:r>
            <a:r>
              <a:rPr lang="es-ES" baseline="0" dirty="0" err="1"/>
              <a:t>introduction</a:t>
            </a:r>
            <a:r>
              <a:rPr lang="es-ES" baseline="0" dirty="0"/>
              <a:t>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11CCA9-D94C-4EB9-A18E-374538E06805}" type="slidenum">
              <a:rPr lang="nl-NL" smtClean="0"/>
              <a:t>28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77772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https://pubs.acs.org/doi/full/10.1021/acscatal.9b05200</a:t>
            </a:r>
          </a:p>
          <a:p>
            <a:endParaRPr lang="es-ES" dirty="0"/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F42C2-8869-47AA-B67C-946F238D3667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4933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https://pubs.acs.org/doi/full/10.1021/acscatal.9b05200</a:t>
            </a:r>
          </a:p>
          <a:p>
            <a:endParaRPr lang="es-ES" dirty="0"/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F42C2-8869-47AA-B67C-946F238D3667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479211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https://pubs.acs.org/doi/full/10.1021/acscatal.9b05200</a:t>
            </a:r>
          </a:p>
          <a:p>
            <a:endParaRPr lang="es-ES" dirty="0"/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F42C2-8869-47AA-B67C-946F238D3667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59488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https://pubs.acs.org/doi/full/10.1021/acscatal.9b05200</a:t>
            </a:r>
          </a:p>
          <a:p>
            <a:endParaRPr lang="es-ES" dirty="0"/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F42C2-8869-47AA-B67C-946F238D3667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21626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F42C2-8869-47AA-B67C-946F238D3667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982400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F42C2-8869-47AA-B67C-946F238D3667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37288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F42C2-8869-47AA-B67C-946F238D3667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8976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F42C2-8869-47AA-B67C-946F238D3667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70417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76AA0-CD67-8B22-237A-D00403B9C0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5EE88F-FDB5-5C0B-53A1-C57035568C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76F292-C244-20A0-3889-B5B2FD2DD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5F5A-ADA8-4DDD-A5C9-487E0318C706}" type="datetime1">
              <a:rPr lang="es-ES" smtClean="0"/>
              <a:t>08/09/2023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1338C3-90A7-09DB-DA0F-49C7D3A23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Formation of Benzene in Space... Still an Unknown?</a:t>
            </a:r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7546C4-08FF-01CF-D08A-D59C6D20F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4CE3F-3958-4E6A-8FBF-E378C44BBE7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7227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F3122-80CA-60B6-8AA3-754D68903D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378620-4123-9200-6AA6-3C6F081327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627009-8E54-7CD7-8E9F-8E707A2DD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E3E1C-C30D-4C81-BF54-EA3F28010147}" type="datetime1">
              <a:rPr lang="es-ES" smtClean="0"/>
              <a:t>08/09/2023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56D2B4-22D8-4B68-CEAC-0BDE3AD54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Formation of Benzene in Space... Still an Unknown?</a:t>
            </a:r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BB0519-04BE-88E5-F613-216860F72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4CE3F-3958-4E6A-8FBF-E378C44BBE7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0712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3326B60-9259-1368-406E-CE4E6C3E9B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3F1EE2-808D-C4AE-4796-026D4ED495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AC3138-A1F6-5A45-295F-87A827C6A8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758D4-C094-4A7D-A77C-758342B33595}" type="datetime1">
              <a:rPr lang="es-ES" smtClean="0"/>
              <a:t>08/09/2023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4645AA-6125-AF3B-AAB8-DF16F4F4A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Formation of Benzene in Space... Still an Unknown?</a:t>
            </a:r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1E947E-5527-6206-6463-962CC5D7B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4CE3F-3958-4E6A-8FBF-E378C44BBE7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13019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901A5-5264-B7BA-4B38-95ACBEEF5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0C12C4-B727-4557-A7CA-DE0965BB5F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B4211F-A606-3DAF-0256-69FC73AE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1107B-18A4-4D59-8371-B20574140F1C}" type="datetime1">
              <a:rPr lang="es-ES" smtClean="0"/>
              <a:t>08/09/2023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9F5054-8EE8-BD05-4DBE-D6094F720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Formation of Benzene in Space... Still an Unknown?</a:t>
            </a:r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A8F9E6-9C59-2968-9EC9-53A57066E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4CE3F-3958-4E6A-8FBF-E378C44BBE7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5380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0357C-296D-813B-DBB1-9A10B5418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146851-C4B7-616B-E7A0-CF8ECF9DDA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1929E8-C04E-E7BC-08C3-05C602F57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596E-6365-4082-B5A7-681F82433DE2}" type="datetime1">
              <a:rPr lang="es-ES" smtClean="0"/>
              <a:t>08/09/2023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811AD5-8DA2-E1F9-4D3F-0FAA93569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Formation of Benzene in Space... Still an Unknown?</a:t>
            </a:r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419E65-4A0C-67D1-3CB2-9630A9B48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4CE3F-3958-4E6A-8FBF-E378C44BBE7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94819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0C84D8-E6F8-E335-EBBE-99A62583C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CF6890-4B71-2CE2-B091-F59B959D8B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27B142-0990-77CD-748A-3240680211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578AF4-42B5-4EC4-63F1-1E95818AD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1FD64-C392-468B-9A83-3FAFC27C6987}" type="datetime1">
              <a:rPr lang="es-ES" smtClean="0"/>
              <a:t>08/09/2023</a:t>
            </a:fld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48CB80-D515-1D8A-0AEE-EECD1F56E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Formation of Benzene in Space... Still an Unknown?</a:t>
            </a:r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AAFEC6-2B30-ADA3-1C5A-63BAB6354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4CE3F-3958-4E6A-8FBF-E378C44BBE7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9089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01ABC5-5938-C107-1572-19D5DDB12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63E535-A474-70B8-20FE-F6F49B8EE1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2BD631-6169-F3C5-7F15-52FD142B31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08221D-ACF4-9C46-47AC-1547115B87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1B1EE3-49E8-3A58-7981-924D4BAE79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BEADA29-1ADE-7694-C955-40047DEB1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39B0-4E84-46A2-9FF4-D596A52E501B}" type="datetime1">
              <a:rPr lang="es-ES" smtClean="0"/>
              <a:t>08/09/2023</a:t>
            </a:fld>
            <a:endParaRPr lang="es-E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5318483-E1F0-871A-B3CA-3CE59F45CF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Formation of Benzene in Space... Still an Unknown?</a:t>
            </a:r>
            <a:endParaRPr lang="es-E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68EC56D-3860-076A-22FE-B3180D806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4CE3F-3958-4E6A-8FBF-E378C44BBE7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7493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3D2D7A-CEE3-5409-3822-4E23A64417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0866D2-E90C-7F84-86BD-6118E4578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C6FFC-CCFE-488F-ACE5-D0CF41ACA78B}" type="datetime1">
              <a:rPr lang="es-ES" smtClean="0"/>
              <a:t>08/09/2023</a:t>
            </a:fld>
            <a:endParaRPr lang="es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DE574A-2219-BE38-0215-4BEC1B464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Formation of Benzene in Space... Still an Unknown?</a:t>
            </a:r>
            <a:endParaRPr lang="es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E97743-C7FE-CB3B-FE6C-C7D9F7BCF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4CE3F-3958-4E6A-8FBF-E378C44BBE7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0489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454CF1-89BF-2878-844C-4244AE0F0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9A829-5648-43C0-ADA6-44C3E7C11E15}" type="datetime1">
              <a:rPr lang="es-ES" smtClean="0"/>
              <a:t>08/09/2023</a:t>
            </a:fld>
            <a:endParaRPr lang="es-E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336CB06-C397-9395-93B1-65B1ED835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Formation of Benzene in Space... Still an Unknown?</a:t>
            </a:r>
            <a:endParaRPr lang="es-E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3F1C93-5554-854A-E525-041B34F61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4CE3F-3958-4E6A-8FBF-E378C44BBE7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9735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C7DCB4-C277-3921-D0F8-3268E84D1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550DF4-93EA-814A-2C3E-3D4F1B7432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AD5002-7BAE-2FA6-7D31-AD2B458BE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50CCE2-D9CA-C956-9B72-7817CE819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641AF-0790-4C1B-879B-B132068EB47A}" type="datetime1">
              <a:rPr lang="es-ES" smtClean="0"/>
              <a:t>08/09/2023</a:t>
            </a:fld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A52A86-507E-1206-0E84-3204E1EC8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Formation of Benzene in Space... Still an Unknown?</a:t>
            </a:r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514BBF-9545-A422-E466-871FCB455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4CE3F-3958-4E6A-8FBF-E378C44BBE7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6665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AA09CB-8140-9044-CBBA-CF2D79B02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3E6690-FE48-3815-F409-8783F62D25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F59635-2C6E-F191-1A09-2A864982C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D564E3-0FE2-47FD-9C73-4DC8DE513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1FD76-40EF-46A4-9A5F-ADB1F5C94F79}" type="datetime1">
              <a:rPr lang="es-ES" smtClean="0"/>
              <a:t>08/09/2023</a:t>
            </a:fld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0FABC7-3B48-44D3-B713-0AABE4F00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Formation of Benzene in Space... Still an Unknown?</a:t>
            </a:r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22CF8B-758A-3C8F-1618-3F69242C3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4CE3F-3958-4E6A-8FBF-E378C44BBE7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8611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F5F5888-4948-9DC1-F296-A950135163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DF6764-573D-D630-6E1A-DA0888CE03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55011F-37CF-A41F-F935-97F57E783A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3F826-F076-4CC2-B922-15D3F44FF664}" type="datetime1">
              <a:rPr lang="es-ES" smtClean="0"/>
              <a:t>08/09/2023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D101B8-A04B-0533-911B-BD70C2D092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Formation of Benzene in Space... Still an Unknown?</a:t>
            </a:r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94B03A-EE3A-9305-C771-C2DC9C93A9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4CE3F-3958-4E6A-8FBF-E378C44BBE7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45629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emf"/><Relationship Id="rId4" Type="http://schemas.openxmlformats.org/officeDocument/2006/relationships/oleObject" Target="../embeddings/oleObject5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emf"/><Relationship Id="rId4" Type="http://schemas.openxmlformats.org/officeDocument/2006/relationships/oleObject" Target="../embeddings/oleObject6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emf"/><Relationship Id="rId4" Type="http://schemas.openxmlformats.org/officeDocument/2006/relationships/oleObject" Target="../embeddings/oleObject8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oleObject" Target="../embeddings/oleObject9.bin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oleObject" Target="../embeddings/oleObject10.bin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oleObject" Target="../embeddings/oleObject11.bin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e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3.bin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microsoft.com/office/2007/relationships/hdphoto" Target="../media/hdphoto6.wdp"/><Relationship Id="rId5" Type="http://schemas.openxmlformats.org/officeDocument/2006/relationships/image" Target="../media/image32.png"/><Relationship Id="rId4" Type="http://schemas.openxmlformats.org/officeDocument/2006/relationships/image" Target="../media/image31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image" Target="../media/image32.png"/><Relationship Id="rId7" Type="http://schemas.openxmlformats.org/officeDocument/2006/relationships/oleObject" Target="../embeddings/oleObject4.bin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emf"/><Relationship Id="rId5" Type="http://schemas.openxmlformats.org/officeDocument/2006/relationships/oleObject" Target="../embeddings/oleObject15.bin"/><Relationship Id="rId4" Type="http://schemas.microsoft.com/office/2007/relationships/hdphoto" Target="../media/hdphoto6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e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36.emf"/></Relationships>
</file>

<file path=ppt/slides/_rels/slide22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3" Type="http://schemas.openxmlformats.org/officeDocument/2006/relationships/oleObject" Target="../embeddings/oleObject18.bin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e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38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oleObject" Target="../embeddings/oleObject20.bin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oleObject" Target="../embeddings/oleObject21.bin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oleObject" Target="../embeddings/oleObject22.bin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oleObject" Target="../embeddings/oleObject23.bin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4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10" Type="http://schemas.openxmlformats.org/officeDocument/2006/relationships/image" Target="../media/image5.png"/><Relationship Id="rId4" Type="http://schemas.openxmlformats.org/officeDocument/2006/relationships/image" Target="../media/image45.jpeg"/><Relationship Id="rId9" Type="http://schemas.openxmlformats.org/officeDocument/2006/relationships/image" Target="../media/image49.gi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4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8.png"/><Relationship Id="rId3" Type="http://schemas.microsoft.com/office/2007/relationships/hdphoto" Target="../media/hdphoto2.wdp"/><Relationship Id="rId7" Type="http://schemas.microsoft.com/office/2007/relationships/hdphoto" Target="../media/hdphoto4.wdp"/><Relationship Id="rId12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6.png"/><Relationship Id="rId5" Type="http://schemas.microsoft.com/office/2007/relationships/hdphoto" Target="../media/hdphoto3.wdp"/><Relationship Id="rId10" Type="http://schemas.microsoft.com/office/2007/relationships/hdphoto" Target="../media/hdphoto5.wdp"/><Relationship Id="rId4" Type="http://schemas.openxmlformats.org/officeDocument/2006/relationships/image" Target="../media/image12.png"/><Relationship Id="rId9" Type="http://schemas.openxmlformats.org/officeDocument/2006/relationships/image" Target="../media/image15.png"/><Relationship Id="rId1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Does the James Webb Space Telescope Show the Big Bang Didn't Happen? |  Answers in Genesis">
            <a:extLst>
              <a:ext uri="{FF2B5EF4-FFF2-40B4-BE49-F238E27FC236}">
                <a16:creationId xmlns:a16="http://schemas.microsoft.com/office/drawing/2014/main" id="{295FC1DC-0F78-225C-D65C-EC0C27320D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8800"/>
                    </a14:imgEffect>
                    <a14:imgEffect>
                      <a14:saturation sat="66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2137" y="-3501"/>
            <a:ext cx="12324137" cy="6939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7C267E8-DEA9-442B-B10A-B31FE5602DB2}"/>
              </a:ext>
            </a:extLst>
          </p:cNvPr>
          <p:cNvSpPr txBox="1"/>
          <p:nvPr/>
        </p:nvSpPr>
        <p:spPr>
          <a:xfrm>
            <a:off x="254000" y="6133815"/>
            <a:ext cx="2169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dirty="0">
                <a:solidFill>
                  <a:srgbClr val="FBE1F9"/>
                </a:solidFill>
              </a:rPr>
              <a:t>Marta Castiñeira Reis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DBA6BBCA-1779-4ADF-A506-B9EA4D6F63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 dirty="0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6CE2A07C-83F7-434E-B04C-F934E14585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27211" y="6056871"/>
            <a:ext cx="203773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kumimoji="0" lang="nl-NL" altLang="nl-NL" sz="1200" b="0" i="0" u="none" cap="none" normalizeH="0" dirty="0">
              <a:ln>
                <a:noFill/>
              </a:ln>
              <a:solidFill>
                <a:srgbClr val="FBE1F9"/>
              </a:solidFill>
              <a:effectLst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nl-NL" sz="1600" b="0" i="0" u="none" strike="noStrike" cap="none" normalizeH="0" baseline="0" dirty="0">
                <a:ln>
                  <a:noFill/>
                </a:ln>
                <a:solidFill>
                  <a:srgbClr val="FBE1F9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September 8</a:t>
            </a:r>
            <a:r>
              <a:rPr kumimoji="0" lang="en-GB" altLang="nl-NL" sz="1600" b="0" i="0" u="none" strike="noStrike" cap="none" normalizeH="0" baseline="30000" dirty="0">
                <a:ln>
                  <a:noFill/>
                </a:ln>
                <a:solidFill>
                  <a:srgbClr val="FBE1F9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altLang="nl-NL" sz="1600" dirty="0">
                <a:solidFill>
                  <a:srgbClr val="FBE1F9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en-GB" altLang="nl-NL" sz="1600" b="0" i="0" u="none" strike="noStrike" cap="none" normalizeH="0" baseline="0" dirty="0">
                <a:ln>
                  <a:noFill/>
                </a:ln>
                <a:solidFill>
                  <a:srgbClr val="FBE1F9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2023</a:t>
            </a:r>
            <a:endParaRPr kumimoji="0" lang="en-GB" altLang="nl-NL" sz="3600" b="0" i="0" u="none" strike="noStrike" cap="none" normalizeH="0" baseline="0" dirty="0">
              <a:ln>
                <a:noFill/>
              </a:ln>
              <a:solidFill>
                <a:srgbClr val="FBE1F9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12980" y="45635"/>
            <a:ext cx="950000" cy="8379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EBEF6CC-8A56-725B-CE03-72BD10023942}"/>
              </a:ext>
            </a:extLst>
          </p:cNvPr>
          <p:cNvSpPr/>
          <p:nvPr/>
        </p:nvSpPr>
        <p:spPr>
          <a:xfrm>
            <a:off x="1560946" y="69272"/>
            <a:ext cx="4695727" cy="7758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052" name="Picture 4" descr="Inicio">
            <a:extLst>
              <a:ext uri="{FF2B5EF4-FFF2-40B4-BE49-F238E27FC236}">
                <a16:creationId xmlns:a16="http://schemas.microsoft.com/office/drawing/2014/main" id="{75FD4B54-8E87-BAE8-950A-7A8EB0EF17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945" y="69272"/>
            <a:ext cx="4695727" cy="775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Descarga do logotipo - Manual de Imagen Corporativa e Identidad Visual - USC">
            <a:extLst>
              <a:ext uri="{FF2B5EF4-FFF2-40B4-BE49-F238E27FC236}">
                <a16:creationId xmlns:a16="http://schemas.microsoft.com/office/drawing/2014/main" id="{3B5FFF92-9815-43C7-0BE8-65046E68A7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47493"/>
            <a:ext cx="1160128" cy="771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6C1CD20-8DC7-26AC-0880-AAC0C121652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728" t="15084" r="2425" b="50977"/>
          <a:stretch/>
        </p:blipFill>
        <p:spPr>
          <a:xfrm>
            <a:off x="7696447" y="69272"/>
            <a:ext cx="4168501" cy="83902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AD8413C-015E-B1B8-7E2C-DE941D79E178}"/>
              </a:ext>
            </a:extLst>
          </p:cNvPr>
          <p:cNvSpPr txBox="1"/>
          <p:nvPr/>
        </p:nvSpPr>
        <p:spPr>
          <a:xfrm>
            <a:off x="616606" y="2648491"/>
            <a:ext cx="10715819" cy="1569660"/>
          </a:xfrm>
          <a:prstGeom prst="rect">
            <a:avLst/>
          </a:prstGeom>
          <a:noFill/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txBody>
          <a:bodyPr wrap="none" rtlCol="0">
            <a:spAutoFit/>
          </a:bodyPr>
          <a:lstStyle/>
          <a:p>
            <a:pPr algn="ctr"/>
            <a:r>
              <a:rPr lang="es-ES" sz="4800" b="1" dirty="0" err="1">
                <a:solidFill>
                  <a:srgbClr val="FFB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Understanding</a:t>
            </a:r>
            <a:r>
              <a:rPr lang="es-ES" sz="4800" b="1" dirty="0">
                <a:solidFill>
                  <a:srgbClr val="FFB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4800" b="1" dirty="0" err="1">
                <a:solidFill>
                  <a:srgbClr val="FFB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</a:t>
            </a:r>
            <a:r>
              <a:rPr lang="es-ES" sz="4800" b="1" dirty="0">
                <a:solidFill>
                  <a:srgbClr val="FFB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4800" b="1" dirty="0" err="1">
                <a:solidFill>
                  <a:srgbClr val="FFB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formation</a:t>
            </a:r>
            <a:r>
              <a:rPr lang="es-ES" sz="4800" b="1" dirty="0">
                <a:solidFill>
                  <a:srgbClr val="FFB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4800" b="1" dirty="0" err="1">
                <a:solidFill>
                  <a:srgbClr val="FFB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</a:t>
            </a:r>
            <a:r>
              <a:rPr lang="es-ES" sz="4800" b="1" dirty="0">
                <a:solidFill>
                  <a:srgbClr val="FFB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4800" b="1" dirty="0" err="1">
                <a:solidFill>
                  <a:srgbClr val="FFB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aromatic</a:t>
            </a:r>
            <a:endParaRPr lang="es-ES" sz="4800" b="1" dirty="0">
              <a:solidFill>
                <a:srgbClr val="FFBDB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ES" sz="4800" b="1" dirty="0">
                <a:solidFill>
                  <a:srgbClr val="FFB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4800" b="1" dirty="0" err="1">
                <a:solidFill>
                  <a:srgbClr val="FFB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compounds</a:t>
            </a:r>
            <a:r>
              <a:rPr lang="es-ES" sz="4800" b="1" dirty="0">
                <a:solidFill>
                  <a:srgbClr val="FFB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in </a:t>
            </a:r>
            <a:r>
              <a:rPr lang="es-ES" sz="4800" b="1" dirty="0" err="1">
                <a:solidFill>
                  <a:srgbClr val="FFB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</a:t>
            </a:r>
            <a:r>
              <a:rPr lang="es-ES" sz="4800" b="1" dirty="0">
                <a:solidFill>
                  <a:srgbClr val="FFB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4800" b="1" dirty="0" err="1">
                <a:solidFill>
                  <a:srgbClr val="FFB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interestellar</a:t>
            </a:r>
            <a:r>
              <a:rPr lang="es-ES" sz="4800" b="1" dirty="0">
                <a:solidFill>
                  <a:srgbClr val="FFB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4800" b="1" dirty="0" err="1">
                <a:solidFill>
                  <a:srgbClr val="FFB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medium</a:t>
            </a:r>
            <a:endParaRPr lang="es-ES" sz="4800" b="1" dirty="0">
              <a:solidFill>
                <a:srgbClr val="FFBDB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016390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5982BA-4AD2-C40F-4B69-27A44C7DA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4CE3F-3958-4E6A-8FBF-E378C44BBE7B}" type="slidenum">
              <a:rPr lang="es-ES" smtClean="0"/>
              <a:t>10</a:t>
            </a:fld>
            <a:endParaRPr lang="es-E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7D0053-7E1A-B740-5D4C-B9060BD6537D}"/>
              </a:ext>
            </a:extLst>
          </p:cNvPr>
          <p:cNvSpPr txBox="1"/>
          <p:nvPr/>
        </p:nvSpPr>
        <p:spPr>
          <a:xfrm>
            <a:off x="452716" y="-3860"/>
            <a:ext cx="5913689" cy="769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nl-NL" sz="4400" b="1" dirty="0">
                <a:solidFill>
                  <a:srgbClr val="C00000"/>
                </a:solidFill>
              </a:rPr>
              <a:t>Goal</a:t>
            </a:r>
          </a:p>
        </p:txBody>
      </p:sp>
      <p:pic>
        <p:nvPicPr>
          <p:cNvPr id="6146" name="Picture 2" descr="AutoMeKin">
            <a:extLst>
              <a:ext uri="{FF2B5EF4-FFF2-40B4-BE49-F238E27FC236}">
                <a16:creationId xmlns:a16="http://schemas.microsoft.com/office/drawing/2014/main" id="{68AA33DC-037F-6321-2C91-CA573767AF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889" y="1495141"/>
            <a:ext cx="3177536" cy="168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D411294-8ACC-2E90-5FBC-DAB1874435A2}"/>
              </a:ext>
            </a:extLst>
          </p:cNvPr>
          <p:cNvSpPr txBox="1"/>
          <p:nvPr/>
        </p:nvSpPr>
        <p:spPr>
          <a:xfrm>
            <a:off x="103557" y="999770"/>
            <a:ext cx="3805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/>
              <a:t>Break </a:t>
            </a:r>
            <a:r>
              <a:rPr lang="es-ES" b="1" dirty="0" err="1"/>
              <a:t>this</a:t>
            </a:r>
            <a:r>
              <a:rPr lang="es-ES" b="1" dirty="0"/>
              <a:t> human </a:t>
            </a:r>
            <a:r>
              <a:rPr lang="es-ES" b="1" dirty="0" err="1"/>
              <a:t>bias</a:t>
            </a:r>
            <a:r>
              <a:rPr lang="es-ES" b="1" dirty="0"/>
              <a:t> </a:t>
            </a:r>
            <a:r>
              <a:rPr lang="es-ES" b="1" dirty="0" err="1"/>
              <a:t>completely</a:t>
            </a:r>
            <a:endParaRPr lang="es-ES" b="1" dirty="0"/>
          </a:p>
        </p:txBody>
      </p:sp>
      <p:sp>
        <p:nvSpPr>
          <p:cNvPr id="12" name="AutoShape 6" descr="Inicio">
            <a:extLst>
              <a:ext uri="{FF2B5EF4-FFF2-40B4-BE49-F238E27FC236}">
                <a16:creationId xmlns:a16="http://schemas.microsoft.com/office/drawing/2014/main" id="{E6A15C4E-92F4-6FA1-FC0F-7F049712DDD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" name="Rectangle 25">
            <a:extLst>
              <a:ext uri="{FF2B5EF4-FFF2-40B4-BE49-F238E27FC236}">
                <a16:creationId xmlns:a16="http://schemas.microsoft.com/office/drawing/2014/main" id="{9A6160B7-2176-4E85-C661-B35A2D97720E}"/>
              </a:ext>
            </a:extLst>
          </p:cNvPr>
          <p:cNvSpPr/>
          <p:nvPr/>
        </p:nvSpPr>
        <p:spPr>
          <a:xfrm flipV="1">
            <a:off x="0" y="672278"/>
            <a:ext cx="12191999" cy="6349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16" name="Picture 12">
            <a:extLst>
              <a:ext uri="{FF2B5EF4-FFF2-40B4-BE49-F238E27FC236}">
                <a16:creationId xmlns:a16="http://schemas.microsoft.com/office/drawing/2014/main" id="{0DB4E809-3571-8CCE-2B39-FA16E494F90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8347"/>
          <a:stretch/>
        </p:blipFill>
        <p:spPr>
          <a:xfrm>
            <a:off x="452716" y="3379350"/>
            <a:ext cx="3766205" cy="2305961"/>
          </a:xfrm>
          <a:prstGeom prst="rect">
            <a:avLst/>
          </a:prstGeom>
        </p:spPr>
      </p:pic>
      <p:sp>
        <p:nvSpPr>
          <p:cNvPr id="17" name="Rectangle 25">
            <a:extLst>
              <a:ext uri="{FF2B5EF4-FFF2-40B4-BE49-F238E27FC236}">
                <a16:creationId xmlns:a16="http://schemas.microsoft.com/office/drawing/2014/main" id="{C3410433-3425-35EC-1E7C-36C457B5E666}"/>
              </a:ext>
            </a:extLst>
          </p:cNvPr>
          <p:cNvSpPr/>
          <p:nvPr/>
        </p:nvSpPr>
        <p:spPr>
          <a:xfrm flipV="1">
            <a:off x="1" y="6352059"/>
            <a:ext cx="12191999" cy="6349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E3F0FE2B-926F-FC61-6291-6799ED0BAC3E}"/>
              </a:ext>
            </a:extLst>
          </p:cNvPr>
          <p:cNvSpPr/>
          <p:nvPr/>
        </p:nvSpPr>
        <p:spPr>
          <a:xfrm>
            <a:off x="3342369" y="3626331"/>
            <a:ext cx="1588656" cy="40619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err="1">
                <a:solidFill>
                  <a:srgbClr val="C00000"/>
                </a:solidFill>
              </a:rPr>
              <a:t>Decomposition</a:t>
            </a:r>
            <a:endParaRPr lang="es-ES" sz="1600" b="1" dirty="0">
              <a:solidFill>
                <a:srgbClr val="C00000"/>
              </a:solidFill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DE586DF1-011D-8309-35D7-7ED9EC73B180}"/>
              </a:ext>
            </a:extLst>
          </p:cNvPr>
          <p:cNvSpPr txBox="1"/>
          <p:nvPr/>
        </p:nvSpPr>
        <p:spPr>
          <a:xfrm>
            <a:off x="452716" y="5892250"/>
            <a:ext cx="1873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Emilio </a:t>
            </a:r>
            <a:r>
              <a:rPr lang="es-ES" sz="1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Martinez</a:t>
            </a:r>
            <a:r>
              <a:rPr lang="es-E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Núñez</a:t>
            </a:r>
          </a:p>
        </p:txBody>
      </p:sp>
      <p:sp>
        <p:nvSpPr>
          <p:cNvPr id="6" name="CuadroTexto 15">
            <a:extLst>
              <a:ext uri="{FF2B5EF4-FFF2-40B4-BE49-F238E27FC236}">
                <a16:creationId xmlns:a16="http://schemas.microsoft.com/office/drawing/2014/main" id="{E1FC8648-D34D-D6D4-4F4F-FCB9F7410133}"/>
              </a:ext>
            </a:extLst>
          </p:cNvPr>
          <p:cNvSpPr txBox="1"/>
          <p:nvPr/>
        </p:nvSpPr>
        <p:spPr>
          <a:xfrm>
            <a:off x="517371" y="6451289"/>
            <a:ext cx="96056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i="1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Phys. Chem. Chem. Phys. </a:t>
            </a:r>
            <a:r>
              <a:rPr lang="en-US" sz="1100" b="1" i="0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2015</a:t>
            </a:r>
            <a:r>
              <a:rPr lang="en-US" sz="1100" b="0" i="0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en-US" sz="1100" b="0" i="1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17</a:t>
            </a:r>
            <a:r>
              <a:rPr lang="en-US" sz="1100" b="0" i="0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14912-</a:t>
            </a:r>
            <a:r>
              <a:rPr lang="es-ES" sz="1100" b="0" i="0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14921. </a:t>
            </a:r>
            <a:r>
              <a:rPr lang="en-US" sz="1100" b="0" i="1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J. </a:t>
            </a:r>
            <a:r>
              <a:rPr lang="en-US" sz="1100" b="0" i="1" u="none" strike="noStrike" baseline="0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Comput</a:t>
            </a:r>
            <a:r>
              <a:rPr lang="en-US" sz="1100" b="0" i="1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. Chem. </a:t>
            </a:r>
            <a:r>
              <a:rPr lang="en-US" sz="1100" b="1" i="0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2015</a:t>
            </a:r>
            <a:r>
              <a:rPr lang="en-US" sz="1100" b="0" i="0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en-US" sz="1100" b="0" i="1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36</a:t>
            </a:r>
            <a:r>
              <a:rPr lang="en-US" sz="1100" b="0" i="0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222-234. </a:t>
            </a:r>
            <a:r>
              <a:rPr lang="en-US" sz="1100" b="0" i="1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J. </a:t>
            </a:r>
            <a:r>
              <a:rPr lang="en-US" sz="1100" b="0" i="1" u="none" strike="noStrike" baseline="0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Comput</a:t>
            </a:r>
            <a:r>
              <a:rPr lang="en-US" sz="1100" b="0" i="1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. Chem. </a:t>
            </a:r>
            <a:r>
              <a:rPr lang="en-US" sz="1100" b="1" i="0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2018</a:t>
            </a:r>
            <a:r>
              <a:rPr lang="en-US" sz="1100" b="0" i="0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en-US" sz="1100" b="0" i="1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39</a:t>
            </a:r>
            <a:r>
              <a:rPr lang="en-US" sz="1100" b="0" i="0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es-ES" sz="1100" b="0" i="0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1922-1930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. </a:t>
            </a:r>
            <a:r>
              <a:rPr lang="en-US" sz="1100" b="0" i="1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J. </a:t>
            </a:r>
            <a:r>
              <a:rPr lang="en-US" sz="1100" b="0" i="1" u="none" strike="noStrike" baseline="0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Comput</a:t>
            </a:r>
            <a:r>
              <a:rPr lang="en-US" sz="1100" b="0" i="1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. Chem. </a:t>
            </a:r>
            <a:r>
              <a:rPr lang="en-US" sz="1100" b="1" i="0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2021</a:t>
            </a:r>
            <a:r>
              <a:rPr lang="en-US" sz="1100" b="0" i="0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en-US" sz="1100" b="0" i="1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42</a:t>
            </a:r>
            <a:r>
              <a:rPr lang="en-US" sz="1100" b="0" i="0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2036-2048. </a:t>
            </a:r>
            <a:endParaRPr lang="fr-FR" sz="1100" b="0" i="1" dirty="0">
              <a:solidFill>
                <a:srgbClr val="000000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13190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00F1C-6AF7-A545-A57E-C19C90E1F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4CE3F-3958-4E6A-8FBF-E378C44BBE7B}" type="slidenum">
              <a:rPr lang="es-ES" smtClean="0"/>
              <a:t>11</a:t>
            </a:fld>
            <a:endParaRPr lang="es-ES"/>
          </a:p>
        </p:txBody>
      </p:sp>
      <p:sp>
        <p:nvSpPr>
          <p:cNvPr id="3" name="Rectangle 25">
            <a:extLst>
              <a:ext uri="{FF2B5EF4-FFF2-40B4-BE49-F238E27FC236}">
                <a16:creationId xmlns:a16="http://schemas.microsoft.com/office/drawing/2014/main" id="{3562DCDC-91E7-F1FD-7B7B-0F55CB8244D4}"/>
              </a:ext>
            </a:extLst>
          </p:cNvPr>
          <p:cNvSpPr/>
          <p:nvPr/>
        </p:nvSpPr>
        <p:spPr>
          <a:xfrm flipV="1">
            <a:off x="0" y="672278"/>
            <a:ext cx="12191999" cy="6349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Rectangle 25">
            <a:extLst>
              <a:ext uri="{FF2B5EF4-FFF2-40B4-BE49-F238E27FC236}">
                <a16:creationId xmlns:a16="http://schemas.microsoft.com/office/drawing/2014/main" id="{50EF75A0-E2EB-B788-CD23-ABE48175DC82}"/>
              </a:ext>
            </a:extLst>
          </p:cNvPr>
          <p:cNvSpPr/>
          <p:nvPr/>
        </p:nvSpPr>
        <p:spPr>
          <a:xfrm flipV="1">
            <a:off x="1" y="6352059"/>
            <a:ext cx="12191999" cy="6349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5" name="Picture 2" descr="AutoMeKin">
            <a:extLst>
              <a:ext uri="{FF2B5EF4-FFF2-40B4-BE49-F238E27FC236}">
                <a16:creationId xmlns:a16="http://schemas.microsoft.com/office/drawing/2014/main" id="{5640D7EC-22E2-BADF-A2CD-B59C0F20BC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889" y="1495141"/>
            <a:ext cx="3177536" cy="168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77DC9A-AC30-5B34-5EFB-5E87322D7D77}"/>
              </a:ext>
            </a:extLst>
          </p:cNvPr>
          <p:cNvSpPr txBox="1"/>
          <p:nvPr/>
        </p:nvSpPr>
        <p:spPr>
          <a:xfrm>
            <a:off x="103557" y="999770"/>
            <a:ext cx="3805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/>
              <a:t>Break </a:t>
            </a:r>
            <a:r>
              <a:rPr lang="es-ES" b="1" dirty="0" err="1"/>
              <a:t>this</a:t>
            </a:r>
            <a:r>
              <a:rPr lang="es-ES" b="1" dirty="0"/>
              <a:t> human </a:t>
            </a:r>
            <a:r>
              <a:rPr lang="es-ES" b="1" dirty="0" err="1"/>
              <a:t>bias</a:t>
            </a:r>
            <a:r>
              <a:rPr lang="es-ES" b="1" dirty="0"/>
              <a:t> </a:t>
            </a:r>
            <a:r>
              <a:rPr lang="es-ES" b="1" dirty="0" err="1"/>
              <a:t>completely</a:t>
            </a:r>
            <a:endParaRPr lang="es-ES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B3BDF11-EC46-CE1A-2439-18D7D0419E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347"/>
          <a:stretch/>
        </p:blipFill>
        <p:spPr>
          <a:xfrm>
            <a:off x="452716" y="3379350"/>
            <a:ext cx="3766205" cy="2305961"/>
          </a:xfrm>
          <a:prstGeom prst="rect">
            <a:avLst/>
          </a:prstGeom>
        </p:spPr>
      </p:pic>
      <p:sp>
        <p:nvSpPr>
          <p:cNvPr id="9" name="Rectángulo 3">
            <a:extLst>
              <a:ext uri="{FF2B5EF4-FFF2-40B4-BE49-F238E27FC236}">
                <a16:creationId xmlns:a16="http://schemas.microsoft.com/office/drawing/2014/main" id="{F8D2545B-3739-1642-F430-EA457BFF137A}"/>
              </a:ext>
            </a:extLst>
          </p:cNvPr>
          <p:cNvSpPr/>
          <p:nvPr/>
        </p:nvSpPr>
        <p:spPr>
          <a:xfrm>
            <a:off x="3342369" y="3626331"/>
            <a:ext cx="1588656" cy="40619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err="1">
                <a:solidFill>
                  <a:srgbClr val="C00000"/>
                </a:solidFill>
              </a:rPr>
              <a:t>Decomposition</a:t>
            </a:r>
            <a:endParaRPr lang="es-ES" sz="1600" b="1" dirty="0">
              <a:solidFill>
                <a:srgbClr val="C00000"/>
              </a:solidFill>
            </a:endParaRPr>
          </a:p>
        </p:txBody>
      </p:sp>
      <p:graphicFrame>
        <p:nvGraphicFramePr>
          <p:cNvPr id="12" name="Object 13">
            <a:extLst>
              <a:ext uri="{FF2B5EF4-FFF2-40B4-BE49-F238E27FC236}">
                <a16:creationId xmlns:a16="http://schemas.microsoft.com/office/drawing/2014/main" id="{80AD7816-9FBC-2DE4-07E7-1C4B1E24ADF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9642613"/>
              </p:ext>
            </p:extLst>
          </p:nvPr>
        </p:nvGraphicFramePr>
        <p:xfrm>
          <a:off x="7355230" y="1495141"/>
          <a:ext cx="3203575" cy="1404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4" imgW="4146166" imgH="1819147" progId="ChemDraw.Document.6.0">
                  <p:embed/>
                </p:oleObj>
              </mc:Choice>
              <mc:Fallback>
                <p:oleObj name="CS ChemDraw Drawing" r:id="rId4" imgW="4146166" imgH="1819147" progId="ChemDraw.Document.6.0">
                  <p:embed/>
                  <p:pic>
                    <p:nvPicPr>
                      <p:cNvPr id="11" name="Object 13">
                        <a:extLst>
                          <a:ext uri="{FF2B5EF4-FFF2-40B4-BE49-F238E27FC236}">
                            <a16:creationId xmlns:a16="http://schemas.microsoft.com/office/drawing/2014/main" id="{8CF40674-A4AA-AD79-DDB0-EBD4453E1E6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355230" y="1495141"/>
                        <a:ext cx="3203575" cy="1404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CuadroTexto 2">
            <a:extLst>
              <a:ext uri="{FF2B5EF4-FFF2-40B4-BE49-F238E27FC236}">
                <a16:creationId xmlns:a16="http://schemas.microsoft.com/office/drawing/2014/main" id="{DFC66702-8816-ABA6-3DB7-F32B68500E99}"/>
              </a:ext>
            </a:extLst>
          </p:cNvPr>
          <p:cNvSpPr txBox="1"/>
          <p:nvPr/>
        </p:nvSpPr>
        <p:spPr>
          <a:xfrm>
            <a:off x="452716" y="5892250"/>
            <a:ext cx="1873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Emilio </a:t>
            </a:r>
            <a:r>
              <a:rPr lang="es-ES" sz="1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Martinez</a:t>
            </a:r>
            <a:r>
              <a:rPr lang="es-E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Núñez</a:t>
            </a:r>
          </a:p>
        </p:txBody>
      </p:sp>
      <p:sp>
        <p:nvSpPr>
          <p:cNvPr id="11" name="CuadroTexto 15">
            <a:extLst>
              <a:ext uri="{FF2B5EF4-FFF2-40B4-BE49-F238E27FC236}">
                <a16:creationId xmlns:a16="http://schemas.microsoft.com/office/drawing/2014/main" id="{0977A297-5312-AC6C-74F8-0B8574F304C7}"/>
              </a:ext>
            </a:extLst>
          </p:cNvPr>
          <p:cNvSpPr txBox="1"/>
          <p:nvPr/>
        </p:nvSpPr>
        <p:spPr>
          <a:xfrm>
            <a:off x="517371" y="6451289"/>
            <a:ext cx="96056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i="1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Phys. Chem. Chem. Phys. </a:t>
            </a:r>
            <a:r>
              <a:rPr lang="en-US" sz="1100" b="1" i="0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2015</a:t>
            </a:r>
            <a:r>
              <a:rPr lang="en-US" sz="1100" b="0" i="0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en-US" sz="1100" b="0" i="1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17</a:t>
            </a:r>
            <a:r>
              <a:rPr lang="en-US" sz="1100" b="0" i="0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14912-</a:t>
            </a:r>
            <a:r>
              <a:rPr lang="es-ES" sz="1100" b="0" i="0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14921. </a:t>
            </a:r>
            <a:r>
              <a:rPr lang="en-US" sz="1100" b="0" i="1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J. </a:t>
            </a:r>
            <a:r>
              <a:rPr lang="en-US" sz="1100" b="0" i="1" u="none" strike="noStrike" baseline="0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Comput</a:t>
            </a:r>
            <a:r>
              <a:rPr lang="en-US" sz="1100" b="0" i="1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. Chem. </a:t>
            </a:r>
            <a:r>
              <a:rPr lang="en-US" sz="1100" b="1" i="0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2015</a:t>
            </a:r>
            <a:r>
              <a:rPr lang="en-US" sz="1100" b="0" i="0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en-US" sz="1100" b="0" i="1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36</a:t>
            </a:r>
            <a:r>
              <a:rPr lang="en-US" sz="1100" b="0" i="0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222-234. </a:t>
            </a:r>
            <a:r>
              <a:rPr lang="en-US" sz="1100" b="0" i="1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J. </a:t>
            </a:r>
            <a:r>
              <a:rPr lang="en-US" sz="1100" b="0" i="1" u="none" strike="noStrike" baseline="0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Comput</a:t>
            </a:r>
            <a:r>
              <a:rPr lang="en-US" sz="1100" b="0" i="1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. Chem. </a:t>
            </a:r>
            <a:r>
              <a:rPr lang="en-US" sz="1100" b="1" i="0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2018</a:t>
            </a:r>
            <a:r>
              <a:rPr lang="en-US" sz="1100" b="0" i="0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en-US" sz="1100" b="0" i="1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39</a:t>
            </a:r>
            <a:r>
              <a:rPr lang="en-US" sz="1100" b="0" i="0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es-ES" sz="1100" b="0" i="0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1922-1930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. </a:t>
            </a:r>
            <a:r>
              <a:rPr lang="en-US" sz="1100" b="0" i="1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J. </a:t>
            </a:r>
            <a:r>
              <a:rPr lang="en-US" sz="1100" b="0" i="1" u="none" strike="noStrike" baseline="0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Comput</a:t>
            </a:r>
            <a:r>
              <a:rPr lang="en-US" sz="1100" b="0" i="1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. Chem. </a:t>
            </a:r>
            <a:r>
              <a:rPr lang="en-US" sz="1100" b="1" i="0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2021</a:t>
            </a:r>
            <a:r>
              <a:rPr lang="en-US" sz="1100" b="0" i="0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en-US" sz="1100" b="0" i="1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42</a:t>
            </a:r>
            <a:r>
              <a:rPr lang="en-US" sz="1100" b="0" i="0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2036-2048. </a:t>
            </a:r>
            <a:endParaRPr lang="fr-FR" sz="1100" b="0" i="1" dirty="0">
              <a:solidFill>
                <a:srgbClr val="000000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CA320C6-F4EC-0692-B0D4-614BB8BC4365}"/>
              </a:ext>
            </a:extLst>
          </p:cNvPr>
          <p:cNvSpPr txBox="1"/>
          <p:nvPr/>
        </p:nvSpPr>
        <p:spPr>
          <a:xfrm>
            <a:off x="452716" y="-3860"/>
            <a:ext cx="5913689" cy="769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nl-NL" sz="4400" b="1" dirty="0">
                <a:solidFill>
                  <a:srgbClr val="C00000"/>
                </a:solidFill>
              </a:rPr>
              <a:t>Goal</a:t>
            </a:r>
          </a:p>
        </p:txBody>
      </p:sp>
    </p:spTree>
    <p:extLst>
      <p:ext uri="{BB962C8B-B14F-4D97-AF65-F5344CB8AC3E}">
        <p14:creationId xmlns:p14="http://schemas.microsoft.com/office/powerpoint/2010/main" val="11579443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00F1C-6AF7-A545-A57E-C19C90E1F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4CE3F-3958-4E6A-8FBF-E378C44BBE7B}" type="slidenum">
              <a:rPr lang="es-ES" smtClean="0"/>
              <a:t>12</a:t>
            </a:fld>
            <a:endParaRPr lang="es-ES"/>
          </a:p>
        </p:txBody>
      </p:sp>
      <p:sp>
        <p:nvSpPr>
          <p:cNvPr id="3" name="Rectangle 25">
            <a:extLst>
              <a:ext uri="{FF2B5EF4-FFF2-40B4-BE49-F238E27FC236}">
                <a16:creationId xmlns:a16="http://schemas.microsoft.com/office/drawing/2014/main" id="{3562DCDC-91E7-F1FD-7B7B-0F55CB8244D4}"/>
              </a:ext>
            </a:extLst>
          </p:cNvPr>
          <p:cNvSpPr/>
          <p:nvPr/>
        </p:nvSpPr>
        <p:spPr>
          <a:xfrm flipV="1">
            <a:off x="0" y="672278"/>
            <a:ext cx="12191999" cy="6349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Rectangle 25">
            <a:extLst>
              <a:ext uri="{FF2B5EF4-FFF2-40B4-BE49-F238E27FC236}">
                <a16:creationId xmlns:a16="http://schemas.microsoft.com/office/drawing/2014/main" id="{50EF75A0-E2EB-B788-CD23-ABE48175DC82}"/>
              </a:ext>
            </a:extLst>
          </p:cNvPr>
          <p:cNvSpPr/>
          <p:nvPr/>
        </p:nvSpPr>
        <p:spPr>
          <a:xfrm flipV="1">
            <a:off x="1" y="6352059"/>
            <a:ext cx="12191999" cy="6349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5" name="Picture 2" descr="AutoMeKin">
            <a:extLst>
              <a:ext uri="{FF2B5EF4-FFF2-40B4-BE49-F238E27FC236}">
                <a16:creationId xmlns:a16="http://schemas.microsoft.com/office/drawing/2014/main" id="{5640D7EC-22E2-BADF-A2CD-B59C0F20BC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889" y="1495141"/>
            <a:ext cx="3177536" cy="168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77DC9A-AC30-5B34-5EFB-5E87322D7D77}"/>
              </a:ext>
            </a:extLst>
          </p:cNvPr>
          <p:cNvSpPr txBox="1"/>
          <p:nvPr/>
        </p:nvSpPr>
        <p:spPr>
          <a:xfrm>
            <a:off x="103557" y="999770"/>
            <a:ext cx="3805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/>
              <a:t>Break </a:t>
            </a:r>
            <a:r>
              <a:rPr lang="es-ES" b="1" dirty="0" err="1"/>
              <a:t>this</a:t>
            </a:r>
            <a:r>
              <a:rPr lang="es-ES" b="1" dirty="0"/>
              <a:t> human </a:t>
            </a:r>
            <a:r>
              <a:rPr lang="es-ES" b="1" dirty="0" err="1"/>
              <a:t>bias</a:t>
            </a:r>
            <a:r>
              <a:rPr lang="es-ES" b="1" dirty="0"/>
              <a:t> </a:t>
            </a:r>
            <a:r>
              <a:rPr lang="es-ES" b="1" dirty="0" err="1"/>
              <a:t>completely</a:t>
            </a:r>
            <a:endParaRPr lang="es-ES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B3BDF11-EC46-CE1A-2439-18D7D0419E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347"/>
          <a:stretch/>
        </p:blipFill>
        <p:spPr>
          <a:xfrm>
            <a:off x="452716" y="3379350"/>
            <a:ext cx="3766205" cy="2305961"/>
          </a:xfrm>
          <a:prstGeom prst="rect">
            <a:avLst/>
          </a:prstGeom>
        </p:spPr>
      </p:pic>
      <p:sp>
        <p:nvSpPr>
          <p:cNvPr id="9" name="Rectángulo 3">
            <a:extLst>
              <a:ext uri="{FF2B5EF4-FFF2-40B4-BE49-F238E27FC236}">
                <a16:creationId xmlns:a16="http://schemas.microsoft.com/office/drawing/2014/main" id="{F8D2545B-3739-1642-F430-EA457BFF137A}"/>
              </a:ext>
            </a:extLst>
          </p:cNvPr>
          <p:cNvSpPr/>
          <p:nvPr/>
        </p:nvSpPr>
        <p:spPr>
          <a:xfrm>
            <a:off x="3342369" y="3626331"/>
            <a:ext cx="1588656" cy="40619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err="1">
                <a:solidFill>
                  <a:srgbClr val="C00000"/>
                </a:solidFill>
              </a:rPr>
              <a:t>Decomposition</a:t>
            </a:r>
            <a:endParaRPr lang="es-ES" sz="1600" b="1" dirty="0">
              <a:solidFill>
                <a:srgbClr val="C00000"/>
              </a:solidFill>
            </a:endParaRPr>
          </a:p>
        </p:txBody>
      </p:sp>
      <p:sp>
        <p:nvSpPr>
          <p:cNvPr id="10" name="CuadroTexto 10">
            <a:extLst>
              <a:ext uri="{FF2B5EF4-FFF2-40B4-BE49-F238E27FC236}">
                <a16:creationId xmlns:a16="http://schemas.microsoft.com/office/drawing/2014/main" id="{B0F0B992-0D4A-4B0E-4D1D-BB5E3B713DE6}"/>
              </a:ext>
            </a:extLst>
          </p:cNvPr>
          <p:cNvSpPr txBox="1"/>
          <p:nvPr/>
        </p:nvSpPr>
        <p:spPr>
          <a:xfrm>
            <a:off x="6095999" y="3491594"/>
            <a:ext cx="5722038" cy="2554545"/>
          </a:xfrm>
          <a:prstGeom prst="rect">
            <a:avLst/>
          </a:prstGeom>
          <a:noFill/>
          <a:ln w="38100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/>
              <a:t>Molecular Dynamic </a:t>
            </a:r>
            <a:r>
              <a:rPr lang="es-ES" sz="1600" dirty="0" err="1"/>
              <a:t>simulations</a:t>
            </a:r>
            <a:r>
              <a:rPr lang="es-ES" sz="1600" dirty="0"/>
              <a:t> run at a Low </a:t>
            </a:r>
            <a:r>
              <a:rPr lang="es-ES" sz="1600" dirty="0" err="1"/>
              <a:t>Level</a:t>
            </a:r>
            <a:r>
              <a:rPr lang="es-ES" sz="1600" dirty="0"/>
              <a:t>  (MOPAC, PM7)</a:t>
            </a:r>
          </a:p>
          <a:p>
            <a:r>
              <a:rPr lang="es-ES" sz="1600" dirty="0"/>
              <a:t>		- Up </a:t>
            </a:r>
            <a:r>
              <a:rPr lang="es-ES" sz="1600" dirty="0" err="1"/>
              <a:t>to</a:t>
            </a:r>
            <a:r>
              <a:rPr lang="es-ES" sz="1600" dirty="0"/>
              <a:t> 4 sets </a:t>
            </a:r>
            <a:r>
              <a:rPr lang="es-ES" sz="1600" dirty="0" err="1"/>
              <a:t>of</a:t>
            </a:r>
            <a:r>
              <a:rPr lang="es-ES" sz="1600" dirty="0"/>
              <a:t> </a:t>
            </a:r>
            <a:r>
              <a:rPr lang="es-ES" sz="1600" dirty="0" err="1"/>
              <a:t>dynamics</a:t>
            </a:r>
            <a:endParaRPr lang="es-ES" sz="1600" dirty="0"/>
          </a:p>
          <a:p>
            <a:endParaRPr lang="es-E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 err="1"/>
              <a:t>Reaction</a:t>
            </a:r>
            <a:r>
              <a:rPr lang="es-ES" sz="1600" dirty="0"/>
              <a:t> </a:t>
            </a:r>
            <a:r>
              <a:rPr lang="es-ES" sz="1600" dirty="0" err="1"/>
              <a:t>network</a:t>
            </a:r>
            <a:r>
              <a:rPr lang="es-ES" sz="1600" dirty="0"/>
              <a:t> </a:t>
            </a:r>
            <a:r>
              <a:rPr lang="es-ES" sz="1600" dirty="0" err="1"/>
              <a:t>generation</a:t>
            </a:r>
            <a:r>
              <a:rPr lang="es-ES" sz="1600" dirty="0"/>
              <a:t> (Low </a:t>
            </a:r>
            <a:r>
              <a:rPr lang="es-ES" sz="1600" dirty="0" err="1"/>
              <a:t>Level</a:t>
            </a:r>
            <a:r>
              <a:rPr lang="es-ES" sz="16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 err="1"/>
              <a:t>Reoptimization</a:t>
            </a:r>
            <a:r>
              <a:rPr lang="es-ES" sz="1600" dirty="0"/>
              <a:t> </a:t>
            </a:r>
            <a:r>
              <a:rPr lang="es-ES" sz="1600" dirty="0" err="1"/>
              <a:t>of</a:t>
            </a:r>
            <a:r>
              <a:rPr lang="es-ES" sz="1600" dirty="0"/>
              <a:t> </a:t>
            </a:r>
            <a:r>
              <a:rPr lang="es-ES" sz="1600" dirty="0" err="1"/>
              <a:t>minima</a:t>
            </a:r>
            <a:r>
              <a:rPr lang="es-ES" sz="1600" dirty="0"/>
              <a:t>, TS and </a:t>
            </a:r>
            <a:r>
              <a:rPr lang="es-ES" sz="1600" dirty="0" err="1"/>
              <a:t>products</a:t>
            </a:r>
            <a:r>
              <a:rPr lang="es-ES" sz="1600" dirty="0"/>
              <a:t> at a High </a:t>
            </a:r>
            <a:r>
              <a:rPr lang="es-ES" sz="1600" dirty="0" err="1"/>
              <a:t>Level</a:t>
            </a:r>
            <a:r>
              <a:rPr lang="es-ES" sz="1600" dirty="0"/>
              <a:t> (</a:t>
            </a:r>
            <a:r>
              <a:rPr lang="sv-SE" sz="1600" dirty="0"/>
              <a:t>G16 M08HX/6-31+G(d,p)</a:t>
            </a:r>
            <a:r>
              <a:rPr lang="es-ES" sz="1600" dirty="0"/>
              <a:t>)</a:t>
            </a:r>
          </a:p>
          <a:p>
            <a:endParaRPr lang="es-E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 err="1"/>
              <a:t>Reaction</a:t>
            </a:r>
            <a:r>
              <a:rPr lang="es-ES" sz="1600" dirty="0"/>
              <a:t> </a:t>
            </a:r>
            <a:r>
              <a:rPr lang="es-ES" sz="1600" dirty="0" err="1"/>
              <a:t>network</a:t>
            </a:r>
            <a:r>
              <a:rPr lang="es-ES" sz="1600" dirty="0"/>
              <a:t> </a:t>
            </a:r>
            <a:r>
              <a:rPr lang="es-ES" sz="1600" dirty="0" err="1"/>
              <a:t>generation</a:t>
            </a:r>
            <a:r>
              <a:rPr lang="es-ES" sz="1600" dirty="0"/>
              <a:t> (High </a:t>
            </a:r>
            <a:r>
              <a:rPr lang="es-ES" sz="1600" dirty="0" err="1"/>
              <a:t>Level</a:t>
            </a:r>
            <a:r>
              <a:rPr lang="es-ES" sz="1600" dirty="0"/>
              <a:t>)</a:t>
            </a:r>
          </a:p>
          <a:p>
            <a:endParaRPr lang="es-ES" sz="1600" dirty="0"/>
          </a:p>
        </p:txBody>
      </p:sp>
      <p:graphicFrame>
        <p:nvGraphicFramePr>
          <p:cNvPr id="11" name="Object 13">
            <a:extLst>
              <a:ext uri="{FF2B5EF4-FFF2-40B4-BE49-F238E27FC236}">
                <a16:creationId xmlns:a16="http://schemas.microsoft.com/office/drawing/2014/main" id="{8CF40674-A4AA-AD79-DDB0-EBD4453E1E6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752762"/>
              </p:ext>
            </p:extLst>
          </p:nvPr>
        </p:nvGraphicFramePr>
        <p:xfrm>
          <a:off x="7355230" y="1495141"/>
          <a:ext cx="3203575" cy="1404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4" imgW="4146166" imgH="1819147" progId="ChemDraw.Document.6.0">
                  <p:embed/>
                </p:oleObj>
              </mc:Choice>
              <mc:Fallback>
                <p:oleObj name="CS ChemDraw Drawing" r:id="rId4" imgW="4146166" imgH="1819147" progId="ChemDraw.Document.6.0">
                  <p:embed/>
                  <p:pic>
                    <p:nvPicPr>
                      <p:cNvPr id="11" name="Object 13">
                        <a:extLst>
                          <a:ext uri="{FF2B5EF4-FFF2-40B4-BE49-F238E27FC236}">
                            <a16:creationId xmlns:a16="http://schemas.microsoft.com/office/drawing/2014/main" id="{F57FAA6C-CE51-34F8-B44F-4A20081AE0C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355230" y="1495141"/>
                        <a:ext cx="3203575" cy="1404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CuadroTexto 2">
            <a:extLst>
              <a:ext uri="{FF2B5EF4-FFF2-40B4-BE49-F238E27FC236}">
                <a16:creationId xmlns:a16="http://schemas.microsoft.com/office/drawing/2014/main" id="{74C57E74-1556-8915-5221-4447DACBE2D0}"/>
              </a:ext>
            </a:extLst>
          </p:cNvPr>
          <p:cNvSpPr txBox="1"/>
          <p:nvPr/>
        </p:nvSpPr>
        <p:spPr>
          <a:xfrm>
            <a:off x="452716" y="5892250"/>
            <a:ext cx="1873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Emilio </a:t>
            </a:r>
            <a:r>
              <a:rPr lang="es-ES" sz="1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Martinez</a:t>
            </a:r>
            <a:r>
              <a:rPr lang="es-E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Núñez</a:t>
            </a:r>
          </a:p>
        </p:txBody>
      </p:sp>
      <p:sp>
        <p:nvSpPr>
          <p:cNvPr id="13" name="CuadroTexto 15">
            <a:extLst>
              <a:ext uri="{FF2B5EF4-FFF2-40B4-BE49-F238E27FC236}">
                <a16:creationId xmlns:a16="http://schemas.microsoft.com/office/drawing/2014/main" id="{992CA368-540A-936F-D91E-7BCEF108656D}"/>
              </a:ext>
            </a:extLst>
          </p:cNvPr>
          <p:cNvSpPr txBox="1"/>
          <p:nvPr/>
        </p:nvSpPr>
        <p:spPr>
          <a:xfrm>
            <a:off x="517371" y="6451289"/>
            <a:ext cx="96056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i="1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Phys. Chem. Chem. Phys. </a:t>
            </a:r>
            <a:r>
              <a:rPr lang="en-US" sz="1100" b="1" i="0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2015</a:t>
            </a:r>
            <a:r>
              <a:rPr lang="en-US" sz="1100" b="0" i="0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en-US" sz="1100" b="0" i="1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17</a:t>
            </a:r>
            <a:r>
              <a:rPr lang="en-US" sz="1100" b="0" i="0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14912-</a:t>
            </a:r>
            <a:r>
              <a:rPr lang="es-ES" sz="1100" b="0" i="0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14921. </a:t>
            </a:r>
            <a:r>
              <a:rPr lang="en-US" sz="1100" b="0" i="1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J. </a:t>
            </a:r>
            <a:r>
              <a:rPr lang="en-US" sz="1100" b="0" i="1" u="none" strike="noStrike" baseline="0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Comput</a:t>
            </a:r>
            <a:r>
              <a:rPr lang="en-US" sz="1100" b="0" i="1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. Chem. </a:t>
            </a:r>
            <a:r>
              <a:rPr lang="en-US" sz="1100" b="1" i="0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2015</a:t>
            </a:r>
            <a:r>
              <a:rPr lang="en-US" sz="1100" b="0" i="0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en-US" sz="1100" b="0" i="1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36</a:t>
            </a:r>
            <a:r>
              <a:rPr lang="en-US" sz="1100" b="0" i="0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222-234. </a:t>
            </a:r>
            <a:r>
              <a:rPr lang="en-US" sz="1100" b="0" i="1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J. </a:t>
            </a:r>
            <a:r>
              <a:rPr lang="en-US" sz="1100" b="0" i="1" u="none" strike="noStrike" baseline="0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Comput</a:t>
            </a:r>
            <a:r>
              <a:rPr lang="en-US" sz="1100" b="0" i="1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. Chem. </a:t>
            </a:r>
            <a:r>
              <a:rPr lang="en-US" sz="1100" b="1" i="0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2018</a:t>
            </a:r>
            <a:r>
              <a:rPr lang="en-US" sz="1100" b="0" i="0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en-US" sz="1100" b="0" i="1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39</a:t>
            </a:r>
            <a:r>
              <a:rPr lang="en-US" sz="1100" b="0" i="0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es-ES" sz="1100" b="0" i="0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1922-1930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. </a:t>
            </a:r>
            <a:r>
              <a:rPr lang="en-US" sz="1100" b="0" i="1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J. </a:t>
            </a:r>
            <a:r>
              <a:rPr lang="en-US" sz="1100" b="0" i="1" u="none" strike="noStrike" baseline="0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Comput</a:t>
            </a:r>
            <a:r>
              <a:rPr lang="en-US" sz="1100" b="0" i="1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. Chem. </a:t>
            </a:r>
            <a:r>
              <a:rPr lang="en-US" sz="1100" b="1" i="0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2021</a:t>
            </a:r>
            <a:r>
              <a:rPr lang="en-US" sz="1100" b="0" i="0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en-US" sz="1100" b="0" i="1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42</a:t>
            </a:r>
            <a:r>
              <a:rPr lang="en-US" sz="1100" b="0" i="0" u="none" strike="noStrike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2036-2048. </a:t>
            </a:r>
            <a:endParaRPr lang="fr-FR" sz="1100" b="0" i="1" dirty="0">
              <a:solidFill>
                <a:srgbClr val="000000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D8FCF56-8EC0-AC2B-AEA8-9C74C42ECFAC}"/>
              </a:ext>
            </a:extLst>
          </p:cNvPr>
          <p:cNvSpPr txBox="1"/>
          <p:nvPr/>
        </p:nvSpPr>
        <p:spPr>
          <a:xfrm>
            <a:off x="452716" y="-3860"/>
            <a:ext cx="5913689" cy="769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nl-NL" sz="4400" b="1" dirty="0">
                <a:solidFill>
                  <a:srgbClr val="C00000"/>
                </a:solidFill>
              </a:rPr>
              <a:t>Goal</a:t>
            </a:r>
          </a:p>
        </p:txBody>
      </p:sp>
    </p:spTree>
    <p:extLst>
      <p:ext uri="{BB962C8B-B14F-4D97-AF65-F5344CB8AC3E}">
        <p14:creationId xmlns:p14="http://schemas.microsoft.com/office/powerpoint/2010/main" val="7394026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223BB9-4EDB-BDB7-B809-2B023187D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4CE3F-3958-4E6A-8FBF-E378C44BBE7B}" type="slidenum">
              <a:rPr lang="es-ES" smtClean="0"/>
              <a:t>13</a:t>
            </a:fld>
            <a:endParaRPr lang="es-E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D46B65-389C-8FA2-A8C1-399E995E3FFB}"/>
              </a:ext>
            </a:extLst>
          </p:cNvPr>
          <p:cNvSpPr txBox="1"/>
          <p:nvPr/>
        </p:nvSpPr>
        <p:spPr>
          <a:xfrm>
            <a:off x="103557" y="999770"/>
            <a:ext cx="3024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err="1"/>
              <a:t>Decomposition</a:t>
            </a:r>
            <a:r>
              <a:rPr lang="es-ES" b="1" dirty="0"/>
              <a:t> </a:t>
            </a:r>
            <a:r>
              <a:rPr lang="es-ES" b="1" dirty="0" err="1"/>
              <a:t>of</a:t>
            </a:r>
            <a:r>
              <a:rPr lang="es-ES" b="1" dirty="0"/>
              <a:t> </a:t>
            </a:r>
            <a:r>
              <a:rPr lang="es-ES" b="1" dirty="0" err="1"/>
              <a:t>benzene</a:t>
            </a:r>
            <a:endParaRPr lang="es-ES" b="1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621BBE7-5325-51ED-5422-17F30C23819C}"/>
              </a:ext>
            </a:extLst>
          </p:cNvPr>
          <p:cNvGrpSpPr/>
          <p:nvPr/>
        </p:nvGrpSpPr>
        <p:grpSpPr>
          <a:xfrm>
            <a:off x="2245413" y="1284190"/>
            <a:ext cx="7701171" cy="5040412"/>
            <a:chOff x="648854" y="1353061"/>
            <a:chExt cx="7469626" cy="4932219"/>
          </a:xfrm>
        </p:grpSpPr>
        <p:pic>
          <p:nvPicPr>
            <p:cNvPr id="12" name="Imagen 8" descr="Gráfico, Gráfico de burbujas&#10;&#10;Descripción generada automáticamente">
              <a:extLst>
                <a:ext uri="{FF2B5EF4-FFF2-40B4-BE49-F238E27FC236}">
                  <a16:creationId xmlns:a16="http://schemas.microsoft.com/office/drawing/2014/main" id="{77A309D3-EA00-1D88-8C0B-CE0B9305D5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73" t="7798" r="3939" b="5899"/>
            <a:stretch/>
          </p:blipFill>
          <p:spPr>
            <a:xfrm>
              <a:off x="648854" y="1353061"/>
              <a:ext cx="7222836" cy="4932219"/>
            </a:xfrm>
            <a:prstGeom prst="rect">
              <a:avLst/>
            </a:prstGeom>
          </p:spPr>
        </p:pic>
        <p:cxnSp>
          <p:nvCxnSpPr>
            <p:cNvPr id="13" name="Conector recto de flecha 10">
              <a:extLst>
                <a:ext uri="{FF2B5EF4-FFF2-40B4-BE49-F238E27FC236}">
                  <a16:creationId xmlns:a16="http://schemas.microsoft.com/office/drawing/2014/main" id="{C564659C-3C4F-C232-19B3-A40EE54E20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30454" y="2047053"/>
              <a:ext cx="852162" cy="501769"/>
            </a:xfrm>
            <a:prstGeom prst="straightConnector1">
              <a:avLst/>
            </a:prstGeom>
            <a:ln w="57150">
              <a:solidFill>
                <a:srgbClr val="FF0066"/>
              </a:solidFill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14" name="CuadroTexto 11">
              <a:extLst>
                <a:ext uri="{FF2B5EF4-FFF2-40B4-BE49-F238E27FC236}">
                  <a16:creationId xmlns:a16="http://schemas.microsoft.com/office/drawing/2014/main" id="{0C195883-E3D0-0DB9-0652-9C47477AFF94}"/>
                </a:ext>
              </a:extLst>
            </p:cNvPr>
            <p:cNvSpPr txBox="1"/>
            <p:nvPr/>
          </p:nvSpPr>
          <p:spPr>
            <a:xfrm>
              <a:off x="6664258" y="1683017"/>
              <a:ext cx="1454222" cy="451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400" b="1" dirty="0" err="1">
                  <a:solidFill>
                    <a:srgbClr val="002060"/>
                  </a:solidFill>
                </a:rPr>
                <a:t>benzene</a:t>
              </a:r>
              <a:endParaRPr lang="es-ES" sz="2400" b="1" baseline="-25000" dirty="0">
                <a:solidFill>
                  <a:srgbClr val="002060"/>
                </a:solidFill>
              </a:endParaRPr>
            </a:p>
          </p:txBody>
        </p:sp>
        <p:sp>
          <p:nvSpPr>
            <p:cNvPr id="15" name="Elipse 15">
              <a:extLst>
                <a:ext uri="{FF2B5EF4-FFF2-40B4-BE49-F238E27FC236}">
                  <a16:creationId xmlns:a16="http://schemas.microsoft.com/office/drawing/2014/main" id="{E644B445-14EF-8C78-D468-F502C417159C}"/>
                </a:ext>
              </a:extLst>
            </p:cNvPr>
            <p:cNvSpPr/>
            <p:nvPr/>
          </p:nvSpPr>
          <p:spPr>
            <a:xfrm>
              <a:off x="2252518" y="2548823"/>
              <a:ext cx="938645" cy="558722"/>
            </a:xfrm>
            <a:prstGeom prst="ellipse">
              <a:avLst/>
            </a:prstGeom>
            <a:noFill/>
            <a:ln w="381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6" name="Elipse 16">
              <a:extLst>
                <a:ext uri="{FF2B5EF4-FFF2-40B4-BE49-F238E27FC236}">
                  <a16:creationId xmlns:a16="http://schemas.microsoft.com/office/drawing/2014/main" id="{1A518D6E-92EE-AFDF-543F-8C8ED5F4765C}"/>
                </a:ext>
              </a:extLst>
            </p:cNvPr>
            <p:cNvSpPr/>
            <p:nvPr/>
          </p:nvSpPr>
          <p:spPr>
            <a:xfrm>
              <a:off x="2252518" y="5533899"/>
              <a:ext cx="938645" cy="427682"/>
            </a:xfrm>
            <a:prstGeom prst="ellipse">
              <a:avLst/>
            </a:prstGeom>
            <a:noFill/>
            <a:ln w="381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7" name="CuadroTexto 17">
              <a:extLst>
                <a:ext uri="{FF2B5EF4-FFF2-40B4-BE49-F238E27FC236}">
                  <a16:creationId xmlns:a16="http://schemas.microsoft.com/office/drawing/2014/main" id="{BDB0C615-9B52-E3F6-C600-D70EF07131CA}"/>
                </a:ext>
              </a:extLst>
            </p:cNvPr>
            <p:cNvSpPr txBox="1"/>
            <p:nvPr/>
          </p:nvSpPr>
          <p:spPr>
            <a:xfrm>
              <a:off x="718527" y="2589672"/>
              <a:ext cx="1603023" cy="398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err="1">
                  <a:solidFill>
                    <a:schemeClr val="accent6">
                      <a:lumMod val="75000"/>
                    </a:schemeClr>
                  </a:solidFill>
                </a:rPr>
                <a:t>intermediates</a:t>
              </a:r>
              <a:endParaRPr lang="es-ES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8" name="CuadroTexto 18">
              <a:extLst>
                <a:ext uri="{FF2B5EF4-FFF2-40B4-BE49-F238E27FC236}">
                  <a16:creationId xmlns:a16="http://schemas.microsoft.com/office/drawing/2014/main" id="{61AA8459-D027-D562-D60E-9C920DBF9602}"/>
                </a:ext>
              </a:extLst>
            </p:cNvPr>
            <p:cNvSpPr txBox="1"/>
            <p:nvPr/>
          </p:nvSpPr>
          <p:spPr>
            <a:xfrm>
              <a:off x="1660428" y="5135581"/>
              <a:ext cx="1255985" cy="398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err="1">
                  <a:solidFill>
                    <a:schemeClr val="accent1">
                      <a:lumMod val="50000"/>
                    </a:schemeClr>
                  </a:solidFill>
                </a:rPr>
                <a:t>fragments</a:t>
              </a:r>
              <a:endParaRPr lang="es-ES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sp>
        <p:nvSpPr>
          <p:cNvPr id="3" name="Rectangle 25">
            <a:extLst>
              <a:ext uri="{FF2B5EF4-FFF2-40B4-BE49-F238E27FC236}">
                <a16:creationId xmlns:a16="http://schemas.microsoft.com/office/drawing/2014/main" id="{C84AFFA2-D92B-8903-A4F9-F447ADEF89E9}"/>
              </a:ext>
            </a:extLst>
          </p:cNvPr>
          <p:cNvSpPr/>
          <p:nvPr/>
        </p:nvSpPr>
        <p:spPr>
          <a:xfrm flipV="1">
            <a:off x="0" y="672278"/>
            <a:ext cx="12191999" cy="6349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Rectangle 25">
            <a:extLst>
              <a:ext uri="{FF2B5EF4-FFF2-40B4-BE49-F238E27FC236}">
                <a16:creationId xmlns:a16="http://schemas.microsoft.com/office/drawing/2014/main" id="{F3C0D4E6-452A-69A3-F49B-062C4B41AC5C}"/>
              </a:ext>
            </a:extLst>
          </p:cNvPr>
          <p:cNvSpPr/>
          <p:nvPr/>
        </p:nvSpPr>
        <p:spPr>
          <a:xfrm flipV="1">
            <a:off x="1" y="6352059"/>
            <a:ext cx="12191999" cy="6349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TextBox 1">
            <a:extLst>
              <a:ext uri="{FF2B5EF4-FFF2-40B4-BE49-F238E27FC236}">
                <a16:creationId xmlns:a16="http://schemas.microsoft.com/office/drawing/2014/main" id="{980B88AA-B151-67E7-74D2-38A3E3A96B7C}"/>
              </a:ext>
            </a:extLst>
          </p:cNvPr>
          <p:cNvSpPr txBox="1"/>
          <p:nvPr/>
        </p:nvSpPr>
        <p:spPr>
          <a:xfrm>
            <a:off x="452716" y="-3860"/>
            <a:ext cx="9699952" cy="73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nl-NL" sz="4200" b="1" dirty="0">
                <a:solidFill>
                  <a:srgbClr val="C00000"/>
                </a:solidFill>
              </a:rPr>
              <a:t>Results and discussion I : C</a:t>
            </a:r>
            <a:r>
              <a:rPr lang="nl-NL" sz="4200" b="1" baseline="-25000" dirty="0">
                <a:solidFill>
                  <a:srgbClr val="C00000"/>
                </a:solidFill>
              </a:rPr>
              <a:t>6</a:t>
            </a:r>
            <a:r>
              <a:rPr lang="nl-NL" sz="4200" b="1" dirty="0">
                <a:solidFill>
                  <a:srgbClr val="C00000"/>
                </a:solidFill>
              </a:rPr>
              <a:t>H</a:t>
            </a:r>
            <a:r>
              <a:rPr lang="nl-NL" sz="4200" b="1" baseline="-25000" dirty="0">
                <a:solidFill>
                  <a:srgbClr val="C00000"/>
                </a:solidFill>
              </a:rPr>
              <a:t>6 </a:t>
            </a:r>
            <a:r>
              <a:rPr lang="nl-NL" sz="4200" b="1" dirty="0">
                <a:solidFill>
                  <a:srgbClr val="C00000"/>
                </a:solidFill>
              </a:rPr>
              <a:t>(benzene)</a:t>
            </a:r>
          </a:p>
        </p:txBody>
      </p:sp>
    </p:spTree>
    <p:extLst>
      <p:ext uri="{BB962C8B-B14F-4D97-AF65-F5344CB8AC3E}">
        <p14:creationId xmlns:p14="http://schemas.microsoft.com/office/powerpoint/2010/main" val="27866148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7E2D2-BF48-B018-EED3-D1E61B83C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4CE3F-3958-4E6A-8FBF-E378C44BBE7B}" type="slidenum">
              <a:rPr lang="es-ES" smtClean="0"/>
              <a:t>14</a:t>
            </a:fld>
            <a:endParaRPr lang="es-ES" dirty="0"/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AA207262-01ED-D139-545B-BADD7F633A4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9388035"/>
              </p:ext>
            </p:extLst>
          </p:nvPr>
        </p:nvGraphicFramePr>
        <p:xfrm>
          <a:off x="-9436100" y="1081088"/>
          <a:ext cx="7037388" cy="5057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" imgW="3925443" imgH="2817495" progId="ChemDraw.Document.6.0">
                  <p:embed/>
                </p:oleObj>
              </mc:Choice>
              <mc:Fallback>
                <p:oleObj name="CS ChemDraw Drawing" r:id="rId2" imgW="3925443" imgH="2817495" progId="ChemDraw.Document.6.0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BA7AA5F9-14F3-C4FB-2AAB-4B6AB1B31EB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-9436100" y="1081088"/>
                        <a:ext cx="7037388" cy="5057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3553D75C-561A-1640-EB9E-9B2ECBB7241E}"/>
              </a:ext>
            </a:extLst>
          </p:cNvPr>
          <p:cNvSpPr txBox="1"/>
          <p:nvPr/>
        </p:nvSpPr>
        <p:spPr>
          <a:xfrm>
            <a:off x="452716" y="-3860"/>
            <a:ext cx="9699952" cy="73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nl-NL" sz="4200" b="1" dirty="0">
                <a:solidFill>
                  <a:srgbClr val="C00000"/>
                </a:solidFill>
              </a:rPr>
              <a:t>Results and discussion I : C</a:t>
            </a:r>
            <a:r>
              <a:rPr lang="nl-NL" sz="4200" b="1" baseline="-25000" dirty="0">
                <a:solidFill>
                  <a:srgbClr val="C00000"/>
                </a:solidFill>
              </a:rPr>
              <a:t>6</a:t>
            </a:r>
            <a:r>
              <a:rPr lang="nl-NL" sz="4200" b="1" dirty="0">
                <a:solidFill>
                  <a:srgbClr val="C00000"/>
                </a:solidFill>
              </a:rPr>
              <a:t>H</a:t>
            </a:r>
            <a:r>
              <a:rPr lang="nl-NL" sz="4200" b="1" baseline="-25000" dirty="0">
                <a:solidFill>
                  <a:srgbClr val="C00000"/>
                </a:solidFill>
              </a:rPr>
              <a:t>6 </a:t>
            </a:r>
            <a:r>
              <a:rPr lang="nl-NL" sz="4200" b="1" dirty="0">
                <a:solidFill>
                  <a:srgbClr val="C00000"/>
                </a:solidFill>
              </a:rPr>
              <a:t>(benzene)</a:t>
            </a:r>
          </a:p>
        </p:txBody>
      </p:sp>
      <p:sp>
        <p:nvSpPr>
          <p:cNvPr id="3" name="Rectangle 25">
            <a:extLst>
              <a:ext uri="{FF2B5EF4-FFF2-40B4-BE49-F238E27FC236}">
                <a16:creationId xmlns:a16="http://schemas.microsoft.com/office/drawing/2014/main" id="{30182237-D2F0-1626-69E4-DD73B0AD70F8}"/>
              </a:ext>
            </a:extLst>
          </p:cNvPr>
          <p:cNvSpPr/>
          <p:nvPr/>
        </p:nvSpPr>
        <p:spPr>
          <a:xfrm flipV="1">
            <a:off x="0" y="672278"/>
            <a:ext cx="12191999" cy="6349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Rectangle 25">
            <a:extLst>
              <a:ext uri="{FF2B5EF4-FFF2-40B4-BE49-F238E27FC236}">
                <a16:creationId xmlns:a16="http://schemas.microsoft.com/office/drawing/2014/main" id="{BC05EB3B-C81E-B66B-3E8B-F6AD40DE864C}"/>
              </a:ext>
            </a:extLst>
          </p:cNvPr>
          <p:cNvSpPr/>
          <p:nvPr/>
        </p:nvSpPr>
        <p:spPr>
          <a:xfrm flipV="1">
            <a:off x="1" y="6352059"/>
            <a:ext cx="12191999" cy="6349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4A5160A8-0705-B3C3-5B9E-C693B30A805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3768729"/>
              </p:ext>
            </p:extLst>
          </p:nvPr>
        </p:nvGraphicFramePr>
        <p:xfrm>
          <a:off x="150813" y="985838"/>
          <a:ext cx="7048500" cy="5065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4" imgW="3931769" imgH="2822121" progId="ChemDraw.Document.6.0">
                  <p:embed/>
                </p:oleObj>
              </mc:Choice>
              <mc:Fallback>
                <p:oleObj name="CS ChemDraw Drawing" r:id="rId4" imgW="3931769" imgH="2822121" progId="ChemDraw.Document.6.0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E58CF7FF-3026-17D0-B9FC-CAC88B1043A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0813" y="985838"/>
                        <a:ext cx="7048500" cy="50657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440172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7E2D2-BF48-B018-EED3-D1E61B83C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4CE3F-3958-4E6A-8FBF-E378C44BBE7B}" type="slidenum">
              <a:rPr lang="es-ES" smtClean="0"/>
              <a:t>15</a:t>
            </a:fld>
            <a:endParaRPr lang="es-E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553D75C-561A-1640-EB9E-9B2ECBB7241E}"/>
              </a:ext>
            </a:extLst>
          </p:cNvPr>
          <p:cNvSpPr txBox="1"/>
          <p:nvPr/>
        </p:nvSpPr>
        <p:spPr>
          <a:xfrm>
            <a:off x="452716" y="-3860"/>
            <a:ext cx="9699952" cy="73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nl-NL" sz="4200" b="1" dirty="0">
                <a:solidFill>
                  <a:srgbClr val="C00000"/>
                </a:solidFill>
              </a:rPr>
              <a:t>Results and discussion I : C</a:t>
            </a:r>
            <a:r>
              <a:rPr lang="nl-NL" sz="4200" b="1" baseline="-25000" dirty="0">
                <a:solidFill>
                  <a:srgbClr val="C00000"/>
                </a:solidFill>
              </a:rPr>
              <a:t>6</a:t>
            </a:r>
            <a:r>
              <a:rPr lang="nl-NL" sz="4200" b="1" dirty="0">
                <a:solidFill>
                  <a:srgbClr val="C00000"/>
                </a:solidFill>
              </a:rPr>
              <a:t>H</a:t>
            </a:r>
            <a:r>
              <a:rPr lang="nl-NL" sz="4200" b="1" baseline="-25000" dirty="0">
                <a:solidFill>
                  <a:srgbClr val="C00000"/>
                </a:solidFill>
              </a:rPr>
              <a:t>6 </a:t>
            </a:r>
            <a:r>
              <a:rPr lang="nl-NL" sz="4200" b="1" dirty="0">
                <a:solidFill>
                  <a:srgbClr val="C00000"/>
                </a:solidFill>
              </a:rPr>
              <a:t>(benzene)</a:t>
            </a:r>
          </a:p>
        </p:txBody>
      </p:sp>
      <p:sp>
        <p:nvSpPr>
          <p:cNvPr id="3" name="Rectangle 25">
            <a:extLst>
              <a:ext uri="{FF2B5EF4-FFF2-40B4-BE49-F238E27FC236}">
                <a16:creationId xmlns:a16="http://schemas.microsoft.com/office/drawing/2014/main" id="{30182237-D2F0-1626-69E4-DD73B0AD70F8}"/>
              </a:ext>
            </a:extLst>
          </p:cNvPr>
          <p:cNvSpPr/>
          <p:nvPr/>
        </p:nvSpPr>
        <p:spPr>
          <a:xfrm flipV="1">
            <a:off x="0" y="672278"/>
            <a:ext cx="12191999" cy="6349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Rectangle 25">
            <a:extLst>
              <a:ext uri="{FF2B5EF4-FFF2-40B4-BE49-F238E27FC236}">
                <a16:creationId xmlns:a16="http://schemas.microsoft.com/office/drawing/2014/main" id="{BC05EB3B-C81E-B66B-3E8B-F6AD40DE864C}"/>
              </a:ext>
            </a:extLst>
          </p:cNvPr>
          <p:cNvSpPr/>
          <p:nvPr/>
        </p:nvSpPr>
        <p:spPr>
          <a:xfrm flipV="1">
            <a:off x="1" y="6352059"/>
            <a:ext cx="12191999" cy="6349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273DCD3B-2D9E-FE63-E648-BF6EB0F30CDD}"/>
              </a:ext>
            </a:extLst>
          </p:cNvPr>
          <p:cNvSpPr txBox="1"/>
          <p:nvPr/>
        </p:nvSpPr>
        <p:spPr>
          <a:xfrm>
            <a:off x="7350894" y="1997839"/>
            <a:ext cx="4792712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i="0" u="none" strike="noStrike" baseline="0" dirty="0">
                <a:solidFill>
                  <a:schemeClr val="accent6">
                    <a:lumMod val="50000"/>
                  </a:schemeClr>
                </a:solidFill>
              </a:rPr>
              <a:t>Molecules that have been detected in space</a:t>
            </a:r>
            <a:r>
              <a:rPr lang="en-US" b="1" i="0" u="none" strike="noStrike" baseline="0" dirty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pPr algn="just"/>
            <a:r>
              <a:rPr lang="en-US" b="1" i="0" u="none" strike="noStrike" baseline="0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i="0" u="none" strike="noStrike" baseline="0" dirty="0">
                <a:solidFill>
                  <a:srgbClr val="EE7316"/>
                </a:solidFill>
              </a:rPr>
              <a:t>Molecules whose structure is analogous to that of molecules detected in space but for H-loss or H-gain.</a:t>
            </a:r>
          </a:p>
          <a:p>
            <a:pPr algn="just"/>
            <a:endParaRPr lang="en-US" b="1" i="0" u="none" strike="noStrike" baseline="0" dirty="0">
              <a:solidFill>
                <a:srgbClr val="EE7316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/>
              <a:t>Not detected molecules. </a:t>
            </a:r>
          </a:p>
          <a:p>
            <a:pPr algn="just"/>
            <a:endParaRPr lang="en-US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i="0" u="none" strike="noStrike" baseline="0" dirty="0">
                <a:solidFill>
                  <a:schemeClr val="bg1">
                    <a:lumMod val="65000"/>
                  </a:schemeClr>
                </a:solidFill>
              </a:rPr>
              <a:t>(*) Those reactants that can be connected with benzene via a barrierless </a:t>
            </a:r>
            <a:r>
              <a:rPr lang="es-ES" b="1" i="0" u="none" strike="noStrike" baseline="0" dirty="0" err="1">
                <a:solidFill>
                  <a:schemeClr val="bg1">
                    <a:lumMod val="65000"/>
                  </a:schemeClr>
                </a:solidFill>
              </a:rPr>
              <a:t>transformation</a:t>
            </a:r>
            <a:r>
              <a:rPr lang="es-ES" b="1" i="0" u="none" strike="noStrike" baseline="0" dirty="0">
                <a:solidFill>
                  <a:schemeClr val="bg1">
                    <a:lumMod val="65000"/>
                  </a:schemeClr>
                </a:solidFill>
              </a:rPr>
              <a:t>.</a:t>
            </a:r>
            <a:endParaRPr lang="es-ES" b="1" dirty="0">
              <a:solidFill>
                <a:schemeClr val="bg1">
                  <a:lumMod val="65000"/>
                </a:schemeClr>
              </a:solidFill>
            </a:endParaRP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8854AAD6-FF2E-F901-FD30-C13E143D957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7790943"/>
              </p:ext>
            </p:extLst>
          </p:nvPr>
        </p:nvGraphicFramePr>
        <p:xfrm>
          <a:off x="150813" y="985838"/>
          <a:ext cx="7048500" cy="5065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" imgW="3931769" imgH="2822121" progId="ChemDraw.Document.6.0">
                  <p:embed/>
                </p:oleObj>
              </mc:Choice>
              <mc:Fallback>
                <p:oleObj name="CS ChemDraw Drawing" r:id="rId2" imgW="3931769" imgH="2822121" progId="ChemDraw.Document.6.0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4A5160A8-0705-B3C3-5B9E-C693B30A805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50813" y="985838"/>
                        <a:ext cx="7048500" cy="50657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268011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7E2D2-BF48-B018-EED3-D1E61B83C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4CE3F-3958-4E6A-8FBF-E378C44BBE7B}" type="slidenum">
              <a:rPr lang="es-ES" smtClean="0"/>
              <a:t>16</a:t>
            </a:fld>
            <a:endParaRPr lang="es-E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553D75C-561A-1640-EB9E-9B2ECBB7241E}"/>
              </a:ext>
            </a:extLst>
          </p:cNvPr>
          <p:cNvSpPr txBox="1"/>
          <p:nvPr/>
        </p:nvSpPr>
        <p:spPr>
          <a:xfrm>
            <a:off x="452716" y="-3860"/>
            <a:ext cx="9699952" cy="73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nl-NL" sz="4200" b="1" dirty="0">
                <a:solidFill>
                  <a:srgbClr val="C00000"/>
                </a:solidFill>
              </a:rPr>
              <a:t>Results and discussion I : C</a:t>
            </a:r>
            <a:r>
              <a:rPr lang="nl-NL" sz="4200" b="1" baseline="-25000" dirty="0">
                <a:solidFill>
                  <a:srgbClr val="C00000"/>
                </a:solidFill>
              </a:rPr>
              <a:t>6</a:t>
            </a:r>
            <a:r>
              <a:rPr lang="nl-NL" sz="4200" b="1" dirty="0">
                <a:solidFill>
                  <a:srgbClr val="C00000"/>
                </a:solidFill>
              </a:rPr>
              <a:t>H</a:t>
            </a:r>
            <a:r>
              <a:rPr lang="nl-NL" sz="4200" b="1" baseline="-25000" dirty="0">
                <a:solidFill>
                  <a:srgbClr val="C00000"/>
                </a:solidFill>
              </a:rPr>
              <a:t>6 </a:t>
            </a:r>
            <a:r>
              <a:rPr lang="nl-NL" sz="4200" b="1" dirty="0">
                <a:solidFill>
                  <a:srgbClr val="C00000"/>
                </a:solidFill>
              </a:rPr>
              <a:t>(benzene)</a:t>
            </a:r>
          </a:p>
        </p:txBody>
      </p:sp>
      <p:sp>
        <p:nvSpPr>
          <p:cNvPr id="3" name="Rectangle 25">
            <a:extLst>
              <a:ext uri="{FF2B5EF4-FFF2-40B4-BE49-F238E27FC236}">
                <a16:creationId xmlns:a16="http://schemas.microsoft.com/office/drawing/2014/main" id="{30182237-D2F0-1626-69E4-DD73B0AD70F8}"/>
              </a:ext>
            </a:extLst>
          </p:cNvPr>
          <p:cNvSpPr/>
          <p:nvPr/>
        </p:nvSpPr>
        <p:spPr>
          <a:xfrm flipV="1">
            <a:off x="0" y="672278"/>
            <a:ext cx="12191999" cy="6349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Rectangle 25">
            <a:extLst>
              <a:ext uri="{FF2B5EF4-FFF2-40B4-BE49-F238E27FC236}">
                <a16:creationId xmlns:a16="http://schemas.microsoft.com/office/drawing/2014/main" id="{BC05EB3B-C81E-B66B-3E8B-F6AD40DE864C}"/>
              </a:ext>
            </a:extLst>
          </p:cNvPr>
          <p:cNvSpPr/>
          <p:nvPr/>
        </p:nvSpPr>
        <p:spPr>
          <a:xfrm flipV="1">
            <a:off x="1" y="6352059"/>
            <a:ext cx="12191999" cy="6349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273DCD3B-2D9E-FE63-E648-BF6EB0F30CDD}"/>
              </a:ext>
            </a:extLst>
          </p:cNvPr>
          <p:cNvSpPr txBox="1"/>
          <p:nvPr/>
        </p:nvSpPr>
        <p:spPr>
          <a:xfrm>
            <a:off x="7350894" y="1997839"/>
            <a:ext cx="4792712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i="0" u="none" strike="noStrike" baseline="0" dirty="0">
                <a:solidFill>
                  <a:schemeClr val="accent6">
                    <a:lumMod val="50000"/>
                  </a:schemeClr>
                </a:solidFill>
              </a:rPr>
              <a:t>Molecules that have been detected in space</a:t>
            </a:r>
            <a:r>
              <a:rPr lang="en-US" b="1" i="0" u="none" strike="noStrike" baseline="0" dirty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pPr algn="just"/>
            <a:r>
              <a:rPr lang="en-US" b="1" i="0" u="none" strike="noStrike" baseline="0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i="0" u="none" strike="noStrike" baseline="0" dirty="0">
                <a:solidFill>
                  <a:srgbClr val="EE7316"/>
                </a:solidFill>
              </a:rPr>
              <a:t>Molecules whose structure is analogous to that of molecules detected in space but for H-loss or H-gain.</a:t>
            </a:r>
          </a:p>
          <a:p>
            <a:pPr algn="just"/>
            <a:endParaRPr lang="en-US" b="1" i="0" u="none" strike="noStrike" baseline="0" dirty="0">
              <a:solidFill>
                <a:srgbClr val="EE7316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/>
              <a:t>Not detected molecules. </a:t>
            </a:r>
          </a:p>
          <a:p>
            <a:pPr algn="just"/>
            <a:endParaRPr lang="en-US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i="0" u="none" strike="noStrike" baseline="0" dirty="0">
                <a:solidFill>
                  <a:schemeClr val="bg1">
                    <a:lumMod val="65000"/>
                  </a:schemeClr>
                </a:solidFill>
              </a:rPr>
              <a:t>(*) Those reactants that can be connected with benzene via a barrierless </a:t>
            </a:r>
            <a:r>
              <a:rPr lang="es-ES" b="1" i="0" u="none" strike="noStrike" baseline="0" dirty="0" err="1">
                <a:solidFill>
                  <a:schemeClr val="bg1">
                    <a:lumMod val="65000"/>
                  </a:schemeClr>
                </a:solidFill>
              </a:rPr>
              <a:t>transformation</a:t>
            </a:r>
            <a:r>
              <a:rPr lang="es-ES" b="1" i="0" u="none" strike="noStrike" baseline="0" dirty="0">
                <a:solidFill>
                  <a:schemeClr val="bg1">
                    <a:lumMod val="65000"/>
                  </a:schemeClr>
                </a:solidFill>
              </a:rPr>
              <a:t>.</a:t>
            </a:r>
            <a:endParaRPr lang="es-ES" b="1" dirty="0">
              <a:solidFill>
                <a:schemeClr val="bg1">
                  <a:lumMod val="65000"/>
                </a:schemeClr>
              </a:solidFill>
            </a:endParaRP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E58CF7FF-3026-17D0-B9FC-CAC88B1043A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5409629"/>
              </p:ext>
            </p:extLst>
          </p:nvPr>
        </p:nvGraphicFramePr>
        <p:xfrm>
          <a:off x="152400" y="985838"/>
          <a:ext cx="7045325" cy="5065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" imgW="3929952" imgH="2822121" progId="ChemDraw.Document.6.0">
                  <p:embed/>
                </p:oleObj>
              </mc:Choice>
              <mc:Fallback>
                <p:oleObj name="CS ChemDraw Drawing" r:id="rId2" imgW="3929952" imgH="2822121" progId="ChemDraw.Document.6.0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D07DDC52-4B71-4965-7751-F3D68F8B801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52400" y="985838"/>
                        <a:ext cx="7045325" cy="50657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uadroTexto 11">
            <a:extLst>
              <a:ext uri="{FF2B5EF4-FFF2-40B4-BE49-F238E27FC236}">
                <a16:creationId xmlns:a16="http://schemas.microsoft.com/office/drawing/2014/main" id="{B7101F6F-8F47-DD52-6B39-B9CF556ABA45}"/>
              </a:ext>
            </a:extLst>
          </p:cNvPr>
          <p:cNvSpPr txBox="1"/>
          <p:nvPr/>
        </p:nvSpPr>
        <p:spPr>
          <a:xfrm>
            <a:off x="88900" y="6415555"/>
            <a:ext cx="107505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b="1" i="0" u="none" strike="noStrike" baseline="0" dirty="0">
                <a:solidFill>
                  <a:schemeClr val="accent6">
                    <a:lumMod val="50000"/>
                  </a:schemeClr>
                </a:solidFill>
              </a:rPr>
              <a:t>Molecules that have been detected in space</a:t>
            </a:r>
            <a:r>
              <a:rPr lang="en-US" sz="1200" b="1" i="0" u="none" strike="noStrike" baseline="0" dirty="0"/>
              <a:t>. </a:t>
            </a:r>
            <a:r>
              <a:rPr lang="en-US" sz="1200" b="0" i="0" u="none" strike="noStrike" baseline="0" dirty="0">
                <a:solidFill>
                  <a:srgbClr val="EE7316"/>
                </a:solidFill>
              </a:rPr>
              <a:t>Molecules whose structure is analogous to that of molecules detected in space but for H-loss </a:t>
            </a:r>
            <a:r>
              <a:rPr lang="en-US" sz="1200" i="0" u="none" strike="noStrike" baseline="0" dirty="0">
                <a:solidFill>
                  <a:srgbClr val="EE7316"/>
                </a:solidFill>
              </a:rPr>
              <a:t>or H-gain</a:t>
            </a:r>
            <a:r>
              <a:rPr lang="en-US" sz="1200" i="0" u="none" strike="noStrike" baseline="0" dirty="0"/>
              <a:t>.</a:t>
            </a:r>
            <a:r>
              <a:rPr lang="en-US" sz="1200" i="0" u="none" strike="noStrike" baseline="0" dirty="0">
                <a:solidFill>
                  <a:srgbClr val="EE7316"/>
                </a:solidFill>
              </a:rPr>
              <a:t> </a:t>
            </a:r>
            <a:r>
              <a:rPr lang="en-US" sz="1200" dirty="0"/>
              <a:t>Not detected molecules. </a:t>
            </a:r>
            <a:r>
              <a:rPr lang="en-US" sz="1200" b="0" i="0" u="none" strike="noStrike" baseline="0" dirty="0">
                <a:solidFill>
                  <a:schemeClr val="bg1">
                    <a:lumMod val="65000"/>
                  </a:schemeClr>
                </a:solidFill>
              </a:rPr>
              <a:t>We mark with a star those reactants that can be connected with benzene via a barrierless </a:t>
            </a:r>
            <a:r>
              <a:rPr lang="es-ES" sz="1200" b="0" i="0" u="none" strike="noStrike" baseline="0" dirty="0" err="1">
                <a:solidFill>
                  <a:schemeClr val="bg1">
                    <a:lumMod val="65000"/>
                  </a:schemeClr>
                </a:solidFill>
              </a:rPr>
              <a:t>transformation</a:t>
            </a:r>
            <a:r>
              <a:rPr lang="es-ES" sz="1200" b="0" i="0" u="none" strike="noStrike" baseline="0" dirty="0">
                <a:solidFill>
                  <a:schemeClr val="bg1">
                    <a:lumMod val="65000"/>
                  </a:schemeClr>
                </a:solidFill>
              </a:rPr>
              <a:t>.</a:t>
            </a:r>
            <a:endParaRPr lang="es-ES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5424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7E2D2-BF48-B018-EED3-D1E61B83C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4CE3F-3958-4E6A-8FBF-E378C44BBE7B}" type="slidenum">
              <a:rPr lang="es-ES" smtClean="0"/>
              <a:t>17</a:t>
            </a:fld>
            <a:endParaRPr lang="es-E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553D75C-561A-1640-EB9E-9B2ECBB7241E}"/>
              </a:ext>
            </a:extLst>
          </p:cNvPr>
          <p:cNvSpPr txBox="1"/>
          <p:nvPr/>
        </p:nvSpPr>
        <p:spPr>
          <a:xfrm>
            <a:off x="452716" y="-3860"/>
            <a:ext cx="9699952" cy="73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nl-NL" sz="4200" b="1" dirty="0">
                <a:solidFill>
                  <a:srgbClr val="C00000"/>
                </a:solidFill>
              </a:rPr>
              <a:t>Results and discussion I : C</a:t>
            </a:r>
            <a:r>
              <a:rPr lang="nl-NL" sz="4200" b="1" baseline="-25000" dirty="0">
                <a:solidFill>
                  <a:srgbClr val="C00000"/>
                </a:solidFill>
              </a:rPr>
              <a:t>6</a:t>
            </a:r>
            <a:r>
              <a:rPr lang="nl-NL" sz="4200" b="1" dirty="0">
                <a:solidFill>
                  <a:srgbClr val="C00000"/>
                </a:solidFill>
              </a:rPr>
              <a:t>H</a:t>
            </a:r>
            <a:r>
              <a:rPr lang="nl-NL" sz="4200" b="1" baseline="-25000" dirty="0">
                <a:solidFill>
                  <a:srgbClr val="C00000"/>
                </a:solidFill>
              </a:rPr>
              <a:t>6 </a:t>
            </a:r>
            <a:r>
              <a:rPr lang="nl-NL" sz="4200" b="1" dirty="0">
                <a:solidFill>
                  <a:srgbClr val="C00000"/>
                </a:solidFill>
              </a:rPr>
              <a:t>(benzene)</a:t>
            </a:r>
          </a:p>
        </p:txBody>
      </p:sp>
      <p:sp>
        <p:nvSpPr>
          <p:cNvPr id="3" name="Rectangle 25">
            <a:extLst>
              <a:ext uri="{FF2B5EF4-FFF2-40B4-BE49-F238E27FC236}">
                <a16:creationId xmlns:a16="http://schemas.microsoft.com/office/drawing/2014/main" id="{30182237-D2F0-1626-69E4-DD73B0AD70F8}"/>
              </a:ext>
            </a:extLst>
          </p:cNvPr>
          <p:cNvSpPr/>
          <p:nvPr/>
        </p:nvSpPr>
        <p:spPr>
          <a:xfrm flipV="1">
            <a:off x="0" y="672278"/>
            <a:ext cx="12191999" cy="6349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Rectangle 25">
            <a:extLst>
              <a:ext uri="{FF2B5EF4-FFF2-40B4-BE49-F238E27FC236}">
                <a16:creationId xmlns:a16="http://schemas.microsoft.com/office/drawing/2014/main" id="{BC05EB3B-C81E-B66B-3E8B-F6AD40DE864C}"/>
              </a:ext>
            </a:extLst>
          </p:cNvPr>
          <p:cNvSpPr/>
          <p:nvPr/>
        </p:nvSpPr>
        <p:spPr>
          <a:xfrm flipV="1">
            <a:off x="1" y="6352059"/>
            <a:ext cx="12191999" cy="6349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E58CF7FF-3026-17D0-B9FC-CAC88B1043A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0982630"/>
              </p:ext>
            </p:extLst>
          </p:nvPr>
        </p:nvGraphicFramePr>
        <p:xfrm>
          <a:off x="152400" y="985838"/>
          <a:ext cx="7045325" cy="5065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" imgW="3929952" imgH="2822121" progId="ChemDraw.Document.6.0">
                  <p:embed/>
                </p:oleObj>
              </mc:Choice>
              <mc:Fallback>
                <p:oleObj name="CS ChemDraw Drawing" r:id="rId2" imgW="3929952" imgH="2822121" progId="ChemDraw.Document.6.0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E58CF7FF-3026-17D0-B9FC-CAC88B1043A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52400" y="985838"/>
                        <a:ext cx="7045325" cy="50657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uadroTexto 11">
            <a:extLst>
              <a:ext uri="{FF2B5EF4-FFF2-40B4-BE49-F238E27FC236}">
                <a16:creationId xmlns:a16="http://schemas.microsoft.com/office/drawing/2014/main" id="{136EAAF1-84A4-94AF-4010-7610160BA85D}"/>
              </a:ext>
            </a:extLst>
          </p:cNvPr>
          <p:cNvSpPr txBox="1"/>
          <p:nvPr/>
        </p:nvSpPr>
        <p:spPr>
          <a:xfrm>
            <a:off x="88900" y="6415555"/>
            <a:ext cx="107505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b="1" i="0" u="none" strike="noStrike" baseline="0" dirty="0">
                <a:solidFill>
                  <a:schemeClr val="accent6">
                    <a:lumMod val="50000"/>
                  </a:schemeClr>
                </a:solidFill>
              </a:rPr>
              <a:t>Molecules that have been detected in space</a:t>
            </a:r>
            <a:r>
              <a:rPr lang="en-US" sz="1200" b="1" i="0" u="none" strike="noStrike" baseline="0" dirty="0"/>
              <a:t>. </a:t>
            </a:r>
            <a:r>
              <a:rPr lang="en-US" sz="1200" b="0" i="0" u="none" strike="noStrike" baseline="0" dirty="0">
                <a:solidFill>
                  <a:srgbClr val="EE7316"/>
                </a:solidFill>
              </a:rPr>
              <a:t>Molecules whose structure is analogous to that of molecules detected in space but for H-loss </a:t>
            </a:r>
            <a:r>
              <a:rPr lang="en-US" sz="1200" i="0" u="none" strike="noStrike" baseline="0" dirty="0">
                <a:solidFill>
                  <a:srgbClr val="EE7316"/>
                </a:solidFill>
              </a:rPr>
              <a:t>or H-gain</a:t>
            </a:r>
            <a:r>
              <a:rPr lang="en-US" sz="1200" i="0" u="none" strike="noStrike" baseline="0" dirty="0"/>
              <a:t>.</a:t>
            </a:r>
            <a:r>
              <a:rPr lang="en-US" sz="1200" i="0" u="none" strike="noStrike" baseline="0" dirty="0">
                <a:solidFill>
                  <a:srgbClr val="EE7316"/>
                </a:solidFill>
              </a:rPr>
              <a:t> </a:t>
            </a:r>
            <a:r>
              <a:rPr lang="en-US" sz="1200" dirty="0"/>
              <a:t>Not detected molecules. </a:t>
            </a:r>
            <a:r>
              <a:rPr lang="en-US" sz="1200" b="0" i="0" u="none" strike="noStrike" baseline="0" dirty="0">
                <a:solidFill>
                  <a:schemeClr val="bg1">
                    <a:lumMod val="65000"/>
                  </a:schemeClr>
                </a:solidFill>
              </a:rPr>
              <a:t>We mark with a star those reactants that can be connected with benzene via a barrierless </a:t>
            </a:r>
            <a:r>
              <a:rPr lang="es-ES" sz="1200" b="0" i="0" u="none" strike="noStrike" baseline="0" dirty="0" err="1">
                <a:solidFill>
                  <a:schemeClr val="bg1">
                    <a:lumMod val="65000"/>
                  </a:schemeClr>
                </a:solidFill>
              </a:rPr>
              <a:t>transformation</a:t>
            </a:r>
            <a:r>
              <a:rPr lang="es-ES" sz="1200" b="0" i="0" u="none" strike="noStrike" baseline="0" dirty="0">
                <a:solidFill>
                  <a:schemeClr val="bg1">
                    <a:lumMod val="65000"/>
                  </a:schemeClr>
                </a:solidFill>
              </a:rPr>
              <a:t>.</a:t>
            </a:r>
            <a:endParaRPr lang="es-E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" name="CuadroTexto 6">
            <a:extLst>
              <a:ext uri="{FF2B5EF4-FFF2-40B4-BE49-F238E27FC236}">
                <a16:creationId xmlns:a16="http://schemas.microsoft.com/office/drawing/2014/main" id="{EA95C08E-4595-6915-7EBD-F1A970772358}"/>
              </a:ext>
            </a:extLst>
          </p:cNvPr>
          <p:cNvSpPr txBox="1"/>
          <p:nvPr/>
        </p:nvSpPr>
        <p:spPr>
          <a:xfrm>
            <a:off x="7350894" y="1997839"/>
            <a:ext cx="4792712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i="0" u="none" strike="noStrike" baseline="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Molecules that have been detected in space.</a:t>
            </a:r>
          </a:p>
          <a:p>
            <a:pPr algn="just"/>
            <a:r>
              <a:rPr lang="en-US" b="1" i="0" u="none" strike="noStrike" baseline="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i="0" u="none" strike="noStrike" baseline="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Molecules whose structure is analogous to that of molecules detected in space but for H-loss or H-gain.</a:t>
            </a:r>
          </a:p>
          <a:p>
            <a:pPr algn="just"/>
            <a:endParaRPr lang="en-US" b="1" i="0" u="none" strike="noStrike" baseline="0" dirty="0">
              <a:solidFill>
                <a:schemeClr val="bg2">
                  <a:lumMod val="50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2">
                    <a:lumMod val="50000"/>
                  </a:schemeClr>
                </a:solidFill>
              </a:rPr>
              <a:t>Not detected molecules. </a:t>
            </a:r>
          </a:p>
          <a:p>
            <a:pPr algn="just"/>
            <a:endParaRPr lang="en-US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i="0" u="none" strike="noStrike" baseline="0" dirty="0">
                <a:solidFill>
                  <a:schemeClr val="bg1">
                    <a:lumMod val="85000"/>
                  </a:schemeClr>
                </a:solidFill>
              </a:rPr>
              <a:t>(*) Those reactants that can be connected with benzene via a barrierless </a:t>
            </a:r>
            <a:r>
              <a:rPr lang="es-ES" b="1" i="0" u="none" strike="noStrike" baseline="0" dirty="0" err="1">
                <a:solidFill>
                  <a:schemeClr val="bg1">
                    <a:lumMod val="85000"/>
                  </a:schemeClr>
                </a:solidFill>
              </a:rPr>
              <a:t>transformation</a:t>
            </a:r>
            <a:r>
              <a:rPr lang="es-ES" b="1" i="0" u="none" strike="noStrike" baseline="0" dirty="0">
                <a:solidFill>
                  <a:schemeClr val="bg1">
                    <a:lumMod val="85000"/>
                  </a:schemeClr>
                </a:solidFill>
              </a:rPr>
              <a:t>.</a:t>
            </a:r>
            <a:endParaRPr lang="es-ES" b="1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581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Object 19">
            <a:extLst>
              <a:ext uri="{FF2B5EF4-FFF2-40B4-BE49-F238E27FC236}">
                <a16:creationId xmlns:a16="http://schemas.microsoft.com/office/drawing/2014/main" id="{D312440B-DC8F-3716-A7F4-4D47E1BB220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0422047"/>
              </p:ext>
            </p:extLst>
          </p:nvPr>
        </p:nvGraphicFramePr>
        <p:xfrm>
          <a:off x="150813" y="985838"/>
          <a:ext cx="7048500" cy="5065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3" imgW="3931769" imgH="2822121" progId="ChemDraw.Document.6.0">
                  <p:embed/>
                </p:oleObj>
              </mc:Choice>
              <mc:Fallback>
                <p:oleObj name="CS ChemDraw Drawing" r:id="rId3" imgW="3931769" imgH="2822121" progId="ChemDraw.Document.6.0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E58CF7FF-3026-17D0-B9FC-CAC88B1043A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0813" y="985838"/>
                        <a:ext cx="7048500" cy="50657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7E2D2-BF48-B018-EED3-D1E61B83C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4CE3F-3958-4E6A-8FBF-E378C44BBE7B}" type="slidenum">
              <a:rPr lang="es-ES" smtClean="0"/>
              <a:t>18</a:t>
            </a:fld>
            <a:endParaRPr lang="es-ES" dirty="0"/>
          </a:p>
        </p:txBody>
      </p:sp>
      <p:sp>
        <p:nvSpPr>
          <p:cNvPr id="5" name="Rectangle 25">
            <a:extLst>
              <a:ext uri="{FF2B5EF4-FFF2-40B4-BE49-F238E27FC236}">
                <a16:creationId xmlns:a16="http://schemas.microsoft.com/office/drawing/2014/main" id="{15AE6A1E-A58F-54EB-2EFC-944C387A32CF}"/>
              </a:ext>
            </a:extLst>
          </p:cNvPr>
          <p:cNvSpPr/>
          <p:nvPr/>
        </p:nvSpPr>
        <p:spPr>
          <a:xfrm flipV="1">
            <a:off x="0" y="672278"/>
            <a:ext cx="12191999" cy="6349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" name="Rectangle 25">
            <a:extLst>
              <a:ext uri="{FF2B5EF4-FFF2-40B4-BE49-F238E27FC236}">
                <a16:creationId xmlns:a16="http://schemas.microsoft.com/office/drawing/2014/main" id="{947F3EB3-8164-1FD8-43CC-1301CA716BF9}"/>
              </a:ext>
            </a:extLst>
          </p:cNvPr>
          <p:cNvSpPr/>
          <p:nvPr/>
        </p:nvSpPr>
        <p:spPr>
          <a:xfrm flipV="1">
            <a:off x="1" y="6352059"/>
            <a:ext cx="12191999" cy="6349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7" name="TextBox 1">
            <a:extLst>
              <a:ext uri="{FF2B5EF4-FFF2-40B4-BE49-F238E27FC236}">
                <a16:creationId xmlns:a16="http://schemas.microsoft.com/office/drawing/2014/main" id="{E318565C-0F6E-C90B-EF0A-D4C4E693736C}"/>
              </a:ext>
            </a:extLst>
          </p:cNvPr>
          <p:cNvSpPr txBox="1"/>
          <p:nvPr/>
        </p:nvSpPr>
        <p:spPr>
          <a:xfrm>
            <a:off x="452716" y="-3860"/>
            <a:ext cx="10386734" cy="73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nl-NL" sz="4200" b="1" dirty="0">
                <a:solidFill>
                  <a:srgbClr val="C00000"/>
                </a:solidFill>
              </a:rPr>
              <a:t>Results and discussion I : C</a:t>
            </a:r>
            <a:r>
              <a:rPr lang="nl-NL" sz="4200" b="1" baseline="-25000" dirty="0">
                <a:solidFill>
                  <a:srgbClr val="C00000"/>
                </a:solidFill>
              </a:rPr>
              <a:t>6</a:t>
            </a:r>
            <a:r>
              <a:rPr lang="nl-NL" sz="4200" b="1" dirty="0">
                <a:solidFill>
                  <a:srgbClr val="C00000"/>
                </a:solidFill>
              </a:rPr>
              <a:t>H</a:t>
            </a:r>
            <a:r>
              <a:rPr lang="nl-NL" sz="4200" b="1" baseline="-25000" dirty="0">
                <a:solidFill>
                  <a:srgbClr val="C00000"/>
                </a:solidFill>
              </a:rPr>
              <a:t>6 </a:t>
            </a:r>
            <a:r>
              <a:rPr lang="nl-NL" sz="4200" b="1" dirty="0">
                <a:solidFill>
                  <a:srgbClr val="C00000"/>
                </a:solidFill>
              </a:rPr>
              <a:t>(benzene)</a:t>
            </a:r>
          </a:p>
        </p:txBody>
      </p:sp>
      <p:pic>
        <p:nvPicPr>
          <p:cNvPr id="2" name="Picture 2" descr="X roja png imágenes | PNGWing">
            <a:extLst>
              <a:ext uri="{FF2B5EF4-FFF2-40B4-BE49-F238E27FC236}">
                <a16:creationId xmlns:a16="http://schemas.microsoft.com/office/drawing/2014/main" id="{707DFFE4-488D-CDB3-73D3-7E079CD940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41" b="98818" l="10000" r="90000">
                        <a14:foregroundMark x1="31196" y1="3209" x2="31196" y2="3209"/>
                        <a14:foregroundMark x1="24022" y1="93750" x2="24022" y2="93750"/>
                        <a14:foregroundMark x1="19348" y1="98818" x2="19348" y2="9881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2068" y="2137627"/>
            <a:ext cx="311015" cy="200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X roja png imágenes | PNGWing">
            <a:extLst>
              <a:ext uri="{FF2B5EF4-FFF2-40B4-BE49-F238E27FC236}">
                <a16:creationId xmlns:a16="http://schemas.microsoft.com/office/drawing/2014/main" id="{CF53ED55-A3E5-AD85-4F90-E517E0E77B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41" b="98818" l="10000" r="90000">
                        <a14:foregroundMark x1="31196" y1="3209" x2="31196" y2="3209"/>
                        <a14:foregroundMark x1="24022" y1="93750" x2="24022" y2="93750"/>
                        <a14:foregroundMark x1="19348" y1="98818" x2="19348" y2="9881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400" y="2137627"/>
            <a:ext cx="311015" cy="200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X roja png imágenes | PNGWing">
            <a:extLst>
              <a:ext uri="{FF2B5EF4-FFF2-40B4-BE49-F238E27FC236}">
                <a16:creationId xmlns:a16="http://schemas.microsoft.com/office/drawing/2014/main" id="{325F6179-4A04-8709-EF9B-B8F9E7790B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41" b="98818" l="10000" r="90000">
                        <a14:foregroundMark x1="31196" y1="3209" x2="31196" y2="3209"/>
                        <a14:foregroundMark x1="24022" y1="93750" x2="24022" y2="93750"/>
                        <a14:foregroundMark x1="19348" y1="98818" x2="19348" y2="9881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7922" y="2137627"/>
            <a:ext cx="311015" cy="200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X roja png imágenes | PNGWing">
            <a:extLst>
              <a:ext uri="{FF2B5EF4-FFF2-40B4-BE49-F238E27FC236}">
                <a16:creationId xmlns:a16="http://schemas.microsoft.com/office/drawing/2014/main" id="{DB64E9B8-1079-E3A0-A6E4-16A2E0198B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41" b="98818" l="10000" r="90000">
                        <a14:foregroundMark x1="31196" y1="3209" x2="31196" y2="3209"/>
                        <a14:foregroundMark x1="24022" y1="93750" x2="24022" y2="93750"/>
                        <a14:foregroundMark x1="19348" y1="98818" x2="19348" y2="9881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4069" y="4304799"/>
            <a:ext cx="311015" cy="200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X roja png imágenes | PNGWing">
            <a:extLst>
              <a:ext uri="{FF2B5EF4-FFF2-40B4-BE49-F238E27FC236}">
                <a16:creationId xmlns:a16="http://schemas.microsoft.com/office/drawing/2014/main" id="{E726D1F2-E4B7-9CB4-D36E-A0EF3CB9B3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41" b="98818" l="10000" r="90000">
                        <a14:foregroundMark x1="31196" y1="3209" x2="31196" y2="3209"/>
                        <a14:foregroundMark x1="24022" y1="93750" x2="24022" y2="93750"/>
                        <a14:foregroundMark x1="19348" y1="98818" x2="19348" y2="9881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8667" y="4304799"/>
            <a:ext cx="311015" cy="200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54754A3D-469A-E97F-BBF5-88523102FE3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1263942"/>
              </p:ext>
            </p:extLst>
          </p:nvPr>
        </p:nvGraphicFramePr>
        <p:xfrm>
          <a:off x="7664450" y="1790700"/>
          <a:ext cx="4454525" cy="3478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7" imgW="5562247" imgH="4346121" progId="ChemDraw.Document.6.0">
                  <p:embed/>
                </p:oleObj>
              </mc:Choice>
              <mc:Fallback>
                <p:oleObj name="CS ChemDraw Drawing" r:id="rId7" imgW="5562247" imgH="4346121" progId="ChemDraw.Document.6.0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71147842-3B13-81D6-9650-6FF5360658D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664450" y="1790700"/>
                        <a:ext cx="4454525" cy="3478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CuadroTexto 11">
            <a:extLst>
              <a:ext uri="{FF2B5EF4-FFF2-40B4-BE49-F238E27FC236}">
                <a16:creationId xmlns:a16="http://schemas.microsoft.com/office/drawing/2014/main" id="{A245C41D-952B-3045-16D2-5EDB0562AF81}"/>
              </a:ext>
            </a:extLst>
          </p:cNvPr>
          <p:cNvSpPr txBox="1"/>
          <p:nvPr/>
        </p:nvSpPr>
        <p:spPr>
          <a:xfrm>
            <a:off x="88900" y="6415555"/>
            <a:ext cx="107505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b="1" i="0" u="none" strike="noStrike" baseline="0" dirty="0">
                <a:solidFill>
                  <a:schemeClr val="accent6">
                    <a:lumMod val="50000"/>
                  </a:schemeClr>
                </a:solidFill>
              </a:rPr>
              <a:t>Molecules that have been detected in space</a:t>
            </a:r>
            <a:r>
              <a:rPr lang="en-US" sz="1200" b="1" i="0" u="none" strike="noStrike" baseline="0" dirty="0"/>
              <a:t>. </a:t>
            </a:r>
            <a:r>
              <a:rPr lang="en-US" sz="1200" b="0" i="0" u="none" strike="noStrike" baseline="0" dirty="0">
                <a:solidFill>
                  <a:srgbClr val="EE7316"/>
                </a:solidFill>
              </a:rPr>
              <a:t>Molecules whose structure is analogous to that of molecules detected in space but for H-loss </a:t>
            </a:r>
            <a:r>
              <a:rPr lang="en-US" sz="1200" i="0" u="none" strike="noStrike" baseline="0" dirty="0">
                <a:solidFill>
                  <a:srgbClr val="EE7316"/>
                </a:solidFill>
              </a:rPr>
              <a:t>or H-gain</a:t>
            </a:r>
            <a:r>
              <a:rPr lang="en-US" sz="1200" i="0" u="none" strike="noStrike" baseline="0" dirty="0"/>
              <a:t>.</a:t>
            </a:r>
            <a:r>
              <a:rPr lang="en-US" sz="1200" i="0" u="none" strike="noStrike" baseline="0" dirty="0">
                <a:solidFill>
                  <a:srgbClr val="EE7316"/>
                </a:solidFill>
              </a:rPr>
              <a:t> </a:t>
            </a:r>
            <a:r>
              <a:rPr lang="en-US" sz="1200" dirty="0"/>
              <a:t>Not detected molecules. </a:t>
            </a:r>
            <a:r>
              <a:rPr lang="en-US" sz="1200" b="0" i="0" u="none" strike="noStrike" baseline="0" dirty="0">
                <a:solidFill>
                  <a:schemeClr val="bg1">
                    <a:lumMod val="65000"/>
                  </a:schemeClr>
                </a:solidFill>
              </a:rPr>
              <a:t>We mark with a star those reactants that can be connected with benzene via a barrierless </a:t>
            </a:r>
            <a:r>
              <a:rPr lang="es-ES" sz="1200" b="0" i="0" u="none" strike="noStrike" baseline="0" dirty="0" err="1">
                <a:solidFill>
                  <a:schemeClr val="bg1">
                    <a:lumMod val="65000"/>
                  </a:schemeClr>
                </a:solidFill>
              </a:rPr>
              <a:t>transformation</a:t>
            </a:r>
            <a:r>
              <a:rPr lang="es-ES" sz="1200" b="0" i="0" u="none" strike="noStrike" baseline="0" dirty="0">
                <a:solidFill>
                  <a:schemeClr val="bg1">
                    <a:lumMod val="65000"/>
                  </a:schemeClr>
                </a:solidFill>
              </a:rPr>
              <a:t>.</a:t>
            </a:r>
            <a:endParaRPr lang="es-ES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6690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7E2D2-BF48-B018-EED3-D1E61B83C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4CE3F-3958-4E6A-8FBF-E378C44BBE7B}" type="slidenum">
              <a:rPr lang="es-ES" smtClean="0"/>
              <a:t>19</a:t>
            </a:fld>
            <a:endParaRPr lang="es-ES" dirty="0"/>
          </a:p>
        </p:txBody>
      </p:sp>
      <p:sp>
        <p:nvSpPr>
          <p:cNvPr id="5" name="Rectangle 25">
            <a:extLst>
              <a:ext uri="{FF2B5EF4-FFF2-40B4-BE49-F238E27FC236}">
                <a16:creationId xmlns:a16="http://schemas.microsoft.com/office/drawing/2014/main" id="{15AE6A1E-A58F-54EB-2EFC-944C387A32CF}"/>
              </a:ext>
            </a:extLst>
          </p:cNvPr>
          <p:cNvSpPr/>
          <p:nvPr/>
        </p:nvSpPr>
        <p:spPr>
          <a:xfrm flipV="1">
            <a:off x="0" y="672278"/>
            <a:ext cx="12191999" cy="6349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" name="Rectangle 25">
            <a:extLst>
              <a:ext uri="{FF2B5EF4-FFF2-40B4-BE49-F238E27FC236}">
                <a16:creationId xmlns:a16="http://schemas.microsoft.com/office/drawing/2014/main" id="{947F3EB3-8164-1FD8-43CC-1301CA716BF9}"/>
              </a:ext>
            </a:extLst>
          </p:cNvPr>
          <p:cNvSpPr/>
          <p:nvPr/>
        </p:nvSpPr>
        <p:spPr>
          <a:xfrm flipV="1">
            <a:off x="1" y="6352059"/>
            <a:ext cx="12191999" cy="6349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74D1FF8D-0651-1221-9F82-5A23F2BB3FFE}"/>
              </a:ext>
            </a:extLst>
          </p:cNvPr>
          <p:cNvSpPr txBox="1"/>
          <p:nvPr/>
        </p:nvSpPr>
        <p:spPr>
          <a:xfrm>
            <a:off x="88900" y="6415555"/>
            <a:ext cx="107505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b="1" i="0" u="none" strike="noStrike" baseline="0" dirty="0">
                <a:solidFill>
                  <a:schemeClr val="accent6">
                    <a:lumMod val="50000"/>
                  </a:schemeClr>
                </a:solidFill>
              </a:rPr>
              <a:t>Molecules that have been detected in space</a:t>
            </a:r>
            <a:r>
              <a:rPr lang="en-US" sz="1200" b="1" i="0" u="none" strike="noStrike" baseline="0" dirty="0"/>
              <a:t>. </a:t>
            </a:r>
            <a:r>
              <a:rPr lang="en-US" sz="1200" b="0" i="0" u="none" strike="noStrike" baseline="0" dirty="0">
                <a:solidFill>
                  <a:srgbClr val="EE7316"/>
                </a:solidFill>
              </a:rPr>
              <a:t>Molecules whose structure is analogous to that of molecules detected in space but for H-loss </a:t>
            </a:r>
            <a:r>
              <a:rPr lang="en-US" sz="1200" i="0" u="none" strike="noStrike" baseline="0" dirty="0">
                <a:solidFill>
                  <a:srgbClr val="EE7316"/>
                </a:solidFill>
              </a:rPr>
              <a:t>or H-gain</a:t>
            </a:r>
            <a:r>
              <a:rPr lang="en-US" sz="1200" i="0" u="none" strike="noStrike" baseline="0" dirty="0"/>
              <a:t>.</a:t>
            </a:r>
            <a:r>
              <a:rPr lang="en-US" sz="1200" i="0" u="none" strike="noStrike" baseline="0" dirty="0">
                <a:solidFill>
                  <a:srgbClr val="EE7316"/>
                </a:solidFill>
              </a:rPr>
              <a:t> </a:t>
            </a:r>
            <a:r>
              <a:rPr lang="en-US" sz="1200" dirty="0"/>
              <a:t>Not detected molecules. </a:t>
            </a:r>
            <a:r>
              <a:rPr lang="en-US" sz="1200" b="0" i="0" u="none" strike="noStrike" baseline="0" dirty="0">
                <a:solidFill>
                  <a:schemeClr val="bg1">
                    <a:lumMod val="65000"/>
                  </a:schemeClr>
                </a:solidFill>
              </a:rPr>
              <a:t>We mark with a star those reactants that can be connected with benzene via a barrierless </a:t>
            </a:r>
            <a:r>
              <a:rPr lang="es-ES" sz="1200" b="0" i="0" u="none" strike="noStrike" baseline="0" dirty="0" err="1">
                <a:solidFill>
                  <a:schemeClr val="bg1">
                    <a:lumMod val="65000"/>
                  </a:schemeClr>
                </a:solidFill>
              </a:rPr>
              <a:t>transformation</a:t>
            </a:r>
            <a:r>
              <a:rPr lang="es-ES" sz="1200" b="0" i="0" u="none" strike="noStrike" baseline="0" dirty="0">
                <a:solidFill>
                  <a:schemeClr val="bg1">
                    <a:lumMod val="65000"/>
                  </a:schemeClr>
                </a:solidFill>
              </a:rPr>
              <a:t>.</a:t>
            </a:r>
            <a:endParaRPr lang="es-E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D07DDC52-4B71-4965-7751-F3D68F8B801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8050513"/>
              </p:ext>
            </p:extLst>
          </p:nvPr>
        </p:nvGraphicFramePr>
        <p:xfrm>
          <a:off x="150813" y="985838"/>
          <a:ext cx="7048500" cy="5065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3" imgW="3931769" imgH="2822121" progId="ChemDraw.Document.6.0">
                  <p:embed/>
                </p:oleObj>
              </mc:Choice>
              <mc:Fallback>
                <p:oleObj name="CS ChemDraw Drawing" r:id="rId3" imgW="3931769" imgH="2822121" progId="ChemDraw.Document.6.0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D07DDC52-4B71-4965-7751-F3D68F8B801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0813" y="985838"/>
                        <a:ext cx="7048500" cy="50657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">
            <a:extLst>
              <a:ext uri="{FF2B5EF4-FFF2-40B4-BE49-F238E27FC236}">
                <a16:creationId xmlns:a16="http://schemas.microsoft.com/office/drawing/2014/main" id="{E318565C-0F6E-C90B-EF0A-D4C4E693736C}"/>
              </a:ext>
            </a:extLst>
          </p:cNvPr>
          <p:cNvSpPr txBox="1"/>
          <p:nvPr/>
        </p:nvSpPr>
        <p:spPr>
          <a:xfrm>
            <a:off x="452716" y="-3860"/>
            <a:ext cx="10386734" cy="73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nl-NL" sz="4200" b="1" dirty="0">
                <a:solidFill>
                  <a:srgbClr val="C00000"/>
                </a:solidFill>
              </a:rPr>
              <a:t>Results and discussion I : C</a:t>
            </a:r>
            <a:r>
              <a:rPr lang="nl-NL" sz="4200" b="1" baseline="-25000" dirty="0">
                <a:solidFill>
                  <a:srgbClr val="C00000"/>
                </a:solidFill>
              </a:rPr>
              <a:t>6</a:t>
            </a:r>
            <a:r>
              <a:rPr lang="nl-NL" sz="4200" b="1" dirty="0">
                <a:solidFill>
                  <a:srgbClr val="C00000"/>
                </a:solidFill>
              </a:rPr>
              <a:t>H</a:t>
            </a:r>
            <a:r>
              <a:rPr lang="nl-NL" sz="4200" b="1" baseline="-25000" dirty="0">
                <a:solidFill>
                  <a:srgbClr val="C00000"/>
                </a:solidFill>
              </a:rPr>
              <a:t>6 </a:t>
            </a:r>
            <a:r>
              <a:rPr lang="nl-NL" sz="4200" b="1" dirty="0">
                <a:solidFill>
                  <a:srgbClr val="C00000"/>
                </a:solidFill>
              </a:rPr>
              <a:t>(benzene)</a:t>
            </a:r>
          </a:p>
        </p:txBody>
      </p:sp>
      <p:sp>
        <p:nvSpPr>
          <p:cNvPr id="4" name="CuadroTexto 6">
            <a:extLst>
              <a:ext uri="{FF2B5EF4-FFF2-40B4-BE49-F238E27FC236}">
                <a16:creationId xmlns:a16="http://schemas.microsoft.com/office/drawing/2014/main" id="{E99059D5-880B-4D4B-DC20-D28852D713E9}"/>
              </a:ext>
            </a:extLst>
          </p:cNvPr>
          <p:cNvSpPr txBox="1"/>
          <p:nvPr/>
        </p:nvSpPr>
        <p:spPr>
          <a:xfrm>
            <a:off x="7350894" y="1997839"/>
            <a:ext cx="4792712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i="0" u="none" strike="noStrike" baseline="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Molecules that have been detected in space.</a:t>
            </a:r>
          </a:p>
          <a:p>
            <a:pPr algn="just"/>
            <a:r>
              <a:rPr lang="en-US" b="1" i="0" u="none" strike="noStrike" baseline="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i="0" u="none" strike="noStrike" baseline="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Molecules whose structure is analogous to that of molecules detected in space but for H-loss or H-gain.</a:t>
            </a:r>
          </a:p>
          <a:p>
            <a:pPr algn="just"/>
            <a:endParaRPr lang="en-US" b="1" i="0" u="none" strike="noStrike" baseline="0" dirty="0">
              <a:solidFill>
                <a:schemeClr val="bg2">
                  <a:lumMod val="50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2">
                    <a:lumMod val="50000"/>
                  </a:schemeClr>
                </a:solidFill>
              </a:rPr>
              <a:t>Not detected molecules. </a:t>
            </a:r>
          </a:p>
          <a:p>
            <a:pPr algn="just"/>
            <a:endParaRPr lang="en-US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i="0" u="none" strike="noStrike" baseline="0" dirty="0">
                <a:solidFill>
                  <a:schemeClr val="bg1">
                    <a:lumMod val="85000"/>
                  </a:schemeClr>
                </a:solidFill>
              </a:rPr>
              <a:t>(*) Those reactants that can be connected with benzene via a barrierless </a:t>
            </a:r>
            <a:r>
              <a:rPr lang="es-ES" b="1" i="0" u="none" strike="noStrike" baseline="0" dirty="0" err="1">
                <a:solidFill>
                  <a:schemeClr val="bg1">
                    <a:lumMod val="85000"/>
                  </a:schemeClr>
                </a:solidFill>
              </a:rPr>
              <a:t>transformation</a:t>
            </a:r>
            <a:r>
              <a:rPr lang="es-ES" b="1" i="0" u="none" strike="noStrike" baseline="0" dirty="0">
                <a:solidFill>
                  <a:schemeClr val="bg1">
                    <a:lumMod val="85000"/>
                  </a:schemeClr>
                </a:solidFill>
              </a:rPr>
              <a:t>.</a:t>
            </a:r>
            <a:endParaRPr lang="es-ES" b="1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075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4655E27E-69E2-9FA2-64DB-E2EE51E09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4CE3F-3958-4E6A-8FBF-E378C44BBE7B}" type="slidenum">
              <a:rPr lang="es-ES" smtClean="0"/>
              <a:t>2</a:t>
            </a:fld>
            <a:endParaRPr lang="es-E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6042733-A534-BEBB-4BD3-3EA742D19A5A}"/>
              </a:ext>
            </a:extLst>
          </p:cNvPr>
          <p:cNvSpPr txBox="1"/>
          <p:nvPr/>
        </p:nvSpPr>
        <p:spPr>
          <a:xfrm>
            <a:off x="189489" y="1028577"/>
            <a:ext cx="17130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Benzene</a:t>
            </a:r>
            <a:r>
              <a:rPr lang="es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endParaRPr lang="es-ES" b="1" dirty="0"/>
          </a:p>
        </p:txBody>
      </p:sp>
      <p:sp>
        <p:nvSpPr>
          <p:cNvPr id="2" name="Rectangle 25">
            <a:extLst>
              <a:ext uri="{FF2B5EF4-FFF2-40B4-BE49-F238E27FC236}">
                <a16:creationId xmlns:a16="http://schemas.microsoft.com/office/drawing/2014/main" id="{98D9842E-8E07-FC1D-1F49-4D1A1080AC2F}"/>
              </a:ext>
            </a:extLst>
          </p:cNvPr>
          <p:cNvSpPr/>
          <p:nvPr/>
        </p:nvSpPr>
        <p:spPr>
          <a:xfrm flipV="1">
            <a:off x="0" y="672278"/>
            <a:ext cx="12191999" cy="6349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TextBox 8">
            <a:extLst>
              <a:ext uri="{FF2B5EF4-FFF2-40B4-BE49-F238E27FC236}">
                <a16:creationId xmlns:a16="http://schemas.microsoft.com/office/drawing/2014/main" id="{38A24F29-DD8F-4253-4783-51B8FC660AC0}"/>
              </a:ext>
            </a:extLst>
          </p:cNvPr>
          <p:cNvSpPr txBox="1"/>
          <p:nvPr/>
        </p:nvSpPr>
        <p:spPr>
          <a:xfrm>
            <a:off x="452716" y="-3860"/>
            <a:ext cx="5913689" cy="769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nl-NL" sz="4400" b="1" dirty="0">
                <a:solidFill>
                  <a:srgbClr val="C00000"/>
                </a:solidFill>
              </a:rPr>
              <a:t>Introduction</a:t>
            </a:r>
          </a:p>
        </p:txBody>
      </p:sp>
      <p:sp>
        <p:nvSpPr>
          <p:cNvPr id="6" name="Rectangle 25">
            <a:extLst>
              <a:ext uri="{FF2B5EF4-FFF2-40B4-BE49-F238E27FC236}">
                <a16:creationId xmlns:a16="http://schemas.microsoft.com/office/drawing/2014/main" id="{6BCA59D0-0449-9CCF-DA0F-C0F841CDF043}"/>
              </a:ext>
            </a:extLst>
          </p:cNvPr>
          <p:cNvSpPr/>
          <p:nvPr/>
        </p:nvSpPr>
        <p:spPr>
          <a:xfrm flipV="1">
            <a:off x="1" y="6352059"/>
            <a:ext cx="12191999" cy="6349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graphicFrame>
        <p:nvGraphicFramePr>
          <p:cNvPr id="15" name="Objeto 14">
            <a:extLst>
              <a:ext uri="{FF2B5EF4-FFF2-40B4-BE49-F238E27FC236}">
                <a16:creationId xmlns:a16="http://schemas.microsoft.com/office/drawing/2014/main" id="{042CC759-DA62-9FF5-D577-4C80041F1B2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6605295"/>
              </p:ext>
            </p:extLst>
          </p:nvPr>
        </p:nvGraphicFramePr>
        <p:xfrm>
          <a:off x="449263" y="3379788"/>
          <a:ext cx="4225925" cy="2338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3" imgW="3684651" imgH="2040255" progId="ChemDraw.Document.6.0">
                  <p:embed/>
                </p:oleObj>
              </mc:Choice>
              <mc:Fallback>
                <p:oleObj name="CS ChemDraw Drawing" r:id="rId3" imgW="3684651" imgH="2040255" progId="ChemDraw.Document.6.0">
                  <p:embed/>
                  <p:pic>
                    <p:nvPicPr>
                      <p:cNvPr id="4" name="Objeto 3">
                        <a:extLst>
                          <a:ext uri="{FF2B5EF4-FFF2-40B4-BE49-F238E27FC236}">
                            <a16:creationId xmlns:a16="http://schemas.microsoft.com/office/drawing/2014/main" id="{502EA351-AD4A-9392-9BA4-8B8343676DB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9263" y="3379788"/>
                        <a:ext cx="4225925" cy="2338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ángulo 15">
            <a:extLst>
              <a:ext uri="{FF2B5EF4-FFF2-40B4-BE49-F238E27FC236}">
                <a16:creationId xmlns:a16="http://schemas.microsoft.com/office/drawing/2014/main" id="{F6D61295-3340-0183-6F45-6340097DFEAF}"/>
              </a:ext>
            </a:extLst>
          </p:cNvPr>
          <p:cNvSpPr/>
          <p:nvPr/>
        </p:nvSpPr>
        <p:spPr>
          <a:xfrm>
            <a:off x="189489" y="1615631"/>
            <a:ext cx="4562764" cy="9144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err="1">
                <a:solidFill>
                  <a:schemeClr val="tx1"/>
                </a:solidFill>
              </a:rPr>
              <a:t>Industry</a:t>
            </a:r>
            <a:r>
              <a:rPr lang="es-ES" b="1" dirty="0">
                <a:solidFill>
                  <a:schemeClr val="tx1"/>
                </a:solidFill>
              </a:rPr>
              <a:t>: </a:t>
            </a:r>
            <a:r>
              <a:rPr lang="es-ES" dirty="0" err="1">
                <a:solidFill>
                  <a:schemeClr val="tx1"/>
                </a:solidFill>
              </a:rPr>
              <a:t>production</a:t>
            </a:r>
            <a:r>
              <a:rPr lang="es-ES" dirty="0">
                <a:solidFill>
                  <a:schemeClr val="tx1"/>
                </a:solidFill>
              </a:rPr>
              <a:t> </a:t>
            </a:r>
            <a:r>
              <a:rPr lang="es-ES" dirty="0" err="1">
                <a:solidFill>
                  <a:schemeClr val="tx1"/>
                </a:solidFill>
              </a:rPr>
              <a:t>of</a:t>
            </a:r>
            <a:r>
              <a:rPr lang="es-ES" dirty="0">
                <a:solidFill>
                  <a:schemeClr val="tx1"/>
                </a:solidFill>
              </a:rPr>
              <a:t> </a:t>
            </a:r>
            <a:r>
              <a:rPr lang="es-ES" dirty="0" err="1">
                <a:solidFill>
                  <a:schemeClr val="tx1"/>
                </a:solidFill>
              </a:rPr>
              <a:t>plastic</a:t>
            </a:r>
            <a:r>
              <a:rPr lang="es-ES" dirty="0">
                <a:solidFill>
                  <a:schemeClr val="tx1"/>
                </a:solidFill>
              </a:rPr>
              <a:t>, </a:t>
            </a:r>
            <a:r>
              <a:rPr lang="es-ES" dirty="0" err="1">
                <a:solidFill>
                  <a:schemeClr val="tx1"/>
                </a:solidFill>
              </a:rPr>
              <a:t>polymers</a:t>
            </a:r>
            <a:r>
              <a:rPr lang="es-ES" dirty="0">
                <a:solidFill>
                  <a:schemeClr val="tx1"/>
                </a:solidFill>
              </a:rPr>
              <a:t>, </a:t>
            </a:r>
            <a:r>
              <a:rPr lang="es-ES" dirty="0" err="1">
                <a:solidFill>
                  <a:schemeClr val="tx1"/>
                </a:solidFill>
              </a:rPr>
              <a:t>solvents</a:t>
            </a:r>
            <a:r>
              <a:rPr lang="es-E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5F2D68CF-A020-5ABB-828A-9759922736B4}"/>
              </a:ext>
            </a:extLst>
          </p:cNvPr>
          <p:cNvSpPr/>
          <p:nvPr/>
        </p:nvSpPr>
        <p:spPr>
          <a:xfrm>
            <a:off x="189489" y="2674874"/>
            <a:ext cx="1454871" cy="9144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err="1">
                <a:solidFill>
                  <a:schemeClr val="tx1"/>
                </a:solidFill>
              </a:rPr>
              <a:t>Pharma</a:t>
            </a:r>
            <a:r>
              <a:rPr lang="es-ES" b="1" dirty="0">
                <a:solidFill>
                  <a:schemeClr val="tx1"/>
                </a:solidFill>
              </a:rPr>
              <a:t>:</a:t>
            </a:r>
            <a:endParaRPr lang="es-E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9720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7E2D2-BF48-B018-EED3-D1E61B83C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4CE3F-3958-4E6A-8FBF-E378C44BBE7B}" type="slidenum">
              <a:rPr lang="es-ES" smtClean="0"/>
              <a:t>20</a:t>
            </a:fld>
            <a:endParaRPr lang="es-ES" dirty="0"/>
          </a:p>
        </p:txBody>
      </p:sp>
      <p:sp>
        <p:nvSpPr>
          <p:cNvPr id="5" name="Rectangle 25">
            <a:extLst>
              <a:ext uri="{FF2B5EF4-FFF2-40B4-BE49-F238E27FC236}">
                <a16:creationId xmlns:a16="http://schemas.microsoft.com/office/drawing/2014/main" id="{15AE6A1E-A58F-54EB-2EFC-944C387A32CF}"/>
              </a:ext>
            </a:extLst>
          </p:cNvPr>
          <p:cNvSpPr/>
          <p:nvPr/>
        </p:nvSpPr>
        <p:spPr>
          <a:xfrm flipV="1">
            <a:off x="0" y="672278"/>
            <a:ext cx="12191999" cy="6349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" name="Rectangle 25">
            <a:extLst>
              <a:ext uri="{FF2B5EF4-FFF2-40B4-BE49-F238E27FC236}">
                <a16:creationId xmlns:a16="http://schemas.microsoft.com/office/drawing/2014/main" id="{947F3EB3-8164-1FD8-43CC-1301CA716BF9}"/>
              </a:ext>
            </a:extLst>
          </p:cNvPr>
          <p:cNvSpPr/>
          <p:nvPr/>
        </p:nvSpPr>
        <p:spPr>
          <a:xfrm flipV="1">
            <a:off x="1" y="6352059"/>
            <a:ext cx="12191999" cy="6349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7" name="TextBox 1">
            <a:extLst>
              <a:ext uri="{FF2B5EF4-FFF2-40B4-BE49-F238E27FC236}">
                <a16:creationId xmlns:a16="http://schemas.microsoft.com/office/drawing/2014/main" id="{E318565C-0F6E-C90B-EF0A-D4C4E693736C}"/>
              </a:ext>
            </a:extLst>
          </p:cNvPr>
          <p:cNvSpPr txBox="1"/>
          <p:nvPr/>
        </p:nvSpPr>
        <p:spPr>
          <a:xfrm>
            <a:off x="452716" y="-3860"/>
            <a:ext cx="10386734" cy="73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nl-NL" sz="4200" b="1" dirty="0">
                <a:solidFill>
                  <a:srgbClr val="C00000"/>
                </a:solidFill>
              </a:rPr>
              <a:t>Results and discussion I : C</a:t>
            </a:r>
            <a:r>
              <a:rPr lang="nl-NL" sz="4200" b="1" baseline="-25000" dirty="0">
                <a:solidFill>
                  <a:srgbClr val="C00000"/>
                </a:solidFill>
              </a:rPr>
              <a:t>6</a:t>
            </a:r>
            <a:r>
              <a:rPr lang="nl-NL" sz="4200" b="1" dirty="0">
                <a:solidFill>
                  <a:srgbClr val="C00000"/>
                </a:solidFill>
              </a:rPr>
              <a:t>H</a:t>
            </a:r>
            <a:r>
              <a:rPr lang="nl-NL" sz="4200" b="1" baseline="-25000" dirty="0">
                <a:solidFill>
                  <a:srgbClr val="C00000"/>
                </a:solidFill>
              </a:rPr>
              <a:t>6 </a:t>
            </a:r>
            <a:r>
              <a:rPr lang="nl-NL" sz="4200" b="1" dirty="0">
                <a:solidFill>
                  <a:srgbClr val="C00000"/>
                </a:solidFill>
              </a:rPr>
              <a:t>(benzene)</a:t>
            </a:r>
          </a:p>
        </p:txBody>
      </p:sp>
      <p:pic>
        <p:nvPicPr>
          <p:cNvPr id="11" name="Picture 2" descr="X roja png imágenes | PNGWing">
            <a:extLst>
              <a:ext uri="{FF2B5EF4-FFF2-40B4-BE49-F238E27FC236}">
                <a16:creationId xmlns:a16="http://schemas.microsoft.com/office/drawing/2014/main" id="{89337A88-03C4-048A-01E6-E3E288DFA7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41" b="98818" l="10000" r="90000">
                        <a14:foregroundMark x1="31196" y1="3209" x2="31196" y2="3209"/>
                        <a14:foregroundMark x1="24022" y1="93750" x2="24022" y2="93750"/>
                        <a14:foregroundMark x1="19348" y1="98818" x2="19348" y2="9881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7413" y="2448290"/>
            <a:ext cx="311015" cy="200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X roja png imágenes | PNGWing">
            <a:extLst>
              <a:ext uri="{FF2B5EF4-FFF2-40B4-BE49-F238E27FC236}">
                <a16:creationId xmlns:a16="http://schemas.microsoft.com/office/drawing/2014/main" id="{57B9B17A-F024-0397-B6BC-315968EBE1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41" b="98818" l="10000" r="90000">
                        <a14:foregroundMark x1="31196" y1="3209" x2="31196" y2="3209"/>
                        <a14:foregroundMark x1="24022" y1="93750" x2="24022" y2="93750"/>
                        <a14:foregroundMark x1="19348" y1="98818" x2="19348" y2="9881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1753" y="4361136"/>
            <a:ext cx="311015" cy="200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X roja png imágenes | PNGWing">
            <a:extLst>
              <a:ext uri="{FF2B5EF4-FFF2-40B4-BE49-F238E27FC236}">
                <a16:creationId xmlns:a16="http://schemas.microsoft.com/office/drawing/2014/main" id="{73991432-0D7F-24E1-8815-941293CCED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41" b="98818" l="10000" r="90000">
                        <a14:foregroundMark x1="31196" y1="3209" x2="31196" y2="3209"/>
                        <a14:foregroundMark x1="24022" y1="93750" x2="24022" y2="93750"/>
                        <a14:foregroundMark x1="19348" y1="98818" x2="19348" y2="9881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8581" y="4361136"/>
            <a:ext cx="311015" cy="200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1">
            <a:extLst>
              <a:ext uri="{FF2B5EF4-FFF2-40B4-BE49-F238E27FC236}">
                <a16:creationId xmlns:a16="http://schemas.microsoft.com/office/drawing/2014/main" id="{CF2AC142-C40A-933E-9FCC-7B79780DFFCB}"/>
              </a:ext>
            </a:extLst>
          </p:cNvPr>
          <p:cNvSpPr txBox="1"/>
          <p:nvPr/>
        </p:nvSpPr>
        <p:spPr>
          <a:xfrm>
            <a:off x="88900" y="6415555"/>
            <a:ext cx="107505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b="1" i="0" u="none" strike="noStrike" baseline="0" dirty="0">
                <a:solidFill>
                  <a:schemeClr val="accent6">
                    <a:lumMod val="50000"/>
                  </a:schemeClr>
                </a:solidFill>
              </a:rPr>
              <a:t>Molecules that have been detected in space</a:t>
            </a:r>
            <a:r>
              <a:rPr lang="en-US" sz="1200" b="1" i="0" u="none" strike="noStrike" baseline="0" dirty="0"/>
              <a:t>. </a:t>
            </a:r>
            <a:r>
              <a:rPr lang="en-US" sz="1200" b="0" i="0" u="none" strike="noStrike" baseline="0" dirty="0">
                <a:solidFill>
                  <a:srgbClr val="EE7316"/>
                </a:solidFill>
              </a:rPr>
              <a:t>Molecules whose structure is analogous to that of molecules detected in space but for H-loss </a:t>
            </a:r>
            <a:r>
              <a:rPr lang="en-US" sz="1200" i="0" u="none" strike="noStrike" baseline="0" dirty="0">
                <a:solidFill>
                  <a:srgbClr val="EE7316"/>
                </a:solidFill>
              </a:rPr>
              <a:t>or H-gain</a:t>
            </a:r>
            <a:r>
              <a:rPr lang="en-US" sz="1200" i="0" u="none" strike="noStrike" baseline="0" dirty="0"/>
              <a:t>.</a:t>
            </a:r>
            <a:r>
              <a:rPr lang="en-US" sz="1200" i="0" u="none" strike="noStrike" baseline="0" dirty="0">
                <a:solidFill>
                  <a:srgbClr val="EE7316"/>
                </a:solidFill>
              </a:rPr>
              <a:t> </a:t>
            </a:r>
            <a:r>
              <a:rPr lang="en-US" sz="1200" dirty="0"/>
              <a:t>Not detected molecules. </a:t>
            </a:r>
            <a:r>
              <a:rPr lang="en-US" sz="1200" b="0" i="0" u="none" strike="noStrike" baseline="0" dirty="0">
                <a:solidFill>
                  <a:schemeClr val="bg1">
                    <a:lumMod val="65000"/>
                  </a:schemeClr>
                </a:solidFill>
              </a:rPr>
              <a:t>We mark with a star those reactants that can be connected with benzene via a barrierless </a:t>
            </a:r>
            <a:r>
              <a:rPr lang="es-ES" sz="1200" b="0" i="0" u="none" strike="noStrike" baseline="0" dirty="0" err="1">
                <a:solidFill>
                  <a:schemeClr val="bg1">
                    <a:lumMod val="65000"/>
                  </a:schemeClr>
                </a:solidFill>
              </a:rPr>
              <a:t>transformation</a:t>
            </a:r>
            <a:r>
              <a:rPr lang="es-ES" sz="1200" b="0" i="0" u="none" strike="noStrike" baseline="0" dirty="0">
                <a:solidFill>
                  <a:schemeClr val="bg1">
                    <a:lumMod val="65000"/>
                  </a:schemeClr>
                </a:solidFill>
              </a:rPr>
              <a:t>.</a:t>
            </a:r>
            <a:endParaRPr lang="es-E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234F89F1-A6D8-D551-BC31-57AF9109E4F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0200941"/>
              </p:ext>
            </p:extLst>
          </p:nvPr>
        </p:nvGraphicFramePr>
        <p:xfrm>
          <a:off x="152400" y="985838"/>
          <a:ext cx="7045325" cy="5065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5" imgW="3929952" imgH="2822121" progId="ChemDraw.Document.6.0">
                  <p:embed/>
                </p:oleObj>
              </mc:Choice>
              <mc:Fallback>
                <p:oleObj name="CS ChemDraw Drawing" r:id="rId5" imgW="3929952" imgH="2822121" progId="ChemDraw.Document.6.0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D07DDC52-4B71-4965-7751-F3D68F8B801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2400" y="985838"/>
                        <a:ext cx="7045325" cy="50657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B9828420-9C71-1E7E-76AB-1CDD404ED7E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8963238"/>
              </p:ext>
            </p:extLst>
          </p:nvPr>
        </p:nvGraphicFramePr>
        <p:xfrm>
          <a:off x="7692907" y="1826667"/>
          <a:ext cx="3556786" cy="28318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7" imgW="5454154" imgH="4346121" progId="ChemDraw.Document.6.0">
                  <p:embed/>
                </p:oleObj>
              </mc:Choice>
              <mc:Fallback>
                <p:oleObj name="CS ChemDraw Drawing" r:id="rId7" imgW="5454154" imgH="4346121" progId="ChemDraw.Document.6.0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C4BB5A1E-90A1-7C33-4899-A2898863FD4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692907" y="1826667"/>
                        <a:ext cx="3556786" cy="28318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048846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Object 21">
            <a:extLst>
              <a:ext uri="{FF2B5EF4-FFF2-40B4-BE49-F238E27FC236}">
                <a16:creationId xmlns:a16="http://schemas.microsoft.com/office/drawing/2014/main" id="{0D06D3D1-7F04-6485-5C4F-46CA2CB4F8F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7482604"/>
              </p:ext>
            </p:extLst>
          </p:nvPr>
        </p:nvGraphicFramePr>
        <p:xfrm>
          <a:off x="152400" y="985838"/>
          <a:ext cx="7045325" cy="5065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3" imgW="3929952" imgH="2822121" progId="ChemDraw.Document.6.0">
                  <p:embed/>
                </p:oleObj>
              </mc:Choice>
              <mc:Fallback>
                <p:oleObj name="CS ChemDraw Drawing" r:id="rId3" imgW="3929952" imgH="2822121" progId="ChemDraw.Document.6.0">
                  <p:embed/>
                  <p:pic>
                    <p:nvPicPr>
                      <p:cNvPr id="20" name="Object 19">
                        <a:extLst>
                          <a:ext uri="{FF2B5EF4-FFF2-40B4-BE49-F238E27FC236}">
                            <a16:creationId xmlns:a16="http://schemas.microsoft.com/office/drawing/2014/main" id="{4B5CCF58-B26E-88B2-1928-FF2CC77B5E8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400" y="985838"/>
                        <a:ext cx="7045325" cy="50657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7E2D2-BF48-B018-EED3-D1E61B83C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4CE3F-3958-4E6A-8FBF-E378C44BBE7B}" type="slidenum">
              <a:rPr lang="es-ES" smtClean="0"/>
              <a:t>21</a:t>
            </a:fld>
            <a:endParaRPr lang="es-ES" dirty="0"/>
          </a:p>
        </p:txBody>
      </p:sp>
      <p:sp>
        <p:nvSpPr>
          <p:cNvPr id="5" name="Rectangle 25">
            <a:extLst>
              <a:ext uri="{FF2B5EF4-FFF2-40B4-BE49-F238E27FC236}">
                <a16:creationId xmlns:a16="http://schemas.microsoft.com/office/drawing/2014/main" id="{15AE6A1E-A58F-54EB-2EFC-944C387A32CF}"/>
              </a:ext>
            </a:extLst>
          </p:cNvPr>
          <p:cNvSpPr/>
          <p:nvPr/>
        </p:nvSpPr>
        <p:spPr>
          <a:xfrm flipV="1">
            <a:off x="0" y="672278"/>
            <a:ext cx="12191999" cy="6349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" name="Rectangle 25">
            <a:extLst>
              <a:ext uri="{FF2B5EF4-FFF2-40B4-BE49-F238E27FC236}">
                <a16:creationId xmlns:a16="http://schemas.microsoft.com/office/drawing/2014/main" id="{947F3EB3-8164-1FD8-43CC-1301CA716BF9}"/>
              </a:ext>
            </a:extLst>
          </p:cNvPr>
          <p:cNvSpPr/>
          <p:nvPr/>
        </p:nvSpPr>
        <p:spPr>
          <a:xfrm flipV="1">
            <a:off x="1" y="6352059"/>
            <a:ext cx="12191999" cy="6349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BE0BFC9-4CB9-971F-FF57-85341CEBA173}"/>
              </a:ext>
            </a:extLst>
          </p:cNvPr>
          <p:cNvSpPr txBox="1"/>
          <p:nvPr/>
        </p:nvSpPr>
        <p:spPr>
          <a:xfrm>
            <a:off x="8558893" y="938234"/>
            <a:ext cx="2846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Potential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benzene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reactants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">
            <a:extLst>
              <a:ext uri="{FF2B5EF4-FFF2-40B4-BE49-F238E27FC236}">
                <a16:creationId xmlns:a16="http://schemas.microsoft.com/office/drawing/2014/main" id="{E318565C-0F6E-C90B-EF0A-D4C4E693736C}"/>
              </a:ext>
            </a:extLst>
          </p:cNvPr>
          <p:cNvSpPr txBox="1"/>
          <p:nvPr/>
        </p:nvSpPr>
        <p:spPr>
          <a:xfrm>
            <a:off x="452716" y="-3860"/>
            <a:ext cx="10386734" cy="73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nl-NL" sz="4200" b="1" dirty="0">
                <a:solidFill>
                  <a:srgbClr val="C00000"/>
                </a:solidFill>
              </a:rPr>
              <a:t>Results and discussion I : C</a:t>
            </a:r>
            <a:r>
              <a:rPr lang="nl-NL" sz="4200" b="1" baseline="-25000" dirty="0">
                <a:solidFill>
                  <a:srgbClr val="C00000"/>
                </a:solidFill>
              </a:rPr>
              <a:t>6</a:t>
            </a:r>
            <a:r>
              <a:rPr lang="nl-NL" sz="4200" b="1" dirty="0">
                <a:solidFill>
                  <a:srgbClr val="C00000"/>
                </a:solidFill>
              </a:rPr>
              <a:t>H</a:t>
            </a:r>
            <a:r>
              <a:rPr lang="nl-NL" sz="4200" b="1" baseline="-25000" dirty="0">
                <a:solidFill>
                  <a:srgbClr val="C00000"/>
                </a:solidFill>
              </a:rPr>
              <a:t>6 </a:t>
            </a:r>
            <a:r>
              <a:rPr lang="nl-NL" sz="4200" b="1" dirty="0">
                <a:solidFill>
                  <a:srgbClr val="C00000"/>
                </a:solidFill>
              </a:rPr>
              <a:t>(benzene)</a:t>
            </a:r>
          </a:p>
        </p:txBody>
      </p:sp>
      <p:graphicFrame>
        <p:nvGraphicFramePr>
          <p:cNvPr id="19" name="Object 10">
            <a:extLst>
              <a:ext uri="{FF2B5EF4-FFF2-40B4-BE49-F238E27FC236}">
                <a16:creationId xmlns:a16="http://schemas.microsoft.com/office/drawing/2014/main" id="{D8E5748D-BD26-2C10-0183-63524C408E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5990749"/>
              </p:ext>
            </p:extLst>
          </p:nvPr>
        </p:nvGraphicFramePr>
        <p:xfrm>
          <a:off x="7807431" y="1416229"/>
          <a:ext cx="4098925" cy="436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5" imgW="2233803" imgH="2367915" progId="ChemDraw.Document.6.0">
                  <p:embed/>
                </p:oleObj>
              </mc:Choice>
              <mc:Fallback>
                <p:oleObj name="CS ChemDraw Drawing" r:id="rId5" imgW="2233803" imgH="2367915" progId="ChemDraw.Document.6.0">
                  <p:embed/>
                  <p:pic>
                    <p:nvPicPr>
                      <p:cNvPr id="9" name="Object 10">
                        <a:extLst>
                          <a:ext uri="{FF2B5EF4-FFF2-40B4-BE49-F238E27FC236}">
                            <a16:creationId xmlns:a16="http://schemas.microsoft.com/office/drawing/2014/main" id="{3E8FC47D-0C3F-7929-9FC1-FA2A5EF728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807431" y="1416229"/>
                        <a:ext cx="4098925" cy="4364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3B4A8A75-1A57-4A62-D970-6EC758AA57DF}"/>
              </a:ext>
            </a:extLst>
          </p:cNvPr>
          <p:cNvSpPr txBox="1"/>
          <p:nvPr/>
        </p:nvSpPr>
        <p:spPr>
          <a:xfrm>
            <a:off x="8558893" y="4472778"/>
            <a:ext cx="3190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0" i="1" dirty="0">
                <a:solidFill>
                  <a:srgbClr val="000000"/>
                </a:solidFill>
                <a:effectLst/>
                <a:latin typeface="Calibri "/>
              </a:rPr>
              <a:t>J. </a:t>
            </a:r>
            <a:r>
              <a:rPr lang="fr-FR" sz="1200" b="0" i="1" dirty="0" err="1">
                <a:solidFill>
                  <a:srgbClr val="000000"/>
                </a:solidFill>
                <a:effectLst/>
                <a:latin typeface="Calibri "/>
              </a:rPr>
              <a:t>Chem</a:t>
            </a:r>
            <a:r>
              <a:rPr lang="fr-FR" sz="1200" b="0" i="1" dirty="0">
                <a:solidFill>
                  <a:srgbClr val="000000"/>
                </a:solidFill>
                <a:effectLst/>
                <a:latin typeface="Calibri "/>
              </a:rPr>
              <a:t>. Theory Comput. </a:t>
            </a:r>
            <a:r>
              <a:rPr lang="fr-FR" sz="1200" b="1" dirty="0">
                <a:solidFill>
                  <a:srgbClr val="000000"/>
                </a:solidFill>
                <a:effectLst/>
                <a:latin typeface="Calibri "/>
              </a:rPr>
              <a:t>2021</a:t>
            </a:r>
            <a:r>
              <a:rPr lang="fr-FR" sz="1200" b="0" i="0" dirty="0">
                <a:solidFill>
                  <a:srgbClr val="000000"/>
                </a:solidFill>
                <a:effectLst/>
                <a:latin typeface="Calibri "/>
              </a:rPr>
              <a:t>, </a:t>
            </a:r>
            <a:r>
              <a:rPr lang="fr-FR" sz="1200" b="0" i="1" dirty="0">
                <a:solidFill>
                  <a:srgbClr val="000000"/>
                </a:solidFill>
                <a:effectLst/>
                <a:latin typeface="Calibri "/>
              </a:rPr>
              <a:t>17</a:t>
            </a:r>
            <a:r>
              <a:rPr lang="fr-FR" sz="1200" b="0" i="0" dirty="0">
                <a:solidFill>
                  <a:srgbClr val="000000"/>
                </a:solidFill>
                <a:effectLst/>
                <a:latin typeface="Calibri "/>
              </a:rPr>
              <a:t>, 2307-2322.</a:t>
            </a:r>
          </a:p>
          <a:p>
            <a:r>
              <a:rPr lang="es-ES" sz="1200" i="1" dirty="0" err="1"/>
              <a:t>Proc</a:t>
            </a:r>
            <a:r>
              <a:rPr lang="es-ES" sz="1200" i="1" dirty="0"/>
              <a:t>. </a:t>
            </a:r>
            <a:r>
              <a:rPr lang="es-ES" sz="1200" i="1" dirty="0" err="1"/>
              <a:t>Natl</a:t>
            </a:r>
            <a:r>
              <a:rPr lang="es-ES" sz="1200" i="1" dirty="0"/>
              <a:t>. Acad. </a:t>
            </a:r>
            <a:r>
              <a:rPr lang="es-ES" sz="1200" i="1" dirty="0" err="1"/>
              <a:t>Sci</a:t>
            </a:r>
            <a:r>
              <a:rPr lang="es-ES" sz="1200" i="1" dirty="0"/>
              <a:t>. U.S.A.</a:t>
            </a:r>
            <a:r>
              <a:rPr lang="es-ES" sz="1200" dirty="0"/>
              <a:t> </a:t>
            </a:r>
            <a:r>
              <a:rPr lang="es-ES" sz="1200" b="1" dirty="0"/>
              <a:t>2010</a:t>
            </a:r>
            <a:r>
              <a:rPr lang="es-ES" sz="1200" dirty="0"/>
              <a:t>, 108, 452−457.</a:t>
            </a:r>
          </a:p>
        </p:txBody>
      </p:sp>
      <p:sp>
        <p:nvSpPr>
          <p:cNvPr id="2" name="CuadroTexto 11">
            <a:extLst>
              <a:ext uri="{FF2B5EF4-FFF2-40B4-BE49-F238E27FC236}">
                <a16:creationId xmlns:a16="http://schemas.microsoft.com/office/drawing/2014/main" id="{8602D88B-7AB2-E3DD-714A-8A43AB466020}"/>
              </a:ext>
            </a:extLst>
          </p:cNvPr>
          <p:cNvSpPr txBox="1"/>
          <p:nvPr/>
        </p:nvSpPr>
        <p:spPr>
          <a:xfrm>
            <a:off x="88900" y="6415555"/>
            <a:ext cx="107505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b="1" i="0" u="none" strike="noStrike" baseline="0" dirty="0">
                <a:solidFill>
                  <a:schemeClr val="accent6">
                    <a:lumMod val="50000"/>
                  </a:schemeClr>
                </a:solidFill>
              </a:rPr>
              <a:t>Molecules that have been detected in space</a:t>
            </a:r>
            <a:r>
              <a:rPr lang="en-US" sz="1200" b="1" i="0" u="none" strike="noStrike" baseline="0" dirty="0"/>
              <a:t>. </a:t>
            </a:r>
            <a:r>
              <a:rPr lang="en-US" sz="1200" b="0" i="0" u="none" strike="noStrike" baseline="0" dirty="0">
                <a:solidFill>
                  <a:srgbClr val="EE7316"/>
                </a:solidFill>
              </a:rPr>
              <a:t>Molecules whose structure is analogous to that of molecules detected in space but for H-loss </a:t>
            </a:r>
            <a:r>
              <a:rPr lang="en-US" sz="1200" i="0" u="none" strike="noStrike" baseline="0" dirty="0">
                <a:solidFill>
                  <a:srgbClr val="EE7316"/>
                </a:solidFill>
              </a:rPr>
              <a:t>or H-gain</a:t>
            </a:r>
            <a:r>
              <a:rPr lang="en-US" sz="1200" i="0" u="none" strike="noStrike" baseline="0" dirty="0"/>
              <a:t>.</a:t>
            </a:r>
            <a:r>
              <a:rPr lang="en-US" sz="1200" i="0" u="none" strike="noStrike" baseline="0" dirty="0">
                <a:solidFill>
                  <a:srgbClr val="EE7316"/>
                </a:solidFill>
              </a:rPr>
              <a:t> </a:t>
            </a:r>
            <a:r>
              <a:rPr lang="en-US" sz="1200" dirty="0"/>
              <a:t>Not detected molecules. </a:t>
            </a:r>
            <a:r>
              <a:rPr lang="en-US" sz="1200" b="0" i="0" u="none" strike="noStrike" baseline="0" dirty="0">
                <a:solidFill>
                  <a:schemeClr val="bg1">
                    <a:lumMod val="65000"/>
                  </a:schemeClr>
                </a:solidFill>
              </a:rPr>
              <a:t>We mark with a star those reactants that can be connected with benzene via a barrierless </a:t>
            </a:r>
            <a:r>
              <a:rPr lang="es-ES" sz="1200" b="0" i="0" u="none" strike="noStrike" baseline="0" dirty="0" err="1">
                <a:solidFill>
                  <a:schemeClr val="bg1">
                    <a:lumMod val="65000"/>
                  </a:schemeClr>
                </a:solidFill>
              </a:rPr>
              <a:t>transformation</a:t>
            </a:r>
            <a:r>
              <a:rPr lang="es-ES" sz="1200" b="0" i="0" u="none" strike="noStrike" baseline="0" dirty="0">
                <a:solidFill>
                  <a:schemeClr val="bg1">
                    <a:lumMod val="65000"/>
                  </a:schemeClr>
                </a:solidFill>
              </a:rPr>
              <a:t>.</a:t>
            </a:r>
            <a:endParaRPr lang="es-ES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1847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Object 20">
            <a:extLst>
              <a:ext uri="{FF2B5EF4-FFF2-40B4-BE49-F238E27FC236}">
                <a16:creationId xmlns:a16="http://schemas.microsoft.com/office/drawing/2014/main" id="{3B3A4B03-1388-456B-FA58-39EFAC9FDA1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7376276"/>
              </p:ext>
            </p:extLst>
          </p:nvPr>
        </p:nvGraphicFramePr>
        <p:xfrm>
          <a:off x="152400" y="985838"/>
          <a:ext cx="7045325" cy="5065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3" imgW="3929952" imgH="2822121" progId="ChemDraw.Document.6.0">
                  <p:embed/>
                </p:oleObj>
              </mc:Choice>
              <mc:Fallback>
                <p:oleObj name="CS ChemDraw Drawing" r:id="rId3" imgW="3929952" imgH="2822121" progId="ChemDraw.Document.6.0">
                  <p:embed/>
                  <p:pic>
                    <p:nvPicPr>
                      <p:cNvPr id="22" name="Object 21">
                        <a:extLst>
                          <a:ext uri="{FF2B5EF4-FFF2-40B4-BE49-F238E27FC236}">
                            <a16:creationId xmlns:a16="http://schemas.microsoft.com/office/drawing/2014/main" id="{0D06D3D1-7F04-6485-5C4F-46CA2CB4F8F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400" y="985838"/>
                        <a:ext cx="7045325" cy="50657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7E2D2-BF48-B018-EED3-D1E61B83C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4CE3F-3958-4E6A-8FBF-E378C44BBE7B}" type="slidenum">
              <a:rPr lang="es-ES" smtClean="0"/>
              <a:t>22</a:t>
            </a:fld>
            <a:endParaRPr lang="es-ES" dirty="0"/>
          </a:p>
        </p:txBody>
      </p:sp>
      <p:sp>
        <p:nvSpPr>
          <p:cNvPr id="5" name="Rectangle 25">
            <a:extLst>
              <a:ext uri="{FF2B5EF4-FFF2-40B4-BE49-F238E27FC236}">
                <a16:creationId xmlns:a16="http://schemas.microsoft.com/office/drawing/2014/main" id="{15AE6A1E-A58F-54EB-2EFC-944C387A32CF}"/>
              </a:ext>
            </a:extLst>
          </p:cNvPr>
          <p:cNvSpPr/>
          <p:nvPr/>
        </p:nvSpPr>
        <p:spPr>
          <a:xfrm flipV="1">
            <a:off x="0" y="672278"/>
            <a:ext cx="12191999" cy="6349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" name="Rectangle 25">
            <a:extLst>
              <a:ext uri="{FF2B5EF4-FFF2-40B4-BE49-F238E27FC236}">
                <a16:creationId xmlns:a16="http://schemas.microsoft.com/office/drawing/2014/main" id="{947F3EB3-8164-1FD8-43CC-1301CA716BF9}"/>
              </a:ext>
            </a:extLst>
          </p:cNvPr>
          <p:cNvSpPr/>
          <p:nvPr/>
        </p:nvSpPr>
        <p:spPr>
          <a:xfrm flipV="1">
            <a:off x="1" y="6352059"/>
            <a:ext cx="12191999" cy="6349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BE0BFC9-4CB9-971F-FF57-85341CEBA173}"/>
              </a:ext>
            </a:extLst>
          </p:cNvPr>
          <p:cNvSpPr txBox="1"/>
          <p:nvPr/>
        </p:nvSpPr>
        <p:spPr>
          <a:xfrm>
            <a:off x="8558893" y="938234"/>
            <a:ext cx="2846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Potential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benzene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reactants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5DDFD514-4808-94F9-49C5-5A5130883AC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2188293"/>
              </p:ext>
            </p:extLst>
          </p:nvPr>
        </p:nvGraphicFramePr>
        <p:xfrm>
          <a:off x="7808913" y="1416050"/>
          <a:ext cx="4095750" cy="436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5" imgW="2232306" imgH="2368142" progId="ChemDraw.Document.6.0">
                  <p:embed/>
                </p:oleObj>
              </mc:Choice>
              <mc:Fallback>
                <p:oleObj name="CS ChemDraw Drawing" r:id="rId5" imgW="2232306" imgH="2368142" progId="ChemDraw.Document.6.0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76FBF782-4714-2490-4428-2016E8F6A5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808913" y="1416050"/>
                        <a:ext cx="4095750" cy="4364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">
            <a:extLst>
              <a:ext uri="{FF2B5EF4-FFF2-40B4-BE49-F238E27FC236}">
                <a16:creationId xmlns:a16="http://schemas.microsoft.com/office/drawing/2014/main" id="{E318565C-0F6E-C90B-EF0A-D4C4E693736C}"/>
              </a:ext>
            </a:extLst>
          </p:cNvPr>
          <p:cNvSpPr txBox="1"/>
          <p:nvPr/>
        </p:nvSpPr>
        <p:spPr>
          <a:xfrm>
            <a:off x="452716" y="-3860"/>
            <a:ext cx="10386734" cy="73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nl-NL" sz="4200" b="1" dirty="0">
                <a:solidFill>
                  <a:srgbClr val="C00000"/>
                </a:solidFill>
              </a:rPr>
              <a:t>Results and discussion I : C</a:t>
            </a:r>
            <a:r>
              <a:rPr lang="nl-NL" sz="4200" b="1" baseline="-25000" dirty="0">
                <a:solidFill>
                  <a:srgbClr val="C00000"/>
                </a:solidFill>
              </a:rPr>
              <a:t>6</a:t>
            </a:r>
            <a:r>
              <a:rPr lang="nl-NL" sz="4200" b="1" dirty="0">
                <a:solidFill>
                  <a:srgbClr val="C00000"/>
                </a:solidFill>
              </a:rPr>
              <a:t>H</a:t>
            </a:r>
            <a:r>
              <a:rPr lang="nl-NL" sz="4200" b="1" baseline="-25000" dirty="0">
                <a:solidFill>
                  <a:srgbClr val="C00000"/>
                </a:solidFill>
              </a:rPr>
              <a:t>6 </a:t>
            </a:r>
            <a:r>
              <a:rPr lang="nl-NL" sz="4200" b="1" dirty="0">
                <a:solidFill>
                  <a:srgbClr val="C00000"/>
                </a:solidFill>
              </a:rPr>
              <a:t>(benzene)</a:t>
            </a:r>
          </a:p>
        </p:txBody>
      </p:sp>
      <p:pic>
        <p:nvPicPr>
          <p:cNvPr id="18" name="Picture 2" descr="Tick Verde Vectores Libres de Derechos - iStock">
            <a:extLst>
              <a:ext uri="{FF2B5EF4-FFF2-40B4-BE49-F238E27FC236}">
                <a16:creationId xmlns:a16="http://schemas.microsoft.com/office/drawing/2014/main" id="{A875A419-EBD8-A566-CA3B-6BC3B24048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5824" y="5641479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Tick Verde Vectores Libres de Derechos - iStock">
            <a:extLst>
              <a:ext uri="{FF2B5EF4-FFF2-40B4-BE49-F238E27FC236}">
                <a16:creationId xmlns:a16="http://schemas.microsoft.com/office/drawing/2014/main" id="{CBE6A791-E26D-2071-CEF6-C1756268EE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214" y="4201268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Tick Verde Vectores Libres de Derechos - iStock">
            <a:extLst>
              <a:ext uri="{FF2B5EF4-FFF2-40B4-BE49-F238E27FC236}">
                <a16:creationId xmlns:a16="http://schemas.microsoft.com/office/drawing/2014/main" id="{F2325EDA-5E24-E366-5961-FB0767DA70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214" y="5621115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1">
            <a:extLst>
              <a:ext uri="{FF2B5EF4-FFF2-40B4-BE49-F238E27FC236}">
                <a16:creationId xmlns:a16="http://schemas.microsoft.com/office/drawing/2014/main" id="{5BE8EB23-57E7-C91C-5780-7A841D6517F3}"/>
              </a:ext>
            </a:extLst>
          </p:cNvPr>
          <p:cNvSpPr txBox="1"/>
          <p:nvPr/>
        </p:nvSpPr>
        <p:spPr>
          <a:xfrm>
            <a:off x="88900" y="6415555"/>
            <a:ext cx="107505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b="1" i="0" u="none" strike="noStrike" baseline="0" dirty="0">
                <a:solidFill>
                  <a:schemeClr val="accent6">
                    <a:lumMod val="50000"/>
                  </a:schemeClr>
                </a:solidFill>
              </a:rPr>
              <a:t>Molecules that have been detected in space</a:t>
            </a:r>
            <a:r>
              <a:rPr lang="en-US" sz="1200" b="1" i="0" u="none" strike="noStrike" baseline="0" dirty="0"/>
              <a:t>. </a:t>
            </a:r>
            <a:r>
              <a:rPr lang="en-US" sz="1200" b="0" i="0" u="none" strike="noStrike" baseline="0" dirty="0">
                <a:solidFill>
                  <a:srgbClr val="EE7316"/>
                </a:solidFill>
              </a:rPr>
              <a:t>Molecules whose structure is analogous to that of molecules detected in space but for H-loss </a:t>
            </a:r>
            <a:r>
              <a:rPr lang="en-US" sz="1200" i="0" u="none" strike="noStrike" baseline="0" dirty="0">
                <a:solidFill>
                  <a:srgbClr val="EE7316"/>
                </a:solidFill>
              </a:rPr>
              <a:t>or H-gain</a:t>
            </a:r>
            <a:r>
              <a:rPr lang="en-US" sz="1200" i="0" u="none" strike="noStrike" baseline="0" dirty="0"/>
              <a:t>.</a:t>
            </a:r>
            <a:r>
              <a:rPr lang="en-US" sz="1200" i="0" u="none" strike="noStrike" baseline="0" dirty="0">
                <a:solidFill>
                  <a:srgbClr val="EE7316"/>
                </a:solidFill>
              </a:rPr>
              <a:t> </a:t>
            </a:r>
            <a:r>
              <a:rPr lang="en-US" sz="1200" dirty="0"/>
              <a:t>Not detected molecules. </a:t>
            </a:r>
            <a:r>
              <a:rPr lang="en-US" sz="1200" b="0" i="0" u="none" strike="noStrike" baseline="0" dirty="0">
                <a:solidFill>
                  <a:schemeClr val="bg1">
                    <a:lumMod val="65000"/>
                  </a:schemeClr>
                </a:solidFill>
              </a:rPr>
              <a:t>We mark with a star those reactants that can be connected with benzene via a barrierless </a:t>
            </a:r>
            <a:r>
              <a:rPr lang="es-ES" sz="1200" b="0" i="0" u="none" strike="noStrike" baseline="0" dirty="0" err="1">
                <a:solidFill>
                  <a:schemeClr val="bg1">
                    <a:lumMod val="65000"/>
                  </a:schemeClr>
                </a:solidFill>
              </a:rPr>
              <a:t>transformation</a:t>
            </a:r>
            <a:r>
              <a:rPr lang="es-ES" sz="1200" b="0" i="0" u="none" strike="noStrike" baseline="0" dirty="0">
                <a:solidFill>
                  <a:schemeClr val="bg1">
                    <a:lumMod val="65000"/>
                  </a:schemeClr>
                </a:solidFill>
              </a:rPr>
              <a:t>.</a:t>
            </a:r>
            <a:endParaRPr lang="es-ES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135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14D29D-FB4B-58AB-D9E8-FF66E260D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4CE3F-3958-4E6A-8FBF-E378C44BBE7B}" type="slidenum">
              <a:rPr lang="es-ES" smtClean="0"/>
              <a:t>23</a:t>
            </a:fld>
            <a:endParaRPr lang="es-E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FA33156-B3FE-7037-304E-27AE81AAEFC9}"/>
              </a:ext>
            </a:extLst>
          </p:cNvPr>
          <p:cNvSpPr txBox="1"/>
          <p:nvPr/>
        </p:nvSpPr>
        <p:spPr>
          <a:xfrm>
            <a:off x="452715" y="-3860"/>
            <a:ext cx="11314411" cy="73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nl-NL" sz="4200" b="1" dirty="0">
                <a:solidFill>
                  <a:srgbClr val="C00000"/>
                </a:solidFill>
              </a:rPr>
              <a:t>Results and discussion II : C</a:t>
            </a:r>
            <a:r>
              <a:rPr lang="nl-NL" sz="4200" b="1" baseline="-25000" dirty="0">
                <a:solidFill>
                  <a:srgbClr val="C00000"/>
                </a:solidFill>
              </a:rPr>
              <a:t>6</a:t>
            </a:r>
            <a:r>
              <a:rPr lang="nl-NL" sz="4200" b="1" dirty="0">
                <a:solidFill>
                  <a:srgbClr val="C00000"/>
                </a:solidFill>
              </a:rPr>
              <a:t>H</a:t>
            </a:r>
            <a:r>
              <a:rPr lang="nl-NL" sz="4200" b="1" baseline="-25000" dirty="0">
                <a:solidFill>
                  <a:srgbClr val="C00000"/>
                </a:solidFill>
              </a:rPr>
              <a:t>5 </a:t>
            </a:r>
            <a:r>
              <a:rPr lang="nl-NL" sz="4200" b="1" dirty="0">
                <a:solidFill>
                  <a:srgbClr val="C00000"/>
                </a:solidFill>
              </a:rPr>
              <a:t>(phenyl radical)</a:t>
            </a:r>
          </a:p>
        </p:txBody>
      </p:sp>
      <p:sp>
        <p:nvSpPr>
          <p:cNvPr id="4" name="Rectangle 25">
            <a:extLst>
              <a:ext uri="{FF2B5EF4-FFF2-40B4-BE49-F238E27FC236}">
                <a16:creationId xmlns:a16="http://schemas.microsoft.com/office/drawing/2014/main" id="{2B67AD05-6D46-6FB1-C957-61D2059A0DDC}"/>
              </a:ext>
            </a:extLst>
          </p:cNvPr>
          <p:cNvSpPr/>
          <p:nvPr/>
        </p:nvSpPr>
        <p:spPr>
          <a:xfrm flipV="1">
            <a:off x="0" y="672278"/>
            <a:ext cx="12191999" cy="6349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Rectangle 25">
            <a:extLst>
              <a:ext uri="{FF2B5EF4-FFF2-40B4-BE49-F238E27FC236}">
                <a16:creationId xmlns:a16="http://schemas.microsoft.com/office/drawing/2014/main" id="{169A8CE5-9F21-89A5-D950-FF14318E0553}"/>
              </a:ext>
            </a:extLst>
          </p:cNvPr>
          <p:cNvSpPr/>
          <p:nvPr/>
        </p:nvSpPr>
        <p:spPr>
          <a:xfrm flipV="1">
            <a:off x="1" y="6352059"/>
            <a:ext cx="12191999" cy="6349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graphicFrame>
        <p:nvGraphicFramePr>
          <p:cNvPr id="12" name="Object 8">
            <a:extLst>
              <a:ext uri="{FF2B5EF4-FFF2-40B4-BE49-F238E27FC236}">
                <a16:creationId xmlns:a16="http://schemas.microsoft.com/office/drawing/2014/main" id="{45266E02-F2A4-0826-40DF-0A429ADB06A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602012"/>
              </p:ext>
            </p:extLst>
          </p:nvPr>
        </p:nvGraphicFramePr>
        <p:xfrm>
          <a:off x="2914650" y="762000"/>
          <a:ext cx="6361113" cy="556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" imgW="5038238" imgH="4415948" progId="ChemDraw.Document.6.0">
                  <p:embed/>
                </p:oleObj>
              </mc:Choice>
              <mc:Fallback>
                <p:oleObj name="CS ChemDraw Drawing" r:id="rId2" imgW="5038238" imgH="4415948" progId="ChemDraw.Document.6.0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CF7E18C3-61E4-32A2-E735-C9FDCABF874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914650" y="762000"/>
                        <a:ext cx="6361113" cy="5567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CuadroTexto 11">
            <a:extLst>
              <a:ext uri="{FF2B5EF4-FFF2-40B4-BE49-F238E27FC236}">
                <a16:creationId xmlns:a16="http://schemas.microsoft.com/office/drawing/2014/main" id="{30D57C15-E098-ECF5-CF4D-70C481A2ECA5}"/>
              </a:ext>
            </a:extLst>
          </p:cNvPr>
          <p:cNvSpPr txBox="1"/>
          <p:nvPr/>
        </p:nvSpPr>
        <p:spPr>
          <a:xfrm>
            <a:off x="88900" y="6415555"/>
            <a:ext cx="107505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b="1" i="0" u="none" strike="noStrike" baseline="0" dirty="0">
                <a:solidFill>
                  <a:schemeClr val="accent6">
                    <a:lumMod val="50000"/>
                  </a:schemeClr>
                </a:solidFill>
              </a:rPr>
              <a:t>Molecules that have been detected in space</a:t>
            </a:r>
            <a:r>
              <a:rPr lang="en-US" sz="1200" b="1" i="0" u="none" strike="noStrike" baseline="0" dirty="0"/>
              <a:t>. </a:t>
            </a:r>
            <a:r>
              <a:rPr lang="en-US" sz="1200" b="0" i="0" u="none" strike="noStrike" baseline="0" dirty="0">
                <a:solidFill>
                  <a:srgbClr val="EE7316"/>
                </a:solidFill>
              </a:rPr>
              <a:t>Molecules whose structure is analogous to that of molecules detected in space but for H-loss </a:t>
            </a:r>
            <a:r>
              <a:rPr lang="en-US" sz="1200" i="0" u="none" strike="noStrike" baseline="0" dirty="0">
                <a:solidFill>
                  <a:srgbClr val="EE7316"/>
                </a:solidFill>
              </a:rPr>
              <a:t>or H-gain</a:t>
            </a:r>
            <a:r>
              <a:rPr lang="en-US" sz="1200" i="0" u="none" strike="noStrike" baseline="0" dirty="0"/>
              <a:t>.</a:t>
            </a:r>
            <a:r>
              <a:rPr lang="en-US" sz="1200" i="0" u="none" strike="noStrike" baseline="0" dirty="0">
                <a:solidFill>
                  <a:srgbClr val="EE7316"/>
                </a:solidFill>
              </a:rPr>
              <a:t> </a:t>
            </a:r>
            <a:r>
              <a:rPr lang="en-US" sz="1200" dirty="0"/>
              <a:t>Not detected molecules. </a:t>
            </a:r>
            <a:r>
              <a:rPr lang="en-US" sz="1200" b="0" i="0" u="none" strike="noStrike" baseline="0" dirty="0">
                <a:solidFill>
                  <a:schemeClr val="bg1">
                    <a:lumMod val="65000"/>
                  </a:schemeClr>
                </a:solidFill>
              </a:rPr>
              <a:t>We mark with a star those reactants that can be connected with benzene via a barrierless </a:t>
            </a:r>
            <a:r>
              <a:rPr lang="es-ES" sz="1200" b="0" i="0" u="none" strike="noStrike" baseline="0" dirty="0" err="1">
                <a:solidFill>
                  <a:schemeClr val="bg1">
                    <a:lumMod val="65000"/>
                  </a:schemeClr>
                </a:solidFill>
              </a:rPr>
              <a:t>transformation</a:t>
            </a:r>
            <a:r>
              <a:rPr lang="es-ES" sz="1200" b="0" i="0" u="none" strike="noStrike" baseline="0" dirty="0">
                <a:solidFill>
                  <a:schemeClr val="bg1">
                    <a:lumMod val="65000"/>
                  </a:schemeClr>
                </a:solidFill>
              </a:rPr>
              <a:t>.</a:t>
            </a:r>
            <a:endParaRPr lang="es-ES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1635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14D29D-FB4B-58AB-D9E8-FF66E260D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4CE3F-3958-4E6A-8FBF-E378C44BBE7B}" type="slidenum">
              <a:rPr lang="es-ES" smtClean="0"/>
              <a:t>24</a:t>
            </a:fld>
            <a:endParaRPr lang="es-E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FA33156-B3FE-7037-304E-27AE81AAEFC9}"/>
              </a:ext>
            </a:extLst>
          </p:cNvPr>
          <p:cNvSpPr txBox="1"/>
          <p:nvPr/>
        </p:nvSpPr>
        <p:spPr>
          <a:xfrm>
            <a:off x="452715" y="-3860"/>
            <a:ext cx="11314411" cy="73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nl-NL" sz="4200" b="1" dirty="0">
                <a:solidFill>
                  <a:srgbClr val="C00000"/>
                </a:solidFill>
              </a:rPr>
              <a:t>Results and discussion II : C</a:t>
            </a:r>
            <a:r>
              <a:rPr lang="nl-NL" sz="4200" b="1" baseline="-25000" dirty="0">
                <a:solidFill>
                  <a:srgbClr val="C00000"/>
                </a:solidFill>
              </a:rPr>
              <a:t>6</a:t>
            </a:r>
            <a:r>
              <a:rPr lang="nl-NL" sz="4200" b="1" dirty="0">
                <a:solidFill>
                  <a:srgbClr val="C00000"/>
                </a:solidFill>
              </a:rPr>
              <a:t>H</a:t>
            </a:r>
            <a:r>
              <a:rPr lang="nl-NL" sz="4200" b="1" baseline="-25000" dirty="0">
                <a:solidFill>
                  <a:srgbClr val="C00000"/>
                </a:solidFill>
              </a:rPr>
              <a:t>5 </a:t>
            </a:r>
            <a:r>
              <a:rPr lang="nl-NL" sz="4200" b="1" dirty="0">
                <a:solidFill>
                  <a:srgbClr val="C00000"/>
                </a:solidFill>
              </a:rPr>
              <a:t>(phenyl radical)</a:t>
            </a:r>
          </a:p>
        </p:txBody>
      </p:sp>
      <p:sp>
        <p:nvSpPr>
          <p:cNvPr id="4" name="Rectangle 25">
            <a:extLst>
              <a:ext uri="{FF2B5EF4-FFF2-40B4-BE49-F238E27FC236}">
                <a16:creationId xmlns:a16="http://schemas.microsoft.com/office/drawing/2014/main" id="{2B67AD05-6D46-6FB1-C957-61D2059A0DDC}"/>
              </a:ext>
            </a:extLst>
          </p:cNvPr>
          <p:cNvSpPr/>
          <p:nvPr/>
        </p:nvSpPr>
        <p:spPr>
          <a:xfrm flipV="1">
            <a:off x="0" y="672278"/>
            <a:ext cx="12191999" cy="6349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Rectangle 25">
            <a:extLst>
              <a:ext uri="{FF2B5EF4-FFF2-40B4-BE49-F238E27FC236}">
                <a16:creationId xmlns:a16="http://schemas.microsoft.com/office/drawing/2014/main" id="{169A8CE5-9F21-89A5-D950-FF14318E0553}"/>
              </a:ext>
            </a:extLst>
          </p:cNvPr>
          <p:cNvSpPr/>
          <p:nvPr/>
        </p:nvSpPr>
        <p:spPr>
          <a:xfrm flipV="1">
            <a:off x="1" y="6352059"/>
            <a:ext cx="12191999" cy="6349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graphicFrame>
        <p:nvGraphicFramePr>
          <p:cNvPr id="12" name="Object 8">
            <a:extLst>
              <a:ext uri="{FF2B5EF4-FFF2-40B4-BE49-F238E27FC236}">
                <a16:creationId xmlns:a16="http://schemas.microsoft.com/office/drawing/2014/main" id="{45266E02-F2A4-0826-40DF-0A429ADB06A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914650" y="762000"/>
          <a:ext cx="6361113" cy="556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" imgW="5038238" imgH="4415948" progId="ChemDraw.Document.6.0">
                  <p:embed/>
                </p:oleObj>
              </mc:Choice>
              <mc:Fallback>
                <p:oleObj name="CS ChemDraw Drawing" r:id="rId2" imgW="5038238" imgH="4415948" progId="ChemDraw.Document.6.0">
                  <p:embed/>
                  <p:pic>
                    <p:nvPicPr>
                      <p:cNvPr id="12" name="Object 8">
                        <a:extLst>
                          <a:ext uri="{FF2B5EF4-FFF2-40B4-BE49-F238E27FC236}">
                            <a16:creationId xmlns:a16="http://schemas.microsoft.com/office/drawing/2014/main" id="{45266E02-F2A4-0826-40DF-0A429ADB06A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914650" y="762000"/>
                        <a:ext cx="6361113" cy="5567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03AF41E-4271-9026-E270-72963EB5E1DC}"/>
              </a:ext>
            </a:extLst>
          </p:cNvPr>
          <p:cNvCxnSpPr>
            <a:cxnSpLocks/>
          </p:cNvCxnSpPr>
          <p:nvPr/>
        </p:nvCxnSpPr>
        <p:spPr>
          <a:xfrm flipV="1">
            <a:off x="3289300" y="1574800"/>
            <a:ext cx="323850" cy="495300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uadroTexto 11">
            <a:extLst>
              <a:ext uri="{FF2B5EF4-FFF2-40B4-BE49-F238E27FC236}">
                <a16:creationId xmlns:a16="http://schemas.microsoft.com/office/drawing/2014/main" id="{9350DAA6-E1CA-EA4F-9A25-1A2AB1531798}"/>
              </a:ext>
            </a:extLst>
          </p:cNvPr>
          <p:cNvSpPr txBox="1"/>
          <p:nvPr/>
        </p:nvSpPr>
        <p:spPr>
          <a:xfrm>
            <a:off x="88900" y="6415555"/>
            <a:ext cx="107505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b="1" i="0" u="none" strike="noStrike" baseline="0" dirty="0">
                <a:solidFill>
                  <a:schemeClr val="accent6">
                    <a:lumMod val="50000"/>
                  </a:schemeClr>
                </a:solidFill>
              </a:rPr>
              <a:t>Molecules that have been detected in space</a:t>
            </a:r>
            <a:r>
              <a:rPr lang="en-US" sz="1200" b="1" i="0" u="none" strike="noStrike" baseline="0" dirty="0"/>
              <a:t>. </a:t>
            </a:r>
            <a:r>
              <a:rPr lang="en-US" sz="1200" b="0" i="0" u="none" strike="noStrike" baseline="0" dirty="0">
                <a:solidFill>
                  <a:srgbClr val="EE7316"/>
                </a:solidFill>
              </a:rPr>
              <a:t>Molecules whose structure is analogous to that of molecules detected in space but for H-loss </a:t>
            </a:r>
            <a:r>
              <a:rPr lang="en-US" sz="1200" i="0" u="none" strike="noStrike" baseline="0" dirty="0">
                <a:solidFill>
                  <a:srgbClr val="EE7316"/>
                </a:solidFill>
              </a:rPr>
              <a:t>or H-gain</a:t>
            </a:r>
            <a:r>
              <a:rPr lang="en-US" sz="1200" i="0" u="none" strike="noStrike" baseline="0" dirty="0"/>
              <a:t>.</a:t>
            </a:r>
            <a:r>
              <a:rPr lang="en-US" sz="1200" i="0" u="none" strike="noStrike" baseline="0" dirty="0">
                <a:solidFill>
                  <a:srgbClr val="EE7316"/>
                </a:solidFill>
              </a:rPr>
              <a:t> </a:t>
            </a:r>
            <a:r>
              <a:rPr lang="en-US" sz="1200" dirty="0"/>
              <a:t>Not detected molecules. </a:t>
            </a:r>
            <a:r>
              <a:rPr lang="en-US" sz="1200" b="0" i="0" u="none" strike="noStrike" baseline="0" dirty="0">
                <a:solidFill>
                  <a:schemeClr val="bg1">
                    <a:lumMod val="65000"/>
                  </a:schemeClr>
                </a:solidFill>
              </a:rPr>
              <a:t>We mark with a star those reactants that can be connected with benzene via a barrierless </a:t>
            </a:r>
            <a:r>
              <a:rPr lang="es-ES" sz="1200" b="0" i="0" u="none" strike="noStrike" baseline="0" dirty="0" err="1">
                <a:solidFill>
                  <a:schemeClr val="bg1">
                    <a:lumMod val="65000"/>
                  </a:schemeClr>
                </a:solidFill>
              </a:rPr>
              <a:t>transformation</a:t>
            </a:r>
            <a:r>
              <a:rPr lang="es-ES" sz="1200" b="0" i="0" u="none" strike="noStrike" baseline="0" dirty="0">
                <a:solidFill>
                  <a:schemeClr val="bg1">
                    <a:lumMod val="65000"/>
                  </a:schemeClr>
                </a:solidFill>
              </a:rPr>
              <a:t>.</a:t>
            </a:r>
            <a:endParaRPr lang="es-ES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8604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14D29D-FB4B-58AB-D9E8-FF66E260D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4CE3F-3958-4E6A-8FBF-E378C44BBE7B}" type="slidenum">
              <a:rPr lang="es-ES" smtClean="0"/>
              <a:t>25</a:t>
            </a:fld>
            <a:endParaRPr lang="es-E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FA33156-B3FE-7037-304E-27AE81AAEFC9}"/>
              </a:ext>
            </a:extLst>
          </p:cNvPr>
          <p:cNvSpPr txBox="1"/>
          <p:nvPr/>
        </p:nvSpPr>
        <p:spPr>
          <a:xfrm>
            <a:off x="452716" y="-3860"/>
            <a:ext cx="9882775" cy="73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nl-NL" sz="4200" b="1" dirty="0">
                <a:solidFill>
                  <a:srgbClr val="C00000"/>
                </a:solidFill>
              </a:rPr>
              <a:t>Results and discussion IV : C</a:t>
            </a:r>
            <a:r>
              <a:rPr lang="nl-NL" sz="4200" b="1" baseline="-25000" dirty="0">
                <a:solidFill>
                  <a:srgbClr val="C00000"/>
                </a:solidFill>
              </a:rPr>
              <a:t>6</a:t>
            </a:r>
            <a:r>
              <a:rPr lang="nl-NL" sz="4200" b="1" dirty="0">
                <a:solidFill>
                  <a:srgbClr val="C00000"/>
                </a:solidFill>
              </a:rPr>
              <a:t>H</a:t>
            </a:r>
            <a:r>
              <a:rPr lang="nl-NL" sz="4200" b="1" baseline="-25000" dirty="0">
                <a:solidFill>
                  <a:srgbClr val="C00000"/>
                </a:solidFill>
              </a:rPr>
              <a:t>4 </a:t>
            </a:r>
            <a:r>
              <a:rPr lang="nl-NL" sz="4200" b="1" dirty="0">
                <a:solidFill>
                  <a:srgbClr val="C00000"/>
                </a:solidFill>
              </a:rPr>
              <a:t>(benzyne)</a:t>
            </a:r>
          </a:p>
        </p:txBody>
      </p:sp>
      <p:sp>
        <p:nvSpPr>
          <p:cNvPr id="4" name="Rectangle 25">
            <a:extLst>
              <a:ext uri="{FF2B5EF4-FFF2-40B4-BE49-F238E27FC236}">
                <a16:creationId xmlns:a16="http://schemas.microsoft.com/office/drawing/2014/main" id="{2B67AD05-6D46-6FB1-C957-61D2059A0DDC}"/>
              </a:ext>
            </a:extLst>
          </p:cNvPr>
          <p:cNvSpPr/>
          <p:nvPr/>
        </p:nvSpPr>
        <p:spPr>
          <a:xfrm flipV="1">
            <a:off x="0" y="672278"/>
            <a:ext cx="12191999" cy="6349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Rectangle 25">
            <a:extLst>
              <a:ext uri="{FF2B5EF4-FFF2-40B4-BE49-F238E27FC236}">
                <a16:creationId xmlns:a16="http://schemas.microsoft.com/office/drawing/2014/main" id="{169A8CE5-9F21-89A5-D950-FF14318E0553}"/>
              </a:ext>
            </a:extLst>
          </p:cNvPr>
          <p:cNvSpPr/>
          <p:nvPr/>
        </p:nvSpPr>
        <p:spPr>
          <a:xfrm flipV="1">
            <a:off x="1" y="6352059"/>
            <a:ext cx="12191999" cy="6349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graphicFrame>
        <p:nvGraphicFramePr>
          <p:cNvPr id="3" name="Object 1">
            <a:extLst>
              <a:ext uri="{FF2B5EF4-FFF2-40B4-BE49-F238E27FC236}">
                <a16:creationId xmlns:a16="http://schemas.microsoft.com/office/drawing/2014/main" id="{B742E006-9F6C-2F30-9AEB-8CE7D9EF8C1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5781466"/>
              </p:ext>
            </p:extLst>
          </p:nvPr>
        </p:nvGraphicFramePr>
        <p:xfrm>
          <a:off x="2016125" y="752475"/>
          <a:ext cx="7321550" cy="563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" imgW="6013694" imgH="4623707" progId="ChemDraw.Document.6.0">
                  <p:embed/>
                </p:oleObj>
              </mc:Choice>
              <mc:Fallback>
                <p:oleObj name="CS ChemDraw Drawing" r:id="rId2" imgW="6013694" imgH="4623707" progId="ChemDraw.Document.6.0">
                  <p:embed/>
                  <p:pic>
                    <p:nvPicPr>
                      <p:cNvPr id="3" name="Object 1">
                        <a:extLst>
                          <a:ext uri="{FF2B5EF4-FFF2-40B4-BE49-F238E27FC236}">
                            <a16:creationId xmlns:a16="http://schemas.microsoft.com/office/drawing/2014/main" id="{B742E006-9F6C-2F30-9AEB-8CE7D9EF8C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016125" y="752475"/>
                        <a:ext cx="7321550" cy="5634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CuadroTexto 11">
            <a:extLst>
              <a:ext uri="{FF2B5EF4-FFF2-40B4-BE49-F238E27FC236}">
                <a16:creationId xmlns:a16="http://schemas.microsoft.com/office/drawing/2014/main" id="{8AC5B4A1-49C1-2F15-983E-FA5BBF1B123E}"/>
              </a:ext>
            </a:extLst>
          </p:cNvPr>
          <p:cNvSpPr txBox="1"/>
          <p:nvPr/>
        </p:nvSpPr>
        <p:spPr>
          <a:xfrm>
            <a:off x="88900" y="6415555"/>
            <a:ext cx="107505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b="1" i="0" u="none" strike="noStrike" baseline="0" dirty="0">
                <a:solidFill>
                  <a:schemeClr val="accent6">
                    <a:lumMod val="50000"/>
                  </a:schemeClr>
                </a:solidFill>
              </a:rPr>
              <a:t>Molecules that have been detected in space</a:t>
            </a:r>
            <a:r>
              <a:rPr lang="en-US" sz="1200" b="1" i="0" u="none" strike="noStrike" baseline="0" dirty="0"/>
              <a:t>. </a:t>
            </a:r>
            <a:r>
              <a:rPr lang="en-US" sz="1200" b="0" i="0" u="none" strike="noStrike" baseline="0" dirty="0">
                <a:solidFill>
                  <a:srgbClr val="EE7316"/>
                </a:solidFill>
              </a:rPr>
              <a:t>Molecules whose structure is analogous to that of molecules detected in space but for H-loss </a:t>
            </a:r>
            <a:r>
              <a:rPr lang="en-US" sz="1200" i="0" u="none" strike="noStrike" baseline="0" dirty="0">
                <a:solidFill>
                  <a:srgbClr val="EE7316"/>
                </a:solidFill>
              </a:rPr>
              <a:t>or H-gain</a:t>
            </a:r>
            <a:r>
              <a:rPr lang="en-US" sz="1200" i="0" u="none" strike="noStrike" baseline="0" dirty="0"/>
              <a:t>.</a:t>
            </a:r>
            <a:r>
              <a:rPr lang="en-US" sz="1200" i="0" u="none" strike="noStrike" baseline="0" dirty="0">
                <a:solidFill>
                  <a:srgbClr val="EE7316"/>
                </a:solidFill>
              </a:rPr>
              <a:t> </a:t>
            </a:r>
            <a:r>
              <a:rPr lang="en-US" sz="1200" dirty="0"/>
              <a:t>Not detected molecules. </a:t>
            </a:r>
            <a:r>
              <a:rPr lang="en-US" sz="1200" b="0" i="0" u="none" strike="noStrike" baseline="0" dirty="0">
                <a:solidFill>
                  <a:schemeClr val="bg1">
                    <a:lumMod val="65000"/>
                  </a:schemeClr>
                </a:solidFill>
              </a:rPr>
              <a:t>We mark with a star those reactants that can be connected with benzene via a barrierless </a:t>
            </a:r>
            <a:r>
              <a:rPr lang="es-ES" sz="1200" b="0" i="0" u="none" strike="noStrike" baseline="0" dirty="0" err="1">
                <a:solidFill>
                  <a:schemeClr val="bg1">
                    <a:lumMod val="65000"/>
                  </a:schemeClr>
                </a:solidFill>
              </a:rPr>
              <a:t>transformation</a:t>
            </a:r>
            <a:r>
              <a:rPr lang="es-ES" sz="1200" b="0" i="0" u="none" strike="noStrike" baseline="0" dirty="0">
                <a:solidFill>
                  <a:schemeClr val="bg1">
                    <a:lumMod val="65000"/>
                  </a:schemeClr>
                </a:solidFill>
              </a:rPr>
              <a:t>.</a:t>
            </a:r>
            <a:endParaRPr lang="es-ES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8542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54A7F0-3A3C-65D8-76E1-E98B0FA08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4CE3F-3958-4E6A-8FBF-E378C44BBE7B}" type="slidenum">
              <a:rPr lang="es-ES" smtClean="0"/>
              <a:t>26</a:t>
            </a:fld>
            <a:endParaRPr lang="es-E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542855A-D6D0-14F1-C1E6-7E95327B2275}"/>
              </a:ext>
            </a:extLst>
          </p:cNvPr>
          <p:cNvSpPr/>
          <p:nvPr/>
        </p:nvSpPr>
        <p:spPr>
          <a:xfrm flipV="1">
            <a:off x="1" y="655782"/>
            <a:ext cx="3334326" cy="7902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6699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3CF5FE-6A9B-A5D9-C13B-B6BBFA36B2BA}"/>
              </a:ext>
            </a:extLst>
          </p:cNvPr>
          <p:cNvSpPr txBox="1"/>
          <p:nvPr/>
        </p:nvSpPr>
        <p:spPr>
          <a:xfrm>
            <a:off x="452716" y="-3860"/>
            <a:ext cx="8275648" cy="73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nl-NL" sz="4200" b="1" dirty="0">
                <a:solidFill>
                  <a:srgbClr val="C00000"/>
                </a:solidFill>
              </a:rPr>
              <a:t>Bird view</a:t>
            </a:r>
            <a:endParaRPr lang="nl-NL" sz="4200" b="1" baseline="-25000" dirty="0">
              <a:solidFill>
                <a:srgbClr val="C0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DEEBC65-3398-7971-B4D8-448382F2457D}"/>
              </a:ext>
            </a:extLst>
          </p:cNvPr>
          <p:cNvSpPr txBox="1"/>
          <p:nvPr/>
        </p:nvSpPr>
        <p:spPr>
          <a:xfrm>
            <a:off x="369455" y="1675253"/>
            <a:ext cx="392479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 </a:t>
            </a:r>
            <a:r>
              <a:rPr lang="es-ES" sz="1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Paths</a:t>
            </a:r>
            <a:r>
              <a:rPr lang="es-ES" sz="1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starting</a:t>
            </a:r>
            <a:r>
              <a:rPr lang="es-ES" sz="1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</a:t>
            </a:r>
            <a:r>
              <a:rPr lang="es-ES" sz="1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unprecedent</a:t>
            </a:r>
            <a:r>
              <a:rPr lang="es-ES" sz="1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reagents</a:t>
            </a:r>
            <a:endParaRPr lang="es-ES" sz="1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1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14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 </a:t>
            </a:r>
            <a:r>
              <a:rPr lang="es-ES" sz="1400" b="1" dirty="0" err="1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Undetected</a:t>
            </a:r>
            <a:r>
              <a:rPr lang="es-ES" sz="14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400" b="1" dirty="0" err="1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intermediates</a:t>
            </a:r>
            <a:endParaRPr lang="es-ES" sz="1400" b="1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1400" b="1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 </a:t>
            </a:r>
            <a:r>
              <a:rPr lang="es-ES" sz="1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Paths</a:t>
            </a:r>
            <a:r>
              <a:rPr lang="es-E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starting</a:t>
            </a:r>
            <a:r>
              <a:rPr lang="es-E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</a:t>
            </a:r>
            <a:r>
              <a:rPr lang="es-E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previously</a:t>
            </a:r>
            <a:r>
              <a:rPr lang="es-E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reported</a:t>
            </a:r>
            <a:r>
              <a:rPr lang="es-E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reagents</a:t>
            </a:r>
            <a:endParaRPr lang="es-E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1400" b="1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Object 8">
            <a:extLst>
              <a:ext uri="{FF2B5EF4-FFF2-40B4-BE49-F238E27FC236}">
                <a16:creationId xmlns:a16="http://schemas.microsoft.com/office/drawing/2014/main" id="{B92663A8-CB14-669D-200A-5E2D424DF72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409897"/>
              </p:ext>
            </p:extLst>
          </p:nvPr>
        </p:nvGraphicFramePr>
        <p:xfrm>
          <a:off x="1573213" y="65088"/>
          <a:ext cx="9906000" cy="6704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" imgW="5388580" imgH="3646288" progId="ChemDraw.Document.6.0">
                  <p:embed/>
                </p:oleObj>
              </mc:Choice>
              <mc:Fallback>
                <p:oleObj name="CS ChemDraw Drawing" r:id="rId2" imgW="5388580" imgH="3646288" progId="ChemDraw.Document.6.0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9878FC41-6A06-20BE-430D-B30F7763417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573213" y="65088"/>
                        <a:ext cx="9906000" cy="6704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78B799BF-8D12-48E0-2ABB-F250FA3E4590}"/>
              </a:ext>
            </a:extLst>
          </p:cNvPr>
          <p:cNvSpPr/>
          <p:nvPr/>
        </p:nvSpPr>
        <p:spPr>
          <a:xfrm>
            <a:off x="7056408" y="81546"/>
            <a:ext cx="4348043" cy="33355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23186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214832" y="6388225"/>
            <a:ext cx="2743200" cy="365125"/>
          </a:xfrm>
        </p:spPr>
        <p:txBody>
          <a:bodyPr/>
          <a:lstStyle/>
          <a:p>
            <a:fld id="{BB6D58B8-53C9-49BC-A729-DF3BBC26FABE}" type="slidenum">
              <a:rPr lang="nl-NL" sz="1600" smtClean="0"/>
              <a:t>27</a:t>
            </a:fld>
            <a:endParaRPr lang="nl-NL" sz="1600" dirty="0"/>
          </a:p>
        </p:txBody>
      </p:sp>
      <p:sp>
        <p:nvSpPr>
          <p:cNvPr id="8" name="Rectangle 7"/>
          <p:cNvSpPr/>
          <p:nvPr/>
        </p:nvSpPr>
        <p:spPr>
          <a:xfrm>
            <a:off x="4797715" y="3623947"/>
            <a:ext cx="4208588" cy="13875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0" algn="ctr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</a:pPr>
            <a:r>
              <a:rPr lang="en-US" sz="4000" b="1" spc="-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your</a:t>
            </a:r>
          </a:p>
          <a:p>
            <a:pPr marL="360" algn="ctr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</a:pPr>
            <a:r>
              <a:rPr lang="en-US" sz="4000" b="1" spc="-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kind attention!</a:t>
            </a:r>
          </a:p>
        </p:txBody>
      </p:sp>
      <p:pic>
        <p:nvPicPr>
          <p:cNvPr id="31746" name="Picture 2" descr="Marca principal - Xunta de Galicia">
            <a:extLst>
              <a:ext uri="{FF2B5EF4-FFF2-40B4-BE49-F238E27FC236}">
                <a16:creationId xmlns:a16="http://schemas.microsoft.com/office/drawing/2014/main" id="{722E2901-D8B5-4BF4-96B8-7D827F70F8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50106"/>
            <a:ext cx="2902856" cy="829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48" name="Picture 4" descr="Inicio - Cesga - Centro de Supercomputación de Galicia">
            <a:extLst>
              <a:ext uri="{FF2B5EF4-FFF2-40B4-BE49-F238E27FC236}">
                <a16:creationId xmlns:a16="http://schemas.microsoft.com/office/drawing/2014/main" id="{6CCBC1EE-58D2-4F9D-BAF6-89208B445A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4766" y="5858897"/>
            <a:ext cx="2268708" cy="975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IQUS - Center for Research in Biological Chemistry and Molecular Materials  - Biotech Spain">
            <a:extLst>
              <a:ext uri="{FF2B5EF4-FFF2-40B4-BE49-F238E27FC236}">
                <a16:creationId xmlns:a16="http://schemas.microsoft.com/office/drawing/2014/main" id="{65006EA0-B702-AB39-98AD-25E2BB618D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6675" y="0"/>
            <a:ext cx="3037125" cy="1486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Imagen 22"/>
          <p:cNvPicPr>
            <a:picLocks noChangeAspect="1"/>
          </p:cNvPicPr>
          <p:nvPr/>
        </p:nvPicPr>
        <p:blipFill rotWithShape="1">
          <a:blip r:embed="rId6"/>
          <a:srcRect l="5000" t="37000" r="13000" b="16000"/>
          <a:stretch/>
        </p:blipFill>
        <p:spPr>
          <a:xfrm>
            <a:off x="146780" y="772626"/>
            <a:ext cx="3772686" cy="2883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05153" y="3158477"/>
            <a:ext cx="2362558" cy="20839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TextBox 21">
            <a:extLst>
              <a:ext uri="{FF2B5EF4-FFF2-40B4-BE49-F238E27FC236}">
                <a16:creationId xmlns:a16="http://schemas.microsoft.com/office/drawing/2014/main" id="{44101A5C-62DF-E568-DF1B-C2DD3B44C439}"/>
              </a:ext>
            </a:extLst>
          </p:cNvPr>
          <p:cNvSpPr txBox="1"/>
          <p:nvPr/>
        </p:nvSpPr>
        <p:spPr>
          <a:xfrm>
            <a:off x="359782" y="5027"/>
            <a:ext cx="71193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C00000"/>
                </a:solidFill>
              </a:rPr>
              <a:t>Acknowledgments</a:t>
            </a:r>
            <a:r>
              <a:rPr lang="nl-NL" sz="4000" b="1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DB616B2-0894-E8A0-CD5A-2F571F5EDD56}"/>
              </a:ext>
            </a:extLst>
          </p:cNvPr>
          <p:cNvSpPr/>
          <p:nvPr/>
        </p:nvSpPr>
        <p:spPr>
          <a:xfrm flipV="1">
            <a:off x="0" y="672278"/>
            <a:ext cx="12191999" cy="6349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6699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B055EB5-2C77-28AD-FA69-2B775E1CE8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715" y="2952844"/>
            <a:ext cx="3947036" cy="28831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Ministerio de Educación, Cultura y Deporte - Gobierno de España">
            <a:extLst>
              <a:ext uri="{FF2B5EF4-FFF2-40B4-BE49-F238E27FC236}">
                <a16:creationId xmlns:a16="http://schemas.microsoft.com/office/drawing/2014/main" id="{F43EDB7E-0816-4F18-9228-D95EB3635E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9151" y="6141899"/>
            <a:ext cx="37338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30F54E0-2D3C-783F-B630-89AA8073857E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2728" t="15084" r="2425" b="50977"/>
          <a:stretch/>
        </p:blipFill>
        <p:spPr>
          <a:xfrm>
            <a:off x="4026169" y="764292"/>
            <a:ext cx="8165830" cy="16436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471836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Does the James Webb Space Telescope Show the Big Bang Didn't Happen? |  Answers in Genesis">
            <a:extLst>
              <a:ext uri="{FF2B5EF4-FFF2-40B4-BE49-F238E27FC236}">
                <a16:creationId xmlns:a16="http://schemas.microsoft.com/office/drawing/2014/main" id="{295FC1DC-0F78-225C-D65C-EC0C27320D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8800"/>
                    </a14:imgEffect>
                    <a14:imgEffect>
                      <a14:saturation sat="66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10999" cy="6931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7C267E8-DEA9-442B-B10A-B31FE5602DB2}"/>
              </a:ext>
            </a:extLst>
          </p:cNvPr>
          <p:cNvSpPr txBox="1"/>
          <p:nvPr/>
        </p:nvSpPr>
        <p:spPr>
          <a:xfrm>
            <a:off x="254000" y="6133815"/>
            <a:ext cx="2169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dirty="0">
                <a:solidFill>
                  <a:srgbClr val="FBE1F9"/>
                </a:solidFill>
              </a:rPr>
              <a:t>Marta Castiñeira Reis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DBA6BBCA-1779-4ADF-A506-B9EA4D6F63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 dirty="0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6CE2A07C-83F7-434E-B04C-F934E14585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27211" y="6056871"/>
            <a:ext cx="203773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kumimoji="0" lang="nl-NL" altLang="nl-NL" sz="1200" b="0" i="0" u="none" cap="none" normalizeH="0" dirty="0">
              <a:ln>
                <a:noFill/>
              </a:ln>
              <a:solidFill>
                <a:srgbClr val="FBE1F9"/>
              </a:solidFill>
              <a:effectLst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nl-NL" sz="1600" b="0" i="0" u="none" strike="noStrike" cap="none" normalizeH="0" baseline="0" dirty="0">
                <a:ln>
                  <a:noFill/>
                </a:ln>
                <a:solidFill>
                  <a:srgbClr val="FBE1F9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September 8</a:t>
            </a:r>
            <a:r>
              <a:rPr kumimoji="0" lang="en-GB" altLang="nl-NL" sz="1600" b="0" i="0" u="none" strike="noStrike" cap="none" normalizeH="0" baseline="30000" dirty="0">
                <a:ln>
                  <a:noFill/>
                </a:ln>
                <a:solidFill>
                  <a:srgbClr val="FBE1F9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altLang="nl-NL" sz="1600" dirty="0">
                <a:solidFill>
                  <a:srgbClr val="FBE1F9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en-GB" altLang="nl-NL" sz="1600" b="0" i="0" u="none" strike="noStrike" cap="none" normalizeH="0" baseline="0" dirty="0">
                <a:ln>
                  <a:noFill/>
                </a:ln>
                <a:solidFill>
                  <a:srgbClr val="FBE1F9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2023</a:t>
            </a:r>
            <a:endParaRPr kumimoji="0" lang="en-GB" altLang="nl-NL" sz="3600" b="0" i="0" u="none" strike="noStrike" cap="none" normalizeH="0" baseline="0" dirty="0">
              <a:ln>
                <a:noFill/>
              </a:ln>
              <a:solidFill>
                <a:srgbClr val="FBE1F9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7837" y="45634"/>
            <a:ext cx="1026904" cy="9058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EBEF6CC-8A56-725B-CE03-72BD10023942}"/>
              </a:ext>
            </a:extLst>
          </p:cNvPr>
          <p:cNvSpPr/>
          <p:nvPr/>
        </p:nvSpPr>
        <p:spPr>
          <a:xfrm>
            <a:off x="1958110" y="63785"/>
            <a:ext cx="4695727" cy="7758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052" name="Picture 4" descr="Inicio">
            <a:extLst>
              <a:ext uri="{FF2B5EF4-FFF2-40B4-BE49-F238E27FC236}">
                <a16:creationId xmlns:a16="http://schemas.microsoft.com/office/drawing/2014/main" id="{75FD4B54-8E87-BAE8-950A-7A8EB0EF17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8109" y="63785"/>
            <a:ext cx="4695727" cy="775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Descarga do logotipo - Manual de Imagen Corporativa e Identidad Visual - USC">
            <a:extLst>
              <a:ext uri="{FF2B5EF4-FFF2-40B4-BE49-F238E27FC236}">
                <a16:creationId xmlns:a16="http://schemas.microsoft.com/office/drawing/2014/main" id="{3B5FFF92-9815-43C7-0BE8-65046E68A7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565" y="63785"/>
            <a:ext cx="1160128" cy="771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6C1CD20-8DC7-26AC-0880-AAC0C121652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728" t="15084" r="2425" b="50977"/>
          <a:stretch/>
        </p:blipFill>
        <p:spPr>
          <a:xfrm>
            <a:off x="8290091" y="49931"/>
            <a:ext cx="3901909" cy="78536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AD8413C-015E-B1B8-7E2C-DE941D79E178}"/>
              </a:ext>
            </a:extLst>
          </p:cNvPr>
          <p:cNvSpPr txBox="1"/>
          <p:nvPr/>
        </p:nvSpPr>
        <p:spPr>
          <a:xfrm>
            <a:off x="616606" y="2648491"/>
            <a:ext cx="10715819" cy="1569660"/>
          </a:xfrm>
          <a:prstGeom prst="rect">
            <a:avLst/>
          </a:prstGeom>
          <a:noFill/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txBody>
          <a:bodyPr wrap="none" rtlCol="0">
            <a:spAutoFit/>
          </a:bodyPr>
          <a:lstStyle/>
          <a:p>
            <a:pPr algn="ctr"/>
            <a:r>
              <a:rPr lang="es-ES" sz="4800" b="1" dirty="0" err="1">
                <a:solidFill>
                  <a:srgbClr val="FFB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Understanding</a:t>
            </a:r>
            <a:r>
              <a:rPr lang="es-ES" sz="4800" b="1" dirty="0">
                <a:solidFill>
                  <a:srgbClr val="FFB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4800" b="1" dirty="0" err="1">
                <a:solidFill>
                  <a:srgbClr val="FFB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</a:t>
            </a:r>
            <a:r>
              <a:rPr lang="es-ES" sz="4800" b="1" dirty="0">
                <a:solidFill>
                  <a:srgbClr val="FFB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4800" b="1" dirty="0" err="1">
                <a:solidFill>
                  <a:srgbClr val="FFB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formation</a:t>
            </a:r>
            <a:r>
              <a:rPr lang="es-ES" sz="4800" b="1" dirty="0">
                <a:solidFill>
                  <a:srgbClr val="FFB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4800" b="1" dirty="0" err="1">
                <a:solidFill>
                  <a:srgbClr val="FFB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</a:t>
            </a:r>
            <a:r>
              <a:rPr lang="es-ES" sz="4800" b="1" dirty="0">
                <a:solidFill>
                  <a:srgbClr val="FFB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4800" b="1" dirty="0" err="1">
                <a:solidFill>
                  <a:srgbClr val="FFB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aromatic</a:t>
            </a:r>
            <a:endParaRPr lang="es-ES" sz="4800" b="1" dirty="0">
              <a:solidFill>
                <a:srgbClr val="FFBDB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ES" sz="4800" b="1" dirty="0">
                <a:solidFill>
                  <a:srgbClr val="FFB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4800" b="1" dirty="0" err="1">
                <a:solidFill>
                  <a:srgbClr val="FFB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compounds</a:t>
            </a:r>
            <a:r>
              <a:rPr lang="es-ES" sz="4800" b="1" dirty="0">
                <a:solidFill>
                  <a:srgbClr val="FFB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in </a:t>
            </a:r>
            <a:r>
              <a:rPr lang="es-ES" sz="4800" b="1" dirty="0" err="1">
                <a:solidFill>
                  <a:srgbClr val="FFB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</a:t>
            </a:r>
            <a:r>
              <a:rPr lang="es-ES" sz="4800" b="1" dirty="0">
                <a:solidFill>
                  <a:srgbClr val="FFB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4800" b="1" dirty="0" err="1">
                <a:solidFill>
                  <a:srgbClr val="FFB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interestellar</a:t>
            </a:r>
            <a:r>
              <a:rPr lang="es-ES" sz="4800" b="1" dirty="0">
                <a:solidFill>
                  <a:srgbClr val="FFB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4800" b="1" dirty="0" err="1">
                <a:solidFill>
                  <a:srgbClr val="FFB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medium</a:t>
            </a:r>
            <a:endParaRPr lang="es-ES" sz="4800" b="1" dirty="0">
              <a:solidFill>
                <a:srgbClr val="FFBDB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420194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2AA4E7C-E993-C140-C64E-BCA00EB55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1107B-18A4-4D59-8371-B20574140F1C}" type="datetime1">
              <a:rPr lang="es-ES" smtClean="0"/>
              <a:t>08/09/2023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AB25190-099A-E462-1D56-73683CBFE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Formation of Benzene in Space... Still an Unknown?</a:t>
            </a:r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60AD9CA-9B46-3796-3F6F-6C2971D71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4CE3F-3958-4E6A-8FBF-E378C44BBE7B}" type="slidenum">
              <a:rPr lang="es-ES" smtClean="0"/>
              <a:t>29</a:t>
            </a:fld>
            <a:endParaRPr lang="es-ES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7CB139F8-C1B8-88FB-E5B0-794E5B0C09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180" t="23780" r="43479" b="14639"/>
          <a:stretch/>
        </p:blipFill>
        <p:spPr>
          <a:xfrm>
            <a:off x="7421657" y="1171114"/>
            <a:ext cx="4430598" cy="4223209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71B49287-7F20-17AE-967E-758D9C35E32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685" t="26255" r="14717" b="12165"/>
          <a:stretch/>
        </p:blipFill>
        <p:spPr>
          <a:xfrm>
            <a:off x="376689" y="1171114"/>
            <a:ext cx="6900421" cy="4223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6968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4655E27E-69E2-9FA2-64DB-E2EE51E09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4CE3F-3958-4E6A-8FBF-E378C44BBE7B}" type="slidenum">
              <a:rPr lang="es-ES" smtClean="0"/>
              <a:t>3</a:t>
            </a:fld>
            <a:endParaRPr lang="es-E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6042733-A534-BEBB-4BD3-3EA742D19A5A}"/>
              </a:ext>
            </a:extLst>
          </p:cNvPr>
          <p:cNvSpPr txBox="1"/>
          <p:nvPr/>
        </p:nvSpPr>
        <p:spPr>
          <a:xfrm>
            <a:off x="189489" y="1028577"/>
            <a:ext cx="17130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Benzene</a:t>
            </a:r>
            <a:r>
              <a:rPr lang="es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endParaRPr lang="es-ES" b="1" dirty="0"/>
          </a:p>
        </p:txBody>
      </p:sp>
      <p:sp>
        <p:nvSpPr>
          <p:cNvPr id="2" name="Rectangle 25">
            <a:extLst>
              <a:ext uri="{FF2B5EF4-FFF2-40B4-BE49-F238E27FC236}">
                <a16:creationId xmlns:a16="http://schemas.microsoft.com/office/drawing/2014/main" id="{98D9842E-8E07-FC1D-1F49-4D1A1080AC2F}"/>
              </a:ext>
            </a:extLst>
          </p:cNvPr>
          <p:cNvSpPr/>
          <p:nvPr/>
        </p:nvSpPr>
        <p:spPr>
          <a:xfrm flipV="1">
            <a:off x="0" y="672278"/>
            <a:ext cx="12191999" cy="6349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TextBox 8">
            <a:extLst>
              <a:ext uri="{FF2B5EF4-FFF2-40B4-BE49-F238E27FC236}">
                <a16:creationId xmlns:a16="http://schemas.microsoft.com/office/drawing/2014/main" id="{38A24F29-DD8F-4253-4783-51B8FC660AC0}"/>
              </a:ext>
            </a:extLst>
          </p:cNvPr>
          <p:cNvSpPr txBox="1"/>
          <p:nvPr/>
        </p:nvSpPr>
        <p:spPr>
          <a:xfrm>
            <a:off x="452716" y="-3860"/>
            <a:ext cx="5913689" cy="769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nl-NL" sz="4400" b="1" dirty="0">
                <a:solidFill>
                  <a:srgbClr val="C00000"/>
                </a:solidFill>
              </a:rPr>
              <a:t>Introduction</a:t>
            </a:r>
          </a:p>
        </p:txBody>
      </p:sp>
      <p:sp>
        <p:nvSpPr>
          <p:cNvPr id="6" name="Rectangle 25">
            <a:extLst>
              <a:ext uri="{FF2B5EF4-FFF2-40B4-BE49-F238E27FC236}">
                <a16:creationId xmlns:a16="http://schemas.microsoft.com/office/drawing/2014/main" id="{6BCA59D0-0449-9CCF-DA0F-C0F841CDF043}"/>
              </a:ext>
            </a:extLst>
          </p:cNvPr>
          <p:cNvSpPr/>
          <p:nvPr/>
        </p:nvSpPr>
        <p:spPr>
          <a:xfrm flipV="1">
            <a:off x="1" y="6352059"/>
            <a:ext cx="12191999" cy="6349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60B1FAB6-49FB-39DC-BD8E-2818DBA899EE}"/>
              </a:ext>
            </a:extLst>
          </p:cNvPr>
          <p:cNvSpPr/>
          <p:nvPr/>
        </p:nvSpPr>
        <p:spPr>
          <a:xfrm>
            <a:off x="189489" y="2674874"/>
            <a:ext cx="1454871" cy="9144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err="1">
                <a:solidFill>
                  <a:schemeClr val="tx1"/>
                </a:solidFill>
              </a:rPr>
              <a:t>Pharma</a:t>
            </a:r>
            <a:r>
              <a:rPr lang="es-ES" b="1" dirty="0">
                <a:solidFill>
                  <a:schemeClr val="tx1"/>
                </a:solidFill>
              </a:rPr>
              <a:t>: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90F46612-F9C9-AFA3-F251-BE0DD68A4BD4}"/>
              </a:ext>
            </a:extLst>
          </p:cNvPr>
          <p:cNvSpPr/>
          <p:nvPr/>
        </p:nvSpPr>
        <p:spPr>
          <a:xfrm>
            <a:off x="7292252" y="1213158"/>
            <a:ext cx="4562764" cy="9144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b="1" dirty="0" err="1">
                <a:solidFill>
                  <a:schemeClr val="tx1"/>
                </a:solidFill>
              </a:rPr>
              <a:t>Synthesis</a:t>
            </a:r>
            <a:r>
              <a:rPr lang="es-ES" b="1" dirty="0">
                <a:solidFill>
                  <a:schemeClr val="tx1"/>
                </a:solidFill>
              </a:rPr>
              <a:t>: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E3CF585C-7B11-9926-61AD-BF30A381CEFE}"/>
              </a:ext>
            </a:extLst>
          </p:cNvPr>
          <p:cNvSpPr/>
          <p:nvPr/>
        </p:nvSpPr>
        <p:spPr>
          <a:xfrm>
            <a:off x="7208838" y="2001428"/>
            <a:ext cx="4562765" cy="7597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Tx/>
              <a:buChar char="-"/>
            </a:pPr>
            <a:r>
              <a:rPr lang="es-ES" sz="1600" dirty="0" err="1">
                <a:solidFill>
                  <a:schemeClr val="tx1"/>
                </a:solidFill>
              </a:rPr>
              <a:t>Syngas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to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methanol</a:t>
            </a:r>
            <a:r>
              <a:rPr lang="es-ES" sz="1600" dirty="0">
                <a:solidFill>
                  <a:schemeClr val="tx1"/>
                </a:solidFill>
              </a:rPr>
              <a:t> and </a:t>
            </a:r>
            <a:r>
              <a:rPr lang="es-ES" sz="1600" dirty="0" err="1">
                <a:solidFill>
                  <a:schemeClr val="tx1"/>
                </a:solidFill>
              </a:rPr>
              <a:t>methanol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to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aromatics</a:t>
            </a:r>
            <a:r>
              <a:rPr lang="es-ES" sz="1600" dirty="0">
                <a:solidFill>
                  <a:schemeClr val="tx1"/>
                </a:solidFill>
              </a:rPr>
              <a:t> ZSM-5 </a:t>
            </a:r>
            <a:r>
              <a:rPr lang="es-ES" sz="1600" dirty="0" err="1">
                <a:solidFill>
                  <a:schemeClr val="tx1"/>
                </a:solidFill>
              </a:rPr>
              <a:t>zeolites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or</a:t>
            </a:r>
            <a:r>
              <a:rPr lang="es-ES" sz="1600" dirty="0">
                <a:solidFill>
                  <a:schemeClr val="tx1"/>
                </a:solidFill>
              </a:rPr>
              <a:t> metal </a:t>
            </a:r>
            <a:r>
              <a:rPr lang="es-ES" sz="1600" dirty="0" err="1">
                <a:solidFill>
                  <a:schemeClr val="tx1"/>
                </a:solidFill>
              </a:rPr>
              <a:t>catalysis</a:t>
            </a:r>
            <a:r>
              <a:rPr lang="es-ES" sz="1600" dirty="0">
                <a:solidFill>
                  <a:schemeClr val="tx1"/>
                </a:solidFill>
              </a:rPr>
              <a:t>.</a:t>
            </a:r>
          </a:p>
          <a:p>
            <a:pPr marL="285750" indent="-285750" algn="ctr">
              <a:buFontTx/>
              <a:buChar char="-"/>
            </a:pPr>
            <a:r>
              <a:rPr lang="es-ES" sz="1600" dirty="0" err="1">
                <a:solidFill>
                  <a:schemeClr val="tx1"/>
                </a:solidFill>
              </a:rPr>
              <a:t>Methane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over</a:t>
            </a:r>
            <a:r>
              <a:rPr lang="es-ES" sz="1600" dirty="0">
                <a:solidFill>
                  <a:schemeClr val="tx1"/>
                </a:solidFill>
              </a:rPr>
              <a:t> Ni </a:t>
            </a:r>
            <a:r>
              <a:rPr lang="es-ES" sz="1600" dirty="0" err="1">
                <a:solidFill>
                  <a:schemeClr val="tx1"/>
                </a:solidFill>
              </a:rPr>
              <a:t>catalysts</a:t>
            </a:r>
            <a:r>
              <a:rPr lang="es-ES" sz="1600" dirty="0">
                <a:solidFill>
                  <a:schemeClr val="tx1"/>
                </a:solidFill>
              </a:rPr>
              <a:t>.</a:t>
            </a:r>
          </a:p>
          <a:p>
            <a:pPr algn="ctr"/>
            <a:endParaRPr lang="es-ES" sz="1600" dirty="0">
              <a:solidFill>
                <a:schemeClr val="tx1"/>
              </a:solidFill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5FAB6D3E-0A66-BCDB-86AF-70916634BF7F}"/>
              </a:ext>
            </a:extLst>
          </p:cNvPr>
          <p:cNvSpPr txBox="1"/>
          <p:nvPr/>
        </p:nvSpPr>
        <p:spPr>
          <a:xfrm>
            <a:off x="517371" y="6451289"/>
            <a:ext cx="898996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0" i="1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Science</a:t>
            </a:r>
            <a:r>
              <a:rPr lang="fr-FR" sz="1100" b="0" i="0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 </a:t>
            </a:r>
            <a:r>
              <a:rPr lang="fr-FR" sz="1100" b="1" i="0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2016</a:t>
            </a:r>
            <a:r>
              <a:rPr lang="fr-FR" sz="1100" b="0" i="0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, </a:t>
            </a:r>
            <a:r>
              <a:rPr lang="fr-FR" sz="1100" b="0" i="1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351</a:t>
            </a:r>
            <a:r>
              <a:rPr lang="fr-FR" sz="1100" b="0" i="0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, 1065– 1068.  </a:t>
            </a:r>
            <a:r>
              <a:rPr lang="fr-FR" sz="1100" b="0" i="1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Nature</a:t>
            </a:r>
            <a:r>
              <a:rPr lang="fr-FR" sz="1100" b="0" i="0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 </a:t>
            </a:r>
            <a:r>
              <a:rPr lang="fr-FR" sz="1100" b="1" i="0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2016</a:t>
            </a:r>
            <a:r>
              <a:rPr lang="fr-FR" sz="1100" b="0" i="0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, </a:t>
            </a:r>
            <a:r>
              <a:rPr lang="fr-FR" sz="1100" b="0" i="1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538</a:t>
            </a:r>
            <a:r>
              <a:rPr lang="fr-FR" sz="1100" b="0" i="0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, 84– 87. </a:t>
            </a:r>
            <a:r>
              <a:rPr lang="it-IT" sz="1100" b="0" i="0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 </a:t>
            </a:r>
            <a:r>
              <a:rPr lang="it-IT" sz="1100" b="0" i="1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Appl. Catal., A</a:t>
            </a:r>
            <a:r>
              <a:rPr lang="it-IT" sz="1100" b="0" i="0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 </a:t>
            </a:r>
            <a:r>
              <a:rPr lang="it-IT" sz="1100" b="1" i="0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2018</a:t>
            </a:r>
            <a:r>
              <a:rPr lang="it-IT" sz="1100" b="0" i="0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, </a:t>
            </a:r>
            <a:r>
              <a:rPr lang="it-IT" sz="1100" b="0" i="1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557</a:t>
            </a:r>
            <a:r>
              <a:rPr lang="it-IT" sz="1100" b="0" i="0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, 15– 24. </a:t>
            </a:r>
            <a:r>
              <a:rPr lang="da-DK" sz="1100" b="0" i="0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 </a:t>
            </a:r>
            <a:r>
              <a:rPr lang="da-DK" sz="1100" b="0" i="1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Ind. Eng. Chem. Res.</a:t>
            </a:r>
            <a:r>
              <a:rPr lang="da-DK" sz="1100" b="0" i="0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 </a:t>
            </a:r>
            <a:r>
              <a:rPr lang="da-DK" sz="1100" b="1" i="0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2014</a:t>
            </a:r>
            <a:r>
              <a:rPr lang="da-DK" sz="1100" b="0" i="0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, </a:t>
            </a:r>
            <a:r>
              <a:rPr lang="da-DK" sz="1100" b="0" i="1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53</a:t>
            </a:r>
            <a:r>
              <a:rPr lang="da-DK" sz="1100" b="0" i="0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, 14932– 14940. </a:t>
            </a:r>
          </a:p>
          <a:p>
            <a:r>
              <a:rPr lang="en-US" sz="1100" b="0" i="1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Chem. </a:t>
            </a:r>
            <a:r>
              <a:rPr lang="en-US" sz="1100" b="0" i="1" dirty="0" err="1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Commun</a:t>
            </a:r>
            <a:r>
              <a:rPr lang="en-US" sz="1100" b="0" i="1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.</a:t>
            </a:r>
            <a:r>
              <a:rPr lang="en-US" sz="1100" b="0" i="0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 </a:t>
            </a:r>
            <a:r>
              <a:rPr lang="en-US" sz="1100" b="1" i="0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2016</a:t>
            </a:r>
            <a:r>
              <a:rPr lang="en-US" sz="1100" b="0" i="0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, </a:t>
            </a:r>
            <a:r>
              <a:rPr lang="en-US" sz="1100" b="0" i="1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52</a:t>
            </a:r>
            <a:r>
              <a:rPr lang="en-US" sz="1100" b="0" i="0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, 2011– 2014. </a:t>
            </a:r>
            <a:r>
              <a:rPr lang="en-US" sz="1100" b="0" i="1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J. Am. Chem. Soc. </a:t>
            </a:r>
            <a:r>
              <a:rPr lang="en-US" sz="1100" b="1" i="0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1989</a:t>
            </a:r>
            <a:r>
              <a:rPr lang="en-US" sz="1100" i="0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, </a:t>
            </a:r>
            <a:r>
              <a:rPr lang="en-US" sz="1100" i="1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111, 8749-8751.</a:t>
            </a:r>
            <a:endParaRPr lang="es-ES" sz="1100" i="1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5F85B2AC-6D8F-8538-5BC5-64B62A1DF3F6}"/>
              </a:ext>
            </a:extLst>
          </p:cNvPr>
          <p:cNvSpPr/>
          <p:nvPr/>
        </p:nvSpPr>
        <p:spPr>
          <a:xfrm>
            <a:off x="189489" y="1615631"/>
            <a:ext cx="4562764" cy="9144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err="1">
                <a:solidFill>
                  <a:schemeClr val="tx1"/>
                </a:solidFill>
              </a:rPr>
              <a:t>Industry</a:t>
            </a:r>
            <a:r>
              <a:rPr lang="es-ES" b="1" dirty="0">
                <a:solidFill>
                  <a:schemeClr val="tx1"/>
                </a:solidFill>
              </a:rPr>
              <a:t>: </a:t>
            </a:r>
            <a:r>
              <a:rPr lang="es-ES" dirty="0" err="1">
                <a:solidFill>
                  <a:schemeClr val="tx1"/>
                </a:solidFill>
              </a:rPr>
              <a:t>production</a:t>
            </a:r>
            <a:r>
              <a:rPr lang="es-ES" dirty="0">
                <a:solidFill>
                  <a:schemeClr val="tx1"/>
                </a:solidFill>
              </a:rPr>
              <a:t> </a:t>
            </a:r>
            <a:r>
              <a:rPr lang="es-ES" dirty="0" err="1">
                <a:solidFill>
                  <a:schemeClr val="tx1"/>
                </a:solidFill>
              </a:rPr>
              <a:t>of</a:t>
            </a:r>
            <a:r>
              <a:rPr lang="es-ES" dirty="0">
                <a:solidFill>
                  <a:schemeClr val="tx1"/>
                </a:solidFill>
              </a:rPr>
              <a:t> </a:t>
            </a:r>
            <a:r>
              <a:rPr lang="es-ES" dirty="0" err="1">
                <a:solidFill>
                  <a:schemeClr val="tx1"/>
                </a:solidFill>
              </a:rPr>
              <a:t>plastic</a:t>
            </a:r>
            <a:r>
              <a:rPr lang="es-ES" dirty="0">
                <a:solidFill>
                  <a:schemeClr val="tx1"/>
                </a:solidFill>
              </a:rPr>
              <a:t>, </a:t>
            </a:r>
            <a:r>
              <a:rPr lang="es-ES" dirty="0" err="1">
                <a:solidFill>
                  <a:schemeClr val="tx1"/>
                </a:solidFill>
              </a:rPr>
              <a:t>polymers</a:t>
            </a:r>
            <a:r>
              <a:rPr lang="es-ES" dirty="0">
                <a:solidFill>
                  <a:schemeClr val="tx1"/>
                </a:solidFill>
              </a:rPr>
              <a:t>, </a:t>
            </a:r>
            <a:r>
              <a:rPr lang="es-ES" dirty="0" err="1">
                <a:solidFill>
                  <a:schemeClr val="tx1"/>
                </a:solidFill>
              </a:rPr>
              <a:t>solvents</a:t>
            </a:r>
            <a:r>
              <a:rPr lang="es-ES" dirty="0">
                <a:solidFill>
                  <a:schemeClr val="tx1"/>
                </a:solidFill>
              </a:rPr>
              <a:t>…</a:t>
            </a:r>
          </a:p>
        </p:txBody>
      </p:sp>
      <p:graphicFrame>
        <p:nvGraphicFramePr>
          <p:cNvPr id="5" name="Objeto 14">
            <a:extLst>
              <a:ext uri="{FF2B5EF4-FFF2-40B4-BE49-F238E27FC236}">
                <a16:creationId xmlns:a16="http://schemas.microsoft.com/office/drawing/2014/main" id="{CE11E649-260A-A5A9-4B7E-1D6D6BD3272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6603111"/>
              </p:ext>
            </p:extLst>
          </p:nvPr>
        </p:nvGraphicFramePr>
        <p:xfrm>
          <a:off x="449263" y="3379788"/>
          <a:ext cx="4225925" cy="2338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3" imgW="3684651" imgH="2040255" progId="ChemDraw.Document.6.0">
                  <p:embed/>
                </p:oleObj>
              </mc:Choice>
              <mc:Fallback>
                <p:oleObj name="CS ChemDraw Drawing" r:id="rId3" imgW="3684651" imgH="2040255" progId="ChemDraw.Document.6.0">
                  <p:embed/>
                  <p:pic>
                    <p:nvPicPr>
                      <p:cNvPr id="15" name="Objeto 14">
                        <a:extLst>
                          <a:ext uri="{FF2B5EF4-FFF2-40B4-BE49-F238E27FC236}">
                            <a16:creationId xmlns:a16="http://schemas.microsoft.com/office/drawing/2014/main" id="{042CC759-DA62-9FF5-D577-4C80041F1B2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9263" y="3379788"/>
                        <a:ext cx="4225925" cy="2338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460803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4655E27E-69E2-9FA2-64DB-E2EE51E09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4CE3F-3958-4E6A-8FBF-E378C44BBE7B}" type="slidenum">
              <a:rPr lang="es-ES" smtClean="0"/>
              <a:t>4</a:t>
            </a:fld>
            <a:endParaRPr lang="es-E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6042733-A534-BEBB-4BD3-3EA742D19A5A}"/>
              </a:ext>
            </a:extLst>
          </p:cNvPr>
          <p:cNvSpPr txBox="1"/>
          <p:nvPr/>
        </p:nvSpPr>
        <p:spPr>
          <a:xfrm>
            <a:off x="189489" y="1028577"/>
            <a:ext cx="17130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Benzene</a:t>
            </a:r>
            <a:r>
              <a:rPr lang="es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endParaRPr lang="es-ES" b="1" dirty="0"/>
          </a:p>
        </p:txBody>
      </p:sp>
      <p:sp>
        <p:nvSpPr>
          <p:cNvPr id="2" name="Rectangle 25">
            <a:extLst>
              <a:ext uri="{FF2B5EF4-FFF2-40B4-BE49-F238E27FC236}">
                <a16:creationId xmlns:a16="http://schemas.microsoft.com/office/drawing/2014/main" id="{98D9842E-8E07-FC1D-1F49-4D1A1080AC2F}"/>
              </a:ext>
            </a:extLst>
          </p:cNvPr>
          <p:cNvSpPr/>
          <p:nvPr/>
        </p:nvSpPr>
        <p:spPr>
          <a:xfrm flipV="1">
            <a:off x="0" y="672278"/>
            <a:ext cx="12191999" cy="6349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TextBox 8">
            <a:extLst>
              <a:ext uri="{FF2B5EF4-FFF2-40B4-BE49-F238E27FC236}">
                <a16:creationId xmlns:a16="http://schemas.microsoft.com/office/drawing/2014/main" id="{38A24F29-DD8F-4253-4783-51B8FC660AC0}"/>
              </a:ext>
            </a:extLst>
          </p:cNvPr>
          <p:cNvSpPr txBox="1"/>
          <p:nvPr/>
        </p:nvSpPr>
        <p:spPr>
          <a:xfrm>
            <a:off x="452716" y="-3860"/>
            <a:ext cx="5913689" cy="769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nl-NL" sz="4400" b="1" dirty="0">
                <a:solidFill>
                  <a:srgbClr val="C00000"/>
                </a:solidFill>
              </a:rPr>
              <a:t>Introduction</a:t>
            </a:r>
          </a:p>
        </p:txBody>
      </p:sp>
      <p:sp>
        <p:nvSpPr>
          <p:cNvPr id="6" name="Rectangle 25">
            <a:extLst>
              <a:ext uri="{FF2B5EF4-FFF2-40B4-BE49-F238E27FC236}">
                <a16:creationId xmlns:a16="http://schemas.microsoft.com/office/drawing/2014/main" id="{6BCA59D0-0449-9CCF-DA0F-C0F841CDF043}"/>
              </a:ext>
            </a:extLst>
          </p:cNvPr>
          <p:cNvSpPr/>
          <p:nvPr/>
        </p:nvSpPr>
        <p:spPr>
          <a:xfrm flipV="1">
            <a:off x="1" y="6352059"/>
            <a:ext cx="12191999" cy="6349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90F46612-F9C9-AFA3-F251-BE0DD68A4BD4}"/>
              </a:ext>
            </a:extLst>
          </p:cNvPr>
          <p:cNvSpPr/>
          <p:nvPr/>
        </p:nvSpPr>
        <p:spPr>
          <a:xfrm>
            <a:off x="7292252" y="1213158"/>
            <a:ext cx="4562764" cy="9144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b="1" dirty="0" err="1">
                <a:solidFill>
                  <a:schemeClr val="tx1"/>
                </a:solidFill>
              </a:rPr>
              <a:t>Synthesis</a:t>
            </a:r>
            <a:r>
              <a:rPr lang="es-ES" b="1" dirty="0">
                <a:solidFill>
                  <a:schemeClr val="tx1"/>
                </a:solidFill>
              </a:rPr>
              <a:t>:</a:t>
            </a:r>
            <a:endParaRPr lang="es-ES" dirty="0">
              <a:solidFill>
                <a:schemeClr val="tx1"/>
              </a:solidFill>
            </a:endParaRPr>
          </a:p>
        </p:txBody>
      </p:sp>
      <p:pic>
        <p:nvPicPr>
          <p:cNvPr id="9" name="Picture 2" descr="Here are the James Webb Space Telescope's first targets | Technology  News,The Indian Express">
            <a:extLst>
              <a:ext uri="{FF2B5EF4-FFF2-40B4-BE49-F238E27FC236}">
                <a16:creationId xmlns:a16="http://schemas.microsoft.com/office/drawing/2014/main" id="{2D81B9C0-6CAA-163C-8583-B5FD04E55C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1974" y="3655921"/>
            <a:ext cx="4730718" cy="262949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ángulo 14">
            <a:extLst>
              <a:ext uri="{FF2B5EF4-FFF2-40B4-BE49-F238E27FC236}">
                <a16:creationId xmlns:a16="http://schemas.microsoft.com/office/drawing/2014/main" id="{5FE4970E-0559-AC3B-DC64-A7615BD4331E}"/>
              </a:ext>
            </a:extLst>
          </p:cNvPr>
          <p:cNvSpPr/>
          <p:nvPr/>
        </p:nvSpPr>
        <p:spPr>
          <a:xfrm>
            <a:off x="7292252" y="2674874"/>
            <a:ext cx="4562764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b="1" dirty="0" err="1">
                <a:solidFill>
                  <a:schemeClr val="tx1"/>
                </a:solidFill>
              </a:rPr>
              <a:t>Interstellar</a:t>
            </a:r>
            <a:r>
              <a:rPr lang="es-ES" b="1" dirty="0">
                <a:solidFill>
                  <a:schemeClr val="tx1"/>
                </a:solidFill>
              </a:rPr>
              <a:t> Medium (ISM):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5B6F962-B363-7AF8-F592-410CD3077375}"/>
              </a:ext>
            </a:extLst>
          </p:cNvPr>
          <p:cNvSpPr txBox="1"/>
          <p:nvPr/>
        </p:nvSpPr>
        <p:spPr>
          <a:xfrm>
            <a:off x="8255374" y="5096908"/>
            <a:ext cx="25871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chemeClr val="bg1"/>
                </a:solidFill>
              </a:rPr>
              <a:t>Low </a:t>
            </a:r>
            <a:r>
              <a:rPr lang="es-ES" sz="1600" b="1" dirty="0" err="1">
                <a:solidFill>
                  <a:schemeClr val="bg1"/>
                </a:solidFill>
              </a:rPr>
              <a:t>temperature</a:t>
            </a:r>
            <a:r>
              <a:rPr lang="es-ES" sz="1600" b="1" dirty="0">
                <a:solidFill>
                  <a:schemeClr val="bg1"/>
                </a:solidFill>
              </a:rPr>
              <a:t> (~10 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chemeClr val="bg1"/>
                </a:solidFill>
              </a:rPr>
              <a:t>Low </a:t>
            </a:r>
            <a:r>
              <a:rPr lang="es-ES" sz="1600" b="1" dirty="0" err="1">
                <a:solidFill>
                  <a:schemeClr val="bg1"/>
                </a:solidFill>
              </a:rPr>
              <a:t>pressure</a:t>
            </a:r>
            <a:endParaRPr lang="es-ES" sz="1600" b="1" dirty="0">
              <a:solidFill>
                <a:schemeClr val="bg1"/>
              </a:solidFill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0AF8D1AE-06AD-8117-C392-C3658E933D43}"/>
              </a:ext>
            </a:extLst>
          </p:cNvPr>
          <p:cNvSpPr/>
          <p:nvPr/>
        </p:nvSpPr>
        <p:spPr>
          <a:xfrm>
            <a:off x="7208838" y="2001428"/>
            <a:ext cx="4562765" cy="7597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Tx/>
              <a:buChar char="-"/>
            </a:pPr>
            <a:r>
              <a:rPr lang="es-ES" sz="1600" dirty="0" err="1">
                <a:solidFill>
                  <a:schemeClr val="tx1"/>
                </a:solidFill>
              </a:rPr>
              <a:t>Syngas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to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methanol</a:t>
            </a:r>
            <a:r>
              <a:rPr lang="es-ES" sz="1600" dirty="0">
                <a:solidFill>
                  <a:schemeClr val="tx1"/>
                </a:solidFill>
              </a:rPr>
              <a:t> and </a:t>
            </a:r>
            <a:r>
              <a:rPr lang="es-ES" sz="1600" dirty="0" err="1">
                <a:solidFill>
                  <a:schemeClr val="tx1"/>
                </a:solidFill>
              </a:rPr>
              <a:t>methanol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to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aromatics</a:t>
            </a:r>
            <a:r>
              <a:rPr lang="es-ES" sz="1600" dirty="0">
                <a:solidFill>
                  <a:schemeClr val="tx1"/>
                </a:solidFill>
              </a:rPr>
              <a:t> ZSM-5 </a:t>
            </a:r>
            <a:r>
              <a:rPr lang="es-ES" sz="1600" dirty="0" err="1">
                <a:solidFill>
                  <a:schemeClr val="tx1"/>
                </a:solidFill>
              </a:rPr>
              <a:t>zeolites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or</a:t>
            </a:r>
            <a:r>
              <a:rPr lang="es-ES" sz="1600" dirty="0">
                <a:solidFill>
                  <a:schemeClr val="tx1"/>
                </a:solidFill>
              </a:rPr>
              <a:t> metal </a:t>
            </a:r>
            <a:r>
              <a:rPr lang="es-ES" sz="1600" dirty="0" err="1">
                <a:solidFill>
                  <a:schemeClr val="tx1"/>
                </a:solidFill>
              </a:rPr>
              <a:t>catalysis</a:t>
            </a:r>
            <a:r>
              <a:rPr lang="es-ES" sz="1600" dirty="0">
                <a:solidFill>
                  <a:schemeClr val="tx1"/>
                </a:solidFill>
              </a:rPr>
              <a:t>.</a:t>
            </a:r>
          </a:p>
          <a:p>
            <a:pPr marL="285750" indent="-285750" algn="ctr">
              <a:buFontTx/>
              <a:buChar char="-"/>
            </a:pPr>
            <a:r>
              <a:rPr lang="es-ES" sz="1600" dirty="0" err="1">
                <a:solidFill>
                  <a:schemeClr val="tx1"/>
                </a:solidFill>
              </a:rPr>
              <a:t>Methane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over</a:t>
            </a:r>
            <a:r>
              <a:rPr lang="es-ES" sz="1600" dirty="0">
                <a:solidFill>
                  <a:schemeClr val="tx1"/>
                </a:solidFill>
              </a:rPr>
              <a:t> Ni </a:t>
            </a:r>
            <a:r>
              <a:rPr lang="es-ES" sz="1600" dirty="0" err="1">
                <a:solidFill>
                  <a:schemeClr val="tx1"/>
                </a:solidFill>
              </a:rPr>
              <a:t>catalysts</a:t>
            </a:r>
            <a:r>
              <a:rPr lang="es-ES" sz="1600" dirty="0">
                <a:solidFill>
                  <a:schemeClr val="tx1"/>
                </a:solidFill>
              </a:rPr>
              <a:t>.</a:t>
            </a:r>
          </a:p>
          <a:p>
            <a:pPr algn="ctr"/>
            <a:endParaRPr lang="es-ES" sz="1600" dirty="0">
              <a:solidFill>
                <a:schemeClr val="tx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892BE89-6531-8B55-5890-4EEE66AF882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379" t="20589" r="7652" b="9927"/>
          <a:stretch/>
        </p:blipFill>
        <p:spPr>
          <a:xfrm>
            <a:off x="517371" y="2812884"/>
            <a:ext cx="5292302" cy="3337944"/>
          </a:xfrm>
          <a:prstGeom prst="rect">
            <a:avLst/>
          </a:prstGeom>
        </p:spPr>
      </p:pic>
      <p:sp>
        <p:nvSpPr>
          <p:cNvPr id="4" name="TextBox 19">
            <a:extLst>
              <a:ext uri="{FF2B5EF4-FFF2-40B4-BE49-F238E27FC236}">
                <a16:creationId xmlns:a16="http://schemas.microsoft.com/office/drawing/2014/main" id="{E8866FD3-77C0-4635-DA30-0AFBDABE996F}"/>
              </a:ext>
            </a:extLst>
          </p:cNvPr>
          <p:cNvSpPr txBox="1"/>
          <p:nvPr/>
        </p:nvSpPr>
        <p:spPr>
          <a:xfrm>
            <a:off x="7341715" y="3255676"/>
            <a:ext cx="429701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/>
              <a:t>2001, </a:t>
            </a:r>
            <a:r>
              <a:rPr lang="es-ES" sz="1400" dirty="0" err="1"/>
              <a:t>Cernicharo</a:t>
            </a:r>
            <a:r>
              <a:rPr lang="es-ES" sz="1400" dirty="0"/>
              <a:t> </a:t>
            </a:r>
            <a:r>
              <a:rPr lang="es-ES" sz="1400" i="1" dirty="0"/>
              <a:t>et. al                                      </a:t>
            </a:r>
            <a:r>
              <a:rPr lang="es-ES" sz="1400" dirty="0"/>
              <a:t>CRL 618</a:t>
            </a:r>
          </a:p>
          <a:p>
            <a:r>
              <a:rPr lang="es-ES" sz="1400" dirty="0"/>
              <a:t>2006</a:t>
            </a:r>
            <a:r>
              <a:rPr lang="es-ES" sz="1400" i="1" dirty="0"/>
              <a:t>, </a:t>
            </a:r>
            <a:r>
              <a:rPr lang="es-ES" sz="1400" dirty="0"/>
              <a:t>Bernard-Salas </a:t>
            </a:r>
            <a:r>
              <a:rPr lang="es-ES" sz="1400" i="1" dirty="0"/>
              <a:t>et. al                                 </a:t>
            </a:r>
            <a:r>
              <a:rPr lang="es-ES" sz="1400" b="0" i="0" dirty="0">
                <a:solidFill>
                  <a:srgbClr val="333333"/>
                </a:solidFill>
                <a:effectLst/>
                <a:latin typeface="-apple-system"/>
              </a:rPr>
              <a:t>SMP LMC 11</a:t>
            </a:r>
          </a:p>
          <a:p>
            <a:endParaRPr lang="es-ES" sz="1400" i="1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18B88795-66DE-0B9A-23B5-6FB08C095500}"/>
              </a:ext>
            </a:extLst>
          </p:cNvPr>
          <p:cNvSpPr/>
          <p:nvPr/>
        </p:nvSpPr>
        <p:spPr>
          <a:xfrm>
            <a:off x="189489" y="1615631"/>
            <a:ext cx="4562764" cy="9144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err="1">
                <a:solidFill>
                  <a:schemeClr val="tx1"/>
                </a:solidFill>
              </a:rPr>
              <a:t>Industry</a:t>
            </a:r>
            <a:r>
              <a:rPr lang="es-ES" b="1" dirty="0">
                <a:solidFill>
                  <a:schemeClr val="tx1"/>
                </a:solidFill>
              </a:rPr>
              <a:t>: </a:t>
            </a:r>
            <a:r>
              <a:rPr lang="es-ES" dirty="0" err="1">
                <a:solidFill>
                  <a:schemeClr val="tx1"/>
                </a:solidFill>
              </a:rPr>
              <a:t>production</a:t>
            </a:r>
            <a:r>
              <a:rPr lang="es-ES" dirty="0">
                <a:solidFill>
                  <a:schemeClr val="tx1"/>
                </a:solidFill>
              </a:rPr>
              <a:t> </a:t>
            </a:r>
            <a:r>
              <a:rPr lang="es-ES" dirty="0" err="1">
                <a:solidFill>
                  <a:schemeClr val="tx1"/>
                </a:solidFill>
              </a:rPr>
              <a:t>of</a:t>
            </a:r>
            <a:r>
              <a:rPr lang="es-ES" dirty="0">
                <a:solidFill>
                  <a:schemeClr val="tx1"/>
                </a:solidFill>
              </a:rPr>
              <a:t> </a:t>
            </a:r>
            <a:r>
              <a:rPr lang="es-ES" dirty="0" err="1">
                <a:solidFill>
                  <a:schemeClr val="tx1"/>
                </a:solidFill>
              </a:rPr>
              <a:t>plastic</a:t>
            </a:r>
            <a:r>
              <a:rPr lang="es-ES" dirty="0">
                <a:solidFill>
                  <a:schemeClr val="tx1"/>
                </a:solidFill>
              </a:rPr>
              <a:t>, </a:t>
            </a:r>
            <a:r>
              <a:rPr lang="es-ES" dirty="0" err="1">
                <a:solidFill>
                  <a:schemeClr val="tx1"/>
                </a:solidFill>
              </a:rPr>
              <a:t>polymers</a:t>
            </a:r>
            <a:r>
              <a:rPr lang="es-ES" dirty="0">
                <a:solidFill>
                  <a:schemeClr val="tx1"/>
                </a:solidFill>
              </a:rPr>
              <a:t>, </a:t>
            </a:r>
            <a:r>
              <a:rPr lang="es-ES" dirty="0" err="1">
                <a:solidFill>
                  <a:schemeClr val="tx1"/>
                </a:solidFill>
              </a:rPr>
              <a:t>solvents</a:t>
            </a:r>
            <a:r>
              <a:rPr lang="es-E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7" name="CuadroTexto 16">
            <a:extLst>
              <a:ext uri="{FF2B5EF4-FFF2-40B4-BE49-F238E27FC236}">
                <a16:creationId xmlns:a16="http://schemas.microsoft.com/office/drawing/2014/main" id="{25D6EE00-4676-96A6-A488-815F6D175EC5}"/>
              </a:ext>
            </a:extLst>
          </p:cNvPr>
          <p:cNvSpPr txBox="1"/>
          <p:nvPr/>
        </p:nvSpPr>
        <p:spPr>
          <a:xfrm>
            <a:off x="517371" y="6451289"/>
            <a:ext cx="4447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err="1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Astrophys</a:t>
            </a:r>
            <a:r>
              <a:rPr lang="en-US" sz="1100" i="1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. J. </a:t>
            </a:r>
            <a:r>
              <a:rPr lang="en-US" sz="1100" b="1" i="1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2001</a:t>
            </a:r>
            <a:r>
              <a:rPr lang="en-US" sz="1100" i="1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, 546, L123-L126. </a:t>
            </a:r>
            <a:r>
              <a:rPr lang="en-US" sz="1100" i="1" dirty="0" err="1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Astrophys</a:t>
            </a:r>
            <a:r>
              <a:rPr lang="en-US" sz="1100" i="1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. J. </a:t>
            </a:r>
            <a:r>
              <a:rPr lang="en-US" sz="1100" b="1" i="1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2006</a:t>
            </a:r>
            <a:r>
              <a:rPr lang="en-US" sz="1100" i="1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, 652, L29-L32. </a:t>
            </a:r>
            <a:endParaRPr lang="es-ES" sz="1100" i="1" dirty="0"/>
          </a:p>
        </p:txBody>
      </p:sp>
    </p:spTree>
    <p:extLst>
      <p:ext uri="{BB962C8B-B14F-4D97-AF65-F5344CB8AC3E}">
        <p14:creationId xmlns:p14="http://schemas.microsoft.com/office/powerpoint/2010/main" val="2917259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ere are the James Webb Space Telescope's first targets | Technology  News,The Indian Express">
            <a:extLst>
              <a:ext uri="{FF2B5EF4-FFF2-40B4-BE49-F238E27FC236}">
                <a16:creationId xmlns:a16="http://schemas.microsoft.com/office/drawing/2014/main" id="{F5E0C350-D779-151D-3AEC-C4749E9F80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1974" y="3655921"/>
            <a:ext cx="4730718" cy="262949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11">
            <a:extLst>
              <a:ext uri="{FF2B5EF4-FFF2-40B4-BE49-F238E27FC236}">
                <a16:creationId xmlns:a16="http://schemas.microsoft.com/office/drawing/2014/main" id="{24AD3EAC-B636-8F65-5EF6-C7BFD6A48A3C}"/>
              </a:ext>
            </a:extLst>
          </p:cNvPr>
          <p:cNvSpPr txBox="1"/>
          <p:nvPr/>
        </p:nvSpPr>
        <p:spPr>
          <a:xfrm>
            <a:off x="8255374" y="5096908"/>
            <a:ext cx="25871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chemeClr val="bg1"/>
                </a:solidFill>
              </a:rPr>
              <a:t>Low </a:t>
            </a:r>
            <a:r>
              <a:rPr lang="es-ES" sz="1600" b="1" dirty="0" err="1">
                <a:solidFill>
                  <a:schemeClr val="bg1"/>
                </a:solidFill>
              </a:rPr>
              <a:t>temperature</a:t>
            </a:r>
            <a:r>
              <a:rPr lang="es-ES" sz="1600" b="1" dirty="0">
                <a:solidFill>
                  <a:schemeClr val="bg1"/>
                </a:solidFill>
              </a:rPr>
              <a:t> (~10 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chemeClr val="bg1"/>
                </a:solidFill>
              </a:rPr>
              <a:t>Low </a:t>
            </a:r>
            <a:r>
              <a:rPr lang="es-ES" sz="1600" b="1" dirty="0" err="1">
                <a:solidFill>
                  <a:schemeClr val="bg1"/>
                </a:solidFill>
              </a:rPr>
              <a:t>pressure</a:t>
            </a:r>
            <a:endParaRPr lang="es-ES" sz="1600" b="1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4655E27E-69E2-9FA2-64DB-E2EE51E09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4CE3F-3958-4E6A-8FBF-E378C44BBE7B}" type="slidenum">
              <a:rPr lang="es-ES" smtClean="0"/>
              <a:t>5</a:t>
            </a:fld>
            <a:endParaRPr lang="es-E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6042733-A534-BEBB-4BD3-3EA742D19A5A}"/>
              </a:ext>
            </a:extLst>
          </p:cNvPr>
          <p:cNvSpPr txBox="1"/>
          <p:nvPr/>
        </p:nvSpPr>
        <p:spPr>
          <a:xfrm>
            <a:off x="189489" y="1028577"/>
            <a:ext cx="17130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Benzene</a:t>
            </a:r>
            <a:r>
              <a:rPr lang="es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endParaRPr lang="es-ES" b="1" dirty="0"/>
          </a:p>
        </p:txBody>
      </p:sp>
      <p:sp>
        <p:nvSpPr>
          <p:cNvPr id="2" name="Rectangle 25">
            <a:extLst>
              <a:ext uri="{FF2B5EF4-FFF2-40B4-BE49-F238E27FC236}">
                <a16:creationId xmlns:a16="http://schemas.microsoft.com/office/drawing/2014/main" id="{98D9842E-8E07-FC1D-1F49-4D1A1080AC2F}"/>
              </a:ext>
            </a:extLst>
          </p:cNvPr>
          <p:cNvSpPr/>
          <p:nvPr/>
        </p:nvSpPr>
        <p:spPr>
          <a:xfrm flipV="1">
            <a:off x="0" y="672278"/>
            <a:ext cx="12191999" cy="6349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TextBox 8">
            <a:extLst>
              <a:ext uri="{FF2B5EF4-FFF2-40B4-BE49-F238E27FC236}">
                <a16:creationId xmlns:a16="http://schemas.microsoft.com/office/drawing/2014/main" id="{38A24F29-DD8F-4253-4783-51B8FC660AC0}"/>
              </a:ext>
            </a:extLst>
          </p:cNvPr>
          <p:cNvSpPr txBox="1"/>
          <p:nvPr/>
        </p:nvSpPr>
        <p:spPr>
          <a:xfrm>
            <a:off x="452716" y="-3860"/>
            <a:ext cx="5913689" cy="769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nl-NL" sz="4400" b="1" dirty="0">
                <a:solidFill>
                  <a:srgbClr val="C00000"/>
                </a:solidFill>
              </a:rPr>
              <a:t>Introduction</a:t>
            </a:r>
          </a:p>
        </p:txBody>
      </p:sp>
      <p:sp>
        <p:nvSpPr>
          <p:cNvPr id="6" name="Rectangle 25">
            <a:extLst>
              <a:ext uri="{FF2B5EF4-FFF2-40B4-BE49-F238E27FC236}">
                <a16:creationId xmlns:a16="http://schemas.microsoft.com/office/drawing/2014/main" id="{6BCA59D0-0449-9CCF-DA0F-C0F841CDF043}"/>
              </a:ext>
            </a:extLst>
          </p:cNvPr>
          <p:cNvSpPr/>
          <p:nvPr/>
        </p:nvSpPr>
        <p:spPr>
          <a:xfrm flipV="1">
            <a:off x="1" y="6352059"/>
            <a:ext cx="12191999" cy="6349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90F46612-F9C9-AFA3-F251-BE0DD68A4BD4}"/>
              </a:ext>
            </a:extLst>
          </p:cNvPr>
          <p:cNvSpPr/>
          <p:nvPr/>
        </p:nvSpPr>
        <p:spPr>
          <a:xfrm>
            <a:off x="7292252" y="1213158"/>
            <a:ext cx="4562764" cy="9144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b="1" dirty="0" err="1">
                <a:solidFill>
                  <a:schemeClr val="tx1"/>
                </a:solidFill>
              </a:rPr>
              <a:t>Synthesis</a:t>
            </a:r>
            <a:r>
              <a:rPr lang="es-ES" b="1" dirty="0">
                <a:solidFill>
                  <a:schemeClr val="tx1"/>
                </a:solidFill>
              </a:rPr>
              <a:t>: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5FE4970E-0559-AC3B-DC64-A7615BD4331E}"/>
              </a:ext>
            </a:extLst>
          </p:cNvPr>
          <p:cNvSpPr/>
          <p:nvPr/>
        </p:nvSpPr>
        <p:spPr>
          <a:xfrm>
            <a:off x="7292252" y="2674874"/>
            <a:ext cx="4562764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b="1" dirty="0" err="1">
                <a:solidFill>
                  <a:schemeClr val="tx1"/>
                </a:solidFill>
              </a:rPr>
              <a:t>Interstellar</a:t>
            </a:r>
            <a:r>
              <a:rPr lang="es-ES" b="1" dirty="0">
                <a:solidFill>
                  <a:schemeClr val="tx1"/>
                </a:solidFill>
              </a:rPr>
              <a:t> Medium (ISM):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0" name="TextBox 16">
            <a:extLst>
              <a:ext uri="{FF2B5EF4-FFF2-40B4-BE49-F238E27FC236}">
                <a16:creationId xmlns:a16="http://schemas.microsoft.com/office/drawing/2014/main" id="{955095B5-7565-998B-2B13-5D4F0CA764B6}"/>
              </a:ext>
            </a:extLst>
          </p:cNvPr>
          <p:cNvSpPr txBox="1"/>
          <p:nvPr/>
        </p:nvSpPr>
        <p:spPr>
          <a:xfrm>
            <a:off x="8551854" y="4461820"/>
            <a:ext cx="1876732" cy="369332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ES" b="1" dirty="0" err="1"/>
              <a:t>How</a:t>
            </a:r>
            <a:r>
              <a:rPr lang="es-ES" b="1" dirty="0"/>
              <a:t> </a:t>
            </a:r>
            <a:r>
              <a:rPr lang="es-ES" b="1" dirty="0" err="1"/>
              <a:t>is</a:t>
            </a:r>
            <a:r>
              <a:rPr lang="es-ES" b="1" dirty="0"/>
              <a:t> </a:t>
            </a:r>
            <a:r>
              <a:rPr lang="es-ES" b="1" dirty="0" err="1"/>
              <a:t>it</a:t>
            </a:r>
            <a:r>
              <a:rPr lang="es-ES" b="1" dirty="0"/>
              <a:t> </a:t>
            </a:r>
            <a:r>
              <a:rPr lang="es-ES" b="1" dirty="0" err="1"/>
              <a:t>formed</a:t>
            </a:r>
            <a:r>
              <a:rPr lang="es-ES" b="1" dirty="0"/>
              <a:t>?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0AF8D1AE-06AD-8117-C392-C3658E933D43}"/>
              </a:ext>
            </a:extLst>
          </p:cNvPr>
          <p:cNvSpPr/>
          <p:nvPr/>
        </p:nvSpPr>
        <p:spPr>
          <a:xfrm>
            <a:off x="7208838" y="2001428"/>
            <a:ext cx="4562765" cy="7597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Tx/>
              <a:buChar char="-"/>
            </a:pPr>
            <a:r>
              <a:rPr lang="es-ES" sz="1600" dirty="0" err="1">
                <a:solidFill>
                  <a:schemeClr val="tx1"/>
                </a:solidFill>
              </a:rPr>
              <a:t>Syngas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to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methanol</a:t>
            </a:r>
            <a:r>
              <a:rPr lang="es-ES" sz="1600" dirty="0">
                <a:solidFill>
                  <a:schemeClr val="tx1"/>
                </a:solidFill>
              </a:rPr>
              <a:t> and </a:t>
            </a:r>
            <a:r>
              <a:rPr lang="es-ES" sz="1600" dirty="0" err="1">
                <a:solidFill>
                  <a:schemeClr val="tx1"/>
                </a:solidFill>
              </a:rPr>
              <a:t>methanol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to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aromatics</a:t>
            </a:r>
            <a:r>
              <a:rPr lang="es-ES" sz="1600" dirty="0">
                <a:solidFill>
                  <a:schemeClr val="tx1"/>
                </a:solidFill>
              </a:rPr>
              <a:t> ZSM-5 </a:t>
            </a:r>
            <a:r>
              <a:rPr lang="es-ES" sz="1600" dirty="0" err="1">
                <a:solidFill>
                  <a:schemeClr val="tx1"/>
                </a:solidFill>
              </a:rPr>
              <a:t>zeolites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or</a:t>
            </a:r>
            <a:r>
              <a:rPr lang="es-ES" sz="1600" dirty="0">
                <a:solidFill>
                  <a:schemeClr val="tx1"/>
                </a:solidFill>
              </a:rPr>
              <a:t> metal </a:t>
            </a:r>
            <a:r>
              <a:rPr lang="es-ES" sz="1600" dirty="0" err="1">
                <a:solidFill>
                  <a:schemeClr val="tx1"/>
                </a:solidFill>
              </a:rPr>
              <a:t>catalysis</a:t>
            </a:r>
            <a:r>
              <a:rPr lang="es-ES" sz="1600" dirty="0">
                <a:solidFill>
                  <a:schemeClr val="tx1"/>
                </a:solidFill>
              </a:rPr>
              <a:t>.</a:t>
            </a:r>
          </a:p>
          <a:p>
            <a:pPr marL="285750" indent="-285750" algn="ctr">
              <a:buFontTx/>
              <a:buChar char="-"/>
            </a:pPr>
            <a:r>
              <a:rPr lang="es-ES" sz="1600" dirty="0" err="1">
                <a:solidFill>
                  <a:schemeClr val="tx1"/>
                </a:solidFill>
              </a:rPr>
              <a:t>Methane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over</a:t>
            </a:r>
            <a:r>
              <a:rPr lang="es-ES" sz="1600" dirty="0">
                <a:solidFill>
                  <a:schemeClr val="tx1"/>
                </a:solidFill>
              </a:rPr>
              <a:t> Ni </a:t>
            </a:r>
            <a:r>
              <a:rPr lang="es-ES" sz="1600" dirty="0" err="1">
                <a:solidFill>
                  <a:schemeClr val="tx1"/>
                </a:solidFill>
              </a:rPr>
              <a:t>catalysts</a:t>
            </a:r>
            <a:r>
              <a:rPr lang="es-ES" sz="1600" dirty="0">
                <a:solidFill>
                  <a:schemeClr val="tx1"/>
                </a:solidFill>
              </a:rPr>
              <a:t>.</a:t>
            </a:r>
          </a:p>
          <a:p>
            <a:pPr algn="ctr"/>
            <a:endParaRPr lang="es-ES" sz="1600" dirty="0">
              <a:solidFill>
                <a:schemeClr val="tx1"/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AD8F085-E8E6-4F87-D9F0-052946893D0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379" t="20589" r="7652" b="9927"/>
          <a:stretch/>
        </p:blipFill>
        <p:spPr>
          <a:xfrm>
            <a:off x="517371" y="2812884"/>
            <a:ext cx="5292302" cy="3337944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50BE2A15-0579-2F66-A45F-D73747B4B8A5}"/>
              </a:ext>
            </a:extLst>
          </p:cNvPr>
          <p:cNvSpPr/>
          <p:nvPr/>
        </p:nvSpPr>
        <p:spPr>
          <a:xfrm>
            <a:off x="189489" y="1615631"/>
            <a:ext cx="4562764" cy="9144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err="1">
                <a:solidFill>
                  <a:schemeClr val="tx1"/>
                </a:solidFill>
              </a:rPr>
              <a:t>Industry</a:t>
            </a:r>
            <a:r>
              <a:rPr lang="es-ES" b="1" dirty="0">
                <a:solidFill>
                  <a:schemeClr val="tx1"/>
                </a:solidFill>
              </a:rPr>
              <a:t>: </a:t>
            </a:r>
            <a:r>
              <a:rPr lang="es-ES" dirty="0" err="1">
                <a:solidFill>
                  <a:schemeClr val="tx1"/>
                </a:solidFill>
              </a:rPr>
              <a:t>production</a:t>
            </a:r>
            <a:r>
              <a:rPr lang="es-ES" dirty="0">
                <a:solidFill>
                  <a:schemeClr val="tx1"/>
                </a:solidFill>
              </a:rPr>
              <a:t> </a:t>
            </a:r>
            <a:r>
              <a:rPr lang="es-ES" dirty="0" err="1">
                <a:solidFill>
                  <a:schemeClr val="tx1"/>
                </a:solidFill>
              </a:rPr>
              <a:t>of</a:t>
            </a:r>
            <a:r>
              <a:rPr lang="es-ES" dirty="0">
                <a:solidFill>
                  <a:schemeClr val="tx1"/>
                </a:solidFill>
              </a:rPr>
              <a:t> </a:t>
            </a:r>
            <a:r>
              <a:rPr lang="es-ES" dirty="0" err="1">
                <a:solidFill>
                  <a:schemeClr val="tx1"/>
                </a:solidFill>
              </a:rPr>
              <a:t>plastic</a:t>
            </a:r>
            <a:r>
              <a:rPr lang="es-ES" dirty="0">
                <a:solidFill>
                  <a:schemeClr val="tx1"/>
                </a:solidFill>
              </a:rPr>
              <a:t>, </a:t>
            </a:r>
            <a:r>
              <a:rPr lang="es-ES" dirty="0" err="1">
                <a:solidFill>
                  <a:schemeClr val="tx1"/>
                </a:solidFill>
              </a:rPr>
              <a:t>polymers</a:t>
            </a:r>
            <a:r>
              <a:rPr lang="es-ES" dirty="0">
                <a:solidFill>
                  <a:schemeClr val="tx1"/>
                </a:solidFill>
              </a:rPr>
              <a:t>, </a:t>
            </a:r>
            <a:r>
              <a:rPr lang="es-ES" dirty="0" err="1">
                <a:solidFill>
                  <a:schemeClr val="tx1"/>
                </a:solidFill>
              </a:rPr>
              <a:t>solvents</a:t>
            </a:r>
            <a:r>
              <a:rPr lang="es-E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9" name="CuadroTexto 16">
            <a:extLst>
              <a:ext uri="{FF2B5EF4-FFF2-40B4-BE49-F238E27FC236}">
                <a16:creationId xmlns:a16="http://schemas.microsoft.com/office/drawing/2014/main" id="{EDC58BA4-92D6-6625-38CE-35A7DE6AE6C6}"/>
              </a:ext>
            </a:extLst>
          </p:cNvPr>
          <p:cNvSpPr txBox="1"/>
          <p:nvPr/>
        </p:nvSpPr>
        <p:spPr>
          <a:xfrm>
            <a:off x="517371" y="6451289"/>
            <a:ext cx="4447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err="1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Astrophys</a:t>
            </a:r>
            <a:r>
              <a:rPr lang="en-US" sz="1100" i="1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. J. </a:t>
            </a:r>
            <a:r>
              <a:rPr lang="en-US" sz="1100" b="1" i="1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2001</a:t>
            </a:r>
            <a:r>
              <a:rPr lang="en-US" sz="1100" i="1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, 546, L123-L126. </a:t>
            </a:r>
            <a:r>
              <a:rPr lang="en-US" sz="1100" i="1" dirty="0" err="1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Astrophys</a:t>
            </a:r>
            <a:r>
              <a:rPr lang="en-US" sz="1100" i="1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. J. </a:t>
            </a:r>
            <a:r>
              <a:rPr lang="en-US" sz="1100" b="1" i="1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2006</a:t>
            </a:r>
            <a:r>
              <a:rPr lang="en-US" sz="1100" i="1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, 652, L29-L32. </a:t>
            </a:r>
            <a:endParaRPr lang="es-ES" sz="1100" i="1" dirty="0"/>
          </a:p>
        </p:txBody>
      </p:sp>
      <p:sp>
        <p:nvSpPr>
          <p:cNvPr id="9" name="TextBox 19">
            <a:extLst>
              <a:ext uri="{FF2B5EF4-FFF2-40B4-BE49-F238E27FC236}">
                <a16:creationId xmlns:a16="http://schemas.microsoft.com/office/drawing/2014/main" id="{E3CCBC0A-B643-F971-5F70-734C265513A5}"/>
              </a:ext>
            </a:extLst>
          </p:cNvPr>
          <p:cNvSpPr txBox="1"/>
          <p:nvPr/>
        </p:nvSpPr>
        <p:spPr>
          <a:xfrm>
            <a:off x="7341715" y="3255676"/>
            <a:ext cx="429701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/>
              <a:t>2001, </a:t>
            </a:r>
            <a:r>
              <a:rPr lang="es-ES" sz="1400" dirty="0" err="1"/>
              <a:t>Cernicharo</a:t>
            </a:r>
            <a:r>
              <a:rPr lang="es-ES" sz="1400" dirty="0"/>
              <a:t> </a:t>
            </a:r>
            <a:r>
              <a:rPr lang="es-ES" sz="1400" i="1" dirty="0"/>
              <a:t>et. al                                      </a:t>
            </a:r>
            <a:r>
              <a:rPr lang="es-ES" sz="1400" dirty="0"/>
              <a:t>CRL 618</a:t>
            </a:r>
          </a:p>
          <a:p>
            <a:r>
              <a:rPr lang="es-ES" sz="1400" dirty="0"/>
              <a:t>2006</a:t>
            </a:r>
            <a:r>
              <a:rPr lang="es-ES" sz="1400" i="1" dirty="0"/>
              <a:t>, </a:t>
            </a:r>
            <a:r>
              <a:rPr lang="es-ES" sz="1400" dirty="0"/>
              <a:t>Bernard-Salas </a:t>
            </a:r>
            <a:r>
              <a:rPr lang="es-ES" sz="1400" i="1" dirty="0"/>
              <a:t>et. al                                 </a:t>
            </a:r>
            <a:r>
              <a:rPr lang="es-ES" sz="1400" b="0" i="0" dirty="0">
                <a:solidFill>
                  <a:srgbClr val="333333"/>
                </a:solidFill>
                <a:effectLst/>
                <a:latin typeface="-apple-system"/>
              </a:rPr>
              <a:t>SMP LMC 11</a:t>
            </a:r>
          </a:p>
          <a:p>
            <a:endParaRPr lang="es-ES" sz="1400" i="1" dirty="0"/>
          </a:p>
        </p:txBody>
      </p:sp>
    </p:spTree>
    <p:extLst>
      <p:ext uri="{BB962C8B-B14F-4D97-AF65-F5344CB8AC3E}">
        <p14:creationId xmlns:p14="http://schemas.microsoft.com/office/powerpoint/2010/main" val="727077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AA9392-5D7D-88CC-077F-FF8CD98A3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4CE3F-3958-4E6A-8FBF-E378C44BBE7B}" type="slidenum">
              <a:rPr lang="es-ES" smtClean="0"/>
              <a:t>6</a:t>
            </a:fld>
            <a:endParaRPr lang="es-ES"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89807B3B-7EFD-955B-65DC-9C6B62152DC2}"/>
              </a:ext>
            </a:extLst>
          </p:cNvPr>
          <p:cNvSpPr txBox="1"/>
          <p:nvPr/>
        </p:nvSpPr>
        <p:spPr>
          <a:xfrm>
            <a:off x="452716" y="999770"/>
            <a:ext cx="2937029" cy="369332"/>
          </a:xfrm>
          <a:prstGeom prst="rect">
            <a:avLst/>
          </a:prstGeom>
          <a:solidFill>
            <a:srgbClr val="00206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/>
              <a:t>Low </a:t>
            </a:r>
            <a:r>
              <a:rPr lang="es-ES" b="1" dirty="0" err="1"/>
              <a:t>temperature</a:t>
            </a:r>
            <a:r>
              <a:rPr lang="es-ES" b="1" dirty="0"/>
              <a:t> (~10K)</a:t>
            </a:r>
          </a:p>
        </p:txBody>
      </p:sp>
      <p:sp>
        <p:nvSpPr>
          <p:cNvPr id="4" name="TextBox 8">
            <a:extLst>
              <a:ext uri="{FF2B5EF4-FFF2-40B4-BE49-F238E27FC236}">
                <a16:creationId xmlns:a16="http://schemas.microsoft.com/office/drawing/2014/main" id="{73121018-F3A6-CD71-0907-D8BB66A0CB2A}"/>
              </a:ext>
            </a:extLst>
          </p:cNvPr>
          <p:cNvSpPr txBox="1"/>
          <p:nvPr/>
        </p:nvSpPr>
        <p:spPr>
          <a:xfrm>
            <a:off x="4106685" y="999770"/>
            <a:ext cx="2922188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ES" b="1" dirty="0"/>
              <a:t>Low </a:t>
            </a:r>
            <a:r>
              <a:rPr lang="es-ES" b="1" dirty="0" err="1"/>
              <a:t>pressure</a:t>
            </a:r>
            <a:endParaRPr lang="es-ES" dirty="0"/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17BEBA9C-B277-5E07-E30E-9315100B17BB}"/>
              </a:ext>
            </a:extLst>
          </p:cNvPr>
          <p:cNvSpPr txBox="1"/>
          <p:nvPr/>
        </p:nvSpPr>
        <p:spPr>
          <a:xfrm>
            <a:off x="452716" y="-3860"/>
            <a:ext cx="11591502" cy="73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nl-NL" sz="4200" b="1" dirty="0">
                <a:solidFill>
                  <a:srgbClr val="C00000"/>
                </a:solidFill>
              </a:rPr>
              <a:t>ISM: reaction conditions</a:t>
            </a:r>
          </a:p>
        </p:txBody>
      </p:sp>
      <p:sp>
        <p:nvSpPr>
          <p:cNvPr id="8" name="Rectangle 25">
            <a:extLst>
              <a:ext uri="{FF2B5EF4-FFF2-40B4-BE49-F238E27FC236}">
                <a16:creationId xmlns:a16="http://schemas.microsoft.com/office/drawing/2014/main" id="{8E7D611C-B6D1-EB8A-F1BC-2F020007116D}"/>
              </a:ext>
            </a:extLst>
          </p:cNvPr>
          <p:cNvSpPr/>
          <p:nvPr/>
        </p:nvSpPr>
        <p:spPr>
          <a:xfrm flipV="1">
            <a:off x="0" y="672278"/>
            <a:ext cx="12191999" cy="6349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1" name="Rectangle 25">
            <a:extLst>
              <a:ext uri="{FF2B5EF4-FFF2-40B4-BE49-F238E27FC236}">
                <a16:creationId xmlns:a16="http://schemas.microsoft.com/office/drawing/2014/main" id="{53EE7008-3520-4EC8-6274-E986682D197A}"/>
              </a:ext>
            </a:extLst>
          </p:cNvPr>
          <p:cNvSpPr/>
          <p:nvPr/>
        </p:nvSpPr>
        <p:spPr>
          <a:xfrm flipV="1">
            <a:off x="1" y="6352059"/>
            <a:ext cx="12191999" cy="6349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71147842-3B13-81D6-9650-6FF5360658D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911146"/>
              </p:ext>
            </p:extLst>
          </p:nvPr>
        </p:nvGraphicFramePr>
        <p:xfrm>
          <a:off x="3176588" y="1606550"/>
          <a:ext cx="5929312" cy="462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" imgW="5564063" imgH="4346121" progId="ChemDraw.Document.6.0">
                  <p:embed/>
                </p:oleObj>
              </mc:Choice>
              <mc:Fallback>
                <p:oleObj name="CS ChemDraw Drawing" r:id="rId2" imgW="5564063" imgH="4346121" progId="ChemDraw.Document.6.0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345DB623-FE43-3CED-96AB-B6BDE3C04E3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176588" y="1606550"/>
                        <a:ext cx="5929312" cy="4625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48981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91C4836F-7A85-6D9D-FE44-8C081F751FE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6901890"/>
              </p:ext>
            </p:extLst>
          </p:nvPr>
        </p:nvGraphicFramePr>
        <p:xfrm>
          <a:off x="3189288" y="1606550"/>
          <a:ext cx="5810250" cy="462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" imgW="5454154" imgH="4346121" progId="ChemDraw.Document.6.0">
                  <p:embed/>
                </p:oleObj>
              </mc:Choice>
              <mc:Fallback>
                <p:oleObj name="CS ChemDraw Drawing" r:id="rId2" imgW="5454154" imgH="4346121" progId="ChemDraw.Document.6.0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91C4836F-7A85-6D9D-FE44-8C081F751FE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189288" y="1606550"/>
                        <a:ext cx="5810250" cy="4625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AA9392-5D7D-88CC-077F-FF8CD98A3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4CE3F-3958-4E6A-8FBF-E378C44BBE7B}" type="slidenum">
              <a:rPr lang="es-ES" smtClean="0"/>
              <a:t>7</a:t>
            </a:fld>
            <a:endParaRPr lang="es-ES"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89807B3B-7EFD-955B-65DC-9C6B62152DC2}"/>
              </a:ext>
            </a:extLst>
          </p:cNvPr>
          <p:cNvSpPr txBox="1"/>
          <p:nvPr/>
        </p:nvSpPr>
        <p:spPr>
          <a:xfrm>
            <a:off x="452716" y="999770"/>
            <a:ext cx="2937029" cy="369332"/>
          </a:xfrm>
          <a:prstGeom prst="rect">
            <a:avLst/>
          </a:prstGeom>
          <a:solidFill>
            <a:srgbClr val="00206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/>
              <a:t>Low </a:t>
            </a:r>
            <a:r>
              <a:rPr lang="es-ES" b="1" dirty="0" err="1"/>
              <a:t>temperature</a:t>
            </a:r>
            <a:r>
              <a:rPr lang="es-ES" b="1" dirty="0"/>
              <a:t> (~10K)</a:t>
            </a:r>
          </a:p>
        </p:txBody>
      </p:sp>
      <p:sp>
        <p:nvSpPr>
          <p:cNvPr id="4" name="TextBox 8">
            <a:extLst>
              <a:ext uri="{FF2B5EF4-FFF2-40B4-BE49-F238E27FC236}">
                <a16:creationId xmlns:a16="http://schemas.microsoft.com/office/drawing/2014/main" id="{73121018-F3A6-CD71-0907-D8BB66A0CB2A}"/>
              </a:ext>
            </a:extLst>
          </p:cNvPr>
          <p:cNvSpPr txBox="1"/>
          <p:nvPr/>
        </p:nvSpPr>
        <p:spPr>
          <a:xfrm>
            <a:off x="4106685" y="999770"/>
            <a:ext cx="2922188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ES" b="1" dirty="0"/>
              <a:t>Low </a:t>
            </a:r>
            <a:r>
              <a:rPr lang="es-ES" b="1" dirty="0" err="1"/>
              <a:t>pressure</a:t>
            </a:r>
            <a:endParaRPr lang="es-ES" dirty="0"/>
          </a:p>
        </p:txBody>
      </p:sp>
      <p:sp>
        <p:nvSpPr>
          <p:cNvPr id="8" name="Rectangle 25">
            <a:extLst>
              <a:ext uri="{FF2B5EF4-FFF2-40B4-BE49-F238E27FC236}">
                <a16:creationId xmlns:a16="http://schemas.microsoft.com/office/drawing/2014/main" id="{8E7D611C-B6D1-EB8A-F1BC-2F020007116D}"/>
              </a:ext>
            </a:extLst>
          </p:cNvPr>
          <p:cNvSpPr/>
          <p:nvPr/>
        </p:nvSpPr>
        <p:spPr>
          <a:xfrm flipV="1">
            <a:off x="0" y="672278"/>
            <a:ext cx="12191999" cy="6349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1" name="Rectangle 25">
            <a:extLst>
              <a:ext uri="{FF2B5EF4-FFF2-40B4-BE49-F238E27FC236}">
                <a16:creationId xmlns:a16="http://schemas.microsoft.com/office/drawing/2014/main" id="{53EE7008-3520-4EC8-6274-E986682D197A}"/>
              </a:ext>
            </a:extLst>
          </p:cNvPr>
          <p:cNvSpPr/>
          <p:nvPr/>
        </p:nvSpPr>
        <p:spPr>
          <a:xfrm flipV="1">
            <a:off x="1" y="6352059"/>
            <a:ext cx="12191999" cy="6349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7" name="TextBox 3">
            <a:extLst>
              <a:ext uri="{FF2B5EF4-FFF2-40B4-BE49-F238E27FC236}">
                <a16:creationId xmlns:a16="http://schemas.microsoft.com/office/drawing/2014/main" id="{30159802-FE45-F634-7FF7-5FAF17E259BD}"/>
              </a:ext>
            </a:extLst>
          </p:cNvPr>
          <p:cNvSpPr txBox="1"/>
          <p:nvPr/>
        </p:nvSpPr>
        <p:spPr>
          <a:xfrm>
            <a:off x="452716" y="-3860"/>
            <a:ext cx="11591502" cy="73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nl-NL" sz="4200" b="1" dirty="0">
                <a:solidFill>
                  <a:srgbClr val="C00000"/>
                </a:solidFill>
              </a:rPr>
              <a:t>ISM: reaction conditions</a:t>
            </a:r>
          </a:p>
        </p:txBody>
      </p:sp>
    </p:spTree>
    <p:extLst>
      <p:ext uri="{BB962C8B-B14F-4D97-AF65-F5344CB8AC3E}">
        <p14:creationId xmlns:p14="http://schemas.microsoft.com/office/powerpoint/2010/main" val="18120386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AA9392-5D7D-88CC-077F-FF8CD98A3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4CE3F-3958-4E6A-8FBF-E378C44BBE7B}" type="slidenum">
              <a:rPr lang="es-ES" smtClean="0"/>
              <a:t>8</a:t>
            </a:fld>
            <a:endParaRPr lang="es-E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CF5BCEA-F084-13B0-E4BC-FAE3DDF8F52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26061" t="8619" r="27046" b="42896"/>
          <a:stretch/>
        </p:blipFill>
        <p:spPr>
          <a:xfrm>
            <a:off x="1921230" y="1548696"/>
            <a:ext cx="8043439" cy="4677931"/>
          </a:xfrm>
          <a:prstGeom prst="rect">
            <a:avLst/>
          </a:prstGeom>
        </p:spPr>
      </p:pic>
      <p:pic>
        <p:nvPicPr>
          <p:cNvPr id="16" name="Picture 15" descr="A picture containing device, gauge, projector&#10;&#10;Description automatically generated">
            <a:extLst>
              <a:ext uri="{FF2B5EF4-FFF2-40B4-BE49-F238E27FC236}">
                <a16:creationId xmlns:a16="http://schemas.microsoft.com/office/drawing/2014/main" id="{60D9CC2F-5F8E-01EE-63B4-B9CBAFF1B0B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26190" y1="48392" x2="25765" y2="48232"/>
                        <a14:foregroundMark x1="25000" y1="47588" x2="25000" y2="47588"/>
                        <a14:foregroundMark x1="74235" y1="49196" x2="74235" y2="49196"/>
                        <a14:foregroundMark x1="74490" y1="49196" x2="74490" y2="49196"/>
                        <a14:foregroundMark x1="74490" y1="49196" x2="74490" y2="4919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956" r="11974"/>
          <a:stretch/>
        </p:blipFill>
        <p:spPr>
          <a:xfrm>
            <a:off x="173735" y="2025242"/>
            <a:ext cx="1315700" cy="93950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6796CA5-7FB1-A8CE-C7E8-CB00CF45AD3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34184" y1="47106" x2="38010" y2="52733"/>
                        <a14:foregroundMark x1="38010" y1="52733" x2="42772" y2="52412"/>
                        <a14:foregroundMark x1="42772" y1="52412" x2="61820" y2="53376"/>
                        <a14:foregroundMark x1="61820" y1="53376" x2="66156" y2="53376"/>
                        <a14:foregroundMark x1="66156" y1="53376" x2="62330" y2="47428"/>
                        <a14:foregroundMark x1="62330" y1="47428" x2="32738" y2="46141"/>
                        <a14:foregroundMark x1="33588" y1="46624" x2="37415" y2="51286"/>
                        <a14:foregroundMark x1="32823" y1="47428" x2="32823" y2="47428"/>
                        <a14:foregroundMark x1="32058" y1="47106" x2="32058" y2="47106"/>
                        <a14:foregroundMark x1="30527" y1="49035" x2="30527" y2="49035"/>
                        <a14:foregroundMark x1="32058" y1="47588" x2="32058" y2="47588"/>
                        <a14:foregroundMark x1="31803" y1="46141" x2="30272" y2="49035"/>
                        <a14:foregroundMark x1="30612" y1="48553" x2="30697" y2="51768"/>
                        <a14:foregroundMark x1="30442" y1="49196" x2="34099" y2="54341"/>
                        <a14:foregroundMark x1="34099" y1="54341" x2="34524" y2="53859"/>
                        <a14:foregroundMark x1="30442" y1="51929" x2="35714" y2="54502"/>
                        <a14:foregroundMark x1="32653" y1="53698" x2="52976" y2="51768"/>
                        <a14:foregroundMark x1="61224" y1="47106" x2="67857" y2="46463"/>
                        <a14:foregroundMark x1="67857" y1="46463" x2="67857" y2="46463"/>
                        <a14:foregroundMark x1="68112" y1="46624" x2="66752" y2="53698"/>
                        <a14:foregroundMark x1="67687" y1="49518" x2="68963" y2="50482"/>
                        <a14:foregroundMark x1="68793" y1="47749" x2="69218" y2="50161"/>
                        <a14:foregroundMark x1="68027" y1="45981" x2="68963" y2="51125"/>
                        <a14:foregroundMark x1="68963" y1="49678" x2="68622" y2="54341"/>
                        <a14:foregroundMark x1="68622" y1="51447" x2="67772" y2="55305"/>
                        <a14:foregroundMark x1="64456" y1="53055" x2="67772" y2="5369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950" t="46908" r="31033" b="46765"/>
          <a:stretch/>
        </p:blipFill>
        <p:spPr>
          <a:xfrm rot="13234114">
            <a:off x="10076651" y="2853927"/>
            <a:ext cx="2004291" cy="17643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2C84E22-3EEE-1E3C-E872-17B3F3A81A41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03" t="44036" r="32599" b="45220"/>
          <a:stretch/>
        </p:blipFill>
        <p:spPr>
          <a:xfrm rot="13367340">
            <a:off x="10103923" y="3668501"/>
            <a:ext cx="1941528" cy="30065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C2E4F6C-D111-5214-93BE-B501450184A4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000" b="90000" l="10000" r="90000">
                        <a14:foregroundMark x1="30867" y1="48071" x2="30952" y2="52251"/>
                        <a14:foregroundMark x1="30442" y1="47106" x2="31293" y2="54341"/>
                        <a14:foregroundMark x1="28741" y1="46945" x2="28997" y2="51929"/>
                        <a14:foregroundMark x1="27126" y1="47588" x2="27636" y2="52572"/>
                        <a14:foregroundMark x1="27211" y1="46624" x2="59694" y2="44855"/>
                        <a14:foregroundMark x1="59694" y1="44855" x2="70238" y2="45016"/>
                        <a14:foregroundMark x1="70238" y1="45177" x2="70833" y2="53859"/>
                        <a14:foregroundMark x1="70833" y1="53859" x2="70918" y2="54019"/>
                        <a14:foregroundMark x1="70323" y1="52412" x2="27806" y2="53376"/>
                        <a14:foregroundMark x1="64796" y1="52251" x2="62500" y2="52572"/>
                        <a14:foregroundMark x1="64541" y1="53215" x2="59439" y2="53055"/>
                        <a14:foregroundMark x1="56718" y1="53055" x2="58673" y2="52894"/>
                        <a14:foregroundMark x1="28061" y1="53698" x2="45323" y2="53537"/>
                        <a14:foregroundMark x1="45323" y1="53537" x2="51190" y2="53537"/>
                        <a14:foregroundMark x1="51190" y1="53537" x2="56463" y2="53537"/>
                        <a14:foregroundMark x1="56463" y1="53537" x2="60544" y2="5401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548" t="46999" r="29713" b="46085"/>
          <a:stretch/>
        </p:blipFill>
        <p:spPr>
          <a:xfrm rot="13385160">
            <a:off x="9839618" y="4638260"/>
            <a:ext cx="2457563" cy="2103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7AE1909-1E1D-242E-6C96-640F318B2C9F}"/>
              </a:ext>
            </a:extLst>
          </p:cNvPr>
          <p:cNvSpPr txBox="1"/>
          <p:nvPr/>
        </p:nvSpPr>
        <p:spPr>
          <a:xfrm>
            <a:off x="7745813" y="999770"/>
            <a:ext cx="2937029" cy="369332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Non-intuitive </a:t>
            </a:r>
            <a:r>
              <a:rPr lang="es-ES" b="1" dirty="0" err="1"/>
              <a:t>species</a:t>
            </a:r>
            <a:endParaRPr lang="es-ES" b="1" dirty="0"/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D76B84F9-321C-8E32-63D5-221DEC55AD28}"/>
              </a:ext>
            </a:extLst>
          </p:cNvPr>
          <p:cNvSpPr txBox="1"/>
          <p:nvPr/>
        </p:nvSpPr>
        <p:spPr>
          <a:xfrm>
            <a:off x="452716" y="999770"/>
            <a:ext cx="2937029" cy="369332"/>
          </a:xfrm>
          <a:prstGeom prst="rect">
            <a:avLst/>
          </a:prstGeom>
          <a:solidFill>
            <a:srgbClr val="00206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/>
              <a:t>Low </a:t>
            </a:r>
            <a:r>
              <a:rPr lang="es-ES" b="1" dirty="0" err="1"/>
              <a:t>temperature</a:t>
            </a:r>
            <a:r>
              <a:rPr lang="es-ES" b="1" dirty="0"/>
              <a:t> (~10K)</a:t>
            </a:r>
          </a:p>
        </p:txBody>
      </p:sp>
      <p:sp>
        <p:nvSpPr>
          <p:cNvPr id="5" name="TextBox 8">
            <a:extLst>
              <a:ext uri="{FF2B5EF4-FFF2-40B4-BE49-F238E27FC236}">
                <a16:creationId xmlns:a16="http://schemas.microsoft.com/office/drawing/2014/main" id="{65B70901-3E94-F03B-13D8-DDDF6768A5C8}"/>
              </a:ext>
            </a:extLst>
          </p:cNvPr>
          <p:cNvSpPr txBox="1"/>
          <p:nvPr/>
        </p:nvSpPr>
        <p:spPr>
          <a:xfrm>
            <a:off x="4106685" y="999770"/>
            <a:ext cx="2922188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ES" b="1" dirty="0"/>
              <a:t>Low </a:t>
            </a:r>
            <a:r>
              <a:rPr lang="es-ES" b="1" dirty="0" err="1"/>
              <a:t>pressure</a:t>
            </a:r>
            <a:endParaRPr lang="es-ES" dirty="0"/>
          </a:p>
        </p:txBody>
      </p:sp>
      <p:sp>
        <p:nvSpPr>
          <p:cNvPr id="11" name="Rectangle 25">
            <a:extLst>
              <a:ext uri="{FF2B5EF4-FFF2-40B4-BE49-F238E27FC236}">
                <a16:creationId xmlns:a16="http://schemas.microsoft.com/office/drawing/2014/main" id="{CE9A79AC-639F-8AA9-B5E1-0CDB06797095}"/>
              </a:ext>
            </a:extLst>
          </p:cNvPr>
          <p:cNvSpPr/>
          <p:nvPr/>
        </p:nvSpPr>
        <p:spPr>
          <a:xfrm flipV="1">
            <a:off x="0" y="672278"/>
            <a:ext cx="12191999" cy="6349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3" name="Rectangle 25">
            <a:extLst>
              <a:ext uri="{FF2B5EF4-FFF2-40B4-BE49-F238E27FC236}">
                <a16:creationId xmlns:a16="http://schemas.microsoft.com/office/drawing/2014/main" id="{A8DD0B3B-6ABA-B68D-6600-C8B5978EC71A}"/>
              </a:ext>
            </a:extLst>
          </p:cNvPr>
          <p:cNvSpPr/>
          <p:nvPr/>
        </p:nvSpPr>
        <p:spPr>
          <a:xfrm flipV="1">
            <a:off x="1" y="6352059"/>
            <a:ext cx="12191999" cy="6349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C52FCAE5-D26A-9A90-EE1E-043D5AF6D4F7}"/>
              </a:ext>
            </a:extLst>
          </p:cNvPr>
          <p:cNvCxnSpPr>
            <a:cxnSpLocks/>
          </p:cNvCxnSpPr>
          <p:nvPr/>
        </p:nvCxnSpPr>
        <p:spPr>
          <a:xfrm>
            <a:off x="6900421" y="4321294"/>
            <a:ext cx="612742" cy="0"/>
          </a:xfrm>
          <a:prstGeom prst="line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110200D8-2AF0-163D-D15E-058023F18215}"/>
              </a:ext>
            </a:extLst>
          </p:cNvPr>
          <p:cNvCxnSpPr>
            <a:cxnSpLocks/>
          </p:cNvCxnSpPr>
          <p:nvPr/>
        </p:nvCxnSpPr>
        <p:spPr>
          <a:xfrm>
            <a:off x="2432116" y="2926081"/>
            <a:ext cx="273377" cy="0"/>
          </a:xfrm>
          <a:prstGeom prst="line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Imagen 23" descr="Diagrama&#10;&#10;Descripción generada automáticamente">
            <a:extLst>
              <a:ext uri="{FF2B5EF4-FFF2-40B4-BE49-F238E27FC236}">
                <a16:creationId xmlns:a16="http://schemas.microsoft.com/office/drawing/2014/main" id="{B4CE3E08-2796-6811-FE7C-A95FA861512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859" y="1761105"/>
            <a:ext cx="900155" cy="626657"/>
          </a:xfrm>
          <a:prstGeom prst="rect">
            <a:avLst/>
          </a:prstGeom>
        </p:spPr>
      </p:pic>
      <p:pic>
        <p:nvPicPr>
          <p:cNvPr id="27" name="Imagen 26" descr="Imagen que contiene Diagrama&#10;&#10;Descripción generada automáticamente">
            <a:extLst>
              <a:ext uri="{FF2B5EF4-FFF2-40B4-BE49-F238E27FC236}">
                <a16:creationId xmlns:a16="http://schemas.microsoft.com/office/drawing/2014/main" id="{2A1392F8-B2F8-DF03-6368-C583B41BC04D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00" r="9777"/>
          <a:stretch/>
        </p:blipFill>
        <p:spPr>
          <a:xfrm>
            <a:off x="28831" y="3508852"/>
            <a:ext cx="1551356" cy="1318326"/>
          </a:xfrm>
          <a:prstGeom prst="rect">
            <a:avLst/>
          </a:prstGeom>
        </p:spPr>
      </p:pic>
      <p:pic>
        <p:nvPicPr>
          <p:cNvPr id="29" name="Imagen 28" descr="Diagrama&#10;&#10;Descripción generada automáticamente">
            <a:extLst>
              <a:ext uri="{FF2B5EF4-FFF2-40B4-BE49-F238E27FC236}">
                <a16:creationId xmlns:a16="http://schemas.microsoft.com/office/drawing/2014/main" id="{DC892979-FF3C-257C-890E-B783C741F024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0" r="10312"/>
          <a:stretch/>
        </p:blipFill>
        <p:spPr>
          <a:xfrm>
            <a:off x="74378" y="4869152"/>
            <a:ext cx="1551355" cy="1364547"/>
          </a:xfrm>
          <a:prstGeom prst="rect">
            <a:avLst/>
          </a:prstGeom>
        </p:spPr>
      </p:pic>
      <p:cxnSp>
        <p:nvCxnSpPr>
          <p:cNvPr id="31" name="Conector recto 30">
            <a:extLst>
              <a:ext uri="{FF2B5EF4-FFF2-40B4-BE49-F238E27FC236}">
                <a16:creationId xmlns:a16="http://schemas.microsoft.com/office/drawing/2014/main" id="{C1E54299-3403-7362-6EE4-6740D9E2A699}"/>
              </a:ext>
            </a:extLst>
          </p:cNvPr>
          <p:cNvCxnSpPr>
            <a:cxnSpLocks/>
          </p:cNvCxnSpPr>
          <p:nvPr/>
        </p:nvCxnSpPr>
        <p:spPr>
          <a:xfrm>
            <a:off x="8610600" y="2690457"/>
            <a:ext cx="335437" cy="0"/>
          </a:xfrm>
          <a:prstGeom prst="line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32">
            <a:extLst>
              <a:ext uri="{FF2B5EF4-FFF2-40B4-BE49-F238E27FC236}">
                <a16:creationId xmlns:a16="http://schemas.microsoft.com/office/drawing/2014/main" id="{60D9C591-4E09-07EC-AB9B-8F98ACD3009E}"/>
              </a:ext>
            </a:extLst>
          </p:cNvPr>
          <p:cNvCxnSpPr>
            <a:cxnSpLocks/>
          </p:cNvCxnSpPr>
          <p:nvPr/>
        </p:nvCxnSpPr>
        <p:spPr>
          <a:xfrm>
            <a:off x="4627057" y="2684849"/>
            <a:ext cx="245097" cy="0"/>
          </a:xfrm>
          <a:prstGeom prst="line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34">
            <a:extLst>
              <a:ext uri="{FF2B5EF4-FFF2-40B4-BE49-F238E27FC236}">
                <a16:creationId xmlns:a16="http://schemas.microsoft.com/office/drawing/2014/main" id="{7B0612C2-BD14-AD7C-4706-73C806AB2C72}"/>
              </a:ext>
            </a:extLst>
          </p:cNvPr>
          <p:cNvCxnSpPr>
            <a:cxnSpLocks/>
          </p:cNvCxnSpPr>
          <p:nvPr/>
        </p:nvCxnSpPr>
        <p:spPr>
          <a:xfrm>
            <a:off x="3984136" y="2684849"/>
            <a:ext cx="245097" cy="0"/>
          </a:xfrm>
          <a:prstGeom prst="line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35">
            <a:extLst>
              <a:ext uri="{FF2B5EF4-FFF2-40B4-BE49-F238E27FC236}">
                <a16:creationId xmlns:a16="http://schemas.microsoft.com/office/drawing/2014/main" id="{A07B9336-B3B7-C50E-2784-4EFAA943EE89}"/>
              </a:ext>
            </a:extLst>
          </p:cNvPr>
          <p:cNvCxnSpPr>
            <a:cxnSpLocks/>
          </p:cNvCxnSpPr>
          <p:nvPr/>
        </p:nvCxnSpPr>
        <p:spPr>
          <a:xfrm>
            <a:off x="3984136" y="6097352"/>
            <a:ext cx="245097" cy="0"/>
          </a:xfrm>
          <a:prstGeom prst="line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36">
            <a:extLst>
              <a:ext uri="{FF2B5EF4-FFF2-40B4-BE49-F238E27FC236}">
                <a16:creationId xmlns:a16="http://schemas.microsoft.com/office/drawing/2014/main" id="{76178699-97B2-8EB4-0516-56FB5101A3B7}"/>
              </a:ext>
            </a:extLst>
          </p:cNvPr>
          <p:cNvCxnSpPr>
            <a:cxnSpLocks/>
          </p:cNvCxnSpPr>
          <p:nvPr/>
        </p:nvCxnSpPr>
        <p:spPr>
          <a:xfrm>
            <a:off x="2890627" y="2684849"/>
            <a:ext cx="323913" cy="0"/>
          </a:xfrm>
          <a:prstGeom prst="line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Imagen 39" descr="En blanco y negro&#10;&#10;Descripción generada automáticamente con confianza baja">
            <a:extLst>
              <a:ext uri="{FF2B5EF4-FFF2-40B4-BE49-F238E27FC236}">
                <a16:creationId xmlns:a16="http://schemas.microsoft.com/office/drawing/2014/main" id="{51F0304D-B56B-79F1-4278-1ABC363E969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859" y="2760777"/>
            <a:ext cx="927046" cy="64537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B75CD21-79F6-D647-D2F3-3E96616A5C0D}"/>
              </a:ext>
            </a:extLst>
          </p:cNvPr>
          <p:cNvSpPr txBox="1"/>
          <p:nvPr/>
        </p:nvSpPr>
        <p:spPr>
          <a:xfrm>
            <a:off x="648509" y="6480102"/>
            <a:ext cx="80222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b="0" i="0" dirty="0">
                <a:solidFill>
                  <a:srgbClr val="333333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* indicates molecules that have been detected by their rotation-vibration spectrum,</a:t>
            </a:r>
            <a:br>
              <a:rPr lang="en-US" sz="9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US" sz="900" b="0" i="0" dirty="0">
                <a:solidFill>
                  <a:srgbClr val="333333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** those detected by electronic spectroscopy only.</a:t>
            </a:r>
            <a:endParaRPr lang="es-ES" sz="9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425DFC3-826E-6942-DCC1-E4A279EA5966}"/>
              </a:ext>
            </a:extLst>
          </p:cNvPr>
          <p:cNvSpPr/>
          <p:nvPr/>
        </p:nvSpPr>
        <p:spPr>
          <a:xfrm>
            <a:off x="9436100" y="1485900"/>
            <a:ext cx="476250" cy="1471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E25F54C-6FCC-E398-A83E-924945A822FB}"/>
              </a:ext>
            </a:extLst>
          </p:cNvPr>
          <p:cNvSpPr/>
          <p:nvPr/>
        </p:nvSpPr>
        <p:spPr>
          <a:xfrm rot="5400000">
            <a:off x="9698883" y="3058807"/>
            <a:ext cx="583658" cy="1567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extBox 3">
            <a:extLst>
              <a:ext uri="{FF2B5EF4-FFF2-40B4-BE49-F238E27FC236}">
                <a16:creationId xmlns:a16="http://schemas.microsoft.com/office/drawing/2014/main" id="{2BA41D31-081C-07F4-E38C-95E5E6D48B7A}"/>
              </a:ext>
            </a:extLst>
          </p:cNvPr>
          <p:cNvSpPr txBox="1"/>
          <p:nvPr/>
        </p:nvSpPr>
        <p:spPr>
          <a:xfrm>
            <a:off x="452716" y="-3860"/>
            <a:ext cx="11591502" cy="73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nl-NL" sz="4200" b="1" dirty="0">
                <a:solidFill>
                  <a:srgbClr val="C00000"/>
                </a:solidFill>
              </a:rPr>
              <a:t>ISM: nature of the molecules</a:t>
            </a:r>
          </a:p>
        </p:txBody>
      </p:sp>
    </p:spTree>
    <p:extLst>
      <p:ext uri="{BB962C8B-B14F-4D97-AF65-F5344CB8AC3E}">
        <p14:creationId xmlns:p14="http://schemas.microsoft.com/office/powerpoint/2010/main" val="23561541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871FFD8F-A82D-14DC-DF5E-E8B16A4BACB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546" t="17507" r="15455" b="46151"/>
          <a:stretch/>
        </p:blipFill>
        <p:spPr>
          <a:xfrm>
            <a:off x="629693" y="1491481"/>
            <a:ext cx="5602301" cy="20822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AB93FA66-6429-D3DE-1E49-1564D78E82EA}"/>
              </a:ext>
            </a:extLst>
          </p:cNvPr>
          <p:cNvSpPr txBox="1"/>
          <p:nvPr/>
        </p:nvSpPr>
        <p:spPr>
          <a:xfrm>
            <a:off x="3960190" y="943140"/>
            <a:ext cx="53328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err="1"/>
              <a:t>Problems</a:t>
            </a:r>
            <a:r>
              <a:rPr lang="es-ES" b="1" dirty="0"/>
              <a:t> in </a:t>
            </a:r>
            <a:r>
              <a:rPr lang="es-ES" b="1" dirty="0" err="1"/>
              <a:t>the</a:t>
            </a:r>
            <a:r>
              <a:rPr lang="es-ES" b="1" dirty="0"/>
              <a:t> </a:t>
            </a:r>
            <a:r>
              <a:rPr lang="es-ES" b="1" dirty="0" err="1"/>
              <a:t>mechanistic</a:t>
            </a:r>
            <a:r>
              <a:rPr lang="es-ES" b="1" dirty="0"/>
              <a:t> </a:t>
            </a:r>
            <a:r>
              <a:rPr lang="es-ES" b="1" dirty="0" err="1"/>
              <a:t>search</a:t>
            </a:r>
            <a:r>
              <a:rPr lang="es-ES" b="1" dirty="0"/>
              <a:t>: </a:t>
            </a:r>
            <a:r>
              <a:rPr lang="es-ES" b="1" dirty="0">
                <a:solidFill>
                  <a:srgbClr val="800080"/>
                </a:solidFill>
              </a:rPr>
              <a:t>human </a:t>
            </a:r>
            <a:r>
              <a:rPr lang="es-ES" b="1" dirty="0" err="1">
                <a:solidFill>
                  <a:srgbClr val="800080"/>
                </a:solidFill>
              </a:rPr>
              <a:t>biasing</a:t>
            </a:r>
            <a:endParaRPr lang="es-ES" b="1" dirty="0">
              <a:solidFill>
                <a:srgbClr val="80008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b="1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CDC27A7-4636-2524-4C36-F9DA457976D5}"/>
              </a:ext>
            </a:extLst>
          </p:cNvPr>
          <p:cNvSpPr/>
          <p:nvPr/>
        </p:nvSpPr>
        <p:spPr>
          <a:xfrm flipV="1">
            <a:off x="0" y="672278"/>
            <a:ext cx="12191999" cy="6349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6533D3F-425F-C472-5B8A-6ADFD90A9FCA}"/>
              </a:ext>
            </a:extLst>
          </p:cNvPr>
          <p:cNvSpPr txBox="1"/>
          <p:nvPr/>
        </p:nvSpPr>
        <p:spPr>
          <a:xfrm>
            <a:off x="3082750" y="1491481"/>
            <a:ext cx="2341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200" u="sng" dirty="0"/>
              <a:t>2021, </a:t>
            </a:r>
            <a:r>
              <a:rPr lang="es-ES" sz="1200" u="sng" dirty="0" err="1"/>
              <a:t>Habershon</a:t>
            </a:r>
            <a:r>
              <a:rPr lang="es-ES" sz="1200" u="sng" dirty="0"/>
              <a:t> and </a:t>
            </a:r>
            <a:r>
              <a:rPr lang="es-ES" sz="1200" u="sng" dirty="0" err="1"/>
              <a:t>coworkers</a:t>
            </a:r>
            <a:endParaRPr lang="es-ES" sz="1200" u="sng" dirty="0">
              <a:solidFill>
                <a:srgbClr val="800080"/>
              </a:solidFill>
            </a:endParaRPr>
          </a:p>
        </p:txBody>
      </p:sp>
      <p:sp>
        <p:nvSpPr>
          <p:cNvPr id="34" name="Slide Number Placeholder 33">
            <a:extLst>
              <a:ext uri="{FF2B5EF4-FFF2-40B4-BE49-F238E27FC236}">
                <a16:creationId xmlns:a16="http://schemas.microsoft.com/office/drawing/2014/main" id="{A32CAD9B-04BF-78AD-D2E0-8DF1212FC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4CE3F-3958-4E6A-8FBF-E378C44BBE7B}" type="slidenum">
              <a:rPr lang="es-ES" smtClean="0"/>
              <a:t>9</a:t>
            </a:fld>
            <a:endParaRPr lang="es-E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61F8DDC-76B2-4621-6556-4D3EBEE9DF9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577" t="13855" r="6875" b="40051"/>
          <a:stretch/>
        </p:blipFill>
        <p:spPr>
          <a:xfrm>
            <a:off x="6440807" y="1573068"/>
            <a:ext cx="5121500" cy="18559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EB3078C-1795-A94D-281E-4D0CFB514EC0}"/>
              </a:ext>
            </a:extLst>
          </p:cNvPr>
          <p:cNvSpPr txBox="1"/>
          <p:nvPr/>
        </p:nvSpPr>
        <p:spPr>
          <a:xfrm>
            <a:off x="8653464" y="1581282"/>
            <a:ext cx="2341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200" u="sng" dirty="0"/>
              <a:t>2022, </a:t>
            </a:r>
            <a:r>
              <a:rPr lang="es-ES" sz="1200" u="sng" dirty="0" err="1"/>
              <a:t>Zádor</a:t>
            </a:r>
            <a:r>
              <a:rPr lang="es-ES" sz="1200" u="sng" dirty="0"/>
              <a:t> and </a:t>
            </a:r>
            <a:r>
              <a:rPr lang="es-ES" sz="1200" u="sng" dirty="0" err="1"/>
              <a:t>coworkers</a:t>
            </a:r>
            <a:endParaRPr lang="es-ES" sz="1200" i="1" u="sng" dirty="0">
              <a:solidFill>
                <a:srgbClr val="800080"/>
              </a:solidFill>
            </a:endParaRPr>
          </a:p>
        </p:txBody>
      </p:sp>
      <p:sp>
        <p:nvSpPr>
          <p:cNvPr id="7" name="Rectangle 25">
            <a:extLst>
              <a:ext uri="{FF2B5EF4-FFF2-40B4-BE49-F238E27FC236}">
                <a16:creationId xmlns:a16="http://schemas.microsoft.com/office/drawing/2014/main" id="{8FED94F6-6109-A033-F290-51C24DFEAB9A}"/>
              </a:ext>
            </a:extLst>
          </p:cNvPr>
          <p:cNvSpPr/>
          <p:nvPr/>
        </p:nvSpPr>
        <p:spPr>
          <a:xfrm flipV="1">
            <a:off x="1" y="6352059"/>
            <a:ext cx="12191999" cy="6349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" name="TextBox 8">
            <a:extLst>
              <a:ext uri="{FF2B5EF4-FFF2-40B4-BE49-F238E27FC236}">
                <a16:creationId xmlns:a16="http://schemas.microsoft.com/office/drawing/2014/main" id="{74541B7C-9D04-847E-C7E0-C5496E1A9FC1}"/>
              </a:ext>
            </a:extLst>
          </p:cNvPr>
          <p:cNvSpPr txBox="1"/>
          <p:nvPr/>
        </p:nvSpPr>
        <p:spPr>
          <a:xfrm>
            <a:off x="452716" y="-3860"/>
            <a:ext cx="5913689" cy="769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nl-NL" sz="4400" b="1" dirty="0">
                <a:solidFill>
                  <a:srgbClr val="C00000"/>
                </a:solidFill>
              </a:rPr>
              <a:t>State of the art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2A50C79-E157-B3C5-B8FC-4020D04BDC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906" y="3688640"/>
            <a:ext cx="3407802" cy="2433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791220FB-6A5A-8FAF-F8B0-D8852A774F71}"/>
              </a:ext>
            </a:extLst>
          </p:cNvPr>
          <p:cNvSpPr txBox="1"/>
          <p:nvPr/>
        </p:nvSpPr>
        <p:spPr>
          <a:xfrm>
            <a:off x="531091" y="6415555"/>
            <a:ext cx="783705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100" b="0" i="1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J. </a:t>
            </a:r>
            <a:r>
              <a:rPr lang="fr-FR" sz="1100" b="0" i="1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Chem</a:t>
            </a:r>
            <a:r>
              <a:rPr lang="fr-FR" sz="1100" b="0" i="1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. Theory Comput. </a:t>
            </a:r>
            <a:r>
              <a:rPr lang="fr-FR" sz="1100" b="1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2021</a:t>
            </a:r>
            <a:r>
              <a:rPr lang="fr-FR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 </a:t>
            </a:r>
            <a:r>
              <a:rPr lang="fr-FR" sz="1100" b="0" i="1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17</a:t>
            </a:r>
            <a:r>
              <a:rPr lang="fr-FR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 2307-2322. </a:t>
            </a:r>
            <a:r>
              <a:rPr lang="fr-FR" sz="1100" b="0" i="1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J. Phys. </a:t>
            </a:r>
            <a:r>
              <a:rPr lang="fr-FR" sz="1100" b="0" i="1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Chem</a:t>
            </a:r>
            <a:r>
              <a:rPr lang="fr-FR" sz="1100" b="0" i="1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. A. </a:t>
            </a:r>
            <a:r>
              <a:rPr lang="fr-FR" sz="1100" b="1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2023</a:t>
            </a:r>
            <a:r>
              <a:rPr lang="fr-FR" sz="110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DOI: 10,1021/cs.jpca.2c06558.</a:t>
            </a:r>
            <a:endParaRPr lang="es-ES" sz="11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49675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5505</TotalTime>
  <Words>1673</Words>
  <Application>Microsoft Office PowerPoint</Application>
  <PresentationFormat>Widescreen</PresentationFormat>
  <Paragraphs>202</Paragraphs>
  <Slides>29</Slides>
  <Notes>13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7" baseType="lpstr">
      <vt:lpstr>-apple-system</vt:lpstr>
      <vt:lpstr>Arial</vt:lpstr>
      <vt:lpstr>Calibri</vt:lpstr>
      <vt:lpstr>Calibri </vt:lpstr>
      <vt:lpstr>Calibri Light</vt:lpstr>
      <vt:lpstr>Roboto</vt:lpstr>
      <vt:lpstr>Office Theme</vt:lpstr>
      <vt:lpstr>CS ChemDraw Drawing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CASTIÑEIRA REIS MARTA</dc:creator>
  <cp:lastModifiedBy>CASTIÑEIRA REIS MARTA</cp:lastModifiedBy>
  <cp:revision>88</cp:revision>
  <dcterms:created xsi:type="dcterms:W3CDTF">2023-01-10T10:30:02Z</dcterms:created>
  <dcterms:modified xsi:type="dcterms:W3CDTF">2023-09-08T06:46:34Z</dcterms:modified>
</cp:coreProperties>
</file>