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3"/>
  </p:notesMasterIdLst>
  <p:handoutMasterIdLst>
    <p:handoutMasterId r:id="rId34"/>
  </p:handoutMasterIdLst>
  <p:sldIdLst>
    <p:sldId id="915" r:id="rId6"/>
    <p:sldId id="1351" r:id="rId7"/>
    <p:sldId id="1251" r:id="rId8"/>
    <p:sldId id="1252" r:id="rId9"/>
    <p:sldId id="1333" r:id="rId10"/>
    <p:sldId id="1303" r:id="rId11"/>
    <p:sldId id="1269" r:id="rId12"/>
    <p:sldId id="1097" r:id="rId13"/>
    <p:sldId id="1357" r:id="rId14"/>
    <p:sldId id="1365" r:id="rId15"/>
    <p:sldId id="1352" r:id="rId16"/>
    <p:sldId id="1356" r:id="rId17"/>
    <p:sldId id="1370" r:id="rId18"/>
    <p:sldId id="1056" r:id="rId19"/>
    <p:sldId id="1366" r:id="rId20"/>
    <p:sldId id="1353" r:id="rId21"/>
    <p:sldId id="1368" r:id="rId22"/>
    <p:sldId id="1369" r:id="rId23"/>
    <p:sldId id="1364" r:id="rId24"/>
    <p:sldId id="1347" r:id="rId25"/>
    <p:sldId id="1371" r:id="rId26"/>
    <p:sldId id="1372" r:id="rId27"/>
    <p:sldId id="1373" r:id="rId28"/>
    <p:sldId id="1376" r:id="rId29"/>
    <p:sldId id="1378" r:id="rId30"/>
    <p:sldId id="1367" r:id="rId31"/>
    <p:sldId id="1363" r:id="rId32"/>
  </p:sldIdLst>
  <p:sldSz cx="9144000" cy="6858000" type="screen4x3"/>
  <p:notesSz cx="6797675" cy="9928225"/>
  <p:custDataLst>
    <p:tags r:id="rId35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D0D0D"/>
    <a:srgbClr val="000000"/>
    <a:srgbClr val="7F7F7F"/>
    <a:srgbClr val="A6A6A6"/>
    <a:srgbClr val="3000FE"/>
    <a:srgbClr val="00CC00"/>
    <a:srgbClr val="DCE6F2"/>
    <a:srgbClr val="7757FF"/>
    <a:srgbClr val="C51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7" autoAdjust="0"/>
    <p:restoredTop sz="94250" autoAdjust="0"/>
  </p:normalViewPr>
  <p:slideViewPr>
    <p:cSldViewPr>
      <p:cViewPr varScale="1">
        <p:scale>
          <a:sx n="72" d="100"/>
          <a:sy n="72" d="100"/>
        </p:scale>
        <p:origin x="1336" y="56"/>
      </p:cViewPr>
      <p:guideLst>
        <p:guide orient="horz" pos="1207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6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6907A-E003-41F9-8A89-13BB25B5E732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72542-24C2-4A65-B4AF-5207AEE374A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0726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D47B3-85DF-4B74-A59A-7FF60991AB7A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445FF-A7DD-4A99-A193-BDC2E97501C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204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8305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6101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816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5171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883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289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00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215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3656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7824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9072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955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884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445FF-A7DD-4A99-A193-BDC2E97501C4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79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93AE5-840B-4D9D-BBEA-C632EF5B9F8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7CE4A-517F-494A-B168-EF1E57573BD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D68BC-B01A-460D-80C0-D642D06FEB08}" type="datetimeFigureOut">
              <a:rPr lang="es-ES" smtClean="0"/>
              <a:pPr/>
              <a:t>06/09/2023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DEFDD-2F9F-4F46-A22B-6023FB6F1F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26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t="-210" r="23653"/>
          <a:stretch/>
        </p:blipFill>
        <p:spPr>
          <a:xfrm>
            <a:off x="-25231" y="-33948"/>
            <a:ext cx="9194460" cy="6925896"/>
          </a:xfrm>
          <a:prstGeom prst="rect">
            <a:avLst/>
          </a:prstGeom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5584FBE8-4025-3321-E0B2-BB877C6A64A4}"/>
              </a:ext>
            </a:extLst>
          </p:cNvPr>
          <p:cNvSpPr/>
          <p:nvPr/>
        </p:nvSpPr>
        <p:spPr>
          <a:xfrm>
            <a:off x="2699792" y="645181"/>
            <a:ext cx="3456383" cy="522916"/>
          </a:xfrm>
          <a:prstGeom prst="roundRect">
            <a:avLst/>
          </a:prstGeom>
          <a:solidFill>
            <a:schemeClr val="tx1">
              <a:alpha val="18039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20C2611-22D9-466D-9908-289FFEF71FBD}"/>
              </a:ext>
            </a:extLst>
          </p:cNvPr>
          <p:cNvSpPr/>
          <p:nvPr/>
        </p:nvSpPr>
        <p:spPr>
          <a:xfrm>
            <a:off x="-31518" y="1772816"/>
            <a:ext cx="9175518" cy="1074872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434806" y="4356973"/>
            <a:ext cx="18473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s-ES" sz="23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23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Obdélník 28"/>
          <p:cNvSpPr/>
          <p:nvPr/>
        </p:nvSpPr>
        <p:spPr>
          <a:xfrm>
            <a:off x="136032" y="6374197"/>
            <a:ext cx="155564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713A029-2A42-428B-967C-C72C0AE14961}"/>
              </a:ext>
            </a:extLst>
          </p:cNvPr>
          <p:cNvSpPr txBox="1"/>
          <p:nvPr/>
        </p:nvSpPr>
        <p:spPr>
          <a:xfrm>
            <a:off x="7429553" y="5192257"/>
            <a:ext cx="22057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i="1" dirty="0" err="1">
                <a:solidFill>
                  <a:schemeClr val="bg1"/>
                </a:solidFill>
              </a:rPr>
              <a:t>Image</a:t>
            </a:r>
            <a:r>
              <a:rPr lang="es-ES" sz="1400" i="1" dirty="0">
                <a:solidFill>
                  <a:schemeClr val="bg1"/>
                </a:solidFill>
              </a:rPr>
              <a:t> </a:t>
            </a:r>
            <a:r>
              <a:rPr lang="es-ES" sz="1400" i="1" dirty="0" err="1">
                <a:solidFill>
                  <a:schemeClr val="bg1"/>
                </a:solidFill>
              </a:rPr>
              <a:t>Credit</a:t>
            </a:r>
            <a:r>
              <a:rPr lang="es-ES" sz="1400" i="1" dirty="0">
                <a:solidFill>
                  <a:schemeClr val="bg1"/>
                </a:solidFill>
              </a:rPr>
              <a:t>: SARAO</a:t>
            </a:r>
          </a:p>
        </p:txBody>
      </p:sp>
      <p:sp>
        <p:nvSpPr>
          <p:cNvPr id="14" name="Podnadpis 2"/>
          <p:cNvSpPr>
            <a:spLocks noGrp="1"/>
          </p:cNvSpPr>
          <p:nvPr>
            <p:ph type="subTitle" idx="1"/>
          </p:nvPr>
        </p:nvSpPr>
        <p:spPr>
          <a:xfrm>
            <a:off x="107504" y="2028056"/>
            <a:ext cx="8928992" cy="5630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defRPr/>
            </a:pPr>
            <a:r>
              <a:rPr lang="es-ES" sz="19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“</a:t>
            </a:r>
            <a:r>
              <a:rPr lang="en-US" sz="19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INTERSTELLAR DETECTION OF CARBONIC ACID (HOCOOH) AT LAST”</a:t>
            </a:r>
            <a:endParaRPr lang="es-ES" sz="19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39056E2-F362-B01D-30D1-9D1831EDDC1B}"/>
              </a:ext>
            </a:extLst>
          </p:cNvPr>
          <p:cNvSpPr/>
          <p:nvPr/>
        </p:nvSpPr>
        <p:spPr>
          <a:xfrm>
            <a:off x="-31518" y="3212977"/>
            <a:ext cx="9200747" cy="1944216"/>
          </a:xfrm>
          <a:prstGeom prst="rect">
            <a:avLst/>
          </a:prstGeom>
          <a:solidFill>
            <a:schemeClr val="tx1">
              <a:lumMod val="85000"/>
              <a:lumOff val="1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CE50A6A-1D42-5163-B3B9-60548666A041}"/>
              </a:ext>
            </a:extLst>
          </p:cNvPr>
          <p:cNvSpPr txBox="1"/>
          <p:nvPr/>
        </p:nvSpPr>
        <p:spPr>
          <a:xfrm>
            <a:off x="713283" y="3463860"/>
            <a:ext cx="7704857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ES" sz="100" b="1" i="1" dirty="0">
              <a:solidFill>
                <a:schemeClr val="bg1"/>
              </a:solidFill>
              <a:latin typeface="Sitka Text" pitchFamily="2" charset="0"/>
            </a:endParaRPr>
          </a:p>
          <a:p>
            <a:pPr algn="ctr"/>
            <a:r>
              <a:rPr lang="es-ES" i="1" dirty="0">
                <a:solidFill>
                  <a:schemeClr val="bg1"/>
                </a:solidFill>
                <a:latin typeface="+mj-lt"/>
              </a:rPr>
              <a:t>Miguel</a:t>
            </a:r>
            <a:r>
              <a:rPr lang="es-ES" b="1" i="1" dirty="0">
                <a:solidFill>
                  <a:schemeClr val="bg1"/>
                </a:solidFill>
                <a:latin typeface="+mj-lt"/>
              </a:rPr>
              <a:t> Sanz-Novo </a:t>
            </a:r>
            <a:r>
              <a:rPr lang="es-ES" b="1" baseline="30000" dirty="0">
                <a:solidFill>
                  <a:schemeClr val="bg1"/>
                </a:solidFill>
                <a:latin typeface="+mj-lt"/>
              </a:rPr>
              <a:t>1,2</a:t>
            </a:r>
            <a:endParaRPr lang="es-ES" b="1" dirty="0">
              <a:solidFill>
                <a:schemeClr val="bg1"/>
              </a:solidFill>
              <a:latin typeface="+mj-lt"/>
            </a:endParaRPr>
          </a:p>
          <a:p>
            <a:pPr algn="just"/>
            <a:endParaRPr lang="es-ES" sz="600" i="1" dirty="0">
              <a:solidFill>
                <a:schemeClr val="bg1"/>
              </a:solidFill>
              <a:latin typeface="+mj-lt"/>
              <a:cs typeface="Aldhabi" panose="020B0604020202020204" pitchFamily="2" charset="-78"/>
            </a:endParaRPr>
          </a:p>
          <a:p>
            <a:pPr algn="just"/>
            <a:endParaRPr lang="es-ES" sz="100" i="1" dirty="0">
              <a:solidFill>
                <a:schemeClr val="bg1"/>
              </a:solidFill>
              <a:latin typeface="+mj-lt"/>
              <a:cs typeface="Aldhabi" panose="020B0604020202020204" pitchFamily="2" charset="-78"/>
            </a:endParaRPr>
          </a:p>
          <a:p>
            <a:pPr algn="just"/>
            <a:endParaRPr lang="es-ES" sz="500" dirty="0">
              <a:solidFill>
                <a:schemeClr val="bg1"/>
              </a:solidFill>
              <a:latin typeface="+mj-lt"/>
              <a:cs typeface="Aldhabi" panose="020B0604020202020204" pitchFamily="2" charset="-78"/>
            </a:endParaRPr>
          </a:p>
          <a:p>
            <a:pPr algn="just"/>
            <a:r>
              <a:rPr lang="es-ES" sz="1200" baseline="30000" dirty="0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1</a:t>
            </a:r>
            <a:r>
              <a:rPr lang="es-ES" sz="1200" dirty="0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Centro de Astrobiología (CAB, INTA-CSIC), Torrejón de Ardoz, 28850 Madrid, </a:t>
            </a:r>
            <a:r>
              <a:rPr lang="es-ES" sz="1200" dirty="0" err="1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Spain</a:t>
            </a:r>
            <a:endParaRPr lang="es-ES" sz="1200" dirty="0">
              <a:solidFill>
                <a:schemeClr val="bg1"/>
              </a:solidFill>
              <a:latin typeface="+mj-lt"/>
              <a:cs typeface="Aldhabi" panose="020B0604020202020204" pitchFamily="2" charset="-78"/>
            </a:endParaRPr>
          </a:p>
          <a:p>
            <a:pPr algn="just"/>
            <a:endParaRPr lang="es-ES" sz="600" dirty="0">
              <a:solidFill>
                <a:schemeClr val="bg1"/>
              </a:solidFill>
              <a:latin typeface="+mj-lt"/>
              <a:cs typeface="Aldhabi" panose="020B0604020202020204" pitchFamily="2" charset="-78"/>
            </a:endParaRPr>
          </a:p>
          <a:p>
            <a:pPr algn="just"/>
            <a:r>
              <a:rPr lang="es-ES" sz="1200" baseline="30000" dirty="0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2 </a:t>
            </a:r>
            <a:r>
              <a:rPr lang="es-ES" sz="1200" dirty="0" err="1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Computational</a:t>
            </a:r>
            <a:r>
              <a:rPr lang="es-ES" sz="1200" dirty="0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Chemistry</a:t>
            </a:r>
            <a:r>
              <a:rPr lang="es-ES" sz="1200" dirty="0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Group</a:t>
            </a:r>
            <a:r>
              <a:rPr lang="es-ES" sz="1200" dirty="0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, Departamento de Química Física y Química Inorgánica, Universidad de Valladolid, E-47011 Valladolid, </a:t>
            </a:r>
            <a:r>
              <a:rPr lang="es-ES" sz="1200" dirty="0" err="1">
                <a:solidFill>
                  <a:schemeClr val="bg1"/>
                </a:solidFill>
                <a:latin typeface="+mj-lt"/>
                <a:cs typeface="Aldhabi" panose="020B0604020202020204" pitchFamily="2" charset="-78"/>
              </a:rPr>
              <a:t>Spain</a:t>
            </a:r>
            <a:endParaRPr lang="es-ES" sz="1200" dirty="0">
              <a:solidFill>
                <a:schemeClr val="bg1"/>
              </a:solidFill>
              <a:latin typeface="+mj-lt"/>
              <a:cs typeface="Aldhabi" panose="020B0604020202020204" pitchFamily="2" charset="-78"/>
            </a:endParaRPr>
          </a:p>
        </p:txBody>
      </p:sp>
      <p:pic>
        <p:nvPicPr>
          <p:cNvPr id="36" name="Picture 7">
            <a:extLst>
              <a:ext uri="{FF2B5EF4-FFF2-40B4-BE49-F238E27FC236}">
                <a16:creationId xmlns:a16="http://schemas.microsoft.com/office/drawing/2014/main" id="{01A4921E-F0B4-7105-864D-5CA5CA814A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32" b="99873" l="1654" r="97837">
                        <a14:foregroundMark x1="92494" y1="13165" x2="92494" y2="1316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27810" y="5877272"/>
            <a:ext cx="648073" cy="63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32274D45-E544-7C52-6152-85C8B3117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773" y="729668"/>
            <a:ext cx="658043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700" dirty="0">
                <a:solidFill>
                  <a:schemeClr val="bg1"/>
                </a:solidFill>
                <a:latin typeface="+mj-lt"/>
              </a:rPr>
              <a:t>IBER, </a:t>
            </a:r>
            <a:r>
              <a:rPr lang="es-ES" sz="1700" dirty="0" err="1">
                <a:solidFill>
                  <a:schemeClr val="bg1"/>
                </a:solidFill>
                <a:latin typeface="+mj-lt"/>
              </a:rPr>
              <a:t>Coimbra</a:t>
            </a:r>
            <a:r>
              <a:rPr lang="es-ES" sz="17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sz="1700" dirty="0" err="1">
                <a:solidFill>
                  <a:schemeClr val="bg1"/>
                </a:solidFill>
                <a:latin typeface="+mj-lt"/>
              </a:rPr>
              <a:t>September</a:t>
            </a:r>
            <a:r>
              <a:rPr lang="es-ES" sz="1700" dirty="0">
                <a:solidFill>
                  <a:schemeClr val="bg1"/>
                </a:solidFill>
                <a:latin typeface="+mj-lt"/>
              </a:rPr>
              <a:t> 2023</a:t>
            </a:r>
            <a:endParaRPr lang="en-US" sz="17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2" descr="El Centro de Astrobiología – CAB">
            <a:extLst>
              <a:ext uri="{FF2B5EF4-FFF2-40B4-BE49-F238E27FC236}">
                <a16:creationId xmlns:a16="http://schemas.microsoft.com/office/drawing/2014/main" id="{A25556F8-A641-972A-5036-9BBFA1934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39" y="6011028"/>
            <a:ext cx="2649084" cy="467891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2AB88E-C5B8-6002-4D2A-69BE92C20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061496"/>
            <a:ext cx="1497997" cy="36695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hape 131">
            <a:extLst>
              <a:ext uri="{FF2B5EF4-FFF2-40B4-BE49-F238E27FC236}">
                <a16:creationId xmlns:a16="http://schemas.microsoft.com/office/drawing/2014/main" id="{C1E172B1-675B-F9AC-FAE0-4491D854C2F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3" y="6333133"/>
            <a:ext cx="548700" cy="524800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</a:t>
            </a:fld>
            <a:endParaRPr lang="en" dirty="0"/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21F0CE73-A218-785C-4546-B1E94D2DA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041" y="6021288"/>
            <a:ext cx="1379808" cy="33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l_uva">
            <a:extLst>
              <a:ext uri="{FF2B5EF4-FFF2-40B4-BE49-F238E27FC236}">
                <a16:creationId xmlns:a16="http://schemas.microsoft.com/office/drawing/2014/main" id="{80B84710-4BE3-1035-9E2A-37C473A049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9" b="9674"/>
          <a:stretch/>
        </p:blipFill>
        <p:spPr bwMode="auto">
          <a:xfrm>
            <a:off x="179512" y="5794689"/>
            <a:ext cx="904875" cy="80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B25490FA-A1CC-C975-0071-BEDFBA1A972B}"/>
              </a:ext>
            </a:extLst>
          </p:cNvPr>
          <p:cNvSpPr/>
          <p:nvPr/>
        </p:nvSpPr>
        <p:spPr>
          <a:xfrm>
            <a:off x="-25231" y="5589240"/>
            <a:ext cx="9194460" cy="13027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5" name="Picture 2" descr="El Centro de Astrobiología – CAB">
            <a:extLst>
              <a:ext uri="{FF2B5EF4-FFF2-40B4-BE49-F238E27FC236}">
                <a16:creationId xmlns:a16="http://schemas.microsoft.com/office/drawing/2014/main" id="{DE257A60-3763-E4E5-BE82-B3C249992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808" y="5902330"/>
            <a:ext cx="3261528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4B01BBA9-DCE7-BBAF-78AA-E7398BD4B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761" y="6385204"/>
            <a:ext cx="1379808" cy="33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://www.gasnaturalfenosa.es/servlet/ficheros/1297133337407/Logotipo_del_Ministerio_de_Ciencia_e_Innovaci%C3%B3n,0.png">
            <a:extLst>
              <a:ext uri="{FF2B5EF4-FFF2-40B4-BE49-F238E27FC236}">
                <a16:creationId xmlns:a16="http://schemas.microsoft.com/office/drawing/2014/main" id="{135AAF20-B7F2-D87A-E9DD-CE96DA7DE8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/>
          <a:srcRect l="1" r="3363"/>
          <a:stretch/>
        </p:blipFill>
        <p:spPr bwMode="auto">
          <a:xfrm>
            <a:off x="199396" y="5935588"/>
            <a:ext cx="2089969" cy="548774"/>
          </a:xfrm>
          <a:prstGeom prst="rect">
            <a:avLst/>
          </a:prstGeom>
          <a:noFill/>
        </p:spPr>
      </p:pic>
      <p:pic>
        <p:nvPicPr>
          <p:cNvPr id="29" name="Picture 2" descr="l_uva">
            <a:extLst>
              <a:ext uri="{FF2B5EF4-FFF2-40B4-BE49-F238E27FC236}">
                <a16:creationId xmlns:a16="http://schemas.microsoft.com/office/drawing/2014/main" id="{21710318-E354-91E0-52B9-94C929E6CE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8" t="18231" r="17240" b="22148"/>
          <a:stretch/>
        </p:blipFill>
        <p:spPr bwMode="auto">
          <a:xfrm>
            <a:off x="8035847" y="5721155"/>
            <a:ext cx="520936" cy="52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n 2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2A6C7E54-520D-D2A0-41B5-84E4609387B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608" y="5933357"/>
            <a:ext cx="1878368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3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ECDC7C59-5858-4F39-A6D3-D0CABEDE8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031" y="1622607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23" name="5 CuadroTexto">
            <a:extLst>
              <a:ext uri="{FF2B5EF4-FFF2-40B4-BE49-F238E27FC236}">
                <a16:creationId xmlns:a16="http://schemas.microsoft.com/office/drawing/2014/main" id="{78EF2AF3-9F5E-4680-B3A6-EF5BF100979E}"/>
              </a:ext>
            </a:extLst>
          </p:cNvPr>
          <p:cNvSpPr txBox="1"/>
          <p:nvPr/>
        </p:nvSpPr>
        <p:spPr>
          <a:xfrm>
            <a:off x="467357" y="1261209"/>
            <a:ext cx="4286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Relevance</a:t>
            </a:r>
            <a:r>
              <a:rPr lang="es-ES" sz="2000" b="1" dirty="0"/>
              <a:t> </a:t>
            </a:r>
            <a:r>
              <a:rPr lang="es-ES" sz="2000" b="1" dirty="0" err="1"/>
              <a:t>of</a:t>
            </a:r>
            <a:r>
              <a:rPr lang="es-ES" sz="2000" b="1" dirty="0"/>
              <a:t> </a:t>
            </a:r>
            <a:r>
              <a:rPr lang="es-ES" sz="2000" b="1" dirty="0" err="1">
                <a:solidFill>
                  <a:srgbClr val="0000FF"/>
                </a:solidFill>
              </a:rPr>
              <a:t>Carbonic</a:t>
            </a:r>
            <a:r>
              <a:rPr lang="es-ES" sz="2000" b="1" dirty="0">
                <a:solidFill>
                  <a:srgbClr val="0000FF"/>
                </a:solidFill>
              </a:rPr>
              <a:t> </a:t>
            </a:r>
            <a:r>
              <a:rPr lang="es-ES" sz="2000" b="1" dirty="0" err="1">
                <a:solidFill>
                  <a:srgbClr val="0000FF"/>
                </a:solidFill>
              </a:rPr>
              <a:t>acid</a:t>
            </a:r>
            <a:r>
              <a:rPr lang="es-ES" sz="2000" b="1" dirty="0">
                <a:solidFill>
                  <a:srgbClr val="0000FF"/>
                </a:solidFill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2000" dirty="0">
                <a:effectLst/>
                <a:latin typeface="Calibri (cuerpo)"/>
                <a:ea typeface="Times New Roman" panose="02020603050405020304" pitchFamily="18" charset="0"/>
              </a:rPr>
              <a:t>HOCOOH)</a:t>
            </a:r>
            <a:r>
              <a:rPr lang="es-ES" sz="2000" b="1" dirty="0"/>
              <a:t>: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6BE74A0F-F9F7-372A-54F4-6023FDCD383E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5051DC38-5970-7DDF-B19C-9D068E98945D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088FB0E6-6E76-0739-CD5A-9AA4191F5AC4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4A1BE8E4-BA6F-D6A2-39EA-8AE7022C6423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E43B8862-9DCA-BE28-A8AF-28985639AE08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FDC5DE1A-DD89-EDA0-7C17-7D49FC1EC564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2" name="1 Título">
            <a:extLst>
              <a:ext uri="{FF2B5EF4-FFF2-40B4-BE49-F238E27FC236}">
                <a16:creationId xmlns:a16="http://schemas.microsoft.com/office/drawing/2014/main" id="{D864544D-3F98-B1A7-5995-8CB9329DB865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7C836203-9DAE-4573-26A3-AFA85DDAEA40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DA7B6730-0AB3-8F50-338D-071EBD59BE2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F25EE7DF-4F7D-809C-0FBF-FED03B6C994A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30985D8D-A9A4-1006-E74F-FFBEE0453766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6B2FEB75-DC90-72AE-B790-3B06D31925B4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A7A79EC3-6852-4B6E-B763-0CFDA41FE41A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FD68AFE6-B7AF-A3A5-519A-397D6F614A8B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2E9F985C-369B-0DEF-2985-2195A1EEAA3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38C6A72F-46F7-BA72-F2B3-597A97ADB7BD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9555D7B2-4570-32D3-2AFD-FC696A3BE6A6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1.4.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Relevance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of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Carbonic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acid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.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7 CuadroTexto">
            <a:extLst>
              <a:ext uri="{FF2B5EF4-FFF2-40B4-BE49-F238E27FC236}">
                <a16:creationId xmlns:a16="http://schemas.microsoft.com/office/drawing/2014/main" id="{436C89D9-9128-3AEC-52FD-448B9D8B01A4}"/>
              </a:ext>
            </a:extLst>
          </p:cNvPr>
          <p:cNvSpPr txBox="1"/>
          <p:nvPr/>
        </p:nvSpPr>
        <p:spPr>
          <a:xfrm>
            <a:off x="539552" y="1765977"/>
            <a:ext cx="8064896" cy="5609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000" b="1" i="1" dirty="0" err="1">
                <a:solidFill>
                  <a:schemeClr val="bg1">
                    <a:lumMod val="85000"/>
                  </a:schemeClr>
                </a:solidFill>
              </a:rPr>
              <a:t>On</a:t>
            </a:r>
            <a:r>
              <a:rPr lang="es-ES" sz="2000" b="1" i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2000" b="1" i="1" dirty="0" err="1">
                <a:solidFill>
                  <a:schemeClr val="bg1">
                    <a:lumMod val="85000"/>
                  </a:schemeClr>
                </a:solidFill>
              </a:rPr>
              <a:t>earth</a:t>
            </a:r>
            <a:r>
              <a:rPr lang="es-ES" sz="2000" b="1" i="1" dirty="0">
                <a:solidFill>
                  <a:schemeClr val="bg1">
                    <a:lumMod val="85000"/>
                  </a:schemeClr>
                </a:solidFill>
              </a:rPr>
              <a:t>: </a:t>
            </a:r>
          </a:p>
          <a:p>
            <a:pPr algn="l"/>
            <a:endParaRPr lang="es-ES" sz="1000" b="1" i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75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I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mportant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n-U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role in various biological and geochemical processes</a:t>
            </a:r>
          </a:p>
          <a:p>
            <a:pPr algn="l"/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Adamczyk</a:t>
            </a:r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et al. 2009; </a:t>
            </a:r>
            <a:r>
              <a:rPr lang="es-ES" sz="15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Loerting</a:t>
            </a:r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et al. 2000)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75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</a:t>
            </a:r>
            <a:r>
              <a:rPr lang="en-U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mplications</a:t>
            </a:r>
            <a:r>
              <a:rPr lang="en-U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in the global carbon cycle </a:t>
            </a:r>
          </a:p>
          <a:p>
            <a:pPr algn="l"/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(Jones et al. 2014; Wang et al. 2016)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75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A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nthropogenic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carbon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and 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ocean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pH </a:t>
            </a:r>
          </a:p>
          <a:p>
            <a:r>
              <a:rPr lang="es-ES" sz="16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</a:t>
            </a:r>
            <a:r>
              <a:rPr lang="es-ES" sz="16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Caldeira</a:t>
            </a:r>
            <a:r>
              <a:rPr lang="es-ES" sz="16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&amp; </a:t>
            </a:r>
            <a:r>
              <a:rPr lang="es-ES" sz="16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Wickett</a:t>
            </a:r>
            <a:r>
              <a:rPr lang="es-ES" sz="160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it-IT" sz="16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2003)</a:t>
            </a:r>
          </a:p>
          <a:p>
            <a:pPr algn="l"/>
            <a:endParaRPr lang="es-ES" b="1" i="1" dirty="0">
              <a:solidFill>
                <a:schemeClr val="bg1">
                  <a:lumMod val="85000"/>
                </a:schemeClr>
              </a:solidFill>
            </a:endParaRPr>
          </a:p>
          <a:p>
            <a:pPr algn="l"/>
            <a:r>
              <a:rPr lang="es-ES" sz="2000" b="1" i="1" dirty="0">
                <a:solidFill>
                  <a:schemeClr val="bg1">
                    <a:lumMod val="85000"/>
                  </a:schemeClr>
                </a:solidFill>
              </a:rPr>
              <a:t>In </a:t>
            </a:r>
            <a:r>
              <a:rPr lang="es-ES" sz="2000" b="1" i="1" dirty="0" err="1">
                <a:solidFill>
                  <a:schemeClr val="bg1">
                    <a:lumMod val="85000"/>
                  </a:schemeClr>
                </a:solidFill>
              </a:rPr>
              <a:t>space</a:t>
            </a:r>
            <a:r>
              <a:rPr lang="es-ES" sz="2000" b="1" i="1" dirty="0">
                <a:solidFill>
                  <a:schemeClr val="bg1">
                    <a:lumMod val="85000"/>
                  </a:schemeClr>
                </a:solidFill>
              </a:rPr>
              <a:t>: 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Its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presence</a:t>
            </a:r>
            <a:r>
              <a:rPr lang="en-U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has been suggested in different astronomical environments:</a:t>
            </a:r>
          </a:p>
          <a:p>
            <a:pPr algn="l"/>
            <a:r>
              <a:rPr lang="en-US" sz="10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The Galilean icy moons </a:t>
            </a:r>
          </a:p>
          <a:p>
            <a:pPr algn="l"/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Delitsky</a:t>
            </a:r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&amp; Lane 1998; Jones et al. 2014; Bennett et al. 2014)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Mercury’s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north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polar </a:t>
            </a:r>
            <a:r>
              <a:rPr lang="es-ES" sz="175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region</a:t>
            </a:r>
            <a:r>
              <a:rPr lang="es-E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</a:p>
          <a:p>
            <a:pPr algn="l"/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Delitsky</a:t>
            </a:r>
            <a:r>
              <a:rPr lang="es-E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et al. </a:t>
            </a:r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2017)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The surface and/or atmosphere of Mars </a:t>
            </a:r>
          </a:p>
          <a:p>
            <a:pPr algn="l"/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</a:t>
            </a:r>
            <a:r>
              <a:rPr lang="en-US" sz="15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Strazzulla</a:t>
            </a:r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et al. 1996)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Icy </a:t>
            </a:r>
            <a:r>
              <a:rPr lang="en-U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mantles of dust grains (vast amounts of H</a:t>
            </a:r>
            <a:r>
              <a:rPr lang="en-US" sz="1750" b="0" i="0" u="none" strike="noStrike" baseline="-25000" dirty="0">
                <a:solidFill>
                  <a:schemeClr val="bg1">
                    <a:lumMod val="85000"/>
                  </a:schemeClr>
                </a:solidFill>
                <a:latin typeface="CMR7"/>
              </a:rPr>
              <a:t>2</a:t>
            </a:r>
            <a:r>
              <a:rPr lang="en-US" sz="175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O and </a:t>
            </a:r>
            <a:r>
              <a:rPr lang="en-US" sz="1750" b="0" i="0" u="none" strike="noStrike" dirty="0">
                <a:solidFill>
                  <a:schemeClr val="bg1">
                    <a:lumMod val="85000"/>
                  </a:schemeClr>
                </a:solidFill>
                <a:latin typeface="CMR10"/>
              </a:rPr>
              <a:t>CO</a:t>
            </a:r>
            <a:r>
              <a:rPr lang="en-US" sz="1750" b="0" i="0" u="none" strike="noStrike" baseline="-25000" dirty="0">
                <a:solidFill>
                  <a:schemeClr val="bg1">
                    <a:lumMod val="85000"/>
                  </a:schemeClr>
                </a:solidFill>
                <a:latin typeface="CMR7"/>
              </a:rPr>
              <a:t>2</a:t>
            </a:r>
            <a:r>
              <a:rPr lang="en-US" sz="1750" b="0" i="0" u="none" strike="noStrike" dirty="0">
                <a:solidFill>
                  <a:schemeClr val="bg1">
                    <a:lumMod val="85000"/>
                  </a:schemeClr>
                </a:solidFill>
                <a:latin typeface="CMR7"/>
              </a:rPr>
              <a:t>) </a:t>
            </a:r>
          </a:p>
          <a:p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(Moore et al. </a:t>
            </a:r>
            <a:r>
              <a:rPr lang="nb-NO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2001; Zheng &amp; Kaiser 2007; Oba et al. </a:t>
            </a:r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2010; </a:t>
            </a:r>
            <a:r>
              <a:rPr lang="en-US" sz="15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Ioppolo</a:t>
            </a:r>
            <a:r>
              <a:rPr lang="en-US" sz="15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et al. 2021) </a:t>
            </a:r>
          </a:p>
          <a:p>
            <a:pPr algn="l"/>
            <a:endParaRPr lang="en-US" sz="1600" b="0" i="0" u="none" strike="noStrike" baseline="0" dirty="0">
              <a:solidFill>
                <a:schemeClr val="bg1">
                  <a:lumMod val="85000"/>
                </a:schemeClr>
              </a:solidFill>
              <a:latin typeface="CMR10"/>
            </a:endParaRPr>
          </a:p>
          <a:p>
            <a:pPr algn="l"/>
            <a:endParaRPr lang="en-US" sz="1750" b="0" i="0" u="none" strike="noStrike" baseline="0" dirty="0">
              <a:solidFill>
                <a:schemeClr val="bg1">
                  <a:lumMod val="85000"/>
                </a:schemeClr>
              </a:solidFill>
              <a:latin typeface="CMR10"/>
            </a:endParaRPr>
          </a:p>
          <a:p>
            <a:endParaRPr lang="es-ES" sz="900" i="1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48197CF5-8A7B-4B84-FC3D-BAE959AACCA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73824" y="2247526"/>
            <a:ext cx="2304256" cy="1247539"/>
          </a:xfrm>
          <a:prstGeom prst="rect">
            <a:avLst/>
          </a:prstGeom>
        </p:spPr>
      </p:pic>
      <p:pic>
        <p:nvPicPr>
          <p:cNvPr id="39" name="Imagen 38" descr="Mapa&#10;&#10;Descripción generada automáticamente">
            <a:extLst>
              <a:ext uri="{FF2B5EF4-FFF2-40B4-BE49-F238E27FC236}">
                <a16:creationId xmlns:a16="http://schemas.microsoft.com/office/drawing/2014/main" id="{0FF5EFCB-B8E3-C393-5C44-928DAF9D03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2" b="96748" l="2813" r="99453">
                        <a14:foregroundMark x1="5859" y1="48780" x2="11172" y2="85772"/>
                        <a14:foregroundMark x1="11172" y1="85772" x2="30859" y2="96883"/>
                        <a14:foregroundMark x1="30859" y1="96883" x2="30859" y2="96883"/>
                        <a14:foregroundMark x1="6641" y1="45257" x2="2813" y2="89160"/>
                        <a14:foregroundMark x1="2813" y1="89160" x2="4063" y2="92005"/>
                        <a14:foregroundMark x1="92891" y1="48374" x2="99453" y2="644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21088"/>
            <a:ext cx="2688600" cy="155014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40211F6-9AD5-A79D-C6B3-9792F26F8B4A}"/>
              </a:ext>
            </a:extLst>
          </p:cNvPr>
          <p:cNvSpPr txBox="1"/>
          <p:nvPr/>
        </p:nvSpPr>
        <p:spPr>
          <a:xfrm>
            <a:off x="6480720" y="3568660"/>
            <a:ext cx="23042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>
                    <a:lumMod val="85000"/>
                  </a:schemeClr>
                </a:solidFill>
                <a:latin typeface="CMR10"/>
              </a:rPr>
              <a:t>Cis-cis carbonic acid (HOCOOH)</a:t>
            </a:r>
            <a:endParaRPr lang="es-ES" sz="1200" i="1" dirty="0">
              <a:solidFill>
                <a:schemeClr val="bg1">
                  <a:lumMod val="85000"/>
                </a:schemeClr>
              </a:solidFill>
              <a:latin typeface="CMR1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781FE7F-AA79-E686-78FE-723E0862D56B}"/>
              </a:ext>
            </a:extLst>
          </p:cNvPr>
          <p:cNvSpPr txBox="1"/>
          <p:nvPr/>
        </p:nvSpPr>
        <p:spPr>
          <a:xfrm>
            <a:off x="6048672" y="5771234"/>
            <a:ext cx="3095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50" i="1" dirty="0">
                <a:solidFill>
                  <a:schemeClr val="bg1">
                    <a:lumMod val="85000"/>
                  </a:schemeClr>
                </a:solidFill>
                <a:latin typeface="CMR10"/>
              </a:rPr>
              <a:t> Credit: NASA/Johns Hopkins University Applied Physics Laboratory</a:t>
            </a:r>
            <a:endParaRPr lang="es-ES" sz="1150" i="1" dirty="0">
              <a:solidFill>
                <a:schemeClr val="bg1">
                  <a:lumMod val="85000"/>
                </a:schemeClr>
              </a:solidFill>
              <a:latin typeface="CMR1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152FB40-0E52-25CE-BD08-7055B66B5ACC}"/>
              </a:ext>
            </a:extLst>
          </p:cNvPr>
          <p:cNvSpPr txBox="1"/>
          <p:nvPr/>
        </p:nvSpPr>
        <p:spPr>
          <a:xfrm>
            <a:off x="472834" y="3501008"/>
            <a:ext cx="8471568" cy="126188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endParaRPr lang="en-US" sz="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950" b="0" i="0" u="none" strike="noStrike" baseline="0" dirty="0">
                <a:solidFill>
                  <a:srgbClr val="000000"/>
                </a:solidFill>
                <a:latin typeface="CMR10"/>
              </a:rPr>
              <a:t>Despite being an </a:t>
            </a:r>
            <a:r>
              <a:rPr lang="en-US" sz="1950" b="1" i="0" u="none" strike="noStrike" baseline="0" dirty="0">
                <a:solidFill>
                  <a:srgbClr val="0000FF"/>
                </a:solidFill>
                <a:latin typeface="CMR10"/>
              </a:rPr>
              <a:t>auspicious interstellar candidate </a:t>
            </a:r>
            <a:r>
              <a:rPr lang="en-US" sz="1950" b="0" i="0" u="none" strike="noStrike" baseline="0" dirty="0">
                <a:solidFill>
                  <a:srgbClr val="000000"/>
                </a:solidFill>
                <a:latin typeface="CMR10"/>
              </a:rPr>
              <a:t>(-OH derivative of formic acid) </a:t>
            </a:r>
            <a:r>
              <a:rPr lang="en-US" sz="1950" b="1" i="0" u="none" strike="noStrike" baseline="0" dirty="0">
                <a:solidFill>
                  <a:srgbClr val="000000"/>
                </a:solidFill>
                <a:latin typeface="CMR10"/>
              </a:rPr>
              <a:t>HOCOOH</a:t>
            </a:r>
            <a:r>
              <a:rPr lang="en-US" sz="1950" b="0" i="0" u="none" strike="noStrike" baseline="0" dirty="0">
                <a:solidFill>
                  <a:srgbClr val="000000"/>
                </a:solidFill>
                <a:latin typeface="CMR10"/>
              </a:rPr>
              <a:t> still </a:t>
            </a:r>
            <a:r>
              <a:rPr lang="en-US" sz="1950" b="1" i="0" u="none" strike="noStrike" baseline="0" dirty="0">
                <a:solidFill>
                  <a:srgbClr val="000000"/>
                </a:solidFill>
                <a:latin typeface="CMR10"/>
              </a:rPr>
              <a:t>awaited detection </a:t>
            </a:r>
            <a:r>
              <a:rPr lang="en-US" sz="1950" b="0" i="0" u="none" strike="noStrike" baseline="0" dirty="0">
                <a:solidFill>
                  <a:srgbClr val="000000"/>
                </a:solidFill>
                <a:latin typeface="CMR10"/>
              </a:rPr>
              <a:t>in the </a:t>
            </a:r>
            <a:r>
              <a:rPr lang="en-US" sz="1950" b="1" i="0" u="none" strike="noStrike" baseline="0" dirty="0">
                <a:solidFill>
                  <a:srgbClr val="000000"/>
                </a:solidFill>
                <a:latin typeface="CMR10"/>
              </a:rPr>
              <a:t>ISM</a:t>
            </a:r>
            <a:endParaRPr lang="es-ES" sz="1950" b="1" i="1" dirty="0"/>
          </a:p>
          <a:p>
            <a:pPr algn="ctr"/>
            <a:endParaRPr lang="en-US" sz="800" b="1" dirty="0">
              <a:solidFill>
                <a:srgbClr val="0000FF"/>
              </a:solidFill>
            </a:endParaRP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AF591F71-C69D-690F-560E-8A0D57282C51}"/>
              </a:ext>
            </a:extLst>
          </p:cNvPr>
          <p:cNvSpPr/>
          <p:nvPr/>
        </p:nvSpPr>
        <p:spPr>
          <a:xfrm>
            <a:off x="387561" y="3645024"/>
            <a:ext cx="8554203" cy="1044787"/>
          </a:xfrm>
          <a:prstGeom prst="roundRect">
            <a:avLst>
              <a:gd name="adj" fmla="val 15774"/>
            </a:avLst>
          </a:prstGeom>
          <a:solidFill>
            <a:srgbClr val="DCE6F2">
              <a:alpha val="10980"/>
            </a:srgbClr>
          </a:solidFill>
          <a:ln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8790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Line 144"/>
          <p:cNvSpPr>
            <a:spLocks noChangeShapeType="1"/>
          </p:cNvSpPr>
          <p:nvPr/>
        </p:nvSpPr>
        <p:spPr bwMode="auto">
          <a:xfrm>
            <a:off x="6830185" y="6084553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1700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71" name="Line 144"/>
          <p:cNvSpPr>
            <a:spLocks noChangeShapeType="1"/>
          </p:cNvSpPr>
          <p:nvPr/>
        </p:nvSpPr>
        <p:spPr bwMode="auto">
          <a:xfrm>
            <a:off x="6830185" y="6186690"/>
            <a:ext cx="1587" cy="224351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1700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103" name="72 Flecha izquierda y derecha"/>
          <p:cNvSpPr/>
          <p:nvPr/>
        </p:nvSpPr>
        <p:spPr>
          <a:xfrm>
            <a:off x="1689282" y="3337671"/>
            <a:ext cx="6194382" cy="17596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2" name="34 Flecha izquierda y derecha"/>
          <p:cNvSpPr/>
          <p:nvPr/>
        </p:nvSpPr>
        <p:spPr>
          <a:xfrm>
            <a:off x="1079680" y="3338264"/>
            <a:ext cx="432000" cy="175374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67" name="Line 144"/>
          <p:cNvSpPr>
            <a:spLocks noChangeShapeType="1"/>
          </p:cNvSpPr>
          <p:nvPr/>
        </p:nvSpPr>
        <p:spPr bwMode="auto">
          <a:xfrm>
            <a:off x="7656344" y="1855946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104" name="39 CuadroTexto"/>
          <p:cNvSpPr txBox="1"/>
          <p:nvPr/>
        </p:nvSpPr>
        <p:spPr>
          <a:xfrm>
            <a:off x="3252577" y="3654014"/>
            <a:ext cx="56399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b="1" dirty="0">
                <a:solidFill>
                  <a:schemeClr val="bg1">
                    <a:lumMod val="95000"/>
                  </a:schemeClr>
                </a:solidFill>
              </a:rPr>
              <a:t>Frequency modulation mmw and sub-mmw spectroscopy </a:t>
            </a:r>
            <a:r>
              <a:rPr lang="cs-CZ" sz="2000" dirty="0">
                <a:solidFill>
                  <a:schemeClr val="bg1">
                    <a:lumMod val="95000"/>
                  </a:schemeClr>
                </a:solidFill>
              </a:rPr>
              <a:t>(50 ─ 1000 GHz)</a:t>
            </a:r>
            <a:endParaRPr lang="es-E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5" name="73 CuadroTexto"/>
          <p:cNvSpPr txBox="1"/>
          <p:nvPr/>
        </p:nvSpPr>
        <p:spPr>
          <a:xfrm>
            <a:off x="323527" y="3648362"/>
            <a:ext cx="22708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b="1" dirty="0">
                <a:solidFill>
                  <a:srgbClr val="0000FF"/>
                </a:solidFill>
              </a:rPr>
              <a:t>FTMW techniques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dirty="0"/>
              <a:t>    (2 ─ 40 GHz)</a:t>
            </a:r>
            <a:endParaRPr lang="es-ES" sz="2000" dirty="0"/>
          </a:p>
        </p:txBody>
      </p:sp>
      <p:sp>
        <p:nvSpPr>
          <p:cNvPr id="110" name="Line 144"/>
          <p:cNvSpPr>
            <a:spLocks noChangeShapeType="1"/>
          </p:cNvSpPr>
          <p:nvPr/>
        </p:nvSpPr>
        <p:spPr bwMode="auto">
          <a:xfrm>
            <a:off x="7118217" y="2063227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111" name="Line 144"/>
          <p:cNvSpPr>
            <a:spLocks noChangeShapeType="1"/>
          </p:cNvSpPr>
          <p:nvPr/>
        </p:nvSpPr>
        <p:spPr bwMode="auto">
          <a:xfrm>
            <a:off x="7118217" y="2489465"/>
            <a:ext cx="1587" cy="224351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115" name="Line 134"/>
          <p:cNvSpPr>
            <a:spLocks noChangeShapeType="1"/>
          </p:cNvSpPr>
          <p:nvPr/>
        </p:nvSpPr>
        <p:spPr bwMode="auto">
          <a:xfrm flipH="1">
            <a:off x="196514" y="2394092"/>
            <a:ext cx="39109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 sz="2000"/>
          </a:p>
        </p:txBody>
      </p:sp>
      <p:grpSp>
        <p:nvGrpSpPr>
          <p:cNvPr id="116" name="Group 103"/>
          <p:cNvGrpSpPr>
            <a:grpSpLocks/>
          </p:cNvGrpSpPr>
          <p:nvPr/>
        </p:nvGrpSpPr>
        <p:grpSpPr bwMode="auto">
          <a:xfrm>
            <a:off x="1109391" y="2120061"/>
            <a:ext cx="6804000" cy="0"/>
            <a:chOff x="638" y="1089"/>
            <a:chExt cx="4738" cy="0"/>
          </a:xfrm>
        </p:grpSpPr>
        <p:sp>
          <p:nvSpPr>
            <p:cNvPr id="117" name="Line 104"/>
            <p:cNvSpPr>
              <a:spLocks noChangeShapeType="1"/>
            </p:cNvSpPr>
            <p:nvPr/>
          </p:nvSpPr>
          <p:spPr bwMode="auto">
            <a:xfrm>
              <a:off x="638" y="1089"/>
              <a:ext cx="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2000" kern="0">
                <a:latin typeface="+mj-lt"/>
                <a:cs typeface="+mn-cs"/>
              </a:endParaRPr>
            </a:p>
          </p:txBody>
        </p:sp>
        <p:sp>
          <p:nvSpPr>
            <p:cNvPr id="118" name="Line 105"/>
            <p:cNvSpPr>
              <a:spLocks noChangeShapeType="1"/>
            </p:cNvSpPr>
            <p:nvPr/>
          </p:nvSpPr>
          <p:spPr bwMode="auto">
            <a:xfrm>
              <a:off x="728" y="1089"/>
              <a:ext cx="3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2000" kern="0">
                <a:latin typeface="+mj-lt"/>
                <a:cs typeface="+mn-cs"/>
              </a:endParaRPr>
            </a:p>
          </p:txBody>
        </p:sp>
        <p:sp>
          <p:nvSpPr>
            <p:cNvPr id="119" name="Line 106"/>
            <p:cNvSpPr>
              <a:spLocks noChangeShapeType="1"/>
            </p:cNvSpPr>
            <p:nvPr/>
          </p:nvSpPr>
          <p:spPr bwMode="auto">
            <a:xfrm flipV="1">
              <a:off x="1093" y="1089"/>
              <a:ext cx="428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2000" kern="0">
                <a:latin typeface="+mj-lt"/>
                <a:cs typeface="+mn-cs"/>
              </a:endParaRPr>
            </a:p>
          </p:txBody>
        </p:sp>
      </p:grpSp>
      <p:sp>
        <p:nvSpPr>
          <p:cNvPr id="120" name="Line 122"/>
          <p:cNvSpPr>
            <a:spLocks noChangeShapeType="1"/>
          </p:cNvSpPr>
          <p:nvPr/>
        </p:nvSpPr>
        <p:spPr bwMode="auto">
          <a:xfrm>
            <a:off x="1331640" y="2107706"/>
            <a:ext cx="0" cy="68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21" name="Line 123"/>
          <p:cNvSpPr>
            <a:spLocks noChangeShapeType="1"/>
          </p:cNvSpPr>
          <p:nvPr/>
        </p:nvSpPr>
        <p:spPr bwMode="auto">
          <a:xfrm flipH="1">
            <a:off x="2966511" y="2107707"/>
            <a:ext cx="1651" cy="68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22" name="Line 125"/>
          <p:cNvSpPr>
            <a:spLocks noChangeShapeType="1"/>
          </p:cNvSpPr>
          <p:nvPr/>
        </p:nvSpPr>
        <p:spPr bwMode="auto">
          <a:xfrm flipH="1">
            <a:off x="1114996" y="2107706"/>
            <a:ext cx="0" cy="68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23" name="Line 130"/>
          <p:cNvSpPr>
            <a:spLocks noChangeShapeType="1"/>
          </p:cNvSpPr>
          <p:nvPr/>
        </p:nvSpPr>
        <p:spPr bwMode="auto">
          <a:xfrm flipH="1">
            <a:off x="7894432" y="2107706"/>
            <a:ext cx="0" cy="720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u="sng" kern="0" dirty="0">
              <a:latin typeface="Calibri"/>
              <a:cs typeface="+mn-cs"/>
            </a:endParaRPr>
          </a:p>
        </p:txBody>
      </p:sp>
      <p:sp>
        <p:nvSpPr>
          <p:cNvPr id="124" name="Text Box 131"/>
          <p:cNvSpPr txBox="1">
            <a:spLocks noChangeArrowheads="1"/>
          </p:cNvSpPr>
          <p:nvPr/>
        </p:nvSpPr>
        <p:spPr bwMode="auto">
          <a:xfrm>
            <a:off x="7972438" y="2240204"/>
            <a:ext cx="531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FIR</a:t>
            </a:r>
          </a:p>
        </p:txBody>
      </p:sp>
      <p:sp>
        <p:nvSpPr>
          <p:cNvPr id="125" name="Text Box 133"/>
          <p:cNvSpPr txBox="1">
            <a:spLocks noChangeArrowheads="1"/>
          </p:cNvSpPr>
          <p:nvPr/>
        </p:nvSpPr>
        <p:spPr bwMode="auto">
          <a:xfrm>
            <a:off x="614506" y="2209426"/>
            <a:ext cx="471955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RF</a:t>
            </a:r>
          </a:p>
        </p:txBody>
      </p:sp>
      <p:sp>
        <p:nvSpPr>
          <p:cNvPr id="126" name="Line 128"/>
          <p:cNvSpPr>
            <a:spLocks noChangeShapeType="1"/>
          </p:cNvSpPr>
          <p:nvPr/>
        </p:nvSpPr>
        <p:spPr bwMode="auto">
          <a:xfrm flipH="1">
            <a:off x="2980160" y="2682270"/>
            <a:ext cx="2836681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27" name="Line 129"/>
          <p:cNvSpPr>
            <a:spLocks noChangeShapeType="1"/>
          </p:cNvSpPr>
          <p:nvPr/>
        </p:nvSpPr>
        <p:spPr bwMode="auto">
          <a:xfrm flipV="1">
            <a:off x="5672380" y="2680154"/>
            <a:ext cx="2194756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28" name="Line 152"/>
          <p:cNvSpPr>
            <a:spLocks noChangeShapeType="1"/>
          </p:cNvSpPr>
          <p:nvPr/>
        </p:nvSpPr>
        <p:spPr bwMode="auto">
          <a:xfrm flipH="1">
            <a:off x="2250328" y="2682270"/>
            <a:ext cx="684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29" name="Line 153"/>
          <p:cNvSpPr>
            <a:spLocks noChangeShapeType="1"/>
          </p:cNvSpPr>
          <p:nvPr/>
        </p:nvSpPr>
        <p:spPr bwMode="auto">
          <a:xfrm>
            <a:off x="1359350" y="2682270"/>
            <a:ext cx="972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30" name="Line 153"/>
          <p:cNvSpPr>
            <a:spLocks noChangeShapeType="1"/>
          </p:cNvSpPr>
          <p:nvPr/>
        </p:nvSpPr>
        <p:spPr bwMode="auto">
          <a:xfrm>
            <a:off x="1107088" y="2671148"/>
            <a:ext cx="216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triangle" w="med" len="med"/>
            <a:tailEnd type="triangle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31" name="47 CuadroTexto"/>
          <p:cNvSpPr txBox="1">
            <a:spLocks noChangeArrowheads="1"/>
          </p:cNvSpPr>
          <p:nvPr/>
        </p:nvSpPr>
        <p:spPr bwMode="auto">
          <a:xfrm>
            <a:off x="4393180" y="2257018"/>
            <a:ext cx="1765706" cy="32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s-CZ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Sub</a:t>
            </a:r>
            <a:r>
              <a:rPr lang="cs-CZ" altLang="cs-CZ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-MMW</a:t>
            </a:r>
            <a:endParaRPr lang="es-ES" altLang="cs-CZ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2" name="Text Box 111"/>
          <p:cNvSpPr txBox="1">
            <a:spLocks noChangeArrowheads="1"/>
          </p:cNvSpPr>
          <p:nvPr/>
        </p:nvSpPr>
        <p:spPr bwMode="auto">
          <a:xfrm>
            <a:off x="2682293" y="1549932"/>
            <a:ext cx="7310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300</a:t>
            </a:r>
          </a:p>
        </p:txBody>
      </p:sp>
      <p:sp>
        <p:nvSpPr>
          <p:cNvPr id="133" name="Text Box 111"/>
          <p:cNvSpPr txBox="1">
            <a:spLocks noChangeArrowheads="1"/>
          </p:cNvSpPr>
          <p:nvPr/>
        </p:nvSpPr>
        <p:spPr bwMode="auto">
          <a:xfrm>
            <a:off x="1187624" y="1543287"/>
            <a:ext cx="5016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30</a:t>
            </a:r>
          </a:p>
        </p:txBody>
      </p:sp>
      <p:grpSp>
        <p:nvGrpSpPr>
          <p:cNvPr id="134" name="Group 221"/>
          <p:cNvGrpSpPr>
            <a:grpSpLocks/>
          </p:cNvGrpSpPr>
          <p:nvPr/>
        </p:nvGrpSpPr>
        <p:grpSpPr bwMode="auto">
          <a:xfrm>
            <a:off x="900061" y="1547007"/>
            <a:ext cx="7694153" cy="403335"/>
            <a:chOff x="487" y="3701"/>
            <a:chExt cx="5091" cy="136"/>
          </a:xfrm>
        </p:grpSpPr>
        <p:sp>
          <p:nvSpPr>
            <p:cNvPr id="135" name="Text Box 110"/>
            <p:cNvSpPr txBox="1">
              <a:spLocks noChangeArrowheads="1"/>
            </p:cNvSpPr>
            <p:nvPr/>
          </p:nvSpPr>
          <p:spPr bwMode="auto">
            <a:xfrm>
              <a:off x="487" y="3702"/>
              <a:ext cx="20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cs"/>
                </a:rPr>
                <a:t>2</a:t>
              </a:r>
            </a:p>
          </p:txBody>
        </p:sp>
        <p:sp>
          <p:nvSpPr>
            <p:cNvPr id="136" name="Text Box 111"/>
            <p:cNvSpPr txBox="1">
              <a:spLocks noChangeArrowheads="1"/>
            </p:cNvSpPr>
            <p:nvPr/>
          </p:nvSpPr>
          <p:spPr bwMode="auto">
            <a:xfrm>
              <a:off x="2552" y="3702"/>
              <a:ext cx="50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cs"/>
                </a:rPr>
                <a:t>500</a:t>
              </a:r>
            </a:p>
          </p:txBody>
        </p:sp>
        <p:sp>
          <p:nvSpPr>
            <p:cNvPr id="137" name="Text Box 112"/>
            <p:cNvSpPr txBox="1">
              <a:spLocks noChangeArrowheads="1"/>
            </p:cNvSpPr>
            <p:nvPr/>
          </p:nvSpPr>
          <p:spPr bwMode="auto">
            <a:xfrm>
              <a:off x="4680" y="3702"/>
              <a:ext cx="46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cs"/>
                </a:rPr>
                <a:t>1000</a:t>
              </a:r>
            </a:p>
          </p:txBody>
        </p:sp>
        <p:sp>
          <p:nvSpPr>
            <p:cNvPr id="138" name="Text Box 220"/>
            <p:cNvSpPr txBox="1">
              <a:spLocks noChangeArrowheads="1"/>
            </p:cNvSpPr>
            <p:nvPr/>
          </p:nvSpPr>
          <p:spPr bwMode="auto">
            <a:xfrm>
              <a:off x="5061" y="3701"/>
              <a:ext cx="51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cs"/>
                </a:rPr>
                <a:t>/ GHz</a:t>
              </a:r>
            </a:p>
          </p:txBody>
        </p:sp>
      </p:grpSp>
      <p:sp>
        <p:nvSpPr>
          <p:cNvPr id="139" name="47 CuadroTexto"/>
          <p:cNvSpPr txBox="1">
            <a:spLocks noChangeArrowheads="1"/>
          </p:cNvSpPr>
          <p:nvPr/>
        </p:nvSpPr>
        <p:spPr bwMode="auto">
          <a:xfrm>
            <a:off x="1619672" y="2254902"/>
            <a:ext cx="979640" cy="32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s-CZ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</a:t>
            </a:r>
            <a:r>
              <a:rPr lang="cs-CZ" altLang="cs-CZ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MW</a:t>
            </a:r>
            <a:endParaRPr lang="es-ES" altLang="cs-CZ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40" name="Text Box 135"/>
          <p:cNvSpPr txBox="1">
            <a:spLocks noChangeArrowheads="1"/>
          </p:cNvSpPr>
          <p:nvPr/>
        </p:nvSpPr>
        <p:spPr bwMode="auto">
          <a:xfrm>
            <a:off x="1168399" y="2812866"/>
            <a:ext cx="6880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 cm</a:t>
            </a:r>
          </a:p>
        </p:txBody>
      </p:sp>
      <p:sp>
        <p:nvSpPr>
          <p:cNvPr id="141" name="Text Box 150"/>
          <p:cNvSpPr txBox="1">
            <a:spLocks noChangeArrowheads="1"/>
          </p:cNvSpPr>
          <p:nvPr/>
        </p:nvSpPr>
        <p:spPr bwMode="auto">
          <a:xfrm>
            <a:off x="2594379" y="2812866"/>
            <a:ext cx="7889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cs-CZ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 mm</a:t>
            </a:r>
          </a:p>
        </p:txBody>
      </p:sp>
      <p:sp>
        <p:nvSpPr>
          <p:cNvPr id="142" name="47 CuadroTexto"/>
          <p:cNvSpPr txBox="1">
            <a:spLocks noChangeArrowheads="1"/>
          </p:cNvSpPr>
          <p:nvPr/>
        </p:nvSpPr>
        <p:spPr bwMode="auto">
          <a:xfrm>
            <a:off x="1028393" y="2245241"/>
            <a:ext cx="663287" cy="32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cs-CZ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MW</a:t>
            </a:r>
          </a:p>
        </p:txBody>
      </p:sp>
      <p:sp>
        <p:nvSpPr>
          <p:cNvPr id="143" name="Line 144"/>
          <p:cNvSpPr>
            <a:spLocks noChangeShapeType="1"/>
          </p:cNvSpPr>
          <p:nvPr/>
        </p:nvSpPr>
        <p:spPr bwMode="auto">
          <a:xfrm>
            <a:off x="7656344" y="2177488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144" name="Text Box 131"/>
          <p:cNvSpPr txBox="1">
            <a:spLocks noChangeArrowheads="1"/>
          </p:cNvSpPr>
          <p:nvPr/>
        </p:nvSpPr>
        <p:spPr bwMode="auto">
          <a:xfrm>
            <a:off x="7972438" y="2240204"/>
            <a:ext cx="531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FIR</a:t>
            </a:r>
          </a:p>
        </p:txBody>
      </p:sp>
      <p:sp>
        <p:nvSpPr>
          <p:cNvPr id="145" name="Line 132"/>
          <p:cNvSpPr>
            <a:spLocks noChangeShapeType="1"/>
          </p:cNvSpPr>
          <p:nvPr/>
        </p:nvSpPr>
        <p:spPr bwMode="auto">
          <a:xfrm>
            <a:off x="8496434" y="2440895"/>
            <a:ext cx="396046" cy="0"/>
          </a:xfrm>
          <a:prstGeom prst="line">
            <a:avLst/>
          </a:prstGeom>
          <a:noFill/>
          <a:ln w="28575">
            <a:solidFill>
              <a:srgbClr val="0066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2000" kern="0">
              <a:latin typeface="Calibri"/>
              <a:cs typeface="+mn-cs"/>
            </a:endParaRPr>
          </a:p>
        </p:txBody>
      </p:sp>
      <p:sp>
        <p:nvSpPr>
          <p:cNvPr id="146" name="Text Box 151"/>
          <p:cNvSpPr txBox="1">
            <a:spLocks noChangeArrowheads="1"/>
          </p:cNvSpPr>
          <p:nvPr/>
        </p:nvSpPr>
        <p:spPr bwMode="auto">
          <a:xfrm>
            <a:off x="7371287" y="2812866"/>
            <a:ext cx="9877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cs-CZ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100 </a:t>
            </a:r>
            <a:r>
              <a:rPr lang="es-ES" altLang="cs-CZ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Symbol" panose="05050102010706020507" pitchFamily="18" charset="2"/>
              </a:rPr>
              <a:t></a:t>
            </a:r>
            <a:r>
              <a:rPr lang="es-ES" altLang="cs-CZ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</a:t>
            </a:r>
          </a:p>
        </p:txBody>
      </p:sp>
      <p:sp>
        <p:nvSpPr>
          <p:cNvPr id="147" name="Line 144"/>
          <p:cNvSpPr>
            <a:spLocks noChangeShapeType="1"/>
          </p:cNvSpPr>
          <p:nvPr/>
        </p:nvSpPr>
        <p:spPr bwMode="auto">
          <a:xfrm>
            <a:off x="7118217" y="2384769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148" name="Line 144"/>
          <p:cNvSpPr>
            <a:spLocks noChangeShapeType="1"/>
          </p:cNvSpPr>
          <p:nvPr/>
        </p:nvSpPr>
        <p:spPr bwMode="auto">
          <a:xfrm>
            <a:off x="7118217" y="2811007"/>
            <a:ext cx="1587" cy="224351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68" name="Text Box 39">
            <a:extLst>
              <a:ext uri="{FF2B5EF4-FFF2-40B4-BE49-F238E27FC236}">
                <a16:creationId xmlns:a16="http://schemas.microsoft.com/office/drawing/2014/main" id="{A0CA82A4-59CE-40F1-953B-4F0725E8E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89" y="4581128"/>
            <a:ext cx="8220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000" b="1" dirty="0" err="1">
                <a:latin typeface="+mj-lt"/>
                <a:cs typeface="Arial" pitchFamily="34" charset="0"/>
              </a:rPr>
              <a:t>First</a:t>
            </a:r>
            <a:r>
              <a:rPr lang="es-ES" sz="2000" b="1" dirty="0">
                <a:latin typeface="+mj-lt"/>
                <a:cs typeface="Arial" pitchFamily="34" charset="0"/>
              </a:rPr>
              <a:t> step: </a:t>
            </a:r>
            <a:r>
              <a:rPr lang="es-ES" sz="2000" b="1" dirty="0" err="1">
                <a:latin typeface="+mj-lt"/>
                <a:cs typeface="Arial" pitchFamily="34" charset="0"/>
              </a:rPr>
              <a:t>Rotational</a:t>
            </a:r>
            <a:r>
              <a:rPr lang="es-ES" sz="2000" b="1" dirty="0">
                <a:latin typeface="+mj-lt"/>
                <a:cs typeface="Arial" pitchFamily="34" charset="0"/>
              </a:rPr>
              <a:t> </a:t>
            </a:r>
            <a:r>
              <a:rPr lang="es-ES" sz="2000" b="1" dirty="0" err="1">
                <a:latin typeface="+mj-lt"/>
                <a:cs typeface="Arial" pitchFamily="34" charset="0"/>
              </a:rPr>
              <a:t>studies</a:t>
            </a:r>
            <a:r>
              <a:rPr lang="es-ES" sz="2000" b="1" dirty="0">
                <a:latin typeface="+mj-lt"/>
                <a:cs typeface="Arial" pitchFamily="34" charset="0"/>
              </a:rPr>
              <a:t> </a:t>
            </a:r>
            <a:r>
              <a:rPr lang="es-ES" sz="2000" dirty="0" err="1">
                <a:latin typeface="+mj-lt"/>
                <a:cs typeface="Arial" pitchFamily="34" charset="0"/>
              </a:rPr>
              <a:t>of</a:t>
            </a:r>
            <a:r>
              <a:rPr lang="es-ES" sz="2000" dirty="0">
                <a:latin typeface="+mj-lt"/>
                <a:cs typeface="Arial" pitchFamily="34" charset="0"/>
              </a:rPr>
              <a:t> </a:t>
            </a:r>
            <a:r>
              <a:rPr lang="es-ES" sz="2000" b="1" dirty="0" err="1">
                <a:latin typeface="+mj-lt"/>
                <a:cs typeface="Arial" pitchFamily="34" charset="0"/>
              </a:rPr>
              <a:t>COMs</a:t>
            </a:r>
            <a:endParaRPr lang="es-ES" sz="2000" b="1" dirty="0">
              <a:latin typeface="+mj-lt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1600" dirty="0">
              <a:solidFill>
                <a:srgbClr val="00206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BCEE45E-08E9-4402-A187-55DADB9FAED1}"/>
              </a:ext>
            </a:extLst>
          </p:cNvPr>
          <p:cNvSpPr txBox="1"/>
          <p:nvPr/>
        </p:nvSpPr>
        <p:spPr>
          <a:xfrm>
            <a:off x="677279" y="5035530"/>
            <a:ext cx="756084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1600" b="1" dirty="0"/>
              <a:t>Very</a:t>
            </a:r>
            <a:r>
              <a:rPr lang="en-US" sz="1600" dirty="0"/>
              <a:t> </a:t>
            </a:r>
            <a:r>
              <a:rPr lang="en-US" sz="1600" b="1" dirty="0"/>
              <a:t>robust technique </a:t>
            </a:r>
            <a:r>
              <a:rPr lang="en-US" sz="1600" dirty="0"/>
              <a:t>for structural elucidation of molecules in the </a:t>
            </a:r>
            <a:r>
              <a:rPr lang="en-US" sz="1600" b="1" dirty="0"/>
              <a:t>gas-phase </a:t>
            </a:r>
            <a:r>
              <a:rPr lang="en-US" sz="1600" dirty="0"/>
              <a:t>that present a </a:t>
            </a:r>
            <a:r>
              <a:rPr lang="en-US" sz="1600" b="1" dirty="0"/>
              <a:t>permanent dipole moment: </a:t>
            </a:r>
            <a:r>
              <a:rPr lang="en-US" sz="1600" dirty="0">
                <a:latin typeface="+mj-lt"/>
                <a:ea typeface="Calibri" panose="020F0502020204030204" pitchFamily="34" charset="0"/>
              </a:rPr>
              <a:t>accurate three-dimensional description.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endParaRPr lang="en-US" sz="200" dirty="0">
              <a:latin typeface="+mj-lt"/>
              <a:ea typeface="Calibri" panose="020F0502020204030204" pitchFamily="34" charset="0"/>
            </a:endParaRPr>
          </a:p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s-ES" sz="1600" b="1" dirty="0" err="1">
                <a:solidFill>
                  <a:srgbClr val="0000FF"/>
                </a:solidFill>
                <a:latin typeface="+mj-lt"/>
                <a:cs typeface="Arial" pitchFamily="34" charset="0"/>
              </a:rPr>
              <a:t>Narrowband</a:t>
            </a:r>
            <a:r>
              <a:rPr lang="es-ES" sz="1600" dirty="0">
                <a:latin typeface="+mj-lt"/>
                <a:cs typeface="Arial" pitchFamily="34" charset="0"/>
              </a:rPr>
              <a:t> </a:t>
            </a:r>
            <a:r>
              <a:rPr lang="es-ES" sz="1600" b="1" dirty="0">
                <a:solidFill>
                  <a:srgbClr val="0000FF"/>
                </a:solidFill>
                <a:latin typeface="+mj-lt"/>
                <a:cs typeface="Arial" pitchFamily="34" charset="0"/>
              </a:rPr>
              <a:t>FTMW </a:t>
            </a:r>
            <a:r>
              <a:rPr lang="es-ES" sz="1600" b="1" dirty="0" err="1">
                <a:solidFill>
                  <a:srgbClr val="0000FF"/>
                </a:solidFill>
                <a:latin typeface="+mj-lt"/>
                <a:cs typeface="Arial" pitchFamily="34" charset="0"/>
              </a:rPr>
              <a:t>spectroscopy</a:t>
            </a:r>
            <a:r>
              <a:rPr lang="es-ES" sz="1600" dirty="0">
                <a:latin typeface="+mj-lt"/>
                <a:cs typeface="Arial" pitchFamily="34" charset="0"/>
              </a:rPr>
              <a:t> (</a:t>
            </a:r>
            <a:r>
              <a:rPr lang="es-ES" sz="1600" dirty="0" err="1">
                <a:latin typeface="+mj-lt"/>
                <a:cs typeface="Arial" pitchFamily="34" charset="0"/>
              </a:rPr>
              <a:t>pulsed</a:t>
            </a:r>
            <a:r>
              <a:rPr lang="es-ES" sz="1600" dirty="0">
                <a:latin typeface="+mj-lt"/>
                <a:cs typeface="Arial" pitchFamily="34" charset="0"/>
              </a:rPr>
              <a:t> </a:t>
            </a:r>
            <a:r>
              <a:rPr lang="es-ES" sz="1600" dirty="0" err="1">
                <a:latin typeface="+mj-lt"/>
                <a:cs typeface="Arial" pitchFamily="34" charset="0"/>
              </a:rPr>
              <a:t>discharge</a:t>
            </a:r>
            <a:r>
              <a:rPr lang="es-ES" sz="1600" dirty="0">
                <a:latin typeface="+mj-lt"/>
                <a:cs typeface="Arial" pitchFamily="34" charset="0"/>
              </a:rPr>
              <a:t> </a:t>
            </a:r>
            <a:r>
              <a:rPr lang="es-ES" sz="1600" dirty="0" err="1">
                <a:latin typeface="+mj-lt"/>
                <a:cs typeface="Arial" pitchFamily="34" charset="0"/>
              </a:rPr>
              <a:t>nozzle</a:t>
            </a:r>
            <a:r>
              <a:rPr lang="es-ES" sz="1600" dirty="0">
                <a:latin typeface="+mj-lt"/>
                <a:cs typeface="Arial" pitchFamily="34" charset="0"/>
              </a:rPr>
              <a:t>) + </a:t>
            </a:r>
            <a:r>
              <a:rPr lang="es-ES" sz="1600" b="1" dirty="0">
                <a:solidFill>
                  <a:srgbClr val="0000FF"/>
                </a:solidFill>
                <a:latin typeface="+mj-lt"/>
                <a:cs typeface="Arial" pitchFamily="34" charset="0"/>
              </a:rPr>
              <a:t>DR</a:t>
            </a:r>
            <a:r>
              <a:rPr lang="es-ES" sz="1600" dirty="0">
                <a:latin typeface="+mj-lt"/>
                <a:cs typeface="Arial" pitchFamily="34" charset="0"/>
              </a:rPr>
              <a:t> 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endParaRPr lang="es-ES" sz="200" dirty="0">
              <a:latin typeface="+mj-lt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Experimental </a:t>
            </a:r>
            <a:r>
              <a:rPr lang="es-ES" sz="16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Mori et al. </a:t>
            </a:r>
            <a:r>
              <a:rPr lang="es-ES" sz="1600" i="1" dirty="0" err="1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JChPh</a:t>
            </a:r>
            <a:r>
              <a:rPr lang="es-ES" sz="1600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s-ES" sz="16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139 (2009); </a:t>
            </a:r>
            <a:r>
              <a:rPr lang="es-ES" sz="1600" i="1" dirty="0" err="1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JChPh</a:t>
            </a:r>
            <a:r>
              <a:rPr lang="es-ES" sz="1600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s-ES" sz="16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134 (2011).</a:t>
            </a:r>
            <a:endParaRPr lang="es-ES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endParaRPr lang="es-ES" sz="1600" dirty="0">
              <a:latin typeface="+mj-lt"/>
              <a:cs typeface="Arial" pitchFamily="34" charset="0"/>
            </a:endParaRPr>
          </a:p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endParaRPr lang="en-US" sz="2000" dirty="0">
              <a:latin typeface="+mj-lt"/>
              <a:ea typeface="Calibri" panose="020F0502020204030204" pitchFamily="34" charset="0"/>
            </a:endParaRPr>
          </a:p>
          <a:p>
            <a:pPr algn="just" fontAlgn="base">
              <a:spcBef>
                <a:spcPts val="600"/>
              </a:spcBef>
              <a:spcAft>
                <a:spcPct val="0"/>
              </a:spcAft>
              <a:defRPr/>
            </a:pPr>
            <a:endParaRPr lang="es-ES" sz="1600" dirty="0">
              <a:latin typeface="+mj-lt"/>
              <a:cs typeface="Arial" pitchFamily="34" charset="0"/>
            </a:endParaRPr>
          </a:p>
        </p:txBody>
      </p:sp>
      <p:sp>
        <p:nvSpPr>
          <p:cNvPr id="2" name="1 Título">
            <a:extLst>
              <a:ext uri="{FF2B5EF4-FFF2-40B4-BE49-F238E27FC236}">
                <a16:creationId xmlns:a16="http://schemas.microsoft.com/office/drawing/2014/main" id="{75DE7F51-B87E-B981-BAA7-4590F6D99C9B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3D57A93D-DFF3-BB91-8D25-0A649DCB135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0A537F98-B24D-7321-71C5-087BAFA6CD8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3E8DA52B-16C9-041B-FC8D-C0204311AAB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EC1C23AF-DB38-9407-2EC8-75428F01A4A9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9FC6266D-D558-6B2C-6E21-003333F6C180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D62391BF-008B-0757-0326-61DAD9B62A4A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9CDDB72A-F8D3-67AC-034C-5348AC22D348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DBFCB17-0EE2-833B-D2AF-BA735E44E2F6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295D64-8FF5-ECE1-E344-AFA6959BFE8B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702A9C1-EB30-25DC-7721-28F16C28124E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99A314A-ED37-BB09-C67E-7E6B7DB529AF}"/>
              </a:ext>
            </a:extLst>
          </p:cNvPr>
          <p:cNvSpPr/>
          <p:nvPr/>
        </p:nvSpPr>
        <p:spPr>
          <a:xfrm>
            <a:off x="248376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86F9367E-FAC3-C134-A9F9-87933B5CE8C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0EB4A6E9-252F-E231-7597-3ACCFA257A29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65088379-3492-B62E-58FA-02BCAA83B5D9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B9C6470B-DE08-AEB6-033B-DE5DC7CFD4F7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48C2C0C4-E5D5-E4BF-F064-B9D13A834C5F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2.1. </a:t>
            </a:r>
            <a:r>
              <a:rPr lang="es-ES" sz="1400" dirty="0" err="1">
                <a:solidFill>
                  <a:schemeClr val="bg1"/>
                </a:solidFill>
                <a:cs typeface="Times New Roman" pitchFamily="18" charset="0"/>
              </a:rPr>
              <a:t>Rotational</a:t>
            </a:r>
            <a:r>
              <a:rPr lang="es-ES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cs typeface="Times New Roman" pitchFamily="18" charset="0"/>
              </a:rPr>
              <a:t>spectroscopy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722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75DE7F51-B87E-B981-BAA7-4590F6D99C9B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3D57A93D-DFF3-BB91-8D25-0A649DCB135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0A537F98-B24D-7321-71C5-087BAFA6CD8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3E8DA52B-16C9-041B-FC8D-C0204311AAB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EC1C23AF-DB38-9407-2EC8-75428F01A4A9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9FC6266D-D558-6B2C-6E21-003333F6C180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D62391BF-008B-0757-0326-61DAD9B62A4A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9CDDB72A-F8D3-67AC-034C-5348AC22D348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DBFCB17-0EE2-833B-D2AF-BA735E44E2F6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295D64-8FF5-ECE1-E344-AFA6959BFE8B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702A9C1-EB30-25DC-7721-28F16C28124E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99A314A-ED37-BB09-C67E-7E6B7DB529AF}"/>
              </a:ext>
            </a:extLst>
          </p:cNvPr>
          <p:cNvSpPr/>
          <p:nvPr/>
        </p:nvSpPr>
        <p:spPr>
          <a:xfrm>
            <a:off x="248376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86F9367E-FAC3-C134-A9F9-87933B5CE8C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0EB4A6E9-252F-E231-7597-3ACCFA257A29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65088379-3492-B62E-58FA-02BCAA83B5D9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B9C6470B-DE08-AEB6-033B-DE5DC7CFD4F7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48C2C0C4-E5D5-E4BF-F064-B9D13A834C5F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2.1. </a:t>
            </a:r>
            <a:r>
              <a:rPr lang="es-ES" sz="1400" dirty="0" err="1">
                <a:solidFill>
                  <a:schemeClr val="bg1"/>
                </a:solidFill>
                <a:cs typeface="Times New Roman" pitchFamily="18" charset="0"/>
              </a:rPr>
              <a:t>Observational</a:t>
            </a:r>
            <a:r>
              <a:rPr lang="es-ES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cs typeface="Times New Roman" pitchFamily="18" charset="0"/>
              </a:rPr>
              <a:t>radioastronomy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082E488D-34FA-D745-7FB7-471FE0B000E2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E5C8D27-6382-B147-4AC4-FEF6851F1594}"/>
              </a:ext>
            </a:extLst>
          </p:cNvPr>
          <p:cNvSpPr/>
          <p:nvPr/>
        </p:nvSpPr>
        <p:spPr>
          <a:xfrm>
            <a:off x="7593009" y="1844824"/>
            <a:ext cx="648072" cy="243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8 Flecha derecha">
            <a:extLst>
              <a:ext uri="{FF2B5EF4-FFF2-40B4-BE49-F238E27FC236}">
                <a16:creationId xmlns:a16="http://schemas.microsoft.com/office/drawing/2014/main" id="{CB406FCB-6AC5-BA82-2FAE-DF5C1FA6F2B8}"/>
              </a:ext>
            </a:extLst>
          </p:cNvPr>
          <p:cNvSpPr/>
          <p:nvPr/>
        </p:nvSpPr>
        <p:spPr>
          <a:xfrm>
            <a:off x="611560" y="1977534"/>
            <a:ext cx="576064" cy="22733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8166E1B-94B1-D86B-53F1-D063D7491458}"/>
              </a:ext>
            </a:extLst>
          </p:cNvPr>
          <p:cNvSpPr txBox="1"/>
          <p:nvPr/>
        </p:nvSpPr>
        <p:spPr>
          <a:xfrm>
            <a:off x="1259632" y="1772816"/>
            <a:ext cx="7211641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Search toward the </a:t>
            </a:r>
            <a:r>
              <a:rPr lang="en-US" b="1" dirty="0">
                <a:solidFill>
                  <a:srgbClr val="0000FF"/>
                </a:solidFill>
              </a:rPr>
              <a:t>G+0.693-0.027 </a:t>
            </a:r>
            <a:r>
              <a:rPr lang="en-US" dirty="0"/>
              <a:t>molecular cloud with IRAM 30m (3-mm) and </a:t>
            </a:r>
            <a:r>
              <a:rPr lang="en-US" dirty="0" err="1"/>
              <a:t>Yebes</a:t>
            </a:r>
            <a:r>
              <a:rPr lang="en-US" dirty="0"/>
              <a:t> 40m (7-mm) observations.</a:t>
            </a:r>
          </a:p>
          <a:p>
            <a:endParaRPr lang="en-US" sz="400" dirty="0"/>
          </a:p>
          <a:p>
            <a:r>
              <a:rPr lang="es-ES" sz="1600" b="1" i="1" dirty="0" err="1">
                <a:solidFill>
                  <a:srgbClr val="0000FF"/>
                </a:solidFill>
              </a:rPr>
              <a:t>Observational</a:t>
            </a:r>
            <a:r>
              <a:rPr lang="es-ES" sz="1600" b="1" i="1" dirty="0">
                <a:solidFill>
                  <a:srgbClr val="0000FF"/>
                </a:solidFill>
              </a:rPr>
              <a:t> Project lead </a:t>
            </a:r>
            <a:r>
              <a:rPr lang="es-ES" sz="1600" b="1" i="1" dirty="0" err="1">
                <a:solidFill>
                  <a:srgbClr val="0000FF"/>
                </a:solidFill>
              </a:rPr>
              <a:t>by</a:t>
            </a:r>
            <a:r>
              <a:rPr lang="es-ES" sz="1600" b="1" i="1" dirty="0">
                <a:solidFill>
                  <a:srgbClr val="0000FF"/>
                </a:solidFill>
              </a:rPr>
              <a:t> Víctor M. Rivilla (CAB, CSIC-INTA)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0" name="14 CuadroTexto">
            <a:extLst>
              <a:ext uri="{FF2B5EF4-FFF2-40B4-BE49-F238E27FC236}">
                <a16:creationId xmlns:a16="http://schemas.microsoft.com/office/drawing/2014/main" id="{96F64530-B486-E9F2-246E-CB5E70B96198}"/>
              </a:ext>
            </a:extLst>
          </p:cNvPr>
          <p:cNvSpPr txBox="1"/>
          <p:nvPr/>
        </p:nvSpPr>
        <p:spPr>
          <a:xfrm>
            <a:off x="417786" y="1300698"/>
            <a:ext cx="4249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/>
              <a:t>Single </a:t>
            </a:r>
            <a:r>
              <a:rPr lang="es-ES" sz="2000" b="1" i="1" dirty="0" err="1"/>
              <a:t>dish</a:t>
            </a:r>
            <a:r>
              <a:rPr lang="es-ES" sz="2000" b="1" i="1" dirty="0"/>
              <a:t> </a:t>
            </a:r>
            <a:r>
              <a:rPr lang="es-ES" sz="2000" b="1" i="1" dirty="0" err="1"/>
              <a:t>astronomical</a:t>
            </a:r>
            <a:r>
              <a:rPr lang="es-ES" sz="2000" b="1" i="1" dirty="0"/>
              <a:t> </a:t>
            </a:r>
            <a:r>
              <a:rPr lang="es-ES" sz="2000" b="1" i="1" dirty="0" err="1"/>
              <a:t>observations</a:t>
            </a:r>
            <a:r>
              <a:rPr lang="es-ES" sz="2000" b="1" i="1" dirty="0"/>
              <a:t>:</a:t>
            </a:r>
            <a:endParaRPr lang="es-ES" sz="2000" i="1" dirty="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06E79DE5-1768-6582-9509-8A863CB8B9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1" t="14745" r="38854" b="9226"/>
          <a:stretch/>
        </p:blipFill>
        <p:spPr>
          <a:xfrm>
            <a:off x="293439" y="3120030"/>
            <a:ext cx="4278561" cy="3452038"/>
          </a:xfrm>
          <a:prstGeom prst="rect">
            <a:avLst/>
          </a:prstGeom>
        </p:spPr>
      </p:pic>
      <p:sp>
        <p:nvSpPr>
          <p:cNvPr id="32" name="Elipse 31">
            <a:extLst>
              <a:ext uri="{FF2B5EF4-FFF2-40B4-BE49-F238E27FC236}">
                <a16:creationId xmlns:a16="http://schemas.microsoft.com/office/drawing/2014/main" id="{F6F0677E-042F-51FD-7432-9AB59EBFCEE1}"/>
              </a:ext>
            </a:extLst>
          </p:cNvPr>
          <p:cNvSpPr/>
          <p:nvPr/>
        </p:nvSpPr>
        <p:spPr>
          <a:xfrm>
            <a:off x="599534" y="4746443"/>
            <a:ext cx="878687" cy="539524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3EADAC5F-56B5-CB2B-7FD8-685664FA1E45}"/>
              </a:ext>
            </a:extLst>
          </p:cNvPr>
          <p:cNvSpPr/>
          <p:nvPr/>
        </p:nvSpPr>
        <p:spPr>
          <a:xfrm>
            <a:off x="743241" y="4403696"/>
            <a:ext cx="36035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i="1" dirty="0" err="1">
                <a:solidFill>
                  <a:srgbClr val="FFFF00"/>
                </a:solidFill>
              </a:rPr>
              <a:t>Sgr</a:t>
            </a:r>
            <a:r>
              <a:rPr lang="en-US" sz="1400" b="1" i="1" dirty="0">
                <a:solidFill>
                  <a:srgbClr val="FFFF00"/>
                </a:solidFill>
              </a:rPr>
              <a:t> </a:t>
            </a:r>
            <a:r>
              <a:rPr lang="en-US" sz="1400" b="1" i="1" dirty="0" err="1">
                <a:solidFill>
                  <a:srgbClr val="FFFF00"/>
                </a:solidFill>
              </a:rPr>
              <a:t>B2</a:t>
            </a:r>
            <a:endParaRPr lang="es-ES" sz="1400" b="1" i="1" dirty="0">
              <a:solidFill>
                <a:srgbClr val="FFFF00"/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7A1BE26-2701-FA71-F7B6-F5374288567B}"/>
              </a:ext>
            </a:extLst>
          </p:cNvPr>
          <p:cNvSpPr txBox="1"/>
          <p:nvPr/>
        </p:nvSpPr>
        <p:spPr>
          <a:xfrm>
            <a:off x="327219" y="6225862"/>
            <a:ext cx="26655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i="1" dirty="0" err="1">
                <a:solidFill>
                  <a:schemeClr val="bg1"/>
                </a:solidFill>
              </a:rPr>
              <a:t>Credit</a:t>
            </a:r>
            <a:r>
              <a:rPr lang="es-ES" sz="1200" i="1" dirty="0">
                <a:solidFill>
                  <a:schemeClr val="bg1"/>
                </a:solidFill>
              </a:rPr>
              <a:t>: SARAO</a:t>
            </a:r>
          </a:p>
        </p:txBody>
      </p:sp>
      <p:pic>
        <p:nvPicPr>
          <p:cNvPr id="21" name="Picture 2" descr="Quiénes somos – CAB">
            <a:extLst>
              <a:ext uri="{FF2B5EF4-FFF2-40B4-BE49-F238E27FC236}">
                <a16:creationId xmlns:a16="http://schemas.microsoft.com/office/drawing/2014/main" id="{3FEE9416-67E8-4A18-35C8-06130441FB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" t="1425" r="23821" b="-1425"/>
          <a:stretch/>
        </p:blipFill>
        <p:spPr bwMode="auto">
          <a:xfrm>
            <a:off x="4747371" y="4761346"/>
            <a:ext cx="4073101" cy="183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l Centro de Astrobiología – CAB">
            <a:extLst>
              <a:ext uri="{FF2B5EF4-FFF2-40B4-BE49-F238E27FC236}">
                <a16:creationId xmlns:a16="http://schemas.microsoft.com/office/drawing/2014/main" id="{59DB0FA3-3E61-7AFC-C4DB-F8C027453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200" y="4831447"/>
            <a:ext cx="2268947" cy="40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94878CCD-5A57-6BE5-D079-E7B9F20900FE}"/>
              </a:ext>
            </a:extLst>
          </p:cNvPr>
          <p:cNvSpPr txBox="1"/>
          <p:nvPr/>
        </p:nvSpPr>
        <p:spPr>
          <a:xfrm>
            <a:off x="4659440" y="3014954"/>
            <a:ext cx="381183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dirty="0" err="1"/>
              <a:t>First</a:t>
            </a:r>
            <a:r>
              <a:rPr lang="es-ES" sz="1600" dirty="0"/>
              <a:t> </a:t>
            </a:r>
            <a:r>
              <a:rPr lang="es-ES" sz="1600" dirty="0" err="1"/>
              <a:t>identification</a:t>
            </a:r>
            <a:r>
              <a:rPr lang="es-ES" sz="1600" dirty="0"/>
              <a:t> in </a:t>
            </a:r>
            <a:r>
              <a:rPr lang="es-ES" sz="1600" dirty="0" err="1"/>
              <a:t>the</a:t>
            </a:r>
            <a:r>
              <a:rPr lang="es-ES" sz="1600" dirty="0"/>
              <a:t> ISM </a:t>
            </a:r>
            <a:r>
              <a:rPr lang="es-ES" sz="1600" dirty="0" err="1"/>
              <a:t>of</a:t>
            </a:r>
            <a:r>
              <a:rPr lang="es-ES" sz="1600" dirty="0"/>
              <a:t> a </a:t>
            </a:r>
            <a:r>
              <a:rPr lang="es-ES" sz="1600" dirty="0" err="1"/>
              <a:t>dozen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molecules</a:t>
            </a:r>
            <a:r>
              <a:rPr lang="es-ES" sz="1600" dirty="0"/>
              <a:t>: </a:t>
            </a:r>
          </a:p>
          <a:p>
            <a:pPr algn="just"/>
            <a:endParaRPr lang="es-ES" sz="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b="1" dirty="0" err="1"/>
              <a:t>ethanolamine</a:t>
            </a:r>
            <a:r>
              <a:rPr lang="es-E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1400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Rivilla, V. M. et al., 2021)</a:t>
            </a:r>
          </a:p>
          <a:p>
            <a:pPr algn="just"/>
            <a:endParaRPr lang="es-ES" sz="400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b="1" dirty="0"/>
              <a:t>1,2-ethenediol </a:t>
            </a:r>
            <a:r>
              <a:rPr lang="es-ES" sz="1400" dirty="0">
                <a:solidFill>
                  <a:srgbClr val="0000FF"/>
                </a:solidFill>
              </a:rPr>
              <a:t>(</a:t>
            </a:r>
            <a:r>
              <a:rPr lang="es-ES" sz="1400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Rivilla, V. M. et al., 2022</a:t>
            </a:r>
            <a:r>
              <a:rPr lang="es-ES" sz="1400" dirty="0">
                <a:solidFill>
                  <a:srgbClr val="0000FF"/>
                </a:solidFill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b="1" dirty="0" err="1"/>
              <a:t>hydroxylamine</a:t>
            </a:r>
            <a:r>
              <a:rPr lang="es-ES" sz="1600" dirty="0"/>
              <a:t> </a:t>
            </a:r>
            <a:r>
              <a:rPr lang="es-ES" sz="1400" dirty="0">
                <a:solidFill>
                  <a:srgbClr val="0000FF"/>
                </a:solidFill>
              </a:rPr>
              <a:t>(</a:t>
            </a:r>
            <a:r>
              <a:rPr lang="es-ES" sz="1400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Rivilla, V. </a:t>
            </a:r>
            <a:r>
              <a:rPr lang="es-ES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M., et al., 2020)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98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Line 144"/>
          <p:cNvSpPr>
            <a:spLocks noChangeShapeType="1"/>
          </p:cNvSpPr>
          <p:nvPr/>
        </p:nvSpPr>
        <p:spPr bwMode="auto">
          <a:xfrm>
            <a:off x="6830185" y="6084553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1700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71" name="Line 144"/>
          <p:cNvSpPr>
            <a:spLocks noChangeShapeType="1"/>
          </p:cNvSpPr>
          <p:nvPr/>
        </p:nvSpPr>
        <p:spPr bwMode="auto">
          <a:xfrm>
            <a:off x="6830185" y="6186690"/>
            <a:ext cx="1587" cy="224351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1700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2" name="1 Título">
            <a:extLst>
              <a:ext uri="{FF2B5EF4-FFF2-40B4-BE49-F238E27FC236}">
                <a16:creationId xmlns:a16="http://schemas.microsoft.com/office/drawing/2014/main" id="{75DE7F51-B87E-B981-BAA7-4590F6D99C9B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3D57A93D-DFF3-BB91-8D25-0A649DCB135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0A537F98-B24D-7321-71C5-087BAFA6CD8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3E8DA52B-16C9-041B-FC8D-C0204311AAB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EC1C23AF-DB38-9407-2EC8-75428F01A4A9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9FC6266D-D558-6B2C-6E21-003333F6C180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D62391BF-008B-0757-0326-61DAD9B62A4A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9CDDB72A-F8D3-67AC-034C-5348AC22D348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DBFCB17-0EE2-833B-D2AF-BA735E44E2F6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295D64-8FF5-ECE1-E344-AFA6959BFE8B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702A9C1-EB30-25DC-7721-28F16C28124E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99A314A-ED37-BB09-C67E-7E6B7DB529AF}"/>
              </a:ext>
            </a:extLst>
          </p:cNvPr>
          <p:cNvSpPr/>
          <p:nvPr/>
        </p:nvSpPr>
        <p:spPr>
          <a:xfrm>
            <a:off x="248376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86F9367E-FAC3-C134-A9F9-87933B5CE8C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0EB4A6E9-252F-E231-7597-3ACCFA257A29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65088379-3492-B62E-58FA-02BCAA83B5D9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B9C6470B-DE08-AEB6-033B-DE5DC7CFD4F7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48C2C0C4-E5D5-E4BF-F064-B9D13A834C5F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2.1. </a:t>
            </a:r>
            <a:r>
              <a:rPr lang="es-ES" sz="1400" dirty="0" err="1">
                <a:solidFill>
                  <a:schemeClr val="bg1"/>
                </a:solidFill>
                <a:cs typeface="Times New Roman" pitchFamily="18" charset="0"/>
              </a:rPr>
              <a:t>Observational</a:t>
            </a:r>
            <a:r>
              <a:rPr lang="es-ES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cs typeface="Times New Roman" pitchFamily="18" charset="0"/>
              </a:rPr>
              <a:t>radioastronomy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6" name="5 CuadroTexto">
            <a:extLst>
              <a:ext uri="{FF2B5EF4-FFF2-40B4-BE49-F238E27FC236}">
                <a16:creationId xmlns:a16="http://schemas.microsoft.com/office/drawing/2014/main" id="{BF371345-1534-DD3F-A93C-ACD1ED44FABE}"/>
              </a:ext>
            </a:extLst>
          </p:cNvPr>
          <p:cNvSpPr txBox="1"/>
          <p:nvPr/>
        </p:nvSpPr>
        <p:spPr>
          <a:xfrm>
            <a:off x="430845" y="1352089"/>
            <a:ext cx="871315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/>
              <a:t>NEW OBSERVING RUNS: </a:t>
            </a:r>
            <a:r>
              <a:rPr lang="es-ES" sz="2000" b="1" i="1" dirty="0" err="1">
                <a:solidFill>
                  <a:srgbClr val="0000FF"/>
                </a:solidFill>
              </a:rPr>
              <a:t>Ultra-deep</a:t>
            </a:r>
            <a:r>
              <a:rPr lang="es-ES" sz="2000" b="1" i="1" dirty="0">
                <a:solidFill>
                  <a:srgbClr val="0000FF"/>
                </a:solidFill>
              </a:rPr>
              <a:t> </a:t>
            </a:r>
            <a:r>
              <a:rPr lang="es-ES" sz="2000" b="1" i="1" dirty="0" err="1">
                <a:solidFill>
                  <a:srgbClr val="0000FF"/>
                </a:solidFill>
              </a:rPr>
              <a:t>spectral</a:t>
            </a:r>
            <a:r>
              <a:rPr lang="es-ES" sz="2000" b="1" i="1" dirty="0">
                <a:solidFill>
                  <a:srgbClr val="0000FF"/>
                </a:solidFill>
              </a:rPr>
              <a:t> </a:t>
            </a:r>
            <a:r>
              <a:rPr lang="es-ES" sz="2000" b="1" i="1" dirty="0" err="1">
                <a:solidFill>
                  <a:srgbClr val="0000FF"/>
                </a:solidFill>
              </a:rPr>
              <a:t>survey</a:t>
            </a:r>
            <a:r>
              <a:rPr lang="es-ES" sz="2000" b="1" i="1" dirty="0">
                <a:solidFill>
                  <a:srgbClr val="0000FF"/>
                </a:solidFill>
              </a:rPr>
              <a:t> </a:t>
            </a:r>
            <a:r>
              <a:rPr lang="es-ES" sz="2000" b="1" i="1" dirty="0" err="1">
                <a:solidFill>
                  <a:srgbClr val="0000FF"/>
                </a:solidFill>
              </a:rPr>
              <a:t>of</a:t>
            </a:r>
            <a:r>
              <a:rPr lang="es-ES" sz="2000" b="1" i="1" dirty="0">
                <a:solidFill>
                  <a:srgbClr val="0000FF"/>
                </a:solidFill>
              </a:rPr>
              <a:t> G+0.693</a:t>
            </a:r>
          </a:p>
          <a:p>
            <a:endParaRPr lang="es-ES" sz="1400" b="1" i="1" dirty="0"/>
          </a:p>
          <a:p>
            <a:r>
              <a:rPr lang="es-ES" sz="2000" b="1" i="1" dirty="0"/>
              <a:t>Yebes-40m </a:t>
            </a:r>
            <a:r>
              <a:rPr lang="es-ES" sz="2000" b="1" i="1" dirty="0" err="1"/>
              <a:t>sub-mK</a:t>
            </a:r>
            <a:r>
              <a:rPr lang="es-ES" sz="2000" b="1" i="1" dirty="0"/>
              <a:t> </a:t>
            </a:r>
            <a:r>
              <a:rPr lang="es-ES" sz="2000" b="1" i="1" dirty="0" err="1"/>
              <a:t>survey</a:t>
            </a:r>
            <a:r>
              <a:rPr lang="es-ES" sz="2000" b="1" i="1" dirty="0"/>
              <a:t> </a:t>
            </a:r>
            <a:r>
              <a:rPr lang="es-ES" sz="2000" dirty="0"/>
              <a:t>(new </a:t>
            </a:r>
            <a:r>
              <a:rPr lang="es-ES" sz="2000" dirty="0" err="1"/>
              <a:t>observations</a:t>
            </a:r>
            <a:r>
              <a:rPr lang="es-ES" sz="2000" dirty="0"/>
              <a:t>, </a:t>
            </a:r>
            <a:r>
              <a:rPr lang="en-US" sz="2000" dirty="0"/>
              <a:t>March 2021 and March 2022)</a:t>
            </a:r>
            <a:r>
              <a:rPr lang="es-ES" sz="2000" b="1" i="1" dirty="0"/>
              <a:t>:</a:t>
            </a:r>
          </a:p>
          <a:p>
            <a:endParaRPr lang="es-ES" sz="300" b="1" i="1" dirty="0"/>
          </a:p>
          <a:p>
            <a:r>
              <a:rPr lang="es-ES" sz="1600" i="1" dirty="0"/>
              <a:t>Final </a:t>
            </a:r>
            <a:r>
              <a:rPr lang="es-ES" sz="1600" i="1" dirty="0" err="1"/>
              <a:t>noise</a:t>
            </a:r>
            <a:r>
              <a:rPr lang="es-ES" sz="1600" i="1" dirty="0"/>
              <a:t> </a:t>
            </a:r>
            <a:r>
              <a:rPr lang="es-ES" sz="1600" i="1" dirty="0" err="1"/>
              <a:t>levels</a:t>
            </a:r>
            <a:r>
              <a:rPr lang="es-ES" sz="1600" i="1" dirty="0"/>
              <a:t> </a:t>
            </a:r>
            <a:r>
              <a:rPr lang="es-ES" sz="1600" i="1" dirty="0" err="1"/>
              <a:t>between</a:t>
            </a:r>
            <a:r>
              <a:rPr lang="es-ES" sz="1600" i="1" dirty="0"/>
              <a:t> </a:t>
            </a:r>
            <a:r>
              <a:rPr lang="en-US" sz="1600" i="1" dirty="0">
                <a:solidFill>
                  <a:srgbClr val="0000FF"/>
                </a:solidFill>
              </a:rPr>
              <a:t>0.25 − 0.9 </a:t>
            </a:r>
            <a:r>
              <a:rPr lang="en-US" sz="1600" i="1" dirty="0" err="1">
                <a:solidFill>
                  <a:srgbClr val="0000FF"/>
                </a:solidFill>
              </a:rPr>
              <a:t>mK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/>
              <a:t>across the whole Q-band</a:t>
            </a:r>
            <a:endParaRPr lang="es-ES" sz="1600" i="1" dirty="0"/>
          </a:p>
          <a:p>
            <a:endParaRPr lang="es-ES" sz="100" b="1" i="1" dirty="0"/>
          </a:p>
          <a:p>
            <a:endParaRPr lang="es-ES" sz="1200" b="1" i="1" dirty="0"/>
          </a:p>
          <a:p>
            <a:pPr algn="l"/>
            <a:r>
              <a:rPr lang="es-ES" sz="2000" b="1" i="1" dirty="0"/>
              <a:t>IRAM-30m </a:t>
            </a:r>
            <a:r>
              <a:rPr lang="es-ES" sz="2000" dirty="0"/>
              <a:t>(new </a:t>
            </a:r>
            <a:r>
              <a:rPr lang="es-ES" sz="2000" dirty="0" err="1"/>
              <a:t>observations</a:t>
            </a:r>
            <a:r>
              <a:rPr lang="es-ES" sz="2000" dirty="0"/>
              <a:t>, </a:t>
            </a:r>
            <a:r>
              <a:rPr lang="es-ES" sz="2000" dirty="0" err="1"/>
              <a:t>February</a:t>
            </a:r>
            <a:r>
              <a:rPr lang="es-ES" sz="2000" dirty="0"/>
              <a:t> 1−18 2023): </a:t>
            </a:r>
          </a:p>
          <a:p>
            <a:pPr algn="l"/>
            <a:endParaRPr lang="es-ES" sz="300" dirty="0"/>
          </a:p>
          <a:p>
            <a:pPr algn="l"/>
            <a:r>
              <a:rPr lang="es-ES" sz="1600" i="1" dirty="0"/>
              <a:t>Final</a:t>
            </a:r>
            <a:r>
              <a:rPr lang="es-ES" sz="1600" dirty="0"/>
              <a:t> </a:t>
            </a:r>
            <a:r>
              <a:rPr lang="es-ES" sz="1600" i="1" dirty="0" err="1"/>
              <a:t>noise</a:t>
            </a:r>
            <a:r>
              <a:rPr lang="es-ES" sz="1600" i="1" dirty="0"/>
              <a:t> </a:t>
            </a:r>
            <a:r>
              <a:rPr lang="en-US" sz="1600" i="1" dirty="0"/>
              <a:t>levels between </a:t>
            </a:r>
            <a:r>
              <a:rPr lang="en-US" sz="1600" i="1" dirty="0">
                <a:solidFill>
                  <a:srgbClr val="0000FF"/>
                </a:solidFill>
              </a:rPr>
              <a:t>0.5 − 2.5 </a:t>
            </a:r>
            <a:r>
              <a:rPr lang="en-US" sz="1600" i="1" dirty="0" err="1">
                <a:solidFill>
                  <a:srgbClr val="0000FF"/>
                </a:solidFill>
              </a:rPr>
              <a:t>mK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/>
              <a:t>at 3 mm, and </a:t>
            </a:r>
            <a:r>
              <a:rPr lang="en-US" sz="1600" i="1" dirty="0">
                <a:solidFill>
                  <a:srgbClr val="0000FF"/>
                </a:solidFill>
              </a:rPr>
              <a:t>1.0−1.6 </a:t>
            </a:r>
            <a:r>
              <a:rPr lang="en-US" sz="1600" i="1" dirty="0" err="1">
                <a:solidFill>
                  <a:srgbClr val="0000FF"/>
                </a:solidFill>
              </a:rPr>
              <a:t>mK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/>
              <a:t>at </a:t>
            </a:r>
            <a:r>
              <a:rPr lang="es-ES" sz="1600" i="1" dirty="0"/>
              <a:t>2 </a:t>
            </a:r>
            <a:r>
              <a:rPr lang="es-ES" sz="1600" i="1" dirty="0" err="1"/>
              <a:t>mm.</a:t>
            </a:r>
            <a:endParaRPr lang="es-ES" sz="1600" i="1" dirty="0"/>
          </a:p>
          <a:p>
            <a:endParaRPr lang="es-ES" sz="2200" i="1" dirty="0"/>
          </a:p>
          <a:p>
            <a:endParaRPr lang="es-ES" sz="2200" i="1" dirty="0"/>
          </a:p>
          <a:p>
            <a:endParaRPr lang="es-ES" sz="2200" i="1" dirty="0"/>
          </a:p>
          <a:p>
            <a:endParaRPr lang="es-ES" sz="2200" i="1" dirty="0"/>
          </a:p>
          <a:p>
            <a:endParaRPr lang="es-ES" sz="2200" i="1" dirty="0"/>
          </a:p>
          <a:p>
            <a:endParaRPr lang="es-ES" sz="2200" i="1" dirty="0"/>
          </a:p>
          <a:p>
            <a:r>
              <a:rPr lang="es-ES" sz="2200" i="1" dirty="0"/>
              <a:t>                            </a:t>
            </a:r>
          </a:p>
          <a:p>
            <a:endParaRPr lang="es-ES" sz="2200" i="1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4C4ED3A-4732-66EF-7176-4C1579B12695}"/>
              </a:ext>
            </a:extLst>
          </p:cNvPr>
          <p:cNvSpPr txBox="1"/>
          <p:nvPr/>
        </p:nvSpPr>
        <p:spPr>
          <a:xfrm>
            <a:off x="3951659" y="4305483"/>
            <a:ext cx="5440851" cy="884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Sanz-Novo, M. Rivilla, V. M., et al., </a:t>
            </a:r>
            <a:r>
              <a:rPr lang="es-ES" sz="1400" dirty="0" err="1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ApJ</a:t>
            </a:r>
            <a:r>
              <a:rPr lang="es-ES" sz="1400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s-ES" sz="1400" i="0" dirty="0">
                <a:solidFill>
                  <a:srgbClr val="0000FF"/>
                </a:solidFill>
                <a:effectLst/>
                <a:latin typeface="-apple-system"/>
              </a:rPr>
              <a:t> 954 3, </a:t>
            </a:r>
            <a:r>
              <a:rPr lang="es-ES" sz="1400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2023</a:t>
            </a:r>
          </a:p>
          <a:p>
            <a:endParaRPr lang="es-ES" sz="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E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Rivilla, V. M., Sanz-Novo, M. et al., </a:t>
            </a:r>
            <a:r>
              <a:rPr lang="es-ES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ApJL</a:t>
            </a:r>
            <a:r>
              <a:rPr lang="es-E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953, L20, 2023</a:t>
            </a:r>
          </a:p>
          <a:p>
            <a:pPr>
              <a:lnSpc>
                <a:spcPct val="150000"/>
              </a:lnSpc>
            </a:pPr>
            <a:endParaRPr lang="es-ES" sz="13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E111908-467B-9FF1-1AE6-B1BAD8CE4380}"/>
              </a:ext>
            </a:extLst>
          </p:cNvPr>
          <p:cNvSpPr txBox="1"/>
          <p:nvPr/>
        </p:nvSpPr>
        <p:spPr>
          <a:xfrm>
            <a:off x="5081304" y="3781082"/>
            <a:ext cx="36163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/>
              <a:t>NEW THRILLING SCIENCE!!!</a:t>
            </a:r>
          </a:p>
        </p:txBody>
      </p:sp>
      <p:sp>
        <p:nvSpPr>
          <p:cNvPr id="20" name="Line 144">
            <a:extLst>
              <a:ext uri="{FF2B5EF4-FFF2-40B4-BE49-F238E27FC236}">
                <a16:creationId xmlns:a16="http://schemas.microsoft.com/office/drawing/2014/main" id="{180274BA-F5B9-2658-5AAB-7A7B04843F5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1372" y="7329918"/>
            <a:ext cx="1587" cy="333375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1700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sp>
        <p:nvSpPr>
          <p:cNvPr id="21" name="Line 144">
            <a:extLst>
              <a:ext uri="{FF2B5EF4-FFF2-40B4-BE49-F238E27FC236}">
                <a16:creationId xmlns:a16="http://schemas.microsoft.com/office/drawing/2014/main" id="{D2589413-63F2-4363-B267-060D1A474B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1372" y="7432055"/>
            <a:ext cx="1587" cy="224351"/>
          </a:xfrm>
          <a:prstGeom prst="line">
            <a:avLst/>
          </a:prstGeom>
          <a:noFill/>
          <a:ln w="0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sz="1700" kern="0">
              <a:solidFill>
                <a:srgbClr val="006666"/>
              </a:solidFill>
              <a:latin typeface="Calibri"/>
              <a:cs typeface="+mn-cs"/>
            </a:endParaRPr>
          </a:p>
        </p:txBody>
      </p:sp>
      <p:pic>
        <p:nvPicPr>
          <p:cNvPr id="22" name="Picture 2" descr="Radiotelescopio de 40 m">
            <a:extLst>
              <a:ext uri="{FF2B5EF4-FFF2-40B4-BE49-F238E27FC236}">
                <a16:creationId xmlns:a16="http://schemas.microsoft.com/office/drawing/2014/main" id="{2935319B-0CE2-AC85-32EA-02DA8A817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62" y="3615291"/>
            <a:ext cx="3107394" cy="233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2" descr="Imagen que contiene hombre, vistiendo, parado, computadora&#10;&#10;Descripción generada automáticamente">
            <a:extLst>
              <a:ext uri="{FF2B5EF4-FFF2-40B4-BE49-F238E27FC236}">
                <a16:creationId xmlns:a16="http://schemas.microsoft.com/office/drawing/2014/main" id="{4D66AF23-780A-48E7-2592-4AF05C0C49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" t="-2326" r="11218" b="2326"/>
          <a:stretch/>
        </p:blipFill>
        <p:spPr>
          <a:xfrm rot="5400000">
            <a:off x="2848588" y="4706748"/>
            <a:ext cx="1789436" cy="1362796"/>
          </a:xfrm>
          <a:prstGeom prst="rect">
            <a:avLst/>
          </a:prstGeom>
          <a:scene3d>
            <a:camera prst="perspectiveHeroicExtremeLeftFacing">
              <a:rot lat="1945466" lon="20603516" rev="20611137"/>
            </a:camera>
            <a:lightRig rig="threePt" dir="t"/>
          </a:scene3d>
          <a:sp3d>
            <a:bevelT/>
          </a:sp3d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ED55C71E-14C2-AD32-BBEC-08D92BD4F9E7}"/>
              </a:ext>
            </a:extLst>
          </p:cNvPr>
          <p:cNvSpPr txBox="1"/>
          <p:nvPr/>
        </p:nvSpPr>
        <p:spPr>
          <a:xfrm>
            <a:off x="445231" y="5672281"/>
            <a:ext cx="22057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i="1" dirty="0">
                <a:solidFill>
                  <a:schemeClr val="bg1"/>
                </a:solidFill>
              </a:rPr>
              <a:t>YEBES 40m (Guadalajara)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0EE7EF9-E169-D7B4-7A8B-A2ECBC19C94C}"/>
              </a:ext>
            </a:extLst>
          </p:cNvPr>
          <p:cNvSpPr txBox="1"/>
          <p:nvPr/>
        </p:nvSpPr>
        <p:spPr>
          <a:xfrm rot="1226877">
            <a:off x="2839804" y="6254296"/>
            <a:ext cx="16629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i="1" dirty="0"/>
              <a:t>IRAM 30m (Granada)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36DEE89C-B51B-14D8-746D-DCD743B773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3" t="2822" r="5406"/>
          <a:stretch/>
        </p:blipFill>
        <p:spPr>
          <a:xfrm>
            <a:off x="4788024" y="4902323"/>
            <a:ext cx="1803233" cy="1707862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CFB4121D-51BF-2BA9-65AB-E8B36581202F}"/>
              </a:ext>
            </a:extLst>
          </p:cNvPr>
          <p:cNvSpPr txBox="1"/>
          <p:nvPr/>
        </p:nvSpPr>
        <p:spPr>
          <a:xfrm>
            <a:off x="6516216" y="5579948"/>
            <a:ext cx="2252691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>
                <a:solidFill>
                  <a:srgbClr val="0000FF"/>
                </a:solidFill>
              </a:rPr>
              <a:t>LINK TO THE PAPER</a:t>
            </a:r>
          </a:p>
        </p:txBody>
      </p:sp>
    </p:spTree>
    <p:extLst>
      <p:ext uri="{BB962C8B-B14F-4D97-AF65-F5344CB8AC3E}">
        <p14:creationId xmlns:p14="http://schemas.microsoft.com/office/powerpoint/2010/main" val="297084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DC7C59-5858-4F39-A6D3-D0CABEDE8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031" y="1622607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21" name="3 Rectángulo">
            <a:extLst>
              <a:ext uri="{FF2B5EF4-FFF2-40B4-BE49-F238E27FC236}">
                <a16:creationId xmlns:a16="http://schemas.microsoft.com/office/drawing/2014/main" id="{D7809278-570E-4452-9B67-D9B9A6D95F2B}"/>
              </a:ext>
            </a:extLst>
          </p:cNvPr>
          <p:cNvSpPr/>
          <p:nvPr/>
        </p:nvSpPr>
        <p:spPr>
          <a:xfrm>
            <a:off x="395536" y="1771565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Very unstable molecule (rapidly decomposes into CO</a:t>
            </a:r>
            <a:r>
              <a:rPr lang="en-US" baseline="-25000" dirty="0"/>
              <a:t>2</a:t>
            </a:r>
            <a:r>
              <a:rPr lang="en-US" dirty="0"/>
              <a:t> and H</a:t>
            </a:r>
            <a:r>
              <a:rPr lang="en-US" baseline="-25000" dirty="0"/>
              <a:t>2</a:t>
            </a:r>
            <a:r>
              <a:rPr lang="en-US" dirty="0"/>
              <a:t>O under the presence of water).</a:t>
            </a:r>
          </a:p>
        </p:txBody>
      </p:sp>
      <p:sp>
        <p:nvSpPr>
          <p:cNvPr id="17" name="Cerrar llave 16">
            <a:extLst>
              <a:ext uri="{FF2B5EF4-FFF2-40B4-BE49-F238E27FC236}">
                <a16:creationId xmlns:a16="http://schemas.microsoft.com/office/drawing/2014/main" id="{415F109C-C420-4487-A59F-1B90BAA17B1B}"/>
              </a:ext>
            </a:extLst>
          </p:cNvPr>
          <p:cNvSpPr/>
          <p:nvPr/>
        </p:nvSpPr>
        <p:spPr>
          <a:xfrm rot="10800000">
            <a:off x="468700" y="5164680"/>
            <a:ext cx="213711" cy="1341016"/>
          </a:xfrm>
          <a:prstGeom prst="rightBrac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CAAE4DF4-864E-42FA-8E09-E37E0A992C77}"/>
              </a:ext>
            </a:extLst>
          </p:cNvPr>
          <p:cNvSpPr txBox="1"/>
          <p:nvPr/>
        </p:nvSpPr>
        <p:spPr>
          <a:xfrm>
            <a:off x="417786" y="2551544"/>
            <a:ext cx="854670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Laboratory</a:t>
            </a:r>
            <a:r>
              <a:rPr lang="es-ES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es-ES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conformational</a:t>
            </a:r>
            <a:r>
              <a:rPr lang="es-ES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identification</a:t>
            </a:r>
            <a:endParaRPr lang="es-ES" b="1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700" b="1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8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Cavity-based</a:t>
            </a:r>
            <a:r>
              <a:rPr lang="es-ES" sz="1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FTMW (and DR) </a:t>
            </a:r>
            <a:r>
              <a:rPr lang="es-ES" sz="18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rotational</a:t>
            </a:r>
            <a:r>
              <a:rPr lang="es-ES" sz="1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study</a:t>
            </a:r>
            <a:r>
              <a:rPr lang="es-ES" sz="1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(Mori et al. 2009, 2011)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400" i="1" dirty="0">
              <a:solidFill>
                <a:schemeClr val="bg1">
                  <a:lumMod val="8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es-ES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es-ES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approach</a:t>
            </a:r>
            <a:endParaRPr lang="es-ES" b="1" i="1" dirty="0">
              <a:solidFill>
                <a:schemeClr val="bg1">
                  <a:lumMod val="8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2000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b="1" i="1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4F33FC-6F35-3CDE-9DAF-8CBA75DFEB75}"/>
              </a:ext>
            </a:extLst>
          </p:cNvPr>
          <p:cNvSpPr/>
          <p:nvPr/>
        </p:nvSpPr>
        <p:spPr>
          <a:xfrm>
            <a:off x="0" y="0"/>
            <a:ext cx="9144000" cy="11312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7E20474-6167-6846-9CE0-F9DAA7DD1BFD}"/>
              </a:ext>
            </a:extLst>
          </p:cNvPr>
          <p:cNvSpPr/>
          <p:nvPr/>
        </p:nvSpPr>
        <p:spPr>
          <a:xfrm>
            <a:off x="0" y="792734"/>
            <a:ext cx="9144000" cy="338554"/>
          </a:xfrm>
          <a:prstGeom prst="rect">
            <a:avLst/>
          </a:prstGeom>
          <a:solidFill>
            <a:srgbClr val="6B6B6B"/>
          </a:solidFill>
          <a:ln>
            <a:solidFill>
              <a:srgbClr val="6B6B6B"/>
            </a:solidFill>
          </a:ln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  <a:cs typeface="Times New Roman" pitchFamily="18" charset="0"/>
              </a:rPr>
              <a:t>2.2 </a:t>
            </a:r>
            <a:r>
              <a:rPr lang="es-ES" sz="1600" dirty="0" err="1">
                <a:solidFill>
                  <a:schemeClr val="bg1"/>
                </a:solidFill>
                <a:cs typeface="Times New Roman" pitchFamily="18" charset="0"/>
              </a:rPr>
              <a:t>Computational</a:t>
            </a:r>
            <a:r>
              <a:rPr lang="es-ES" sz="16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cs typeface="Times New Roman" pitchFamily="18" charset="0"/>
              </a:rPr>
              <a:t>methods</a:t>
            </a:r>
            <a:endParaRPr lang="es-ES" sz="16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BFBFF380-BEAD-07DF-9740-09783E58263C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DA4DE73C-11EE-6B16-5B8B-3335EA7C53E8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22ED17A0-A3B1-E086-0BE9-B6454A9ECD7D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F7D9230F-0251-FEFD-B241-ED66D22ADCCD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D72EBF8F-C908-5CC6-9141-6C23A968BD39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1005DDD9-7215-152E-D0F6-5D9402B719AC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4B2766B4-3A4C-05F7-B0F2-9FF9F61535A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84B08CA5-09BA-7E24-CDFD-013B640270CC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1 Título">
            <a:extLst>
              <a:ext uri="{FF2B5EF4-FFF2-40B4-BE49-F238E27FC236}">
                <a16:creationId xmlns:a16="http://schemas.microsoft.com/office/drawing/2014/main" id="{EE570247-2FDF-F5E0-8531-4A6A982231DD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9" name="1 Título">
            <a:extLst>
              <a:ext uri="{FF2B5EF4-FFF2-40B4-BE49-F238E27FC236}">
                <a16:creationId xmlns:a16="http://schemas.microsoft.com/office/drawing/2014/main" id="{692C1EE1-3EC7-1B71-9CEA-930EE5EDCE13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75AD64F8-C63A-234F-4D4B-EABADEA9F5CB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AEA5FFB0-66F9-C12B-9768-1F19F1CD0B97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76755EB9-2FC8-0CA5-6E0A-5FBC3CCE9F09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FA3D5FE6-9E9C-7A2F-01FF-E154156A22B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70F4D825-E141-51A4-3FEE-B9CF2B1DD36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4C893B97-33C2-B418-D74C-127343F85668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6" name="1 Título">
            <a:extLst>
              <a:ext uri="{FF2B5EF4-FFF2-40B4-BE49-F238E27FC236}">
                <a16:creationId xmlns:a16="http://schemas.microsoft.com/office/drawing/2014/main" id="{DF91FF68-FD67-6C19-4CB0-261E26A1CDBA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7" name="1 Título">
            <a:extLst>
              <a:ext uri="{FF2B5EF4-FFF2-40B4-BE49-F238E27FC236}">
                <a16:creationId xmlns:a16="http://schemas.microsoft.com/office/drawing/2014/main" id="{B9AFCD9A-3394-235E-FCF2-8176DECA95C9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9" name="1 Título">
            <a:extLst>
              <a:ext uri="{FF2B5EF4-FFF2-40B4-BE49-F238E27FC236}">
                <a16:creationId xmlns:a16="http://schemas.microsoft.com/office/drawing/2014/main" id="{525AC2EC-4EA2-7C65-B5C8-50ABB9E25CF8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64DD8F41-3DE7-5EFC-501F-01D6C035CE2C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3.1.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Rotational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spectroscopy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: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generation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of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line catalogues and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initial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search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1" name="14 CuadroTexto">
            <a:extLst>
              <a:ext uri="{FF2B5EF4-FFF2-40B4-BE49-F238E27FC236}">
                <a16:creationId xmlns:a16="http://schemas.microsoft.com/office/drawing/2014/main" id="{37B365DE-F7E3-1DFF-BE00-F730EFD6B781}"/>
              </a:ext>
            </a:extLst>
          </p:cNvPr>
          <p:cNvSpPr txBox="1"/>
          <p:nvPr/>
        </p:nvSpPr>
        <p:spPr>
          <a:xfrm>
            <a:off x="417786" y="1300698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Scarce</a:t>
            </a:r>
            <a:r>
              <a:rPr lang="es-ES" sz="2000" b="1" dirty="0"/>
              <a:t> </a:t>
            </a:r>
            <a:r>
              <a:rPr lang="es-ES" sz="2000" b="1" dirty="0" err="1"/>
              <a:t>rotational</a:t>
            </a:r>
            <a:r>
              <a:rPr lang="es-ES" sz="2000" b="1" dirty="0"/>
              <a:t> </a:t>
            </a:r>
            <a:r>
              <a:rPr lang="es-ES" sz="2000" b="1" dirty="0" err="1"/>
              <a:t>spectroscopic</a:t>
            </a:r>
            <a:r>
              <a:rPr lang="es-ES" sz="2000" b="1" dirty="0"/>
              <a:t> data</a:t>
            </a:r>
          </a:p>
        </p:txBody>
      </p:sp>
      <p:sp>
        <p:nvSpPr>
          <p:cNvPr id="2" name="1 Título">
            <a:extLst>
              <a:ext uri="{FF2B5EF4-FFF2-40B4-BE49-F238E27FC236}">
                <a16:creationId xmlns:a16="http://schemas.microsoft.com/office/drawing/2014/main" id="{B641E8DB-60BA-B2BD-8843-4F34EEDCDF27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5" name="8 Flecha derecha">
            <a:extLst>
              <a:ext uri="{FF2B5EF4-FFF2-40B4-BE49-F238E27FC236}">
                <a16:creationId xmlns:a16="http://schemas.microsoft.com/office/drawing/2014/main" id="{A874FC9E-23EA-48A2-C7CC-953E6E16F989}"/>
              </a:ext>
            </a:extLst>
          </p:cNvPr>
          <p:cNvSpPr/>
          <p:nvPr/>
        </p:nvSpPr>
        <p:spPr>
          <a:xfrm>
            <a:off x="3851920" y="5946156"/>
            <a:ext cx="411676" cy="19950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7 CuadroTexto">
            <a:extLst>
              <a:ext uri="{FF2B5EF4-FFF2-40B4-BE49-F238E27FC236}">
                <a16:creationId xmlns:a16="http://schemas.microsoft.com/office/drawing/2014/main" id="{1A5AC94F-2A6B-F7D8-E4AF-DA0F2DAEB870}"/>
              </a:ext>
            </a:extLst>
          </p:cNvPr>
          <p:cNvSpPr txBox="1"/>
          <p:nvPr/>
        </p:nvSpPr>
        <p:spPr>
          <a:xfrm>
            <a:off x="3126704" y="3429000"/>
            <a:ext cx="547774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17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Two</a:t>
            </a:r>
            <a:r>
              <a:rPr lang="es-ES" sz="17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conformers</a:t>
            </a:r>
            <a:r>
              <a:rPr lang="es-ES" sz="17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well-characterized</a:t>
            </a:r>
            <a:r>
              <a:rPr lang="es-ES" sz="17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ES" sz="17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lab</a:t>
            </a:r>
            <a:r>
              <a:rPr lang="es-ES" sz="17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dirty="0"/>
              <a:t>(up </a:t>
            </a:r>
            <a:r>
              <a:rPr lang="es-ES" sz="1700" dirty="0" err="1"/>
              <a:t>to</a:t>
            </a:r>
            <a:r>
              <a:rPr lang="es-ES" sz="1700" dirty="0"/>
              <a:t> 41 and 65 GHz, </a:t>
            </a:r>
            <a:r>
              <a:rPr lang="es-ES" sz="1700" dirty="0" err="1"/>
              <a:t>respectively</a:t>
            </a:r>
            <a:r>
              <a:rPr lang="es-ES" sz="1700" dirty="0"/>
              <a:t>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5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700" dirty="0">
                <a:latin typeface="CMR10"/>
              </a:rPr>
              <a:t>T</a:t>
            </a:r>
            <a:r>
              <a:rPr lang="en-US" sz="1700" b="0" i="0" u="none" strike="noStrike" baseline="0" dirty="0">
                <a:latin typeface="CMR10"/>
              </a:rPr>
              <a:t>he lower-energy conformer,</a:t>
            </a:r>
            <a:r>
              <a:rPr lang="en-US" sz="1700" b="0" i="1" u="none" strike="noStrike" baseline="0" dirty="0">
                <a:latin typeface="CMR10"/>
              </a:rPr>
              <a:t> cis-cis </a:t>
            </a:r>
            <a:r>
              <a:rPr lang="en-US" sz="1700" b="0" i="0" u="none" strike="noStrike" baseline="0" dirty="0">
                <a:latin typeface="CMR10"/>
              </a:rPr>
              <a:t>HOCOOH: </a:t>
            </a:r>
            <a:r>
              <a:rPr lang="en-US" sz="1700" b="1" i="0" u="none" strike="noStrike" baseline="0" dirty="0">
                <a:latin typeface="CMR10"/>
              </a:rPr>
              <a:t>extremely low dipole moment </a:t>
            </a:r>
            <a:r>
              <a:rPr lang="en-US" sz="1700" b="0" i="0" u="none" strike="noStrike" baseline="0" dirty="0">
                <a:latin typeface="CMR10"/>
              </a:rPr>
              <a:t>(fifteen times lower), which will hamper its detection.</a:t>
            </a:r>
            <a:endParaRPr lang="en-US" sz="17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418AC0ED-7682-16F7-C98D-75F8A159713F}"/>
              </a:ext>
            </a:extLst>
          </p:cNvPr>
          <p:cNvSpPr txBox="1"/>
          <p:nvPr/>
        </p:nvSpPr>
        <p:spPr>
          <a:xfrm>
            <a:off x="683568" y="4203442"/>
            <a:ext cx="50954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Cis-cis                Cis-trans</a:t>
            </a:r>
            <a:endParaRPr lang="en-US" sz="1500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3A7014BE-CA97-1357-42AB-49F7AE45F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478492"/>
            <a:ext cx="1238605" cy="670588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57D6E7D-BE02-C8BE-72FF-6CE3C82CE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854" y="3292529"/>
            <a:ext cx="1651795" cy="1021774"/>
          </a:xfrm>
          <a:prstGeom prst="rect">
            <a:avLst/>
          </a:prstGeom>
        </p:spPr>
      </p:pic>
      <p:sp>
        <p:nvSpPr>
          <p:cNvPr id="51" name="8 Flecha derecha">
            <a:extLst>
              <a:ext uri="{FF2B5EF4-FFF2-40B4-BE49-F238E27FC236}">
                <a16:creationId xmlns:a16="http://schemas.microsoft.com/office/drawing/2014/main" id="{055F1765-FA81-DDA6-DCE6-FBCB1DE8A3B7}"/>
              </a:ext>
            </a:extLst>
          </p:cNvPr>
          <p:cNvSpPr/>
          <p:nvPr/>
        </p:nvSpPr>
        <p:spPr>
          <a:xfrm>
            <a:off x="5508104" y="5539026"/>
            <a:ext cx="411676" cy="19950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06EFA3B-E02E-C26E-2532-15E2E699114C}"/>
              </a:ext>
            </a:extLst>
          </p:cNvPr>
          <p:cNvSpPr txBox="1"/>
          <p:nvPr/>
        </p:nvSpPr>
        <p:spPr>
          <a:xfrm>
            <a:off x="683568" y="4975882"/>
            <a:ext cx="8460432" cy="1621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Preparation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line catalogues 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implementation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MADCUBA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First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inspection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Q-band data 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(31-50 GHz)              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several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lines</a:t>
            </a:r>
            <a:endParaRPr lang="es-ES" sz="1700" i="1" dirty="0">
              <a:solidFill>
                <a:schemeClr val="bg1">
                  <a:lumMod val="8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Exploration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3mm data               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Systematic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frequency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shifts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frequencies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New global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fit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including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newly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measured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astronomical</a:t>
            </a:r>
            <a:r>
              <a:rPr lang="es-ES" sz="1700" b="1" i="1" dirty="0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solidFill>
                  <a:schemeClr val="bg1">
                    <a:lumMod val="8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lines</a:t>
            </a:r>
            <a:endParaRPr lang="es-ES" sz="1700" b="1" i="1" dirty="0">
              <a:solidFill>
                <a:schemeClr val="bg1">
                  <a:lumMod val="8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335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DC7C59-5858-4F39-A6D3-D0CABEDE8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031" y="1622607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17" name="Cerrar llave 16">
            <a:extLst>
              <a:ext uri="{FF2B5EF4-FFF2-40B4-BE49-F238E27FC236}">
                <a16:creationId xmlns:a16="http://schemas.microsoft.com/office/drawing/2014/main" id="{415F109C-C420-4487-A59F-1B90BAA17B1B}"/>
              </a:ext>
            </a:extLst>
          </p:cNvPr>
          <p:cNvSpPr/>
          <p:nvPr/>
        </p:nvSpPr>
        <p:spPr>
          <a:xfrm rot="10800000">
            <a:off x="468700" y="5164680"/>
            <a:ext cx="213711" cy="1341016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CAAE4DF4-864E-42FA-8E09-E37E0A992C77}"/>
              </a:ext>
            </a:extLst>
          </p:cNvPr>
          <p:cNvSpPr txBox="1"/>
          <p:nvPr/>
        </p:nvSpPr>
        <p:spPr>
          <a:xfrm>
            <a:off x="417786" y="2551544"/>
            <a:ext cx="854670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s-ES" sz="700" b="1" i="1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8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al. 2009, 2011)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>
              <a:solidFill>
                <a:srgbClr val="0000FF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400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es-ES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es-ES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approach</a:t>
            </a:r>
            <a:endParaRPr lang="es-ES" b="1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2000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b="1" i="1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4F33FC-6F35-3CDE-9DAF-8CBA75DFEB75}"/>
              </a:ext>
            </a:extLst>
          </p:cNvPr>
          <p:cNvSpPr/>
          <p:nvPr/>
        </p:nvSpPr>
        <p:spPr>
          <a:xfrm>
            <a:off x="0" y="0"/>
            <a:ext cx="9144000" cy="11312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7E20474-6167-6846-9CE0-F9DAA7DD1BFD}"/>
              </a:ext>
            </a:extLst>
          </p:cNvPr>
          <p:cNvSpPr/>
          <p:nvPr/>
        </p:nvSpPr>
        <p:spPr>
          <a:xfrm>
            <a:off x="0" y="792734"/>
            <a:ext cx="9144000" cy="338554"/>
          </a:xfrm>
          <a:prstGeom prst="rect">
            <a:avLst/>
          </a:prstGeom>
          <a:solidFill>
            <a:srgbClr val="6B6B6B"/>
          </a:solidFill>
          <a:ln>
            <a:solidFill>
              <a:srgbClr val="6B6B6B"/>
            </a:solidFill>
          </a:ln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  <a:cs typeface="Times New Roman" pitchFamily="18" charset="0"/>
              </a:rPr>
              <a:t>2.2 </a:t>
            </a:r>
            <a:r>
              <a:rPr lang="es-ES" sz="1600" dirty="0" err="1">
                <a:solidFill>
                  <a:schemeClr val="bg1"/>
                </a:solidFill>
                <a:cs typeface="Times New Roman" pitchFamily="18" charset="0"/>
              </a:rPr>
              <a:t>Computational</a:t>
            </a:r>
            <a:r>
              <a:rPr lang="es-ES" sz="16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cs typeface="Times New Roman" pitchFamily="18" charset="0"/>
              </a:rPr>
              <a:t>methods</a:t>
            </a:r>
            <a:endParaRPr lang="es-ES" sz="16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BFBFF380-BEAD-07DF-9740-09783E58263C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DA4DE73C-11EE-6B16-5B8B-3335EA7C53E8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22ED17A0-A3B1-E086-0BE9-B6454A9ECD7D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F7D9230F-0251-FEFD-B241-ED66D22ADCCD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D72EBF8F-C908-5CC6-9141-6C23A968BD39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1005DDD9-7215-152E-D0F6-5D9402B719AC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4B2766B4-3A4C-05F7-B0F2-9FF9F61535A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84B08CA5-09BA-7E24-CDFD-013B640270CC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1 Título">
            <a:extLst>
              <a:ext uri="{FF2B5EF4-FFF2-40B4-BE49-F238E27FC236}">
                <a16:creationId xmlns:a16="http://schemas.microsoft.com/office/drawing/2014/main" id="{EE570247-2FDF-F5E0-8531-4A6A982231DD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9" name="1 Título">
            <a:extLst>
              <a:ext uri="{FF2B5EF4-FFF2-40B4-BE49-F238E27FC236}">
                <a16:creationId xmlns:a16="http://schemas.microsoft.com/office/drawing/2014/main" id="{692C1EE1-3EC7-1B71-9CEA-930EE5EDCE13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75AD64F8-C63A-234F-4D4B-EABADEA9F5CB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AEA5FFB0-66F9-C12B-9768-1F19F1CD0B97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76755EB9-2FC8-0CA5-6E0A-5FBC3CCE9F09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FA3D5FE6-9E9C-7A2F-01FF-E154156A22B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70F4D825-E141-51A4-3FEE-B9CF2B1DD36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4C893B97-33C2-B418-D74C-127343F85668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6" name="1 Título">
            <a:extLst>
              <a:ext uri="{FF2B5EF4-FFF2-40B4-BE49-F238E27FC236}">
                <a16:creationId xmlns:a16="http://schemas.microsoft.com/office/drawing/2014/main" id="{DF91FF68-FD67-6C19-4CB0-261E26A1CDBA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7" name="1 Título">
            <a:extLst>
              <a:ext uri="{FF2B5EF4-FFF2-40B4-BE49-F238E27FC236}">
                <a16:creationId xmlns:a16="http://schemas.microsoft.com/office/drawing/2014/main" id="{B9AFCD9A-3394-235E-FCF2-8176DECA95C9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9" name="1 Título">
            <a:extLst>
              <a:ext uri="{FF2B5EF4-FFF2-40B4-BE49-F238E27FC236}">
                <a16:creationId xmlns:a16="http://schemas.microsoft.com/office/drawing/2014/main" id="{525AC2EC-4EA2-7C65-B5C8-50ABB9E25CF8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64DD8F41-3DE7-5EFC-501F-01D6C035CE2C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3.1.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Rotational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spectroscopy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: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generation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of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line catalogues and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initial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search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1" name="14 CuadroTexto">
            <a:extLst>
              <a:ext uri="{FF2B5EF4-FFF2-40B4-BE49-F238E27FC236}">
                <a16:creationId xmlns:a16="http://schemas.microsoft.com/office/drawing/2014/main" id="{37B365DE-F7E3-1DFF-BE00-F730EFD6B781}"/>
              </a:ext>
            </a:extLst>
          </p:cNvPr>
          <p:cNvSpPr txBox="1"/>
          <p:nvPr/>
        </p:nvSpPr>
        <p:spPr>
          <a:xfrm>
            <a:off x="417786" y="1300698"/>
            <a:ext cx="4999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Initial</a:t>
            </a:r>
            <a:r>
              <a:rPr lang="es-ES" sz="2000" b="1" dirty="0"/>
              <a:t> </a:t>
            </a:r>
            <a:r>
              <a:rPr lang="es-ES" sz="2000" b="1" dirty="0" err="1"/>
              <a:t>search</a:t>
            </a:r>
            <a:r>
              <a:rPr lang="es-ES" sz="2000" b="1" dirty="0"/>
              <a:t>: </a:t>
            </a:r>
            <a:r>
              <a:rPr lang="es-ES" sz="2000" b="1" i="1" dirty="0">
                <a:solidFill>
                  <a:srgbClr val="0000FF"/>
                </a:solidFill>
              </a:rPr>
              <a:t>cis-trans</a:t>
            </a:r>
            <a:r>
              <a:rPr lang="es-ES" sz="2000" b="1" dirty="0">
                <a:solidFill>
                  <a:srgbClr val="0000FF"/>
                </a:solidFill>
              </a:rPr>
              <a:t> </a:t>
            </a:r>
            <a:r>
              <a:rPr lang="es-ES" sz="2000" b="1" dirty="0" err="1">
                <a:solidFill>
                  <a:srgbClr val="0000FF"/>
                </a:solidFill>
              </a:rPr>
              <a:t>conformer</a:t>
            </a:r>
            <a:r>
              <a:rPr lang="es-ES" sz="2000" b="1" dirty="0">
                <a:solidFill>
                  <a:srgbClr val="0000FF"/>
                </a:solidFill>
              </a:rPr>
              <a:t> </a:t>
            </a:r>
            <a:r>
              <a:rPr lang="es-ES" sz="2000" dirty="0" err="1"/>
              <a:t>of</a:t>
            </a:r>
            <a:r>
              <a:rPr lang="es-ES" sz="2000" dirty="0"/>
              <a:t> HOCOOH</a:t>
            </a:r>
          </a:p>
        </p:txBody>
      </p:sp>
      <p:sp>
        <p:nvSpPr>
          <p:cNvPr id="2" name="1 Título">
            <a:extLst>
              <a:ext uri="{FF2B5EF4-FFF2-40B4-BE49-F238E27FC236}">
                <a16:creationId xmlns:a16="http://schemas.microsoft.com/office/drawing/2014/main" id="{B641E8DB-60BA-B2BD-8843-4F34EEDCDF27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5" name="8 Flecha derecha">
            <a:extLst>
              <a:ext uri="{FF2B5EF4-FFF2-40B4-BE49-F238E27FC236}">
                <a16:creationId xmlns:a16="http://schemas.microsoft.com/office/drawing/2014/main" id="{A874FC9E-23EA-48A2-C7CC-953E6E16F989}"/>
              </a:ext>
            </a:extLst>
          </p:cNvPr>
          <p:cNvSpPr/>
          <p:nvPr/>
        </p:nvSpPr>
        <p:spPr>
          <a:xfrm>
            <a:off x="4880404" y="5946156"/>
            <a:ext cx="411676" cy="1995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8 Flecha derecha">
            <a:extLst>
              <a:ext uri="{FF2B5EF4-FFF2-40B4-BE49-F238E27FC236}">
                <a16:creationId xmlns:a16="http://schemas.microsoft.com/office/drawing/2014/main" id="{055F1765-FA81-DDA6-DCE6-FBCB1DE8A3B7}"/>
              </a:ext>
            </a:extLst>
          </p:cNvPr>
          <p:cNvSpPr/>
          <p:nvPr/>
        </p:nvSpPr>
        <p:spPr>
          <a:xfrm>
            <a:off x="5508104" y="5539026"/>
            <a:ext cx="411676" cy="1995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EB26527-BE44-A4DB-BE58-F8CB78E9F7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70"/>
          <a:stretch/>
        </p:blipFill>
        <p:spPr>
          <a:xfrm>
            <a:off x="540562" y="1834314"/>
            <a:ext cx="4896790" cy="257349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C0FA238-F932-7D88-9EC6-661D3AB04C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382" t="1857" r="48914" b="53387"/>
          <a:stretch/>
        </p:blipFill>
        <p:spPr>
          <a:xfrm>
            <a:off x="6012788" y="1844824"/>
            <a:ext cx="2376264" cy="223655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D78F2B7-45CF-9E09-C1BC-1668C284DD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84" t="90625" r="38478" b="137"/>
          <a:stretch/>
        </p:blipFill>
        <p:spPr>
          <a:xfrm>
            <a:off x="6516216" y="4064227"/>
            <a:ext cx="1632872" cy="34749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4D1550F-650C-DFD0-2C1C-7F6B679B6F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3" t="54169" r="95421" b="18940"/>
          <a:stretch/>
        </p:blipFill>
        <p:spPr>
          <a:xfrm>
            <a:off x="5686295" y="2412344"/>
            <a:ext cx="352804" cy="1143282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7F45BEE-78A6-6ED3-CD30-FF48807825C1}"/>
              </a:ext>
            </a:extLst>
          </p:cNvPr>
          <p:cNvSpPr txBox="1"/>
          <p:nvPr/>
        </p:nvSpPr>
        <p:spPr>
          <a:xfrm>
            <a:off x="683568" y="4975882"/>
            <a:ext cx="8460432" cy="1621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Preparation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line catalogues 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implementation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MADCUBA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First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inspection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Q-band data 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(31-50 GHz)              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several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lines</a:t>
            </a:r>
            <a:endParaRPr lang="es-ES" sz="1700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Exploration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3mm data 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(&lt;120 GHz)              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Systematic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frequency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shifts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New global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fit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including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 sz="17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newly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measured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astronomical</a:t>
            </a:r>
            <a:r>
              <a:rPr lang="es-ES" sz="17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700" b="1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lines</a:t>
            </a:r>
            <a:endParaRPr lang="es-ES" sz="1700" b="1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928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adroTexto 37">
            <a:extLst>
              <a:ext uri="{FF2B5EF4-FFF2-40B4-BE49-F238E27FC236}">
                <a16:creationId xmlns:a16="http://schemas.microsoft.com/office/drawing/2014/main" id="{6B319ED9-8D3D-EDEA-248E-A937F318FB12}"/>
              </a:ext>
            </a:extLst>
          </p:cNvPr>
          <p:cNvSpPr txBox="1"/>
          <p:nvPr/>
        </p:nvSpPr>
        <p:spPr>
          <a:xfrm>
            <a:off x="380344" y="5607531"/>
            <a:ext cx="8471568" cy="106182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effectLst/>
                <a:latin typeface="CMR10"/>
                <a:ea typeface="Calibri" panose="020F0502020204030204" pitchFamily="34" charset="0"/>
                <a:cs typeface="Times New Roman" panose="02020603050405020304" pitchFamily="18" charset="0"/>
              </a:rPr>
              <a:t>We detected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several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clear and unblended spectroscopic features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</a:t>
            </a:r>
            <a:r>
              <a:rPr lang="es-ES" sz="1800" b="1" i="0" u="none" strike="noStrike" baseline="0" dirty="0">
                <a:latin typeface="CMR10"/>
              </a:rPr>
              <a:t>S/N ratio </a:t>
            </a:r>
            <a:r>
              <a:rPr lang="es-ES" sz="1800" b="1" i="0" u="none" strike="noStrike" baseline="0" dirty="0">
                <a:latin typeface="CMMI10"/>
              </a:rPr>
              <a:t>&gt; </a:t>
            </a:r>
            <a:r>
              <a:rPr lang="es-ES" sz="1800" b="1" i="0" u="none" strike="noStrike" baseline="0" dirty="0">
                <a:latin typeface="CMR10"/>
              </a:rPr>
              <a:t>6 </a:t>
            </a:r>
            <a:r>
              <a:rPr lang="en-US" dirty="0">
                <a:latin typeface="CMR10"/>
              </a:rPr>
              <a:t>, highlighting </a:t>
            </a:r>
            <a:r>
              <a:rPr lang="en-US" sz="1800" b="1" i="0" u="none" strike="noStrike" baseline="0" dirty="0">
                <a:solidFill>
                  <a:srgbClr val="0000FF"/>
                </a:solidFill>
                <a:latin typeface="CMR10"/>
              </a:rPr>
              <a:t>four pairs of lines </a:t>
            </a:r>
            <a:r>
              <a:rPr lang="en-US" sz="1800" b="0" i="0" u="none" strike="noStrike" baseline="0" dirty="0">
                <a:latin typeface="CMR10"/>
              </a:rPr>
              <a:t>of </a:t>
            </a:r>
            <a:r>
              <a:rPr lang="en-US" sz="1800" b="0" i="1" u="none" strike="noStrike" baseline="0" dirty="0">
                <a:latin typeface="CMTI10"/>
              </a:rPr>
              <a:t>cis-trans</a:t>
            </a:r>
            <a:r>
              <a:rPr lang="en-US" sz="1800" b="0" i="0" u="none" strike="noStrike" baseline="0" dirty="0">
                <a:latin typeface="CMTI10"/>
              </a:rPr>
              <a:t> </a:t>
            </a:r>
            <a:r>
              <a:rPr lang="en-US" sz="1800" b="0" i="0" u="none" strike="noStrike" baseline="0" dirty="0">
                <a:latin typeface="CMR10"/>
              </a:rPr>
              <a:t>HOCOOH corresponding to different </a:t>
            </a:r>
            <a:r>
              <a:rPr lang="en-US" sz="1800" b="0" i="0" u="none" strike="noStrike" baseline="0" dirty="0">
                <a:latin typeface="CMMI10"/>
              </a:rPr>
              <a:t>K</a:t>
            </a:r>
            <a:r>
              <a:rPr lang="en-US" sz="1800" b="0" i="0" u="none" strike="noStrike" baseline="-25000" dirty="0">
                <a:latin typeface="CMMI7"/>
              </a:rPr>
              <a:t>a</a:t>
            </a:r>
            <a:r>
              <a:rPr lang="en-US" sz="1800" b="0" i="0" u="none" strike="noStrike" baseline="0" dirty="0">
                <a:latin typeface="CMMI7"/>
              </a:rPr>
              <a:t> </a:t>
            </a:r>
            <a:r>
              <a:rPr lang="en-US" sz="1800" b="0" i="0" u="none" strike="noStrike" baseline="0" dirty="0">
                <a:latin typeface="CMR10"/>
              </a:rPr>
              <a:t>= 0,1 and 2 progressions.</a:t>
            </a:r>
          </a:p>
          <a:p>
            <a:pPr algn="l"/>
            <a:endParaRPr lang="en-US" sz="900" dirty="0">
              <a:effectLst/>
              <a:latin typeface="CMR1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2444956-772C-4129-9ECC-CE97D161B281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45DC49E-6CA7-A621-6B3E-B30237ACB55D}"/>
              </a:ext>
            </a:extLst>
          </p:cNvPr>
          <p:cNvSpPr txBox="1"/>
          <p:nvPr/>
        </p:nvSpPr>
        <p:spPr>
          <a:xfrm>
            <a:off x="4322655" y="3319150"/>
            <a:ext cx="45967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b="0" i="1" dirty="0" err="1">
                <a:solidFill>
                  <a:schemeClr val="bg1"/>
                </a:solidFill>
                <a:effectLst/>
                <a:latin typeface="+mj-lt"/>
              </a:rPr>
              <a:t>Credit</a:t>
            </a:r>
            <a:r>
              <a:rPr lang="es-ES" sz="1400" b="0" i="1" dirty="0">
                <a:solidFill>
                  <a:schemeClr val="bg1"/>
                </a:solidFill>
                <a:effectLst/>
                <a:latin typeface="+mj-lt"/>
              </a:rPr>
              <a:t>: Jay Young</a:t>
            </a:r>
            <a:endParaRPr lang="es-E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5C4FBF84-633C-9377-9285-DE5BA4879DD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A902376A-7C5E-8755-E2B8-8EBA75009C8F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B855E118-8813-7CF2-92D8-5AF998D67E6F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EBF87999-28E0-6CB5-5210-AF3CC68179A8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95883671-F7CF-A149-03BA-8AC0EE9D4DCE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AA3EDD96-8E49-7DE1-6823-D1169811EDD1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4F1F2247-8717-9F7D-FEB2-E54277E7DB2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9EFFE483-4957-C602-9452-6C6B3E233BF2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55AB0541-0DCB-C267-FEE2-4738D84CCE47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1 Título">
            <a:extLst>
              <a:ext uri="{FF2B5EF4-FFF2-40B4-BE49-F238E27FC236}">
                <a16:creationId xmlns:a16="http://schemas.microsoft.com/office/drawing/2014/main" id="{AE6AB6EC-A34A-C995-9705-B92F4FEB936F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64C62347-B650-FEE4-E48B-23EBC8AD558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8" name="1 Título">
            <a:extLst>
              <a:ext uri="{FF2B5EF4-FFF2-40B4-BE49-F238E27FC236}">
                <a16:creationId xmlns:a16="http://schemas.microsoft.com/office/drawing/2014/main" id="{1C57564F-42E0-3A44-1601-3E2B9C36E05E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03600DF4-C698-49F8-0AF2-EF9A25A3DE15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409F816-8A46-2CB6-BA36-AD4CEB89DAC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041F30C6-8507-EB8A-26C7-6D9B3D7BC955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CC502583-AF84-F30F-D900-1C6A184177BF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8C153F48-B79B-9C54-65FB-FCB81041A2FB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4" name="1 Título">
            <a:extLst>
              <a:ext uri="{FF2B5EF4-FFF2-40B4-BE49-F238E27FC236}">
                <a16:creationId xmlns:a16="http://schemas.microsoft.com/office/drawing/2014/main" id="{2CF03B26-4C70-F5EF-05E4-D701AADFB8CB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9" name="1 Título">
            <a:extLst>
              <a:ext uri="{FF2B5EF4-FFF2-40B4-BE49-F238E27FC236}">
                <a16:creationId xmlns:a16="http://schemas.microsoft.com/office/drawing/2014/main" id="{5A3AD5B5-0149-CB9D-FCA2-5D1D079804C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40" name="1 Título">
            <a:extLst>
              <a:ext uri="{FF2B5EF4-FFF2-40B4-BE49-F238E27FC236}">
                <a16:creationId xmlns:a16="http://schemas.microsoft.com/office/drawing/2014/main" id="{6F43203D-0070-BBAE-0FE1-2C49C1A4BE64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9E2312C-BAF4-D5A7-A34C-C08CF7D4D62A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3.2.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Astronomical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search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for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HOCOOH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132AF03-5BEB-82A6-591B-2615290B1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7" b="476"/>
          <a:stretch/>
        </p:blipFill>
        <p:spPr>
          <a:xfrm>
            <a:off x="159524" y="1858906"/>
            <a:ext cx="6534412" cy="3181232"/>
          </a:xfrm>
          <a:prstGeom prst="rect">
            <a:avLst/>
          </a:prstGeom>
        </p:spPr>
      </p:pic>
      <p:sp>
        <p:nvSpPr>
          <p:cNvPr id="9" name="CustomShape 5">
            <a:extLst>
              <a:ext uri="{FF2B5EF4-FFF2-40B4-BE49-F238E27FC236}">
                <a16:creationId xmlns:a16="http://schemas.microsoft.com/office/drawing/2014/main" id="{380E4EC5-C8F9-0CB8-B388-6A2BF5730235}"/>
              </a:ext>
            </a:extLst>
          </p:cNvPr>
          <p:cNvSpPr/>
          <p:nvPr/>
        </p:nvSpPr>
        <p:spPr>
          <a:xfrm>
            <a:off x="1897797" y="4986266"/>
            <a:ext cx="4189692" cy="342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0" tIns="45000" rIns="144000" bIns="45000" anchor="ctr">
            <a:normAutofit/>
          </a:bodyPr>
          <a:lstStyle/>
          <a:p>
            <a:pPr algn="just"/>
            <a:r>
              <a:rPr lang="en-US" sz="1400" i="1" dirty="0">
                <a:latin typeface="+mj-lt"/>
              </a:rPr>
              <a:t>LTE spectra overlayed with the observations</a:t>
            </a:r>
          </a:p>
        </p:txBody>
      </p:sp>
      <p:sp>
        <p:nvSpPr>
          <p:cNvPr id="22" name="14 CuadroTexto">
            <a:extLst>
              <a:ext uri="{FF2B5EF4-FFF2-40B4-BE49-F238E27FC236}">
                <a16:creationId xmlns:a16="http://schemas.microsoft.com/office/drawing/2014/main" id="{5A21CA9D-6034-DA11-3EC0-6B41BDF897EE}"/>
              </a:ext>
            </a:extLst>
          </p:cNvPr>
          <p:cNvSpPr txBox="1"/>
          <p:nvPr/>
        </p:nvSpPr>
        <p:spPr>
          <a:xfrm>
            <a:off x="417786" y="1300698"/>
            <a:ext cx="7149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err="1"/>
              <a:t>Search</a:t>
            </a:r>
            <a:r>
              <a:rPr lang="es-ES" sz="2000" b="1" i="1" dirty="0"/>
              <a:t> </a:t>
            </a:r>
            <a:r>
              <a:rPr lang="es-ES" sz="2000" b="1" i="1" dirty="0" err="1"/>
              <a:t>for</a:t>
            </a:r>
            <a:r>
              <a:rPr lang="es-ES" sz="2000" b="1" i="1" dirty="0"/>
              <a:t> </a:t>
            </a:r>
            <a:r>
              <a:rPr lang="es-ES" sz="2000" b="1" i="1" dirty="0">
                <a:solidFill>
                  <a:srgbClr val="0000FF"/>
                </a:solidFill>
              </a:rPr>
              <a:t>cis-trans</a:t>
            </a:r>
            <a:r>
              <a:rPr lang="es-ES" sz="2000" b="1" dirty="0">
                <a:solidFill>
                  <a:srgbClr val="0000FF"/>
                </a:solidFill>
              </a:rPr>
              <a:t> HOCOOH </a:t>
            </a:r>
            <a:r>
              <a:rPr lang="es-ES" sz="2000" b="1" i="1" dirty="0" err="1"/>
              <a:t>toward</a:t>
            </a:r>
            <a:r>
              <a:rPr lang="es-ES" sz="2000" b="1" i="1" dirty="0"/>
              <a:t> </a:t>
            </a:r>
            <a:r>
              <a:rPr lang="es-ES" sz="2000" b="1" i="1" dirty="0" err="1"/>
              <a:t>the</a:t>
            </a:r>
            <a:r>
              <a:rPr lang="es-ES" sz="2000" b="1" i="1" dirty="0"/>
              <a:t> G+0.693 molecular </a:t>
            </a:r>
            <a:r>
              <a:rPr lang="es-ES" sz="2000" b="1" i="1" dirty="0" err="1"/>
              <a:t>cloud</a:t>
            </a:r>
            <a:endParaRPr lang="es-ES" sz="2000" i="1" dirty="0"/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D8BA8BD9-3984-9879-9AA3-B0104AA1F716}"/>
              </a:ext>
            </a:extLst>
          </p:cNvPr>
          <p:cNvSpPr/>
          <p:nvPr/>
        </p:nvSpPr>
        <p:spPr>
          <a:xfrm>
            <a:off x="371881" y="5509829"/>
            <a:ext cx="8541536" cy="1087523"/>
          </a:xfrm>
          <a:prstGeom prst="roundRect">
            <a:avLst>
              <a:gd name="adj" fmla="val 15774"/>
            </a:avLst>
          </a:prstGeom>
          <a:solidFill>
            <a:srgbClr val="DCE6F2">
              <a:alpha val="10980"/>
            </a:srgbClr>
          </a:solidFill>
          <a:ln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9BE96B22-F519-FB7C-BCD5-7F6D58ED8CD8}"/>
              </a:ext>
            </a:extLst>
          </p:cNvPr>
          <p:cNvSpPr/>
          <p:nvPr/>
        </p:nvSpPr>
        <p:spPr>
          <a:xfrm>
            <a:off x="6830736" y="2001032"/>
            <a:ext cx="1881952" cy="1105620"/>
          </a:xfrm>
          <a:prstGeom prst="roundRect">
            <a:avLst>
              <a:gd name="adj" fmla="val 15774"/>
            </a:avLst>
          </a:prstGeom>
          <a:solidFill>
            <a:srgbClr val="DCE6F2">
              <a:alpha val="10980"/>
            </a:srgbClr>
          </a:solidFill>
          <a:ln w="12700"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rgbClr val="0000FF"/>
                </a:solidFill>
              </a:rPr>
              <a:t>FIRST INTERSTELLAR MOLECULE WITH 3 OXYGEN ATOMS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016AF32-7DD6-17F4-EB57-197FA9987521}"/>
              </a:ext>
            </a:extLst>
          </p:cNvPr>
          <p:cNvSpPr txBox="1"/>
          <p:nvPr/>
        </p:nvSpPr>
        <p:spPr>
          <a:xfrm>
            <a:off x="6621011" y="3473181"/>
            <a:ext cx="3589559" cy="1964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700" i="1" dirty="0"/>
              <a:t>       Column density:</a:t>
            </a:r>
          </a:p>
          <a:p>
            <a:pPr algn="just"/>
            <a:endParaRPr lang="en-US" sz="800" i="1" dirty="0"/>
          </a:p>
          <a:p>
            <a:pPr algn="just"/>
            <a:r>
              <a:rPr lang="en-US" sz="1700" dirty="0">
                <a:solidFill>
                  <a:srgbClr val="0000FF"/>
                </a:solidFill>
              </a:rPr>
              <a:t>N = (6.4 ± 0.4)×10</a:t>
            </a:r>
            <a:r>
              <a:rPr lang="en-US" sz="1700" baseline="30000" dirty="0">
                <a:solidFill>
                  <a:srgbClr val="0000FF"/>
                </a:solidFill>
              </a:rPr>
              <a:t>12</a:t>
            </a:r>
            <a:r>
              <a:rPr lang="en-US" sz="1700" dirty="0">
                <a:solidFill>
                  <a:srgbClr val="0000FF"/>
                </a:solidFill>
              </a:rPr>
              <a:t> cm</a:t>
            </a:r>
            <a:r>
              <a:rPr lang="en-US" sz="1700" baseline="30000" dirty="0">
                <a:solidFill>
                  <a:srgbClr val="0000FF"/>
                </a:solidFill>
              </a:rPr>
              <a:t>−2</a:t>
            </a:r>
            <a:r>
              <a:rPr lang="en-US" sz="1700" dirty="0">
                <a:solidFill>
                  <a:srgbClr val="0000FF"/>
                </a:solidFill>
              </a:rPr>
              <a:t> </a:t>
            </a:r>
          </a:p>
          <a:p>
            <a:pPr algn="just"/>
            <a:r>
              <a:rPr lang="en-US" sz="1700" dirty="0"/>
              <a:t>T</a:t>
            </a:r>
            <a:r>
              <a:rPr lang="en-US" sz="1700" baseline="-25000" dirty="0"/>
              <a:t>ex </a:t>
            </a:r>
            <a:r>
              <a:rPr lang="en-US" sz="1700" dirty="0"/>
              <a:t>= 7.2 ± 0.6 K </a:t>
            </a:r>
          </a:p>
          <a:p>
            <a:pPr algn="just"/>
            <a:endParaRPr lang="en-US" sz="1700" dirty="0"/>
          </a:p>
          <a:p>
            <a:pPr algn="just"/>
            <a:endParaRPr lang="en-US" sz="1700" dirty="0"/>
          </a:p>
          <a:p>
            <a:pPr algn="just"/>
            <a:endParaRPr lang="en-US" sz="1600" baseline="30000" dirty="0"/>
          </a:p>
          <a:p>
            <a:pPr algn="just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93348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>
            <a:extLst>
              <a:ext uri="{FF2B5EF4-FFF2-40B4-BE49-F238E27FC236}">
                <a16:creationId xmlns:a16="http://schemas.microsoft.com/office/drawing/2014/main" id="{FF51E9ED-9089-13FA-9D7B-8FB7AE808B5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444D35E5-CDD6-EA16-6A5C-E14FB2CA4A2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03ECE543-6054-73F3-263E-F597C65F861C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1B1928F4-5824-3D71-71AA-5D4692D5AE05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0981B1EE-45C0-6ECC-8E70-920D041968BF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9816E51C-8E9C-D3CE-CA37-AE6B52DA5B1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0C48B0A5-072F-483F-2337-064A5C05D277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9AC8F285-63CA-0E99-4DEF-E5CE38A45C67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D8D3D4BD-D202-E165-99FA-FD55AEA48A50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580E88B5-16FF-E71F-8083-E8704F1E2202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3F3B090A-F712-4D73-FDDB-3E679B97F0C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FFF3D487-308D-2189-AFE0-93E724601814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4DD1072-0796-0C91-DD68-6CA6809139DC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C9C90E3-80A7-95DB-86D7-51C80F5CD61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F1A4CFE8-E7B5-D165-DC89-8C29F4BB995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7969BD33-150D-E1E5-4DED-F126CEAD7640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CE06CC0E-8C5B-EC59-AECC-CE3DAA1FD069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6F149DC3-5C84-3B70-C4C5-07641B7AA216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AA9B26AC-15A0-924A-A31E-A6F946EACD4C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E2B76FF7-0DDC-5AA3-E83F-A82FF01DD404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81284480-5E9A-7763-C650-4CAA1A16A835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3.2.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Astronomical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search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for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HOCOOH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707E92A-E254-FBE8-DB66-5B21FB102A2F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FE4D391-A8D3-0C11-94DD-F0BFE571B9C0}"/>
              </a:ext>
            </a:extLst>
          </p:cNvPr>
          <p:cNvSpPr/>
          <p:nvPr/>
        </p:nvSpPr>
        <p:spPr>
          <a:xfrm>
            <a:off x="7593009" y="1844824"/>
            <a:ext cx="648072" cy="243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F00CCB8-6105-3877-676E-6E3DFF1452B2}"/>
              </a:ext>
            </a:extLst>
          </p:cNvPr>
          <p:cNvSpPr txBox="1"/>
          <p:nvPr/>
        </p:nvSpPr>
        <p:spPr>
          <a:xfrm>
            <a:off x="477428" y="1764105"/>
            <a:ext cx="799741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 err="1">
                <a:solidFill>
                  <a:srgbClr val="000000"/>
                </a:solidFill>
                <a:latin typeface="CMR10"/>
              </a:rPr>
              <a:t>Nondetecton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of the low-lying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MR10"/>
              </a:rPr>
              <a:t>cis-cis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MR10"/>
              </a:rPr>
              <a:t> conformer:</a:t>
            </a:r>
          </a:p>
          <a:p>
            <a:pPr algn="l"/>
            <a:endParaRPr lang="en-US" dirty="0">
              <a:solidFill>
                <a:srgbClr val="000000"/>
              </a:solidFill>
              <a:latin typeface="CMR10"/>
            </a:endParaRPr>
          </a:p>
          <a:p>
            <a:pPr algn="l"/>
            <a:endParaRPr lang="es-ES" sz="1600" dirty="0">
              <a:solidFill>
                <a:srgbClr val="0000FF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85D125F-F781-6457-5CAB-4D80FB746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81" y="2485261"/>
            <a:ext cx="4072039" cy="216787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CAB36CF-C140-A607-0183-026AAF4B0062}"/>
              </a:ext>
            </a:extLst>
          </p:cNvPr>
          <p:cNvSpPr txBox="1"/>
          <p:nvPr/>
        </p:nvSpPr>
        <p:spPr>
          <a:xfrm>
            <a:off x="4826231" y="2305323"/>
            <a:ext cx="3589559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700" i="1" dirty="0"/>
              <a:t>Upper limit of cis-trans HOCOOH:</a:t>
            </a:r>
          </a:p>
          <a:p>
            <a:pPr algn="just"/>
            <a:endParaRPr lang="en-US" sz="100" i="1" dirty="0"/>
          </a:p>
          <a:p>
            <a:pPr algn="just"/>
            <a:r>
              <a:rPr lang="en-US" sz="1700" dirty="0">
                <a:solidFill>
                  <a:srgbClr val="0000FF"/>
                </a:solidFill>
              </a:rPr>
              <a:t>N </a:t>
            </a:r>
            <a:r>
              <a:rPr lang="en-US" sz="1600" b="0" i="0" u="none" strike="noStrike" baseline="0" dirty="0">
                <a:solidFill>
                  <a:srgbClr val="0000FF"/>
                </a:solidFill>
                <a:latin typeface="CMSY10"/>
              </a:rPr>
              <a:t>≤</a:t>
            </a:r>
            <a:r>
              <a:rPr lang="en-US" sz="1700" dirty="0">
                <a:solidFill>
                  <a:srgbClr val="0000FF"/>
                </a:solidFill>
              </a:rPr>
              <a:t> 1.6 × 10</a:t>
            </a:r>
            <a:r>
              <a:rPr lang="en-US" sz="1700" baseline="30000" dirty="0">
                <a:solidFill>
                  <a:srgbClr val="0000FF"/>
                </a:solidFill>
              </a:rPr>
              <a:t>14</a:t>
            </a:r>
            <a:r>
              <a:rPr lang="en-US" sz="1700" dirty="0">
                <a:solidFill>
                  <a:srgbClr val="0000FF"/>
                </a:solidFill>
              </a:rPr>
              <a:t> cm</a:t>
            </a:r>
            <a:r>
              <a:rPr lang="en-US" sz="1700" baseline="30000" dirty="0">
                <a:solidFill>
                  <a:srgbClr val="0000FF"/>
                </a:solidFill>
              </a:rPr>
              <a:t>−2</a:t>
            </a:r>
            <a:r>
              <a:rPr lang="en-US" sz="1700" dirty="0">
                <a:solidFill>
                  <a:srgbClr val="0000FF"/>
                </a:solidFill>
              </a:rPr>
              <a:t> </a:t>
            </a:r>
          </a:p>
          <a:p>
            <a:pPr algn="just"/>
            <a:endParaRPr lang="en-US" sz="1700" dirty="0"/>
          </a:p>
          <a:p>
            <a:pPr algn="just"/>
            <a:r>
              <a:rPr lang="en-US" sz="1700" dirty="0"/>
              <a:t>Molecular abundance compared to H</a:t>
            </a:r>
            <a:r>
              <a:rPr lang="en-US" sz="1700" baseline="-25000" dirty="0"/>
              <a:t>2</a:t>
            </a:r>
            <a:r>
              <a:rPr lang="en-US" sz="1700" dirty="0"/>
              <a:t> of </a:t>
            </a:r>
            <a:r>
              <a:rPr lang="en-US" sz="1700" b="0" i="0" u="none" strike="noStrike" baseline="0" dirty="0">
                <a:solidFill>
                  <a:srgbClr val="0000FF"/>
                </a:solidFill>
                <a:latin typeface="CMSY10"/>
              </a:rPr>
              <a:t>≤</a:t>
            </a:r>
            <a:r>
              <a:rPr lang="es-ES" sz="1700" b="0" i="0" dirty="0">
                <a:solidFill>
                  <a:srgbClr val="0000FF"/>
                </a:solidFill>
                <a:effectLst/>
                <a:latin typeface="Google Sans"/>
              </a:rPr>
              <a:t> </a:t>
            </a:r>
            <a:r>
              <a:rPr lang="en-US" sz="1700" dirty="0">
                <a:solidFill>
                  <a:srgbClr val="0000FF"/>
                </a:solidFill>
                <a:latin typeface="Google Sans"/>
              </a:rPr>
              <a:t>1.2</a:t>
            </a:r>
            <a:r>
              <a:rPr lang="en-US" sz="1700" dirty="0">
                <a:solidFill>
                  <a:srgbClr val="0000FF"/>
                </a:solidFill>
              </a:rPr>
              <a:t> x 10</a:t>
            </a:r>
            <a:r>
              <a:rPr lang="en-US" sz="1700" baseline="30000" dirty="0">
                <a:solidFill>
                  <a:srgbClr val="0000FF"/>
                </a:solidFill>
              </a:rPr>
              <a:t>-9</a:t>
            </a:r>
          </a:p>
          <a:p>
            <a:pPr algn="just"/>
            <a:endParaRPr lang="en-US" sz="1700" baseline="30000" dirty="0">
              <a:solidFill>
                <a:srgbClr val="0000FF"/>
              </a:solidFill>
            </a:endParaRPr>
          </a:p>
          <a:p>
            <a:pPr algn="just"/>
            <a:endParaRPr lang="en-US" sz="1000" dirty="0"/>
          </a:p>
          <a:p>
            <a:pPr algn="ctr"/>
            <a:r>
              <a:rPr lang="en-US" sz="1700" b="1" dirty="0"/>
              <a:t>Constrains on the abundance of      </a:t>
            </a:r>
            <a:r>
              <a:rPr lang="en-US" sz="1700" b="1" i="1" dirty="0"/>
              <a:t>cis-cis</a:t>
            </a:r>
            <a:r>
              <a:rPr lang="en-US" sz="1700" b="1" dirty="0"/>
              <a:t> HOCOOH in the ISM</a:t>
            </a:r>
          </a:p>
          <a:p>
            <a:pPr algn="just"/>
            <a:endParaRPr lang="en-US" sz="1600" baseline="30000" dirty="0"/>
          </a:p>
          <a:p>
            <a:pPr algn="just"/>
            <a:endParaRPr lang="en-US" sz="1600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BB0F176C-A309-74CE-B5E4-F25B8D67E763}"/>
              </a:ext>
            </a:extLst>
          </p:cNvPr>
          <p:cNvSpPr/>
          <p:nvPr/>
        </p:nvSpPr>
        <p:spPr>
          <a:xfrm>
            <a:off x="371881" y="5085184"/>
            <a:ext cx="8541536" cy="1368152"/>
          </a:xfrm>
          <a:prstGeom prst="roundRect">
            <a:avLst>
              <a:gd name="adj" fmla="val 15774"/>
            </a:avLst>
          </a:prstGeom>
          <a:solidFill>
            <a:srgbClr val="DCE6F2">
              <a:alpha val="10980"/>
            </a:srgbClr>
          </a:solidFill>
          <a:ln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s-ES" dirty="0" err="1">
                <a:solidFill>
                  <a:schemeClr val="tx1"/>
                </a:solidFill>
                <a:latin typeface="CMR10"/>
              </a:rPr>
              <a:t>I</a:t>
            </a:r>
            <a:r>
              <a:rPr lang="es-ES" sz="1800" b="0" i="0" u="none" strike="noStrike" baseline="0" dirty="0" err="1">
                <a:solidFill>
                  <a:schemeClr val="tx1"/>
                </a:solidFill>
                <a:latin typeface="CMR10"/>
              </a:rPr>
              <a:t>ts</a:t>
            </a:r>
            <a:r>
              <a:rPr lang="es-ES" sz="1800" b="0" i="0" u="none" strike="noStrike" baseline="0" dirty="0">
                <a:solidFill>
                  <a:schemeClr val="tx1"/>
                </a:solidFill>
                <a:latin typeface="CMR10"/>
              </a:rPr>
              <a:t> </a:t>
            </a:r>
            <a:r>
              <a:rPr lang="es-ES" sz="1800" b="1" i="0" u="none" strike="noStrike" baseline="0" dirty="0" err="1">
                <a:solidFill>
                  <a:schemeClr val="tx1"/>
                </a:solidFill>
                <a:latin typeface="CMR10"/>
              </a:rPr>
              <a:t>abundance</a:t>
            </a:r>
            <a:r>
              <a:rPr lang="es-ES" sz="1800" b="0" i="0" u="none" strike="noStrike" baseline="0" dirty="0">
                <a:solidFill>
                  <a:schemeClr val="tx1"/>
                </a:solidFill>
                <a:latin typeface="CMR10"/>
              </a:rPr>
              <a:t> </a:t>
            </a:r>
            <a:r>
              <a:rPr lang="es-ES" sz="1800" b="0" i="0" u="none" strike="noStrike" baseline="0" dirty="0" err="1">
                <a:solidFill>
                  <a:schemeClr val="tx1"/>
                </a:solidFill>
                <a:latin typeface="CMR10"/>
              </a:rPr>
              <a:t>is</a:t>
            </a:r>
            <a:r>
              <a:rPr lang="es-ES" dirty="0">
                <a:solidFill>
                  <a:schemeClr val="tx1"/>
                </a:solidFill>
                <a:latin typeface="CMR10"/>
              </a:rPr>
              <a:t> 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MR10"/>
              </a:rPr>
              <a:t>expected to be of </a:t>
            </a:r>
            <a:r>
              <a:rPr lang="en-US" sz="1800" b="1" i="0" u="none" strike="noStrike" baseline="0" dirty="0">
                <a:solidFill>
                  <a:schemeClr val="tx1"/>
                </a:solidFill>
                <a:latin typeface="CMR10"/>
              </a:rPr>
              <a:t>the same order 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MR10"/>
              </a:rPr>
              <a:t>as that of </a:t>
            </a:r>
            <a:r>
              <a:rPr lang="en-US" sz="1800" b="1" i="1" u="none" strike="noStrike" baseline="0" dirty="0">
                <a:solidFill>
                  <a:schemeClr val="tx1"/>
                </a:solidFill>
                <a:latin typeface="CMTI10"/>
              </a:rPr>
              <a:t>trans</a:t>
            </a:r>
            <a:r>
              <a:rPr lang="en-US" sz="1800" b="1" i="0" u="none" strike="noStrike" baseline="0" dirty="0">
                <a:solidFill>
                  <a:schemeClr val="tx1"/>
                </a:solidFill>
                <a:latin typeface="CMR10"/>
              </a:rPr>
              <a:t>-HCOOH.</a:t>
            </a:r>
          </a:p>
          <a:p>
            <a:pPr algn="l"/>
            <a:endParaRPr lang="en-US" sz="1200" b="1" i="0" u="none" strike="noStrike" baseline="0" dirty="0">
              <a:solidFill>
                <a:schemeClr val="tx1"/>
              </a:solidFill>
              <a:latin typeface="CMR10"/>
            </a:endParaRPr>
          </a:p>
          <a:p>
            <a:pPr algn="l"/>
            <a:r>
              <a:rPr lang="en-US" sz="1800" b="1" i="0" u="none" strike="noStrike" baseline="0" dirty="0">
                <a:solidFill>
                  <a:schemeClr val="tx1"/>
                </a:solidFill>
                <a:latin typeface="CMR10"/>
              </a:rPr>
              <a:t>Carbonic acid 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MR10"/>
              </a:rPr>
              <a:t>possibly emerges as an </a:t>
            </a:r>
            <a:r>
              <a:rPr lang="en-US" sz="1800" b="1" i="0" u="none" strike="noStrike" baseline="0" dirty="0">
                <a:solidFill>
                  <a:schemeClr val="tx1"/>
                </a:solidFill>
                <a:latin typeface="CMR10"/>
              </a:rPr>
              <a:t>abundant O-bearing COM 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MR10"/>
              </a:rPr>
              <a:t>in the ISM although it </a:t>
            </a:r>
            <a:r>
              <a:rPr lang="es-ES" sz="1800" b="0" i="0" u="none" strike="noStrike" baseline="0" dirty="0" err="1">
                <a:solidFill>
                  <a:schemeClr val="tx1"/>
                </a:solidFill>
                <a:latin typeface="CMR10"/>
              </a:rPr>
              <a:t>went</a:t>
            </a:r>
            <a:r>
              <a:rPr lang="es-ES" sz="1800" b="0" i="0" u="none" strike="noStrike" baseline="0" dirty="0">
                <a:solidFill>
                  <a:schemeClr val="tx1"/>
                </a:solidFill>
                <a:latin typeface="CMR10"/>
              </a:rPr>
              <a:t> </a:t>
            </a:r>
            <a:r>
              <a:rPr lang="es-ES" sz="1800" b="0" i="0" u="none" strike="noStrike" baseline="0" dirty="0" err="1">
                <a:solidFill>
                  <a:schemeClr val="tx1"/>
                </a:solidFill>
                <a:latin typeface="CMR10"/>
              </a:rPr>
              <a:t>unnoticed</a:t>
            </a:r>
            <a:r>
              <a:rPr lang="es-ES" sz="1800" b="0" i="0" u="none" strike="noStrike" baseline="0" dirty="0">
                <a:solidFill>
                  <a:schemeClr val="tx1"/>
                </a:solidFill>
                <a:latin typeface="CMR10"/>
              </a:rPr>
              <a:t> so </a:t>
            </a:r>
            <a:r>
              <a:rPr lang="es-ES" sz="1800" b="0" i="0" u="none" strike="noStrike" baseline="0" dirty="0" err="1">
                <a:solidFill>
                  <a:schemeClr val="tx1"/>
                </a:solidFill>
                <a:latin typeface="CMR10"/>
              </a:rPr>
              <a:t>far</a:t>
            </a:r>
            <a:r>
              <a:rPr lang="es-ES" sz="1800" b="0" i="0" u="none" strike="noStrike" baseline="0" dirty="0">
                <a:solidFill>
                  <a:schemeClr val="tx1"/>
                </a:solidFill>
                <a:latin typeface="CMR10"/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9" name="14 CuadroTexto">
            <a:extLst>
              <a:ext uri="{FF2B5EF4-FFF2-40B4-BE49-F238E27FC236}">
                <a16:creationId xmlns:a16="http://schemas.microsoft.com/office/drawing/2014/main" id="{B2C9676D-9156-AE40-36DE-E8B196CE616B}"/>
              </a:ext>
            </a:extLst>
          </p:cNvPr>
          <p:cNvSpPr txBox="1"/>
          <p:nvPr/>
        </p:nvSpPr>
        <p:spPr>
          <a:xfrm>
            <a:off x="417786" y="1300698"/>
            <a:ext cx="6884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err="1"/>
              <a:t>Search</a:t>
            </a:r>
            <a:r>
              <a:rPr lang="es-ES" sz="2000" b="1" i="1" dirty="0"/>
              <a:t> </a:t>
            </a:r>
            <a:r>
              <a:rPr lang="es-ES" sz="2000" b="1" i="1" dirty="0" err="1"/>
              <a:t>for</a:t>
            </a:r>
            <a:r>
              <a:rPr lang="es-ES" sz="2000" b="1" i="1" dirty="0"/>
              <a:t> </a:t>
            </a:r>
            <a:r>
              <a:rPr lang="es-ES" sz="2000" b="1" i="1" dirty="0">
                <a:solidFill>
                  <a:srgbClr val="0000FF"/>
                </a:solidFill>
              </a:rPr>
              <a:t>cis-cis</a:t>
            </a:r>
            <a:r>
              <a:rPr lang="es-ES" sz="2000" b="1" dirty="0">
                <a:solidFill>
                  <a:srgbClr val="0000FF"/>
                </a:solidFill>
              </a:rPr>
              <a:t> HOCOOH </a:t>
            </a:r>
            <a:r>
              <a:rPr lang="es-ES" sz="2000" b="1" i="1" dirty="0" err="1"/>
              <a:t>toward</a:t>
            </a:r>
            <a:r>
              <a:rPr lang="es-ES" sz="2000" b="1" i="1" dirty="0"/>
              <a:t> </a:t>
            </a:r>
            <a:r>
              <a:rPr lang="es-ES" sz="2000" b="1" i="1" dirty="0" err="1"/>
              <a:t>the</a:t>
            </a:r>
            <a:r>
              <a:rPr lang="es-ES" sz="2000" b="1" i="1" dirty="0"/>
              <a:t> G+0.693 molecular </a:t>
            </a:r>
            <a:r>
              <a:rPr lang="es-ES" sz="2000" b="1" i="1" dirty="0" err="1"/>
              <a:t>cloud</a:t>
            </a:r>
            <a:endParaRPr lang="es-ES" sz="2000" i="1" dirty="0"/>
          </a:p>
        </p:txBody>
      </p:sp>
    </p:spTree>
    <p:extLst>
      <p:ext uri="{BB962C8B-B14F-4D97-AF65-F5344CB8AC3E}">
        <p14:creationId xmlns:p14="http://schemas.microsoft.com/office/powerpoint/2010/main" val="2570134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>
            <a:extLst>
              <a:ext uri="{FF2B5EF4-FFF2-40B4-BE49-F238E27FC236}">
                <a16:creationId xmlns:a16="http://schemas.microsoft.com/office/drawing/2014/main" id="{FF51E9ED-9089-13FA-9D7B-8FB7AE808B5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444D35E5-CDD6-EA16-6A5C-E14FB2CA4A2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03ECE543-6054-73F3-263E-F597C65F861C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1B1928F4-5824-3D71-71AA-5D4692D5AE05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0981B1EE-45C0-6ECC-8E70-920D041968BF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9816E51C-8E9C-D3CE-CA37-AE6B52DA5B1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0C48B0A5-072F-483F-2337-064A5C05D277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9AC8F285-63CA-0E99-4DEF-E5CE38A45C67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D8D3D4BD-D202-E165-99FA-FD55AEA48A50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580E88B5-16FF-E71F-8083-E8704F1E2202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3F3B090A-F712-4D73-FDDB-3E679B97F0C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FFF3D487-308D-2189-AFE0-93E724601814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4DD1072-0796-0C91-DD68-6CA6809139DC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C9C90E3-80A7-95DB-86D7-51C80F5CD61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F1A4CFE8-E7B5-D165-DC89-8C29F4BB995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7969BD33-150D-E1E5-4DED-F126CEAD7640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CE06CC0E-8C5B-EC59-AECC-CE3DAA1FD069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6F149DC3-5C84-3B70-C4C5-07641B7AA216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AA9B26AC-15A0-924A-A31E-A6F946EACD4C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E2B76FF7-0DDC-5AA3-E83F-A82FF01DD404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81284480-5E9A-7763-C650-4CAA1A16A835}"/>
              </a:ext>
            </a:extLst>
          </p:cNvPr>
          <p:cNvSpPr/>
          <p:nvPr/>
        </p:nvSpPr>
        <p:spPr>
          <a:xfrm>
            <a:off x="0" y="792734"/>
            <a:ext cx="9144000" cy="315471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3.3.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Discussion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707E92A-E254-FBE8-DB66-5B21FB102A2F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FE4D391-A8D3-0C11-94DD-F0BFE571B9C0}"/>
              </a:ext>
            </a:extLst>
          </p:cNvPr>
          <p:cNvSpPr/>
          <p:nvPr/>
        </p:nvSpPr>
        <p:spPr>
          <a:xfrm>
            <a:off x="7593009" y="1844824"/>
            <a:ext cx="648072" cy="243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5 CuadroTexto">
            <a:extLst>
              <a:ext uri="{FF2B5EF4-FFF2-40B4-BE49-F238E27FC236}">
                <a16:creationId xmlns:a16="http://schemas.microsoft.com/office/drawing/2014/main" id="{B6951036-4715-C8BA-6736-8A85798A73E0}"/>
              </a:ext>
            </a:extLst>
          </p:cNvPr>
          <p:cNvSpPr txBox="1"/>
          <p:nvPr/>
        </p:nvSpPr>
        <p:spPr>
          <a:xfrm>
            <a:off x="477428" y="1340768"/>
            <a:ext cx="87750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Abundance of carboxylic acids in different astronomical environments:</a:t>
            </a:r>
          </a:p>
          <a:p>
            <a:endParaRPr lang="en-US" dirty="0"/>
          </a:p>
          <a:p>
            <a:endParaRPr lang="es-ES" sz="2000" i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1BF237E-5880-F0A4-6749-4C70D4E53EDD}"/>
              </a:ext>
            </a:extLst>
          </p:cNvPr>
          <p:cNvSpPr txBox="1"/>
          <p:nvPr/>
        </p:nvSpPr>
        <p:spPr>
          <a:xfrm>
            <a:off x="496869" y="5877272"/>
            <a:ext cx="4120942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kern="1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Carboxylic acids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seem to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survive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      </a:t>
            </a:r>
            <a:r>
              <a:rPr lang="en-US" sz="1800" b="1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star-formation process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FEF9192-2E0F-63FD-803F-AB3B059BC3DB}"/>
              </a:ext>
            </a:extLst>
          </p:cNvPr>
          <p:cNvSpPr txBox="1"/>
          <p:nvPr/>
        </p:nvSpPr>
        <p:spPr>
          <a:xfrm>
            <a:off x="606986" y="1988840"/>
            <a:ext cx="81270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0000"/>
                </a:solidFill>
                <a:latin typeface="CMR10"/>
              </a:rPr>
              <a:t>Molecular cloud: G+0.693 </a:t>
            </a:r>
          </a:p>
          <a:p>
            <a:pPr algn="l"/>
            <a:r>
              <a:rPr lang="en-US" sz="1500" dirty="0">
                <a:solidFill>
                  <a:srgbClr val="0000FF"/>
                </a:solidFill>
                <a:latin typeface="CMR10"/>
              </a:rPr>
              <a:t>(This work)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MR1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0000"/>
                </a:solidFill>
                <a:latin typeface="CMR10"/>
              </a:rPr>
              <a:t>Star forming-regions: </a:t>
            </a:r>
            <a:r>
              <a:rPr lang="en-US" sz="1700" dirty="0" err="1">
                <a:solidFill>
                  <a:srgbClr val="000000"/>
                </a:solidFill>
                <a:latin typeface="CMR10"/>
              </a:rPr>
              <a:t>Sgr</a:t>
            </a:r>
            <a:r>
              <a:rPr lang="en-US" sz="1700" dirty="0">
                <a:solidFill>
                  <a:srgbClr val="000000"/>
                </a:solidFill>
                <a:latin typeface="CMR10"/>
              </a:rPr>
              <a:t> B2(N) </a:t>
            </a:r>
          </a:p>
          <a:p>
            <a:pPr algn="l"/>
            <a:r>
              <a:rPr lang="en-US" sz="1500" dirty="0">
                <a:solidFill>
                  <a:srgbClr val="0000FF"/>
                </a:solidFill>
                <a:latin typeface="CMR10"/>
              </a:rPr>
              <a:t>(</a:t>
            </a:r>
            <a:r>
              <a:rPr lang="en-US" sz="1500" dirty="0" err="1">
                <a:solidFill>
                  <a:srgbClr val="0000FF"/>
                </a:solidFill>
                <a:latin typeface="CMR10"/>
              </a:rPr>
              <a:t>Belloche</a:t>
            </a:r>
            <a:r>
              <a:rPr lang="en-US" sz="1500" dirty="0">
                <a:solidFill>
                  <a:srgbClr val="0000FF"/>
                </a:solidFill>
                <a:latin typeface="CMR10"/>
              </a:rPr>
              <a:t> et al. 2013)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MR1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0000"/>
                </a:solidFill>
                <a:latin typeface="CMR10"/>
              </a:rPr>
              <a:t>Asteroids: </a:t>
            </a:r>
            <a:r>
              <a:rPr lang="da-DK" sz="1700" b="0" i="0" u="none" strike="noStrike" baseline="0" dirty="0">
                <a:solidFill>
                  <a:srgbClr val="000000"/>
                </a:solidFill>
                <a:latin typeface="CMR10"/>
              </a:rPr>
              <a:t>Ryugu material </a:t>
            </a:r>
          </a:p>
          <a:p>
            <a:pPr algn="l"/>
            <a:r>
              <a:rPr lang="da-DK" sz="1500" dirty="0">
                <a:solidFill>
                  <a:srgbClr val="0000FF"/>
                </a:solidFill>
                <a:latin typeface="CMR10"/>
              </a:rPr>
              <a:t>(</a:t>
            </a:r>
            <a:r>
              <a:rPr lang="da-DK" sz="1500" b="0" i="0" u="none" strike="noStrike" baseline="0" dirty="0">
                <a:solidFill>
                  <a:srgbClr val="0000FF"/>
                </a:solidFill>
                <a:latin typeface="CMR10"/>
              </a:rPr>
              <a:t>Naraoka et al. 2023) </a:t>
            </a:r>
          </a:p>
          <a:p>
            <a:pPr algn="l"/>
            <a:endParaRPr lang="en-US" sz="1000" dirty="0">
              <a:solidFill>
                <a:srgbClr val="0000FF"/>
              </a:solidFill>
              <a:latin typeface="CMR1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0000"/>
                </a:solidFill>
                <a:latin typeface="CMR10"/>
              </a:rPr>
              <a:t>Comets: </a:t>
            </a:r>
            <a:r>
              <a:rPr lang="en-US" sz="1700" b="0" i="0" u="none" strike="noStrike" baseline="0" dirty="0">
                <a:solidFill>
                  <a:srgbClr val="000000"/>
                </a:solidFill>
                <a:latin typeface="CMR10"/>
              </a:rPr>
              <a:t>67P/</a:t>
            </a:r>
            <a:r>
              <a:rPr lang="en-US" sz="1700" b="0" i="0" u="none" strike="noStrike" baseline="0" dirty="0" err="1">
                <a:solidFill>
                  <a:srgbClr val="000000"/>
                </a:solidFill>
                <a:latin typeface="CMR10"/>
              </a:rPr>
              <a:t>Churyumov-Gerasimenko</a:t>
            </a:r>
            <a:endParaRPr lang="en-US" sz="1700" dirty="0">
              <a:solidFill>
                <a:srgbClr val="000000"/>
              </a:solidFill>
              <a:latin typeface="CMR10"/>
            </a:endParaRPr>
          </a:p>
          <a:p>
            <a:pPr algn="l"/>
            <a:r>
              <a:rPr lang="en-US" sz="14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n-US" sz="1400" b="0" i="0" u="none" strike="noStrike" baseline="0" dirty="0" err="1">
                <a:solidFill>
                  <a:srgbClr val="0000FF"/>
                </a:solidFill>
                <a:latin typeface="CMR10"/>
              </a:rPr>
              <a:t>Altwegg</a:t>
            </a:r>
            <a:r>
              <a:rPr lang="en-US" sz="1400" dirty="0">
                <a:solidFill>
                  <a:srgbClr val="0000FF"/>
                </a:solidFill>
                <a:latin typeface="CMR10"/>
              </a:rPr>
              <a:t> </a:t>
            </a:r>
            <a:r>
              <a:rPr lang="da-DK" sz="1400" b="0" i="0" u="none" strike="noStrike" baseline="0" dirty="0">
                <a:solidFill>
                  <a:srgbClr val="0000FF"/>
                </a:solidFill>
                <a:latin typeface="CMR10"/>
              </a:rPr>
              <a:t>et al. 2016</a:t>
            </a:r>
            <a:r>
              <a:rPr lang="da-DK" sz="1400" b="0" i="0" u="none" strike="noStrike" baseline="0" dirty="0">
                <a:solidFill>
                  <a:srgbClr val="000000"/>
                </a:solidFill>
                <a:latin typeface="CMR10"/>
              </a:rPr>
              <a:t>; </a:t>
            </a:r>
            <a:r>
              <a:rPr lang="da-DK" sz="1400" b="0" i="0" u="none" strike="noStrike" baseline="0" dirty="0">
                <a:solidFill>
                  <a:srgbClr val="0000FF"/>
                </a:solidFill>
                <a:latin typeface="CMR10"/>
              </a:rPr>
              <a:t>Drozdovskaya 2019</a:t>
            </a:r>
            <a:r>
              <a:rPr lang="da-DK" sz="1400" b="0" i="0" u="none" strike="noStrike" baseline="0" dirty="0">
                <a:solidFill>
                  <a:srgbClr val="000000"/>
                </a:solidFill>
                <a:latin typeface="CMR10"/>
              </a:rPr>
              <a:t>)</a:t>
            </a:r>
            <a:endParaRPr lang="es-E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MR10"/>
            </a:endParaRPr>
          </a:p>
        </p:txBody>
      </p:sp>
      <p:pic>
        <p:nvPicPr>
          <p:cNvPr id="2" name="Imagen 1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A06577C7-D47B-73B5-9102-96FBA96E6C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14" y="1825676"/>
            <a:ext cx="3812539" cy="438755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17068D7-B918-46D7-027F-1583E7CC8DD5}"/>
              </a:ext>
            </a:extLst>
          </p:cNvPr>
          <p:cNvSpPr txBox="1"/>
          <p:nvPr/>
        </p:nvSpPr>
        <p:spPr>
          <a:xfrm>
            <a:off x="4895976" y="6270312"/>
            <a:ext cx="4149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Chemical </a:t>
            </a:r>
            <a:r>
              <a:rPr lang="es-ES" sz="1400" i="1" dirty="0" err="1"/>
              <a:t>inheritance</a:t>
            </a:r>
            <a:r>
              <a:rPr lang="es-ES" sz="1400" i="1" dirty="0"/>
              <a:t> </a:t>
            </a:r>
            <a:r>
              <a:rPr lang="es-ES" sz="1400" i="1" dirty="0" err="1"/>
              <a:t>of</a:t>
            </a:r>
            <a:r>
              <a:rPr lang="es-ES" sz="1400" i="1" dirty="0"/>
              <a:t> </a:t>
            </a:r>
            <a:r>
              <a:rPr lang="es-ES" sz="1400" i="1" dirty="0" err="1"/>
              <a:t>inteterstellar</a:t>
            </a:r>
            <a:r>
              <a:rPr lang="es-ES" sz="1400" i="1" dirty="0"/>
              <a:t> </a:t>
            </a:r>
            <a:r>
              <a:rPr lang="es-ES" sz="1400" i="1" dirty="0" err="1"/>
              <a:t>carboxylic</a:t>
            </a:r>
            <a:r>
              <a:rPr lang="es-ES" sz="1400" i="1" dirty="0"/>
              <a:t> </a:t>
            </a:r>
            <a:r>
              <a:rPr lang="es-ES" sz="1400" i="1" dirty="0" err="1"/>
              <a:t>acids</a:t>
            </a:r>
            <a:endParaRPr lang="es-ES" sz="1400" i="1" dirty="0"/>
          </a:p>
        </p:txBody>
      </p:sp>
      <p:sp>
        <p:nvSpPr>
          <p:cNvPr id="5" name="Cerrar llave 4">
            <a:extLst>
              <a:ext uri="{FF2B5EF4-FFF2-40B4-BE49-F238E27FC236}">
                <a16:creationId xmlns:a16="http://schemas.microsoft.com/office/drawing/2014/main" id="{22FEACF2-C9F1-445A-7499-DDF0A4097420}"/>
              </a:ext>
            </a:extLst>
          </p:cNvPr>
          <p:cNvSpPr/>
          <p:nvPr/>
        </p:nvSpPr>
        <p:spPr>
          <a:xfrm rot="10800000">
            <a:off x="409994" y="2013390"/>
            <a:ext cx="196992" cy="2462692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8245116F-C550-83B9-B466-66C8CA9CD592}"/>
              </a:ext>
            </a:extLst>
          </p:cNvPr>
          <p:cNvSpPr/>
          <p:nvPr/>
        </p:nvSpPr>
        <p:spPr>
          <a:xfrm>
            <a:off x="409993" y="5877272"/>
            <a:ext cx="4306023" cy="720080"/>
          </a:xfrm>
          <a:prstGeom prst="roundRect">
            <a:avLst>
              <a:gd name="adj" fmla="val 15774"/>
            </a:avLst>
          </a:prstGeom>
          <a:solidFill>
            <a:srgbClr val="DCE6F2">
              <a:alpha val="10980"/>
            </a:srgbClr>
          </a:solidFill>
          <a:ln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8340FD9-B338-FA19-01E5-03FDCD877BAF}"/>
              </a:ext>
            </a:extLst>
          </p:cNvPr>
          <p:cNvSpPr txBox="1"/>
          <p:nvPr/>
        </p:nvSpPr>
        <p:spPr>
          <a:xfrm>
            <a:off x="346341" y="4725144"/>
            <a:ext cx="44416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750" b="1" i="0" u="none" strike="noStrike" baseline="0" dirty="0" err="1">
                <a:latin typeface="CMR10"/>
              </a:rPr>
              <a:t>Relationship</a:t>
            </a:r>
            <a:r>
              <a:rPr lang="es-ES" sz="1750" dirty="0">
                <a:latin typeface="CMR10"/>
              </a:rPr>
              <a:t> </a:t>
            </a:r>
            <a:r>
              <a:rPr lang="en-US" sz="1750" b="0" i="0" u="none" strike="noStrike" baseline="0" dirty="0">
                <a:latin typeface="CMR10"/>
              </a:rPr>
              <a:t>between their </a:t>
            </a:r>
            <a:r>
              <a:rPr lang="en-US" sz="1750" b="1" i="0" u="none" strike="noStrike" baseline="0" dirty="0">
                <a:latin typeface="CMR10"/>
              </a:rPr>
              <a:t>relative molecular abundances</a:t>
            </a:r>
            <a:r>
              <a:rPr lang="en-US" sz="1750" b="0" i="0" u="none" strike="noStrike" baseline="0" dirty="0">
                <a:latin typeface="CMR10"/>
              </a:rPr>
              <a:t> in the ISM and that found in </a:t>
            </a:r>
            <a:r>
              <a:rPr lang="en-US" sz="1750" b="1" i="0" u="none" strike="noStrike" baseline="0" dirty="0">
                <a:latin typeface="CMR10"/>
              </a:rPr>
              <a:t>minor bodies </a:t>
            </a:r>
            <a:r>
              <a:rPr lang="es-ES" sz="1750" b="1" i="0" u="none" strike="noStrike" baseline="0" dirty="0" err="1">
                <a:latin typeface="CMR10"/>
              </a:rPr>
              <a:t>of</a:t>
            </a:r>
            <a:r>
              <a:rPr lang="es-ES" sz="1750" b="1" i="0" u="none" strike="noStrike" baseline="0" dirty="0">
                <a:latin typeface="CMR10"/>
              </a:rPr>
              <a:t> </a:t>
            </a:r>
            <a:r>
              <a:rPr lang="es-ES" sz="1750" b="1" i="0" u="none" strike="noStrike" baseline="0" dirty="0" err="1">
                <a:latin typeface="CMR10"/>
              </a:rPr>
              <a:t>the</a:t>
            </a:r>
            <a:r>
              <a:rPr lang="es-ES" sz="1750" b="1" i="0" u="none" strike="noStrike" baseline="0" dirty="0">
                <a:latin typeface="CMR10"/>
              </a:rPr>
              <a:t> Solar </a:t>
            </a:r>
            <a:r>
              <a:rPr lang="es-ES" sz="1750" b="1" i="0" u="none" strike="noStrike" baseline="0" dirty="0" err="1">
                <a:latin typeface="CMR10"/>
              </a:rPr>
              <a:t>System</a:t>
            </a:r>
            <a:endParaRPr lang="es-ES" sz="1750" b="1" i="0" u="none" strike="noStrike" baseline="0" dirty="0">
              <a:latin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3694401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>
            <a:extLst>
              <a:ext uri="{FF2B5EF4-FFF2-40B4-BE49-F238E27FC236}">
                <a16:creationId xmlns:a16="http://schemas.microsoft.com/office/drawing/2014/main" id="{FF51E9ED-9089-13FA-9D7B-8FB7AE808B5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444D35E5-CDD6-EA16-6A5C-E14FB2CA4A2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03ECE543-6054-73F3-263E-F597C65F861C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1B1928F4-5824-3D71-71AA-5D4692D5AE05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0981B1EE-45C0-6ECC-8E70-920D041968BF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9816E51C-8E9C-D3CE-CA37-AE6B52DA5B1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0C48B0A5-072F-483F-2337-064A5C05D277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9AC8F285-63CA-0E99-4DEF-E5CE38A45C67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D8D3D4BD-D202-E165-99FA-FD55AEA48A50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580E88B5-16FF-E71F-8083-E8704F1E2202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3F3B090A-F712-4D73-FDDB-3E679B97F0C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FFF3D487-308D-2189-AFE0-93E724601814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4DD1072-0796-0C91-DD68-6CA6809139DC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C9C90E3-80A7-95DB-86D7-51C80F5CD61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F1A4CFE8-E7B5-D165-DC89-8C29F4BB995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7969BD33-150D-E1E5-4DED-F126CEAD7640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CE06CC0E-8C5B-EC59-AECC-CE3DAA1FD069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6F149DC3-5C84-3B70-C4C5-07641B7AA216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AA9B26AC-15A0-924A-A31E-A6F946EACD4C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E2B76FF7-0DDC-5AA3-E83F-A82FF01DD404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81284480-5E9A-7763-C650-4CAA1A16A835}"/>
              </a:ext>
            </a:extLst>
          </p:cNvPr>
          <p:cNvSpPr/>
          <p:nvPr/>
        </p:nvSpPr>
        <p:spPr>
          <a:xfrm>
            <a:off x="0" y="792734"/>
            <a:ext cx="9144000" cy="315471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3.3.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Discussion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707E92A-E254-FBE8-DB66-5B21FB102A2F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FE4D391-A8D3-0C11-94DD-F0BFE571B9C0}"/>
              </a:ext>
            </a:extLst>
          </p:cNvPr>
          <p:cNvSpPr/>
          <p:nvPr/>
        </p:nvSpPr>
        <p:spPr>
          <a:xfrm>
            <a:off x="7593009" y="1844824"/>
            <a:ext cx="648072" cy="243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5 CuadroTexto">
            <a:extLst>
              <a:ext uri="{FF2B5EF4-FFF2-40B4-BE49-F238E27FC236}">
                <a16:creationId xmlns:a16="http://schemas.microsoft.com/office/drawing/2014/main" id="{B6951036-4715-C8BA-6736-8A85798A73E0}"/>
              </a:ext>
            </a:extLst>
          </p:cNvPr>
          <p:cNvSpPr txBox="1"/>
          <p:nvPr/>
        </p:nvSpPr>
        <p:spPr>
          <a:xfrm>
            <a:off x="477428" y="1340768"/>
            <a:ext cx="8331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err="1"/>
              <a:t>Formation</a:t>
            </a:r>
            <a:r>
              <a:rPr lang="es-ES" sz="2000" b="1" i="1" dirty="0"/>
              <a:t> </a:t>
            </a:r>
            <a:r>
              <a:rPr lang="es-ES" sz="2000" b="1" i="1" dirty="0" err="1"/>
              <a:t>pathways</a:t>
            </a:r>
            <a:r>
              <a:rPr lang="es-ES" sz="2000" b="1" i="1" dirty="0"/>
              <a:t> </a:t>
            </a:r>
            <a:r>
              <a:rPr lang="es-ES" sz="2000" b="1" i="1" dirty="0" err="1"/>
              <a:t>of</a:t>
            </a:r>
            <a:r>
              <a:rPr lang="es-ES" sz="2000" b="1" i="1" dirty="0"/>
              <a:t> HOCOOH: </a:t>
            </a:r>
            <a:r>
              <a:rPr lang="en-US" dirty="0"/>
              <a:t>Plethora of experimental and theoretical studies</a:t>
            </a:r>
          </a:p>
          <a:p>
            <a:endParaRPr lang="es-ES" sz="2000" i="1" dirty="0"/>
          </a:p>
        </p:txBody>
      </p:sp>
      <p:sp>
        <p:nvSpPr>
          <p:cNvPr id="39" name="8 Flecha derecha">
            <a:extLst>
              <a:ext uri="{FF2B5EF4-FFF2-40B4-BE49-F238E27FC236}">
                <a16:creationId xmlns:a16="http://schemas.microsoft.com/office/drawing/2014/main" id="{75DB4891-A4FE-56DF-94D5-DFCE17F7F433}"/>
              </a:ext>
            </a:extLst>
          </p:cNvPr>
          <p:cNvSpPr/>
          <p:nvPr/>
        </p:nvSpPr>
        <p:spPr>
          <a:xfrm>
            <a:off x="643835" y="2058336"/>
            <a:ext cx="471781" cy="23019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F6CCC6-1C0A-1CED-6A3D-411DB33251DB}"/>
              </a:ext>
            </a:extLst>
          </p:cNvPr>
          <p:cNvSpPr txBox="1"/>
          <p:nvPr/>
        </p:nvSpPr>
        <p:spPr>
          <a:xfrm>
            <a:off x="1648104" y="3429000"/>
            <a:ext cx="4637314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800" b="0" i="0" u="none" strike="noStrike" baseline="0" dirty="0">
                <a:latin typeface="CMR10"/>
              </a:rPr>
              <a:t>CO + OH </a:t>
            </a:r>
            <a:r>
              <a:rPr lang="es-ES" sz="1800" b="0" i="0" u="none" strike="noStrike" baseline="0" dirty="0">
                <a:latin typeface="CMSY10"/>
              </a:rPr>
              <a:t>→ </a:t>
            </a:r>
            <a:r>
              <a:rPr lang="es-ES" sz="1800" b="0" i="1" u="none" strike="noStrike" baseline="0" dirty="0">
                <a:latin typeface="CMTI10"/>
              </a:rPr>
              <a:t>trans</a:t>
            </a:r>
            <a:r>
              <a:rPr lang="es-ES" sz="1800" b="0" i="0" u="none" strike="noStrike" baseline="0" dirty="0">
                <a:latin typeface="CMTI10"/>
              </a:rPr>
              <a:t>-</a:t>
            </a:r>
            <a:r>
              <a:rPr lang="es-ES" sz="1800" b="0" i="0" u="none" strike="noStrike" baseline="0" dirty="0">
                <a:latin typeface="CMR10"/>
              </a:rPr>
              <a:t>HOCO           (1)</a:t>
            </a:r>
          </a:p>
          <a:p>
            <a:pPr algn="r"/>
            <a:endParaRPr lang="es-ES" sz="500" b="0" i="0" u="none" strike="noStrike" baseline="0" dirty="0">
              <a:latin typeface="CMR10"/>
            </a:endParaRPr>
          </a:p>
          <a:p>
            <a:pPr algn="r"/>
            <a:r>
              <a:rPr lang="es-ES" sz="1800" b="0" i="0" u="none" strike="noStrike" baseline="0" dirty="0">
                <a:latin typeface="CMR10"/>
              </a:rPr>
              <a:t>CO + OH </a:t>
            </a:r>
            <a:r>
              <a:rPr lang="es-ES" sz="1800" b="0" i="0" u="none" strike="noStrike" baseline="0" dirty="0">
                <a:latin typeface="CMSY10"/>
              </a:rPr>
              <a:t>→</a:t>
            </a:r>
            <a:r>
              <a:rPr lang="es-ES" i="1" dirty="0">
                <a:latin typeface="CMTI10"/>
              </a:rPr>
              <a:t> cis</a:t>
            </a:r>
            <a:r>
              <a:rPr lang="es-ES" dirty="0">
                <a:latin typeface="CMTI10"/>
              </a:rPr>
              <a:t>-HOCO  </a:t>
            </a:r>
            <a:r>
              <a:rPr lang="es-ES" i="1" dirty="0">
                <a:latin typeface="CMTI10"/>
              </a:rPr>
              <a:t>             </a:t>
            </a:r>
            <a:r>
              <a:rPr lang="es-ES" sz="1800" b="0" i="0" u="none" strike="noStrike" baseline="0" dirty="0">
                <a:latin typeface="CMR10"/>
              </a:rPr>
              <a:t>(2)</a:t>
            </a:r>
          </a:p>
          <a:p>
            <a:pPr algn="r"/>
            <a:endParaRPr lang="es-ES" sz="500" b="0" i="0" u="none" strike="noStrike" baseline="0" dirty="0">
              <a:latin typeface="CMR10"/>
            </a:endParaRPr>
          </a:p>
          <a:p>
            <a:pPr algn="r"/>
            <a:r>
              <a:rPr lang="es-ES" i="1" dirty="0">
                <a:latin typeface="CMTI10"/>
              </a:rPr>
              <a:t>trans</a:t>
            </a:r>
            <a:r>
              <a:rPr lang="es-ES" sz="1800" b="0" i="0" u="none" strike="noStrike" baseline="0" dirty="0">
                <a:latin typeface="CMTI10"/>
              </a:rPr>
              <a:t>-</a:t>
            </a:r>
            <a:r>
              <a:rPr lang="es-ES" sz="1800" b="0" i="0" u="none" strike="noStrike" baseline="0" dirty="0">
                <a:latin typeface="CMR10"/>
              </a:rPr>
              <a:t>HOCO + OH </a:t>
            </a:r>
            <a:r>
              <a:rPr lang="es-ES" sz="1800" b="0" i="0" u="none" strike="noStrike" baseline="0" dirty="0">
                <a:latin typeface="CMSY10"/>
              </a:rPr>
              <a:t>→ </a:t>
            </a:r>
            <a:r>
              <a:rPr lang="es-ES" sz="1800" b="0" i="0" u="none" strike="noStrike" baseline="0" dirty="0">
                <a:latin typeface="CMR10"/>
              </a:rPr>
              <a:t>HOCOOH               (3)</a:t>
            </a:r>
          </a:p>
          <a:p>
            <a:pPr algn="r"/>
            <a:endParaRPr lang="es-ES" sz="500" b="0" i="0" u="none" strike="noStrike" baseline="0" dirty="0">
              <a:latin typeface="CMR10"/>
            </a:endParaRPr>
          </a:p>
          <a:p>
            <a:pPr algn="r"/>
            <a:r>
              <a:rPr lang="es-ES" i="1" dirty="0">
                <a:latin typeface="CMTI10"/>
              </a:rPr>
              <a:t>cis</a:t>
            </a:r>
            <a:r>
              <a:rPr lang="es-ES" sz="1800" b="0" i="0" u="none" strike="noStrike" baseline="0" dirty="0">
                <a:latin typeface="CMTI10"/>
              </a:rPr>
              <a:t>-</a:t>
            </a:r>
            <a:r>
              <a:rPr lang="es-ES" sz="1800" b="0" i="0" u="none" strike="noStrike" baseline="0" dirty="0">
                <a:latin typeface="CMR10"/>
              </a:rPr>
              <a:t>HOCO + OH </a:t>
            </a:r>
            <a:r>
              <a:rPr lang="es-ES" sz="1800" b="0" i="0" u="none" strike="noStrike" baseline="0" dirty="0">
                <a:latin typeface="CMSY10"/>
              </a:rPr>
              <a:t>→ </a:t>
            </a:r>
            <a:r>
              <a:rPr lang="es-ES" sz="1800" b="0" i="0" u="none" strike="noStrike" baseline="0" dirty="0">
                <a:latin typeface="CMR10"/>
              </a:rPr>
              <a:t>HOCOOH               (4)</a:t>
            </a:r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7529E6E-F4F2-0E5F-9C7F-A0FF5E8AA9BD}"/>
              </a:ext>
            </a:extLst>
          </p:cNvPr>
          <p:cNvSpPr txBox="1"/>
          <p:nvPr/>
        </p:nvSpPr>
        <p:spPr>
          <a:xfrm>
            <a:off x="1662878" y="5661248"/>
            <a:ext cx="4637314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800" b="0" i="0" u="none" strike="noStrike" baseline="0" dirty="0">
                <a:latin typeface="CMR10"/>
              </a:rPr>
              <a:t>H</a:t>
            </a:r>
            <a:r>
              <a:rPr lang="pt-BR" sz="800" b="0" i="0" u="none" strike="noStrike" baseline="0" dirty="0">
                <a:latin typeface="CMR7"/>
              </a:rPr>
              <a:t>2</a:t>
            </a:r>
            <a:r>
              <a:rPr lang="pt-BR" sz="1800" b="0" i="0" u="none" strike="noStrike" baseline="0" dirty="0">
                <a:latin typeface="CMR10"/>
              </a:rPr>
              <a:t>O + e</a:t>
            </a:r>
            <a:r>
              <a:rPr lang="pt-BR" b="0" i="0" u="none" strike="noStrike" baseline="30000" dirty="0">
                <a:latin typeface="CMSY7"/>
              </a:rPr>
              <a:t>−</a:t>
            </a:r>
            <a:r>
              <a:rPr lang="pt-BR" sz="800" b="0" i="0" u="none" strike="noStrike" baseline="0" dirty="0">
                <a:latin typeface="CMSY7"/>
              </a:rPr>
              <a:t> </a:t>
            </a:r>
            <a:r>
              <a:rPr lang="pt-BR" sz="1800" b="0" i="0" u="none" strike="noStrike" baseline="0" dirty="0">
                <a:latin typeface="CMSY10"/>
              </a:rPr>
              <a:t>→ </a:t>
            </a:r>
            <a:r>
              <a:rPr lang="pt-BR" sz="1800" b="0" i="0" u="none" strike="noStrike" baseline="0" dirty="0">
                <a:latin typeface="CMR10"/>
              </a:rPr>
              <a:t>H + OH + e</a:t>
            </a:r>
            <a:r>
              <a:rPr lang="pt-BR" b="0" i="0" u="none" strike="noStrike" baseline="30000" dirty="0">
                <a:latin typeface="CMSY7"/>
              </a:rPr>
              <a:t> −</a:t>
            </a:r>
            <a:r>
              <a:rPr lang="pt-BR" dirty="0">
                <a:latin typeface="CMSY7"/>
              </a:rPr>
              <a:t>  </a:t>
            </a:r>
            <a:r>
              <a:rPr lang="pt-BR" b="0" i="0" u="none" strike="noStrike" baseline="0" dirty="0">
                <a:latin typeface="CMSY7"/>
              </a:rPr>
              <a:t>         </a:t>
            </a:r>
            <a:r>
              <a:rPr lang="pt-BR" sz="1800" b="0" i="0" u="none" strike="noStrike" baseline="0" dirty="0">
                <a:latin typeface="CMR10"/>
              </a:rPr>
              <a:t>(5)</a:t>
            </a:r>
          </a:p>
          <a:p>
            <a:pPr algn="r"/>
            <a:endParaRPr lang="pt-BR" sz="500" b="0" i="0" u="none" strike="noStrike" baseline="0" dirty="0">
              <a:latin typeface="CMR10"/>
            </a:endParaRPr>
          </a:p>
          <a:p>
            <a:pPr algn="r"/>
            <a:r>
              <a:rPr lang="es-ES" sz="1800" b="0" i="0" u="none" strike="noStrike" baseline="0" dirty="0">
                <a:latin typeface="CMR10"/>
              </a:rPr>
              <a:t>H + CO</a:t>
            </a:r>
            <a:r>
              <a:rPr lang="es-ES" sz="800" b="0" i="0" u="none" strike="noStrike" baseline="0" dirty="0">
                <a:latin typeface="CMR7"/>
              </a:rPr>
              <a:t>2 </a:t>
            </a:r>
            <a:r>
              <a:rPr lang="es-ES" sz="1800" b="0" i="0" u="none" strike="noStrike" baseline="0" dirty="0">
                <a:latin typeface="CMSY10"/>
              </a:rPr>
              <a:t>→ </a:t>
            </a:r>
            <a:r>
              <a:rPr lang="es-ES" i="1" dirty="0">
                <a:latin typeface="CMTI10"/>
              </a:rPr>
              <a:t>cis</a:t>
            </a:r>
            <a:r>
              <a:rPr lang="es-ES" sz="1800" b="0" i="0" u="none" strike="noStrike" baseline="0" dirty="0">
                <a:latin typeface="CMTI10"/>
              </a:rPr>
              <a:t>-</a:t>
            </a:r>
            <a:r>
              <a:rPr lang="es-ES" sz="1800" b="0" i="0" u="none" strike="noStrike" baseline="0" dirty="0">
                <a:latin typeface="CMR10"/>
              </a:rPr>
              <a:t>HOCO               (6)</a:t>
            </a:r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1BF237E-5880-F0A4-6749-4C70D4E53EDD}"/>
              </a:ext>
            </a:extLst>
          </p:cNvPr>
          <p:cNvSpPr txBox="1"/>
          <p:nvPr/>
        </p:nvSpPr>
        <p:spPr>
          <a:xfrm>
            <a:off x="1115616" y="1979548"/>
            <a:ext cx="79974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Surface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dust</a:t>
            </a:r>
            <a:r>
              <a:rPr lang="es-ES" b="1" dirty="0"/>
              <a:t> </a:t>
            </a:r>
            <a:r>
              <a:rPr lang="es-ES" b="1" dirty="0" err="1"/>
              <a:t>grains</a:t>
            </a:r>
            <a:r>
              <a:rPr lang="es-ES" b="1" dirty="0"/>
              <a:t>: OH radical </a:t>
            </a:r>
            <a:r>
              <a:rPr lang="es-ES" b="1" dirty="0" err="1"/>
              <a:t>addition</a:t>
            </a:r>
            <a:r>
              <a:rPr lang="es-ES" b="1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b="1" dirty="0"/>
              <a:t>HOCO</a:t>
            </a:r>
            <a:r>
              <a:rPr lang="es-ES" dirty="0"/>
              <a:t>, </a:t>
            </a:r>
            <a:r>
              <a:rPr lang="es-ES" dirty="0" err="1"/>
              <a:t>which</a:t>
            </a:r>
            <a:r>
              <a:rPr lang="es-ES" dirty="0"/>
              <a:t> can be </a:t>
            </a:r>
            <a:r>
              <a:rPr lang="es-ES" dirty="0" err="1"/>
              <a:t>formed</a:t>
            </a:r>
            <a:r>
              <a:rPr lang="es-ES" dirty="0"/>
              <a:t>:</a:t>
            </a:r>
            <a:endParaRPr lang="es-ES" sz="1600" dirty="0">
              <a:solidFill>
                <a:srgbClr val="0000FF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6CB8BBF-8AB2-00C6-01D6-B51CBF28A98F}"/>
              </a:ext>
            </a:extLst>
          </p:cNvPr>
          <p:cNvSpPr txBox="1"/>
          <p:nvPr/>
        </p:nvSpPr>
        <p:spPr>
          <a:xfrm>
            <a:off x="477428" y="5085184"/>
            <a:ext cx="758771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MR10"/>
              </a:rPr>
              <a:t>Through energetic processing of H</a:t>
            </a:r>
            <a:r>
              <a:rPr lang="en-US" sz="800" b="0" i="0" u="none" strike="noStrike" baseline="0" dirty="0">
                <a:solidFill>
                  <a:srgbClr val="000000"/>
                </a:solidFill>
                <a:latin typeface="CMR7"/>
              </a:rPr>
              <a:t>2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MR10"/>
              </a:rPr>
              <a:t>O/CO</a:t>
            </a:r>
            <a:r>
              <a:rPr lang="en-US" sz="800" b="0" i="0" u="none" strike="noStrike" baseline="0" dirty="0">
                <a:solidFill>
                  <a:srgbClr val="000000"/>
                </a:solidFill>
                <a:latin typeface="CMR7"/>
              </a:rPr>
              <a:t>2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MR10"/>
              </a:rPr>
              <a:t>icy mixtures </a:t>
            </a:r>
          </a:p>
          <a:p>
            <a:pPr algn="l"/>
            <a:r>
              <a:rPr lang="en-US" sz="1600" b="0" i="0" u="none" strike="noStrike" baseline="0" dirty="0">
                <a:solidFill>
                  <a:srgbClr val="0000FF"/>
                </a:solidFill>
                <a:latin typeface="CMR10"/>
              </a:rPr>
              <a:t>(Zheng &amp; </a:t>
            </a:r>
            <a:r>
              <a:rPr lang="es-ES" sz="1600" b="0" i="0" u="none" strike="noStrike" baseline="0" dirty="0">
                <a:solidFill>
                  <a:srgbClr val="0000FF"/>
                </a:solidFill>
                <a:latin typeface="CMR10"/>
              </a:rPr>
              <a:t>Kaiser 2007)</a:t>
            </a:r>
            <a:endParaRPr lang="es-ES" sz="1600" dirty="0">
              <a:solidFill>
                <a:srgbClr val="0000FF"/>
              </a:solidFill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FEF9192-2E0F-63FD-803F-AB3B059BC3DB}"/>
              </a:ext>
            </a:extLst>
          </p:cNvPr>
          <p:cNvSpPr txBox="1"/>
          <p:nvPr/>
        </p:nvSpPr>
        <p:spPr>
          <a:xfrm>
            <a:off x="477428" y="2492896"/>
            <a:ext cx="81270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MR10"/>
              </a:rPr>
              <a:t>Through the reaction of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MR10"/>
              </a:rPr>
              <a:t>CO and the radical species OH </a:t>
            </a:r>
          </a:p>
          <a:p>
            <a:pPr algn="l"/>
            <a:r>
              <a:rPr lang="en-US" sz="1600" b="0" i="0" u="none" strike="noStrike" baseline="0" dirty="0">
                <a:solidFill>
                  <a:srgbClr val="0000FF"/>
                </a:solidFill>
                <a:latin typeface="CMR10"/>
              </a:rPr>
              <a:t>(Lester </a:t>
            </a:r>
            <a:r>
              <a:rPr lang="es-ES" sz="1600" b="0" i="0" u="none" strike="noStrike" baseline="0" dirty="0">
                <a:solidFill>
                  <a:srgbClr val="0000FF"/>
                </a:solidFill>
                <a:latin typeface="CMR10"/>
              </a:rPr>
              <a:t>et al. 2001; Noble et al. 2011; Nguyen et al. 2012; </a:t>
            </a:r>
            <a:r>
              <a:rPr lang="es-ES" sz="1600" b="0" i="0" u="none" strike="noStrike" baseline="0" dirty="0" err="1">
                <a:solidFill>
                  <a:srgbClr val="0000FF"/>
                </a:solidFill>
                <a:latin typeface="CMR10"/>
              </a:rPr>
              <a:t>Ruaud</a:t>
            </a:r>
            <a:r>
              <a:rPr lang="es-ES" sz="1600" dirty="0">
                <a:solidFill>
                  <a:srgbClr val="0000FF"/>
                </a:solidFill>
                <a:latin typeface="CMR10"/>
              </a:rPr>
              <a:t> </a:t>
            </a:r>
            <a:r>
              <a:rPr lang="es-ES" sz="1600" b="0" i="0" u="none" strike="noStrike" baseline="0" dirty="0">
                <a:solidFill>
                  <a:srgbClr val="0000FF"/>
                </a:solidFill>
                <a:latin typeface="CMR10"/>
              </a:rPr>
              <a:t>et al. 2015; </a:t>
            </a:r>
            <a:r>
              <a:rPr lang="es-ES" sz="1600" b="0" i="0" u="none" strike="noStrike" baseline="0" dirty="0" err="1">
                <a:solidFill>
                  <a:srgbClr val="0000FF"/>
                </a:solidFill>
                <a:latin typeface="CMR10"/>
              </a:rPr>
              <a:t>Tachikawa</a:t>
            </a:r>
            <a:r>
              <a:rPr lang="es-ES" sz="1600" b="0" i="0" u="none" strike="noStrike" baseline="0" dirty="0">
                <a:solidFill>
                  <a:srgbClr val="0000FF"/>
                </a:solidFill>
                <a:latin typeface="CMR10"/>
              </a:rPr>
              <a:t> &amp; </a:t>
            </a:r>
            <a:r>
              <a:rPr lang="es-ES" sz="1600" b="0" i="0" u="none" strike="noStrike" baseline="0" dirty="0" err="1">
                <a:solidFill>
                  <a:srgbClr val="0000FF"/>
                </a:solidFill>
                <a:latin typeface="CMR10"/>
              </a:rPr>
              <a:t>Kawabata</a:t>
            </a:r>
            <a:r>
              <a:rPr lang="es-ES" sz="1600" b="0" i="0" u="none" strike="noStrike" baseline="0" dirty="0">
                <a:solidFill>
                  <a:srgbClr val="0000FF"/>
                </a:solidFill>
                <a:latin typeface="CMR10"/>
              </a:rPr>
              <a:t> 2016; </a:t>
            </a:r>
            <a:r>
              <a:rPr lang="es-ES" sz="1600" b="0" i="0" u="none" strike="noStrike" baseline="0" dirty="0" err="1">
                <a:solidFill>
                  <a:srgbClr val="0000FF"/>
                </a:solidFill>
                <a:latin typeface="CMR10"/>
              </a:rPr>
              <a:t>Ioppolo</a:t>
            </a:r>
            <a:r>
              <a:rPr lang="es-ES" sz="1600" b="0" i="0" u="none" strike="noStrike" baseline="0" dirty="0">
                <a:solidFill>
                  <a:srgbClr val="0000FF"/>
                </a:solidFill>
                <a:latin typeface="CMR10"/>
              </a:rPr>
              <a:t> et al. 2021).</a:t>
            </a:r>
            <a:endParaRPr lang="es-E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16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62088BA-BFBF-EE4A-FC0A-0A60580C34F5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8 Rectángulo"/>
          <p:cNvSpPr/>
          <p:nvPr/>
        </p:nvSpPr>
        <p:spPr>
          <a:xfrm>
            <a:off x="467544" y="1364668"/>
            <a:ext cx="792557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err="1"/>
              <a:t>Interstellar</a:t>
            </a:r>
            <a:r>
              <a:rPr lang="es-ES" sz="2000" b="1" dirty="0"/>
              <a:t> </a:t>
            </a:r>
            <a:r>
              <a:rPr lang="es-ES" sz="2000" b="1" dirty="0" err="1"/>
              <a:t>medium</a:t>
            </a:r>
            <a:r>
              <a:rPr lang="es-ES" sz="2000" b="1" dirty="0"/>
              <a:t> (ISM): </a:t>
            </a:r>
            <a:r>
              <a:rPr lang="es-ES" sz="2000" dirty="0" err="1"/>
              <a:t>diluted</a:t>
            </a:r>
            <a:r>
              <a:rPr lang="es-ES" sz="2000" dirty="0"/>
              <a:t> mix of </a:t>
            </a:r>
            <a:r>
              <a:rPr lang="es-ES" sz="2000" dirty="0" err="1"/>
              <a:t>ions</a:t>
            </a:r>
            <a:r>
              <a:rPr lang="es-ES" sz="2000" dirty="0"/>
              <a:t>, </a:t>
            </a:r>
            <a:r>
              <a:rPr lang="es-ES" sz="2000" dirty="0" err="1"/>
              <a:t>atoms</a:t>
            </a:r>
            <a:r>
              <a:rPr lang="es-ES" sz="2000" dirty="0"/>
              <a:t>, </a:t>
            </a:r>
            <a:r>
              <a:rPr lang="es-ES" sz="2000" dirty="0" err="1"/>
              <a:t>molecules</a:t>
            </a:r>
            <a:r>
              <a:rPr lang="es-ES" sz="2000" dirty="0"/>
              <a:t>, </a:t>
            </a:r>
            <a:r>
              <a:rPr lang="es-ES" sz="2000" dirty="0" err="1"/>
              <a:t>dust</a:t>
            </a:r>
            <a:r>
              <a:rPr lang="es-ES" sz="2000" dirty="0"/>
              <a:t> </a:t>
            </a:r>
            <a:r>
              <a:rPr lang="es-ES" sz="2000" dirty="0" err="1"/>
              <a:t>particles</a:t>
            </a:r>
            <a:r>
              <a:rPr lang="es-ES" sz="2000" dirty="0"/>
              <a:t> and </a:t>
            </a:r>
            <a:r>
              <a:rPr lang="es-ES" sz="2000" dirty="0" err="1"/>
              <a:t>electromagnetic</a:t>
            </a:r>
            <a:r>
              <a:rPr lang="es-ES" sz="2000" dirty="0"/>
              <a:t> </a:t>
            </a:r>
            <a:r>
              <a:rPr lang="es-ES" sz="2000" dirty="0" err="1"/>
              <a:t>fields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</a:t>
            </a:r>
            <a:r>
              <a:rPr lang="es-ES" sz="2000" dirty="0" err="1"/>
              <a:t>stars</a:t>
            </a:r>
            <a:r>
              <a:rPr lang="es-ES" sz="2000" dirty="0"/>
              <a:t>.</a:t>
            </a:r>
          </a:p>
          <a:p>
            <a:pPr algn="just"/>
            <a:endParaRPr lang="es-ES" sz="1300" b="1" dirty="0">
              <a:latin typeface="Nunito Sans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775721" y="3928172"/>
            <a:ext cx="3208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+mj-lt"/>
                <a:ea typeface="Calibri" panose="020F0502020204030204" pitchFamily="34" charset="0"/>
              </a:rPr>
              <a:t>Taurus Molecular Cloud (TMC). Credit: </a:t>
            </a:r>
            <a:r>
              <a:rPr lang="es-ES" sz="1200" dirty="0"/>
              <a:t>ESO/APEX (</a:t>
            </a:r>
            <a:r>
              <a:rPr lang="es-ES" sz="1200" dirty="0" err="1"/>
              <a:t>MPIfR</a:t>
            </a:r>
            <a:r>
              <a:rPr lang="es-ES" sz="1200" dirty="0"/>
              <a:t>/ESO/OSO)</a:t>
            </a:r>
            <a:endParaRPr lang="es-ES" sz="1200" dirty="0">
              <a:latin typeface="+mj-lt"/>
            </a:endParaRPr>
          </a:p>
        </p:txBody>
      </p:sp>
      <p:pic>
        <p:nvPicPr>
          <p:cNvPr id="57346" name="Picture 2" descr="ESO: Taurus Molecular Cloud [720p]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2212190"/>
            <a:ext cx="3050457" cy="17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 descr="C:\Users\Usuario\Desktop\Doctorado\TESIS\Imágenes tesis\Isopropyl cyanid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4562353"/>
            <a:ext cx="3088331" cy="167495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ángulo 21"/>
          <p:cNvSpPr/>
          <p:nvPr/>
        </p:nvSpPr>
        <p:spPr>
          <a:xfrm>
            <a:off x="1043608" y="6231383"/>
            <a:ext cx="41141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err="1">
                <a:latin typeface="+mj-lt"/>
                <a:ea typeface="Calibri" panose="020F0502020204030204" pitchFamily="34" charset="0"/>
              </a:rPr>
              <a:t>Sgr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B2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Molecular Cloud. Credit: A.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Belloche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.</a:t>
            </a:r>
            <a:endParaRPr lang="es-ES" sz="1200" dirty="0">
              <a:latin typeface="+mj-lt"/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162D4AD4-7CD1-FE8E-6D18-BA49733C2FC9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139DA9B5-AAC1-523D-99D1-3DEFF1C45A41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1 Título">
            <a:extLst>
              <a:ext uri="{FF2B5EF4-FFF2-40B4-BE49-F238E27FC236}">
                <a16:creationId xmlns:a16="http://schemas.microsoft.com/office/drawing/2014/main" id="{991BC61A-783C-232E-37B8-F5FC50EB54D7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239F00DD-9033-0C67-B57B-08450FFDA393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E06700B5-9A49-9E7C-AAF1-46D00C74ED66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5953EA1F-1BCA-1CE5-FC5F-B20AB533FFBD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1.1.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Exploring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complex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chemistry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in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the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ISM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959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4D4DCB69-35A2-4177-BB7F-2FC880EE32F1}"/>
              </a:ext>
            </a:extLst>
          </p:cNvPr>
          <p:cNvSpPr/>
          <p:nvPr/>
        </p:nvSpPr>
        <p:spPr>
          <a:xfrm flipV="1">
            <a:off x="2270967" y="4482057"/>
            <a:ext cx="341842" cy="60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4" name="Triángulo isósceles 33">
            <a:extLst>
              <a:ext uri="{FF2B5EF4-FFF2-40B4-BE49-F238E27FC236}">
                <a16:creationId xmlns:a16="http://schemas.microsoft.com/office/drawing/2014/main" id="{08109274-9E7B-4215-B37E-B67A890D343D}"/>
              </a:ext>
            </a:extLst>
          </p:cNvPr>
          <p:cNvSpPr/>
          <p:nvPr/>
        </p:nvSpPr>
        <p:spPr>
          <a:xfrm>
            <a:off x="2431108" y="4477720"/>
            <a:ext cx="176500" cy="6096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9" name="Triángulo isósceles 38">
            <a:extLst>
              <a:ext uri="{FF2B5EF4-FFF2-40B4-BE49-F238E27FC236}">
                <a16:creationId xmlns:a16="http://schemas.microsoft.com/office/drawing/2014/main" id="{25964FC6-BB95-4B03-A6E9-038762E4ED8E}"/>
              </a:ext>
            </a:extLst>
          </p:cNvPr>
          <p:cNvSpPr/>
          <p:nvPr/>
        </p:nvSpPr>
        <p:spPr>
          <a:xfrm rot="19374427">
            <a:off x="2456203" y="4426688"/>
            <a:ext cx="176500" cy="6095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FA94D167-C131-9368-E944-113F43138B8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DED8C65D-D8BD-C366-44F5-537A764542C3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7DC87A27-3487-EECE-8D25-649BE7790CB3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B9AFFA17-BD0E-CE61-114D-7521B9396397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1FAFB332-15CD-15C0-7FE4-F6FD84109BDD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3C9E96AF-194D-F159-7C09-002A60650E8B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9C0B0765-CED2-2F1A-E5E2-18C498C37B15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3CA2B39-15E4-1A6F-7066-913B9995F62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FDB270F9-C11B-C770-F4FD-8F6FD94F9986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E0E60159-B0BD-7C5C-1F0C-25876E9EE588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46F618AD-FA69-A8C1-7D3D-147E142A2E0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EB1E061A-7FB5-8B91-F974-B76F03FD4C1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D5162F8-2EF6-E2E9-D665-B2BCCD55676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3B966F9-3E12-76DE-5918-3DFEA577F78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96DB8E8F-7610-E69D-71A9-0B27A6B1687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BAD7B0B1-32CE-81D6-EF78-03B4F0646FD5}"/>
              </a:ext>
            </a:extLst>
          </p:cNvPr>
          <p:cNvSpPr/>
          <p:nvPr/>
        </p:nvSpPr>
        <p:spPr>
          <a:xfrm>
            <a:off x="671680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B4F97096-8A87-553C-C7A2-4EB46DE1D8D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021068EB-5A14-13B0-62A2-FDD219474F68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BF37690F-0F86-BA25-0BE2-93CDA5E39DB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58326AA7-BE08-0E03-F16A-456921B94E89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5A95B3-5CFA-80B2-C5DA-6F2B24CD2D04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4. Conclusión &amp;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Prospects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9" name="1 CuadroTexto">
            <a:extLst>
              <a:ext uri="{FF2B5EF4-FFF2-40B4-BE49-F238E27FC236}">
                <a16:creationId xmlns:a16="http://schemas.microsoft.com/office/drawing/2014/main" id="{5912AF02-A83E-EBC7-C597-38D1DBB1E348}"/>
              </a:ext>
            </a:extLst>
          </p:cNvPr>
          <p:cNvSpPr txBox="1"/>
          <p:nvPr/>
        </p:nvSpPr>
        <p:spPr>
          <a:xfrm>
            <a:off x="431540" y="1432282"/>
            <a:ext cx="80288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en-US" sz="2000" b="1" dirty="0"/>
              <a:t>TAKE-HOME MESSAGES:</a:t>
            </a:r>
          </a:p>
          <a:p>
            <a:pPr algn="just"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457200" algn="l"/>
              </a:tabLst>
            </a:pPr>
            <a:endParaRPr lang="en-US" sz="800" b="1" dirty="0"/>
          </a:p>
          <a:p>
            <a:pPr algn="just">
              <a:tabLst>
                <a:tab pos="457200" algn="l"/>
              </a:tabLst>
            </a:pPr>
            <a:endParaRPr lang="en-US" sz="1400" dirty="0">
              <a:latin typeface="Calibri (cuerpo)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E3932EE-95D3-3AEA-0594-0A972A4E3083}"/>
              </a:ext>
            </a:extLst>
          </p:cNvPr>
          <p:cNvSpPr txBox="1"/>
          <p:nvPr/>
        </p:nvSpPr>
        <p:spPr>
          <a:xfrm>
            <a:off x="431540" y="2204864"/>
            <a:ext cx="8028892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MR10"/>
              </a:rPr>
              <a:t>Discovery </a:t>
            </a:r>
            <a:r>
              <a:rPr lang="en-US" dirty="0">
                <a:latin typeface="CMR10"/>
              </a:rPr>
              <a:t>of</a:t>
            </a:r>
            <a:r>
              <a:rPr lang="en-US" b="1" dirty="0">
                <a:latin typeface="CMR10"/>
              </a:rPr>
              <a:t> HOCOOH</a:t>
            </a:r>
            <a:r>
              <a:rPr lang="en-US" dirty="0">
                <a:latin typeface="CMR10"/>
              </a:rPr>
              <a:t>, the </a:t>
            </a:r>
            <a:r>
              <a:rPr lang="en-US" b="1" dirty="0">
                <a:latin typeface="CMR10"/>
              </a:rPr>
              <a:t>third </a:t>
            </a:r>
            <a:r>
              <a:rPr lang="en-US" b="1" dirty="0" err="1">
                <a:latin typeface="CMR10"/>
              </a:rPr>
              <a:t>insterstellar</a:t>
            </a:r>
            <a:r>
              <a:rPr lang="en-US" b="1" dirty="0">
                <a:latin typeface="CMR10"/>
              </a:rPr>
              <a:t> carboxylic acid </a:t>
            </a:r>
            <a:r>
              <a:rPr lang="en-US" dirty="0">
                <a:latin typeface="CMR10"/>
              </a:rPr>
              <a:t>and the </a:t>
            </a:r>
            <a:r>
              <a:rPr lang="en-US" b="1" dirty="0">
                <a:latin typeface="CMR10"/>
              </a:rPr>
              <a:t>first interstellar molecule</a:t>
            </a:r>
            <a:r>
              <a:rPr lang="en-US" dirty="0">
                <a:latin typeface="CMR10"/>
              </a:rPr>
              <a:t> with </a:t>
            </a:r>
            <a:r>
              <a:rPr lang="en-US" b="1" dirty="0">
                <a:latin typeface="CMR10"/>
              </a:rPr>
              <a:t>more than two oxygen atoms </a:t>
            </a:r>
            <a:r>
              <a:rPr lang="en-US" dirty="0">
                <a:latin typeface="CMR10"/>
              </a:rPr>
              <a:t>detected so far.</a:t>
            </a:r>
          </a:p>
          <a:p>
            <a:pPr algn="just"/>
            <a:endParaRPr lang="en-US" sz="2400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Relevant</a:t>
            </a:r>
            <a:r>
              <a:rPr lang="es-E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8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insight</a:t>
            </a:r>
            <a:r>
              <a:rPr lang="es-ES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into the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actual degree of chemical complexity of the ISM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, significant implications to unravel the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role of HOCOOH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within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interstellar C- and O- chemistry.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>
                  <a:lumMod val="85000"/>
                </a:schemeClr>
              </a:solidFill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CMR10"/>
              </a:rPr>
              <a:t>O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verall good correlation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between the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relative molecular abundance of carboxylic acids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 </a:t>
            </a:r>
            <a:r>
              <a:rPr lang="es-ES" sz="1800" b="1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different</a:t>
            </a:r>
            <a:r>
              <a:rPr lang="es-E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800" b="1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astronomical</a:t>
            </a:r>
            <a:r>
              <a:rPr lang="es-E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800" b="1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environments</a:t>
            </a:r>
            <a:r>
              <a:rPr lang="es-E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.</a:t>
            </a:r>
          </a:p>
          <a:p>
            <a:pPr algn="just"/>
            <a:endParaRPr lang="en-US" sz="2400" b="1" dirty="0">
              <a:solidFill>
                <a:schemeClr val="bg1">
                  <a:lumMod val="85000"/>
                </a:schemeClr>
              </a:solidFill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W</a:t>
            </a:r>
            <a:r>
              <a:rPr lang="es-ES" sz="18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e</a:t>
            </a:r>
            <a:r>
              <a:rPr lang="es-E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open the door to achieve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indirect interstellar identifications of conformers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that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remained undetectable to radioastronomy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CMR10"/>
              </a:rPr>
              <a:t>.</a:t>
            </a:r>
            <a:endParaRPr lang="es-E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244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4D4DCB69-35A2-4177-BB7F-2FC880EE32F1}"/>
              </a:ext>
            </a:extLst>
          </p:cNvPr>
          <p:cNvSpPr/>
          <p:nvPr/>
        </p:nvSpPr>
        <p:spPr>
          <a:xfrm flipV="1">
            <a:off x="2270967" y="4482057"/>
            <a:ext cx="341842" cy="60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4" name="Triángulo isósceles 33">
            <a:extLst>
              <a:ext uri="{FF2B5EF4-FFF2-40B4-BE49-F238E27FC236}">
                <a16:creationId xmlns:a16="http://schemas.microsoft.com/office/drawing/2014/main" id="{08109274-9E7B-4215-B37E-B67A890D343D}"/>
              </a:ext>
            </a:extLst>
          </p:cNvPr>
          <p:cNvSpPr/>
          <p:nvPr/>
        </p:nvSpPr>
        <p:spPr>
          <a:xfrm>
            <a:off x="2431108" y="4477720"/>
            <a:ext cx="176500" cy="6096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9" name="Triángulo isósceles 38">
            <a:extLst>
              <a:ext uri="{FF2B5EF4-FFF2-40B4-BE49-F238E27FC236}">
                <a16:creationId xmlns:a16="http://schemas.microsoft.com/office/drawing/2014/main" id="{25964FC6-BB95-4B03-A6E9-038762E4ED8E}"/>
              </a:ext>
            </a:extLst>
          </p:cNvPr>
          <p:cNvSpPr/>
          <p:nvPr/>
        </p:nvSpPr>
        <p:spPr>
          <a:xfrm rot="19374427">
            <a:off x="2456203" y="4426688"/>
            <a:ext cx="176500" cy="6095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FA94D167-C131-9368-E944-113F43138B8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DED8C65D-D8BD-C366-44F5-537A764542C3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7DC87A27-3487-EECE-8D25-649BE7790CB3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B9AFFA17-BD0E-CE61-114D-7521B9396397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1FAFB332-15CD-15C0-7FE4-F6FD84109BDD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3C9E96AF-194D-F159-7C09-002A60650E8B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9C0B0765-CED2-2F1A-E5E2-18C498C37B15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3CA2B39-15E4-1A6F-7066-913B9995F62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FDB270F9-C11B-C770-F4FD-8F6FD94F9986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E0E60159-B0BD-7C5C-1F0C-25876E9EE588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46F618AD-FA69-A8C1-7D3D-147E142A2E0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EB1E061A-7FB5-8B91-F974-B76F03FD4C1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D5162F8-2EF6-E2E9-D665-B2BCCD55676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3B966F9-3E12-76DE-5918-3DFEA577F78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96DB8E8F-7610-E69D-71A9-0B27A6B1687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BAD7B0B1-32CE-81D6-EF78-03B4F0646FD5}"/>
              </a:ext>
            </a:extLst>
          </p:cNvPr>
          <p:cNvSpPr/>
          <p:nvPr/>
        </p:nvSpPr>
        <p:spPr>
          <a:xfrm>
            <a:off x="671680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B4F97096-8A87-553C-C7A2-4EB46DE1D8D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021068EB-5A14-13B0-62A2-FDD219474F68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BF37690F-0F86-BA25-0BE2-93CDA5E39DB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58326AA7-BE08-0E03-F16A-456921B94E89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5A95B3-5CFA-80B2-C5DA-6F2B24CD2D04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4. Conclusión &amp;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Prospects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9" name="1 CuadroTexto">
            <a:extLst>
              <a:ext uri="{FF2B5EF4-FFF2-40B4-BE49-F238E27FC236}">
                <a16:creationId xmlns:a16="http://schemas.microsoft.com/office/drawing/2014/main" id="{5912AF02-A83E-EBC7-C597-38D1DBB1E348}"/>
              </a:ext>
            </a:extLst>
          </p:cNvPr>
          <p:cNvSpPr txBox="1"/>
          <p:nvPr/>
        </p:nvSpPr>
        <p:spPr>
          <a:xfrm>
            <a:off x="431540" y="1432282"/>
            <a:ext cx="80288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en-US" sz="2000" b="1" dirty="0"/>
              <a:t>TAKE-HOME MESSAGES:</a:t>
            </a:r>
          </a:p>
          <a:p>
            <a:pPr algn="just"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457200" algn="l"/>
              </a:tabLst>
            </a:pPr>
            <a:endParaRPr lang="en-US" sz="800" b="1" dirty="0"/>
          </a:p>
          <a:p>
            <a:pPr algn="just">
              <a:tabLst>
                <a:tab pos="457200" algn="l"/>
              </a:tabLst>
            </a:pPr>
            <a:endParaRPr lang="en-US" sz="1400" dirty="0">
              <a:latin typeface="Calibri (cuerpo)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E3932EE-95D3-3AEA-0594-0A972A4E3083}"/>
              </a:ext>
            </a:extLst>
          </p:cNvPr>
          <p:cNvSpPr txBox="1"/>
          <p:nvPr/>
        </p:nvSpPr>
        <p:spPr>
          <a:xfrm>
            <a:off x="431540" y="2204864"/>
            <a:ext cx="8028892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MR10"/>
              </a:rPr>
              <a:t>Discovery </a:t>
            </a:r>
            <a:r>
              <a:rPr lang="en-US" dirty="0">
                <a:latin typeface="CMR10"/>
              </a:rPr>
              <a:t>of</a:t>
            </a:r>
            <a:r>
              <a:rPr lang="en-US" b="1" dirty="0">
                <a:latin typeface="CMR10"/>
              </a:rPr>
              <a:t> HOCOOH</a:t>
            </a:r>
            <a:r>
              <a:rPr lang="en-US" dirty="0">
                <a:latin typeface="CMR10"/>
              </a:rPr>
              <a:t>, the </a:t>
            </a:r>
            <a:r>
              <a:rPr lang="en-US" b="1" dirty="0">
                <a:latin typeface="CMR10"/>
              </a:rPr>
              <a:t>third </a:t>
            </a:r>
            <a:r>
              <a:rPr lang="en-US" b="1" dirty="0" err="1">
                <a:latin typeface="CMR10"/>
              </a:rPr>
              <a:t>insterstellar</a:t>
            </a:r>
            <a:r>
              <a:rPr lang="en-US" b="1" dirty="0">
                <a:latin typeface="CMR10"/>
              </a:rPr>
              <a:t> carboxylic acid </a:t>
            </a:r>
            <a:r>
              <a:rPr lang="en-US" dirty="0">
                <a:latin typeface="CMR10"/>
              </a:rPr>
              <a:t>and the </a:t>
            </a:r>
            <a:r>
              <a:rPr lang="en-US" b="1" dirty="0">
                <a:latin typeface="CMR10"/>
              </a:rPr>
              <a:t>first interstellar molecule</a:t>
            </a:r>
            <a:r>
              <a:rPr lang="en-US" dirty="0">
                <a:latin typeface="CMR10"/>
              </a:rPr>
              <a:t> with </a:t>
            </a:r>
            <a:r>
              <a:rPr lang="en-US" b="1" dirty="0">
                <a:latin typeface="CMR10"/>
              </a:rPr>
              <a:t>more than two oxygen atoms </a:t>
            </a:r>
            <a:r>
              <a:rPr lang="en-US" dirty="0">
                <a:latin typeface="CMR10"/>
              </a:rPr>
              <a:t>detected so far.</a:t>
            </a:r>
          </a:p>
          <a:p>
            <a:pPr algn="just"/>
            <a:endParaRPr lang="en-US" sz="2400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0" i="0" u="none" strike="noStrike" baseline="0" dirty="0" err="1">
                <a:latin typeface="CMR10"/>
              </a:rPr>
              <a:t>Relevant</a:t>
            </a:r>
            <a:r>
              <a:rPr lang="es-ES" sz="1800" b="0" i="0" u="none" strike="noStrike" baseline="0" dirty="0">
                <a:latin typeface="CMR10"/>
              </a:rPr>
              <a:t> </a:t>
            </a:r>
            <a:r>
              <a:rPr lang="es-ES" sz="1800" b="0" i="0" u="none" strike="noStrike" baseline="0" dirty="0" err="1">
                <a:latin typeface="CMR10"/>
              </a:rPr>
              <a:t>insight</a:t>
            </a:r>
            <a:r>
              <a:rPr lang="es-ES" dirty="0">
                <a:latin typeface="CMR10"/>
              </a:rPr>
              <a:t> </a:t>
            </a:r>
            <a:r>
              <a:rPr lang="en-US" sz="1800" b="0" i="0" u="none" strike="noStrike" baseline="0" dirty="0">
                <a:latin typeface="CMR10"/>
              </a:rPr>
              <a:t>into the </a:t>
            </a:r>
            <a:r>
              <a:rPr lang="en-US" sz="1800" b="1" i="0" u="none" strike="noStrike" baseline="0" dirty="0">
                <a:latin typeface="CMR10"/>
              </a:rPr>
              <a:t>actual degree of chemical complexity of the ISM</a:t>
            </a:r>
            <a:r>
              <a:rPr lang="en-US" sz="1800" b="0" i="0" u="none" strike="noStrike" baseline="0" dirty="0">
                <a:latin typeface="CMR10"/>
              </a:rPr>
              <a:t>, significant implications to unravel the </a:t>
            </a:r>
            <a:r>
              <a:rPr lang="en-US" sz="1800" b="1" i="0" u="none" strike="noStrike" baseline="0" dirty="0">
                <a:latin typeface="CMR10"/>
              </a:rPr>
              <a:t>role of HOCOOH </a:t>
            </a:r>
            <a:r>
              <a:rPr lang="en-US" sz="1800" b="0" i="0" u="none" strike="noStrike" baseline="0" dirty="0">
                <a:latin typeface="CMR10"/>
              </a:rPr>
              <a:t>within </a:t>
            </a:r>
            <a:r>
              <a:rPr lang="en-US" sz="1800" b="1" i="0" u="none" strike="noStrike" baseline="0" dirty="0">
                <a:latin typeface="CMR10"/>
              </a:rPr>
              <a:t>interstellar C- and O- chemistry.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400" b="1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CMR10"/>
              </a:rPr>
              <a:t>O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verall good correlation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between the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relative molecular abundance of carboxylic acids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 </a:t>
            </a:r>
            <a:r>
              <a:rPr lang="es-ES" sz="1800" b="1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different</a:t>
            </a:r>
            <a:r>
              <a:rPr lang="es-E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800" b="1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astronomical</a:t>
            </a:r>
            <a:r>
              <a:rPr lang="es-E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s-ES" sz="1800" b="1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environments</a:t>
            </a:r>
            <a:r>
              <a:rPr lang="es-E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.</a:t>
            </a:r>
          </a:p>
          <a:p>
            <a:pPr algn="just"/>
            <a:endParaRPr lang="en-US" sz="2400" b="1" dirty="0">
              <a:solidFill>
                <a:schemeClr val="bg1">
                  <a:lumMod val="85000"/>
                </a:schemeClr>
              </a:solidFill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W</a:t>
            </a:r>
            <a:r>
              <a:rPr lang="es-ES" sz="18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e</a:t>
            </a:r>
            <a:r>
              <a:rPr lang="es-E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open the door to achieve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indirect interstellar identifications of conformers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that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remained undetectable to radioastronomy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CMR10"/>
              </a:rPr>
              <a:t>.</a:t>
            </a:r>
            <a:endParaRPr lang="es-E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8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4D4DCB69-35A2-4177-BB7F-2FC880EE32F1}"/>
              </a:ext>
            </a:extLst>
          </p:cNvPr>
          <p:cNvSpPr/>
          <p:nvPr/>
        </p:nvSpPr>
        <p:spPr>
          <a:xfrm flipV="1">
            <a:off x="2270967" y="4482057"/>
            <a:ext cx="341842" cy="60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4" name="Triángulo isósceles 33">
            <a:extLst>
              <a:ext uri="{FF2B5EF4-FFF2-40B4-BE49-F238E27FC236}">
                <a16:creationId xmlns:a16="http://schemas.microsoft.com/office/drawing/2014/main" id="{08109274-9E7B-4215-B37E-B67A890D343D}"/>
              </a:ext>
            </a:extLst>
          </p:cNvPr>
          <p:cNvSpPr/>
          <p:nvPr/>
        </p:nvSpPr>
        <p:spPr>
          <a:xfrm>
            <a:off x="2431108" y="4477720"/>
            <a:ext cx="176500" cy="6096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9" name="Triángulo isósceles 38">
            <a:extLst>
              <a:ext uri="{FF2B5EF4-FFF2-40B4-BE49-F238E27FC236}">
                <a16:creationId xmlns:a16="http://schemas.microsoft.com/office/drawing/2014/main" id="{25964FC6-BB95-4B03-A6E9-038762E4ED8E}"/>
              </a:ext>
            </a:extLst>
          </p:cNvPr>
          <p:cNvSpPr/>
          <p:nvPr/>
        </p:nvSpPr>
        <p:spPr>
          <a:xfrm rot="19374427">
            <a:off x="2456203" y="4426688"/>
            <a:ext cx="176500" cy="6095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FA94D167-C131-9368-E944-113F43138B8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DED8C65D-D8BD-C366-44F5-537A764542C3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7DC87A27-3487-EECE-8D25-649BE7790CB3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B9AFFA17-BD0E-CE61-114D-7521B9396397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1FAFB332-15CD-15C0-7FE4-F6FD84109BDD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3C9E96AF-194D-F159-7C09-002A60650E8B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9C0B0765-CED2-2F1A-E5E2-18C498C37B15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3CA2B39-15E4-1A6F-7066-913B9995F62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FDB270F9-C11B-C770-F4FD-8F6FD94F9986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E0E60159-B0BD-7C5C-1F0C-25876E9EE588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46F618AD-FA69-A8C1-7D3D-147E142A2E0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EB1E061A-7FB5-8B91-F974-B76F03FD4C1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D5162F8-2EF6-E2E9-D665-B2BCCD55676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3B966F9-3E12-76DE-5918-3DFEA577F78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96DB8E8F-7610-E69D-71A9-0B27A6B1687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BAD7B0B1-32CE-81D6-EF78-03B4F0646FD5}"/>
              </a:ext>
            </a:extLst>
          </p:cNvPr>
          <p:cNvSpPr/>
          <p:nvPr/>
        </p:nvSpPr>
        <p:spPr>
          <a:xfrm>
            <a:off x="671680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B4F97096-8A87-553C-C7A2-4EB46DE1D8D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021068EB-5A14-13B0-62A2-FDD219474F68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BF37690F-0F86-BA25-0BE2-93CDA5E39DB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58326AA7-BE08-0E03-F16A-456921B94E89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5A95B3-5CFA-80B2-C5DA-6F2B24CD2D04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4. Conclusión &amp;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Prospects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9" name="1 CuadroTexto">
            <a:extLst>
              <a:ext uri="{FF2B5EF4-FFF2-40B4-BE49-F238E27FC236}">
                <a16:creationId xmlns:a16="http://schemas.microsoft.com/office/drawing/2014/main" id="{5912AF02-A83E-EBC7-C597-38D1DBB1E348}"/>
              </a:ext>
            </a:extLst>
          </p:cNvPr>
          <p:cNvSpPr txBox="1"/>
          <p:nvPr/>
        </p:nvSpPr>
        <p:spPr>
          <a:xfrm>
            <a:off x="431540" y="1432282"/>
            <a:ext cx="80288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en-US" sz="2000" b="1" dirty="0"/>
              <a:t>TAKE-HOME MESSAGES:</a:t>
            </a:r>
          </a:p>
          <a:p>
            <a:pPr algn="just"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457200" algn="l"/>
              </a:tabLst>
            </a:pPr>
            <a:endParaRPr lang="en-US" sz="800" b="1" dirty="0"/>
          </a:p>
          <a:p>
            <a:pPr algn="just">
              <a:tabLst>
                <a:tab pos="457200" algn="l"/>
              </a:tabLst>
            </a:pPr>
            <a:endParaRPr lang="en-US" sz="1400" dirty="0">
              <a:latin typeface="Calibri (cuerpo)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E3932EE-95D3-3AEA-0594-0A972A4E3083}"/>
              </a:ext>
            </a:extLst>
          </p:cNvPr>
          <p:cNvSpPr txBox="1"/>
          <p:nvPr/>
        </p:nvSpPr>
        <p:spPr>
          <a:xfrm>
            <a:off x="431540" y="2204864"/>
            <a:ext cx="8028892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MR10"/>
              </a:rPr>
              <a:t>Discovery </a:t>
            </a:r>
            <a:r>
              <a:rPr lang="en-US" dirty="0">
                <a:latin typeface="CMR10"/>
              </a:rPr>
              <a:t>of</a:t>
            </a:r>
            <a:r>
              <a:rPr lang="en-US" b="1" dirty="0">
                <a:latin typeface="CMR10"/>
              </a:rPr>
              <a:t> HOCOOH</a:t>
            </a:r>
            <a:r>
              <a:rPr lang="en-US" dirty="0">
                <a:latin typeface="CMR10"/>
              </a:rPr>
              <a:t>, the </a:t>
            </a:r>
            <a:r>
              <a:rPr lang="en-US" b="1" dirty="0">
                <a:latin typeface="CMR10"/>
              </a:rPr>
              <a:t>third </a:t>
            </a:r>
            <a:r>
              <a:rPr lang="en-US" b="1" dirty="0" err="1">
                <a:latin typeface="CMR10"/>
              </a:rPr>
              <a:t>insterstellar</a:t>
            </a:r>
            <a:r>
              <a:rPr lang="en-US" b="1" dirty="0">
                <a:latin typeface="CMR10"/>
              </a:rPr>
              <a:t> carboxylic acid </a:t>
            </a:r>
            <a:r>
              <a:rPr lang="en-US" dirty="0">
                <a:latin typeface="CMR10"/>
              </a:rPr>
              <a:t>and the </a:t>
            </a:r>
            <a:r>
              <a:rPr lang="en-US" b="1" dirty="0">
                <a:latin typeface="CMR10"/>
              </a:rPr>
              <a:t>first interstellar molecule</a:t>
            </a:r>
            <a:r>
              <a:rPr lang="en-US" dirty="0">
                <a:latin typeface="CMR10"/>
              </a:rPr>
              <a:t> with </a:t>
            </a:r>
            <a:r>
              <a:rPr lang="en-US" b="1" dirty="0">
                <a:latin typeface="CMR10"/>
              </a:rPr>
              <a:t>more than two oxygen atoms </a:t>
            </a:r>
            <a:r>
              <a:rPr lang="en-US" dirty="0">
                <a:latin typeface="CMR10"/>
              </a:rPr>
              <a:t>detected so far.</a:t>
            </a:r>
          </a:p>
          <a:p>
            <a:pPr algn="just"/>
            <a:endParaRPr lang="en-US" sz="2400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0" i="0" u="none" strike="noStrike" baseline="0" dirty="0" err="1">
                <a:latin typeface="CMR10"/>
              </a:rPr>
              <a:t>Relevant</a:t>
            </a:r>
            <a:r>
              <a:rPr lang="es-ES" sz="1800" b="0" i="0" u="none" strike="noStrike" baseline="0" dirty="0">
                <a:latin typeface="CMR10"/>
              </a:rPr>
              <a:t> </a:t>
            </a:r>
            <a:r>
              <a:rPr lang="es-ES" sz="1800" b="0" i="0" u="none" strike="noStrike" baseline="0" dirty="0" err="1">
                <a:latin typeface="CMR10"/>
              </a:rPr>
              <a:t>insight</a:t>
            </a:r>
            <a:r>
              <a:rPr lang="es-ES" dirty="0">
                <a:latin typeface="CMR10"/>
              </a:rPr>
              <a:t> </a:t>
            </a:r>
            <a:r>
              <a:rPr lang="en-US" sz="1800" b="0" i="0" u="none" strike="noStrike" baseline="0" dirty="0">
                <a:latin typeface="CMR10"/>
              </a:rPr>
              <a:t>into the </a:t>
            </a:r>
            <a:r>
              <a:rPr lang="en-US" sz="1800" b="1" i="0" u="none" strike="noStrike" baseline="0" dirty="0">
                <a:latin typeface="CMR10"/>
              </a:rPr>
              <a:t>actual degree of chemical complexity of the ISM</a:t>
            </a:r>
            <a:r>
              <a:rPr lang="en-US" sz="1800" b="0" i="0" u="none" strike="noStrike" baseline="0" dirty="0">
                <a:latin typeface="CMR10"/>
              </a:rPr>
              <a:t>, significant implications to unravel the </a:t>
            </a:r>
            <a:r>
              <a:rPr lang="en-US" sz="1800" b="1" i="0" u="none" strike="noStrike" baseline="0" dirty="0">
                <a:latin typeface="CMR10"/>
              </a:rPr>
              <a:t>role of HOCOOH </a:t>
            </a:r>
            <a:r>
              <a:rPr lang="en-US" sz="1800" b="0" i="0" u="none" strike="noStrike" baseline="0" dirty="0">
                <a:latin typeface="CMR10"/>
              </a:rPr>
              <a:t>within </a:t>
            </a:r>
            <a:r>
              <a:rPr lang="en-US" sz="1800" b="1" i="0" u="none" strike="noStrike" baseline="0" dirty="0">
                <a:latin typeface="CMR10"/>
              </a:rPr>
              <a:t>interstellar C- and O- chemistry.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400" b="1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MR10"/>
              </a:rPr>
              <a:t>O</a:t>
            </a:r>
            <a:r>
              <a:rPr lang="en-US" sz="1800" b="1" i="0" u="none" strike="noStrike" baseline="0" dirty="0">
                <a:latin typeface="CMR10"/>
              </a:rPr>
              <a:t>verall good correlation </a:t>
            </a:r>
            <a:r>
              <a:rPr lang="en-US" sz="1800" b="0" i="0" u="none" strike="noStrike" baseline="0" dirty="0">
                <a:latin typeface="CMR10"/>
              </a:rPr>
              <a:t>between the </a:t>
            </a:r>
            <a:r>
              <a:rPr lang="en-US" sz="1800" b="1" i="0" u="none" strike="noStrike" baseline="0" dirty="0">
                <a:latin typeface="CMR10"/>
              </a:rPr>
              <a:t>relative molecular abundance of carboxylic acids </a:t>
            </a:r>
            <a:r>
              <a:rPr lang="en-US" sz="1800" b="0" i="0" u="none" strike="noStrike" baseline="0" dirty="0">
                <a:latin typeface="CMR10"/>
              </a:rPr>
              <a:t>in </a:t>
            </a:r>
            <a:r>
              <a:rPr lang="es-ES" sz="1800" b="1" i="0" u="none" strike="noStrike" baseline="0" dirty="0" err="1">
                <a:latin typeface="CMR10"/>
              </a:rPr>
              <a:t>different</a:t>
            </a:r>
            <a:r>
              <a:rPr lang="es-ES" sz="1800" b="1" i="0" u="none" strike="noStrike" baseline="0" dirty="0">
                <a:latin typeface="CMR10"/>
              </a:rPr>
              <a:t> </a:t>
            </a:r>
            <a:r>
              <a:rPr lang="es-ES" sz="1800" b="1" i="0" u="none" strike="noStrike" baseline="0" dirty="0" err="1">
                <a:latin typeface="CMR10"/>
              </a:rPr>
              <a:t>astronomical</a:t>
            </a:r>
            <a:r>
              <a:rPr lang="es-ES" sz="1800" b="1" i="0" u="none" strike="noStrike" baseline="0" dirty="0">
                <a:latin typeface="CMR10"/>
              </a:rPr>
              <a:t> </a:t>
            </a:r>
            <a:r>
              <a:rPr lang="es-ES" sz="1800" b="1" i="0" u="none" strike="noStrike" baseline="0" dirty="0" err="1">
                <a:latin typeface="CMR10"/>
              </a:rPr>
              <a:t>environments</a:t>
            </a:r>
            <a:r>
              <a:rPr lang="es-ES" sz="1800" b="1" i="0" u="none" strike="noStrike" baseline="0" dirty="0">
                <a:latin typeface="CMR10"/>
              </a:rPr>
              <a:t>.</a:t>
            </a:r>
          </a:p>
          <a:p>
            <a:pPr algn="just"/>
            <a:endParaRPr lang="en-US" sz="2400" b="1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W</a:t>
            </a:r>
            <a:r>
              <a:rPr lang="es-ES" sz="1800" b="0" i="0" u="none" strike="noStrike" baseline="0" dirty="0" err="1">
                <a:solidFill>
                  <a:schemeClr val="bg1">
                    <a:lumMod val="85000"/>
                  </a:schemeClr>
                </a:solidFill>
                <a:latin typeface="CMR10"/>
              </a:rPr>
              <a:t>e</a:t>
            </a:r>
            <a:r>
              <a:rPr lang="es-E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open the door to achieve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indirect interstellar identifications of conformers </a:t>
            </a:r>
            <a:r>
              <a:rPr lang="en-US" sz="1800" b="0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that </a:t>
            </a:r>
            <a:r>
              <a:rPr lang="en-US" sz="1800" b="1" i="0" u="none" strike="noStrike" baseline="0" dirty="0">
                <a:solidFill>
                  <a:schemeClr val="bg1">
                    <a:lumMod val="85000"/>
                  </a:schemeClr>
                </a:solidFill>
                <a:latin typeface="CMR10"/>
              </a:rPr>
              <a:t>remained undetectable to radioastronomy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CMR10"/>
              </a:rPr>
              <a:t>.</a:t>
            </a:r>
            <a:endParaRPr lang="es-E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17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4D4DCB69-35A2-4177-BB7F-2FC880EE32F1}"/>
              </a:ext>
            </a:extLst>
          </p:cNvPr>
          <p:cNvSpPr/>
          <p:nvPr/>
        </p:nvSpPr>
        <p:spPr>
          <a:xfrm flipV="1">
            <a:off x="2270967" y="4482057"/>
            <a:ext cx="341842" cy="60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4" name="Triángulo isósceles 33">
            <a:extLst>
              <a:ext uri="{FF2B5EF4-FFF2-40B4-BE49-F238E27FC236}">
                <a16:creationId xmlns:a16="http://schemas.microsoft.com/office/drawing/2014/main" id="{08109274-9E7B-4215-B37E-B67A890D343D}"/>
              </a:ext>
            </a:extLst>
          </p:cNvPr>
          <p:cNvSpPr/>
          <p:nvPr/>
        </p:nvSpPr>
        <p:spPr>
          <a:xfrm>
            <a:off x="2431108" y="4477720"/>
            <a:ext cx="176500" cy="6096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9" name="Triángulo isósceles 38">
            <a:extLst>
              <a:ext uri="{FF2B5EF4-FFF2-40B4-BE49-F238E27FC236}">
                <a16:creationId xmlns:a16="http://schemas.microsoft.com/office/drawing/2014/main" id="{25964FC6-BB95-4B03-A6E9-038762E4ED8E}"/>
              </a:ext>
            </a:extLst>
          </p:cNvPr>
          <p:cNvSpPr/>
          <p:nvPr/>
        </p:nvSpPr>
        <p:spPr>
          <a:xfrm rot="19374427">
            <a:off x="2456203" y="4426688"/>
            <a:ext cx="176500" cy="6095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FA94D167-C131-9368-E944-113F43138B8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DED8C65D-D8BD-C366-44F5-537A764542C3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7DC87A27-3487-EECE-8D25-649BE7790CB3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B9AFFA17-BD0E-CE61-114D-7521B9396397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1FAFB332-15CD-15C0-7FE4-F6FD84109BDD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3C9E96AF-194D-F159-7C09-002A60650E8B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9C0B0765-CED2-2F1A-E5E2-18C498C37B15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3CA2B39-15E4-1A6F-7066-913B9995F625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FDB270F9-C11B-C770-F4FD-8F6FD94F9986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E0E60159-B0BD-7C5C-1F0C-25876E9EE588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46F618AD-FA69-A8C1-7D3D-147E142A2E06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EB1E061A-7FB5-8B91-F974-B76F03FD4C1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D5162F8-2EF6-E2E9-D665-B2BCCD55676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3B966F9-3E12-76DE-5918-3DFEA577F78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96DB8E8F-7610-E69D-71A9-0B27A6B1687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BAD7B0B1-32CE-81D6-EF78-03B4F0646FD5}"/>
              </a:ext>
            </a:extLst>
          </p:cNvPr>
          <p:cNvSpPr/>
          <p:nvPr/>
        </p:nvSpPr>
        <p:spPr>
          <a:xfrm>
            <a:off x="6716808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B4F97096-8A87-553C-C7A2-4EB46DE1D8D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021068EB-5A14-13B0-62A2-FDD219474F68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BF37690F-0F86-BA25-0BE2-93CDA5E39DB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58326AA7-BE08-0E03-F16A-456921B94E89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5A95B3-5CFA-80B2-C5DA-6F2B24CD2D04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4. Conclusión &amp;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Prospects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9" name="1 CuadroTexto">
            <a:extLst>
              <a:ext uri="{FF2B5EF4-FFF2-40B4-BE49-F238E27FC236}">
                <a16:creationId xmlns:a16="http://schemas.microsoft.com/office/drawing/2014/main" id="{5912AF02-A83E-EBC7-C597-38D1DBB1E348}"/>
              </a:ext>
            </a:extLst>
          </p:cNvPr>
          <p:cNvSpPr txBox="1"/>
          <p:nvPr/>
        </p:nvSpPr>
        <p:spPr>
          <a:xfrm>
            <a:off x="431540" y="1432282"/>
            <a:ext cx="80288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en-US" sz="2000" b="1" dirty="0"/>
              <a:t>TAKE-HOME MESSAGES:</a:t>
            </a:r>
          </a:p>
          <a:p>
            <a:pPr algn="just"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457200" algn="l"/>
              </a:tabLst>
            </a:pPr>
            <a:endParaRPr lang="en-US" sz="800" b="1" dirty="0"/>
          </a:p>
          <a:p>
            <a:pPr algn="just">
              <a:tabLst>
                <a:tab pos="457200" algn="l"/>
              </a:tabLst>
            </a:pPr>
            <a:endParaRPr lang="en-US" sz="1400" dirty="0">
              <a:latin typeface="Calibri (cuerpo)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E3932EE-95D3-3AEA-0594-0A972A4E3083}"/>
              </a:ext>
            </a:extLst>
          </p:cNvPr>
          <p:cNvSpPr txBox="1"/>
          <p:nvPr/>
        </p:nvSpPr>
        <p:spPr>
          <a:xfrm>
            <a:off x="431540" y="2204864"/>
            <a:ext cx="8028892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MR10"/>
              </a:rPr>
              <a:t>Discovery </a:t>
            </a:r>
            <a:r>
              <a:rPr lang="en-US" dirty="0">
                <a:latin typeface="CMR10"/>
              </a:rPr>
              <a:t>of</a:t>
            </a:r>
            <a:r>
              <a:rPr lang="en-US" b="1" dirty="0">
                <a:latin typeface="CMR10"/>
              </a:rPr>
              <a:t> HOCOOH</a:t>
            </a:r>
            <a:r>
              <a:rPr lang="en-US" dirty="0">
                <a:latin typeface="CMR10"/>
              </a:rPr>
              <a:t>, the </a:t>
            </a:r>
            <a:r>
              <a:rPr lang="en-US" b="1" dirty="0">
                <a:latin typeface="CMR10"/>
              </a:rPr>
              <a:t>third </a:t>
            </a:r>
            <a:r>
              <a:rPr lang="en-US" b="1" dirty="0" err="1">
                <a:latin typeface="CMR10"/>
              </a:rPr>
              <a:t>insterstellar</a:t>
            </a:r>
            <a:r>
              <a:rPr lang="en-US" b="1" dirty="0">
                <a:latin typeface="CMR10"/>
              </a:rPr>
              <a:t> carboxylic acid </a:t>
            </a:r>
            <a:r>
              <a:rPr lang="en-US" dirty="0">
                <a:latin typeface="CMR10"/>
              </a:rPr>
              <a:t>and the </a:t>
            </a:r>
            <a:r>
              <a:rPr lang="en-US" b="1" dirty="0">
                <a:latin typeface="CMR10"/>
              </a:rPr>
              <a:t>first interstellar molecule</a:t>
            </a:r>
            <a:r>
              <a:rPr lang="en-US" dirty="0">
                <a:latin typeface="CMR10"/>
              </a:rPr>
              <a:t> with </a:t>
            </a:r>
            <a:r>
              <a:rPr lang="en-US" b="1" dirty="0">
                <a:latin typeface="CMR10"/>
              </a:rPr>
              <a:t>more than two oxygen atoms </a:t>
            </a:r>
            <a:r>
              <a:rPr lang="en-US" dirty="0">
                <a:latin typeface="CMR10"/>
              </a:rPr>
              <a:t>detected so far.</a:t>
            </a:r>
          </a:p>
          <a:p>
            <a:pPr algn="just"/>
            <a:endParaRPr lang="en-US" sz="2400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0" i="0" u="none" strike="noStrike" baseline="0" dirty="0" err="1">
                <a:latin typeface="CMR10"/>
              </a:rPr>
              <a:t>Relevant</a:t>
            </a:r>
            <a:r>
              <a:rPr lang="es-ES" sz="1800" b="0" i="0" u="none" strike="noStrike" baseline="0" dirty="0">
                <a:latin typeface="CMR10"/>
              </a:rPr>
              <a:t> </a:t>
            </a:r>
            <a:r>
              <a:rPr lang="es-ES" sz="1800" b="0" i="0" u="none" strike="noStrike" baseline="0" dirty="0" err="1">
                <a:latin typeface="CMR10"/>
              </a:rPr>
              <a:t>insight</a:t>
            </a:r>
            <a:r>
              <a:rPr lang="es-ES" dirty="0">
                <a:latin typeface="CMR10"/>
              </a:rPr>
              <a:t> </a:t>
            </a:r>
            <a:r>
              <a:rPr lang="en-US" sz="1800" b="0" i="0" u="none" strike="noStrike" baseline="0" dirty="0">
                <a:latin typeface="CMR10"/>
              </a:rPr>
              <a:t>into the </a:t>
            </a:r>
            <a:r>
              <a:rPr lang="en-US" sz="1800" b="1" i="0" u="none" strike="noStrike" baseline="0" dirty="0">
                <a:latin typeface="CMR10"/>
              </a:rPr>
              <a:t>actual degree of chemical complexity of the ISM</a:t>
            </a:r>
            <a:r>
              <a:rPr lang="en-US" sz="1800" b="0" i="0" u="none" strike="noStrike" baseline="0" dirty="0">
                <a:latin typeface="CMR10"/>
              </a:rPr>
              <a:t>, significant implications to unravel the </a:t>
            </a:r>
            <a:r>
              <a:rPr lang="en-US" sz="1800" b="1" i="0" u="none" strike="noStrike" baseline="0" dirty="0">
                <a:latin typeface="CMR10"/>
              </a:rPr>
              <a:t>role of HOCOOH </a:t>
            </a:r>
            <a:r>
              <a:rPr lang="en-US" sz="1800" b="0" i="0" u="none" strike="noStrike" baseline="0" dirty="0">
                <a:latin typeface="CMR10"/>
              </a:rPr>
              <a:t>within </a:t>
            </a:r>
            <a:r>
              <a:rPr lang="en-US" sz="1800" b="1" i="0" u="none" strike="noStrike" baseline="0" dirty="0">
                <a:latin typeface="CMR10"/>
              </a:rPr>
              <a:t>interstellar C- and O- chemistry.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400" b="1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MR10"/>
              </a:rPr>
              <a:t>O</a:t>
            </a:r>
            <a:r>
              <a:rPr lang="en-US" sz="1800" b="1" i="0" u="none" strike="noStrike" baseline="0" dirty="0">
                <a:latin typeface="CMR10"/>
              </a:rPr>
              <a:t>verall good correlation </a:t>
            </a:r>
            <a:r>
              <a:rPr lang="en-US" sz="1800" b="0" i="0" u="none" strike="noStrike" baseline="0" dirty="0">
                <a:latin typeface="CMR10"/>
              </a:rPr>
              <a:t>between the </a:t>
            </a:r>
            <a:r>
              <a:rPr lang="en-US" sz="1800" b="1" i="0" u="none" strike="noStrike" baseline="0" dirty="0">
                <a:latin typeface="CMR10"/>
              </a:rPr>
              <a:t>relative molecular abundance of carboxylic acids </a:t>
            </a:r>
            <a:r>
              <a:rPr lang="en-US" sz="1800" b="0" i="0" u="none" strike="noStrike" baseline="0" dirty="0">
                <a:latin typeface="CMR10"/>
              </a:rPr>
              <a:t>in </a:t>
            </a:r>
            <a:r>
              <a:rPr lang="es-ES" sz="1800" b="1" i="0" u="none" strike="noStrike" baseline="0" dirty="0" err="1">
                <a:latin typeface="CMR10"/>
              </a:rPr>
              <a:t>different</a:t>
            </a:r>
            <a:r>
              <a:rPr lang="es-ES" sz="1800" b="1" i="0" u="none" strike="noStrike" baseline="0" dirty="0">
                <a:latin typeface="CMR10"/>
              </a:rPr>
              <a:t> </a:t>
            </a:r>
            <a:r>
              <a:rPr lang="es-ES" sz="1800" b="1" i="0" u="none" strike="noStrike" baseline="0" dirty="0" err="1">
                <a:latin typeface="CMR10"/>
              </a:rPr>
              <a:t>astronomical</a:t>
            </a:r>
            <a:r>
              <a:rPr lang="es-ES" sz="1800" b="1" i="0" u="none" strike="noStrike" baseline="0" dirty="0">
                <a:latin typeface="CMR10"/>
              </a:rPr>
              <a:t> </a:t>
            </a:r>
            <a:r>
              <a:rPr lang="es-ES" sz="1800" b="1" i="0" u="none" strike="noStrike" baseline="0" dirty="0" err="1">
                <a:latin typeface="CMR10"/>
              </a:rPr>
              <a:t>environments</a:t>
            </a:r>
            <a:r>
              <a:rPr lang="es-ES" sz="1800" b="1" i="0" u="none" strike="noStrike" baseline="0" dirty="0">
                <a:latin typeface="CMR10"/>
              </a:rPr>
              <a:t>.</a:t>
            </a:r>
          </a:p>
          <a:p>
            <a:pPr algn="just"/>
            <a:endParaRPr lang="en-US" sz="2400" b="1" dirty="0">
              <a:latin typeface="CMR1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>
                <a:latin typeface="CMR10"/>
              </a:rPr>
              <a:t>W</a:t>
            </a:r>
            <a:r>
              <a:rPr lang="es-ES" sz="1800" b="0" i="0" u="none" strike="noStrike" baseline="0" dirty="0" err="1">
                <a:latin typeface="CMR10"/>
              </a:rPr>
              <a:t>e</a:t>
            </a:r>
            <a:r>
              <a:rPr lang="es-ES" sz="1800" b="0" i="0" u="none" strike="noStrike" baseline="0" dirty="0">
                <a:latin typeface="CMR10"/>
              </a:rPr>
              <a:t> </a:t>
            </a:r>
            <a:r>
              <a:rPr lang="en-US" sz="1800" b="0" i="0" u="none" strike="noStrike" baseline="0" dirty="0">
                <a:latin typeface="CMR10"/>
              </a:rPr>
              <a:t>open the door to achieve </a:t>
            </a:r>
            <a:r>
              <a:rPr lang="en-US" sz="1800" b="1" i="0" u="none" strike="noStrike" baseline="0" dirty="0">
                <a:latin typeface="CMR10"/>
              </a:rPr>
              <a:t>indirect interstellar identifications of conformers </a:t>
            </a:r>
            <a:r>
              <a:rPr lang="en-US" sz="1800" b="0" i="0" u="none" strike="noStrike" baseline="0" dirty="0">
                <a:latin typeface="CMR10"/>
              </a:rPr>
              <a:t>that </a:t>
            </a:r>
            <a:r>
              <a:rPr lang="en-US" sz="1800" b="1" i="0" u="none" strike="noStrike" baseline="0" dirty="0">
                <a:latin typeface="CMR10"/>
              </a:rPr>
              <a:t>remained undetectable to radioastronomy</a:t>
            </a:r>
            <a:r>
              <a:rPr lang="en-US" dirty="0">
                <a:latin typeface="CMR10"/>
              </a:rPr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344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t="-210" r="23653"/>
          <a:stretch/>
        </p:blipFill>
        <p:spPr>
          <a:xfrm>
            <a:off x="-25231" y="-33948"/>
            <a:ext cx="9194460" cy="6925896"/>
          </a:xfrm>
          <a:prstGeom prst="rect">
            <a:avLst/>
          </a:prstGeom>
        </p:spPr>
      </p:pic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C4E8CA8C-11E3-B262-3C09-4A09141787C2}"/>
              </a:ext>
            </a:extLst>
          </p:cNvPr>
          <p:cNvSpPr/>
          <p:nvPr/>
        </p:nvSpPr>
        <p:spPr>
          <a:xfrm>
            <a:off x="3491880" y="2258012"/>
            <a:ext cx="1944215" cy="522916"/>
          </a:xfrm>
          <a:prstGeom prst="roundRect">
            <a:avLst/>
          </a:prstGeom>
          <a:solidFill>
            <a:srgbClr val="0D0D0D">
              <a:alpha val="3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5584FBE8-4025-3321-E0B2-BB877C6A64A4}"/>
              </a:ext>
            </a:extLst>
          </p:cNvPr>
          <p:cNvSpPr/>
          <p:nvPr/>
        </p:nvSpPr>
        <p:spPr>
          <a:xfrm>
            <a:off x="2699792" y="169780"/>
            <a:ext cx="3456383" cy="522916"/>
          </a:xfrm>
          <a:prstGeom prst="roundRect">
            <a:avLst/>
          </a:prstGeom>
          <a:solidFill>
            <a:schemeClr val="tx1">
              <a:alpha val="18039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20C2611-22D9-466D-9908-289FFEF71FBD}"/>
              </a:ext>
            </a:extLst>
          </p:cNvPr>
          <p:cNvSpPr/>
          <p:nvPr/>
        </p:nvSpPr>
        <p:spPr>
          <a:xfrm>
            <a:off x="-31518" y="836712"/>
            <a:ext cx="9175518" cy="1074872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434806" y="4356973"/>
            <a:ext cx="18473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s-ES" sz="23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23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Podnadpis 2"/>
          <p:cNvSpPr>
            <a:spLocks noGrp="1"/>
          </p:cNvSpPr>
          <p:nvPr>
            <p:ph type="subTitle" idx="1"/>
          </p:nvPr>
        </p:nvSpPr>
        <p:spPr>
          <a:xfrm>
            <a:off x="467544" y="1055914"/>
            <a:ext cx="8064896" cy="5630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defRPr/>
            </a:pPr>
            <a:r>
              <a:rPr lang="es-ES" sz="2100" b="1" dirty="0">
                <a:solidFill>
                  <a:schemeClr val="bg1"/>
                </a:solidFill>
                <a:latin typeface="+mj-lt"/>
              </a:rPr>
              <a:t>“</a:t>
            </a:r>
            <a:r>
              <a:rPr lang="en-US" sz="2100" b="1" dirty="0">
                <a:solidFill>
                  <a:schemeClr val="bg1"/>
                </a:solidFill>
                <a:latin typeface="+mj-lt"/>
              </a:rPr>
              <a:t>INTERSTELLAR DETECTION OF CARBONIC ACID (HOCOOH) AT LAST”</a:t>
            </a:r>
            <a:endParaRPr lang="es-E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 Box 8">
            <a:extLst>
              <a:ext uri="{FF2B5EF4-FFF2-40B4-BE49-F238E27FC236}">
                <a16:creationId xmlns:a16="http://schemas.microsoft.com/office/drawing/2014/main" id="{32274D45-E544-7C52-6152-85C8B3117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773" y="254267"/>
            <a:ext cx="658043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700" dirty="0">
                <a:solidFill>
                  <a:schemeClr val="bg1"/>
                </a:solidFill>
                <a:latin typeface="+mj-lt"/>
              </a:rPr>
              <a:t>IBER, </a:t>
            </a:r>
            <a:r>
              <a:rPr lang="es-ES" sz="1700" dirty="0" err="1">
                <a:solidFill>
                  <a:schemeClr val="bg1"/>
                </a:solidFill>
                <a:latin typeface="+mj-lt"/>
              </a:rPr>
              <a:t>Coimbra</a:t>
            </a:r>
            <a:r>
              <a:rPr lang="es-ES" sz="17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sz="1700" dirty="0" err="1">
                <a:solidFill>
                  <a:schemeClr val="bg1"/>
                </a:solidFill>
                <a:latin typeface="+mj-lt"/>
              </a:rPr>
              <a:t>September</a:t>
            </a:r>
            <a:r>
              <a:rPr lang="es-ES" sz="1700" dirty="0">
                <a:solidFill>
                  <a:schemeClr val="bg1"/>
                </a:solidFill>
                <a:latin typeface="+mj-lt"/>
              </a:rPr>
              <a:t> 2023</a:t>
            </a:r>
            <a:endParaRPr lang="en-US" sz="1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A1C5391-D9FF-46D3-63B8-29C3A3A55766}"/>
              </a:ext>
            </a:extLst>
          </p:cNvPr>
          <p:cNvSpPr/>
          <p:nvPr/>
        </p:nvSpPr>
        <p:spPr>
          <a:xfrm>
            <a:off x="-31518" y="2924944"/>
            <a:ext cx="9175518" cy="2232248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717E5704-1BDE-89EF-37E2-9CF595E52693}"/>
              </a:ext>
            </a:extLst>
          </p:cNvPr>
          <p:cNvSpPr txBox="1">
            <a:spLocks/>
          </p:cNvSpPr>
          <p:nvPr/>
        </p:nvSpPr>
        <p:spPr>
          <a:xfrm>
            <a:off x="136032" y="3068960"/>
            <a:ext cx="8612431" cy="563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400">
                <a:solidFill>
                  <a:schemeClr val="bg1"/>
                </a:solidFill>
              </a:rPr>
              <a:t>We are grateful to the IRAM 30 m and Yebes 40 m telescope staff for their help during the different observing runs.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1400">
                <a:solidFill>
                  <a:schemeClr val="bg1"/>
                </a:solidFill>
              </a:rPr>
              <a:t>M.S.N. is thankful for funding from the </a:t>
            </a:r>
            <a:r>
              <a:rPr lang="es-ES" sz="1400" b="1" i="1">
                <a:solidFill>
                  <a:schemeClr val="bg1"/>
                </a:solidFill>
              </a:rPr>
              <a:t>European Union—NextGenerationEU</a:t>
            </a:r>
            <a:r>
              <a:rPr lang="es-ES" sz="1400">
                <a:solidFill>
                  <a:schemeClr val="bg1"/>
                </a:solidFill>
              </a:rPr>
              <a:t>, </a:t>
            </a:r>
            <a:r>
              <a:rPr lang="es-ES" sz="1400" b="1" i="1">
                <a:solidFill>
                  <a:schemeClr val="bg1"/>
                </a:solidFill>
              </a:rPr>
              <a:t>Ministerio de Universidades </a:t>
            </a:r>
            <a:r>
              <a:rPr lang="es-ES" sz="1400">
                <a:solidFill>
                  <a:schemeClr val="bg1"/>
                </a:solidFill>
              </a:rPr>
              <a:t>and the </a:t>
            </a:r>
            <a:r>
              <a:rPr lang="es-ES" sz="1400" b="1" i="1">
                <a:solidFill>
                  <a:schemeClr val="bg1"/>
                </a:solidFill>
              </a:rPr>
              <a:t>University of Valladolid </a:t>
            </a:r>
            <a:r>
              <a:rPr lang="es-ES" sz="1400">
                <a:solidFill>
                  <a:schemeClr val="bg1"/>
                </a:solidFill>
              </a:rPr>
              <a:t>under a postdoctoral Margarita Salas Grant, and funding from the </a:t>
            </a:r>
            <a:r>
              <a:rPr lang="es-ES" sz="1400" b="1" i="1">
                <a:solidFill>
                  <a:schemeClr val="bg1"/>
                </a:solidFill>
              </a:rPr>
              <a:t>Spanish Ministry of Science and Innovation</a:t>
            </a:r>
            <a:r>
              <a:rPr lang="es-ES" sz="1400">
                <a:solidFill>
                  <a:schemeClr val="bg1"/>
                </a:solidFill>
              </a:rPr>
              <a:t> (PID2020- 117742GB-I00) and the </a:t>
            </a:r>
            <a:r>
              <a:rPr lang="es-ES" sz="1400" b="1" i="1">
                <a:solidFill>
                  <a:schemeClr val="bg1"/>
                </a:solidFill>
              </a:rPr>
              <a:t>GEFAM</a:t>
            </a:r>
            <a:r>
              <a:rPr lang="es-ES" sz="1400">
                <a:solidFill>
                  <a:schemeClr val="bg1"/>
                </a:solidFill>
              </a:rPr>
              <a:t> group.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de-DE" sz="1400">
                <a:solidFill>
                  <a:schemeClr val="bg1"/>
                </a:solidFill>
              </a:rPr>
              <a:t>The authors thank MCIN/AEI </a:t>
            </a:r>
            <a:r>
              <a:rPr lang="es-ES" sz="1400">
                <a:solidFill>
                  <a:schemeClr val="bg1"/>
                </a:solidFill>
              </a:rPr>
              <a:t>(PID2020- 117742GB-I00</a:t>
            </a:r>
            <a:r>
              <a:rPr lang="de-DE" sz="1400">
                <a:solidFill>
                  <a:schemeClr val="bg1"/>
                </a:solidFill>
              </a:rPr>
              <a:t>, </a:t>
            </a:r>
            <a:r>
              <a:rPr lang="es-ES" sz="1400">
                <a:solidFill>
                  <a:schemeClr val="bg1"/>
                </a:solidFill>
              </a:rPr>
              <a:t>RYC2020- 029387-I, PID2019-105552RB-C41, PID2019-107115GB-C21, PID2019- 106235GB-I00, PID2022-136814NB-I00) </a:t>
            </a:r>
            <a:r>
              <a:rPr lang="de-DE" sz="1400">
                <a:solidFill>
                  <a:schemeClr val="bg1"/>
                </a:solidFill>
              </a:rPr>
              <a:t>for financial support.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id="{3A5B6BA0-591A-0FB0-42AF-C5C848831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773" y="2330020"/>
            <a:ext cx="658043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700" dirty="0" err="1">
                <a:solidFill>
                  <a:schemeClr val="bg1"/>
                </a:solidFill>
                <a:latin typeface="+mj-lt"/>
              </a:rPr>
              <a:t>Acknowledgments</a:t>
            </a:r>
            <a:endParaRPr lang="en-US" sz="1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Obdélník 28">
            <a:extLst>
              <a:ext uri="{FF2B5EF4-FFF2-40B4-BE49-F238E27FC236}">
                <a16:creationId xmlns:a16="http://schemas.microsoft.com/office/drawing/2014/main" id="{F87FF860-9C1E-8394-166B-B7227319536C}"/>
              </a:ext>
            </a:extLst>
          </p:cNvPr>
          <p:cNvSpPr/>
          <p:nvPr/>
        </p:nvSpPr>
        <p:spPr>
          <a:xfrm>
            <a:off x="136032" y="6374197"/>
            <a:ext cx="155564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7A68CB0-1D47-C040-C094-7E343EEC4F71}"/>
              </a:ext>
            </a:extLst>
          </p:cNvPr>
          <p:cNvSpPr txBox="1"/>
          <p:nvPr/>
        </p:nvSpPr>
        <p:spPr>
          <a:xfrm>
            <a:off x="7429553" y="5192257"/>
            <a:ext cx="22057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i="1" dirty="0" err="1">
                <a:solidFill>
                  <a:schemeClr val="bg1"/>
                </a:solidFill>
              </a:rPr>
              <a:t>Image</a:t>
            </a:r>
            <a:r>
              <a:rPr lang="es-ES" sz="1400" i="1" dirty="0">
                <a:solidFill>
                  <a:schemeClr val="bg1"/>
                </a:solidFill>
              </a:rPr>
              <a:t> </a:t>
            </a:r>
            <a:r>
              <a:rPr lang="es-ES" sz="1400" i="1" dirty="0" err="1">
                <a:solidFill>
                  <a:schemeClr val="bg1"/>
                </a:solidFill>
              </a:rPr>
              <a:t>Credit</a:t>
            </a:r>
            <a:r>
              <a:rPr lang="es-ES" sz="1400" i="1" dirty="0">
                <a:solidFill>
                  <a:schemeClr val="bg1"/>
                </a:solidFill>
              </a:rPr>
              <a:t>: SARAO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09E7FD7F-EF37-05D7-69FD-A799AF1B92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32" b="99873" l="1654" r="97837">
                        <a14:foregroundMark x1="92494" y1="13165" x2="92494" y2="1316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27810" y="5877272"/>
            <a:ext cx="648073" cy="63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El Centro de Astrobiología – CAB">
            <a:extLst>
              <a:ext uri="{FF2B5EF4-FFF2-40B4-BE49-F238E27FC236}">
                <a16:creationId xmlns:a16="http://schemas.microsoft.com/office/drawing/2014/main" id="{2DE64643-E1AC-6269-5039-6BED1061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39" y="6011028"/>
            <a:ext cx="2649084" cy="467891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>
            <a:extLst>
              <a:ext uri="{FF2B5EF4-FFF2-40B4-BE49-F238E27FC236}">
                <a16:creationId xmlns:a16="http://schemas.microsoft.com/office/drawing/2014/main" id="{E3348D3D-134B-9AC7-44F8-9C2B202BB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061496"/>
            <a:ext cx="1497997" cy="36695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hape 131">
            <a:extLst>
              <a:ext uri="{FF2B5EF4-FFF2-40B4-BE49-F238E27FC236}">
                <a16:creationId xmlns:a16="http://schemas.microsoft.com/office/drawing/2014/main" id="{3F3E0835-F460-5F1D-D339-3C17967770D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3" y="6333133"/>
            <a:ext cx="548700" cy="524800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24</a:t>
            </a:fld>
            <a:endParaRPr lang="en" dirty="0"/>
          </a:p>
        </p:txBody>
      </p:sp>
      <p:pic>
        <p:nvPicPr>
          <p:cNvPr id="28" name="Picture 4">
            <a:extLst>
              <a:ext uri="{FF2B5EF4-FFF2-40B4-BE49-F238E27FC236}">
                <a16:creationId xmlns:a16="http://schemas.microsoft.com/office/drawing/2014/main" id="{837E7C23-A08E-5334-9D1B-BE5BD5A91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041" y="6021288"/>
            <a:ext cx="1379808" cy="33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l_uva">
            <a:extLst>
              <a:ext uri="{FF2B5EF4-FFF2-40B4-BE49-F238E27FC236}">
                <a16:creationId xmlns:a16="http://schemas.microsoft.com/office/drawing/2014/main" id="{96C5C94D-77E8-812B-23FD-8185CBA66F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9" b="9674"/>
          <a:stretch/>
        </p:blipFill>
        <p:spPr bwMode="auto">
          <a:xfrm>
            <a:off x="179512" y="5794689"/>
            <a:ext cx="904875" cy="80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33D704B0-CA6F-1714-F0D6-E60C27672ED9}"/>
              </a:ext>
            </a:extLst>
          </p:cNvPr>
          <p:cNvSpPr/>
          <p:nvPr/>
        </p:nvSpPr>
        <p:spPr>
          <a:xfrm>
            <a:off x="-25231" y="5589240"/>
            <a:ext cx="9194460" cy="13027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6" name="Picture 2" descr="El Centro de Astrobiología – CAB">
            <a:extLst>
              <a:ext uri="{FF2B5EF4-FFF2-40B4-BE49-F238E27FC236}">
                <a16:creationId xmlns:a16="http://schemas.microsoft.com/office/drawing/2014/main" id="{3D5DC7B4-B23A-4139-1890-7D89B6B49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808" y="5902330"/>
            <a:ext cx="3261528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>
            <a:extLst>
              <a:ext uri="{FF2B5EF4-FFF2-40B4-BE49-F238E27FC236}">
                <a16:creationId xmlns:a16="http://schemas.microsoft.com/office/drawing/2014/main" id="{B9608510-AD74-12A3-5FEB-EAD7EDEB6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6381043"/>
            <a:ext cx="1379808" cy="33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www.gasnaturalfenosa.es/servlet/ficheros/1297133337407/Logotipo_del_Ministerio_de_Ciencia_e_Innovaci%C3%B3n,0.png">
            <a:extLst>
              <a:ext uri="{FF2B5EF4-FFF2-40B4-BE49-F238E27FC236}">
                <a16:creationId xmlns:a16="http://schemas.microsoft.com/office/drawing/2014/main" id="{8985AF69-366A-6BFD-D515-6EF30EA103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/>
          <a:srcRect l="1" r="3363"/>
          <a:stretch/>
        </p:blipFill>
        <p:spPr bwMode="auto">
          <a:xfrm>
            <a:off x="199396" y="5935588"/>
            <a:ext cx="2089969" cy="548774"/>
          </a:xfrm>
          <a:prstGeom prst="rect">
            <a:avLst/>
          </a:prstGeom>
          <a:noFill/>
        </p:spPr>
      </p:pic>
      <p:pic>
        <p:nvPicPr>
          <p:cNvPr id="40" name="Picture 2" descr="l_uva">
            <a:extLst>
              <a:ext uri="{FF2B5EF4-FFF2-40B4-BE49-F238E27FC236}">
                <a16:creationId xmlns:a16="http://schemas.microsoft.com/office/drawing/2014/main" id="{435915D6-57E2-09B9-AF44-BEFBA4E23F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8" t="18231" r="17240" b="22148"/>
          <a:stretch/>
        </p:blipFill>
        <p:spPr bwMode="auto">
          <a:xfrm>
            <a:off x="8035847" y="5721155"/>
            <a:ext cx="520936" cy="52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n 40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60803926-615A-92E2-95EE-B340CC5ABA1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608" y="5933357"/>
            <a:ext cx="1878368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087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t="-210" r="23653"/>
          <a:stretch/>
        </p:blipFill>
        <p:spPr>
          <a:xfrm>
            <a:off x="-25231" y="-33948"/>
            <a:ext cx="9194460" cy="6925896"/>
          </a:xfrm>
          <a:prstGeom prst="rect">
            <a:avLst/>
          </a:prstGeom>
        </p:spPr>
      </p:pic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E690588-8B19-C46E-9804-E05B107582E7}"/>
              </a:ext>
            </a:extLst>
          </p:cNvPr>
          <p:cNvSpPr/>
          <p:nvPr/>
        </p:nvSpPr>
        <p:spPr>
          <a:xfrm>
            <a:off x="3363726" y="2409634"/>
            <a:ext cx="2157041" cy="20995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5584FBE8-4025-3321-E0B2-BB877C6A64A4}"/>
              </a:ext>
            </a:extLst>
          </p:cNvPr>
          <p:cNvSpPr/>
          <p:nvPr/>
        </p:nvSpPr>
        <p:spPr>
          <a:xfrm>
            <a:off x="2699792" y="169780"/>
            <a:ext cx="3456383" cy="522916"/>
          </a:xfrm>
          <a:prstGeom prst="roundRect">
            <a:avLst/>
          </a:prstGeom>
          <a:solidFill>
            <a:schemeClr val="tx1">
              <a:alpha val="18039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20C2611-22D9-466D-9908-289FFEF71FBD}"/>
              </a:ext>
            </a:extLst>
          </p:cNvPr>
          <p:cNvSpPr/>
          <p:nvPr/>
        </p:nvSpPr>
        <p:spPr>
          <a:xfrm>
            <a:off x="-31518" y="836712"/>
            <a:ext cx="9175518" cy="1074872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434806" y="4356973"/>
            <a:ext cx="18473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s-ES" sz="23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23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Podnadpis 2"/>
          <p:cNvSpPr>
            <a:spLocks noGrp="1"/>
          </p:cNvSpPr>
          <p:nvPr>
            <p:ph type="subTitle" idx="1"/>
          </p:nvPr>
        </p:nvSpPr>
        <p:spPr>
          <a:xfrm>
            <a:off x="467544" y="993724"/>
            <a:ext cx="8064896" cy="5630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defRPr/>
            </a:pPr>
            <a:r>
              <a:rPr lang="es-ES" sz="2800" b="1" dirty="0">
                <a:solidFill>
                  <a:schemeClr val="bg1"/>
                </a:solidFill>
                <a:latin typeface="+mj-lt"/>
              </a:rPr>
              <a:t>THANK YOU FOR YOUR ATTENTION!</a:t>
            </a:r>
          </a:p>
        </p:txBody>
      </p:sp>
      <p:sp>
        <p:nvSpPr>
          <p:cNvPr id="3" name="Text Box 8">
            <a:extLst>
              <a:ext uri="{FF2B5EF4-FFF2-40B4-BE49-F238E27FC236}">
                <a16:creationId xmlns:a16="http://schemas.microsoft.com/office/drawing/2014/main" id="{32274D45-E544-7C52-6152-85C8B3117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773" y="254267"/>
            <a:ext cx="658043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700" dirty="0">
                <a:solidFill>
                  <a:schemeClr val="bg1"/>
                </a:solidFill>
                <a:latin typeface="+mj-lt"/>
              </a:rPr>
              <a:t>IBER, </a:t>
            </a:r>
            <a:r>
              <a:rPr lang="es-ES" sz="1700" dirty="0" err="1">
                <a:solidFill>
                  <a:schemeClr val="bg1"/>
                </a:solidFill>
                <a:latin typeface="+mj-lt"/>
              </a:rPr>
              <a:t>Coimbra</a:t>
            </a:r>
            <a:r>
              <a:rPr lang="es-ES" sz="17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sz="1700" dirty="0" err="1">
                <a:solidFill>
                  <a:schemeClr val="bg1"/>
                </a:solidFill>
                <a:latin typeface="+mj-lt"/>
              </a:rPr>
              <a:t>September</a:t>
            </a:r>
            <a:r>
              <a:rPr lang="es-ES" sz="1700" dirty="0">
                <a:solidFill>
                  <a:schemeClr val="bg1"/>
                </a:solidFill>
                <a:latin typeface="+mj-lt"/>
              </a:rPr>
              <a:t> 2023</a:t>
            </a:r>
            <a:endParaRPr lang="en-US" sz="1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717E5704-1BDE-89EF-37E2-9CF595E52693}"/>
              </a:ext>
            </a:extLst>
          </p:cNvPr>
          <p:cNvSpPr txBox="1">
            <a:spLocks/>
          </p:cNvSpPr>
          <p:nvPr/>
        </p:nvSpPr>
        <p:spPr>
          <a:xfrm>
            <a:off x="136032" y="3068960"/>
            <a:ext cx="8612431" cy="563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20" name="Obdélník 28">
            <a:extLst>
              <a:ext uri="{FF2B5EF4-FFF2-40B4-BE49-F238E27FC236}">
                <a16:creationId xmlns:a16="http://schemas.microsoft.com/office/drawing/2014/main" id="{F87FF860-9C1E-8394-166B-B7227319536C}"/>
              </a:ext>
            </a:extLst>
          </p:cNvPr>
          <p:cNvSpPr/>
          <p:nvPr/>
        </p:nvSpPr>
        <p:spPr>
          <a:xfrm>
            <a:off x="136032" y="6374197"/>
            <a:ext cx="155564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7A68CB0-1D47-C040-C094-7E343EEC4F71}"/>
              </a:ext>
            </a:extLst>
          </p:cNvPr>
          <p:cNvSpPr txBox="1"/>
          <p:nvPr/>
        </p:nvSpPr>
        <p:spPr>
          <a:xfrm>
            <a:off x="7429553" y="5192257"/>
            <a:ext cx="22057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i="1" dirty="0" err="1">
                <a:solidFill>
                  <a:schemeClr val="bg1"/>
                </a:solidFill>
              </a:rPr>
              <a:t>Image</a:t>
            </a:r>
            <a:r>
              <a:rPr lang="es-ES" sz="1400" i="1" dirty="0">
                <a:solidFill>
                  <a:schemeClr val="bg1"/>
                </a:solidFill>
              </a:rPr>
              <a:t> </a:t>
            </a:r>
            <a:r>
              <a:rPr lang="es-ES" sz="1400" i="1" dirty="0" err="1">
                <a:solidFill>
                  <a:schemeClr val="bg1"/>
                </a:solidFill>
              </a:rPr>
              <a:t>Credit</a:t>
            </a:r>
            <a:r>
              <a:rPr lang="es-ES" sz="1400" i="1" dirty="0">
                <a:solidFill>
                  <a:schemeClr val="bg1"/>
                </a:solidFill>
              </a:rPr>
              <a:t>: SARAO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09E7FD7F-EF37-05D7-69FD-A799AF1B92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32" b="99873" l="1654" r="97837">
                        <a14:foregroundMark x1="92494" y1="13165" x2="92494" y2="1316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27810" y="5877272"/>
            <a:ext cx="648073" cy="63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El Centro de Astrobiología – CAB">
            <a:extLst>
              <a:ext uri="{FF2B5EF4-FFF2-40B4-BE49-F238E27FC236}">
                <a16:creationId xmlns:a16="http://schemas.microsoft.com/office/drawing/2014/main" id="{2DE64643-E1AC-6269-5039-6BED1061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39" y="6011028"/>
            <a:ext cx="2649084" cy="467891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>
            <a:extLst>
              <a:ext uri="{FF2B5EF4-FFF2-40B4-BE49-F238E27FC236}">
                <a16:creationId xmlns:a16="http://schemas.microsoft.com/office/drawing/2014/main" id="{E3348D3D-134B-9AC7-44F8-9C2B202BB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061496"/>
            <a:ext cx="1497997" cy="36695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hape 131">
            <a:extLst>
              <a:ext uri="{FF2B5EF4-FFF2-40B4-BE49-F238E27FC236}">
                <a16:creationId xmlns:a16="http://schemas.microsoft.com/office/drawing/2014/main" id="{3F3E0835-F460-5F1D-D339-3C17967770D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83" y="6333133"/>
            <a:ext cx="548700" cy="524800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25</a:t>
            </a:fld>
            <a:endParaRPr lang="en" dirty="0"/>
          </a:p>
        </p:txBody>
      </p:sp>
      <p:pic>
        <p:nvPicPr>
          <p:cNvPr id="28" name="Picture 4">
            <a:extLst>
              <a:ext uri="{FF2B5EF4-FFF2-40B4-BE49-F238E27FC236}">
                <a16:creationId xmlns:a16="http://schemas.microsoft.com/office/drawing/2014/main" id="{837E7C23-A08E-5334-9D1B-BE5BD5A91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041" y="6021288"/>
            <a:ext cx="1379808" cy="33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l_uva">
            <a:extLst>
              <a:ext uri="{FF2B5EF4-FFF2-40B4-BE49-F238E27FC236}">
                <a16:creationId xmlns:a16="http://schemas.microsoft.com/office/drawing/2014/main" id="{96C5C94D-77E8-812B-23FD-8185CBA66F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9" b="9674"/>
          <a:stretch/>
        </p:blipFill>
        <p:spPr bwMode="auto">
          <a:xfrm>
            <a:off x="179512" y="5794689"/>
            <a:ext cx="904875" cy="80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33D704B0-CA6F-1714-F0D6-E60C27672ED9}"/>
              </a:ext>
            </a:extLst>
          </p:cNvPr>
          <p:cNvSpPr/>
          <p:nvPr/>
        </p:nvSpPr>
        <p:spPr>
          <a:xfrm>
            <a:off x="-25231" y="5589240"/>
            <a:ext cx="9194460" cy="13027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6" name="Picture 2" descr="El Centro de Astrobiología – CAB">
            <a:extLst>
              <a:ext uri="{FF2B5EF4-FFF2-40B4-BE49-F238E27FC236}">
                <a16:creationId xmlns:a16="http://schemas.microsoft.com/office/drawing/2014/main" id="{3D5DC7B4-B23A-4139-1890-7D89B6B49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808" y="5902330"/>
            <a:ext cx="3261528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>
            <a:extLst>
              <a:ext uri="{FF2B5EF4-FFF2-40B4-BE49-F238E27FC236}">
                <a16:creationId xmlns:a16="http://schemas.microsoft.com/office/drawing/2014/main" id="{B9608510-AD74-12A3-5FEB-EAD7EDEB6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6381043"/>
            <a:ext cx="1379808" cy="33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www.gasnaturalfenosa.es/servlet/ficheros/1297133337407/Logotipo_del_Ministerio_de_Ciencia_e_Innovaci%C3%B3n,0.png">
            <a:extLst>
              <a:ext uri="{FF2B5EF4-FFF2-40B4-BE49-F238E27FC236}">
                <a16:creationId xmlns:a16="http://schemas.microsoft.com/office/drawing/2014/main" id="{8985AF69-366A-6BFD-D515-6EF30EA103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/>
          <a:srcRect l="1" r="3363"/>
          <a:stretch/>
        </p:blipFill>
        <p:spPr bwMode="auto">
          <a:xfrm>
            <a:off x="199396" y="5935588"/>
            <a:ext cx="2089969" cy="548774"/>
          </a:xfrm>
          <a:prstGeom prst="rect">
            <a:avLst/>
          </a:prstGeom>
          <a:noFill/>
        </p:spPr>
      </p:pic>
      <p:pic>
        <p:nvPicPr>
          <p:cNvPr id="40" name="Picture 2" descr="l_uva">
            <a:extLst>
              <a:ext uri="{FF2B5EF4-FFF2-40B4-BE49-F238E27FC236}">
                <a16:creationId xmlns:a16="http://schemas.microsoft.com/office/drawing/2014/main" id="{435915D6-57E2-09B9-AF44-BEFBA4E23F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8" t="18231" r="17240" b="22148"/>
          <a:stretch/>
        </p:blipFill>
        <p:spPr bwMode="auto">
          <a:xfrm>
            <a:off x="8035847" y="5721155"/>
            <a:ext cx="520936" cy="52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n 40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60803926-615A-92E2-95EE-B340CC5ABA1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608" y="5933357"/>
            <a:ext cx="1878368" cy="57606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53353A4-EC35-533E-6A26-86DC5A89229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7709" t="8005" r="9466" b="2964"/>
          <a:stretch/>
        </p:blipFill>
        <p:spPr>
          <a:xfrm>
            <a:off x="3491879" y="2552251"/>
            <a:ext cx="1944217" cy="1871690"/>
          </a:xfrm>
          <a:prstGeom prst="rect">
            <a:avLst/>
          </a:prstGeom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B995327B-567C-FEC7-A895-8B96D12EF4C2}"/>
              </a:ext>
            </a:extLst>
          </p:cNvPr>
          <p:cNvSpPr/>
          <p:nvPr/>
        </p:nvSpPr>
        <p:spPr>
          <a:xfrm>
            <a:off x="3363726" y="4645093"/>
            <a:ext cx="2157041" cy="522916"/>
          </a:xfrm>
          <a:prstGeom prst="roundRect">
            <a:avLst/>
          </a:prstGeom>
          <a:solidFill>
            <a:srgbClr val="000000">
              <a:alpha val="34902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B6F895C1-EC77-514F-26D8-00F065870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4641" y="4729579"/>
            <a:ext cx="4106684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700" dirty="0">
                <a:solidFill>
                  <a:schemeClr val="bg1"/>
                </a:solidFill>
                <a:latin typeface="+mj-lt"/>
              </a:rPr>
              <a:t>LINK TO THE PAPER</a:t>
            </a:r>
            <a:endParaRPr lang="en-US" sz="17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6288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92444956-772C-4129-9ECC-CE97D161B281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7578580-DD10-432F-8D06-9E8C960BDEE6}"/>
              </a:ext>
            </a:extLst>
          </p:cNvPr>
          <p:cNvSpPr/>
          <p:nvPr/>
        </p:nvSpPr>
        <p:spPr>
          <a:xfrm>
            <a:off x="7593009" y="1844824"/>
            <a:ext cx="648072" cy="243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5C4FBF84-633C-9377-9285-DE5BA4879DD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A902376A-7C5E-8755-E2B8-8EBA75009C8F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B855E118-8813-7CF2-92D8-5AF998D67E6F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EBF87999-28E0-6CB5-5210-AF3CC68179A8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95883671-F7CF-A149-03BA-8AC0EE9D4DCE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AA3EDD96-8E49-7DE1-6823-D1169811EDD1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4F1F2247-8717-9F7D-FEB2-E54277E7DB2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9EFFE483-4957-C602-9452-6C6B3E233BF2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55AB0541-0DCB-C267-FEE2-4738D84CCE47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1 Título">
            <a:extLst>
              <a:ext uri="{FF2B5EF4-FFF2-40B4-BE49-F238E27FC236}">
                <a16:creationId xmlns:a16="http://schemas.microsoft.com/office/drawing/2014/main" id="{AE6AB6EC-A34A-C995-9705-B92F4FEB936F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64C62347-B650-FEE4-E48B-23EBC8AD558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8" name="1 Título">
            <a:extLst>
              <a:ext uri="{FF2B5EF4-FFF2-40B4-BE49-F238E27FC236}">
                <a16:creationId xmlns:a16="http://schemas.microsoft.com/office/drawing/2014/main" id="{1C57564F-42E0-3A44-1601-3E2B9C36E05E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03600DF4-C698-49F8-0AF2-EF9A25A3DE15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409F816-8A46-2CB6-BA36-AD4CEB89DAC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041F30C6-8507-EB8A-26C7-6D9B3D7BC955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CC502583-AF84-F30F-D900-1C6A184177BF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8C153F48-B79B-9C54-65FB-FCB81041A2FB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4" name="1 Título">
            <a:extLst>
              <a:ext uri="{FF2B5EF4-FFF2-40B4-BE49-F238E27FC236}">
                <a16:creationId xmlns:a16="http://schemas.microsoft.com/office/drawing/2014/main" id="{2CF03B26-4C70-F5EF-05E4-D701AADFB8CB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9" name="1 Título">
            <a:extLst>
              <a:ext uri="{FF2B5EF4-FFF2-40B4-BE49-F238E27FC236}">
                <a16:creationId xmlns:a16="http://schemas.microsoft.com/office/drawing/2014/main" id="{5A3AD5B5-0149-CB9D-FCA2-5D1D079804C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40" name="1 Título">
            <a:extLst>
              <a:ext uri="{FF2B5EF4-FFF2-40B4-BE49-F238E27FC236}">
                <a16:creationId xmlns:a16="http://schemas.microsoft.com/office/drawing/2014/main" id="{6F43203D-0070-BBAE-0FE1-2C49C1A4BE64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9E2312C-BAF4-D5A7-A34C-C08CF7D4D62A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3.2.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Astronomical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search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for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HOCOOH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CustomShape 5">
            <a:extLst>
              <a:ext uri="{FF2B5EF4-FFF2-40B4-BE49-F238E27FC236}">
                <a16:creationId xmlns:a16="http://schemas.microsoft.com/office/drawing/2014/main" id="{380E4EC5-C8F9-0CB8-B388-6A2BF5730235}"/>
              </a:ext>
            </a:extLst>
          </p:cNvPr>
          <p:cNvSpPr/>
          <p:nvPr/>
        </p:nvSpPr>
        <p:spPr>
          <a:xfrm>
            <a:off x="1030380" y="4672855"/>
            <a:ext cx="4189692" cy="342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0" tIns="45000" rIns="144000" bIns="45000" anchor="ctr">
            <a:normAutofit/>
          </a:bodyPr>
          <a:lstStyle/>
          <a:p>
            <a:pPr algn="just"/>
            <a:r>
              <a:rPr lang="en-US" sz="1400" i="1" dirty="0">
                <a:latin typeface="+mj-lt"/>
              </a:rPr>
              <a:t>Rotational diagram of cis-trans HOCOOH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7B10C640-4383-7A0E-0F39-7D1574452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53" y="2060848"/>
            <a:ext cx="3715197" cy="2604017"/>
          </a:xfrm>
          <a:prstGeom prst="rect">
            <a:avLst/>
          </a:prstGeom>
        </p:spPr>
      </p:pic>
      <p:sp>
        <p:nvSpPr>
          <p:cNvPr id="22" name="14 CuadroTexto">
            <a:extLst>
              <a:ext uri="{FF2B5EF4-FFF2-40B4-BE49-F238E27FC236}">
                <a16:creationId xmlns:a16="http://schemas.microsoft.com/office/drawing/2014/main" id="{5A21CA9D-6034-DA11-3EC0-6B41BDF897EE}"/>
              </a:ext>
            </a:extLst>
          </p:cNvPr>
          <p:cNvSpPr txBox="1"/>
          <p:nvPr/>
        </p:nvSpPr>
        <p:spPr>
          <a:xfrm>
            <a:off x="417786" y="1300698"/>
            <a:ext cx="7162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err="1"/>
              <a:t>Search</a:t>
            </a:r>
            <a:r>
              <a:rPr lang="es-ES" sz="2000" b="1" i="1" dirty="0"/>
              <a:t> </a:t>
            </a:r>
            <a:r>
              <a:rPr lang="es-ES" sz="2000" b="1" i="1" dirty="0" err="1"/>
              <a:t>for</a:t>
            </a:r>
            <a:r>
              <a:rPr lang="es-ES" sz="2000" b="1" i="1" dirty="0"/>
              <a:t> </a:t>
            </a:r>
            <a:r>
              <a:rPr lang="es-ES" sz="2000" b="1" i="1" dirty="0">
                <a:solidFill>
                  <a:srgbClr val="0000FF"/>
                </a:solidFill>
              </a:rPr>
              <a:t>cis-trans</a:t>
            </a:r>
            <a:r>
              <a:rPr lang="es-ES" sz="2000" b="1" dirty="0">
                <a:solidFill>
                  <a:srgbClr val="0000FF"/>
                </a:solidFill>
              </a:rPr>
              <a:t> HOCOOH </a:t>
            </a:r>
            <a:r>
              <a:rPr lang="es-ES" sz="2000" b="1" i="1" dirty="0" err="1"/>
              <a:t>toward</a:t>
            </a:r>
            <a:r>
              <a:rPr lang="es-ES" sz="2000" b="1" i="1" dirty="0"/>
              <a:t> </a:t>
            </a:r>
            <a:r>
              <a:rPr lang="es-ES" sz="2000" b="1" i="1" dirty="0" err="1"/>
              <a:t>the</a:t>
            </a:r>
            <a:r>
              <a:rPr lang="es-ES" sz="2000" b="1" i="1" dirty="0"/>
              <a:t> G+0.693 molecular </a:t>
            </a:r>
            <a:r>
              <a:rPr lang="es-ES" sz="2000" b="1" i="1" dirty="0" err="1"/>
              <a:t>cloud</a:t>
            </a:r>
            <a:endParaRPr lang="es-ES" sz="2000" i="1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C751FE-4D96-DB47-8F68-5CAC3039B5CA}"/>
              </a:ext>
            </a:extLst>
          </p:cNvPr>
          <p:cNvSpPr txBox="1"/>
          <p:nvPr/>
        </p:nvSpPr>
        <p:spPr>
          <a:xfrm>
            <a:off x="4826231" y="2078295"/>
            <a:ext cx="3589559" cy="3011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700" i="1" dirty="0"/>
              <a:t>Autofit results of cis-trans HOCOOH:</a:t>
            </a:r>
          </a:p>
          <a:p>
            <a:pPr algn="just"/>
            <a:endParaRPr lang="en-US" sz="1000" i="1" dirty="0"/>
          </a:p>
          <a:p>
            <a:pPr algn="just"/>
            <a:r>
              <a:rPr lang="en-US" sz="1700" dirty="0">
                <a:solidFill>
                  <a:srgbClr val="0000FF"/>
                </a:solidFill>
              </a:rPr>
              <a:t>N = (6.4 ± 0.4) ×10</a:t>
            </a:r>
            <a:r>
              <a:rPr lang="en-US" sz="1700" baseline="30000" dirty="0">
                <a:solidFill>
                  <a:srgbClr val="0000FF"/>
                </a:solidFill>
              </a:rPr>
              <a:t>12</a:t>
            </a:r>
            <a:r>
              <a:rPr lang="en-US" sz="1700" dirty="0">
                <a:solidFill>
                  <a:srgbClr val="0000FF"/>
                </a:solidFill>
              </a:rPr>
              <a:t> cm</a:t>
            </a:r>
            <a:r>
              <a:rPr lang="en-US" sz="1700" baseline="30000" dirty="0">
                <a:solidFill>
                  <a:srgbClr val="0000FF"/>
                </a:solidFill>
              </a:rPr>
              <a:t>−2</a:t>
            </a:r>
            <a:r>
              <a:rPr lang="en-US" sz="1700" dirty="0">
                <a:solidFill>
                  <a:srgbClr val="0000FF"/>
                </a:solidFill>
              </a:rPr>
              <a:t> </a:t>
            </a:r>
          </a:p>
          <a:p>
            <a:pPr algn="just"/>
            <a:r>
              <a:rPr lang="en-US" sz="1700" dirty="0"/>
              <a:t>T</a:t>
            </a:r>
            <a:r>
              <a:rPr lang="en-US" sz="1700" baseline="-25000" dirty="0"/>
              <a:t>ex </a:t>
            </a:r>
            <a:r>
              <a:rPr lang="en-US" sz="1700" dirty="0"/>
              <a:t>= 7.2 ± 0.6 K </a:t>
            </a:r>
          </a:p>
          <a:p>
            <a:pPr algn="just"/>
            <a:endParaRPr lang="en-US" sz="1700" dirty="0"/>
          </a:p>
          <a:p>
            <a:pPr algn="just"/>
            <a:r>
              <a:rPr lang="en-US" sz="1700" dirty="0"/>
              <a:t>Molecular abundance compared to H</a:t>
            </a:r>
            <a:r>
              <a:rPr lang="en-US" sz="1700" baseline="-25000" dirty="0"/>
              <a:t>2</a:t>
            </a:r>
            <a:r>
              <a:rPr lang="en-US" sz="1700" dirty="0"/>
              <a:t> of </a:t>
            </a:r>
            <a:r>
              <a:rPr lang="en-US" sz="1700" dirty="0">
                <a:solidFill>
                  <a:srgbClr val="0000FF"/>
                </a:solidFill>
              </a:rPr>
              <a:t>∼</a:t>
            </a:r>
            <a:r>
              <a:rPr lang="es-ES" sz="1700" b="0" i="0" dirty="0">
                <a:solidFill>
                  <a:srgbClr val="0000FF"/>
                </a:solidFill>
                <a:effectLst/>
                <a:latin typeface="Google Sans"/>
              </a:rPr>
              <a:t> </a:t>
            </a:r>
            <a:r>
              <a:rPr lang="en-US" sz="1700" b="0" i="0" dirty="0">
                <a:solidFill>
                  <a:srgbClr val="0000FF"/>
                </a:solidFill>
                <a:effectLst/>
                <a:latin typeface="Google Sans"/>
              </a:rPr>
              <a:t>4</a:t>
            </a:r>
            <a:r>
              <a:rPr lang="en-US" sz="1700" dirty="0">
                <a:solidFill>
                  <a:srgbClr val="0000FF"/>
                </a:solidFill>
              </a:rPr>
              <a:t>.7 x 10</a:t>
            </a:r>
            <a:r>
              <a:rPr lang="en-US" sz="1700" baseline="30000" dirty="0">
                <a:solidFill>
                  <a:srgbClr val="0000FF"/>
                </a:solidFill>
              </a:rPr>
              <a:t>-11</a:t>
            </a:r>
          </a:p>
          <a:p>
            <a:pPr algn="just"/>
            <a:endParaRPr lang="en-US" sz="1700" dirty="0"/>
          </a:p>
          <a:p>
            <a:pPr algn="ctr"/>
            <a:r>
              <a:rPr lang="en-US" sz="1700" b="1" dirty="0"/>
              <a:t>Consistent with the rotational diagram analysis</a:t>
            </a:r>
          </a:p>
          <a:p>
            <a:pPr algn="just"/>
            <a:endParaRPr lang="en-US" sz="1600" baseline="30000" dirty="0"/>
          </a:p>
          <a:p>
            <a:pPr algn="just"/>
            <a:endParaRPr lang="en-US" sz="1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391759F-4C62-6409-30E2-9BC2D8F9AFC0}"/>
              </a:ext>
            </a:extLst>
          </p:cNvPr>
          <p:cNvSpPr txBox="1"/>
          <p:nvPr/>
        </p:nvSpPr>
        <p:spPr>
          <a:xfrm>
            <a:off x="489794" y="5607531"/>
            <a:ext cx="8258670" cy="106182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i="1" u="none" strike="noStrike" baseline="0" dirty="0">
                <a:latin typeface="CMTI10"/>
              </a:rPr>
              <a:t>cis-trans</a:t>
            </a:r>
            <a:r>
              <a:rPr lang="en-US" sz="1800" b="1" i="0" u="none" strike="noStrike" baseline="0" dirty="0">
                <a:latin typeface="CMTI10"/>
              </a:rPr>
              <a:t> </a:t>
            </a:r>
            <a:r>
              <a:rPr lang="en-US" sz="1800" b="1" i="0" u="none" strike="noStrike" baseline="0" dirty="0">
                <a:latin typeface="CMR10"/>
              </a:rPr>
              <a:t>HOCOOH </a:t>
            </a:r>
            <a:r>
              <a:rPr lang="en-US" sz="1800" i="0" u="none" strike="noStrike" baseline="0" dirty="0">
                <a:latin typeface="CMR10"/>
              </a:rPr>
              <a:t>is </a:t>
            </a:r>
            <a:r>
              <a:rPr lang="es-ES" sz="1800" b="0" i="0" u="none" strike="noStrike" baseline="0" dirty="0">
                <a:latin typeface="CMSY10"/>
              </a:rPr>
              <a:t>∼</a:t>
            </a:r>
            <a:r>
              <a:rPr lang="es-ES" sz="1800" b="1" i="0" u="none" strike="noStrike" baseline="0" dirty="0">
                <a:latin typeface="CMR10"/>
              </a:rPr>
              <a:t>31</a:t>
            </a:r>
            <a:r>
              <a:rPr lang="es-ES" sz="1800" b="0" i="0" u="none" strike="noStrike" baseline="0" dirty="0">
                <a:latin typeface="CMR10"/>
              </a:rPr>
              <a:t> and </a:t>
            </a:r>
            <a:r>
              <a:rPr lang="es-ES" sz="1800" b="1" i="0" u="none" strike="noStrike" baseline="0" dirty="0">
                <a:latin typeface="CMR10"/>
              </a:rPr>
              <a:t>7 times </a:t>
            </a:r>
            <a:r>
              <a:rPr lang="en-US" sz="1800" b="1" i="0" u="none" strike="noStrike" baseline="0" dirty="0">
                <a:latin typeface="CMR10"/>
              </a:rPr>
              <a:t>less abundant </a:t>
            </a:r>
            <a:r>
              <a:rPr lang="en-US" sz="1800" b="0" i="0" u="none" strike="noStrike" baseline="0" dirty="0">
                <a:latin typeface="CMR10"/>
              </a:rPr>
              <a:t>than </a:t>
            </a:r>
            <a:r>
              <a:rPr lang="en-US" sz="1800" b="1" i="1" u="none" strike="noStrike" baseline="0" dirty="0">
                <a:latin typeface="CMMI10"/>
              </a:rPr>
              <a:t>t</a:t>
            </a:r>
            <a:r>
              <a:rPr lang="en-US" b="1" i="1" dirty="0">
                <a:latin typeface="CMR10"/>
              </a:rPr>
              <a:t>rans</a:t>
            </a:r>
            <a:r>
              <a:rPr lang="en-US" b="1" dirty="0">
                <a:latin typeface="CMR10"/>
              </a:rPr>
              <a:t> </a:t>
            </a:r>
            <a:r>
              <a:rPr lang="en-US" sz="1800" b="1" i="0" u="none" strike="noStrike" baseline="0" dirty="0">
                <a:latin typeface="CMR10"/>
              </a:rPr>
              <a:t>HCOOH </a:t>
            </a:r>
            <a:r>
              <a:rPr lang="en-US" sz="1800" b="0" i="0" u="none" strike="noStrike" baseline="0" dirty="0">
                <a:latin typeface="CMR10"/>
              </a:rPr>
              <a:t>and </a:t>
            </a:r>
            <a:r>
              <a:rPr lang="en-US" sz="1800" b="1" i="0" u="none" strike="noStrike" baseline="0" dirty="0">
                <a:latin typeface="CMR10"/>
              </a:rPr>
              <a:t>CH</a:t>
            </a:r>
            <a:r>
              <a:rPr lang="en-US" sz="1800" b="1" i="0" u="none" strike="noStrike" baseline="-25000" dirty="0">
                <a:latin typeface="CMR7"/>
              </a:rPr>
              <a:t>3</a:t>
            </a:r>
            <a:r>
              <a:rPr lang="en-US" sz="1800" b="1" i="0" u="none" strike="noStrike" baseline="0" dirty="0">
                <a:latin typeface="CMR10"/>
              </a:rPr>
              <a:t>COOH</a:t>
            </a:r>
            <a:r>
              <a:rPr lang="en-US" sz="1800" b="0" i="0" u="none" strike="noStrike" baseline="0" dirty="0">
                <a:latin typeface="CMR10"/>
              </a:rPr>
              <a:t>, respectively, toward G+0.693, but it is also </a:t>
            </a:r>
            <a:r>
              <a:rPr lang="en-US" sz="1800" b="0" i="0" u="none" strike="noStrike" baseline="0" dirty="0">
                <a:latin typeface="CMSY10"/>
              </a:rPr>
              <a:t>∼</a:t>
            </a:r>
            <a:r>
              <a:rPr lang="en-US" sz="1800" b="1" i="0" u="none" strike="noStrike" baseline="0" dirty="0">
                <a:latin typeface="CMR10"/>
              </a:rPr>
              <a:t>4 times more abundant </a:t>
            </a:r>
            <a:r>
              <a:rPr lang="en-US" sz="1800" b="0" i="0" u="none" strike="noStrike" baseline="0" dirty="0">
                <a:latin typeface="CMR10"/>
              </a:rPr>
              <a:t>than </a:t>
            </a:r>
            <a:r>
              <a:rPr lang="en-US" sz="1800" b="1" i="1" u="none" strike="noStrike" baseline="0" dirty="0">
                <a:latin typeface="CMMI10"/>
              </a:rPr>
              <a:t>c</a:t>
            </a:r>
            <a:r>
              <a:rPr lang="en-US" b="1" i="1" dirty="0">
                <a:latin typeface="CMR10"/>
              </a:rPr>
              <a:t>is</a:t>
            </a:r>
            <a:r>
              <a:rPr lang="en-US" b="1" dirty="0">
                <a:latin typeface="CMR10"/>
              </a:rPr>
              <a:t> </a:t>
            </a:r>
            <a:r>
              <a:rPr lang="en-US" sz="1800" b="1" i="0" u="none" strike="noStrike" baseline="0" dirty="0">
                <a:latin typeface="CMR10"/>
              </a:rPr>
              <a:t>HCOOH</a:t>
            </a:r>
            <a:r>
              <a:rPr lang="en-US" sz="1800" b="0" i="0" u="none" strike="noStrike" baseline="0" dirty="0">
                <a:latin typeface="CMR10"/>
              </a:rPr>
              <a:t>.</a:t>
            </a:r>
          </a:p>
          <a:p>
            <a:pPr algn="l"/>
            <a:endParaRPr lang="en-US" sz="900" dirty="0">
              <a:effectLst/>
              <a:latin typeface="CMR1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F25C3D74-0E92-E88D-344F-8D4A05DC6BF7}"/>
              </a:ext>
            </a:extLst>
          </p:cNvPr>
          <p:cNvSpPr/>
          <p:nvPr/>
        </p:nvSpPr>
        <p:spPr>
          <a:xfrm>
            <a:off x="371881" y="5509829"/>
            <a:ext cx="8541536" cy="1087523"/>
          </a:xfrm>
          <a:prstGeom prst="roundRect">
            <a:avLst>
              <a:gd name="adj" fmla="val 15774"/>
            </a:avLst>
          </a:prstGeom>
          <a:solidFill>
            <a:srgbClr val="DCE6F2">
              <a:alpha val="10980"/>
            </a:srgbClr>
          </a:solidFill>
          <a:ln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2095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>
            <a:extLst>
              <a:ext uri="{FF2B5EF4-FFF2-40B4-BE49-F238E27FC236}">
                <a16:creationId xmlns:a16="http://schemas.microsoft.com/office/drawing/2014/main" id="{FF51E9ED-9089-13FA-9D7B-8FB7AE808B5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444D35E5-CDD6-EA16-6A5C-E14FB2CA4A29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03ECE543-6054-73F3-263E-F597C65F861C}"/>
              </a:ext>
            </a:extLst>
          </p:cNvPr>
          <p:cNvSpPr txBox="1">
            <a:spLocks/>
          </p:cNvSpPr>
          <p:nvPr/>
        </p:nvSpPr>
        <p:spPr>
          <a:xfrm>
            <a:off x="2418484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cs typeface="Times New Roman" pitchFamily="18" charset="0"/>
              </a:rPr>
              <a:t>2. METHODOLOGY</a:t>
            </a:r>
            <a:endParaRPr lang="es-ES" sz="1400" dirty="0">
              <a:ln>
                <a:solidFill>
                  <a:schemeClr val="tx1"/>
                </a:solidFill>
              </a:ln>
              <a:cs typeface="Times New Roman" pitchFamily="18" charset="0"/>
            </a:endParaRP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1B1928F4-5824-3D71-71AA-5D4692D5AE05}"/>
              </a:ext>
            </a:extLst>
          </p:cNvPr>
          <p:cNvSpPr txBox="1">
            <a:spLocks/>
          </p:cNvSpPr>
          <p:nvPr/>
        </p:nvSpPr>
        <p:spPr>
          <a:xfrm>
            <a:off x="177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0981B1EE-45C0-6ECC-8E70-920D041968BF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9816E51C-8E9C-D3CE-CA37-AE6B52DA5B1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0C48B0A5-072F-483F-2337-064A5C05D277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0" name="1 Título">
            <a:extLst>
              <a:ext uri="{FF2B5EF4-FFF2-40B4-BE49-F238E27FC236}">
                <a16:creationId xmlns:a16="http://schemas.microsoft.com/office/drawing/2014/main" id="{9AC8F285-63CA-0E99-4DEF-E5CE38A45C67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D8D3D4BD-D202-E165-99FA-FD55AEA48A50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580E88B5-16FF-E71F-8083-E8704F1E2202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3F3B090A-F712-4D73-FDDB-3E679B97F0C2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FFF3D487-308D-2189-AFE0-93E724601814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4DD1072-0796-0C91-DD68-6CA6809139DC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C9C90E3-80A7-95DB-86D7-51C80F5CD61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F1A4CFE8-E7B5-D165-DC89-8C29F4BB9950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7969BD33-150D-E1E5-4DED-F126CEAD7640}"/>
              </a:ext>
            </a:extLst>
          </p:cNvPr>
          <p:cNvSpPr/>
          <p:nvPr/>
        </p:nvSpPr>
        <p:spPr>
          <a:xfrm>
            <a:off x="457200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CE06CC0E-8C5B-EC59-AECC-CE3DAA1FD069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6F149DC3-5C84-3B70-C4C5-07641B7AA216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AA9B26AC-15A0-924A-A31E-A6F946EACD4C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E2B76FF7-0DDC-5AA3-E83F-A82FF01DD404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1. INTRODUCTION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81284480-5E9A-7763-C650-4CAA1A16A835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3.3.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Discussion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707E92A-E254-FBE8-DB66-5B21FB102A2F}"/>
              </a:ext>
            </a:extLst>
          </p:cNvPr>
          <p:cNvSpPr/>
          <p:nvPr/>
        </p:nvSpPr>
        <p:spPr>
          <a:xfrm>
            <a:off x="319799" y="1880998"/>
            <a:ext cx="648072" cy="65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FE4D391-A8D3-0C11-94DD-F0BFE571B9C0}"/>
              </a:ext>
            </a:extLst>
          </p:cNvPr>
          <p:cNvSpPr/>
          <p:nvPr/>
        </p:nvSpPr>
        <p:spPr>
          <a:xfrm>
            <a:off x="7593009" y="1844824"/>
            <a:ext cx="648072" cy="243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F00CCB8-6105-3877-676E-6E3DFF1452B2}"/>
              </a:ext>
            </a:extLst>
          </p:cNvPr>
          <p:cNvSpPr txBox="1"/>
          <p:nvPr/>
        </p:nvSpPr>
        <p:spPr>
          <a:xfrm>
            <a:off x="477428" y="2384296"/>
            <a:ext cx="799741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700" b="0" u="none" strike="noStrike" baseline="0" dirty="0" err="1">
                <a:latin typeface="CMTI10"/>
              </a:rPr>
              <a:t>We</a:t>
            </a:r>
            <a:r>
              <a:rPr lang="es-ES" sz="1700" b="0" u="none" strike="noStrike" baseline="0" dirty="0">
                <a:latin typeface="CMTI10"/>
              </a:rPr>
              <a:t> </a:t>
            </a:r>
            <a:r>
              <a:rPr lang="es-ES" sz="1700" b="0" u="none" strike="noStrike" baseline="0" dirty="0" err="1">
                <a:latin typeface="CMTI10"/>
              </a:rPr>
              <a:t>obtain</a:t>
            </a:r>
            <a:r>
              <a:rPr lang="es-ES" sz="1700" b="0" u="none" strike="noStrike" baseline="0" dirty="0">
                <a:latin typeface="CMTI10"/>
              </a:rPr>
              <a:t> a </a:t>
            </a:r>
            <a:r>
              <a:rPr lang="es-ES" sz="1700" b="1" i="1" u="none" strike="noStrike" baseline="0" dirty="0">
                <a:latin typeface="CMTI10"/>
              </a:rPr>
              <a:t>cis-cis</a:t>
            </a:r>
            <a:r>
              <a:rPr lang="es-ES" sz="1700" b="1" i="1" u="none" strike="noStrike" baseline="0" dirty="0">
                <a:latin typeface="CMR10"/>
              </a:rPr>
              <a:t>/</a:t>
            </a:r>
            <a:r>
              <a:rPr lang="es-ES" sz="1700" b="1" i="1" u="none" strike="noStrike" baseline="0" dirty="0">
                <a:latin typeface="CMTI10"/>
              </a:rPr>
              <a:t>cis-trans </a:t>
            </a:r>
            <a:r>
              <a:rPr lang="es-ES" sz="1700" b="1" i="0" u="none" strike="noStrike" baseline="0" dirty="0">
                <a:latin typeface="CMR10"/>
              </a:rPr>
              <a:t>HOCOOH </a:t>
            </a:r>
            <a:r>
              <a:rPr lang="en-US" sz="1700" b="1" i="0" u="none" strike="noStrike" baseline="0" dirty="0">
                <a:latin typeface="CMR10"/>
              </a:rPr>
              <a:t>abundance ratio </a:t>
            </a:r>
            <a:r>
              <a:rPr lang="en-US" sz="1700" b="0" i="0" u="none" strike="noStrike" baseline="0" dirty="0">
                <a:latin typeface="CMR10"/>
              </a:rPr>
              <a:t>of </a:t>
            </a:r>
            <a:r>
              <a:rPr lang="en-US" sz="1700" b="1" i="0" u="none" strike="noStrike" baseline="0" dirty="0">
                <a:latin typeface="CMSY10"/>
              </a:rPr>
              <a:t>≤</a:t>
            </a:r>
            <a:r>
              <a:rPr lang="en-US" sz="1700" b="1" i="0" u="none" strike="noStrike" baseline="0" dirty="0">
                <a:latin typeface="CMR10"/>
              </a:rPr>
              <a:t>25</a:t>
            </a:r>
            <a:r>
              <a:rPr lang="en-US" sz="1700" dirty="0">
                <a:latin typeface="CMR10"/>
              </a:rPr>
              <a:t>, </a:t>
            </a:r>
            <a:r>
              <a:rPr lang="en-US" sz="1700" b="0" i="0" u="none" strike="noStrike" baseline="0" dirty="0">
                <a:solidFill>
                  <a:srgbClr val="000000"/>
                </a:solidFill>
                <a:latin typeface="CMR10"/>
              </a:rPr>
              <a:t>rationalized in terms of the different relative electronic energies:</a:t>
            </a:r>
            <a:endParaRPr lang="en-US" sz="1700" b="0" i="0" u="none" strike="noStrike" baseline="0" dirty="0">
              <a:latin typeface="CMR10"/>
            </a:endParaRPr>
          </a:p>
          <a:p>
            <a:pPr algn="l"/>
            <a:endParaRPr lang="en-US" b="0" i="0" u="none" strike="noStrike" baseline="0" dirty="0">
              <a:solidFill>
                <a:srgbClr val="000000"/>
              </a:solidFill>
              <a:latin typeface="CMR1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12" name="5 CuadroTexto">
            <a:extLst>
              <a:ext uri="{FF2B5EF4-FFF2-40B4-BE49-F238E27FC236}">
                <a16:creationId xmlns:a16="http://schemas.microsoft.com/office/drawing/2014/main" id="{E457662C-7499-E0C4-3369-60BC907EEF95}"/>
              </a:ext>
            </a:extLst>
          </p:cNvPr>
          <p:cNvSpPr txBox="1"/>
          <p:nvPr/>
        </p:nvSpPr>
        <p:spPr>
          <a:xfrm>
            <a:off x="477428" y="1340768"/>
            <a:ext cx="84267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HOCOOH </a:t>
            </a:r>
            <a:r>
              <a:rPr lang="en-US" sz="2000" dirty="0"/>
              <a:t>can also </a:t>
            </a:r>
            <a:r>
              <a:rPr lang="en-US" sz="2000" b="1" dirty="0"/>
              <a:t>exhibit </a:t>
            </a:r>
            <a:r>
              <a:rPr lang="en-US" sz="2000" b="1" i="1" dirty="0"/>
              <a:t>trans/cis </a:t>
            </a:r>
            <a:r>
              <a:rPr lang="en-US" sz="2000" dirty="0"/>
              <a:t>rotational or </a:t>
            </a:r>
            <a:r>
              <a:rPr lang="en-US" sz="2000" b="1" dirty="0"/>
              <a:t>conformational isomerism:</a:t>
            </a:r>
            <a:endParaRPr lang="en-US" sz="1800" b="0" i="0" u="none" strike="noStrike" baseline="0" dirty="0">
              <a:solidFill>
                <a:srgbClr val="000000"/>
              </a:solidFill>
              <a:latin typeface="CMR10"/>
            </a:endParaRPr>
          </a:p>
          <a:p>
            <a:pPr algn="l"/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n-US" sz="1500" b="0" i="0" u="none" strike="noStrike" baseline="0" dirty="0" err="1">
                <a:solidFill>
                  <a:srgbClr val="0000FF"/>
                </a:solidFill>
                <a:latin typeface="CMR10"/>
              </a:rPr>
              <a:t>Pettersson</a:t>
            </a:r>
            <a:r>
              <a:rPr lang="en-US" sz="1500" dirty="0">
                <a:solidFill>
                  <a:srgbClr val="0000FF"/>
                </a:solidFill>
                <a:latin typeface="CMR10"/>
              </a:rPr>
              <a:t> 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et al. 2002; 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Macôas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et al. 2005; 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Tsuge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&amp; 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Khriachtchev</a:t>
            </a:r>
            <a:r>
              <a:rPr lang="es-ES" sz="1500" dirty="0">
                <a:solidFill>
                  <a:srgbClr val="0000FF"/>
                </a:solidFill>
                <a:latin typeface="CMR10"/>
              </a:rPr>
              <a:t> </a:t>
            </a:r>
            <a:r>
              <a:rPr lang="fr-FR" sz="1500" b="0" i="0" u="none" strike="noStrike" baseline="0" dirty="0">
                <a:solidFill>
                  <a:srgbClr val="0000FF"/>
                </a:solidFill>
                <a:latin typeface="CMR10"/>
              </a:rPr>
              <a:t>2015; Garc</a:t>
            </a:r>
            <a:r>
              <a:rPr lang="fr-FR" sz="1500" dirty="0">
                <a:solidFill>
                  <a:srgbClr val="0000FF"/>
                </a:solidFill>
                <a:latin typeface="CMR10"/>
              </a:rPr>
              <a:t>í</a:t>
            </a:r>
            <a:r>
              <a:rPr lang="fr-FR" sz="1500" b="0" i="0" u="none" strike="noStrike" baseline="0" dirty="0">
                <a:solidFill>
                  <a:srgbClr val="0000FF"/>
                </a:solidFill>
                <a:latin typeface="CMR10"/>
              </a:rPr>
              <a:t>a de la Concepci</a:t>
            </a:r>
            <a:r>
              <a:rPr lang="fr-FR" sz="1500" dirty="0">
                <a:solidFill>
                  <a:srgbClr val="0000FF"/>
                </a:solidFill>
                <a:latin typeface="CMR10"/>
              </a:rPr>
              <a:t>ó</a:t>
            </a:r>
            <a:r>
              <a:rPr lang="fr-FR" sz="1500" b="0" i="0" u="none" strike="noStrike" baseline="0" dirty="0">
                <a:solidFill>
                  <a:srgbClr val="0000FF"/>
                </a:solidFill>
                <a:latin typeface="CMR10"/>
              </a:rPr>
              <a:t>n et al. 2022)</a:t>
            </a:r>
            <a:endParaRPr lang="en-US" sz="1500" b="0" i="0" u="none" strike="noStrike" baseline="0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9AB809F-7325-6308-736C-4809830EBCA2}"/>
              </a:ext>
            </a:extLst>
          </p:cNvPr>
          <p:cNvSpPr txBox="1"/>
          <p:nvPr/>
        </p:nvSpPr>
        <p:spPr>
          <a:xfrm>
            <a:off x="529915" y="5517232"/>
            <a:ext cx="7834650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700" dirty="0">
                <a:solidFill>
                  <a:srgbClr val="000000"/>
                </a:solidFill>
                <a:latin typeface="CMR10"/>
              </a:rPr>
              <a:t>T</a:t>
            </a:r>
            <a:r>
              <a:rPr lang="en-US" sz="1700" b="0" i="0" u="none" strike="noStrike" baseline="0" dirty="0">
                <a:solidFill>
                  <a:srgbClr val="000000"/>
                </a:solidFill>
                <a:latin typeface="CMR10"/>
              </a:rPr>
              <a:t>hese </a:t>
            </a:r>
            <a:r>
              <a:rPr lang="en-US" sz="1700" b="1" i="0" u="none" strike="noStrike" baseline="0" dirty="0">
                <a:solidFill>
                  <a:srgbClr val="000000"/>
                </a:solidFill>
                <a:latin typeface="CMR10"/>
              </a:rPr>
              <a:t>isomerization processes </a:t>
            </a:r>
            <a:r>
              <a:rPr lang="en-US" sz="1700" b="0" i="0" u="none" strike="noStrike" baseline="0" dirty="0">
                <a:solidFill>
                  <a:srgbClr val="000000"/>
                </a:solidFill>
                <a:latin typeface="CMR10"/>
              </a:rPr>
              <a:t>are </a:t>
            </a:r>
            <a:r>
              <a:rPr lang="en-US" sz="1700" b="1" i="0" u="none" strike="noStrike" baseline="0" dirty="0">
                <a:solidFill>
                  <a:srgbClr val="000000"/>
                </a:solidFill>
                <a:latin typeface="CMR10"/>
              </a:rPr>
              <a:t>feasible </a:t>
            </a:r>
            <a:r>
              <a:rPr lang="en-US" sz="1700" b="0" i="0" u="none" strike="noStrike" baseline="0" dirty="0">
                <a:solidFill>
                  <a:srgbClr val="000000"/>
                </a:solidFill>
                <a:latin typeface="CMR10"/>
              </a:rPr>
              <a:t>under </a:t>
            </a:r>
            <a:r>
              <a:rPr lang="en-US" sz="1700" b="1" i="0" u="none" strike="noStrike" baseline="0" dirty="0">
                <a:solidFill>
                  <a:srgbClr val="000000"/>
                </a:solidFill>
                <a:latin typeface="CMR10"/>
              </a:rPr>
              <a:t>ISM conditions </a:t>
            </a:r>
            <a:r>
              <a:rPr lang="en-US" sz="1700" b="0" i="0" u="none" strike="noStrike" baseline="0" dirty="0">
                <a:solidFill>
                  <a:srgbClr val="000000"/>
                </a:solidFill>
                <a:latin typeface="CMR10"/>
              </a:rPr>
              <a:t>due to </a:t>
            </a:r>
            <a:r>
              <a:rPr lang="es-ES" sz="1700" b="1" i="0" u="none" strike="noStrike" baseline="0" dirty="0" err="1">
                <a:solidFill>
                  <a:srgbClr val="0000FF"/>
                </a:solidFill>
                <a:latin typeface="CMR10"/>
              </a:rPr>
              <a:t>multi-dimensional</a:t>
            </a:r>
            <a:r>
              <a:rPr lang="es-ES" sz="1700" b="1" i="0" u="none" strike="noStrike" baseline="0" dirty="0">
                <a:solidFill>
                  <a:srgbClr val="0000FF"/>
                </a:solidFill>
                <a:latin typeface="CMR10"/>
              </a:rPr>
              <a:t> </a:t>
            </a:r>
            <a:r>
              <a:rPr lang="es-ES" sz="1700" b="1" i="0" u="none" strike="noStrike" baseline="0" dirty="0" err="1">
                <a:solidFill>
                  <a:srgbClr val="0000FF"/>
                </a:solidFill>
                <a:latin typeface="CMR10"/>
              </a:rPr>
              <a:t>ground-state</a:t>
            </a:r>
            <a:r>
              <a:rPr lang="es-ES" sz="1700" b="1" i="0" u="none" strike="noStrike" baseline="0" dirty="0">
                <a:solidFill>
                  <a:srgbClr val="0000FF"/>
                </a:solidFill>
                <a:latin typeface="CMR10"/>
              </a:rPr>
              <a:t> quantum </a:t>
            </a:r>
            <a:r>
              <a:rPr lang="es-ES" sz="1700" b="1" i="0" u="none" strike="noStrike" baseline="0" dirty="0" err="1">
                <a:solidFill>
                  <a:srgbClr val="0000FF"/>
                </a:solidFill>
                <a:latin typeface="CMR10"/>
              </a:rPr>
              <a:t>tunnelling</a:t>
            </a:r>
            <a:r>
              <a:rPr lang="es-ES" sz="1700" b="1" i="0" u="none" strike="noStrike" baseline="0" dirty="0">
                <a:solidFill>
                  <a:srgbClr val="0000FF"/>
                </a:solidFill>
                <a:latin typeface="CMR10"/>
              </a:rPr>
              <a:t> </a:t>
            </a:r>
            <a:r>
              <a:rPr lang="es-ES" sz="1700" b="1" i="0" u="none" strike="noStrike" baseline="0" dirty="0" err="1">
                <a:solidFill>
                  <a:srgbClr val="0000FF"/>
                </a:solidFill>
                <a:latin typeface="CMR10"/>
              </a:rPr>
              <a:t>effects</a:t>
            </a:r>
            <a:r>
              <a:rPr lang="es-ES" sz="1700" b="1" i="0" u="none" strike="noStrike" baseline="0" dirty="0">
                <a:solidFill>
                  <a:srgbClr val="0000FF"/>
                </a:solidFill>
                <a:latin typeface="CMR10"/>
              </a:rPr>
              <a:t>.</a:t>
            </a:r>
          </a:p>
          <a:p>
            <a:pPr algn="l"/>
            <a:r>
              <a:rPr lang="fr-FR" sz="1500" b="0" i="0" u="none" strike="noStrike" baseline="0" dirty="0">
                <a:solidFill>
                  <a:srgbClr val="0000FF"/>
                </a:solidFill>
                <a:latin typeface="CMR10"/>
              </a:rPr>
              <a:t>(Garc</a:t>
            </a:r>
            <a:r>
              <a:rPr lang="fr-FR" sz="1500" dirty="0">
                <a:solidFill>
                  <a:srgbClr val="0000FF"/>
                </a:solidFill>
                <a:latin typeface="CMR10"/>
              </a:rPr>
              <a:t>í</a:t>
            </a:r>
            <a:r>
              <a:rPr lang="fr-FR" sz="1500" b="0" i="0" u="none" strike="noStrike" baseline="0" dirty="0">
                <a:solidFill>
                  <a:srgbClr val="0000FF"/>
                </a:solidFill>
                <a:latin typeface="CMR10"/>
              </a:rPr>
              <a:t>a de la Concepci</a:t>
            </a:r>
            <a:r>
              <a:rPr lang="fr-FR" sz="1500" dirty="0">
                <a:solidFill>
                  <a:srgbClr val="0000FF"/>
                </a:solidFill>
                <a:latin typeface="CMR10"/>
              </a:rPr>
              <a:t>ó</a:t>
            </a:r>
            <a:r>
              <a:rPr lang="fr-FR" sz="1500" b="0" i="0" u="none" strike="noStrike" baseline="0" dirty="0">
                <a:solidFill>
                  <a:srgbClr val="0000FF"/>
                </a:solidFill>
                <a:latin typeface="CMR10"/>
              </a:rPr>
              <a:t>n et al. 2022)</a:t>
            </a:r>
            <a:endParaRPr lang="es-ES" sz="1500" dirty="0">
              <a:solidFill>
                <a:srgbClr val="0000FF"/>
              </a:solidFill>
            </a:endParaRPr>
          </a:p>
        </p:txBody>
      </p:sp>
      <p:graphicFrame>
        <p:nvGraphicFramePr>
          <p:cNvPr id="22" name="Tabla 34">
            <a:extLst>
              <a:ext uri="{FF2B5EF4-FFF2-40B4-BE49-F238E27FC236}">
                <a16:creationId xmlns:a16="http://schemas.microsoft.com/office/drawing/2014/main" id="{A658F97B-6899-08E5-1D1D-4BA519EF4B30}"/>
              </a:ext>
            </a:extLst>
          </p:cNvPr>
          <p:cNvGraphicFramePr>
            <a:graphicFrameLocks noGrp="1"/>
          </p:cNvGraphicFramePr>
          <p:nvPr/>
        </p:nvGraphicFramePr>
        <p:xfrm>
          <a:off x="587701" y="3212976"/>
          <a:ext cx="7776864" cy="18460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60512283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3315232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78268159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1345807840"/>
                    </a:ext>
                  </a:extLst>
                </a:gridCol>
              </a:tblGrid>
              <a:tr h="304817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err="1">
                          <a:solidFill>
                            <a:schemeClr val="tx1"/>
                          </a:solidFill>
                        </a:rPr>
                        <a:t>Molecule</a:t>
                      </a:r>
                      <a:endParaRPr lang="es-ES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u="none" strike="noStrike" baseline="0" dirty="0">
                          <a:solidFill>
                            <a:schemeClr val="tx1"/>
                          </a:solidFill>
                        </a:rPr>
                        <a:t>ΔE / kcal mol</a:t>
                      </a:r>
                      <a:r>
                        <a:rPr lang="fr-FR" sz="1600" b="0" u="none" strike="noStrike" baseline="30000" dirty="0">
                          <a:solidFill>
                            <a:schemeClr val="tx1"/>
                          </a:solidFill>
                        </a:rPr>
                        <a:t>−1</a:t>
                      </a:r>
                      <a:endParaRPr lang="es-ES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u="none" strike="noStrike" baseline="0" dirty="0" err="1">
                          <a:solidFill>
                            <a:schemeClr val="tx1"/>
                          </a:solidFill>
                        </a:rPr>
                        <a:t>Abundance</a:t>
                      </a:r>
                      <a:r>
                        <a:rPr lang="fr-FR" sz="1600" b="0" u="none" strike="noStrike" baseline="0" dirty="0">
                          <a:solidFill>
                            <a:schemeClr val="tx1"/>
                          </a:solidFill>
                        </a:rPr>
                        <a:t> ratio </a:t>
                      </a:r>
                      <a:endParaRPr lang="es-ES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err="1">
                          <a:solidFill>
                            <a:schemeClr val="tx1"/>
                          </a:solidFill>
                        </a:rPr>
                        <a:t>Rerefence</a:t>
                      </a:r>
                      <a:endParaRPr lang="es-ES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394367"/>
                  </a:ext>
                </a:extLst>
              </a:tr>
              <a:tr h="513734"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strike="noStrike" baseline="0" dirty="0">
                          <a:solidFill>
                            <a:schemeClr val="tx1"/>
                          </a:solidFill>
                        </a:rPr>
                        <a:t>HC(O)SH 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strike="noStrike" baseline="0" dirty="0">
                          <a:solidFill>
                            <a:schemeClr val="tx1"/>
                          </a:solidFill>
                        </a:rPr>
                        <a:t>0.68 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u="none" strike="noStrike" baseline="0" dirty="0">
                          <a:solidFill>
                            <a:schemeClr val="tx1"/>
                          </a:solidFill>
                        </a:rPr>
                        <a:t>∼3.7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u="none" strike="noStrike" baseline="0" dirty="0">
                          <a:solidFill>
                            <a:srgbClr val="0000FF"/>
                          </a:solidFill>
                        </a:rPr>
                        <a:t>(García de la Concepción et al. 2022)</a:t>
                      </a:r>
                      <a:endParaRPr lang="fr-FR" sz="1600" b="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23296102"/>
                  </a:ext>
                </a:extLst>
              </a:tr>
              <a:tr h="513734">
                <a:tc>
                  <a:txBody>
                    <a:bodyPr/>
                    <a:lstStyle/>
                    <a:p>
                      <a:pPr algn="ctr"/>
                      <a:r>
                        <a:rPr lang="fr-FR" sz="1600" b="0" u="none" strike="noStrike" baseline="0" dirty="0">
                          <a:solidFill>
                            <a:schemeClr val="tx1"/>
                          </a:solidFill>
                        </a:rPr>
                        <a:t>HOCOOH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u="none" strike="noStrike" baseline="0" dirty="0">
                          <a:solidFill>
                            <a:schemeClr val="tx1"/>
                          </a:solidFill>
                        </a:rPr>
                        <a:t>1.71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baseline="0" dirty="0">
                          <a:solidFill>
                            <a:schemeClr val="tx1"/>
                          </a:solidFill>
                        </a:rPr>
                        <a:t>≤25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fr-FR" sz="1600" b="0" u="none" strike="noStrike" baseline="0" dirty="0">
                          <a:solidFill>
                            <a:srgbClr val="0000FF"/>
                          </a:solidFill>
                        </a:rPr>
                        <a:t>Mori </a:t>
                      </a:r>
                      <a:r>
                        <a:rPr lang="en-US" sz="1600" b="0" u="none" strike="noStrike" baseline="0" dirty="0">
                          <a:solidFill>
                            <a:srgbClr val="0000FF"/>
                          </a:solidFill>
                        </a:rPr>
                        <a:t>et al. 2009)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607695353"/>
                  </a:ext>
                </a:extLst>
              </a:tr>
              <a:tr h="513734"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strike="noStrike" baseline="0" dirty="0">
                          <a:solidFill>
                            <a:schemeClr val="tx1"/>
                          </a:solidFill>
                        </a:rPr>
                        <a:t>HCOOH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strike="noStrike" baseline="0" dirty="0">
                          <a:solidFill>
                            <a:schemeClr val="tx1"/>
                          </a:solidFill>
                        </a:rPr>
                        <a:t>4.04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u="none" strike="noStrike" baseline="0" dirty="0">
                          <a:solidFill>
                            <a:schemeClr val="tx1"/>
                          </a:solidFill>
                        </a:rPr>
                        <a:t>∼</a:t>
                      </a:r>
                      <a:r>
                        <a:rPr lang="es-ES" sz="1600" b="0" u="none" strike="noStrike" baseline="0" dirty="0">
                          <a:solidFill>
                            <a:schemeClr val="tx1"/>
                          </a:solidFill>
                        </a:rPr>
                        <a:t> 117</a:t>
                      </a:r>
                      <a:endParaRPr lang="es-E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u="none" strike="noStrike" baseline="0" dirty="0">
                          <a:solidFill>
                            <a:srgbClr val="0000FF"/>
                          </a:solidFill>
                        </a:rPr>
                        <a:t>(García de la Concepción et al. 2022)</a:t>
                      </a:r>
                      <a:endParaRPr lang="fr-FR" sz="1600" b="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289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61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206000" y="116632"/>
            <a:ext cx="1989736" cy="522916"/>
          </a:xfr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s-E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775721" y="3928172"/>
            <a:ext cx="3208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+mj-lt"/>
                <a:ea typeface="Calibri" panose="020F0502020204030204" pitchFamily="34" charset="0"/>
              </a:rPr>
              <a:t>Taurus Molecular Cloud (TMC). Credit: </a:t>
            </a:r>
            <a:r>
              <a:rPr lang="es-ES" sz="1200" dirty="0"/>
              <a:t>ESO/APEX (</a:t>
            </a:r>
            <a:r>
              <a:rPr lang="es-ES" sz="1200" dirty="0" err="1"/>
              <a:t>MPIfR</a:t>
            </a:r>
            <a:r>
              <a:rPr lang="es-ES" sz="1200" dirty="0"/>
              <a:t>/ESO/OSO)</a:t>
            </a:r>
            <a:endParaRPr lang="es-ES" sz="1200" dirty="0">
              <a:latin typeface="+mj-lt"/>
            </a:endParaRPr>
          </a:p>
        </p:txBody>
      </p:sp>
      <p:pic>
        <p:nvPicPr>
          <p:cNvPr id="57346" name="Picture 2" descr="ESO: Taurus Molecular Cloud [720p]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2212190"/>
            <a:ext cx="3050457" cy="17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 descr="C:\Users\Usuario\Desktop\Doctorado\TESIS\Imágenes tesis\Isopropyl cyanid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4562353"/>
            <a:ext cx="3088331" cy="167495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ángulo 21"/>
          <p:cNvSpPr/>
          <p:nvPr/>
        </p:nvSpPr>
        <p:spPr>
          <a:xfrm>
            <a:off x="1043608" y="6231383"/>
            <a:ext cx="41141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err="1">
                <a:latin typeface="+mj-lt"/>
                <a:ea typeface="Calibri" panose="020F0502020204030204" pitchFamily="34" charset="0"/>
              </a:rPr>
              <a:t>Sgr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B2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Molecular Cloud. Credit: A.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Belloche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.</a:t>
            </a:r>
            <a:endParaRPr lang="es-ES" sz="1200" dirty="0">
              <a:latin typeface="+mj-lt"/>
            </a:endParaRPr>
          </a:p>
        </p:txBody>
      </p:sp>
      <p:sp>
        <p:nvSpPr>
          <p:cNvPr id="24" name="14 CuadroTexto">
            <a:extLst>
              <a:ext uri="{FF2B5EF4-FFF2-40B4-BE49-F238E27FC236}">
                <a16:creationId xmlns:a16="http://schemas.microsoft.com/office/drawing/2014/main" id="{D5102466-C88E-4C06-90AD-777F200F70A3}"/>
              </a:ext>
            </a:extLst>
          </p:cNvPr>
          <p:cNvSpPr txBox="1"/>
          <p:nvPr/>
        </p:nvSpPr>
        <p:spPr>
          <a:xfrm>
            <a:off x="4648982" y="2371041"/>
            <a:ext cx="3600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Exploring complex chemistry:</a:t>
            </a:r>
          </a:p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14 CuadroTexto">
            <a:extLst>
              <a:ext uri="{FF2B5EF4-FFF2-40B4-BE49-F238E27FC236}">
                <a16:creationId xmlns:a16="http://schemas.microsoft.com/office/drawing/2014/main" id="{D5102466-C88E-4C06-90AD-777F200F70A3}"/>
              </a:ext>
            </a:extLst>
          </p:cNvPr>
          <p:cNvSpPr txBox="1"/>
          <p:nvPr/>
        </p:nvSpPr>
        <p:spPr>
          <a:xfrm>
            <a:off x="4355976" y="2721446"/>
            <a:ext cx="4037143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How complex can molecules get in the ISM?</a:t>
            </a:r>
          </a:p>
          <a:p>
            <a:pPr algn="just"/>
            <a:endParaRPr lang="en-US" sz="105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How do they form, grains, gas phase, which routes?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Where do they form – cold dark clouds or hot molecular cores?</a:t>
            </a:r>
          </a:p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627F3CA-96D4-99A0-3A0B-1EF4BB8DC51E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AF9E579-5CF7-655A-8EAA-D5F385D6486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D0DC32E-1425-B91A-A709-DF48365C4178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ABB4837-644E-933D-DF59-07D5618E3B80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B00122AF-BD26-A1A7-75D4-45CB23D0692C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D07486E9-DEC7-16F5-F25D-96C151E56051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326D9E8A-F461-8469-91BB-AE44DF79CA84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A3AFD5E7-813A-292C-EB48-361861CB415C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240BBDB-33C4-B98E-681A-7C0E5FCF5385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1.1.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Exploring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complex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chemistry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in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the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ISM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8 Rectángulo">
            <a:extLst>
              <a:ext uri="{FF2B5EF4-FFF2-40B4-BE49-F238E27FC236}">
                <a16:creationId xmlns:a16="http://schemas.microsoft.com/office/drawing/2014/main" id="{CFE79AE4-536D-2B05-0D05-385B687DF193}"/>
              </a:ext>
            </a:extLst>
          </p:cNvPr>
          <p:cNvSpPr/>
          <p:nvPr/>
        </p:nvSpPr>
        <p:spPr>
          <a:xfrm>
            <a:off x="467544" y="1364668"/>
            <a:ext cx="792557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err="1"/>
              <a:t>Interstellar</a:t>
            </a:r>
            <a:r>
              <a:rPr lang="es-ES" sz="2000" b="1" dirty="0"/>
              <a:t> </a:t>
            </a:r>
            <a:r>
              <a:rPr lang="es-ES" sz="2000" b="1" dirty="0" err="1"/>
              <a:t>medium</a:t>
            </a:r>
            <a:r>
              <a:rPr lang="es-ES" sz="2000" b="1" dirty="0"/>
              <a:t> (ISM): </a:t>
            </a:r>
            <a:r>
              <a:rPr lang="es-ES" sz="2000" dirty="0" err="1"/>
              <a:t>diluted</a:t>
            </a:r>
            <a:r>
              <a:rPr lang="es-ES" sz="2000" dirty="0"/>
              <a:t> mix of </a:t>
            </a:r>
            <a:r>
              <a:rPr lang="es-ES" sz="2000" dirty="0" err="1"/>
              <a:t>ions</a:t>
            </a:r>
            <a:r>
              <a:rPr lang="es-ES" sz="2000" dirty="0"/>
              <a:t>, </a:t>
            </a:r>
            <a:r>
              <a:rPr lang="es-ES" sz="2000" dirty="0" err="1"/>
              <a:t>atoms</a:t>
            </a:r>
            <a:r>
              <a:rPr lang="es-ES" sz="2000" dirty="0"/>
              <a:t>, </a:t>
            </a:r>
            <a:r>
              <a:rPr lang="es-ES" sz="2000" dirty="0" err="1"/>
              <a:t>molecules</a:t>
            </a:r>
            <a:r>
              <a:rPr lang="es-ES" sz="2000" dirty="0"/>
              <a:t>, </a:t>
            </a:r>
            <a:r>
              <a:rPr lang="es-ES" sz="2000" dirty="0" err="1"/>
              <a:t>dust</a:t>
            </a:r>
            <a:r>
              <a:rPr lang="es-ES" sz="2000" dirty="0"/>
              <a:t> </a:t>
            </a:r>
            <a:r>
              <a:rPr lang="es-ES" sz="2000" dirty="0" err="1"/>
              <a:t>particles</a:t>
            </a:r>
            <a:r>
              <a:rPr lang="es-ES" sz="2000" dirty="0"/>
              <a:t> and </a:t>
            </a:r>
            <a:r>
              <a:rPr lang="es-ES" sz="2000" dirty="0" err="1"/>
              <a:t>electromagnetic</a:t>
            </a:r>
            <a:r>
              <a:rPr lang="es-ES" sz="2000" dirty="0"/>
              <a:t> </a:t>
            </a:r>
            <a:r>
              <a:rPr lang="es-ES" sz="2000" dirty="0" err="1"/>
              <a:t>fields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</a:t>
            </a:r>
            <a:r>
              <a:rPr lang="es-ES" sz="2000" dirty="0" err="1"/>
              <a:t>stars</a:t>
            </a:r>
            <a:r>
              <a:rPr lang="es-ES" sz="2000" dirty="0"/>
              <a:t>.</a:t>
            </a:r>
          </a:p>
          <a:p>
            <a:pPr algn="just"/>
            <a:endParaRPr lang="es-ES" sz="1300" b="1" dirty="0">
              <a:latin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747981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4 CuadroTexto">
            <a:extLst>
              <a:ext uri="{FF2B5EF4-FFF2-40B4-BE49-F238E27FC236}">
                <a16:creationId xmlns:a16="http://schemas.microsoft.com/office/drawing/2014/main" id="{D5102466-C88E-4C06-90AD-777F200F70A3}"/>
              </a:ext>
            </a:extLst>
          </p:cNvPr>
          <p:cNvSpPr txBox="1"/>
          <p:nvPr/>
        </p:nvSpPr>
        <p:spPr>
          <a:xfrm>
            <a:off x="4648982" y="2371041"/>
            <a:ext cx="3600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Exploring complex chemistry:</a:t>
            </a:r>
          </a:p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4 CuadroTexto">
            <a:extLst>
              <a:ext uri="{FF2B5EF4-FFF2-40B4-BE49-F238E27FC236}">
                <a16:creationId xmlns:a16="http://schemas.microsoft.com/office/drawing/2014/main" id="{D5102466-C88E-4C06-90AD-777F200F70A3}"/>
              </a:ext>
            </a:extLst>
          </p:cNvPr>
          <p:cNvSpPr txBox="1"/>
          <p:nvPr/>
        </p:nvSpPr>
        <p:spPr>
          <a:xfrm>
            <a:off x="4355976" y="2721446"/>
            <a:ext cx="4037143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How complex can molecules get in the ISM?</a:t>
            </a:r>
          </a:p>
          <a:p>
            <a:pPr algn="just"/>
            <a:endParaRPr lang="en-US" sz="105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How do they form, grains, gas phase, which routes?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Where do they form – cold dark clouds or hot molecular cores?</a:t>
            </a:r>
          </a:p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206000" y="116632"/>
            <a:ext cx="1989736" cy="522916"/>
          </a:xfr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s-E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775721" y="3928172"/>
            <a:ext cx="3208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+mj-lt"/>
                <a:ea typeface="Calibri" panose="020F0502020204030204" pitchFamily="34" charset="0"/>
              </a:rPr>
              <a:t>Taurus Molecular Cloud (TMC). Credit: </a:t>
            </a:r>
            <a:r>
              <a:rPr lang="es-ES" sz="1200" dirty="0"/>
              <a:t>ESO/APEX (</a:t>
            </a:r>
            <a:r>
              <a:rPr lang="es-ES" sz="1200" dirty="0" err="1"/>
              <a:t>MPIfR</a:t>
            </a:r>
            <a:r>
              <a:rPr lang="es-ES" sz="1200" dirty="0"/>
              <a:t>/ESO/OSO)</a:t>
            </a:r>
            <a:endParaRPr lang="es-ES" sz="1200" dirty="0">
              <a:latin typeface="+mj-lt"/>
            </a:endParaRPr>
          </a:p>
        </p:txBody>
      </p:sp>
      <p:pic>
        <p:nvPicPr>
          <p:cNvPr id="57346" name="Picture 2" descr="ESO: Taurus Molecular Cloud [720p]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2212190"/>
            <a:ext cx="3050457" cy="17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 descr="C:\Users\Usuario\Desktop\Doctorado\TESIS\Imágenes tesis\Isopropyl cyanid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4562353"/>
            <a:ext cx="3088331" cy="167495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ángulo 21"/>
          <p:cNvSpPr/>
          <p:nvPr/>
        </p:nvSpPr>
        <p:spPr>
          <a:xfrm>
            <a:off x="1043608" y="6231383"/>
            <a:ext cx="41141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err="1">
                <a:latin typeface="+mj-lt"/>
                <a:ea typeface="Calibri" panose="020F0502020204030204" pitchFamily="34" charset="0"/>
              </a:rPr>
              <a:t>Sgr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B2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Molecular Cloud. Credit: A.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Belloche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.</a:t>
            </a:r>
            <a:endParaRPr lang="es-ES" sz="1200" dirty="0"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AE49C01-DFCB-55AF-54FC-27FF8F04D37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7CF6DF4-B739-EBE3-AA4E-221786E59A22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0C8CB5A-3A32-E018-12F8-36F4335DFA4D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F7E61F7-7DFB-CF54-A0CE-7256D3965784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7531C2CA-C3CC-278F-4650-CCDA7D443AFB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272D6ACB-975B-4608-B69A-173520B3EDAF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75BA822A-BE25-9A86-6473-ADC4EE01B570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061C0868-1475-E109-1157-799253A673BF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0D3F7AC-DB16-E9B2-0B93-930C4B2C7413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1.1.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Exploring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complex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chemistry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in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the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ISM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8 Rectángulo">
            <a:extLst>
              <a:ext uri="{FF2B5EF4-FFF2-40B4-BE49-F238E27FC236}">
                <a16:creationId xmlns:a16="http://schemas.microsoft.com/office/drawing/2014/main" id="{BE27D0E4-1767-0CF1-859B-742420A0AFE1}"/>
              </a:ext>
            </a:extLst>
          </p:cNvPr>
          <p:cNvSpPr/>
          <p:nvPr/>
        </p:nvSpPr>
        <p:spPr>
          <a:xfrm>
            <a:off x="467544" y="1364668"/>
            <a:ext cx="792557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err="1"/>
              <a:t>Interstellar</a:t>
            </a:r>
            <a:r>
              <a:rPr lang="es-ES" sz="2000" b="1" dirty="0"/>
              <a:t> </a:t>
            </a:r>
            <a:r>
              <a:rPr lang="es-ES" sz="2000" b="1" dirty="0" err="1"/>
              <a:t>medium</a:t>
            </a:r>
            <a:r>
              <a:rPr lang="es-ES" sz="2000" b="1" dirty="0"/>
              <a:t> (ISM): </a:t>
            </a:r>
            <a:r>
              <a:rPr lang="es-ES" sz="2000" dirty="0" err="1"/>
              <a:t>diluted</a:t>
            </a:r>
            <a:r>
              <a:rPr lang="es-ES" sz="2000" dirty="0"/>
              <a:t> mix of </a:t>
            </a:r>
            <a:r>
              <a:rPr lang="es-ES" sz="2000" dirty="0" err="1"/>
              <a:t>ions</a:t>
            </a:r>
            <a:r>
              <a:rPr lang="es-ES" sz="2000" dirty="0"/>
              <a:t>, </a:t>
            </a:r>
            <a:r>
              <a:rPr lang="es-ES" sz="2000" dirty="0" err="1"/>
              <a:t>atoms</a:t>
            </a:r>
            <a:r>
              <a:rPr lang="es-ES" sz="2000" dirty="0"/>
              <a:t>, </a:t>
            </a:r>
            <a:r>
              <a:rPr lang="es-ES" sz="2000" dirty="0" err="1"/>
              <a:t>molecules</a:t>
            </a:r>
            <a:r>
              <a:rPr lang="es-ES" sz="2000" dirty="0"/>
              <a:t>, </a:t>
            </a:r>
            <a:r>
              <a:rPr lang="es-ES" sz="2000" dirty="0" err="1"/>
              <a:t>dust</a:t>
            </a:r>
            <a:r>
              <a:rPr lang="es-ES" sz="2000" dirty="0"/>
              <a:t> </a:t>
            </a:r>
            <a:r>
              <a:rPr lang="es-ES" sz="2000" dirty="0" err="1"/>
              <a:t>particles</a:t>
            </a:r>
            <a:r>
              <a:rPr lang="es-ES" sz="2000" dirty="0"/>
              <a:t> and </a:t>
            </a:r>
            <a:r>
              <a:rPr lang="es-ES" sz="2000" dirty="0" err="1"/>
              <a:t>electromagnetic</a:t>
            </a:r>
            <a:r>
              <a:rPr lang="es-ES" sz="2000" dirty="0"/>
              <a:t> </a:t>
            </a:r>
            <a:r>
              <a:rPr lang="es-ES" sz="2000" dirty="0" err="1"/>
              <a:t>fields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</a:t>
            </a:r>
            <a:r>
              <a:rPr lang="es-ES" sz="2000" dirty="0" err="1"/>
              <a:t>stars</a:t>
            </a:r>
            <a:r>
              <a:rPr lang="es-ES" sz="2000" dirty="0"/>
              <a:t>.</a:t>
            </a:r>
          </a:p>
          <a:p>
            <a:pPr algn="just"/>
            <a:endParaRPr lang="es-ES" sz="1300" b="1" dirty="0">
              <a:latin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14968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206000" y="116632"/>
            <a:ext cx="1989736" cy="522916"/>
          </a:xfr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s-E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775721" y="3928172"/>
            <a:ext cx="3208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+mj-lt"/>
                <a:ea typeface="Calibri" panose="020F0502020204030204" pitchFamily="34" charset="0"/>
              </a:rPr>
              <a:t>Taurus Molecular Cloud (TMC). Credit: </a:t>
            </a:r>
            <a:r>
              <a:rPr lang="es-ES" sz="1200" dirty="0"/>
              <a:t>ESO/APEX (</a:t>
            </a:r>
            <a:r>
              <a:rPr lang="es-ES" sz="1200" dirty="0" err="1"/>
              <a:t>MPIfR</a:t>
            </a:r>
            <a:r>
              <a:rPr lang="es-ES" sz="1200" dirty="0"/>
              <a:t>/ESO/OSO)</a:t>
            </a:r>
            <a:endParaRPr lang="es-ES" sz="1200" dirty="0">
              <a:latin typeface="+mj-lt"/>
            </a:endParaRPr>
          </a:p>
        </p:txBody>
      </p:sp>
      <p:pic>
        <p:nvPicPr>
          <p:cNvPr id="57346" name="Picture 2" descr="ESO: Taurus Molecular Cloud [720p]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2212190"/>
            <a:ext cx="3050457" cy="17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 descr="C:\Users\Usuario\Desktop\Doctorado\TESIS\Imágenes tesis\Isopropyl cyanid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06" y="4562353"/>
            <a:ext cx="3088331" cy="167495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ángulo 21"/>
          <p:cNvSpPr/>
          <p:nvPr/>
        </p:nvSpPr>
        <p:spPr>
          <a:xfrm>
            <a:off x="1043608" y="6231383"/>
            <a:ext cx="41141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err="1">
                <a:latin typeface="+mj-lt"/>
                <a:ea typeface="Calibri" panose="020F0502020204030204" pitchFamily="34" charset="0"/>
              </a:rPr>
              <a:t>Sgr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B2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Molecular Cloud. Credit: A. 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Belloche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.</a:t>
            </a:r>
            <a:endParaRPr lang="es-ES" sz="1200" dirty="0">
              <a:latin typeface="+mj-lt"/>
            </a:endParaRPr>
          </a:p>
        </p:txBody>
      </p:sp>
      <p:sp>
        <p:nvSpPr>
          <p:cNvPr id="23" name="14 CuadroTexto">
            <a:extLst>
              <a:ext uri="{FF2B5EF4-FFF2-40B4-BE49-F238E27FC236}">
                <a16:creationId xmlns:a16="http://schemas.microsoft.com/office/drawing/2014/main" id="{D5102466-C88E-4C06-90AD-777F200F70A3}"/>
              </a:ext>
            </a:extLst>
          </p:cNvPr>
          <p:cNvSpPr txBox="1"/>
          <p:nvPr/>
        </p:nvSpPr>
        <p:spPr>
          <a:xfrm>
            <a:off x="4648982" y="2371041"/>
            <a:ext cx="3600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Exploring complex chemistry:</a:t>
            </a:r>
          </a:p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14 CuadroTexto">
            <a:extLst>
              <a:ext uri="{FF2B5EF4-FFF2-40B4-BE49-F238E27FC236}">
                <a16:creationId xmlns:a16="http://schemas.microsoft.com/office/drawing/2014/main" id="{D5102466-C88E-4C06-90AD-777F200F70A3}"/>
              </a:ext>
            </a:extLst>
          </p:cNvPr>
          <p:cNvSpPr txBox="1"/>
          <p:nvPr/>
        </p:nvSpPr>
        <p:spPr>
          <a:xfrm>
            <a:off x="4355976" y="2721446"/>
            <a:ext cx="4037143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How complex can molecules get in the ISM?</a:t>
            </a:r>
          </a:p>
          <a:p>
            <a:pPr algn="just"/>
            <a:endParaRPr lang="en-US" sz="105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How do they form, grains, gas phase, which routes?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Where do they form – cold dark clouds or hot molecular cores?</a:t>
            </a:r>
          </a:p>
          <a:p>
            <a:pPr algn="ctr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83CECB9-49A7-6881-4DA3-619FE787E89B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DFFEC54-2C76-61D9-ACFC-BD1CAE776491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2147A53C-16A6-70BA-65FE-E7C6A784CC7A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55E85CEA-3434-7C2D-9D5D-F9609DAE80BE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5289B40E-B061-6AB4-D5C7-B6C425CECCE0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FB76F0B2-DF59-ACAB-B009-FD31905F544E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AF5FD13D-92C1-D1ED-CA7E-17C10504426D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C6CE5481-550F-B210-E56F-F67AFDC61BF8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E5C1134-41DD-BC3F-D786-D9AF9B472F43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1.1.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Exploring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complex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chemistry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in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the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ISM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8 Rectángulo">
            <a:extLst>
              <a:ext uri="{FF2B5EF4-FFF2-40B4-BE49-F238E27FC236}">
                <a16:creationId xmlns:a16="http://schemas.microsoft.com/office/drawing/2014/main" id="{47AFEF98-8E91-A8F5-BD61-063C922D8AE8}"/>
              </a:ext>
            </a:extLst>
          </p:cNvPr>
          <p:cNvSpPr/>
          <p:nvPr/>
        </p:nvSpPr>
        <p:spPr>
          <a:xfrm>
            <a:off x="467544" y="1364668"/>
            <a:ext cx="792557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err="1"/>
              <a:t>Interstellar</a:t>
            </a:r>
            <a:r>
              <a:rPr lang="es-ES" sz="2000" b="1" dirty="0"/>
              <a:t> </a:t>
            </a:r>
            <a:r>
              <a:rPr lang="es-ES" sz="2000" b="1" dirty="0" err="1"/>
              <a:t>medium</a:t>
            </a:r>
            <a:r>
              <a:rPr lang="es-ES" sz="2000" b="1" dirty="0"/>
              <a:t> (ISM): </a:t>
            </a:r>
            <a:r>
              <a:rPr lang="es-ES" sz="2000" dirty="0" err="1"/>
              <a:t>diluted</a:t>
            </a:r>
            <a:r>
              <a:rPr lang="es-ES" sz="2000" dirty="0"/>
              <a:t> mix of </a:t>
            </a:r>
            <a:r>
              <a:rPr lang="es-ES" sz="2000" dirty="0" err="1"/>
              <a:t>ions</a:t>
            </a:r>
            <a:r>
              <a:rPr lang="es-ES" sz="2000" dirty="0"/>
              <a:t>, </a:t>
            </a:r>
            <a:r>
              <a:rPr lang="es-ES" sz="2000" dirty="0" err="1"/>
              <a:t>atoms</a:t>
            </a:r>
            <a:r>
              <a:rPr lang="es-ES" sz="2000" dirty="0"/>
              <a:t>, </a:t>
            </a:r>
            <a:r>
              <a:rPr lang="es-ES" sz="2000" dirty="0" err="1"/>
              <a:t>molecules</a:t>
            </a:r>
            <a:r>
              <a:rPr lang="es-ES" sz="2000" dirty="0"/>
              <a:t>, </a:t>
            </a:r>
            <a:r>
              <a:rPr lang="es-ES" sz="2000" dirty="0" err="1"/>
              <a:t>dust</a:t>
            </a:r>
            <a:r>
              <a:rPr lang="es-ES" sz="2000" dirty="0"/>
              <a:t> </a:t>
            </a:r>
            <a:r>
              <a:rPr lang="es-ES" sz="2000" dirty="0" err="1"/>
              <a:t>particles</a:t>
            </a:r>
            <a:r>
              <a:rPr lang="es-ES" sz="2000" dirty="0"/>
              <a:t> and </a:t>
            </a:r>
            <a:r>
              <a:rPr lang="es-ES" sz="2000" dirty="0" err="1"/>
              <a:t>electromagnetic</a:t>
            </a:r>
            <a:r>
              <a:rPr lang="es-ES" sz="2000" dirty="0"/>
              <a:t> </a:t>
            </a:r>
            <a:r>
              <a:rPr lang="es-ES" sz="2000" dirty="0" err="1"/>
              <a:t>fields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</a:t>
            </a:r>
            <a:r>
              <a:rPr lang="es-ES" sz="2000" dirty="0" err="1"/>
              <a:t>stars</a:t>
            </a:r>
            <a:r>
              <a:rPr lang="es-ES" sz="2000" dirty="0"/>
              <a:t>.</a:t>
            </a:r>
          </a:p>
          <a:p>
            <a:pPr algn="just"/>
            <a:endParaRPr lang="es-ES" sz="1300" b="1" dirty="0">
              <a:latin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2446154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ALMA: A new giant radio telescope for European astronomers | Research and  Innovation">
            <a:extLst>
              <a:ext uri="{FF2B5EF4-FFF2-40B4-BE49-F238E27FC236}">
                <a16:creationId xmlns:a16="http://schemas.microsoft.com/office/drawing/2014/main" id="{E94F938F-3B0D-4AE2-AEAB-E4E3023D8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30"/>
          <a:stretch/>
        </p:blipFill>
        <p:spPr bwMode="auto">
          <a:xfrm>
            <a:off x="4572000" y="4211436"/>
            <a:ext cx="3759294" cy="196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CBF48D6-39A2-41AD-A1B1-081FEFA1A6A8}"/>
              </a:ext>
            </a:extLst>
          </p:cNvPr>
          <p:cNvSpPr/>
          <p:nvPr/>
        </p:nvSpPr>
        <p:spPr>
          <a:xfrm>
            <a:off x="3735035" y="2780928"/>
            <a:ext cx="3323679" cy="187372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 Título"/>
          <p:cNvSpPr>
            <a:spLocks noGrp="1"/>
          </p:cNvSpPr>
          <p:nvPr>
            <p:ph type="title"/>
          </p:nvPr>
        </p:nvSpPr>
        <p:spPr>
          <a:xfrm>
            <a:off x="206000" y="116632"/>
            <a:ext cx="1989736" cy="522916"/>
          </a:xfr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s-E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" name="1 Título"/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pic>
        <p:nvPicPr>
          <p:cNvPr id="15" name="1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" b="11468"/>
          <a:stretch/>
        </p:blipFill>
        <p:spPr>
          <a:xfrm>
            <a:off x="368293" y="2792771"/>
            <a:ext cx="2896250" cy="1665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8"/>
          <a:stretch/>
        </p:blipFill>
        <p:spPr>
          <a:xfrm>
            <a:off x="1650740" y="4765648"/>
            <a:ext cx="1871458" cy="132764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531D97E2-8867-4EAB-8AF2-33400E0A045B}"/>
              </a:ext>
            </a:extLst>
          </p:cNvPr>
          <p:cNvSpPr/>
          <p:nvPr/>
        </p:nvSpPr>
        <p:spPr>
          <a:xfrm>
            <a:off x="3601007" y="6176310"/>
            <a:ext cx="554461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300" i="1" dirty="0"/>
              <a:t>Atacama </a:t>
            </a:r>
            <a:r>
              <a:rPr lang="es-ES" sz="1300" i="1" dirty="0" err="1"/>
              <a:t>Large</a:t>
            </a:r>
            <a:r>
              <a:rPr lang="es-ES" sz="1300" i="1" dirty="0"/>
              <a:t> </a:t>
            </a:r>
            <a:r>
              <a:rPr lang="es-ES" sz="1300" i="1" dirty="0" err="1"/>
              <a:t>Millimeter</a:t>
            </a:r>
            <a:r>
              <a:rPr lang="es-ES" sz="1300" i="1" dirty="0"/>
              <a:t>/</a:t>
            </a:r>
            <a:r>
              <a:rPr lang="es-ES" sz="1300" i="1" dirty="0" err="1"/>
              <a:t>Submillimeter</a:t>
            </a:r>
            <a:r>
              <a:rPr lang="es-ES" sz="1300" i="1" dirty="0"/>
              <a:t> </a:t>
            </a:r>
            <a:r>
              <a:rPr lang="es-ES" sz="1300" i="1" dirty="0" err="1"/>
              <a:t>Array</a:t>
            </a:r>
            <a:r>
              <a:rPr lang="es-ES" sz="1300" i="1" dirty="0"/>
              <a:t> - ALMA</a:t>
            </a:r>
            <a:endParaRPr lang="en-US" sz="1300" i="1" baseline="30000" dirty="0"/>
          </a:p>
        </p:txBody>
      </p:sp>
      <p:sp>
        <p:nvSpPr>
          <p:cNvPr id="25" name="14 CuadroTexto">
            <a:extLst>
              <a:ext uri="{FF2B5EF4-FFF2-40B4-BE49-F238E27FC236}">
                <a16:creationId xmlns:a16="http://schemas.microsoft.com/office/drawing/2014/main" id="{BFA0A6FF-7220-4DF0-B21B-6A3F488A5D9E}"/>
              </a:ext>
            </a:extLst>
          </p:cNvPr>
          <p:cNvSpPr txBox="1"/>
          <p:nvPr/>
        </p:nvSpPr>
        <p:spPr>
          <a:xfrm>
            <a:off x="6889484" y="4215903"/>
            <a:ext cx="1670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>
                <a:solidFill>
                  <a:schemeClr val="bg1"/>
                </a:solidFill>
              </a:rPr>
              <a:t>W. </a:t>
            </a:r>
            <a:r>
              <a:rPr lang="es-ES" sz="1050" dirty="0" err="1">
                <a:solidFill>
                  <a:schemeClr val="bg1"/>
                </a:solidFill>
              </a:rPr>
              <a:t>Garnier</a:t>
            </a:r>
            <a:r>
              <a:rPr lang="es-ES" sz="1050" dirty="0">
                <a:solidFill>
                  <a:schemeClr val="bg1"/>
                </a:solidFill>
              </a:rPr>
              <a:t> (</a:t>
            </a:r>
            <a:r>
              <a:rPr lang="en-US" sz="1050" dirty="0">
                <a:solidFill>
                  <a:schemeClr val="bg1"/>
                </a:solidFill>
              </a:rPr>
              <a:t>ALMA</a:t>
            </a:r>
            <a:r>
              <a:rPr lang="en-US" sz="1200" dirty="0">
                <a:solidFill>
                  <a:schemeClr val="bg1"/>
                </a:solidFill>
              </a:rPr>
              <a:t>)</a:t>
            </a:r>
            <a:endParaRPr lang="es-ES" sz="1200" baseline="30000" dirty="0">
              <a:solidFill>
                <a:schemeClr val="bg1"/>
              </a:solidFill>
            </a:endParaRPr>
          </a:p>
        </p:txBody>
      </p:sp>
      <p:sp>
        <p:nvSpPr>
          <p:cNvPr id="27" name="3 Rectángulo">
            <a:extLst>
              <a:ext uri="{FF2B5EF4-FFF2-40B4-BE49-F238E27FC236}">
                <a16:creationId xmlns:a16="http://schemas.microsoft.com/office/drawing/2014/main" id="{3CC0AF74-1B1F-4346-A1CC-D7755162CE1F}"/>
              </a:ext>
            </a:extLst>
          </p:cNvPr>
          <p:cNvSpPr/>
          <p:nvPr/>
        </p:nvSpPr>
        <p:spPr>
          <a:xfrm>
            <a:off x="484332" y="1836363"/>
            <a:ext cx="7936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900" b="1" dirty="0"/>
              <a:t>Symbiotic relationship </a:t>
            </a:r>
            <a:r>
              <a:rPr lang="en-US" sz="1900" dirty="0"/>
              <a:t>between </a:t>
            </a:r>
            <a:r>
              <a:rPr lang="en-US" sz="1900" b="1" dirty="0"/>
              <a:t>radio astronomy</a:t>
            </a:r>
            <a:r>
              <a:rPr lang="en-US" sz="1900" dirty="0"/>
              <a:t> and laboratory experiments by means of </a:t>
            </a:r>
            <a:r>
              <a:rPr lang="en-US" sz="1900" b="1" dirty="0"/>
              <a:t>rotational spectroscopy: </a:t>
            </a:r>
            <a:r>
              <a:rPr lang="en-US" sz="1900" b="1" i="1" dirty="0">
                <a:solidFill>
                  <a:srgbClr val="0000FF"/>
                </a:solidFill>
              </a:rPr>
              <a:t>need of accurate rotational data</a:t>
            </a:r>
            <a:r>
              <a:rPr lang="en-US" sz="2000" b="1" i="1" dirty="0"/>
              <a:t>.</a:t>
            </a:r>
            <a:endParaRPr lang="en-US" sz="2000" i="1" baseline="300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F4EAA52-D16A-4728-9269-CF3B07881E86}"/>
              </a:ext>
            </a:extLst>
          </p:cNvPr>
          <p:cNvSpPr txBox="1"/>
          <p:nvPr/>
        </p:nvSpPr>
        <p:spPr>
          <a:xfrm>
            <a:off x="246364" y="6509376"/>
            <a:ext cx="460057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00" dirty="0"/>
              <a:t>McGuire, B. A. 2022, </a:t>
            </a:r>
            <a:r>
              <a:rPr lang="it-IT" sz="1300" i="1" dirty="0"/>
              <a:t>ApJS</a:t>
            </a:r>
            <a:r>
              <a:rPr lang="it-IT" sz="1300" dirty="0"/>
              <a:t>, 259, 30 (census)</a:t>
            </a:r>
            <a:endParaRPr lang="en-US" sz="1300" dirty="0">
              <a:latin typeface="+mj-l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F244459-63CA-487D-93B4-34DDDDBFD082}"/>
              </a:ext>
            </a:extLst>
          </p:cNvPr>
          <p:cNvSpPr/>
          <p:nvPr/>
        </p:nvSpPr>
        <p:spPr>
          <a:xfrm>
            <a:off x="4307819" y="4405991"/>
            <a:ext cx="291312" cy="19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8F233B82-2816-46AF-9AFC-95D12EBCB0E8}"/>
              </a:ext>
            </a:extLst>
          </p:cNvPr>
          <p:cNvSpPr/>
          <p:nvPr/>
        </p:nvSpPr>
        <p:spPr>
          <a:xfrm>
            <a:off x="4235811" y="4510459"/>
            <a:ext cx="291312" cy="56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8FC8098A-912F-4400-AB23-22379D281AB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" t="25221" r="22793" b="49584"/>
          <a:stretch/>
        </p:blipFill>
        <p:spPr bwMode="auto">
          <a:xfrm>
            <a:off x="3912921" y="3097189"/>
            <a:ext cx="3096344" cy="1483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4BA8DBEC-6AA3-4FFB-829D-8F23D375F53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82" t="87086" r="97086" b="1469"/>
          <a:stretch/>
        </p:blipFill>
        <p:spPr bwMode="auto">
          <a:xfrm>
            <a:off x="3656367" y="3695532"/>
            <a:ext cx="297922" cy="886062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14 CuadroTexto">
            <a:extLst>
              <a:ext uri="{FF2B5EF4-FFF2-40B4-BE49-F238E27FC236}">
                <a16:creationId xmlns:a16="http://schemas.microsoft.com/office/drawing/2014/main" id="{BECC11E5-6ABC-4E92-8C57-662393CCEE17}"/>
              </a:ext>
            </a:extLst>
          </p:cNvPr>
          <p:cNvSpPr txBox="1"/>
          <p:nvPr/>
        </p:nvSpPr>
        <p:spPr>
          <a:xfrm>
            <a:off x="4959171" y="2820622"/>
            <a:ext cx="2531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baseline="30000" dirty="0" err="1">
                <a:latin typeface="+mj-lt"/>
              </a:rPr>
              <a:t>Sgr</a:t>
            </a:r>
            <a:r>
              <a:rPr lang="en-US" sz="1500" b="1" baseline="30000" dirty="0">
                <a:latin typeface="+mj-lt"/>
              </a:rPr>
              <a:t> B2(N1S) (ALMA band 3)</a:t>
            </a:r>
          </a:p>
          <a:p>
            <a:r>
              <a:rPr lang="en-US" sz="1400" b="1" baseline="30000" dirty="0" err="1">
                <a:solidFill>
                  <a:srgbClr val="FF0000"/>
                </a:solidFill>
                <a:latin typeface="+mj-lt"/>
              </a:rPr>
              <a:t>Acetaldehytde</a:t>
            </a:r>
            <a:r>
              <a:rPr lang="en-US" sz="1400" b="1" baseline="30000" dirty="0">
                <a:solidFill>
                  <a:srgbClr val="FF0000"/>
                </a:solidFill>
                <a:latin typeface="+mj-lt"/>
              </a:rPr>
              <a:t>: LTE spectrum (lab data)</a:t>
            </a:r>
            <a:endParaRPr lang="es-ES" sz="1400" b="1" baseline="30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4E07E02A-DEC9-461D-9981-4A623076F64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82" t="87086" r="97086" b="1469"/>
          <a:stretch/>
        </p:blipFill>
        <p:spPr bwMode="auto">
          <a:xfrm>
            <a:off x="3673756" y="2944548"/>
            <a:ext cx="297922" cy="886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2" descr="GEM – Grupo de Espectroscopia Molecular">
            <a:extLst>
              <a:ext uri="{FF2B5EF4-FFF2-40B4-BE49-F238E27FC236}">
                <a16:creationId xmlns:a16="http://schemas.microsoft.com/office/drawing/2014/main" id="{7DB2CDCD-33B5-3079-88EC-F06D0B943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44" y="5165499"/>
            <a:ext cx="1093159" cy="54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39A1251-ED05-FA04-742F-7B96CF438C82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4E01600-8A14-3147-05F9-32C7EC41D794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E63BD94-D221-1CA4-5277-C2BFC7EB24BC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AD9F6A2-7136-CE99-5D67-4D037397A835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ED0E52DA-7F8B-2906-7799-EC79B6252ED7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C919FB35-73DA-A6AE-4821-21C6B51E7332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542BEAE9-9652-D99D-3C8E-0790829B34C9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DADFCD37-CAA6-ABC2-42C8-4F21E57905CF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10AF88D-CD8A-3867-9430-6B2B8A22ADCC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1.2.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Synergy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between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radio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astronomy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and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rotational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spectroscopy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8 Rectángulo">
            <a:extLst>
              <a:ext uri="{FF2B5EF4-FFF2-40B4-BE49-F238E27FC236}">
                <a16:creationId xmlns:a16="http://schemas.microsoft.com/office/drawing/2014/main" id="{D0E96A9D-3139-0284-6CB6-989F11826EBB}"/>
              </a:ext>
            </a:extLst>
          </p:cNvPr>
          <p:cNvSpPr/>
          <p:nvPr/>
        </p:nvSpPr>
        <p:spPr>
          <a:xfrm>
            <a:off x="467544" y="1364668"/>
            <a:ext cx="792557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err="1"/>
              <a:t>To</a:t>
            </a:r>
            <a:r>
              <a:rPr lang="es-ES" sz="2000" b="1" dirty="0"/>
              <a:t> </a:t>
            </a:r>
            <a:r>
              <a:rPr lang="es-ES" sz="2000" b="1" dirty="0" err="1"/>
              <a:t>answer</a:t>
            </a:r>
            <a:r>
              <a:rPr lang="es-ES" sz="2000" b="1" dirty="0"/>
              <a:t> </a:t>
            </a:r>
            <a:r>
              <a:rPr lang="es-ES" sz="2000" b="1" dirty="0" err="1"/>
              <a:t>this</a:t>
            </a:r>
            <a:r>
              <a:rPr lang="es-ES" sz="2000" b="1" dirty="0"/>
              <a:t> </a:t>
            </a:r>
            <a:r>
              <a:rPr lang="es-ES" sz="2000" b="1" dirty="0" err="1"/>
              <a:t>questions</a:t>
            </a:r>
            <a:r>
              <a:rPr lang="es-ES" sz="2000" b="1" dirty="0"/>
              <a:t>:</a:t>
            </a:r>
            <a:endParaRPr lang="es-ES" sz="2000" dirty="0"/>
          </a:p>
          <a:p>
            <a:pPr algn="just"/>
            <a:endParaRPr lang="es-ES" sz="1300" b="1" dirty="0">
              <a:latin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3289402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3 Rectángulo">
            <a:extLst>
              <a:ext uri="{FF2B5EF4-FFF2-40B4-BE49-F238E27FC236}">
                <a16:creationId xmlns:a16="http://schemas.microsoft.com/office/drawing/2014/main" id="{A788BD95-F9E3-4D86-9CFE-0F553ED7F5E2}"/>
              </a:ext>
            </a:extLst>
          </p:cNvPr>
          <p:cNvSpPr/>
          <p:nvPr/>
        </p:nvSpPr>
        <p:spPr>
          <a:xfrm>
            <a:off x="467543" y="1346612"/>
            <a:ext cx="792174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00FF"/>
                </a:solidFill>
              </a:rPr>
              <a:t>Background: </a:t>
            </a:r>
            <a:r>
              <a:rPr lang="en-US" sz="2000" b="1" dirty="0"/>
              <a:t>Significant experimental efforts have been made to study the so-called COMs.</a:t>
            </a:r>
          </a:p>
          <a:p>
            <a:pPr algn="just"/>
            <a:endParaRPr lang="en-US" sz="2000" b="1" dirty="0"/>
          </a:p>
          <a:p>
            <a:pPr algn="just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Carboxylic acids (R-COOH)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some of the most widespread species in nature, being 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precursors of many biologically relevant molecules (i.e., amino acids).</a:t>
            </a:r>
          </a:p>
          <a:p>
            <a:pPr algn="just"/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census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identified interstellar species has remained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untouched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almost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quarter century</a:t>
            </a:r>
          </a:p>
          <a:p>
            <a:pPr algn="ctr"/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of new and 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dedicated observational effort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/>
          </a:p>
        </p:txBody>
      </p:sp>
      <p:sp>
        <p:nvSpPr>
          <p:cNvPr id="28" name="1 Título"/>
          <p:cNvSpPr>
            <a:spLocks noGrp="1"/>
          </p:cNvSpPr>
          <p:nvPr>
            <p:ph type="title"/>
          </p:nvPr>
        </p:nvSpPr>
        <p:spPr>
          <a:xfrm>
            <a:off x="206000" y="116632"/>
            <a:ext cx="1989736" cy="522916"/>
          </a:xfr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s-E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9" name="1 Título"/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0" name="1 Título"/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1" name="1 Título"/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2" name="Cerrar llave 11">
            <a:extLst>
              <a:ext uri="{FF2B5EF4-FFF2-40B4-BE49-F238E27FC236}">
                <a16:creationId xmlns:a16="http://schemas.microsoft.com/office/drawing/2014/main" id="{B687F9A4-9607-4642-9CC6-050A468F3A23}"/>
              </a:ext>
            </a:extLst>
          </p:cNvPr>
          <p:cNvSpPr/>
          <p:nvPr/>
        </p:nvSpPr>
        <p:spPr>
          <a:xfrm rot="10800000">
            <a:off x="885651" y="3573017"/>
            <a:ext cx="199238" cy="928657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8721E420-0E4C-8BD2-2B4F-887267FE4726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4198B168-911C-C554-73C1-6CCD86F9D966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F769B6F0-0EC5-2A54-EEBF-C285A93D3BEA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BF99FAC8-C0FB-5835-6171-C0F6BAE35992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FF2030A-0DAA-816A-E46C-F7A6DFFCA751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AFE8782-B654-855C-1CF4-D94DD70B2189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84217C31-9127-8BA8-4A05-9C6F7DC073AD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B75B638A-1C13-8D66-56B0-61D429406D08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1 Título">
            <a:extLst>
              <a:ext uri="{FF2B5EF4-FFF2-40B4-BE49-F238E27FC236}">
                <a16:creationId xmlns:a16="http://schemas.microsoft.com/office/drawing/2014/main" id="{B0CC765B-188C-4CCF-6B88-3DF825ED0C3F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4" name="1 Título">
            <a:extLst>
              <a:ext uri="{FF2B5EF4-FFF2-40B4-BE49-F238E27FC236}">
                <a16:creationId xmlns:a16="http://schemas.microsoft.com/office/drawing/2014/main" id="{E1972ABA-09DE-52B9-0DC5-3B5A677AD829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B6B0274A-2889-493D-196F-A0A0D5BA33B8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1 Título">
            <a:extLst>
              <a:ext uri="{FF2B5EF4-FFF2-40B4-BE49-F238E27FC236}">
                <a16:creationId xmlns:a16="http://schemas.microsoft.com/office/drawing/2014/main" id="{2B2F6FD1-9BE6-7C40-BB7D-D1A76AED1651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8E38B9E-D3AF-33B2-3F8A-6E61C3A2F945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1.3.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Systems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under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study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and fundamental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goals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5 Flecha abajo">
            <a:extLst>
              <a:ext uri="{FF2B5EF4-FFF2-40B4-BE49-F238E27FC236}">
                <a16:creationId xmlns:a16="http://schemas.microsoft.com/office/drawing/2014/main" id="{C0356E54-413A-0984-8063-D0A6987A2C38}"/>
              </a:ext>
            </a:extLst>
          </p:cNvPr>
          <p:cNvSpPr/>
          <p:nvPr/>
        </p:nvSpPr>
        <p:spPr>
          <a:xfrm>
            <a:off x="4345688" y="5651956"/>
            <a:ext cx="226312" cy="29732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EE7CF38-7FDC-2BD9-33A0-F7E424CF5A4E}"/>
              </a:ext>
            </a:extLst>
          </p:cNvPr>
          <p:cNvSpPr txBox="1"/>
          <p:nvPr/>
        </p:nvSpPr>
        <p:spPr>
          <a:xfrm>
            <a:off x="1187624" y="357359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0" i="0" u="none" strike="noStrike" baseline="0" dirty="0">
                <a:latin typeface="CMR10"/>
              </a:rPr>
              <a:t>Zuckerman et al. 1971</a:t>
            </a:r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F0E19C0-2623-F84A-989C-5B05A03086C5}"/>
              </a:ext>
            </a:extLst>
          </p:cNvPr>
          <p:cNvSpPr txBox="1"/>
          <p:nvPr/>
        </p:nvSpPr>
        <p:spPr>
          <a:xfrm>
            <a:off x="3617186" y="3573017"/>
            <a:ext cx="4860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 of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formic acid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(HCOOH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yrs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ago) </a:t>
            </a:r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1B58296-D0F6-D295-AA19-61F480C03329}"/>
              </a:ext>
            </a:extLst>
          </p:cNvPr>
          <p:cNvSpPr txBox="1"/>
          <p:nvPr/>
        </p:nvSpPr>
        <p:spPr>
          <a:xfrm>
            <a:off x="1224136" y="41323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0" i="0" u="none" strike="noStrike" baseline="0" dirty="0" err="1">
                <a:latin typeface="CMR10"/>
              </a:rPr>
              <a:t>Mehringer</a:t>
            </a:r>
            <a:r>
              <a:rPr lang="es-ES" sz="1800" b="0" i="0" u="none" strike="noStrike" baseline="0" dirty="0">
                <a:latin typeface="CMR10"/>
              </a:rPr>
              <a:t> et al. 1997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ES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3922817-A859-C4C4-DA3E-75A0E6169A60}"/>
              </a:ext>
            </a:extLst>
          </p:cNvPr>
          <p:cNvSpPr txBox="1"/>
          <p:nvPr/>
        </p:nvSpPr>
        <p:spPr>
          <a:xfrm>
            <a:off x="4355976" y="41323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Acetic acid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(CH</a:t>
            </a:r>
            <a:r>
              <a:rPr lang="en-US" sz="18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COOH; 25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yrs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ago)</a:t>
            </a:r>
            <a:endParaRPr lang="es-ES" dirty="0"/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E37420EA-021E-1757-1FC8-C7CF914BA1D1}"/>
              </a:ext>
            </a:extLst>
          </p:cNvPr>
          <p:cNvSpPr/>
          <p:nvPr/>
        </p:nvSpPr>
        <p:spPr>
          <a:xfrm>
            <a:off x="1692465" y="6065267"/>
            <a:ext cx="5543831" cy="460078"/>
          </a:xfrm>
          <a:prstGeom prst="roundRect">
            <a:avLst/>
          </a:prstGeom>
          <a:solidFill>
            <a:srgbClr val="DCE6F2">
              <a:alpha val="10980"/>
            </a:srgbClr>
          </a:solidFill>
          <a:ln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8131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arrison Ford, en una escena de 'En busca del arca perdida'.">
            <a:extLst>
              <a:ext uri="{FF2B5EF4-FFF2-40B4-BE49-F238E27FC236}">
                <a16:creationId xmlns:a16="http://schemas.microsoft.com/office/drawing/2014/main" id="{560B5845-0A53-4A87-9400-B06DAC7912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" r="7594"/>
          <a:stretch/>
        </p:blipFill>
        <p:spPr bwMode="auto">
          <a:xfrm>
            <a:off x="0" y="1092493"/>
            <a:ext cx="9144000" cy="576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2E131EA3-5EC5-6AAD-3093-9149600CF6A5}"/>
              </a:ext>
            </a:extLst>
          </p:cNvPr>
          <p:cNvSpPr/>
          <p:nvPr/>
        </p:nvSpPr>
        <p:spPr>
          <a:xfrm>
            <a:off x="2719259" y="4557760"/>
            <a:ext cx="3201455" cy="556544"/>
          </a:xfrm>
          <a:prstGeom prst="roundRect">
            <a:avLst/>
          </a:prstGeom>
          <a:noFill/>
          <a:ln>
            <a:solidFill>
              <a:srgbClr val="FFFF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Rectángulo 24"/>
          <p:cNvSpPr/>
          <p:nvPr/>
        </p:nvSpPr>
        <p:spPr>
          <a:xfrm>
            <a:off x="2719261" y="4651975"/>
            <a:ext cx="3201454" cy="400110"/>
          </a:xfrm>
          <a:prstGeom prst="rect">
            <a:avLst/>
          </a:prstGeom>
          <a:ln w="12700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sz="2000" b="1" i="1" dirty="0">
                <a:solidFill>
                  <a:srgbClr val="FFFF00"/>
                </a:solidFill>
              </a:rPr>
              <a:t>Holy Grail: precursors of life </a:t>
            </a:r>
            <a:endParaRPr lang="es-ES" sz="2000" b="1" i="1" dirty="0">
              <a:solidFill>
                <a:srgbClr val="FFFF00"/>
              </a:solidFill>
            </a:endParaRPr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860B3D07-4E7F-E0F1-A371-2F7304F099AA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F863EC67-B127-28FA-BF9E-AC822566431B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EF6CFA4B-4EC4-DA0C-EA1E-A223D44BB7DF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669C5B32-DCBF-576B-51CA-93A613E60222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4" name="1 Título">
            <a:extLst>
              <a:ext uri="{FF2B5EF4-FFF2-40B4-BE49-F238E27FC236}">
                <a16:creationId xmlns:a16="http://schemas.microsoft.com/office/drawing/2014/main" id="{4DEA8846-5D91-2046-6EE2-217890AA3A5A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5" name="1 Título">
            <a:extLst>
              <a:ext uri="{FF2B5EF4-FFF2-40B4-BE49-F238E27FC236}">
                <a16:creationId xmlns:a16="http://schemas.microsoft.com/office/drawing/2014/main" id="{8A5A2A6B-4865-E168-BB19-EBD08BE88D7A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6" name="1 Título">
            <a:extLst>
              <a:ext uri="{FF2B5EF4-FFF2-40B4-BE49-F238E27FC236}">
                <a16:creationId xmlns:a16="http://schemas.microsoft.com/office/drawing/2014/main" id="{557F4486-DFA8-DF7E-61C1-2CC5E5E76B10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7" name="1 Título">
            <a:extLst>
              <a:ext uri="{FF2B5EF4-FFF2-40B4-BE49-F238E27FC236}">
                <a16:creationId xmlns:a16="http://schemas.microsoft.com/office/drawing/2014/main" id="{BE225DE0-F4E4-8B4C-5DB7-36E84C03F2AB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85E8AC29-CBCF-8386-E4BA-B2A328911695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E4FB2D6F-44EB-C66D-228B-3AF58664CB48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ED5DB150-4C69-E8F8-F555-CBEEACDFB125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8A8C6EAA-7C6A-11B6-CC56-1118424014A1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2" name="1 Título">
            <a:extLst>
              <a:ext uri="{FF2B5EF4-FFF2-40B4-BE49-F238E27FC236}">
                <a16:creationId xmlns:a16="http://schemas.microsoft.com/office/drawing/2014/main" id="{58F7EB10-621E-2822-5841-B173C094FCB6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43" name="1 Título">
            <a:extLst>
              <a:ext uri="{FF2B5EF4-FFF2-40B4-BE49-F238E27FC236}">
                <a16:creationId xmlns:a16="http://schemas.microsoft.com/office/drawing/2014/main" id="{E8E131FF-302C-ADE3-6146-F56A13115595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44" name="1 Título">
            <a:extLst>
              <a:ext uri="{FF2B5EF4-FFF2-40B4-BE49-F238E27FC236}">
                <a16:creationId xmlns:a16="http://schemas.microsoft.com/office/drawing/2014/main" id="{CDB2B8E4-F560-4CDA-A8BB-60865A3075C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45" name="1 Título">
            <a:extLst>
              <a:ext uri="{FF2B5EF4-FFF2-40B4-BE49-F238E27FC236}">
                <a16:creationId xmlns:a16="http://schemas.microsoft.com/office/drawing/2014/main" id="{05BF89DD-50E2-884F-E007-B586507EFE4E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293EC219-B12F-E8A0-D66C-7CFE2A6884A6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1.3.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Systems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under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study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and fundamental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goals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" name="Imagen 1" descr="Imagen que contiene interior, computadora, computer, pequeño&#10;&#10;Descripción generada automáticamente">
            <a:extLst>
              <a:ext uri="{FF2B5EF4-FFF2-40B4-BE49-F238E27FC236}">
                <a16:creationId xmlns:a16="http://schemas.microsoft.com/office/drawing/2014/main" id="{8B38D014-7306-F11F-A092-AA2C69BBDA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13778">
            <a:off x="5861829" y="3943012"/>
            <a:ext cx="2055311" cy="1122392"/>
          </a:xfrm>
          <a:prstGeom prst="rect">
            <a:avLst/>
          </a:prstGeom>
        </p:spPr>
      </p:pic>
      <p:sp>
        <p:nvSpPr>
          <p:cNvPr id="3" name="3 Rectángulo">
            <a:extLst>
              <a:ext uri="{FF2B5EF4-FFF2-40B4-BE49-F238E27FC236}">
                <a16:creationId xmlns:a16="http://schemas.microsoft.com/office/drawing/2014/main" id="{BE401B4A-3DD8-5DF2-D0DF-9BEFECE07918}"/>
              </a:ext>
            </a:extLst>
          </p:cNvPr>
          <p:cNvSpPr/>
          <p:nvPr/>
        </p:nvSpPr>
        <p:spPr>
          <a:xfrm>
            <a:off x="467544" y="1354208"/>
            <a:ext cx="8367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FFFF00"/>
                </a:solidFill>
              </a:rPr>
              <a:t>Final goal:</a:t>
            </a:r>
          </a:p>
        </p:txBody>
      </p:sp>
    </p:spTree>
    <p:extLst>
      <p:ext uri="{BB962C8B-B14F-4D97-AF65-F5344CB8AC3E}">
        <p14:creationId xmlns:p14="http://schemas.microsoft.com/office/powerpoint/2010/main" val="2286674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ECDC7C59-5858-4F39-A6D3-D0CABEDE8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031" y="1622607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23" name="5 CuadroTexto">
            <a:extLst>
              <a:ext uri="{FF2B5EF4-FFF2-40B4-BE49-F238E27FC236}">
                <a16:creationId xmlns:a16="http://schemas.microsoft.com/office/drawing/2014/main" id="{78EF2AF3-9F5E-4680-B3A6-EF5BF100979E}"/>
              </a:ext>
            </a:extLst>
          </p:cNvPr>
          <p:cNvSpPr txBox="1"/>
          <p:nvPr/>
        </p:nvSpPr>
        <p:spPr>
          <a:xfrm>
            <a:off x="467357" y="1261209"/>
            <a:ext cx="4286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Relevance</a:t>
            </a:r>
            <a:r>
              <a:rPr lang="es-ES" sz="2000" b="1" dirty="0"/>
              <a:t> </a:t>
            </a:r>
            <a:r>
              <a:rPr lang="es-ES" sz="2000" b="1" dirty="0" err="1"/>
              <a:t>of</a:t>
            </a:r>
            <a:r>
              <a:rPr lang="es-ES" sz="2000" b="1" dirty="0"/>
              <a:t> </a:t>
            </a:r>
            <a:r>
              <a:rPr lang="es-ES" sz="2000" b="1" dirty="0" err="1">
                <a:solidFill>
                  <a:srgbClr val="0000FF"/>
                </a:solidFill>
              </a:rPr>
              <a:t>Carbonic</a:t>
            </a:r>
            <a:r>
              <a:rPr lang="es-ES" sz="2000" b="1" dirty="0">
                <a:solidFill>
                  <a:srgbClr val="0000FF"/>
                </a:solidFill>
              </a:rPr>
              <a:t> </a:t>
            </a:r>
            <a:r>
              <a:rPr lang="es-ES" sz="2000" b="1" dirty="0" err="1">
                <a:solidFill>
                  <a:srgbClr val="0000FF"/>
                </a:solidFill>
              </a:rPr>
              <a:t>acid</a:t>
            </a:r>
            <a:r>
              <a:rPr lang="es-ES" sz="2000" b="1" dirty="0">
                <a:solidFill>
                  <a:srgbClr val="0000FF"/>
                </a:solidFill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2000" dirty="0">
                <a:effectLst/>
                <a:latin typeface="Calibri (cuerpo)"/>
                <a:ea typeface="Times New Roman" panose="02020603050405020304" pitchFamily="18" charset="0"/>
              </a:rPr>
              <a:t>HOCOOH)</a:t>
            </a:r>
            <a:r>
              <a:rPr lang="es-ES" sz="2000" b="1" dirty="0"/>
              <a:t>:</a:t>
            </a:r>
          </a:p>
        </p:txBody>
      </p:sp>
      <p:sp>
        <p:nvSpPr>
          <p:cNvPr id="12" name="1 Título">
            <a:extLst>
              <a:ext uri="{FF2B5EF4-FFF2-40B4-BE49-F238E27FC236}">
                <a16:creationId xmlns:a16="http://schemas.microsoft.com/office/drawing/2014/main" id="{6BE74A0F-F9F7-372A-54F4-6023FDCD383E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5051DC38-5970-7DDF-B19C-9D068E98945D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14" name="1 Título">
            <a:extLst>
              <a:ext uri="{FF2B5EF4-FFF2-40B4-BE49-F238E27FC236}">
                <a16:creationId xmlns:a16="http://schemas.microsoft.com/office/drawing/2014/main" id="{088FB0E6-6E76-0739-CD5A-9AA4191F5AC4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4A1BE8E4-BA6F-D6A2-39EA-8AE7022C6423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18" name="1 Título">
            <a:extLst>
              <a:ext uri="{FF2B5EF4-FFF2-40B4-BE49-F238E27FC236}">
                <a16:creationId xmlns:a16="http://schemas.microsoft.com/office/drawing/2014/main" id="{E43B8862-9DCA-BE28-A8AF-28985639AE08}"/>
              </a:ext>
            </a:extLst>
          </p:cNvPr>
          <p:cNvSpPr txBox="1">
            <a:spLocks/>
          </p:cNvSpPr>
          <p:nvPr/>
        </p:nvSpPr>
        <p:spPr>
          <a:xfrm>
            <a:off x="206000" y="116632"/>
            <a:ext cx="1989736" cy="52291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" name="1 Título">
            <a:extLst>
              <a:ext uri="{FF2B5EF4-FFF2-40B4-BE49-F238E27FC236}">
                <a16:creationId xmlns:a16="http://schemas.microsoft.com/office/drawing/2014/main" id="{FDC5DE1A-DD89-EDA0-7C17-7D49FC1EC564}"/>
              </a:ext>
            </a:extLst>
          </p:cNvPr>
          <p:cNvSpPr txBox="1">
            <a:spLocks/>
          </p:cNvSpPr>
          <p:nvPr/>
        </p:nvSpPr>
        <p:spPr>
          <a:xfrm>
            <a:off x="2421724" y="116632"/>
            <a:ext cx="2002980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22" name="1 Título">
            <a:extLst>
              <a:ext uri="{FF2B5EF4-FFF2-40B4-BE49-F238E27FC236}">
                <a16:creationId xmlns:a16="http://schemas.microsoft.com/office/drawing/2014/main" id="{D864544D-3F98-B1A7-5995-8CB9329DB865}"/>
              </a:ext>
            </a:extLst>
          </p:cNvPr>
          <p:cNvSpPr txBox="1">
            <a:spLocks/>
          </p:cNvSpPr>
          <p:nvPr/>
        </p:nvSpPr>
        <p:spPr>
          <a:xfrm>
            <a:off x="4648982" y="116632"/>
            <a:ext cx="2016224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id="{7C836203-9DAE-4573-26A3-AFA85DDAEA40}"/>
              </a:ext>
            </a:extLst>
          </p:cNvPr>
          <p:cNvSpPr txBox="1">
            <a:spLocks/>
          </p:cNvSpPr>
          <p:nvPr/>
        </p:nvSpPr>
        <p:spPr>
          <a:xfrm>
            <a:off x="6889484" y="116632"/>
            <a:ext cx="2014736" cy="5229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chemeClr val="bg1">
                <a:lumMod val="5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DA7B6730-0AB3-8F50-338D-071EBD59BE24}"/>
              </a:ext>
            </a:extLst>
          </p:cNvPr>
          <p:cNvSpPr/>
          <p:nvPr/>
        </p:nvSpPr>
        <p:spPr>
          <a:xfrm>
            <a:off x="206000" y="102674"/>
            <a:ext cx="1975944" cy="536874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F25EE7DF-4F7D-809C-0FBF-FED03B6C994A}"/>
              </a:ext>
            </a:extLst>
          </p:cNvPr>
          <p:cNvSpPr/>
          <p:nvPr/>
        </p:nvSpPr>
        <p:spPr>
          <a:xfrm>
            <a:off x="0" y="0"/>
            <a:ext cx="9144000" cy="1093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30985D8D-A9A4-1006-E74F-FFBEE0453766}"/>
              </a:ext>
            </a:extLst>
          </p:cNvPr>
          <p:cNvSpPr/>
          <p:nvPr/>
        </p:nvSpPr>
        <p:spPr>
          <a:xfrm>
            <a:off x="239780" y="123535"/>
            <a:ext cx="8673636" cy="522916"/>
          </a:xfrm>
          <a:prstGeom prst="roundRect">
            <a:avLst/>
          </a:prstGeom>
          <a:solidFill>
            <a:schemeClr val="tx2">
              <a:lumMod val="40000"/>
              <a:lumOff val="60000"/>
              <a:alpha val="4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6B2FEB75-DC90-72AE-B790-3B06D31925B4}"/>
              </a:ext>
            </a:extLst>
          </p:cNvPr>
          <p:cNvSpPr/>
          <p:nvPr/>
        </p:nvSpPr>
        <p:spPr>
          <a:xfrm>
            <a:off x="239780" y="123535"/>
            <a:ext cx="2175672" cy="522916"/>
          </a:xfrm>
          <a:prstGeom prst="round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1 Título">
            <a:extLst>
              <a:ext uri="{FF2B5EF4-FFF2-40B4-BE49-F238E27FC236}">
                <a16:creationId xmlns:a16="http://schemas.microsoft.com/office/drawing/2014/main" id="{A7A79EC3-6852-4B6E-B763-0CFDA41FE41A}"/>
              </a:ext>
            </a:extLst>
          </p:cNvPr>
          <p:cNvSpPr txBox="1">
            <a:spLocks/>
          </p:cNvSpPr>
          <p:nvPr/>
        </p:nvSpPr>
        <p:spPr>
          <a:xfrm>
            <a:off x="2582264" y="128409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2. METHODOLOGY</a:t>
            </a:r>
          </a:p>
        </p:txBody>
      </p:sp>
      <p:sp>
        <p:nvSpPr>
          <p:cNvPr id="31" name="1 Título">
            <a:extLst>
              <a:ext uri="{FF2B5EF4-FFF2-40B4-BE49-F238E27FC236}">
                <a16:creationId xmlns:a16="http://schemas.microsoft.com/office/drawing/2014/main" id="{FD68AFE6-B7AF-A3A5-519A-397D6F614A8B}"/>
              </a:ext>
            </a:extLst>
          </p:cNvPr>
          <p:cNvSpPr txBox="1">
            <a:spLocks/>
          </p:cNvSpPr>
          <p:nvPr/>
        </p:nvSpPr>
        <p:spPr>
          <a:xfrm>
            <a:off x="4670496" y="123535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3. RESULTS AND DISCUSSION</a:t>
            </a:r>
          </a:p>
        </p:txBody>
      </p:sp>
      <p:sp>
        <p:nvSpPr>
          <p:cNvPr id="32" name="1 Título">
            <a:extLst>
              <a:ext uri="{FF2B5EF4-FFF2-40B4-BE49-F238E27FC236}">
                <a16:creationId xmlns:a16="http://schemas.microsoft.com/office/drawing/2014/main" id="{2E9F985C-369B-0DEF-2985-2195A1EEAA31}"/>
              </a:ext>
            </a:extLst>
          </p:cNvPr>
          <p:cNvSpPr txBox="1">
            <a:spLocks/>
          </p:cNvSpPr>
          <p:nvPr/>
        </p:nvSpPr>
        <p:spPr>
          <a:xfrm>
            <a:off x="6830736" y="109653"/>
            <a:ext cx="1989736" cy="5229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4. CONCLUSIONS &amp; PROSPECTS</a:t>
            </a:r>
          </a:p>
        </p:txBody>
      </p:sp>
      <p:sp>
        <p:nvSpPr>
          <p:cNvPr id="33" name="1 Título">
            <a:extLst>
              <a:ext uri="{FF2B5EF4-FFF2-40B4-BE49-F238E27FC236}">
                <a16:creationId xmlns:a16="http://schemas.microsoft.com/office/drawing/2014/main" id="{38C6A72F-46F7-BA72-F2B3-597A97ADB7BD}"/>
              </a:ext>
            </a:extLst>
          </p:cNvPr>
          <p:cNvSpPr txBox="1">
            <a:spLocks/>
          </p:cNvSpPr>
          <p:nvPr/>
        </p:nvSpPr>
        <p:spPr>
          <a:xfrm>
            <a:off x="350016" y="188641"/>
            <a:ext cx="1989736" cy="370714"/>
          </a:xfrm>
          <a:prstGeom prst="rect">
            <a:avLst/>
          </a:prstGeom>
          <a:solidFill>
            <a:srgbClr val="0000FF"/>
          </a:solidFill>
          <a:ln w="12700"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chemeClr val="bg1"/>
                </a:solidFill>
                <a:cs typeface="Times New Roman" pitchFamily="18" charset="0"/>
              </a:rPr>
              <a:t>1. INTRODUCTION</a:t>
            </a:r>
            <a:endParaRPr lang="es-ES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9555D7B2-4570-32D3-2AFD-FC696A3BE6A6}"/>
              </a:ext>
            </a:extLst>
          </p:cNvPr>
          <p:cNvSpPr/>
          <p:nvPr/>
        </p:nvSpPr>
        <p:spPr>
          <a:xfrm>
            <a:off x="0" y="792734"/>
            <a:ext cx="9144000" cy="32316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          1.4.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Relevance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of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Carbonic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s-ES" sz="1450" dirty="0" err="1">
                <a:solidFill>
                  <a:schemeClr val="bg1"/>
                </a:solidFill>
                <a:cs typeface="Times New Roman" pitchFamily="18" charset="0"/>
              </a:rPr>
              <a:t>acid</a:t>
            </a:r>
            <a:r>
              <a:rPr lang="es-ES" sz="1450" dirty="0">
                <a:solidFill>
                  <a:schemeClr val="bg1"/>
                </a:solidFill>
                <a:cs typeface="Times New Roman" pitchFamily="18" charset="0"/>
              </a:rPr>
              <a:t>.</a:t>
            </a:r>
            <a:endParaRPr lang="es-ES" sz="1450" dirty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7 CuadroTexto">
            <a:extLst>
              <a:ext uri="{FF2B5EF4-FFF2-40B4-BE49-F238E27FC236}">
                <a16:creationId xmlns:a16="http://schemas.microsoft.com/office/drawing/2014/main" id="{436C89D9-9128-3AEC-52FD-448B9D8B01A4}"/>
              </a:ext>
            </a:extLst>
          </p:cNvPr>
          <p:cNvSpPr txBox="1"/>
          <p:nvPr/>
        </p:nvSpPr>
        <p:spPr>
          <a:xfrm>
            <a:off x="539552" y="1765977"/>
            <a:ext cx="8064896" cy="5609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000" b="1" i="1" dirty="0" err="1"/>
              <a:t>On</a:t>
            </a:r>
            <a:r>
              <a:rPr lang="es-ES" sz="2000" b="1" i="1" dirty="0"/>
              <a:t> </a:t>
            </a:r>
            <a:r>
              <a:rPr lang="es-ES" sz="2000" b="1" i="1" dirty="0" err="1"/>
              <a:t>earth</a:t>
            </a:r>
            <a:r>
              <a:rPr lang="es-ES" sz="2000" b="1" i="1" dirty="0"/>
              <a:t>: </a:t>
            </a:r>
          </a:p>
          <a:p>
            <a:pPr algn="l"/>
            <a:endParaRPr lang="es-ES" sz="1000" b="1" i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750" dirty="0" err="1">
                <a:solidFill>
                  <a:srgbClr val="000000"/>
                </a:solidFill>
                <a:latin typeface="CMR10"/>
              </a:rPr>
              <a:t>I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mportant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role in various biological and geochemical processes</a:t>
            </a:r>
          </a:p>
          <a:p>
            <a:pPr algn="l"/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Adamczyk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et al. 2009; 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Loerting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et al. 2000)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750" dirty="0">
                <a:solidFill>
                  <a:srgbClr val="000000"/>
                </a:solidFill>
                <a:latin typeface="CMR10"/>
              </a:rPr>
              <a:t>I</a:t>
            </a:r>
            <a:r>
              <a:rPr lang="en-US" sz="1750" b="0" i="0" u="none" strike="noStrike" baseline="0" dirty="0" err="1">
                <a:solidFill>
                  <a:srgbClr val="000000"/>
                </a:solidFill>
                <a:latin typeface="CMR10"/>
              </a:rPr>
              <a:t>mplications</a:t>
            </a: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 in the global carbon cycle </a:t>
            </a:r>
          </a:p>
          <a:p>
            <a:pPr algn="l"/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(Jones et al. 2014; Wang et al. 2016)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750" dirty="0" err="1">
                <a:solidFill>
                  <a:srgbClr val="000000"/>
                </a:solidFill>
                <a:latin typeface="CMR10"/>
              </a:rPr>
              <a:t>A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nthropogenic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carbon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and 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ocean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pH </a:t>
            </a:r>
          </a:p>
          <a:p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Caldeira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&amp; 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Wickett</a:t>
            </a:r>
            <a:r>
              <a:rPr lang="es-ES" sz="1500" dirty="0">
                <a:solidFill>
                  <a:srgbClr val="0000FF"/>
                </a:solidFill>
                <a:latin typeface="CMR10"/>
              </a:rPr>
              <a:t> </a:t>
            </a:r>
            <a:r>
              <a:rPr lang="it-IT" sz="1500" b="0" i="0" u="none" strike="noStrike" baseline="0" dirty="0">
                <a:solidFill>
                  <a:srgbClr val="0000FF"/>
                </a:solidFill>
                <a:latin typeface="CMR10"/>
              </a:rPr>
              <a:t>2003)</a:t>
            </a:r>
          </a:p>
          <a:p>
            <a:pPr algn="l"/>
            <a:endParaRPr lang="es-ES" b="1" i="1" dirty="0"/>
          </a:p>
          <a:p>
            <a:pPr algn="l"/>
            <a:r>
              <a:rPr lang="es-ES" sz="2000" b="1" i="1" dirty="0"/>
              <a:t>In </a:t>
            </a:r>
            <a:r>
              <a:rPr lang="es-ES" sz="2000" b="1" i="1" dirty="0" err="1"/>
              <a:t>space</a:t>
            </a:r>
            <a:r>
              <a:rPr lang="es-ES" sz="2000" b="1" i="1" dirty="0"/>
              <a:t>: 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Its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presence</a:t>
            </a: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 has been suggested in different astronomical environments:</a:t>
            </a:r>
          </a:p>
          <a:p>
            <a:pPr algn="l"/>
            <a:r>
              <a:rPr lang="en-US" sz="1000" b="0" i="0" u="none" strike="noStrike" baseline="0" dirty="0">
                <a:solidFill>
                  <a:srgbClr val="000000"/>
                </a:solidFill>
                <a:latin typeface="CMR1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The Galilean icy moons </a:t>
            </a:r>
          </a:p>
          <a:p>
            <a:pPr algn="l"/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Delitsky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&amp; Lane 1998; Jones et al. 2014; Bennett et al. 2014)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Mercury’s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north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polar </a:t>
            </a:r>
            <a:r>
              <a:rPr lang="es-ES" sz="1750" b="0" i="0" u="none" strike="noStrike" baseline="0" dirty="0" err="1">
                <a:solidFill>
                  <a:srgbClr val="000000"/>
                </a:solidFill>
                <a:latin typeface="CMR10"/>
              </a:rPr>
              <a:t>region</a:t>
            </a:r>
            <a:r>
              <a:rPr lang="es-ES" sz="1750" b="0" i="0" u="none" strike="noStrike" baseline="0" dirty="0">
                <a:solidFill>
                  <a:srgbClr val="000000"/>
                </a:solidFill>
                <a:latin typeface="CMR10"/>
              </a:rPr>
              <a:t> </a:t>
            </a:r>
          </a:p>
          <a:p>
            <a:pPr algn="l"/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s-ES" sz="1500" b="0" i="0" u="none" strike="noStrike" baseline="0" dirty="0" err="1">
                <a:solidFill>
                  <a:srgbClr val="0000FF"/>
                </a:solidFill>
                <a:latin typeface="CMR10"/>
              </a:rPr>
              <a:t>Delitsky</a:t>
            </a:r>
            <a:r>
              <a:rPr lang="es-ES" sz="1500" b="0" i="0" u="none" strike="noStrike" baseline="0" dirty="0">
                <a:solidFill>
                  <a:srgbClr val="0000FF"/>
                </a:solidFill>
                <a:latin typeface="CMR10"/>
              </a:rPr>
              <a:t> et al. </a:t>
            </a:r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2017)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The surface and/or atmosphere of Mars </a:t>
            </a:r>
          </a:p>
          <a:p>
            <a:pPr algn="l"/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(</a:t>
            </a:r>
            <a:r>
              <a:rPr lang="en-US" sz="1500" b="0" i="0" u="none" strike="noStrike" baseline="0" dirty="0" err="1">
                <a:solidFill>
                  <a:srgbClr val="0000FF"/>
                </a:solidFill>
                <a:latin typeface="CMR10"/>
              </a:rPr>
              <a:t>Strazzulla</a:t>
            </a:r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 et al. 1996)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>
                <a:solidFill>
                  <a:srgbClr val="000000"/>
                </a:solidFill>
                <a:latin typeface="CMR10"/>
              </a:rPr>
              <a:t>Icy </a:t>
            </a: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mantles of dust grains (vast amounts of H</a:t>
            </a:r>
            <a:r>
              <a:rPr lang="en-US" sz="1750" b="0" i="0" u="none" strike="noStrike" baseline="-25000" dirty="0">
                <a:solidFill>
                  <a:srgbClr val="000000"/>
                </a:solidFill>
                <a:latin typeface="CMR7"/>
              </a:rPr>
              <a:t>2</a:t>
            </a:r>
            <a:r>
              <a:rPr lang="en-US" sz="1750" b="0" i="0" u="none" strike="noStrike" baseline="0" dirty="0">
                <a:solidFill>
                  <a:srgbClr val="000000"/>
                </a:solidFill>
                <a:latin typeface="CMR10"/>
              </a:rPr>
              <a:t>O and </a:t>
            </a:r>
            <a:r>
              <a:rPr lang="en-US" sz="1750" b="0" i="0" u="none" strike="noStrike" dirty="0">
                <a:solidFill>
                  <a:srgbClr val="000000"/>
                </a:solidFill>
                <a:latin typeface="CMR10"/>
              </a:rPr>
              <a:t>CO</a:t>
            </a:r>
            <a:r>
              <a:rPr lang="en-US" sz="1750" b="0" i="0" u="none" strike="noStrike" baseline="-25000" dirty="0">
                <a:solidFill>
                  <a:srgbClr val="000000"/>
                </a:solidFill>
                <a:latin typeface="CMR7"/>
              </a:rPr>
              <a:t>2</a:t>
            </a:r>
            <a:r>
              <a:rPr lang="en-US" sz="1750" b="0" i="0" u="none" strike="noStrike" dirty="0">
                <a:solidFill>
                  <a:srgbClr val="000000"/>
                </a:solidFill>
                <a:latin typeface="CMR7"/>
              </a:rPr>
              <a:t>) </a:t>
            </a:r>
          </a:p>
          <a:p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(Moore et al. </a:t>
            </a:r>
            <a:r>
              <a:rPr lang="nb-NO" sz="1500" b="0" i="0" u="none" strike="noStrike" baseline="0" dirty="0">
                <a:solidFill>
                  <a:srgbClr val="0000FF"/>
                </a:solidFill>
                <a:latin typeface="CMR10"/>
              </a:rPr>
              <a:t>2001; Zheng &amp; Kaiser 2007; Oba et al. </a:t>
            </a:r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2010; </a:t>
            </a:r>
            <a:r>
              <a:rPr lang="en-US" sz="1500" b="0" i="0" u="none" strike="noStrike" baseline="0" dirty="0" err="1">
                <a:solidFill>
                  <a:srgbClr val="0000FF"/>
                </a:solidFill>
                <a:latin typeface="CMR10"/>
              </a:rPr>
              <a:t>Ioppolo</a:t>
            </a:r>
            <a:r>
              <a:rPr lang="en-US" sz="1500" b="0" i="0" u="none" strike="noStrike" baseline="0" dirty="0">
                <a:solidFill>
                  <a:srgbClr val="0000FF"/>
                </a:solidFill>
                <a:latin typeface="CMR10"/>
              </a:rPr>
              <a:t> et al. 2021) </a:t>
            </a:r>
          </a:p>
          <a:p>
            <a:pPr algn="l"/>
            <a:endParaRPr lang="en-US" sz="1600" b="0" i="0" u="none" strike="noStrike" baseline="0" dirty="0">
              <a:solidFill>
                <a:srgbClr val="0000FF"/>
              </a:solidFill>
              <a:latin typeface="CMR10"/>
            </a:endParaRPr>
          </a:p>
          <a:p>
            <a:pPr algn="l"/>
            <a:endParaRPr lang="en-US" sz="1750" b="0" i="0" u="none" strike="noStrike" baseline="0" dirty="0">
              <a:solidFill>
                <a:srgbClr val="000000"/>
              </a:solidFill>
              <a:latin typeface="CMR10"/>
            </a:endParaRPr>
          </a:p>
          <a:p>
            <a:endParaRPr lang="es-ES" sz="900" i="1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48197CF5-8A7B-4B84-FC3D-BAE959AAC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24" y="2247526"/>
            <a:ext cx="2304256" cy="1247539"/>
          </a:xfrm>
          <a:prstGeom prst="rect">
            <a:avLst/>
          </a:prstGeom>
        </p:spPr>
      </p:pic>
      <p:pic>
        <p:nvPicPr>
          <p:cNvPr id="39" name="Imagen 38" descr="Mapa&#10;&#10;Descripción generada automáticamente">
            <a:extLst>
              <a:ext uri="{FF2B5EF4-FFF2-40B4-BE49-F238E27FC236}">
                <a16:creationId xmlns:a16="http://schemas.microsoft.com/office/drawing/2014/main" id="{0FF5EFCB-B8E3-C393-5C44-928DAF9D03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2" b="96748" l="2813" r="99453">
                        <a14:foregroundMark x1="5859" y1="48780" x2="11172" y2="85772"/>
                        <a14:foregroundMark x1="11172" y1="85772" x2="30859" y2="96883"/>
                        <a14:foregroundMark x1="30859" y1="96883" x2="30859" y2="96883"/>
                        <a14:foregroundMark x1="6641" y1="45257" x2="2813" y2="89160"/>
                        <a14:foregroundMark x1="2813" y1="89160" x2="4063" y2="92005"/>
                        <a14:foregroundMark x1="92891" y1="48374" x2="99453" y2="644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21088"/>
            <a:ext cx="2688600" cy="155014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40211F6-9AD5-A79D-C6B3-9792F26F8B4A}"/>
              </a:ext>
            </a:extLst>
          </p:cNvPr>
          <p:cNvSpPr txBox="1"/>
          <p:nvPr/>
        </p:nvSpPr>
        <p:spPr>
          <a:xfrm>
            <a:off x="6480720" y="3568660"/>
            <a:ext cx="23042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CMR10"/>
              </a:rPr>
              <a:t>Cis-cis carbonic acid (HOCOOH)</a:t>
            </a:r>
            <a:endParaRPr lang="es-ES" sz="1200" i="1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781FE7F-AA79-E686-78FE-723E0862D56B}"/>
              </a:ext>
            </a:extLst>
          </p:cNvPr>
          <p:cNvSpPr txBox="1"/>
          <p:nvPr/>
        </p:nvSpPr>
        <p:spPr>
          <a:xfrm>
            <a:off x="6048672" y="5771234"/>
            <a:ext cx="3095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50" i="1" dirty="0">
                <a:solidFill>
                  <a:srgbClr val="000000"/>
                </a:solidFill>
                <a:latin typeface="CMR10"/>
              </a:rPr>
              <a:t> Credit: NASA/Johns Hopkins University Applied Physics Laboratory</a:t>
            </a:r>
            <a:endParaRPr lang="es-ES" sz="1150" i="1" dirty="0">
              <a:solidFill>
                <a:srgbClr val="000000"/>
              </a:solidFill>
              <a:latin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32364932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Introduction and motivation&amp;quot;&quot;/&gt;&lt;property id=&quot;20307&quot; value=&quot;257&quot;/&gt;&lt;/object&gt;&lt;object type=&quot;3&quot; unique_id=&quot;10549&quot;&gt;&lt;property id=&quot;20148&quot; value=&quot;5&quot;/&gt;&lt;property id=&quot;20300&quot; value=&quot;Slide 1&quot;/&gt;&lt;property id=&quot;20307&quot; value=&quot;297&quot;/&gt;&lt;/object&gt;&lt;object type=&quot;3&quot; unique_id=&quot;16713&quot;&gt;&lt;property id=&quot;20148&quot; value=&quot;5&quot;/&gt;&lt;property id=&quot;20300&quot; value=&quot;Slide 43 - &amp;quot;Acknowledgements&amp;quot;&quot;/&gt;&lt;property id=&quot;20307&quot; value=&quot;322&quot;/&gt;&lt;/object&gt;&lt;object type=&quot;3&quot; unique_id=&quot;23760&quot;&gt;&lt;property id=&quot;20148&quot; value=&quot;5&quot;/&gt;&lt;property id=&quot;20300&quot; value=&quot;Slide 12 - &amp;quot;Experimental details: rotational spectra&amp;quot;&quot;/&gt;&lt;property id=&quot;20307&quot; value=&quot;345&quot;/&gt;&lt;/object&gt;&lt;object type=&quot;3&quot; unique_id=&quot;24417&quot;&gt;&lt;property id=&quot;20148&quot; value=&quot;5&quot;/&gt;&lt;property id=&quot;20300&quot; value=&quot;Slide 10 - &amp;quot;Experimental details: rotational spectra&amp;quot;&quot;/&gt;&lt;property id=&quot;20307&quot; value=&quot;347&quot;/&gt;&lt;/object&gt;&lt;object type=&quot;3&quot; unique_id=&quot;24418&quot;&gt;&lt;property id=&quot;20148&quot; value=&quot;5&quot;/&gt;&lt;property id=&quot;20300&quot; value=&quot;Slide 11 - &amp;quot;Experimental details: rotational spectra&amp;quot;&quot;/&gt;&lt;property id=&quot;20307&quot; value=&quot;346&quot;/&gt;&lt;/object&gt;&lt;object type=&quot;3&quot; unique_id=&quot;29967&quot;&gt;&lt;property id=&quot;20148&quot; value=&quot;5&quot;/&gt;&lt;property id=&quot;20300&quot; value=&quot;Slide 3 - &amp;quot;Introduction and motivation&amp;quot;&quot;/&gt;&lt;property id=&quot;20307&quot; value=&quot;351&quot;/&gt;&lt;/object&gt;&lt;object type=&quot;3&quot; unique_id=&quot;29968&quot;&gt;&lt;property id=&quot;20148&quot; value=&quot;5&quot;/&gt;&lt;property id=&quot;20300&quot; value=&quot;Slide 4 - &amp;quot;Introduction and motivation&amp;quot;&quot;/&gt;&lt;property id=&quot;20307&quot; value=&quot;352&quot;/&gt;&lt;/object&gt;&lt;object type=&quot;3&quot; unique_id=&quot;30050&quot;&gt;&lt;property id=&quot;20148&quot; value=&quot;5&quot;/&gt;&lt;property id=&quot;20300&quot; value=&quot;Slide 5 - &amp;quot;Introduction and motivation&amp;quot;&quot;/&gt;&lt;property id=&quot;20307&quot; value=&quot;353&quot;/&gt;&lt;/object&gt;&lt;object type=&quot;3&quot; unique_id=&quot;30269&quot;&gt;&lt;property id=&quot;20148&quot; value=&quot;5&quot;/&gt;&lt;property id=&quot;20300&quot; value=&quot;Slide 6 - &amp;quot;Introduction and motivation&amp;quot;&quot;/&gt;&lt;property id=&quot;20307&quot; value=&quot;354&quot;/&gt;&lt;/object&gt;&lt;object type=&quot;3&quot; unique_id=&quot;30382&quot;&gt;&lt;property id=&quot;20148&quot; value=&quot;5&quot;/&gt;&lt;property id=&quot;20300&quot; value=&quot;Slide 7 - &amp;quot;Introduction and motivation&amp;quot;&quot;/&gt;&lt;property id=&quot;20307&quot; value=&quot;355&quot;/&gt;&lt;/object&gt;&lt;object type=&quot;3&quot; unique_id=&quot;30493&quot;&gt;&lt;property id=&quot;20148&quot; value=&quot;5&quot;/&gt;&lt;property id=&quot;20300&quot; value=&quot;Slide 8 - &amp;quot;Experimental details: chemical synthesis&amp;quot;&quot;/&gt;&lt;property id=&quot;20307&quot; value=&quot;356&quot;/&gt;&lt;/object&gt;&lt;object type=&quot;3&quot; unique_id=&quot;30495&quot;&gt;&lt;property id=&quot;20148&quot; value=&quot;5&quot;/&gt;&lt;property id=&quot;20300&quot; value=&quot;Slide 16 - &amp;quot;Analysis and results: methyl cyanate&amp;quot;&quot;/&gt;&lt;property id=&quot;20307&quot; value=&quot;361&quot;/&gt;&lt;/object&gt;&lt;object type=&quot;3&quot; unique_id=&quot;30496&quot;&gt;&lt;property id=&quot;20148&quot; value=&quot;5&quot;/&gt;&lt;property id=&quot;20300&quot; value=&quot;Slide 17 - &amp;quot;Analysis and results: methyl cyanate&amp;quot;&quot;/&gt;&lt;property id=&quot;20307&quot; value=&quot;359&quot;/&gt;&lt;/object&gt;&lt;object type=&quot;3&quot; unique_id=&quot;30497&quot;&gt;&lt;property id=&quot;20148&quot; value=&quot;5&quot;/&gt;&lt;property id=&quot;20300&quot; value=&quot;Slide 18 - &amp;quot;Analysis and results: methyl cyanate&amp;quot;&quot;/&gt;&lt;property id=&quot;20307&quot; value=&quot;360&quot;/&gt;&lt;/object&gt;&lt;object type=&quot;3&quot; unique_id=&quot;30723&quot;&gt;&lt;property id=&quot;20148&quot; value=&quot;5&quot;/&gt;&lt;property id=&quot;20300&quot; value=&quot;Slide 19 - &amp;quot;Analysis and results: methyl cyanate&amp;quot;&quot;/&gt;&lt;property id=&quot;20307&quot; value=&quot;362&quot;/&gt;&lt;/object&gt;&lt;object type=&quot;3&quot; unique_id=&quot;30724&quot;&gt;&lt;property id=&quot;20148&quot; value=&quot;5&quot;/&gt;&lt;property id=&quot;20300&quot; value=&quot;Slide 20 - &amp;quot;Analysis and results: methyl cyanate&amp;quot;&quot;/&gt;&lt;property id=&quot;20307&quot; value=&quot;363&quot;/&gt;&lt;/object&gt;&lt;object type=&quot;3&quot; unique_id=&quot;30788&quot;&gt;&lt;property id=&quot;20148&quot; value=&quot;5&quot;/&gt;&lt;property id=&quot;20300&quot; value=&quot;Slide 24 - &amp;quot;Analysis and results: methoxyamine&amp;quot;&quot;/&gt;&lt;property id=&quot;20307&quot; value=&quot;364&quot;/&gt;&lt;/object&gt;&lt;object type=&quot;3&quot; unique_id=&quot;30992&quot;&gt;&lt;property id=&quot;20148&quot; value=&quot;5&quot;/&gt;&lt;property id=&quot;20300&quot; value=&quot;Slide 23 - &amp;quot;Analysis and results: methoxyamine&amp;quot;&quot;/&gt;&lt;property id=&quot;20307&quot; value=&quot;366&quot;/&gt;&lt;/object&gt;&lt;object type=&quot;3&quot; unique_id=&quot;31274&quot;&gt;&lt;property id=&quot;20148&quot; value=&quot;5&quot;/&gt;&lt;property id=&quot;20300&quot; value=&quot;Slide 21 - &amp;quot;Analysis and results: methyl cyanate&amp;quot;&quot;/&gt;&lt;property id=&quot;20307&quot; value=&quot;368&quot;/&gt;&lt;/object&gt;&lt;object type=&quot;3&quot; unique_id=&quot;31551&quot;&gt;&lt;property id=&quot;20148&quot; value=&quot;5&quot;/&gt;&lt;property id=&quot;20300&quot; value=&quot;Slide 25 - &amp;quot;Analysis and results: methoxyamine&amp;quot;&quot;/&gt;&lt;property id=&quot;20307&quot; value=&quot;369&quot;/&gt;&lt;/object&gt;&lt;object type=&quot;3&quot; unique_id=&quot;32340&quot;&gt;&lt;property id=&quot;20148&quot; value=&quot;5&quot;/&gt;&lt;property id=&quot;20300&quot; value=&quot;Slide 9 - &amp;quot;Experimental details: chemical synthesis&amp;quot;&quot;/&gt;&lt;property id=&quot;20307&quot; value=&quot;370&quot;/&gt;&lt;/object&gt;&lt;object type=&quot;3&quot; unique_id=&quot;32627&quot;&gt;&lt;property id=&quot;20148&quot; value=&quot;5&quot;/&gt;&lt;property id=&quot;20300&quot; value=&quot;Slide 26 - &amp;quot;Analysis and results: methoxyamine&amp;quot;&quot;/&gt;&lt;property id=&quot;20307&quot; value=&quot;371&quot;/&gt;&lt;/object&gt;&lt;object type=&quot;3&quot; unique_id=&quot;32925&quot;&gt;&lt;property id=&quot;20148&quot; value=&quot;5&quot;/&gt;&lt;property id=&quot;20300&quot; value=&quot;Slide 15 - &amp;quot;Analysis and results&amp;quot;&quot;/&gt;&lt;property id=&quot;20307&quot; value=&quot;372&quot;/&gt;&lt;/object&gt;&lt;object type=&quot;3&quot; unique_id=&quot;32926&quot;&gt;&lt;property id=&quot;20148&quot; value=&quot;5&quot;/&gt;&lt;property id=&quot;20300&quot; value=&quot;Slide 22 - &amp;quot;Analysis and results&amp;quot;&quot;/&gt;&lt;property id=&quot;20307&quot; value=&quot;373&quot;/&gt;&lt;/object&gt;&lt;object type=&quot;3&quot; unique_id=&quot;32927&quot;&gt;&lt;property id=&quot;20148&quot; value=&quot;5&quot;/&gt;&lt;property id=&quot;20300&quot; value=&quot;Slide 27 - &amp;quot;Analysis and results&amp;quot;&quot;/&gt;&lt;property id=&quot;20307&quot; value=&quot;374&quot;/&gt;&lt;/object&gt;&lt;object type=&quot;3&quot; unique_id=&quot;33018&quot;&gt;&lt;property id=&quot;20148&quot; value=&quot;5&quot;/&gt;&lt;property id=&quot;20300&quot; value=&quot;Slide 28 - &amp;quot;Analysis and results: N-methylhydroxylamine&amp;quot;&quot;/&gt;&lt;property id=&quot;20307&quot; value=&quot;375&quot;/&gt;&lt;/object&gt;&lt;object type=&quot;3&quot; unique_id=&quot;33236&quot;&gt;&lt;property id=&quot;20148&quot; value=&quot;5&quot;/&gt;&lt;property id=&quot;20300&quot; value=&quot;Slide 29 - &amp;quot;Analysis and results: N-methylhydroxylamine&amp;quot;&quot;/&gt;&lt;property id=&quot;20307&quot; value=&quot;376&quot;/&gt;&lt;/object&gt;&lt;object type=&quot;3&quot; unique_id=&quot;33333&quot;&gt;&lt;property id=&quot;20148&quot; value=&quot;5&quot;/&gt;&lt;property id=&quot;20300&quot; value=&quot;Slide 30 - &amp;quot;Analysis and results: N-methylhydroxylamine&amp;quot;&quot;/&gt;&lt;property id=&quot;20307&quot; value=&quot;377&quot;/&gt;&lt;/object&gt;&lt;object type=&quot;3&quot; unique_id=&quot;33433&quot;&gt;&lt;property id=&quot;20148&quot; value=&quot;5&quot;/&gt;&lt;property id=&quot;20300&quot; value=&quot;Slide 32 - &amp;quot;Analysis and results: N-methylhydroxylamine&amp;quot;&quot;/&gt;&lt;property id=&quot;20307&quot; value=&quot;378&quot;/&gt;&lt;/object&gt;&lt;object type=&quot;3&quot; unique_id=&quot;33808&quot;&gt;&lt;property id=&quot;20148&quot; value=&quot;5&quot;/&gt;&lt;property id=&quot;20300&quot; value=&quot;Slide 33 - &amp;quot;Analysis and results: N-methylhydroxylamine&amp;quot;&quot;/&gt;&lt;property id=&quot;20307&quot; value=&quot;379&quot;/&gt;&lt;/object&gt;&lt;object type=&quot;3&quot; unique_id=&quot;34124&quot;&gt;&lt;property id=&quot;20148&quot; value=&quot;5&quot;/&gt;&lt;property id=&quot;20300&quot; value=&quot;Slide 35 - &amp;quot;Analysis and results: N-methylhydroxylamine&amp;quot;&quot;/&gt;&lt;property id=&quot;20307&quot; value=&quot;380&quot;/&gt;&lt;/object&gt;&lt;object type=&quot;3&quot; unique_id=&quot;34557&quot;&gt;&lt;property id=&quot;20148&quot; value=&quot;5&quot;/&gt;&lt;property id=&quot;20300&quot; value=&quot;Slide 37 - &amp;quot;Analysis and results: N-methylhydroxylamine&amp;quot;&quot;/&gt;&lt;property id=&quot;20307&quot; value=&quot;381&quot;/&gt;&lt;/object&gt;&lt;object type=&quot;3&quot; unique_id=&quot;34817&quot;&gt;&lt;property id=&quot;20148&quot; value=&quot;5&quot;/&gt;&lt;property id=&quot;20300&quot; value=&quot;Slide 38 - &amp;quot;Analysis and results: N-methylhydroxylamine&amp;quot;&quot;/&gt;&lt;property id=&quot;20307&quot; value=&quot;382&quot;/&gt;&lt;/object&gt;&lt;object type=&quot;3&quot; unique_id=&quot;35236&quot;&gt;&lt;property id=&quot;20148&quot; value=&quot;5&quot;/&gt;&lt;property id=&quot;20300&quot; value=&quot;Slide 39 - &amp;quot;Analysis and results: N-methylhydroxylamine&amp;quot;&quot;/&gt;&lt;property id=&quot;20307&quot; value=&quot;383&quot;/&gt;&lt;/object&gt;&lt;object type=&quot;3&quot; unique_id=&quot;35588&quot;&gt;&lt;property id=&quot;20148&quot; value=&quot;5&quot;/&gt;&lt;property id=&quot;20300&quot; value=&quot;Slide 31 - &amp;quot;Analysis and results: N-methylhydroxylamine&amp;quot;&quot;/&gt;&lt;property id=&quot;20307&quot; value=&quot;384&quot;/&gt;&lt;/object&gt;&lt;object type=&quot;3&quot; unique_id=&quot;35789&quot;&gt;&lt;property id=&quot;20148&quot; value=&quot;5&quot;/&gt;&lt;property id=&quot;20300&quot; value=&quot;Slide 40 - &amp;quot;Analysis and results: N-methylhydroxylamine&amp;quot;&quot;/&gt;&lt;property id=&quot;20307&quot; value=&quot;385&quot;/&gt;&lt;/object&gt;&lt;object type=&quot;3&quot; unique_id=&quot;35995&quot;&gt;&lt;property id=&quot;20148&quot; value=&quot;5&quot;/&gt;&lt;property id=&quot;20300&quot; value=&quot;Slide 41 - &amp;quot;Analysis and results: N-methylhydroxylamine&amp;quot;&quot;/&gt;&lt;property id=&quot;20307&quot; value=&quot;386&quot;/&gt;&lt;/object&gt;&lt;object type=&quot;3&quot; unique_id=&quot;36122&quot;&gt;&lt;property id=&quot;20148&quot; value=&quot;5&quot;/&gt;&lt;property id=&quot;20300&quot; value=&quot;Slide 42 - &amp;quot;Analysis and results: N-methylhydroxylamine&amp;quot;&quot;/&gt;&lt;property id=&quot;20307&quot; value=&quot;387&quot;/&gt;&lt;/object&gt;&lt;object type=&quot;3&quot; unique_id=&quot;36639&quot;&gt;&lt;property id=&quot;20148&quot; value=&quot;5&quot;/&gt;&lt;property id=&quot;20300&quot; value=&quot;Slide 13 - &amp;quot;Properties of studied molecules&amp;quot;&quot;/&gt;&lt;property id=&quot;20307&quot; value=&quot;388&quot;/&gt;&lt;/object&gt;&lt;object type=&quot;3&quot; unique_id=&quot;36640&quot;&gt;&lt;property id=&quot;20148&quot; value=&quot;5&quot;/&gt;&lt;property id=&quot;20300&quot; value=&quot;Slide 14 - &amp;quot;Properties of studied molecules&amp;quot;&quot;/&gt;&lt;property id=&quot;20307&quot; value=&quot;389&quot;/&gt;&lt;/object&gt;&lt;object type=&quot;3&quot; unique_id=&quot;36772&quot;&gt;&lt;property id=&quot;20148&quot; value=&quot;5&quot;/&gt;&lt;property id=&quot;20300&quot; value=&quot;Slide 34 - &amp;quot;Analysis and results: N-methylhydroxylamine&amp;quot;&quot;/&gt;&lt;property id=&quot;20307&quot; value=&quot;390&quot;/&gt;&lt;/object&gt;&lt;object type=&quot;3&quot; unique_id=&quot;36905&quot;&gt;&lt;property id=&quot;20148&quot; value=&quot;5&quot;/&gt;&lt;property id=&quot;20300&quot; value=&quot;Slide 36 - &amp;quot;Analysis and results: N-methylhydroxylamine&amp;quot;&quot;/&gt;&lt;property id=&quot;20307&quot; value=&quot;39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9A5F6222E1A04FB63A93DEC4E60DFB" ma:contentTypeVersion="2" ma:contentTypeDescription="Crear nuevo documento." ma:contentTypeScope="" ma:versionID="88771fe5b5c467d0d82b7e3283fcd070">
  <xsd:schema xmlns:xsd="http://www.w3.org/2001/XMLSchema" xmlns:xs="http://www.w3.org/2001/XMLSchema" xmlns:p="http://schemas.microsoft.com/office/2006/metadata/properties" xmlns:ns3="c84d84f5-ca69-4080-a422-da44e54656ba" targetNamespace="http://schemas.microsoft.com/office/2006/metadata/properties" ma:root="true" ma:fieldsID="bb920afb2a1e0c57eb7c11edd29b1201" ns3:_="">
    <xsd:import namespace="c84d84f5-ca69-4080-a422-da44e54656b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4d84f5-ca69-4080-a422-da44e54656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CF4669-5706-4832-AC3C-BBDF17702A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C32FDC-1CE1-4B4D-8397-DA453B41B8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4d84f5-ca69-4080-a422-da44e54656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339CE2-C50D-44C3-AA93-904BA84293D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84d84f5-ca69-4080-a422-da44e54656ba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26107</TotalTime>
  <Words>4034</Words>
  <Application>Microsoft Office PowerPoint</Application>
  <PresentationFormat>Presentación en pantalla (4:3)</PresentationFormat>
  <Paragraphs>706</Paragraphs>
  <Slides>27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17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46" baseType="lpstr">
      <vt:lpstr>-apple-system</vt:lpstr>
      <vt:lpstr>Arial</vt:lpstr>
      <vt:lpstr>Calibri</vt:lpstr>
      <vt:lpstr>Calibri (cuerpo)</vt:lpstr>
      <vt:lpstr>CMMI10</vt:lpstr>
      <vt:lpstr>CMMI7</vt:lpstr>
      <vt:lpstr>CMR10</vt:lpstr>
      <vt:lpstr>CMR7</vt:lpstr>
      <vt:lpstr>CMSY10</vt:lpstr>
      <vt:lpstr>CMSY7</vt:lpstr>
      <vt:lpstr>CMTI10</vt:lpstr>
      <vt:lpstr>Google Sans</vt:lpstr>
      <vt:lpstr>Helvetica</vt:lpstr>
      <vt:lpstr>Nunito Sans</vt:lpstr>
      <vt:lpstr>Sitka Text</vt:lpstr>
      <vt:lpstr>Times New Roman</vt:lpstr>
      <vt:lpstr>Verdana</vt:lpstr>
      <vt:lpstr>Tema de Office</vt:lpstr>
      <vt:lpstr>Diseño personalizado</vt:lpstr>
      <vt:lpstr>Presentación de PowerPoint</vt:lpstr>
      <vt:lpstr>Presentación de PowerPoint</vt:lpstr>
      <vt:lpstr>1. INTRODUCTION</vt:lpstr>
      <vt:lpstr>1. INTRODUCTION</vt:lpstr>
      <vt:lpstr>1. INTRODUCTION</vt:lpstr>
      <vt:lpstr>1. INTRODUCTION</vt:lpstr>
      <vt:lpstr>1. INTRODUCTION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------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------</dc:creator>
  <cp:lastModifiedBy>Miguel Sanz Novo</cp:lastModifiedBy>
  <cp:revision>2933</cp:revision>
  <dcterms:created xsi:type="dcterms:W3CDTF">2012-10-31T11:45:17Z</dcterms:created>
  <dcterms:modified xsi:type="dcterms:W3CDTF">2023-09-06T16:44:57Z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0x0101002F9A5F6222E1A04FB63A93DEC4E60DFB</vt:lpwstr>
  </property>
</Properties>
</file>