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sldIdLst>
    <p:sldId id="256" r:id="rId2"/>
    <p:sldId id="257" r:id="rId3"/>
    <p:sldId id="259" r:id="rId4"/>
    <p:sldId id="270" r:id="rId5"/>
    <p:sldId id="266" r:id="rId6"/>
    <p:sldId id="267" r:id="rId7"/>
    <p:sldId id="273" r:id="rId8"/>
    <p:sldId id="275" r:id="rId9"/>
    <p:sldId id="262" r:id="rId10"/>
    <p:sldId id="263" r:id="rId11"/>
    <p:sldId id="264" r:id="rId12"/>
    <p:sldId id="276" r:id="rId13"/>
    <p:sldId id="277" r:id="rId14"/>
    <p:sldId id="280" r:id="rId15"/>
    <p:sldId id="281" r:id="rId16"/>
    <p:sldId id="269" r:id="rId17"/>
    <p:sldId id="283" r:id="rId18"/>
    <p:sldId id="258" r:id="rId19"/>
    <p:sldId id="271" r:id="rId20"/>
    <p:sldId id="272" r:id="rId21"/>
    <p:sldId id="274" r:id="rId22"/>
    <p:sldId id="278" r:id="rId23"/>
    <p:sldId id="261" r:id="rId24"/>
    <p:sldId id="265" r:id="rId25"/>
    <p:sldId id="282"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BCC04D5-ABB1-47C0-B28F-816F7992A7C0}">
          <p14:sldIdLst>
            <p14:sldId id="256"/>
            <p14:sldId id="257"/>
            <p14:sldId id="259"/>
            <p14:sldId id="270"/>
            <p14:sldId id="266"/>
            <p14:sldId id="267"/>
            <p14:sldId id="273"/>
            <p14:sldId id="275"/>
            <p14:sldId id="262"/>
            <p14:sldId id="263"/>
            <p14:sldId id="264"/>
            <p14:sldId id="276"/>
            <p14:sldId id="277"/>
            <p14:sldId id="280"/>
            <p14:sldId id="281"/>
          </p14:sldIdLst>
        </p14:section>
        <p14:section name="Extra Slides" id="{009DE622-3610-427B-819B-3E3369F5790C}">
          <p14:sldIdLst>
            <p14:sldId id="269"/>
            <p14:sldId id="283"/>
            <p14:sldId id="258"/>
            <p14:sldId id="271"/>
            <p14:sldId id="272"/>
            <p14:sldId id="274"/>
            <p14:sldId id="278"/>
            <p14:sldId id="261"/>
            <p14:sldId id="265"/>
            <p14:sldId id="28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2E75B6"/>
    <a:srgbClr val="64A89B"/>
    <a:srgbClr val="F5F9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132" y="870"/>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26AD6A-257A-4497-B352-0B23C085256C}" type="datetimeFigureOut">
              <a:rPr lang="en-US" smtClean="0"/>
              <a:t>9/6/2023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080FA7-406C-44EB-9873-D0531103EF9D}" type="slidenum">
              <a:rPr lang="en-US" smtClean="0"/>
              <a:t>‹#›</a:t>
            </a:fld>
            <a:endParaRPr lang="en-US"/>
          </a:p>
        </p:txBody>
      </p:sp>
    </p:spTree>
    <p:extLst>
      <p:ext uri="{BB962C8B-B14F-4D97-AF65-F5344CB8AC3E}">
        <p14:creationId xmlns:p14="http://schemas.microsoft.com/office/powerpoint/2010/main" val="4198993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 name="Google Shape;12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 name="Google Shape;12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51255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 name="Google Shape;12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0399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 name="Google Shape;12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27647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 name="Google Shape;12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44741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A629E-EB69-DA29-1C39-6AA059FB9D3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36A990-C24D-2C75-8F79-D03390E6D0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46C90BC-4A3A-D53C-B5E5-F86ADA93BBD4}"/>
              </a:ext>
            </a:extLst>
          </p:cNvPr>
          <p:cNvSpPr>
            <a:spLocks noGrp="1"/>
          </p:cNvSpPr>
          <p:nvPr>
            <p:ph type="dt" sz="half" idx="10"/>
          </p:nvPr>
        </p:nvSpPr>
        <p:spPr/>
        <p:txBody>
          <a:bodyPr/>
          <a:lstStyle/>
          <a:p>
            <a:r>
              <a:rPr lang="en-US"/>
              <a:t>IBER2023</a:t>
            </a:r>
          </a:p>
        </p:txBody>
      </p:sp>
      <p:sp>
        <p:nvSpPr>
          <p:cNvPr id="5" name="Footer Placeholder 4">
            <a:extLst>
              <a:ext uri="{FF2B5EF4-FFF2-40B4-BE49-F238E27FC236}">
                <a16:creationId xmlns:a16="http://schemas.microsoft.com/office/drawing/2014/main" id="{A216F109-392A-3082-EF34-B890E64D7CD6}"/>
              </a:ext>
            </a:extLst>
          </p:cNvPr>
          <p:cNvSpPr>
            <a:spLocks noGrp="1"/>
          </p:cNvSpPr>
          <p:nvPr>
            <p:ph type="ftr" sz="quarter" idx="11"/>
          </p:nvPr>
        </p:nvSpPr>
        <p:spPr/>
        <p:txBody>
          <a:bodyPr/>
          <a:lstStyle/>
          <a:p>
            <a:r>
              <a:rPr lang="en-US"/>
              <a:t>Daniel Pinheiro</a:t>
            </a:r>
          </a:p>
        </p:txBody>
      </p:sp>
      <p:sp>
        <p:nvSpPr>
          <p:cNvPr id="6" name="Slide Number Placeholder 5">
            <a:extLst>
              <a:ext uri="{FF2B5EF4-FFF2-40B4-BE49-F238E27FC236}">
                <a16:creationId xmlns:a16="http://schemas.microsoft.com/office/drawing/2014/main" id="{1482F8A3-3E64-3C77-9B62-45FF18D38AF6}"/>
              </a:ext>
            </a:extLst>
          </p:cNvPr>
          <p:cNvSpPr>
            <a:spLocks noGrp="1"/>
          </p:cNvSpPr>
          <p:nvPr>
            <p:ph type="sldNum" sz="quarter" idx="12"/>
          </p:nvPr>
        </p:nvSpPr>
        <p:spPr/>
        <p:txBody>
          <a:bodyPr/>
          <a:lstStyle/>
          <a:p>
            <a:fld id="{950F4E61-2AC1-408C-934D-5EE34A668F3D}" type="slidenum">
              <a:rPr lang="en-US" smtClean="0"/>
              <a:t>‹#›</a:t>
            </a:fld>
            <a:endParaRPr lang="en-US"/>
          </a:p>
        </p:txBody>
      </p:sp>
    </p:spTree>
    <p:extLst>
      <p:ext uri="{BB962C8B-B14F-4D97-AF65-F5344CB8AC3E}">
        <p14:creationId xmlns:p14="http://schemas.microsoft.com/office/powerpoint/2010/main" val="848436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7C5A4-3364-E8E2-89A2-D5626DBEDEA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58F1ED5-0F51-7B3B-D2AD-44B588F4E93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DC8F3D2-4E58-3DC1-E9C7-276525BE224B}"/>
              </a:ext>
            </a:extLst>
          </p:cNvPr>
          <p:cNvSpPr>
            <a:spLocks noGrp="1"/>
          </p:cNvSpPr>
          <p:nvPr>
            <p:ph type="dt" sz="half" idx="10"/>
          </p:nvPr>
        </p:nvSpPr>
        <p:spPr/>
        <p:txBody>
          <a:bodyPr/>
          <a:lstStyle/>
          <a:p>
            <a:r>
              <a:rPr lang="en-US"/>
              <a:t>IBER2023</a:t>
            </a:r>
          </a:p>
        </p:txBody>
      </p:sp>
      <p:sp>
        <p:nvSpPr>
          <p:cNvPr id="5" name="Footer Placeholder 4">
            <a:extLst>
              <a:ext uri="{FF2B5EF4-FFF2-40B4-BE49-F238E27FC236}">
                <a16:creationId xmlns:a16="http://schemas.microsoft.com/office/drawing/2014/main" id="{E90CDB87-9106-C0A5-3CCA-652FD22731AB}"/>
              </a:ext>
            </a:extLst>
          </p:cNvPr>
          <p:cNvSpPr>
            <a:spLocks noGrp="1"/>
          </p:cNvSpPr>
          <p:nvPr>
            <p:ph type="ftr" sz="quarter" idx="11"/>
          </p:nvPr>
        </p:nvSpPr>
        <p:spPr/>
        <p:txBody>
          <a:bodyPr/>
          <a:lstStyle/>
          <a:p>
            <a:r>
              <a:rPr lang="en-US"/>
              <a:t>Daniel Pinheiro</a:t>
            </a:r>
          </a:p>
        </p:txBody>
      </p:sp>
      <p:sp>
        <p:nvSpPr>
          <p:cNvPr id="6" name="Slide Number Placeholder 5">
            <a:extLst>
              <a:ext uri="{FF2B5EF4-FFF2-40B4-BE49-F238E27FC236}">
                <a16:creationId xmlns:a16="http://schemas.microsoft.com/office/drawing/2014/main" id="{5A5B8EA7-CDB3-BF01-7706-4CA0F838E210}"/>
              </a:ext>
            </a:extLst>
          </p:cNvPr>
          <p:cNvSpPr>
            <a:spLocks noGrp="1"/>
          </p:cNvSpPr>
          <p:nvPr>
            <p:ph type="sldNum" sz="quarter" idx="12"/>
          </p:nvPr>
        </p:nvSpPr>
        <p:spPr/>
        <p:txBody>
          <a:bodyPr/>
          <a:lstStyle/>
          <a:p>
            <a:fld id="{950F4E61-2AC1-408C-934D-5EE34A668F3D}" type="slidenum">
              <a:rPr lang="en-US" smtClean="0"/>
              <a:t>‹#›</a:t>
            </a:fld>
            <a:endParaRPr lang="en-US"/>
          </a:p>
        </p:txBody>
      </p:sp>
    </p:spTree>
    <p:extLst>
      <p:ext uri="{BB962C8B-B14F-4D97-AF65-F5344CB8AC3E}">
        <p14:creationId xmlns:p14="http://schemas.microsoft.com/office/powerpoint/2010/main" val="1396134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79333E-9298-456E-EBF4-561AAA07818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28793B1-674D-A042-E80A-827C297E7DD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B10843-E842-EED8-9490-A95E725ABD30}"/>
              </a:ext>
            </a:extLst>
          </p:cNvPr>
          <p:cNvSpPr>
            <a:spLocks noGrp="1"/>
          </p:cNvSpPr>
          <p:nvPr>
            <p:ph type="dt" sz="half" idx="10"/>
          </p:nvPr>
        </p:nvSpPr>
        <p:spPr/>
        <p:txBody>
          <a:bodyPr/>
          <a:lstStyle/>
          <a:p>
            <a:r>
              <a:rPr lang="en-US"/>
              <a:t>IBER2023</a:t>
            </a:r>
          </a:p>
        </p:txBody>
      </p:sp>
      <p:sp>
        <p:nvSpPr>
          <p:cNvPr id="5" name="Footer Placeholder 4">
            <a:extLst>
              <a:ext uri="{FF2B5EF4-FFF2-40B4-BE49-F238E27FC236}">
                <a16:creationId xmlns:a16="http://schemas.microsoft.com/office/drawing/2014/main" id="{8F2074B2-B7EE-5C3E-EC67-4C1B99065813}"/>
              </a:ext>
            </a:extLst>
          </p:cNvPr>
          <p:cNvSpPr>
            <a:spLocks noGrp="1"/>
          </p:cNvSpPr>
          <p:nvPr>
            <p:ph type="ftr" sz="quarter" idx="11"/>
          </p:nvPr>
        </p:nvSpPr>
        <p:spPr/>
        <p:txBody>
          <a:bodyPr/>
          <a:lstStyle/>
          <a:p>
            <a:r>
              <a:rPr lang="en-US"/>
              <a:t>Daniel Pinheiro</a:t>
            </a:r>
          </a:p>
        </p:txBody>
      </p:sp>
      <p:sp>
        <p:nvSpPr>
          <p:cNvPr id="6" name="Slide Number Placeholder 5">
            <a:extLst>
              <a:ext uri="{FF2B5EF4-FFF2-40B4-BE49-F238E27FC236}">
                <a16:creationId xmlns:a16="http://schemas.microsoft.com/office/drawing/2014/main" id="{686F72B5-7754-3FC5-B634-9C28FCF85F8F}"/>
              </a:ext>
            </a:extLst>
          </p:cNvPr>
          <p:cNvSpPr>
            <a:spLocks noGrp="1"/>
          </p:cNvSpPr>
          <p:nvPr>
            <p:ph type="sldNum" sz="quarter" idx="12"/>
          </p:nvPr>
        </p:nvSpPr>
        <p:spPr/>
        <p:txBody>
          <a:bodyPr/>
          <a:lstStyle/>
          <a:p>
            <a:fld id="{950F4E61-2AC1-408C-934D-5EE34A668F3D}" type="slidenum">
              <a:rPr lang="en-US" smtClean="0"/>
              <a:t>‹#›</a:t>
            </a:fld>
            <a:endParaRPr lang="en-US"/>
          </a:p>
        </p:txBody>
      </p:sp>
    </p:spTree>
    <p:extLst>
      <p:ext uri="{BB962C8B-B14F-4D97-AF65-F5344CB8AC3E}">
        <p14:creationId xmlns:p14="http://schemas.microsoft.com/office/powerpoint/2010/main" val="3738054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5BB30-EE96-535A-C6CE-A49DFB294EC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1CAFB4-5AEC-1C7B-059C-659571EFA1C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4FCA02-FEE7-42A2-F8B0-A757269D03D8}"/>
              </a:ext>
            </a:extLst>
          </p:cNvPr>
          <p:cNvSpPr>
            <a:spLocks noGrp="1"/>
          </p:cNvSpPr>
          <p:nvPr>
            <p:ph type="dt" sz="half" idx="10"/>
          </p:nvPr>
        </p:nvSpPr>
        <p:spPr/>
        <p:txBody>
          <a:bodyPr/>
          <a:lstStyle/>
          <a:p>
            <a:r>
              <a:rPr lang="en-US"/>
              <a:t>IBER2023</a:t>
            </a:r>
          </a:p>
        </p:txBody>
      </p:sp>
      <p:sp>
        <p:nvSpPr>
          <p:cNvPr id="5" name="Footer Placeholder 4">
            <a:extLst>
              <a:ext uri="{FF2B5EF4-FFF2-40B4-BE49-F238E27FC236}">
                <a16:creationId xmlns:a16="http://schemas.microsoft.com/office/drawing/2014/main" id="{9723F0FD-6A1E-3E66-16AD-59615B3C5D69}"/>
              </a:ext>
            </a:extLst>
          </p:cNvPr>
          <p:cNvSpPr>
            <a:spLocks noGrp="1"/>
          </p:cNvSpPr>
          <p:nvPr>
            <p:ph type="ftr" sz="quarter" idx="11"/>
          </p:nvPr>
        </p:nvSpPr>
        <p:spPr/>
        <p:txBody>
          <a:bodyPr/>
          <a:lstStyle/>
          <a:p>
            <a:r>
              <a:rPr lang="en-US"/>
              <a:t>Daniel Pinheiro</a:t>
            </a:r>
          </a:p>
        </p:txBody>
      </p:sp>
      <p:sp>
        <p:nvSpPr>
          <p:cNvPr id="6" name="Slide Number Placeholder 5">
            <a:extLst>
              <a:ext uri="{FF2B5EF4-FFF2-40B4-BE49-F238E27FC236}">
                <a16:creationId xmlns:a16="http://schemas.microsoft.com/office/drawing/2014/main" id="{9503FAF2-7D9D-D111-B518-B01FB20A0D70}"/>
              </a:ext>
            </a:extLst>
          </p:cNvPr>
          <p:cNvSpPr>
            <a:spLocks noGrp="1"/>
          </p:cNvSpPr>
          <p:nvPr>
            <p:ph type="sldNum" sz="quarter" idx="12"/>
          </p:nvPr>
        </p:nvSpPr>
        <p:spPr/>
        <p:txBody>
          <a:bodyPr/>
          <a:lstStyle/>
          <a:p>
            <a:fld id="{950F4E61-2AC1-408C-934D-5EE34A668F3D}" type="slidenum">
              <a:rPr lang="en-US" smtClean="0"/>
              <a:t>‹#›</a:t>
            </a:fld>
            <a:endParaRPr lang="en-US"/>
          </a:p>
        </p:txBody>
      </p:sp>
    </p:spTree>
    <p:extLst>
      <p:ext uri="{BB962C8B-B14F-4D97-AF65-F5344CB8AC3E}">
        <p14:creationId xmlns:p14="http://schemas.microsoft.com/office/powerpoint/2010/main" val="109291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2649E-F391-76CC-17D7-A39A4767931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AD7ABF7-6672-4331-3B21-808657571E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6A5E71-D192-576C-66BA-A378595FC368}"/>
              </a:ext>
            </a:extLst>
          </p:cNvPr>
          <p:cNvSpPr>
            <a:spLocks noGrp="1"/>
          </p:cNvSpPr>
          <p:nvPr>
            <p:ph type="dt" sz="half" idx="10"/>
          </p:nvPr>
        </p:nvSpPr>
        <p:spPr/>
        <p:txBody>
          <a:bodyPr/>
          <a:lstStyle/>
          <a:p>
            <a:r>
              <a:rPr lang="en-US"/>
              <a:t>IBER2023</a:t>
            </a:r>
          </a:p>
        </p:txBody>
      </p:sp>
      <p:sp>
        <p:nvSpPr>
          <p:cNvPr id="5" name="Footer Placeholder 4">
            <a:extLst>
              <a:ext uri="{FF2B5EF4-FFF2-40B4-BE49-F238E27FC236}">
                <a16:creationId xmlns:a16="http://schemas.microsoft.com/office/drawing/2014/main" id="{3B1A09D2-2AB1-01B0-9BEF-5BA032001B26}"/>
              </a:ext>
            </a:extLst>
          </p:cNvPr>
          <p:cNvSpPr>
            <a:spLocks noGrp="1"/>
          </p:cNvSpPr>
          <p:nvPr>
            <p:ph type="ftr" sz="quarter" idx="11"/>
          </p:nvPr>
        </p:nvSpPr>
        <p:spPr/>
        <p:txBody>
          <a:bodyPr/>
          <a:lstStyle/>
          <a:p>
            <a:r>
              <a:rPr lang="en-US"/>
              <a:t>Daniel Pinheiro</a:t>
            </a:r>
          </a:p>
        </p:txBody>
      </p:sp>
      <p:sp>
        <p:nvSpPr>
          <p:cNvPr id="6" name="Slide Number Placeholder 5">
            <a:extLst>
              <a:ext uri="{FF2B5EF4-FFF2-40B4-BE49-F238E27FC236}">
                <a16:creationId xmlns:a16="http://schemas.microsoft.com/office/drawing/2014/main" id="{649A8341-0173-28F2-4CD2-A6D646FF7C2C}"/>
              </a:ext>
            </a:extLst>
          </p:cNvPr>
          <p:cNvSpPr>
            <a:spLocks noGrp="1"/>
          </p:cNvSpPr>
          <p:nvPr>
            <p:ph type="sldNum" sz="quarter" idx="12"/>
          </p:nvPr>
        </p:nvSpPr>
        <p:spPr/>
        <p:txBody>
          <a:bodyPr/>
          <a:lstStyle/>
          <a:p>
            <a:fld id="{950F4E61-2AC1-408C-934D-5EE34A668F3D}" type="slidenum">
              <a:rPr lang="en-US" smtClean="0"/>
              <a:t>‹#›</a:t>
            </a:fld>
            <a:endParaRPr lang="en-US"/>
          </a:p>
        </p:txBody>
      </p:sp>
    </p:spTree>
    <p:extLst>
      <p:ext uri="{BB962C8B-B14F-4D97-AF65-F5344CB8AC3E}">
        <p14:creationId xmlns:p14="http://schemas.microsoft.com/office/powerpoint/2010/main" val="1384633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90846-3F0F-373D-1CE3-3B1E7A225B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13F25D7-0CE8-EA60-19A7-90C04907417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19BD633-EF8C-FD1D-4EA7-60DB8A8AE34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ED5CF0-7C36-42A3-4A4B-83B96F6E7DD1}"/>
              </a:ext>
            </a:extLst>
          </p:cNvPr>
          <p:cNvSpPr>
            <a:spLocks noGrp="1"/>
          </p:cNvSpPr>
          <p:nvPr>
            <p:ph type="dt" sz="half" idx="10"/>
          </p:nvPr>
        </p:nvSpPr>
        <p:spPr/>
        <p:txBody>
          <a:bodyPr/>
          <a:lstStyle/>
          <a:p>
            <a:r>
              <a:rPr lang="en-US"/>
              <a:t>IBER2023</a:t>
            </a:r>
          </a:p>
        </p:txBody>
      </p:sp>
      <p:sp>
        <p:nvSpPr>
          <p:cNvPr id="6" name="Footer Placeholder 5">
            <a:extLst>
              <a:ext uri="{FF2B5EF4-FFF2-40B4-BE49-F238E27FC236}">
                <a16:creationId xmlns:a16="http://schemas.microsoft.com/office/drawing/2014/main" id="{B54BF6A6-2494-5F31-CFDA-1019E8F175B1}"/>
              </a:ext>
            </a:extLst>
          </p:cNvPr>
          <p:cNvSpPr>
            <a:spLocks noGrp="1"/>
          </p:cNvSpPr>
          <p:nvPr>
            <p:ph type="ftr" sz="quarter" idx="11"/>
          </p:nvPr>
        </p:nvSpPr>
        <p:spPr/>
        <p:txBody>
          <a:bodyPr/>
          <a:lstStyle/>
          <a:p>
            <a:r>
              <a:rPr lang="en-US"/>
              <a:t>Daniel Pinheiro</a:t>
            </a:r>
          </a:p>
        </p:txBody>
      </p:sp>
      <p:sp>
        <p:nvSpPr>
          <p:cNvPr id="7" name="Slide Number Placeholder 6">
            <a:extLst>
              <a:ext uri="{FF2B5EF4-FFF2-40B4-BE49-F238E27FC236}">
                <a16:creationId xmlns:a16="http://schemas.microsoft.com/office/drawing/2014/main" id="{9AE989C7-85AA-28C8-09FF-2734B427271B}"/>
              </a:ext>
            </a:extLst>
          </p:cNvPr>
          <p:cNvSpPr>
            <a:spLocks noGrp="1"/>
          </p:cNvSpPr>
          <p:nvPr>
            <p:ph type="sldNum" sz="quarter" idx="12"/>
          </p:nvPr>
        </p:nvSpPr>
        <p:spPr/>
        <p:txBody>
          <a:bodyPr/>
          <a:lstStyle/>
          <a:p>
            <a:fld id="{950F4E61-2AC1-408C-934D-5EE34A668F3D}" type="slidenum">
              <a:rPr lang="en-US" smtClean="0"/>
              <a:t>‹#›</a:t>
            </a:fld>
            <a:endParaRPr lang="en-US"/>
          </a:p>
        </p:txBody>
      </p:sp>
    </p:spTree>
    <p:extLst>
      <p:ext uri="{BB962C8B-B14F-4D97-AF65-F5344CB8AC3E}">
        <p14:creationId xmlns:p14="http://schemas.microsoft.com/office/powerpoint/2010/main" val="3433584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5AFF6-2BCA-A8AF-26EC-7FB96EB9AD1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429566A-E2F6-EB3F-B49E-8C0AB82EE9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F51083E-57BB-9B9F-5348-B5967D854C1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12886EC-0955-2FD9-0D34-7CDB25FC25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CAB0B34-CE9B-3F12-3FB4-533990E5937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68A0DC2-A707-D0D5-7CE0-06A35BB8D5A1}"/>
              </a:ext>
            </a:extLst>
          </p:cNvPr>
          <p:cNvSpPr>
            <a:spLocks noGrp="1"/>
          </p:cNvSpPr>
          <p:nvPr>
            <p:ph type="dt" sz="half" idx="10"/>
          </p:nvPr>
        </p:nvSpPr>
        <p:spPr/>
        <p:txBody>
          <a:bodyPr/>
          <a:lstStyle/>
          <a:p>
            <a:r>
              <a:rPr lang="en-US"/>
              <a:t>IBER2023</a:t>
            </a:r>
          </a:p>
        </p:txBody>
      </p:sp>
      <p:sp>
        <p:nvSpPr>
          <p:cNvPr id="8" name="Footer Placeholder 7">
            <a:extLst>
              <a:ext uri="{FF2B5EF4-FFF2-40B4-BE49-F238E27FC236}">
                <a16:creationId xmlns:a16="http://schemas.microsoft.com/office/drawing/2014/main" id="{4D9DEB66-07FE-98DC-4B4B-7A82C3D47DA8}"/>
              </a:ext>
            </a:extLst>
          </p:cNvPr>
          <p:cNvSpPr>
            <a:spLocks noGrp="1"/>
          </p:cNvSpPr>
          <p:nvPr>
            <p:ph type="ftr" sz="quarter" idx="11"/>
          </p:nvPr>
        </p:nvSpPr>
        <p:spPr/>
        <p:txBody>
          <a:bodyPr/>
          <a:lstStyle/>
          <a:p>
            <a:r>
              <a:rPr lang="en-US"/>
              <a:t>Daniel Pinheiro</a:t>
            </a:r>
          </a:p>
        </p:txBody>
      </p:sp>
      <p:sp>
        <p:nvSpPr>
          <p:cNvPr id="9" name="Slide Number Placeholder 8">
            <a:extLst>
              <a:ext uri="{FF2B5EF4-FFF2-40B4-BE49-F238E27FC236}">
                <a16:creationId xmlns:a16="http://schemas.microsoft.com/office/drawing/2014/main" id="{24BDFE92-5C58-530E-0877-2F2545C8EBA6}"/>
              </a:ext>
            </a:extLst>
          </p:cNvPr>
          <p:cNvSpPr>
            <a:spLocks noGrp="1"/>
          </p:cNvSpPr>
          <p:nvPr>
            <p:ph type="sldNum" sz="quarter" idx="12"/>
          </p:nvPr>
        </p:nvSpPr>
        <p:spPr/>
        <p:txBody>
          <a:bodyPr/>
          <a:lstStyle/>
          <a:p>
            <a:fld id="{950F4E61-2AC1-408C-934D-5EE34A668F3D}" type="slidenum">
              <a:rPr lang="en-US" smtClean="0"/>
              <a:t>‹#›</a:t>
            </a:fld>
            <a:endParaRPr lang="en-US"/>
          </a:p>
        </p:txBody>
      </p:sp>
    </p:spTree>
    <p:extLst>
      <p:ext uri="{BB962C8B-B14F-4D97-AF65-F5344CB8AC3E}">
        <p14:creationId xmlns:p14="http://schemas.microsoft.com/office/powerpoint/2010/main" val="1515851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0AC48-2461-9D89-D8BD-00444DB675A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904A568-E4BA-A448-A241-AED44EAFDAD5}"/>
              </a:ext>
            </a:extLst>
          </p:cNvPr>
          <p:cNvSpPr>
            <a:spLocks noGrp="1"/>
          </p:cNvSpPr>
          <p:nvPr>
            <p:ph type="dt" sz="half" idx="10"/>
          </p:nvPr>
        </p:nvSpPr>
        <p:spPr/>
        <p:txBody>
          <a:bodyPr/>
          <a:lstStyle/>
          <a:p>
            <a:r>
              <a:rPr lang="en-US"/>
              <a:t>IBER2023</a:t>
            </a:r>
          </a:p>
        </p:txBody>
      </p:sp>
      <p:sp>
        <p:nvSpPr>
          <p:cNvPr id="4" name="Footer Placeholder 3">
            <a:extLst>
              <a:ext uri="{FF2B5EF4-FFF2-40B4-BE49-F238E27FC236}">
                <a16:creationId xmlns:a16="http://schemas.microsoft.com/office/drawing/2014/main" id="{63013F16-59CD-55CC-283A-2F8CE4C54674}"/>
              </a:ext>
            </a:extLst>
          </p:cNvPr>
          <p:cNvSpPr>
            <a:spLocks noGrp="1"/>
          </p:cNvSpPr>
          <p:nvPr>
            <p:ph type="ftr" sz="quarter" idx="11"/>
          </p:nvPr>
        </p:nvSpPr>
        <p:spPr/>
        <p:txBody>
          <a:bodyPr/>
          <a:lstStyle/>
          <a:p>
            <a:r>
              <a:rPr lang="en-US"/>
              <a:t>Daniel Pinheiro</a:t>
            </a:r>
          </a:p>
        </p:txBody>
      </p:sp>
      <p:sp>
        <p:nvSpPr>
          <p:cNvPr id="5" name="Slide Number Placeholder 4">
            <a:extLst>
              <a:ext uri="{FF2B5EF4-FFF2-40B4-BE49-F238E27FC236}">
                <a16:creationId xmlns:a16="http://schemas.microsoft.com/office/drawing/2014/main" id="{BF6A0762-909E-F559-322F-75C1AE42BF92}"/>
              </a:ext>
            </a:extLst>
          </p:cNvPr>
          <p:cNvSpPr>
            <a:spLocks noGrp="1"/>
          </p:cNvSpPr>
          <p:nvPr>
            <p:ph type="sldNum" sz="quarter" idx="12"/>
          </p:nvPr>
        </p:nvSpPr>
        <p:spPr/>
        <p:txBody>
          <a:bodyPr/>
          <a:lstStyle/>
          <a:p>
            <a:fld id="{950F4E61-2AC1-408C-934D-5EE34A668F3D}" type="slidenum">
              <a:rPr lang="en-US" smtClean="0"/>
              <a:t>‹#›</a:t>
            </a:fld>
            <a:endParaRPr lang="en-US"/>
          </a:p>
        </p:txBody>
      </p:sp>
    </p:spTree>
    <p:extLst>
      <p:ext uri="{BB962C8B-B14F-4D97-AF65-F5344CB8AC3E}">
        <p14:creationId xmlns:p14="http://schemas.microsoft.com/office/powerpoint/2010/main" val="4043827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F05812-DCCD-7754-BF9F-44E0557EB61A}"/>
              </a:ext>
            </a:extLst>
          </p:cNvPr>
          <p:cNvSpPr>
            <a:spLocks noGrp="1"/>
          </p:cNvSpPr>
          <p:nvPr>
            <p:ph type="dt" sz="half" idx="10"/>
          </p:nvPr>
        </p:nvSpPr>
        <p:spPr/>
        <p:txBody>
          <a:bodyPr/>
          <a:lstStyle/>
          <a:p>
            <a:r>
              <a:rPr lang="en-US"/>
              <a:t>IBER2023</a:t>
            </a:r>
          </a:p>
        </p:txBody>
      </p:sp>
      <p:sp>
        <p:nvSpPr>
          <p:cNvPr id="3" name="Footer Placeholder 2">
            <a:extLst>
              <a:ext uri="{FF2B5EF4-FFF2-40B4-BE49-F238E27FC236}">
                <a16:creationId xmlns:a16="http://schemas.microsoft.com/office/drawing/2014/main" id="{8C43171A-B525-7B15-30E9-475C996AB46A}"/>
              </a:ext>
            </a:extLst>
          </p:cNvPr>
          <p:cNvSpPr>
            <a:spLocks noGrp="1"/>
          </p:cNvSpPr>
          <p:nvPr>
            <p:ph type="ftr" sz="quarter" idx="11"/>
          </p:nvPr>
        </p:nvSpPr>
        <p:spPr/>
        <p:txBody>
          <a:bodyPr/>
          <a:lstStyle/>
          <a:p>
            <a:r>
              <a:rPr lang="en-US"/>
              <a:t>Daniel Pinheiro</a:t>
            </a:r>
          </a:p>
        </p:txBody>
      </p:sp>
      <p:sp>
        <p:nvSpPr>
          <p:cNvPr id="4" name="Slide Number Placeholder 3">
            <a:extLst>
              <a:ext uri="{FF2B5EF4-FFF2-40B4-BE49-F238E27FC236}">
                <a16:creationId xmlns:a16="http://schemas.microsoft.com/office/drawing/2014/main" id="{855A0ED0-D6EB-C428-ADAB-5F3F34141CE9}"/>
              </a:ext>
            </a:extLst>
          </p:cNvPr>
          <p:cNvSpPr>
            <a:spLocks noGrp="1"/>
          </p:cNvSpPr>
          <p:nvPr>
            <p:ph type="sldNum" sz="quarter" idx="12"/>
          </p:nvPr>
        </p:nvSpPr>
        <p:spPr/>
        <p:txBody>
          <a:bodyPr/>
          <a:lstStyle/>
          <a:p>
            <a:fld id="{950F4E61-2AC1-408C-934D-5EE34A668F3D}" type="slidenum">
              <a:rPr lang="en-US" smtClean="0"/>
              <a:t>‹#›</a:t>
            </a:fld>
            <a:endParaRPr lang="en-US"/>
          </a:p>
        </p:txBody>
      </p:sp>
    </p:spTree>
    <p:extLst>
      <p:ext uri="{BB962C8B-B14F-4D97-AF65-F5344CB8AC3E}">
        <p14:creationId xmlns:p14="http://schemas.microsoft.com/office/powerpoint/2010/main" val="3085919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6DAD9-F4F3-3A06-81AC-E5AD39F2CB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4513DB4-DE11-38B4-346A-73091FC5D1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55B000E-2B67-3A89-9B11-831E19C07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2AF437-4EC4-E69F-3928-4F5731E7B08E}"/>
              </a:ext>
            </a:extLst>
          </p:cNvPr>
          <p:cNvSpPr>
            <a:spLocks noGrp="1"/>
          </p:cNvSpPr>
          <p:nvPr>
            <p:ph type="dt" sz="half" idx="10"/>
          </p:nvPr>
        </p:nvSpPr>
        <p:spPr/>
        <p:txBody>
          <a:bodyPr/>
          <a:lstStyle/>
          <a:p>
            <a:r>
              <a:rPr lang="en-US"/>
              <a:t>IBER2023</a:t>
            </a:r>
          </a:p>
        </p:txBody>
      </p:sp>
      <p:sp>
        <p:nvSpPr>
          <p:cNvPr id="6" name="Footer Placeholder 5">
            <a:extLst>
              <a:ext uri="{FF2B5EF4-FFF2-40B4-BE49-F238E27FC236}">
                <a16:creationId xmlns:a16="http://schemas.microsoft.com/office/drawing/2014/main" id="{DB7BDAB0-2A3A-2FFA-F4ED-8600C9B81B39}"/>
              </a:ext>
            </a:extLst>
          </p:cNvPr>
          <p:cNvSpPr>
            <a:spLocks noGrp="1"/>
          </p:cNvSpPr>
          <p:nvPr>
            <p:ph type="ftr" sz="quarter" idx="11"/>
          </p:nvPr>
        </p:nvSpPr>
        <p:spPr/>
        <p:txBody>
          <a:bodyPr/>
          <a:lstStyle/>
          <a:p>
            <a:r>
              <a:rPr lang="en-US"/>
              <a:t>Daniel Pinheiro</a:t>
            </a:r>
          </a:p>
        </p:txBody>
      </p:sp>
      <p:sp>
        <p:nvSpPr>
          <p:cNvPr id="7" name="Slide Number Placeholder 6">
            <a:extLst>
              <a:ext uri="{FF2B5EF4-FFF2-40B4-BE49-F238E27FC236}">
                <a16:creationId xmlns:a16="http://schemas.microsoft.com/office/drawing/2014/main" id="{BA319EAA-A3F0-5753-66A4-CAEEE068438F}"/>
              </a:ext>
            </a:extLst>
          </p:cNvPr>
          <p:cNvSpPr>
            <a:spLocks noGrp="1"/>
          </p:cNvSpPr>
          <p:nvPr>
            <p:ph type="sldNum" sz="quarter" idx="12"/>
          </p:nvPr>
        </p:nvSpPr>
        <p:spPr/>
        <p:txBody>
          <a:bodyPr/>
          <a:lstStyle/>
          <a:p>
            <a:fld id="{950F4E61-2AC1-408C-934D-5EE34A668F3D}" type="slidenum">
              <a:rPr lang="en-US" smtClean="0"/>
              <a:t>‹#›</a:t>
            </a:fld>
            <a:endParaRPr lang="en-US"/>
          </a:p>
        </p:txBody>
      </p:sp>
    </p:spTree>
    <p:extLst>
      <p:ext uri="{BB962C8B-B14F-4D97-AF65-F5344CB8AC3E}">
        <p14:creationId xmlns:p14="http://schemas.microsoft.com/office/powerpoint/2010/main" val="898772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E7F58-711A-35B2-84AC-6C76345FC3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DCAB78-6650-5E49-1198-3B1A6D45FA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1EF1E34-D260-6F9D-5C1A-2B4098F74F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5BF530-625D-EA0A-7607-0AAA2B4279CF}"/>
              </a:ext>
            </a:extLst>
          </p:cNvPr>
          <p:cNvSpPr>
            <a:spLocks noGrp="1"/>
          </p:cNvSpPr>
          <p:nvPr>
            <p:ph type="dt" sz="half" idx="10"/>
          </p:nvPr>
        </p:nvSpPr>
        <p:spPr/>
        <p:txBody>
          <a:bodyPr/>
          <a:lstStyle/>
          <a:p>
            <a:r>
              <a:rPr lang="en-US"/>
              <a:t>IBER2023</a:t>
            </a:r>
          </a:p>
        </p:txBody>
      </p:sp>
      <p:sp>
        <p:nvSpPr>
          <p:cNvPr id="6" name="Footer Placeholder 5">
            <a:extLst>
              <a:ext uri="{FF2B5EF4-FFF2-40B4-BE49-F238E27FC236}">
                <a16:creationId xmlns:a16="http://schemas.microsoft.com/office/drawing/2014/main" id="{B3691291-3E4B-F121-C93C-E647E0194EBB}"/>
              </a:ext>
            </a:extLst>
          </p:cNvPr>
          <p:cNvSpPr>
            <a:spLocks noGrp="1"/>
          </p:cNvSpPr>
          <p:nvPr>
            <p:ph type="ftr" sz="quarter" idx="11"/>
          </p:nvPr>
        </p:nvSpPr>
        <p:spPr/>
        <p:txBody>
          <a:bodyPr/>
          <a:lstStyle/>
          <a:p>
            <a:r>
              <a:rPr lang="en-US"/>
              <a:t>Daniel Pinheiro</a:t>
            </a:r>
          </a:p>
        </p:txBody>
      </p:sp>
      <p:sp>
        <p:nvSpPr>
          <p:cNvPr id="7" name="Slide Number Placeholder 6">
            <a:extLst>
              <a:ext uri="{FF2B5EF4-FFF2-40B4-BE49-F238E27FC236}">
                <a16:creationId xmlns:a16="http://schemas.microsoft.com/office/drawing/2014/main" id="{C1EA52BD-E49D-28DA-E43F-36361F387568}"/>
              </a:ext>
            </a:extLst>
          </p:cNvPr>
          <p:cNvSpPr>
            <a:spLocks noGrp="1"/>
          </p:cNvSpPr>
          <p:nvPr>
            <p:ph type="sldNum" sz="quarter" idx="12"/>
          </p:nvPr>
        </p:nvSpPr>
        <p:spPr/>
        <p:txBody>
          <a:bodyPr/>
          <a:lstStyle/>
          <a:p>
            <a:fld id="{950F4E61-2AC1-408C-934D-5EE34A668F3D}" type="slidenum">
              <a:rPr lang="en-US" smtClean="0"/>
              <a:t>‹#›</a:t>
            </a:fld>
            <a:endParaRPr lang="en-US"/>
          </a:p>
        </p:txBody>
      </p:sp>
    </p:spTree>
    <p:extLst>
      <p:ext uri="{BB962C8B-B14F-4D97-AF65-F5344CB8AC3E}">
        <p14:creationId xmlns:p14="http://schemas.microsoft.com/office/powerpoint/2010/main" val="2536306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983561-3877-9A08-372D-B06C6492B0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428365B-F7DC-F822-9F02-7397350FEA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F9C7C2-3E1D-16FD-7D7E-12B2CAED52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IBER2023</a:t>
            </a:r>
          </a:p>
        </p:txBody>
      </p:sp>
      <p:sp>
        <p:nvSpPr>
          <p:cNvPr id="5" name="Footer Placeholder 4">
            <a:extLst>
              <a:ext uri="{FF2B5EF4-FFF2-40B4-BE49-F238E27FC236}">
                <a16:creationId xmlns:a16="http://schemas.microsoft.com/office/drawing/2014/main" id="{739FB0C9-0FC3-9F01-D3E4-F38F0F4764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Daniel Pinheiro</a:t>
            </a:r>
          </a:p>
        </p:txBody>
      </p:sp>
      <p:sp>
        <p:nvSpPr>
          <p:cNvPr id="6" name="Slide Number Placeholder 5">
            <a:extLst>
              <a:ext uri="{FF2B5EF4-FFF2-40B4-BE49-F238E27FC236}">
                <a16:creationId xmlns:a16="http://schemas.microsoft.com/office/drawing/2014/main" id="{443B0DD0-1587-44E6-05BD-ADC0E4269C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0F4E61-2AC1-408C-934D-5EE34A668F3D}" type="slidenum">
              <a:rPr lang="en-US" smtClean="0"/>
              <a:t>‹#›</a:t>
            </a:fld>
            <a:endParaRPr lang="en-US"/>
          </a:p>
        </p:txBody>
      </p:sp>
    </p:spTree>
    <p:extLst>
      <p:ext uri="{BB962C8B-B14F-4D97-AF65-F5344CB8AC3E}">
        <p14:creationId xmlns:p14="http://schemas.microsoft.com/office/powerpoint/2010/main" val="742029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s/_rels/slide1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7.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B4A55-0CC0-1D18-E1EC-3736B558F2A1}"/>
              </a:ext>
            </a:extLst>
          </p:cNvPr>
          <p:cNvSpPr>
            <a:spLocks noGrp="1"/>
          </p:cNvSpPr>
          <p:nvPr>
            <p:ph type="ctrTitle"/>
          </p:nvPr>
        </p:nvSpPr>
        <p:spPr>
          <a:xfrm>
            <a:off x="332873" y="1978017"/>
            <a:ext cx="11526253" cy="1873500"/>
          </a:xfrm>
        </p:spPr>
        <p:txBody>
          <a:bodyPr>
            <a:normAutofit/>
          </a:bodyPr>
          <a:lstStyle/>
          <a:p>
            <a:r>
              <a:rPr lang="en-US" sz="4000" dirty="0"/>
              <a:t>Atomic Calculations and Data Using the </a:t>
            </a:r>
            <a:r>
              <a:rPr lang="en-US" sz="4000" dirty="0" err="1"/>
              <a:t>MultiConfiguration</a:t>
            </a:r>
            <a:r>
              <a:rPr lang="en-US" sz="4000" dirty="0"/>
              <a:t> Dirac-</a:t>
            </a:r>
            <a:r>
              <a:rPr lang="en-US" sz="4000" dirty="0" err="1"/>
              <a:t>Fock</a:t>
            </a:r>
            <a:r>
              <a:rPr lang="en-US" sz="4000" dirty="0"/>
              <a:t> General Matrix Elements (MCDFGME) code</a:t>
            </a:r>
          </a:p>
        </p:txBody>
      </p:sp>
      <p:sp>
        <p:nvSpPr>
          <p:cNvPr id="3" name="Subtitle 2">
            <a:extLst>
              <a:ext uri="{FF2B5EF4-FFF2-40B4-BE49-F238E27FC236}">
                <a16:creationId xmlns:a16="http://schemas.microsoft.com/office/drawing/2014/main" id="{37556502-7A88-EE5F-65A4-2A92C4D5F9DD}"/>
              </a:ext>
            </a:extLst>
          </p:cNvPr>
          <p:cNvSpPr>
            <a:spLocks noGrp="1"/>
          </p:cNvSpPr>
          <p:nvPr>
            <p:ph type="subTitle" idx="1"/>
          </p:nvPr>
        </p:nvSpPr>
        <p:spPr>
          <a:xfrm>
            <a:off x="1524000" y="4215181"/>
            <a:ext cx="9144000" cy="1655762"/>
          </a:xfrm>
        </p:spPr>
        <p:txBody>
          <a:bodyPr/>
          <a:lstStyle/>
          <a:p>
            <a:r>
              <a:rPr lang="en-US" b="1" dirty="0"/>
              <a:t>Daniel Pinheiro</a:t>
            </a:r>
            <a:r>
              <a:rPr lang="en-US" baseline="30000" dirty="0"/>
              <a:t>1</a:t>
            </a:r>
            <a:r>
              <a:rPr lang="en-US" dirty="0"/>
              <a:t>, </a:t>
            </a:r>
            <a:r>
              <a:rPr lang="en-US" dirty="0" err="1"/>
              <a:t>Gonçalo</a:t>
            </a:r>
            <a:r>
              <a:rPr lang="en-US" dirty="0"/>
              <a:t> Baptista</a:t>
            </a:r>
            <a:r>
              <a:rPr lang="en-US" baseline="30000" dirty="0"/>
              <a:t>1</a:t>
            </a:r>
            <a:r>
              <a:rPr lang="en-US" dirty="0"/>
              <a:t>, Jorge Machado</a:t>
            </a:r>
            <a:r>
              <a:rPr lang="en-US" baseline="30000" dirty="0"/>
              <a:t>1</a:t>
            </a:r>
            <a:r>
              <a:rPr lang="en-US" dirty="0"/>
              <a:t>, Mauro Guerra</a:t>
            </a:r>
            <a:r>
              <a:rPr lang="en-US" baseline="30000" dirty="0"/>
              <a:t>1</a:t>
            </a:r>
          </a:p>
          <a:p>
            <a:endParaRPr lang="en-US" baseline="30000" dirty="0"/>
          </a:p>
          <a:p>
            <a:r>
              <a:rPr lang="en-US" sz="1800" baseline="30000" dirty="0"/>
              <a:t>1</a:t>
            </a:r>
            <a:r>
              <a:rPr lang="en-US" sz="1400" dirty="0"/>
              <a:t>Laboratory of Instrumentation, Biomedical Engineering and Radiation Physics (</a:t>
            </a:r>
            <a:r>
              <a:rPr lang="en-US" sz="1400" dirty="0" err="1"/>
              <a:t>LIBPhys</a:t>
            </a:r>
            <a:r>
              <a:rPr lang="en-US" sz="1400" dirty="0"/>
              <a:t>-UNL), Department of Physics, NOVA School of Science and Technology, NOVA University Lisbon, 2829-516 </a:t>
            </a:r>
            <a:r>
              <a:rPr lang="en-US" sz="1400" dirty="0" err="1"/>
              <a:t>Caparica</a:t>
            </a:r>
            <a:r>
              <a:rPr lang="en-US" sz="1400" dirty="0"/>
              <a:t>, Portugal.</a:t>
            </a:r>
            <a:endParaRPr lang="en-US" sz="1800" dirty="0"/>
          </a:p>
        </p:txBody>
      </p:sp>
      <p:pic>
        <p:nvPicPr>
          <p:cNvPr id="5" name="Picture 4" descr="A blue light on a black background&#10;&#10;Description automatically generated">
            <a:extLst>
              <a:ext uri="{FF2B5EF4-FFF2-40B4-BE49-F238E27FC236}">
                <a16:creationId xmlns:a16="http://schemas.microsoft.com/office/drawing/2014/main" id="{F15C4855-9EF8-ABBF-C947-5D88619FD398}"/>
              </a:ext>
            </a:extLst>
          </p:cNvPr>
          <p:cNvPicPr>
            <a:picLocks noChangeAspect="1"/>
          </p:cNvPicPr>
          <p:nvPr/>
        </p:nvPicPr>
        <p:blipFill rotWithShape="1">
          <a:blip r:embed="rId2">
            <a:extLst>
              <a:ext uri="{28A0092B-C50C-407E-A947-70E740481C1C}">
                <a14:useLocalDpi xmlns:a14="http://schemas.microsoft.com/office/drawing/2010/main" val="0"/>
              </a:ext>
            </a:extLst>
          </a:blip>
          <a:srcRect t="18254" b="15534"/>
          <a:stretch/>
        </p:blipFill>
        <p:spPr>
          <a:xfrm>
            <a:off x="159650" y="24198"/>
            <a:ext cx="2420512" cy="1590156"/>
          </a:xfrm>
          <a:prstGeom prst="rect">
            <a:avLst/>
          </a:prstGeom>
        </p:spPr>
      </p:pic>
      <p:pic>
        <p:nvPicPr>
          <p:cNvPr id="7" name="Picture 6" descr="A logo with a black background&#10;&#10;Description automatically generated">
            <a:extLst>
              <a:ext uri="{FF2B5EF4-FFF2-40B4-BE49-F238E27FC236}">
                <a16:creationId xmlns:a16="http://schemas.microsoft.com/office/drawing/2014/main" id="{709903D3-8DAB-28A4-28BC-69F6D4640DAF}"/>
              </a:ext>
            </a:extLst>
          </p:cNvPr>
          <p:cNvPicPr>
            <a:picLocks noChangeAspect="1"/>
          </p:cNvPicPr>
          <p:nvPr/>
        </p:nvPicPr>
        <p:blipFill rotWithShape="1">
          <a:blip r:embed="rId3">
            <a:extLst>
              <a:ext uri="{28A0092B-C50C-407E-A947-70E740481C1C}">
                <a14:useLocalDpi xmlns:a14="http://schemas.microsoft.com/office/drawing/2010/main" val="0"/>
              </a:ext>
            </a:extLst>
          </a:blip>
          <a:srcRect l="24294" r="22557"/>
          <a:stretch/>
        </p:blipFill>
        <p:spPr>
          <a:xfrm>
            <a:off x="10127854" y="238644"/>
            <a:ext cx="1904496" cy="1524842"/>
          </a:xfrm>
          <a:prstGeom prst="rect">
            <a:avLst/>
          </a:prstGeom>
        </p:spPr>
      </p:pic>
    </p:spTree>
    <p:extLst>
      <p:ext uri="{BB962C8B-B14F-4D97-AF65-F5344CB8AC3E}">
        <p14:creationId xmlns:p14="http://schemas.microsoft.com/office/powerpoint/2010/main" val="2667700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grpSp>
        <p:nvGrpSpPr>
          <p:cNvPr id="7" name="Group 6">
            <a:extLst>
              <a:ext uri="{FF2B5EF4-FFF2-40B4-BE49-F238E27FC236}">
                <a16:creationId xmlns:a16="http://schemas.microsoft.com/office/drawing/2014/main" id="{81893B74-6D7B-5258-2B4E-078128582818}"/>
              </a:ext>
            </a:extLst>
          </p:cNvPr>
          <p:cNvGrpSpPr/>
          <p:nvPr/>
        </p:nvGrpSpPr>
        <p:grpSpPr>
          <a:xfrm>
            <a:off x="3196273" y="856889"/>
            <a:ext cx="6669622" cy="5581844"/>
            <a:chOff x="3196273" y="856889"/>
            <a:chExt cx="6669622" cy="5581844"/>
          </a:xfrm>
        </p:grpSpPr>
        <p:grpSp>
          <p:nvGrpSpPr>
            <p:cNvPr id="6" name="Group 5">
              <a:extLst>
                <a:ext uri="{FF2B5EF4-FFF2-40B4-BE49-F238E27FC236}">
                  <a16:creationId xmlns:a16="http://schemas.microsoft.com/office/drawing/2014/main" id="{CE49BED8-0879-DC40-4870-3AAC5A783947}"/>
                </a:ext>
              </a:extLst>
            </p:cNvPr>
            <p:cNvGrpSpPr/>
            <p:nvPr/>
          </p:nvGrpSpPr>
          <p:grpSpPr>
            <a:xfrm>
              <a:off x="3196273" y="856889"/>
              <a:ext cx="6023810" cy="5581844"/>
              <a:chOff x="3208305" y="1276156"/>
              <a:chExt cx="6023810" cy="5581844"/>
            </a:xfrm>
          </p:grpSpPr>
          <p:pic>
            <p:nvPicPr>
              <p:cNvPr id="8" name="Picture 7">
                <a:extLst>
                  <a:ext uri="{FF2B5EF4-FFF2-40B4-BE49-F238E27FC236}">
                    <a16:creationId xmlns:a16="http://schemas.microsoft.com/office/drawing/2014/main" id="{6FB85AF0-8EA5-D482-E7EE-5B3ADE2B0160}"/>
                  </a:ext>
                </a:extLst>
              </p:cNvPr>
              <p:cNvPicPr>
                <a:picLocks noChangeAspect="1"/>
              </p:cNvPicPr>
              <p:nvPr/>
            </p:nvPicPr>
            <p:blipFill>
              <a:blip r:embed="rId3"/>
              <a:stretch>
                <a:fillRect/>
              </a:stretch>
            </p:blipFill>
            <p:spPr>
              <a:xfrm>
                <a:off x="3208305" y="1276156"/>
                <a:ext cx="6023810" cy="5581844"/>
              </a:xfrm>
              <a:prstGeom prst="rect">
                <a:avLst/>
              </a:prstGeom>
            </p:spPr>
          </p:pic>
          <p:grpSp>
            <p:nvGrpSpPr>
              <p:cNvPr id="27" name="Group 26">
                <a:extLst>
                  <a:ext uri="{FF2B5EF4-FFF2-40B4-BE49-F238E27FC236}">
                    <a16:creationId xmlns:a16="http://schemas.microsoft.com/office/drawing/2014/main" id="{2FED4687-4B20-F224-6AAA-8D4AA6F0F3C4}"/>
                  </a:ext>
                </a:extLst>
              </p:cNvPr>
              <p:cNvGrpSpPr/>
              <p:nvPr/>
            </p:nvGrpSpPr>
            <p:grpSpPr>
              <a:xfrm>
                <a:off x="7050505" y="1979831"/>
                <a:ext cx="1234407" cy="2148207"/>
                <a:chOff x="7050505" y="1918871"/>
                <a:chExt cx="1234407" cy="2148207"/>
              </a:xfrm>
            </p:grpSpPr>
            <p:cxnSp>
              <p:nvCxnSpPr>
                <p:cNvPr id="10" name="Straight Arrow Connector 9">
                  <a:extLst>
                    <a:ext uri="{FF2B5EF4-FFF2-40B4-BE49-F238E27FC236}">
                      <a16:creationId xmlns:a16="http://schemas.microsoft.com/office/drawing/2014/main" id="{F0F2E3D8-A8F7-6F20-93A8-BCE475350F85}"/>
                    </a:ext>
                  </a:extLst>
                </p:cNvPr>
                <p:cNvCxnSpPr>
                  <a:cxnSpLocks/>
                </p:cNvCxnSpPr>
                <p:nvPr/>
              </p:nvCxnSpPr>
              <p:spPr>
                <a:xfrm flipV="1">
                  <a:off x="7050505" y="2790922"/>
                  <a:ext cx="239295" cy="127615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80E1632-3EB1-E533-AEEB-1A005EACCD21}"/>
                    </a:ext>
                  </a:extLst>
                </p:cNvPr>
                <p:cNvCxnSpPr/>
                <p:nvPr/>
              </p:nvCxnSpPr>
              <p:spPr>
                <a:xfrm>
                  <a:off x="7104146" y="2626561"/>
                  <a:ext cx="0" cy="2406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6D07864-800A-645B-77F9-53120EFD91ED}"/>
                    </a:ext>
                  </a:extLst>
                </p:cNvPr>
                <p:cNvCxnSpPr>
                  <a:cxnSpLocks/>
                </p:cNvCxnSpPr>
                <p:nvPr/>
              </p:nvCxnSpPr>
              <p:spPr>
                <a:xfrm flipV="1">
                  <a:off x="7104146" y="2159502"/>
                  <a:ext cx="1180766" cy="7076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107264D-17E1-B2C1-A85B-8685F9F30118}"/>
                    </a:ext>
                  </a:extLst>
                </p:cNvPr>
                <p:cNvCxnSpPr/>
                <p:nvPr/>
              </p:nvCxnSpPr>
              <p:spPr>
                <a:xfrm>
                  <a:off x="8284912" y="1918871"/>
                  <a:ext cx="0" cy="2406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2" name="TextBox 11">
              <a:extLst>
                <a:ext uri="{FF2B5EF4-FFF2-40B4-BE49-F238E27FC236}">
                  <a16:creationId xmlns:a16="http://schemas.microsoft.com/office/drawing/2014/main" id="{ECD54983-66AF-7759-94E3-97BF0B663740}"/>
                </a:ext>
              </a:extLst>
            </p:cNvPr>
            <p:cNvSpPr txBox="1"/>
            <p:nvPr/>
          </p:nvSpPr>
          <p:spPr>
            <a:xfrm>
              <a:off x="4504389" y="3786286"/>
              <a:ext cx="5361506" cy="646331"/>
            </a:xfrm>
            <a:prstGeom prst="rect">
              <a:avLst/>
            </a:prstGeom>
            <a:noFill/>
          </p:spPr>
          <p:txBody>
            <a:bodyPr wrap="square" rtlCol="0">
              <a:spAutoFit/>
            </a:bodyPr>
            <a:lstStyle/>
            <a:p>
              <a:pPr algn="just"/>
              <a:r>
                <a:rPr lang="en-US" dirty="0"/>
                <a:t>Increase due to a higher number of available radiative channels, compared to radiationless channels.</a:t>
              </a:r>
            </a:p>
          </p:txBody>
        </p:sp>
      </p:grpSp>
      <p:sp>
        <p:nvSpPr>
          <p:cNvPr id="125" name="Google Shape;125;p4"/>
          <p:cNvSpPr txBox="1">
            <a:spLocks noGrp="1"/>
          </p:cNvSpPr>
          <p:nvPr>
            <p:ph type="title"/>
          </p:nvPr>
        </p:nvSpPr>
        <p:spPr>
          <a:xfrm>
            <a:off x="481029" y="253951"/>
            <a:ext cx="4023360" cy="82184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800"/>
              <a:buFont typeface="Calibri"/>
              <a:buNone/>
            </a:pPr>
            <a:r>
              <a:rPr lang="en-US" sz="4800" dirty="0">
                <a:solidFill>
                  <a:schemeClr val="dk1"/>
                </a:solidFill>
                <a:latin typeface="Calibri"/>
                <a:ea typeface="Calibri"/>
                <a:cs typeface="Calibri"/>
                <a:sym typeface="Calibri"/>
              </a:rPr>
              <a:t>FY Evolution</a:t>
            </a:r>
            <a:endParaRPr dirty="0"/>
          </a:p>
        </p:txBody>
      </p:sp>
      <p:sp>
        <p:nvSpPr>
          <p:cNvPr id="2" name="Date Placeholder 1">
            <a:extLst>
              <a:ext uri="{FF2B5EF4-FFF2-40B4-BE49-F238E27FC236}">
                <a16:creationId xmlns:a16="http://schemas.microsoft.com/office/drawing/2014/main" id="{3A9BCDA1-AF8B-0738-9627-5D4C7EFDD73F}"/>
              </a:ext>
            </a:extLst>
          </p:cNvPr>
          <p:cNvSpPr>
            <a:spLocks noGrp="1"/>
          </p:cNvSpPr>
          <p:nvPr>
            <p:ph type="dt" sz="half" idx="10"/>
          </p:nvPr>
        </p:nvSpPr>
        <p:spPr>
          <a:xfrm>
            <a:off x="838200" y="6488698"/>
            <a:ext cx="2743200" cy="365125"/>
          </a:xfrm>
        </p:spPr>
        <p:txBody>
          <a:bodyPr/>
          <a:lstStyle/>
          <a:p>
            <a:r>
              <a:rPr lang="en-US"/>
              <a:t>IBER2023</a:t>
            </a:r>
          </a:p>
        </p:txBody>
      </p:sp>
      <p:sp>
        <p:nvSpPr>
          <p:cNvPr id="3" name="Footer Placeholder 2">
            <a:extLst>
              <a:ext uri="{FF2B5EF4-FFF2-40B4-BE49-F238E27FC236}">
                <a16:creationId xmlns:a16="http://schemas.microsoft.com/office/drawing/2014/main" id="{67844C7C-80CF-155D-0289-55DF8ED56E79}"/>
              </a:ext>
            </a:extLst>
          </p:cNvPr>
          <p:cNvSpPr>
            <a:spLocks noGrp="1"/>
          </p:cNvSpPr>
          <p:nvPr>
            <p:ph type="ftr" sz="quarter" idx="11"/>
          </p:nvPr>
        </p:nvSpPr>
        <p:spPr>
          <a:xfrm>
            <a:off x="4038600" y="6488698"/>
            <a:ext cx="4114800" cy="365125"/>
          </a:xfrm>
        </p:spPr>
        <p:txBody>
          <a:bodyPr/>
          <a:lstStyle/>
          <a:p>
            <a:r>
              <a:rPr lang="en-US"/>
              <a:t>Daniel Pinheiro</a:t>
            </a:r>
          </a:p>
        </p:txBody>
      </p:sp>
      <p:sp>
        <p:nvSpPr>
          <p:cNvPr id="4" name="Slide Number Placeholder 3">
            <a:extLst>
              <a:ext uri="{FF2B5EF4-FFF2-40B4-BE49-F238E27FC236}">
                <a16:creationId xmlns:a16="http://schemas.microsoft.com/office/drawing/2014/main" id="{0D37E715-04B2-542E-B900-E8CC9903828B}"/>
              </a:ext>
            </a:extLst>
          </p:cNvPr>
          <p:cNvSpPr>
            <a:spLocks noGrp="1"/>
          </p:cNvSpPr>
          <p:nvPr>
            <p:ph type="sldNum" sz="quarter" idx="12"/>
          </p:nvPr>
        </p:nvSpPr>
        <p:spPr>
          <a:xfrm>
            <a:off x="8610600" y="6488698"/>
            <a:ext cx="2743200" cy="365125"/>
          </a:xfrm>
        </p:spPr>
        <p:txBody>
          <a:bodyPr/>
          <a:lstStyle/>
          <a:p>
            <a:fld id="{950F4E61-2AC1-408C-934D-5EE34A668F3D}" type="slidenum">
              <a:rPr lang="en-US" smtClean="0"/>
              <a:t>10</a:t>
            </a:fld>
            <a:endParaRPr lang="en-US"/>
          </a:p>
        </p:txBody>
      </p:sp>
      <p:cxnSp>
        <p:nvCxnSpPr>
          <p:cNvPr id="5" name="Straight Connector 4">
            <a:extLst>
              <a:ext uri="{FF2B5EF4-FFF2-40B4-BE49-F238E27FC236}">
                <a16:creationId xmlns:a16="http://schemas.microsoft.com/office/drawing/2014/main" id="{129D0AE2-C23C-C2DF-B26D-0E26002F3B23}"/>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3735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grpSp>
        <p:nvGrpSpPr>
          <p:cNvPr id="6" name="Group 5">
            <a:extLst>
              <a:ext uri="{FF2B5EF4-FFF2-40B4-BE49-F238E27FC236}">
                <a16:creationId xmlns:a16="http://schemas.microsoft.com/office/drawing/2014/main" id="{E7DB9585-2C05-75D3-4D16-5781886D5760}"/>
              </a:ext>
            </a:extLst>
          </p:cNvPr>
          <p:cNvGrpSpPr/>
          <p:nvPr/>
        </p:nvGrpSpPr>
        <p:grpSpPr>
          <a:xfrm>
            <a:off x="385617" y="1200164"/>
            <a:ext cx="11420765" cy="5031819"/>
            <a:chOff x="369112" y="1769028"/>
            <a:chExt cx="11420765" cy="5031819"/>
          </a:xfrm>
        </p:grpSpPr>
        <p:pic>
          <p:nvPicPr>
            <p:cNvPr id="14" name="Picture 13">
              <a:extLst>
                <a:ext uri="{FF2B5EF4-FFF2-40B4-BE49-F238E27FC236}">
                  <a16:creationId xmlns:a16="http://schemas.microsoft.com/office/drawing/2014/main" id="{AD0EF88F-2E3E-4C63-1DCA-F340A177BF91}"/>
                </a:ext>
              </a:extLst>
            </p:cNvPr>
            <p:cNvPicPr>
              <a:picLocks noChangeAspect="1"/>
            </p:cNvPicPr>
            <p:nvPr/>
          </p:nvPicPr>
          <p:blipFill>
            <a:blip r:embed="rId3"/>
            <a:stretch>
              <a:fillRect/>
            </a:stretch>
          </p:blipFill>
          <p:spPr>
            <a:xfrm>
              <a:off x="3182841" y="1769028"/>
              <a:ext cx="5826317" cy="5031819"/>
            </a:xfrm>
            <a:prstGeom prst="rect">
              <a:avLst/>
            </a:prstGeom>
          </p:spPr>
        </p:pic>
        <p:sp>
          <p:nvSpPr>
            <p:cNvPr id="12" name="TextBox 11">
              <a:extLst>
                <a:ext uri="{FF2B5EF4-FFF2-40B4-BE49-F238E27FC236}">
                  <a16:creationId xmlns:a16="http://schemas.microsoft.com/office/drawing/2014/main" id="{ECD54983-66AF-7759-94E3-97BF0B663740}"/>
                </a:ext>
              </a:extLst>
            </p:cNvPr>
            <p:cNvSpPr txBox="1"/>
            <p:nvPr/>
          </p:nvSpPr>
          <p:spPr>
            <a:xfrm>
              <a:off x="6316732" y="3361607"/>
              <a:ext cx="5473145" cy="923330"/>
            </a:xfrm>
            <a:prstGeom prst="rect">
              <a:avLst/>
            </a:prstGeom>
            <a:noFill/>
          </p:spPr>
          <p:txBody>
            <a:bodyPr wrap="square" rtlCol="0">
              <a:spAutoFit/>
            </a:bodyPr>
            <a:lstStyle/>
            <a:p>
              <a:pPr algn="just"/>
              <a:r>
                <a:rPr lang="en-US" dirty="0"/>
                <a:t>Increase due to a higher partial widths of transitions, particularly for the L</a:t>
              </a:r>
              <a:r>
                <a:rPr lang="en-US" baseline="-25000" dirty="0"/>
                <a:t>1</a:t>
              </a:r>
              <a:r>
                <a:rPr lang="en-US" dirty="0"/>
                <a:t>-M</a:t>
              </a:r>
              <a:r>
                <a:rPr lang="en-US" baseline="-25000" dirty="0"/>
                <a:t>4,5</a:t>
              </a:r>
              <a:r>
                <a:rPr lang="en-US" dirty="0"/>
                <a:t>M</a:t>
              </a:r>
              <a:r>
                <a:rPr lang="en-US" baseline="-25000" dirty="0"/>
                <a:t>4,5</a:t>
              </a:r>
              <a:r>
                <a:rPr lang="en-US" dirty="0"/>
                <a:t> Auger transition, which are 0.34eV and 0.05eV for Fe</a:t>
              </a:r>
              <a:r>
                <a:rPr lang="en-US" baseline="30000" dirty="0"/>
                <a:t>+5</a:t>
              </a:r>
              <a:r>
                <a:rPr lang="en-US" dirty="0"/>
                <a:t> and Fe</a:t>
              </a:r>
              <a:r>
                <a:rPr lang="en-US" baseline="30000" dirty="0"/>
                <a:t>+6</a:t>
              </a:r>
              <a:r>
                <a:rPr lang="en-US" dirty="0"/>
                <a:t>, respectively.</a:t>
              </a:r>
            </a:p>
          </p:txBody>
        </p:sp>
        <p:cxnSp>
          <p:nvCxnSpPr>
            <p:cNvPr id="10" name="Straight Arrow Connector 9">
              <a:extLst>
                <a:ext uri="{FF2B5EF4-FFF2-40B4-BE49-F238E27FC236}">
                  <a16:creationId xmlns:a16="http://schemas.microsoft.com/office/drawing/2014/main" id="{F0F2E3D8-A8F7-6F20-93A8-BCE475350F85}"/>
                </a:ext>
              </a:extLst>
            </p:cNvPr>
            <p:cNvCxnSpPr>
              <a:cxnSpLocks/>
            </p:cNvCxnSpPr>
            <p:nvPr/>
          </p:nvCxnSpPr>
          <p:spPr>
            <a:xfrm flipH="1">
              <a:off x="5979695" y="4292230"/>
              <a:ext cx="3029463" cy="48430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C21CB7C-BDF4-13AA-9652-81E0BA447901}"/>
                </a:ext>
              </a:extLst>
            </p:cNvPr>
            <p:cNvCxnSpPr>
              <a:cxnSpLocks/>
            </p:cNvCxnSpPr>
            <p:nvPr/>
          </p:nvCxnSpPr>
          <p:spPr>
            <a:xfrm flipV="1">
              <a:off x="3068053" y="2788476"/>
              <a:ext cx="3248679" cy="74228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DCCC467-DC96-5AF5-D7B8-6967E2E1C123}"/>
                </a:ext>
              </a:extLst>
            </p:cNvPr>
            <p:cNvSpPr txBox="1"/>
            <p:nvPr/>
          </p:nvSpPr>
          <p:spPr>
            <a:xfrm>
              <a:off x="369112" y="3530763"/>
              <a:ext cx="3166901" cy="923330"/>
            </a:xfrm>
            <a:prstGeom prst="rect">
              <a:avLst/>
            </a:prstGeom>
            <a:noFill/>
          </p:spPr>
          <p:txBody>
            <a:bodyPr wrap="square" rtlCol="0">
              <a:spAutoFit/>
            </a:bodyPr>
            <a:lstStyle/>
            <a:p>
              <a:pPr algn="just"/>
              <a:r>
                <a:rPr lang="en-US" dirty="0"/>
                <a:t>Decrease due to the reduction of available radiative channels, particularly 2s → 3p transitions.</a:t>
              </a:r>
            </a:p>
          </p:txBody>
        </p:sp>
      </p:grpSp>
      <p:sp>
        <p:nvSpPr>
          <p:cNvPr id="2" name="Date Placeholder 1">
            <a:extLst>
              <a:ext uri="{FF2B5EF4-FFF2-40B4-BE49-F238E27FC236}">
                <a16:creationId xmlns:a16="http://schemas.microsoft.com/office/drawing/2014/main" id="{04403839-3AC9-2309-6E92-A1AB61177025}"/>
              </a:ext>
            </a:extLst>
          </p:cNvPr>
          <p:cNvSpPr>
            <a:spLocks noGrp="1"/>
          </p:cNvSpPr>
          <p:nvPr>
            <p:ph type="dt" sz="half" idx="10"/>
          </p:nvPr>
        </p:nvSpPr>
        <p:spPr>
          <a:xfrm>
            <a:off x="838200" y="6488702"/>
            <a:ext cx="2743200" cy="365125"/>
          </a:xfrm>
        </p:spPr>
        <p:txBody>
          <a:bodyPr/>
          <a:lstStyle/>
          <a:p>
            <a:r>
              <a:rPr lang="en-US"/>
              <a:t>IBER2023</a:t>
            </a:r>
          </a:p>
        </p:txBody>
      </p:sp>
      <p:sp>
        <p:nvSpPr>
          <p:cNvPr id="3" name="Footer Placeholder 2">
            <a:extLst>
              <a:ext uri="{FF2B5EF4-FFF2-40B4-BE49-F238E27FC236}">
                <a16:creationId xmlns:a16="http://schemas.microsoft.com/office/drawing/2014/main" id="{39DEC77F-F253-6375-1985-F965A85F5042}"/>
              </a:ext>
            </a:extLst>
          </p:cNvPr>
          <p:cNvSpPr>
            <a:spLocks noGrp="1"/>
          </p:cNvSpPr>
          <p:nvPr>
            <p:ph type="ftr" sz="quarter" idx="11"/>
          </p:nvPr>
        </p:nvSpPr>
        <p:spPr>
          <a:xfrm>
            <a:off x="4038600" y="6488702"/>
            <a:ext cx="4114800" cy="365125"/>
          </a:xfrm>
        </p:spPr>
        <p:txBody>
          <a:bodyPr/>
          <a:lstStyle/>
          <a:p>
            <a:r>
              <a:rPr lang="en-US"/>
              <a:t>Daniel Pinheiro</a:t>
            </a:r>
          </a:p>
        </p:txBody>
      </p:sp>
      <p:sp>
        <p:nvSpPr>
          <p:cNvPr id="4" name="Slide Number Placeholder 3">
            <a:extLst>
              <a:ext uri="{FF2B5EF4-FFF2-40B4-BE49-F238E27FC236}">
                <a16:creationId xmlns:a16="http://schemas.microsoft.com/office/drawing/2014/main" id="{F938216A-F4AC-A0B0-8E9A-099E6C9477ED}"/>
              </a:ext>
            </a:extLst>
          </p:cNvPr>
          <p:cNvSpPr>
            <a:spLocks noGrp="1"/>
          </p:cNvSpPr>
          <p:nvPr>
            <p:ph type="sldNum" sz="quarter" idx="12"/>
          </p:nvPr>
        </p:nvSpPr>
        <p:spPr>
          <a:xfrm>
            <a:off x="8610600" y="6488702"/>
            <a:ext cx="2743200" cy="365125"/>
          </a:xfrm>
        </p:spPr>
        <p:txBody>
          <a:bodyPr/>
          <a:lstStyle/>
          <a:p>
            <a:fld id="{950F4E61-2AC1-408C-934D-5EE34A668F3D}" type="slidenum">
              <a:rPr lang="en-US" smtClean="0"/>
              <a:t>11</a:t>
            </a:fld>
            <a:endParaRPr lang="en-US"/>
          </a:p>
        </p:txBody>
      </p:sp>
      <p:cxnSp>
        <p:nvCxnSpPr>
          <p:cNvPr id="5" name="Straight Connector 4">
            <a:extLst>
              <a:ext uri="{FF2B5EF4-FFF2-40B4-BE49-F238E27FC236}">
                <a16:creationId xmlns:a16="http://schemas.microsoft.com/office/drawing/2014/main" id="{D8720920-CCC2-23C6-1A2F-36676B9889B0}"/>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 name="Google Shape;125;p4">
            <a:extLst>
              <a:ext uri="{FF2B5EF4-FFF2-40B4-BE49-F238E27FC236}">
                <a16:creationId xmlns:a16="http://schemas.microsoft.com/office/drawing/2014/main" id="{B99A37D9-8B77-C9F3-8334-D4E7B2EAD82F}"/>
              </a:ext>
            </a:extLst>
          </p:cNvPr>
          <p:cNvSpPr txBox="1">
            <a:spLocks/>
          </p:cNvSpPr>
          <p:nvPr/>
        </p:nvSpPr>
        <p:spPr>
          <a:xfrm>
            <a:off x="481029" y="253951"/>
            <a:ext cx="4023360" cy="821847"/>
          </a:xfrm>
          <a:prstGeom prst="rect">
            <a:avLst/>
          </a:prstGeom>
          <a:noFill/>
          <a:ln>
            <a:noFill/>
          </a:ln>
        </p:spPr>
        <p:txBody>
          <a:bodyPr spcFirstLastPara="1" vert="horz" wrap="square" lIns="91425" tIns="45700" rIns="91425" bIns="4570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buClr>
                <a:schemeClr val="dk1"/>
              </a:buClr>
              <a:buSzPts val="4800"/>
              <a:buFont typeface="Calibri"/>
              <a:buNone/>
            </a:pPr>
            <a:r>
              <a:rPr lang="en-US" sz="4800" dirty="0">
                <a:solidFill>
                  <a:schemeClr val="dk1"/>
                </a:solidFill>
                <a:latin typeface="Calibri"/>
                <a:ea typeface="Calibri"/>
                <a:cs typeface="Calibri"/>
                <a:sym typeface="Calibri"/>
              </a:rPr>
              <a:t>FY Evolution</a:t>
            </a:r>
            <a:endParaRPr lang="en-US" dirty="0"/>
          </a:p>
        </p:txBody>
      </p:sp>
    </p:spTree>
    <p:extLst>
      <p:ext uri="{BB962C8B-B14F-4D97-AF65-F5344CB8AC3E}">
        <p14:creationId xmlns:p14="http://schemas.microsoft.com/office/powerpoint/2010/main" val="40842632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2542DDE-2FA4-8D80-F155-A6410656A0AA}"/>
              </a:ext>
            </a:extLst>
          </p:cNvPr>
          <p:cNvPicPr>
            <a:picLocks noChangeAspect="1"/>
          </p:cNvPicPr>
          <p:nvPr/>
        </p:nvPicPr>
        <p:blipFill>
          <a:blip r:embed="rId2"/>
          <a:stretch>
            <a:fillRect/>
          </a:stretch>
        </p:blipFill>
        <p:spPr>
          <a:xfrm>
            <a:off x="2693442" y="1976750"/>
            <a:ext cx="4956772" cy="3738250"/>
          </a:xfrm>
          <a:prstGeom prst="rect">
            <a:avLst/>
          </a:prstGeom>
        </p:spPr>
      </p:pic>
      <p:sp>
        <p:nvSpPr>
          <p:cNvPr id="2" name="Title 1">
            <a:extLst>
              <a:ext uri="{FF2B5EF4-FFF2-40B4-BE49-F238E27FC236}">
                <a16:creationId xmlns:a16="http://schemas.microsoft.com/office/drawing/2014/main" id="{97E452E9-489C-B371-724A-EF33C3705B06}"/>
              </a:ext>
            </a:extLst>
          </p:cNvPr>
          <p:cNvSpPr>
            <a:spLocks noGrp="1"/>
          </p:cNvSpPr>
          <p:nvPr>
            <p:ph type="title"/>
          </p:nvPr>
        </p:nvSpPr>
        <p:spPr/>
        <p:txBody>
          <a:bodyPr>
            <a:normAutofit/>
          </a:bodyPr>
          <a:lstStyle/>
          <a:p>
            <a:r>
              <a:rPr lang="en-US" dirty="0"/>
              <a:t>K-shell shake-off and shake-up probabilities for Cu</a:t>
            </a:r>
          </a:p>
        </p:txBody>
      </p:sp>
      <p:pic>
        <p:nvPicPr>
          <p:cNvPr id="4" name="Picture 3" descr="A graph of a function&#10;&#10;Description automatically generated">
            <a:extLst>
              <a:ext uri="{FF2B5EF4-FFF2-40B4-BE49-F238E27FC236}">
                <a16:creationId xmlns:a16="http://schemas.microsoft.com/office/drawing/2014/main" id="{9F4A1E13-22DA-970A-5E52-1DA2643026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77616" y="1880964"/>
            <a:ext cx="2876184" cy="2303797"/>
          </a:xfrm>
          <a:prstGeom prst="rect">
            <a:avLst/>
          </a:prstGeom>
        </p:spPr>
      </p:pic>
      <p:pic>
        <p:nvPicPr>
          <p:cNvPr id="18" name="Picture 17" descr="A graph of a function&#10;&#10;Description automatically generated">
            <a:extLst>
              <a:ext uri="{FF2B5EF4-FFF2-40B4-BE49-F238E27FC236}">
                <a16:creationId xmlns:a16="http://schemas.microsoft.com/office/drawing/2014/main" id="{C3F0B474-B879-D94C-EB2F-217CA6B0D0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77616" y="4186920"/>
            <a:ext cx="2851475" cy="2305955"/>
          </a:xfrm>
          <a:prstGeom prst="rect">
            <a:avLst/>
          </a:prstGeom>
        </p:spPr>
      </p:pic>
      <p:sp>
        <p:nvSpPr>
          <p:cNvPr id="5" name="TextBox 4">
            <a:extLst>
              <a:ext uri="{FF2B5EF4-FFF2-40B4-BE49-F238E27FC236}">
                <a16:creationId xmlns:a16="http://schemas.microsoft.com/office/drawing/2014/main" id="{82D65A59-1951-3EEC-BE88-806AD3909423}"/>
              </a:ext>
            </a:extLst>
          </p:cNvPr>
          <p:cNvSpPr txBox="1"/>
          <p:nvPr/>
        </p:nvSpPr>
        <p:spPr>
          <a:xfrm>
            <a:off x="838200" y="5339897"/>
            <a:ext cx="2752224" cy="1200329"/>
          </a:xfrm>
          <a:prstGeom prst="rect">
            <a:avLst/>
          </a:prstGeom>
          <a:noFill/>
        </p:spPr>
        <p:txBody>
          <a:bodyPr wrap="square">
            <a:spAutoFit/>
          </a:bodyPr>
          <a:lstStyle/>
          <a:p>
            <a:r>
              <a:rPr lang="en-US" sz="1800" b="0" i="0" u="none" strike="noStrike" dirty="0">
                <a:solidFill>
                  <a:srgbClr val="000000"/>
                </a:solidFill>
                <a:effectLst/>
                <a:latin typeface="Calibri" panose="020F0502020204030204" pitchFamily="34" charset="0"/>
              </a:rPr>
              <a:t>K-shell Cu Shake:</a:t>
            </a:r>
          </a:p>
          <a:p>
            <a:pPr marL="285750" indent="-285750">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Shake-off = 13.080%</a:t>
            </a:r>
          </a:p>
          <a:p>
            <a:pPr marL="285750" indent="-285750">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Shake-up = 13.091%</a:t>
            </a:r>
            <a:r>
              <a:rPr lang="en-US" dirty="0"/>
              <a:t> </a:t>
            </a:r>
          </a:p>
          <a:p>
            <a:pPr marL="285750" indent="-285750">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Total Shake</a:t>
            </a:r>
            <a:r>
              <a:rPr lang="en-US" dirty="0">
                <a:solidFill>
                  <a:srgbClr val="000000"/>
                </a:solidFill>
                <a:latin typeface="Calibri" panose="020F0502020204030204" pitchFamily="34" charset="0"/>
              </a:rPr>
              <a:t> =</a:t>
            </a:r>
            <a:r>
              <a:rPr lang="en-US" sz="1800" b="0" i="0" u="none" strike="noStrike" dirty="0">
                <a:solidFill>
                  <a:srgbClr val="000000"/>
                </a:solidFill>
                <a:effectLst/>
                <a:latin typeface="Calibri" panose="020F0502020204030204" pitchFamily="34" charset="0"/>
              </a:rPr>
              <a:t> 26.171%</a:t>
            </a:r>
            <a:r>
              <a:rPr lang="en-US" dirty="0"/>
              <a:t> </a:t>
            </a:r>
          </a:p>
        </p:txBody>
      </p:sp>
      <p:sp>
        <p:nvSpPr>
          <p:cNvPr id="3" name="Date Placeholder 2">
            <a:extLst>
              <a:ext uri="{FF2B5EF4-FFF2-40B4-BE49-F238E27FC236}">
                <a16:creationId xmlns:a16="http://schemas.microsoft.com/office/drawing/2014/main" id="{F73ED2D4-2103-0D98-831E-600AD3A13D81}"/>
              </a:ext>
            </a:extLst>
          </p:cNvPr>
          <p:cNvSpPr>
            <a:spLocks noGrp="1"/>
          </p:cNvSpPr>
          <p:nvPr>
            <p:ph type="dt" sz="half" idx="10"/>
          </p:nvPr>
        </p:nvSpPr>
        <p:spPr>
          <a:xfrm>
            <a:off x="838200" y="6488700"/>
            <a:ext cx="2743200" cy="365125"/>
          </a:xfrm>
        </p:spPr>
        <p:txBody>
          <a:bodyPr/>
          <a:lstStyle/>
          <a:p>
            <a:r>
              <a:rPr lang="en-US"/>
              <a:t>IBER2023</a:t>
            </a:r>
          </a:p>
        </p:txBody>
      </p:sp>
      <p:sp>
        <p:nvSpPr>
          <p:cNvPr id="6" name="Footer Placeholder 5">
            <a:extLst>
              <a:ext uri="{FF2B5EF4-FFF2-40B4-BE49-F238E27FC236}">
                <a16:creationId xmlns:a16="http://schemas.microsoft.com/office/drawing/2014/main" id="{F3DBDDFE-38B4-1CB1-94DE-218EB45B71FA}"/>
              </a:ext>
            </a:extLst>
          </p:cNvPr>
          <p:cNvSpPr>
            <a:spLocks noGrp="1"/>
          </p:cNvSpPr>
          <p:nvPr>
            <p:ph type="ftr" sz="quarter" idx="11"/>
          </p:nvPr>
        </p:nvSpPr>
        <p:spPr>
          <a:xfrm>
            <a:off x="4038600" y="6488700"/>
            <a:ext cx="4114800" cy="365125"/>
          </a:xfrm>
        </p:spPr>
        <p:txBody>
          <a:bodyPr/>
          <a:lstStyle/>
          <a:p>
            <a:r>
              <a:rPr lang="en-US"/>
              <a:t>Daniel Pinheiro</a:t>
            </a:r>
          </a:p>
        </p:txBody>
      </p:sp>
      <p:sp>
        <p:nvSpPr>
          <p:cNvPr id="7" name="Slide Number Placeholder 6">
            <a:extLst>
              <a:ext uri="{FF2B5EF4-FFF2-40B4-BE49-F238E27FC236}">
                <a16:creationId xmlns:a16="http://schemas.microsoft.com/office/drawing/2014/main" id="{57C4124A-9DEA-F93F-5508-38C80F3DDBB3}"/>
              </a:ext>
            </a:extLst>
          </p:cNvPr>
          <p:cNvSpPr>
            <a:spLocks noGrp="1"/>
          </p:cNvSpPr>
          <p:nvPr>
            <p:ph type="sldNum" sz="quarter" idx="12"/>
          </p:nvPr>
        </p:nvSpPr>
        <p:spPr>
          <a:xfrm>
            <a:off x="8610600" y="6488700"/>
            <a:ext cx="2743200" cy="365125"/>
          </a:xfrm>
        </p:spPr>
        <p:txBody>
          <a:bodyPr/>
          <a:lstStyle/>
          <a:p>
            <a:fld id="{950F4E61-2AC1-408C-934D-5EE34A668F3D}" type="slidenum">
              <a:rPr lang="en-US" smtClean="0"/>
              <a:t>12</a:t>
            </a:fld>
            <a:endParaRPr lang="en-US"/>
          </a:p>
        </p:txBody>
      </p:sp>
      <p:cxnSp>
        <p:nvCxnSpPr>
          <p:cNvPr id="8" name="Straight Connector 7">
            <a:extLst>
              <a:ext uri="{FF2B5EF4-FFF2-40B4-BE49-F238E27FC236}">
                <a16:creationId xmlns:a16="http://schemas.microsoft.com/office/drawing/2014/main" id="{C299DF3A-0EAA-BC00-8372-706359C05C8C}"/>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0025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E0FFB-98E6-695E-DF31-41397B47B926}"/>
              </a:ext>
            </a:extLst>
          </p:cNvPr>
          <p:cNvSpPr>
            <a:spLocks noGrp="1"/>
          </p:cNvSpPr>
          <p:nvPr>
            <p:ph type="title"/>
          </p:nvPr>
        </p:nvSpPr>
        <p:spPr/>
        <p:txBody>
          <a:bodyPr/>
          <a:lstStyle/>
          <a:p>
            <a:r>
              <a:rPr lang="en-US" dirty="0"/>
              <a:t>Near ionization Cu spectra</a:t>
            </a:r>
          </a:p>
        </p:txBody>
      </p:sp>
      <p:sp>
        <p:nvSpPr>
          <p:cNvPr id="3" name="Date Placeholder 2">
            <a:extLst>
              <a:ext uri="{FF2B5EF4-FFF2-40B4-BE49-F238E27FC236}">
                <a16:creationId xmlns:a16="http://schemas.microsoft.com/office/drawing/2014/main" id="{5697781E-FED8-5863-DD77-3F966AFDAE57}"/>
              </a:ext>
            </a:extLst>
          </p:cNvPr>
          <p:cNvSpPr>
            <a:spLocks noGrp="1"/>
          </p:cNvSpPr>
          <p:nvPr>
            <p:ph type="dt" sz="half" idx="10"/>
          </p:nvPr>
        </p:nvSpPr>
        <p:spPr>
          <a:xfrm>
            <a:off x="838200" y="6488698"/>
            <a:ext cx="2743200" cy="365125"/>
          </a:xfrm>
        </p:spPr>
        <p:txBody>
          <a:bodyPr/>
          <a:lstStyle/>
          <a:p>
            <a:r>
              <a:rPr lang="en-US"/>
              <a:t>IBER2023</a:t>
            </a:r>
          </a:p>
        </p:txBody>
      </p:sp>
      <p:sp>
        <p:nvSpPr>
          <p:cNvPr id="4" name="Footer Placeholder 3">
            <a:extLst>
              <a:ext uri="{FF2B5EF4-FFF2-40B4-BE49-F238E27FC236}">
                <a16:creationId xmlns:a16="http://schemas.microsoft.com/office/drawing/2014/main" id="{5E23A8D3-D1BC-7232-EB30-2D52B5EB05CE}"/>
              </a:ext>
            </a:extLst>
          </p:cNvPr>
          <p:cNvSpPr>
            <a:spLocks noGrp="1"/>
          </p:cNvSpPr>
          <p:nvPr>
            <p:ph type="ftr" sz="quarter" idx="11"/>
          </p:nvPr>
        </p:nvSpPr>
        <p:spPr>
          <a:xfrm>
            <a:off x="4038600" y="6488698"/>
            <a:ext cx="4114800" cy="365125"/>
          </a:xfrm>
        </p:spPr>
        <p:txBody>
          <a:bodyPr/>
          <a:lstStyle/>
          <a:p>
            <a:r>
              <a:rPr lang="en-US"/>
              <a:t>Daniel Pinheiro</a:t>
            </a:r>
          </a:p>
        </p:txBody>
      </p:sp>
      <p:sp>
        <p:nvSpPr>
          <p:cNvPr id="5" name="Slide Number Placeholder 4">
            <a:extLst>
              <a:ext uri="{FF2B5EF4-FFF2-40B4-BE49-F238E27FC236}">
                <a16:creationId xmlns:a16="http://schemas.microsoft.com/office/drawing/2014/main" id="{EEC71E66-DFF9-55EE-9138-493D3AFD0C5A}"/>
              </a:ext>
            </a:extLst>
          </p:cNvPr>
          <p:cNvSpPr>
            <a:spLocks noGrp="1"/>
          </p:cNvSpPr>
          <p:nvPr>
            <p:ph type="sldNum" sz="quarter" idx="12"/>
          </p:nvPr>
        </p:nvSpPr>
        <p:spPr>
          <a:xfrm>
            <a:off x="8610600" y="6488698"/>
            <a:ext cx="2743200" cy="365125"/>
          </a:xfrm>
        </p:spPr>
        <p:txBody>
          <a:bodyPr/>
          <a:lstStyle/>
          <a:p>
            <a:fld id="{950F4E61-2AC1-408C-934D-5EE34A668F3D}" type="slidenum">
              <a:rPr lang="en-US" smtClean="0"/>
              <a:t>13</a:t>
            </a:fld>
            <a:endParaRPr lang="en-US"/>
          </a:p>
        </p:txBody>
      </p:sp>
      <p:cxnSp>
        <p:nvCxnSpPr>
          <p:cNvPr id="6" name="Straight Connector 5">
            <a:extLst>
              <a:ext uri="{FF2B5EF4-FFF2-40B4-BE49-F238E27FC236}">
                <a16:creationId xmlns:a16="http://schemas.microsoft.com/office/drawing/2014/main" id="{9B47A9C8-07A3-0759-CA83-803DDD866506}"/>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7DA97F1A-E455-2DD8-130A-1EA8AB07392C}"/>
              </a:ext>
            </a:extLst>
          </p:cNvPr>
          <p:cNvPicPr>
            <a:picLocks noChangeAspect="1"/>
          </p:cNvPicPr>
          <p:nvPr/>
        </p:nvPicPr>
        <p:blipFill>
          <a:blip r:embed="rId2"/>
          <a:stretch>
            <a:fillRect/>
          </a:stretch>
        </p:blipFill>
        <p:spPr>
          <a:xfrm>
            <a:off x="8395821" y="3092500"/>
            <a:ext cx="3246737" cy="2578918"/>
          </a:xfrm>
          <a:prstGeom prst="rect">
            <a:avLst/>
          </a:prstGeom>
        </p:spPr>
      </p:pic>
      <p:grpSp>
        <p:nvGrpSpPr>
          <p:cNvPr id="11" name="Group 10">
            <a:extLst>
              <a:ext uri="{FF2B5EF4-FFF2-40B4-BE49-F238E27FC236}">
                <a16:creationId xmlns:a16="http://schemas.microsoft.com/office/drawing/2014/main" id="{B4F9A133-0DB2-EA7D-A538-5FEFA84170A8}"/>
              </a:ext>
            </a:extLst>
          </p:cNvPr>
          <p:cNvGrpSpPr/>
          <p:nvPr/>
        </p:nvGrpSpPr>
        <p:grpSpPr>
          <a:xfrm>
            <a:off x="4022560" y="5671418"/>
            <a:ext cx="4130840" cy="528137"/>
            <a:chOff x="1659744" y="4259627"/>
            <a:chExt cx="4130840" cy="528137"/>
          </a:xfrm>
        </p:grpSpPr>
        <p:pic>
          <p:nvPicPr>
            <p:cNvPr id="9" name="Picture 8">
              <a:extLst>
                <a:ext uri="{FF2B5EF4-FFF2-40B4-BE49-F238E27FC236}">
                  <a16:creationId xmlns:a16="http://schemas.microsoft.com/office/drawing/2014/main" id="{003DD80A-1F65-9D00-CD54-B3FB7832EBA8}"/>
                </a:ext>
              </a:extLst>
            </p:cNvPr>
            <p:cNvPicPr>
              <a:picLocks noChangeAspect="1"/>
            </p:cNvPicPr>
            <p:nvPr/>
          </p:nvPicPr>
          <p:blipFill rotWithShape="1">
            <a:blip r:embed="rId3"/>
            <a:srcRect t="50187" r="6909"/>
            <a:stretch/>
          </p:blipFill>
          <p:spPr>
            <a:xfrm>
              <a:off x="1675783" y="4259627"/>
              <a:ext cx="4114801" cy="507751"/>
            </a:xfrm>
            <a:prstGeom prst="rect">
              <a:avLst/>
            </a:prstGeom>
          </p:spPr>
        </p:pic>
        <p:pic>
          <p:nvPicPr>
            <p:cNvPr id="10" name="Picture 9">
              <a:extLst>
                <a:ext uri="{FF2B5EF4-FFF2-40B4-BE49-F238E27FC236}">
                  <a16:creationId xmlns:a16="http://schemas.microsoft.com/office/drawing/2014/main" id="{14DAD6BA-03D8-890E-EF4F-53821E32D3FA}"/>
                </a:ext>
              </a:extLst>
            </p:cNvPr>
            <p:cNvPicPr>
              <a:picLocks noChangeAspect="1"/>
            </p:cNvPicPr>
            <p:nvPr/>
          </p:nvPicPr>
          <p:blipFill rotWithShape="1">
            <a:blip r:embed="rId3"/>
            <a:srcRect r="84834" b="50187"/>
            <a:stretch/>
          </p:blipFill>
          <p:spPr>
            <a:xfrm>
              <a:off x="1659744" y="4280013"/>
              <a:ext cx="670376" cy="507751"/>
            </a:xfrm>
            <a:prstGeom prst="rect">
              <a:avLst/>
            </a:prstGeom>
          </p:spPr>
        </p:pic>
      </p:grpSp>
      <p:sp>
        <p:nvSpPr>
          <p:cNvPr id="12" name="TextBox 11">
            <a:extLst>
              <a:ext uri="{FF2B5EF4-FFF2-40B4-BE49-F238E27FC236}">
                <a16:creationId xmlns:a16="http://schemas.microsoft.com/office/drawing/2014/main" id="{46797943-E0F7-AB47-8C1E-1E50D976FE18}"/>
              </a:ext>
            </a:extLst>
          </p:cNvPr>
          <p:cNvSpPr txBox="1"/>
          <p:nvPr/>
        </p:nvSpPr>
        <p:spPr>
          <a:xfrm>
            <a:off x="1134979" y="6198392"/>
            <a:ext cx="10226842" cy="307777"/>
          </a:xfrm>
          <a:prstGeom prst="rect">
            <a:avLst/>
          </a:prstGeom>
          <a:noFill/>
        </p:spPr>
        <p:txBody>
          <a:bodyPr wrap="square">
            <a:spAutoFit/>
          </a:bodyPr>
          <a:lstStyle/>
          <a:p>
            <a:r>
              <a:rPr lang="en-US" sz="1400" dirty="0"/>
              <a:t>Darrah Thomas, T. (1984). Transition from Adiabatic to Sudden Excitation of Core Electrons. In </a:t>
            </a:r>
            <a:r>
              <a:rPr lang="en-US" sz="1400" i="1" dirty="0"/>
              <a:t>PHYSICAL</a:t>
            </a:r>
            <a:r>
              <a:rPr lang="en-US" sz="1400" dirty="0"/>
              <a:t> </a:t>
            </a:r>
            <a:r>
              <a:rPr lang="en-US" sz="1400" i="1" dirty="0"/>
              <a:t>REVIEW LETTERS</a:t>
            </a:r>
            <a:r>
              <a:rPr lang="en-US" sz="1400" dirty="0"/>
              <a:t> (Vol. 5, Issue 2).</a:t>
            </a:r>
          </a:p>
        </p:txBody>
      </p:sp>
      <p:sp>
        <p:nvSpPr>
          <p:cNvPr id="14" name="TextBox 13">
            <a:extLst>
              <a:ext uri="{FF2B5EF4-FFF2-40B4-BE49-F238E27FC236}">
                <a16:creationId xmlns:a16="http://schemas.microsoft.com/office/drawing/2014/main" id="{86D44160-46A6-210B-7405-8FA77AD56FF9}"/>
              </a:ext>
            </a:extLst>
          </p:cNvPr>
          <p:cNvSpPr txBox="1"/>
          <p:nvPr/>
        </p:nvSpPr>
        <p:spPr>
          <a:xfrm rot="1388942">
            <a:off x="8115307" y="1891639"/>
            <a:ext cx="3200399" cy="461665"/>
          </a:xfrm>
          <a:prstGeom prst="rect">
            <a:avLst/>
          </a:prstGeom>
          <a:noFill/>
        </p:spPr>
        <p:txBody>
          <a:bodyPr wrap="square" rtlCol="0">
            <a:spAutoFit/>
          </a:bodyPr>
          <a:lstStyle/>
          <a:p>
            <a:r>
              <a:rPr lang="en-US" sz="2400" b="1" dirty="0">
                <a:solidFill>
                  <a:srgbClr val="FF0000"/>
                </a:solidFill>
              </a:rPr>
              <a:t>PRELIMINARY RESULTS</a:t>
            </a:r>
          </a:p>
        </p:txBody>
      </p:sp>
      <p:pic>
        <p:nvPicPr>
          <p:cNvPr id="15" name="Picture 14" descr="A graph of different colored lines&#10;&#10;Description automatically generated">
            <a:extLst>
              <a:ext uri="{FF2B5EF4-FFF2-40B4-BE49-F238E27FC236}">
                <a16:creationId xmlns:a16="http://schemas.microsoft.com/office/drawing/2014/main" id="{754682A2-91B4-6669-2960-F06B335034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73236" y="1598483"/>
            <a:ext cx="5845128" cy="4042608"/>
          </a:xfrm>
          <a:prstGeom prst="rect">
            <a:avLst/>
          </a:prstGeom>
        </p:spPr>
      </p:pic>
    </p:spTree>
    <p:extLst>
      <p:ext uri="{BB962C8B-B14F-4D97-AF65-F5344CB8AC3E}">
        <p14:creationId xmlns:p14="http://schemas.microsoft.com/office/powerpoint/2010/main" val="29284512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5E0C9-6D44-BF74-E8F8-6F995216EA78}"/>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0AE6BB67-EDB2-ECCC-4751-5D7209DEE3CF}"/>
              </a:ext>
            </a:extLst>
          </p:cNvPr>
          <p:cNvSpPr>
            <a:spLocks noGrp="1"/>
          </p:cNvSpPr>
          <p:nvPr>
            <p:ph idx="1"/>
          </p:nvPr>
        </p:nvSpPr>
        <p:spPr/>
        <p:txBody>
          <a:bodyPr>
            <a:normAutofit lnSpcReduction="10000"/>
          </a:bodyPr>
          <a:lstStyle/>
          <a:p>
            <a:r>
              <a:rPr lang="en-US" dirty="0"/>
              <a:t>Currently we have access to multiple programs that perform state-of-the-art atomic calculations (MCDFGME, grasp2k, FAC, </a:t>
            </a:r>
            <a:r>
              <a:rPr lang="en-US" dirty="0" err="1"/>
              <a:t>etc</a:t>
            </a:r>
            <a:r>
              <a:rPr lang="en-US" dirty="0"/>
              <a:t>)</a:t>
            </a:r>
          </a:p>
          <a:p>
            <a:r>
              <a:rPr lang="en-US" dirty="0"/>
              <a:t>Codes similar to MCDFGME oftentimes rely on fallible numeric methods that could result in wrong results and atomic data.</a:t>
            </a:r>
          </a:p>
          <a:p>
            <a:r>
              <a:rPr lang="en-US" dirty="0"/>
              <a:t>When using MCDFGME we need to perform a separate calculation for each atomic state.</a:t>
            </a:r>
          </a:p>
          <a:p>
            <a:r>
              <a:rPr lang="en-US" dirty="0"/>
              <a:t>We have developed various scripts to automate calculations and help manually reach convergence when required.</a:t>
            </a:r>
          </a:p>
          <a:p>
            <a:r>
              <a:rPr lang="en-US" dirty="0"/>
              <a:t>We have also showed you various examples of recent atomic data calculated in our group for Fe and Cu.</a:t>
            </a:r>
          </a:p>
        </p:txBody>
      </p:sp>
      <p:sp>
        <p:nvSpPr>
          <p:cNvPr id="4" name="Date Placeholder 3">
            <a:extLst>
              <a:ext uri="{FF2B5EF4-FFF2-40B4-BE49-F238E27FC236}">
                <a16:creationId xmlns:a16="http://schemas.microsoft.com/office/drawing/2014/main" id="{963E40F0-0D84-CEB1-84E2-749CEAA1B976}"/>
              </a:ext>
            </a:extLst>
          </p:cNvPr>
          <p:cNvSpPr>
            <a:spLocks noGrp="1"/>
          </p:cNvSpPr>
          <p:nvPr>
            <p:ph type="dt" sz="half" idx="10"/>
          </p:nvPr>
        </p:nvSpPr>
        <p:spPr>
          <a:xfrm>
            <a:off x="838200" y="6488700"/>
            <a:ext cx="2743200" cy="365125"/>
          </a:xfrm>
        </p:spPr>
        <p:txBody>
          <a:bodyPr/>
          <a:lstStyle/>
          <a:p>
            <a:r>
              <a:rPr lang="en-US"/>
              <a:t>IBER2023</a:t>
            </a:r>
          </a:p>
        </p:txBody>
      </p:sp>
      <p:sp>
        <p:nvSpPr>
          <p:cNvPr id="5" name="Footer Placeholder 4">
            <a:extLst>
              <a:ext uri="{FF2B5EF4-FFF2-40B4-BE49-F238E27FC236}">
                <a16:creationId xmlns:a16="http://schemas.microsoft.com/office/drawing/2014/main" id="{EDB323E7-8D5D-000D-0B25-981544CFE1F1}"/>
              </a:ext>
            </a:extLst>
          </p:cNvPr>
          <p:cNvSpPr>
            <a:spLocks noGrp="1"/>
          </p:cNvSpPr>
          <p:nvPr>
            <p:ph type="ftr" sz="quarter" idx="11"/>
          </p:nvPr>
        </p:nvSpPr>
        <p:spPr>
          <a:xfrm>
            <a:off x="4038600" y="6488700"/>
            <a:ext cx="4114800" cy="365125"/>
          </a:xfrm>
        </p:spPr>
        <p:txBody>
          <a:bodyPr/>
          <a:lstStyle/>
          <a:p>
            <a:r>
              <a:rPr lang="en-US"/>
              <a:t>Daniel Pinheiro</a:t>
            </a:r>
          </a:p>
        </p:txBody>
      </p:sp>
      <p:sp>
        <p:nvSpPr>
          <p:cNvPr id="6" name="Slide Number Placeholder 5">
            <a:extLst>
              <a:ext uri="{FF2B5EF4-FFF2-40B4-BE49-F238E27FC236}">
                <a16:creationId xmlns:a16="http://schemas.microsoft.com/office/drawing/2014/main" id="{B85323D4-1426-1E5B-39DF-FF73B6B68ADB}"/>
              </a:ext>
            </a:extLst>
          </p:cNvPr>
          <p:cNvSpPr>
            <a:spLocks noGrp="1"/>
          </p:cNvSpPr>
          <p:nvPr>
            <p:ph type="sldNum" sz="quarter" idx="12"/>
          </p:nvPr>
        </p:nvSpPr>
        <p:spPr>
          <a:xfrm>
            <a:off x="8610600" y="6488700"/>
            <a:ext cx="2743200" cy="365125"/>
          </a:xfrm>
        </p:spPr>
        <p:txBody>
          <a:bodyPr/>
          <a:lstStyle/>
          <a:p>
            <a:fld id="{950F4E61-2AC1-408C-934D-5EE34A668F3D}" type="slidenum">
              <a:rPr lang="en-US" smtClean="0"/>
              <a:t>14</a:t>
            </a:fld>
            <a:endParaRPr lang="en-US"/>
          </a:p>
        </p:txBody>
      </p:sp>
      <p:cxnSp>
        <p:nvCxnSpPr>
          <p:cNvPr id="7" name="Straight Connector 6">
            <a:extLst>
              <a:ext uri="{FF2B5EF4-FFF2-40B4-BE49-F238E27FC236}">
                <a16:creationId xmlns:a16="http://schemas.microsoft.com/office/drawing/2014/main" id="{95BA68B5-8ABC-F96A-1644-03C5195F8422}"/>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97845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6AECF-B77F-60D9-8AD8-967859C92AA6}"/>
              </a:ext>
            </a:extLst>
          </p:cNvPr>
          <p:cNvSpPr>
            <a:spLocks noGrp="1"/>
          </p:cNvSpPr>
          <p:nvPr>
            <p:ph type="title"/>
          </p:nvPr>
        </p:nvSpPr>
        <p:spPr>
          <a:xfrm>
            <a:off x="838200" y="2766218"/>
            <a:ext cx="10515600" cy="1325563"/>
          </a:xfrm>
        </p:spPr>
        <p:txBody>
          <a:bodyPr/>
          <a:lstStyle/>
          <a:p>
            <a:pPr algn="ctr"/>
            <a:r>
              <a:rPr lang="en-US" dirty="0"/>
              <a:t>Thank you for your attention!</a:t>
            </a:r>
          </a:p>
        </p:txBody>
      </p:sp>
      <p:sp>
        <p:nvSpPr>
          <p:cNvPr id="3" name="Date Placeholder 2">
            <a:extLst>
              <a:ext uri="{FF2B5EF4-FFF2-40B4-BE49-F238E27FC236}">
                <a16:creationId xmlns:a16="http://schemas.microsoft.com/office/drawing/2014/main" id="{9CCA01AA-9515-7261-21D3-271E47D23F4E}"/>
              </a:ext>
            </a:extLst>
          </p:cNvPr>
          <p:cNvSpPr>
            <a:spLocks noGrp="1"/>
          </p:cNvSpPr>
          <p:nvPr>
            <p:ph type="dt" sz="half" idx="10"/>
          </p:nvPr>
        </p:nvSpPr>
        <p:spPr>
          <a:xfrm>
            <a:off x="838200" y="6488698"/>
            <a:ext cx="2743200" cy="365125"/>
          </a:xfrm>
        </p:spPr>
        <p:txBody>
          <a:bodyPr/>
          <a:lstStyle/>
          <a:p>
            <a:r>
              <a:rPr lang="en-US" dirty="0"/>
              <a:t>IBER2023</a:t>
            </a:r>
          </a:p>
        </p:txBody>
      </p:sp>
      <p:sp>
        <p:nvSpPr>
          <p:cNvPr id="6" name="Footer Placeholder 5">
            <a:extLst>
              <a:ext uri="{FF2B5EF4-FFF2-40B4-BE49-F238E27FC236}">
                <a16:creationId xmlns:a16="http://schemas.microsoft.com/office/drawing/2014/main" id="{5A436C92-4530-9AB3-9C8E-3BD9B11747C2}"/>
              </a:ext>
            </a:extLst>
          </p:cNvPr>
          <p:cNvSpPr>
            <a:spLocks noGrp="1"/>
          </p:cNvSpPr>
          <p:nvPr>
            <p:ph type="ftr" sz="quarter" idx="11"/>
          </p:nvPr>
        </p:nvSpPr>
        <p:spPr>
          <a:xfrm>
            <a:off x="4038600" y="6488698"/>
            <a:ext cx="4114800" cy="365125"/>
          </a:xfrm>
        </p:spPr>
        <p:txBody>
          <a:bodyPr/>
          <a:lstStyle/>
          <a:p>
            <a:r>
              <a:rPr lang="en-US"/>
              <a:t>Daniel Pinheiro</a:t>
            </a:r>
          </a:p>
        </p:txBody>
      </p:sp>
      <p:sp>
        <p:nvSpPr>
          <p:cNvPr id="7" name="Slide Number Placeholder 6">
            <a:extLst>
              <a:ext uri="{FF2B5EF4-FFF2-40B4-BE49-F238E27FC236}">
                <a16:creationId xmlns:a16="http://schemas.microsoft.com/office/drawing/2014/main" id="{116CB30A-6C1A-1126-9874-187D0226F302}"/>
              </a:ext>
            </a:extLst>
          </p:cNvPr>
          <p:cNvSpPr>
            <a:spLocks noGrp="1"/>
          </p:cNvSpPr>
          <p:nvPr>
            <p:ph type="sldNum" sz="quarter" idx="12"/>
          </p:nvPr>
        </p:nvSpPr>
        <p:spPr>
          <a:xfrm>
            <a:off x="8610600" y="6488698"/>
            <a:ext cx="2743200" cy="365125"/>
          </a:xfrm>
        </p:spPr>
        <p:txBody>
          <a:bodyPr/>
          <a:lstStyle/>
          <a:p>
            <a:fld id="{950F4E61-2AC1-408C-934D-5EE34A668F3D}" type="slidenum">
              <a:rPr lang="en-US" smtClean="0"/>
              <a:t>15</a:t>
            </a:fld>
            <a:endParaRPr lang="en-US"/>
          </a:p>
        </p:txBody>
      </p:sp>
      <p:cxnSp>
        <p:nvCxnSpPr>
          <p:cNvPr id="8" name="Straight Connector 7">
            <a:extLst>
              <a:ext uri="{FF2B5EF4-FFF2-40B4-BE49-F238E27FC236}">
                <a16:creationId xmlns:a16="http://schemas.microsoft.com/office/drawing/2014/main" id="{C5F713FD-5C14-CA1A-C065-D6660DFE7FDF}"/>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9" name="Picture 8" descr="A blue light on a black background&#10;&#10;Description automatically generated">
            <a:extLst>
              <a:ext uri="{FF2B5EF4-FFF2-40B4-BE49-F238E27FC236}">
                <a16:creationId xmlns:a16="http://schemas.microsoft.com/office/drawing/2014/main" id="{D71FF0DA-F12E-EA7C-82E6-877D39F8E9A1}"/>
              </a:ext>
            </a:extLst>
          </p:cNvPr>
          <p:cNvPicPr>
            <a:picLocks noChangeAspect="1"/>
          </p:cNvPicPr>
          <p:nvPr/>
        </p:nvPicPr>
        <p:blipFill rotWithShape="1">
          <a:blip r:embed="rId2">
            <a:extLst>
              <a:ext uri="{28A0092B-C50C-407E-A947-70E740481C1C}">
                <a14:useLocalDpi xmlns:a14="http://schemas.microsoft.com/office/drawing/2010/main" val="0"/>
              </a:ext>
            </a:extLst>
          </a:blip>
          <a:srcRect t="18254" b="15534"/>
          <a:stretch/>
        </p:blipFill>
        <p:spPr>
          <a:xfrm>
            <a:off x="159650" y="24198"/>
            <a:ext cx="2420512" cy="1590156"/>
          </a:xfrm>
          <a:prstGeom prst="rect">
            <a:avLst/>
          </a:prstGeom>
        </p:spPr>
      </p:pic>
      <p:pic>
        <p:nvPicPr>
          <p:cNvPr id="10" name="Picture 9" descr="A logo with a black background&#10;&#10;Description automatically generated">
            <a:extLst>
              <a:ext uri="{FF2B5EF4-FFF2-40B4-BE49-F238E27FC236}">
                <a16:creationId xmlns:a16="http://schemas.microsoft.com/office/drawing/2014/main" id="{1954673A-D923-C2FF-CEC4-885C223A356A}"/>
              </a:ext>
            </a:extLst>
          </p:cNvPr>
          <p:cNvPicPr>
            <a:picLocks noChangeAspect="1"/>
          </p:cNvPicPr>
          <p:nvPr/>
        </p:nvPicPr>
        <p:blipFill rotWithShape="1">
          <a:blip r:embed="rId3">
            <a:extLst>
              <a:ext uri="{28A0092B-C50C-407E-A947-70E740481C1C}">
                <a14:useLocalDpi xmlns:a14="http://schemas.microsoft.com/office/drawing/2010/main" val="0"/>
              </a:ext>
            </a:extLst>
          </a:blip>
          <a:srcRect l="24294" r="22557"/>
          <a:stretch/>
        </p:blipFill>
        <p:spPr>
          <a:xfrm>
            <a:off x="10127854" y="238644"/>
            <a:ext cx="1904496" cy="1524842"/>
          </a:xfrm>
          <a:prstGeom prst="rect">
            <a:avLst/>
          </a:prstGeom>
        </p:spPr>
      </p:pic>
    </p:spTree>
    <p:extLst>
      <p:ext uri="{BB962C8B-B14F-4D97-AF65-F5344CB8AC3E}">
        <p14:creationId xmlns:p14="http://schemas.microsoft.com/office/powerpoint/2010/main" val="11600832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EBD98-E948-D907-7A20-49D6A6C79C47}"/>
              </a:ext>
            </a:extLst>
          </p:cNvPr>
          <p:cNvSpPr>
            <a:spLocks noGrp="1"/>
          </p:cNvSpPr>
          <p:nvPr>
            <p:ph type="title"/>
          </p:nvPr>
        </p:nvSpPr>
        <p:spPr/>
        <p:txBody>
          <a:bodyPr/>
          <a:lstStyle/>
          <a:p>
            <a:r>
              <a:rPr lang="en-US" dirty="0"/>
              <a:t>Equations</a:t>
            </a:r>
          </a:p>
        </p:txBody>
      </p:sp>
      <p:sp>
        <p:nvSpPr>
          <p:cNvPr id="3" name="Date Placeholder 2">
            <a:extLst>
              <a:ext uri="{FF2B5EF4-FFF2-40B4-BE49-F238E27FC236}">
                <a16:creationId xmlns:a16="http://schemas.microsoft.com/office/drawing/2014/main" id="{B177FBA5-9A1D-A32C-F55B-ACB75EFE0A80}"/>
              </a:ext>
            </a:extLst>
          </p:cNvPr>
          <p:cNvSpPr>
            <a:spLocks noGrp="1"/>
          </p:cNvSpPr>
          <p:nvPr>
            <p:ph type="dt" sz="half" idx="10"/>
          </p:nvPr>
        </p:nvSpPr>
        <p:spPr>
          <a:xfrm>
            <a:off x="838200" y="6488699"/>
            <a:ext cx="2743200" cy="365125"/>
          </a:xfrm>
        </p:spPr>
        <p:txBody>
          <a:bodyPr/>
          <a:lstStyle/>
          <a:p>
            <a:r>
              <a:rPr lang="en-US"/>
              <a:t>IBER2023</a:t>
            </a:r>
          </a:p>
        </p:txBody>
      </p:sp>
      <p:sp>
        <p:nvSpPr>
          <p:cNvPr id="5" name="Footer Placeholder 4">
            <a:extLst>
              <a:ext uri="{FF2B5EF4-FFF2-40B4-BE49-F238E27FC236}">
                <a16:creationId xmlns:a16="http://schemas.microsoft.com/office/drawing/2014/main" id="{AEA0E191-062B-1B1E-BD7D-3C557830E8E1}"/>
              </a:ext>
            </a:extLst>
          </p:cNvPr>
          <p:cNvSpPr>
            <a:spLocks noGrp="1"/>
          </p:cNvSpPr>
          <p:nvPr>
            <p:ph type="ftr" sz="quarter" idx="11"/>
          </p:nvPr>
        </p:nvSpPr>
        <p:spPr>
          <a:xfrm>
            <a:off x="4038600" y="6488699"/>
            <a:ext cx="4114800" cy="365125"/>
          </a:xfrm>
        </p:spPr>
        <p:txBody>
          <a:bodyPr/>
          <a:lstStyle/>
          <a:p>
            <a:r>
              <a:rPr lang="en-US"/>
              <a:t>Daniel Pinheiro</a:t>
            </a:r>
          </a:p>
        </p:txBody>
      </p:sp>
      <p:sp>
        <p:nvSpPr>
          <p:cNvPr id="6" name="Slide Number Placeholder 5">
            <a:extLst>
              <a:ext uri="{FF2B5EF4-FFF2-40B4-BE49-F238E27FC236}">
                <a16:creationId xmlns:a16="http://schemas.microsoft.com/office/drawing/2014/main" id="{202DCBE4-F1FA-D951-D8D8-E72D9C71B05E}"/>
              </a:ext>
            </a:extLst>
          </p:cNvPr>
          <p:cNvSpPr>
            <a:spLocks noGrp="1"/>
          </p:cNvSpPr>
          <p:nvPr>
            <p:ph type="sldNum" sz="quarter" idx="12"/>
          </p:nvPr>
        </p:nvSpPr>
        <p:spPr>
          <a:xfrm>
            <a:off x="8610600" y="6488699"/>
            <a:ext cx="2743200" cy="365125"/>
          </a:xfrm>
        </p:spPr>
        <p:txBody>
          <a:bodyPr/>
          <a:lstStyle/>
          <a:p>
            <a:fld id="{950F4E61-2AC1-408C-934D-5EE34A668F3D}" type="slidenum">
              <a:rPr lang="en-US" smtClean="0"/>
              <a:t>16</a:t>
            </a:fld>
            <a:endParaRPr lang="en-US"/>
          </a:p>
        </p:txBody>
      </p:sp>
      <p:cxnSp>
        <p:nvCxnSpPr>
          <p:cNvPr id="7" name="Straight Connector 6">
            <a:extLst>
              <a:ext uri="{FF2B5EF4-FFF2-40B4-BE49-F238E27FC236}">
                <a16:creationId xmlns:a16="http://schemas.microsoft.com/office/drawing/2014/main" id="{739A467E-2B0B-0542-83F1-1EDAC362364B}"/>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9DB362BA-1D92-AE96-8F8B-A20277E2D9C8}"/>
              </a:ext>
            </a:extLst>
          </p:cNvPr>
          <p:cNvPicPr>
            <a:picLocks noChangeAspect="1"/>
          </p:cNvPicPr>
          <p:nvPr/>
        </p:nvPicPr>
        <p:blipFill>
          <a:blip r:embed="rId2"/>
          <a:stretch>
            <a:fillRect/>
          </a:stretch>
        </p:blipFill>
        <p:spPr>
          <a:xfrm>
            <a:off x="485343" y="1723105"/>
            <a:ext cx="3096057" cy="790685"/>
          </a:xfrm>
          <a:prstGeom prst="rect">
            <a:avLst/>
          </a:prstGeom>
        </p:spPr>
      </p:pic>
      <p:pic>
        <p:nvPicPr>
          <p:cNvPr id="12" name="Picture 11">
            <a:extLst>
              <a:ext uri="{FF2B5EF4-FFF2-40B4-BE49-F238E27FC236}">
                <a16:creationId xmlns:a16="http://schemas.microsoft.com/office/drawing/2014/main" id="{44753DF0-4D5E-F952-750B-60BD5BEB2CB3}"/>
              </a:ext>
            </a:extLst>
          </p:cNvPr>
          <p:cNvPicPr>
            <a:picLocks noChangeAspect="1"/>
          </p:cNvPicPr>
          <p:nvPr/>
        </p:nvPicPr>
        <p:blipFill>
          <a:blip r:embed="rId3"/>
          <a:stretch>
            <a:fillRect/>
          </a:stretch>
        </p:blipFill>
        <p:spPr>
          <a:xfrm>
            <a:off x="485343" y="2936081"/>
            <a:ext cx="4286848" cy="1581371"/>
          </a:xfrm>
          <a:prstGeom prst="rect">
            <a:avLst/>
          </a:prstGeom>
        </p:spPr>
      </p:pic>
      <p:pic>
        <p:nvPicPr>
          <p:cNvPr id="14" name="Picture 13">
            <a:extLst>
              <a:ext uri="{FF2B5EF4-FFF2-40B4-BE49-F238E27FC236}">
                <a16:creationId xmlns:a16="http://schemas.microsoft.com/office/drawing/2014/main" id="{A5E3204C-7451-B63A-CAD7-461393D84BAC}"/>
              </a:ext>
            </a:extLst>
          </p:cNvPr>
          <p:cNvPicPr>
            <a:picLocks noChangeAspect="1"/>
          </p:cNvPicPr>
          <p:nvPr/>
        </p:nvPicPr>
        <p:blipFill>
          <a:blip r:embed="rId4"/>
          <a:stretch>
            <a:fillRect/>
          </a:stretch>
        </p:blipFill>
        <p:spPr>
          <a:xfrm>
            <a:off x="485343" y="5209678"/>
            <a:ext cx="2457793" cy="619211"/>
          </a:xfrm>
          <a:prstGeom prst="rect">
            <a:avLst/>
          </a:prstGeom>
        </p:spPr>
      </p:pic>
      <p:pic>
        <p:nvPicPr>
          <p:cNvPr id="16" name="Picture 15">
            <a:extLst>
              <a:ext uri="{FF2B5EF4-FFF2-40B4-BE49-F238E27FC236}">
                <a16:creationId xmlns:a16="http://schemas.microsoft.com/office/drawing/2014/main" id="{F1FFC9BF-2AE2-5EA2-5087-03384436104C}"/>
              </a:ext>
            </a:extLst>
          </p:cNvPr>
          <p:cNvPicPr>
            <a:picLocks noChangeAspect="1"/>
          </p:cNvPicPr>
          <p:nvPr/>
        </p:nvPicPr>
        <p:blipFill>
          <a:blip r:embed="rId5"/>
          <a:stretch>
            <a:fillRect/>
          </a:stretch>
        </p:blipFill>
        <p:spPr>
          <a:xfrm>
            <a:off x="8243644" y="1626482"/>
            <a:ext cx="3477110" cy="1124107"/>
          </a:xfrm>
          <a:prstGeom prst="rect">
            <a:avLst/>
          </a:prstGeom>
        </p:spPr>
      </p:pic>
      <p:pic>
        <p:nvPicPr>
          <p:cNvPr id="18" name="Picture 17">
            <a:extLst>
              <a:ext uri="{FF2B5EF4-FFF2-40B4-BE49-F238E27FC236}">
                <a16:creationId xmlns:a16="http://schemas.microsoft.com/office/drawing/2014/main" id="{33973512-EB58-4019-5DFC-E762253F4068}"/>
              </a:ext>
            </a:extLst>
          </p:cNvPr>
          <p:cNvPicPr>
            <a:picLocks noChangeAspect="1"/>
          </p:cNvPicPr>
          <p:nvPr/>
        </p:nvPicPr>
        <p:blipFill>
          <a:blip r:embed="rId6"/>
          <a:stretch>
            <a:fillRect/>
          </a:stretch>
        </p:blipFill>
        <p:spPr>
          <a:xfrm>
            <a:off x="8753303" y="4022468"/>
            <a:ext cx="2457793" cy="876422"/>
          </a:xfrm>
          <a:prstGeom prst="rect">
            <a:avLst/>
          </a:prstGeom>
        </p:spPr>
      </p:pic>
      <p:sp>
        <p:nvSpPr>
          <p:cNvPr id="19" name="TextBox 18">
            <a:extLst>
              <a:ext uri="{FF2B5EF4-FFF2-40B4-BE49-F238E27FC236}">
                <a16:creationId xmlns:a16="http://schemas.microsoft.com/office/drawing/2014/main" id="{1C4B2676-0B2F-7C50-5AE8-DFDCFD8525EA}"/>
              </a:ext>
            </a:extLst>
          </p:cNvPr>
          <p:cNvSpPr txBox="1"/>
          <p:nvPr/>
        </p:nvSpPr>
        <p:spPr>
          <a:xfrm>
            <a:off x="9142526" y="1199647"/>
            <a:ext cx="2430379" cy="369332"/>
          </a:xfrm>
          <a:prstGeom prst="rect">
            <a:avLst/>
          </a:prstGeom>
          <a:noFill/>
        </p:spPr>
        <p:txBody>
          <a:bodyPr wrap="square" rtlCol="0">
            <a:spAutoFit/>
          </a:bodyPr>
          <a:lstStyle/>
          <a:p>
            <a:r>
              <a:rPr lang="en-US" dirty="0"/>
              <a:t>SC Step 1</a:t>
            </a:r>
          </a:p>
        </p:txBody>
      </p:sp>
      <p:sp>
        <p:nvSpPr>
          <p:cNvPr id="20" name="TextBox 19">
            <a:extLst>
              <a:ext uri="{FF2B5EF4-FFF2-40B4-BE49-F238E27FC236}">
                <a16:creationId xmlns:a16="http://schemas.microsoft.com/office/drawing/2014/main" id="{308D5CE2-18D4-E564-3705-E809C05C28EF}"/>
              </a:ext>
            </a:extLst>
          </p:cNvPr>
          <p:cNvSpPr txBox="1"/>
          <p:nvPr/>
        </p:nvSpPr>
        <p:spPr>
          <a:xfrm>
            <a:off x="9142525" y="3593496"/>
            <a:ext cx="2430379" cy="369332"/>
          </a:xfrm>
          <a:prstGeom prst="rect">
            <a:avLst/>
          </a:prstGeom>
          <a:noFill/>
        </p:spPr>
        <p:txBody>
          <a:bodyPr wrap="square" rtlCol="0">
            <a:spAutoFit/>
          </a:bodyPr>
          <a:lstStyle/>
          <a:p>
            <a:r>
              <a:rPr lang="en-US" dirty="0"/>
              <a:t>SC Step 2</a:t>
            </a:r>
          </a:p>
        </p:txBody>
      </p:sp>
      <p:pic>
        <p:nvPicPr>
          <p:cNvPr id="22" name="Picture 21">
            <a:extLst>
              <a:ext uri="{FF2B5EF4-FFF2-40B4-BE49-F238E27FC236}">
                <a16:creationId xmlns:a16="http://schemas.microsoft.com/office/drawing/2014/main" id="{173450EB-A48E-F56C-E740-2E06D9A1BD55}"/>
              </a:ext>
            </a:extLst>
          </p:cNvPr>
          <p:cNvPicPr>
            <a:picLocks noChangeAspect="1"/>
          </p:cNvPicPr>
          <p:nvPr/>
        </p:nvPicPr>
        <p:blipFill>
          <a:blip r:embed="rId7"/>
          <a:stretch>
            <a:fillRect/>
          </a:stretch>
        </p:blipFill>
        <p:spPr>
          <a:xfrm>
            <a:off x="4500148" y="1084517"/>
            <a:ext cx="2676899" cy="1390844"/>
          </a:xfrm>
          <a:prstGeom prst="rect">
            <a:avLst/>
          </a:prstGeom>
        </p:spPr>
      </p:pic>
      <p:pic>
        <p:nvPicPr>
          <p:cNvPr id="24" name="Picture 23">
            <a:extLst>
              <a:ext uri="{FF2B5EF4-FFF2-40B4-BE49-F238E27FC236}">
                <a16:creationId xmlns:a16="http://schemas.microsoft.com/office/drawing/2014/main" id="{CFA69A3A-0871-3A57-9D6C-2D6FEA132237}"/>
              </a:ext>
            </a:extLst>
          </p:cNvPr>
          <p:cNvPicPr>
            <a:picLocks noChangeAspect="1"/>
          </p:cNvPicPr>
          <p:nvPr/>
        </p:nvPicPr>
        <p:blipFill>
          <a:blip r:embed="rId8"/>
          <a:stretch>
            <a:fillRect/>
          </a:stretch>
        </p:blipFill>
        <p:spPr>
          <a:xfrm>
            <a:off x="4380912" y="2831390"/>
            <a:ext cx="3038899" cy="762106"/>
          </a:xfrm>
          <a:prstGeom prst="rect">
            <a:avLst/>
          </a:prstGeom>
        </p:spPr>
      </p:pic>
      <p:pic>
        <p:nvPicPr>
          <p:cNvPr id="26" name="Picture 25">
            <a:extLst>
              <a:ext uri="{FF2B5EF4-FFF2-40B4-BE49-F238E27FC236}">
                <a16:creationId xmlns:a16="http://schemas.microsoft.com/office/drawing/2014/main" id="{C84A8C6A-54DA-8042-7F2E-6AD0DFE822EE}"/>
              </a:ext>
            </a:extLst>
          </p:cNvPr>
          <p:cNvPicPr>
            <a:picLocks noChangeAspect="1"/>
          </p:cNvPicPr>
          <p:nvPr/>
        </p:nvPicPr>
        <p:blipFill>
          <a:blip r:embed="rId9"/>
          <a:stretch>
            <a:fillRect/>
          </a:stretch>
        </p:blipFill>
        <p:spPr>
          <a:xfrm>
            <a:off x="3818856" y="4734198"/>
            <a:ext cx="4791744" cy="685896"/>
          </a:xfrm>
          <a:prstGeom prst="rect">
            <a:avLst/>
          </a:prstGeom>
        </p:spPr>
      </p:pic>
    </p:spTree>
    <p:extLst>
      <p:ext uri="{BB962C8B-B14F-4D97-AF65-F5344CB8AC3E}">
        <p14:creationId xmlns:p14="http://schemas.microsoft.com/office/powerpoint/2010/main" val="2798990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EBD98-E948-D907-7A20-49D6A6C79C47}"/>
              </a:ext>
            </a:extLst>
          </p:cNvPr>
          <p:cNvSpPr>
            <a:spLocks noGrp="1"/>
          </p:cNvSpPr>
          <p:nvPr>
            <p:ph type="title"/>
          </p:nvPr>
        </p:nvSpPr>
        <p:spPr/>
        <p:txBody>
          <a:bodyPr/>
          <a:lstStyle/>
          <a:p>
            <a:r>
              <a:rPr lang="en-US" dirty="0"/>
              <a:t>MCDF Method</a:t>
            </a:r>
          </a:p>
        </p:txBody>
      </p:sp>
      <p:sp>
        <p:nvSpPr>
          <p:cNvPr id="4" name="TextBox 3">
            <a:extLst>
              <a:ext uri="{FF2B5EF4-FFF2-40B4-BE49-F238E27FC236}">
                <a16:creationId xmlns:a16="http://schemas.microsoft.com/office/drawing/2014/main" id="{7E789389-CEAB-A3B6-548D-76FEFF604509}"/>
              </a:ext>
            </a:extLst>
          </p:cNvPr>
          <p:cNvSpPr txBox="1"/>
          <p:nvPr/>
        </p:nvSpPr>
        <p:spPr>
          <a:xfrm>
            <a:off x="773836" y="1456521"/>
            <a:ext cx="10644327" cy="2862322"/>
          </a:xfrm>
          <a:prstGeom prst="rect">
            <a:avLst/>
          </a:prstGeom>
          <a:noFill/>
        </p:spPr>
        <p:txBody>
          <a:bodyPr wrap="square" rtlCol="0">
            <a:spAutoFit/>
          </a:bodyPr>
          <a:lstStyle/>
          <a:p>
            <a:pPr algn="just"/>
            <a:r>
              <a:rPr lang="en-US" dirty="0"/>
              <a:t>The most common approximation is the “no pair” approximation, where we explicitly exclude the existence of electron-positron pairs. We do this by starting from the formal Hamiltonian of an N electron system:</a:t>
            </a:r>
          </a:p>
          <a:p>
            <a:pPr algn="just"/>
            <a:r>
              <a:rPr lang="en-US" dirty="0"/>
              <a:t>H = H0[Ne-,0e+] + H1[(N + 1)e-,1e+] + H2[(N + 2)e-,2e+] + …,</a:t>
            </a:r>
          </a:p>
          <a:p>
            <a:pPr algn="just"/>
            <a:r>
              <a:rPr lang="en-US" dirty="0"/>
              <a:t>Taking only the first term for our effective Hamiltonian.</a:t>
            </a:r>
          </a:p>
          <a:p>
            <a:pPr algn="just"/>
            <a:r>
              <a:rPr lang="en-US" dirty="0"/>
              <a:t>The interactions considered are then the sum of one-electron and two-electron interactions, where both include and expansion in terms of the coupling constant (</a:t>
            </a:r>
            <a:r>
              <a:rPr lang="el-GR" dirty="0"/>
              <a:t>α</a:t>
            </a:r>
            <a:r>
              <a:rPr lang="en-US" dirty="0"/>
              <a:t>). </a:t>
            </a:r>
          </a:p>
          <a:p>
            <a:pPr algn="just"/>
            <a:r>
              <a:rPr lang="en-US" dirty="0"/>
              <a:t>When performing the sum for the whole series in powers of </a:t>
            </a:r>
            <a:r>
              <a:rPr lang="el-GR" dirty="0"/>
              <a:t>α</a:t>
            </a:r>
            <a:r>
              <a:rPr lang="en-US" dirty="0"/>
              <a:t> for the one-electron interaction with the nuclear field, the Dirac one-electron operator enables us to consider the nuclear field as a classical external field.</a:t>
            </a:r>
          </a:p>
          <a:p>
            <a:pPr algn="just"/>
            <a:r>
              <a:rPr lang="en-US" dirty="0"/>
              <a:t>The two-electron interaction must be deduced from QED, which is usually done in the bound state picture of the S-matrix, which after time integration, reduces to the generalized form of the </a:t>
            </a:r>
            <a:r>
              <a:rPr lang="en-US" dirty="0" err="1"/>
              <a:t>Breit</a:t>
            </a:r>
            <a:r>
              <a:rPr lang="en-US" dirty="0"/>
              <a:t> operator.</a:t>
            </a:r>
          </a:p>
        </p:txBody>
      </p:sp>
      <p:pic>
        <p:nvPicPr>
          <p:cNvPr id="9" name="Picture 8" descr="A diagram of a graph&#10;&#10;Description automatically generated">
            <a:extLst>
              <a:ext uri="{FF2B5EF4-FFF2-40B4-BE49-F238E27FC236}">
                <a16:creationId xmlns:a16="http://schemas.microsoft.com/office/drawing/2014/main" id="{11C24ABD-9445-4466-A46F-A8CAEC827A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0201" y="4314463"/>
            <a:ext cx="3447626" cy="2174032"/>
          </a:xfrm>
          <a:prstGeom prst="rect">
            <a:avLst/>
          </a:prstGeom>
        </p:spPr>
      </p:pic>
      <p:sp>
        <p:nvSpPr>
          <p:cNvPr id="3" name="Date Placeholder 2">
            <a:extLst>
              <a:ext uri="{FF2B5EF4-FFF2-40B4-BE49-F238E27FC236}">
                <a16:creationId xmlns:a16="http://schemas.microsoft.com/office/drawing/2014/main" id="{B177FBA5-9A1D-A32C-F55B-ACB75EFE0A80}"/>
              </a:ext>
            </a:extLst>
          </p:cNvPr>
          <p:cNvSpPr>
            <a:spLocks noGrp="1"/>
          </p:cNvSpPr>
          <p:nvPr>
            <p:ph type="dt" sz="half" idx="10"/>
          </p:nvPr>
        </p:nvSpPr>
        <p:spPr>
          <a:xfrm>
            <a:off x="838200" y="6488699"/>
            <a:ext cx="2743200" cy="365125"/>
          </a:xfrm>
        </p:spPr>
        <p:txBody>
          <a:bodyPr/>
          <a:lstStyle/>
          <a:p>
            <a:r>
              <a:rPr lang="en-US"/>
              <a:t>IBER2023</a:t>
            </a:r>
          </a:p>
        </p:txBody>
      </p:sp>
      <p:sp>
        <p:nvSpPr>
          <p:cNvPr id="5" name="Footer Placeholder 4">
            <a:extLst>
              <a:ext uri="{FF2B5EF4-FFF2-40B4-BE49-F238E27FC236}">
                <a16:creationId xmlns:a16="http://schemas.microsoft.com/office/drawing/2014/main" id="{AEA0E191-062B-1B1E-BD7D-3C557830E8E1}"/>
              </a:ext>
            </a:extLst>
          </p:cNvPr>
          <p:cNvSpPr>
            <a:spLocks noGrp="1"/>
          </p:cNvSpPr>
          <p:nvPr>
            <p:ph type="ftr" sz="quarter" idx="11"/>
          </p:nvPr>
        </p:nvSpPr>
        <p:spPr>
          <a:xfrm>
            <a:off x="4038600" y="6488699"/>
            <a:ext cx="4114800" cy="365125"/>
          </a:xfrm>
        </p:spPr>
        <p:txBody>
          <a:bodyPr/>
          <a:lstStyle/>
          <a:p>
            <a:r>
              <a:rPr lang="en-US"/>
              <a:t>Daniel Pinheiro</a:t>
            </a:r>
          </a:p>
        </p:txBody>
      </p:sp>
      <p:sp>
        <p:nvSpPr>
          <p:cNvPr id="6" name="Slide Number Placeholder 5">
            <a:extLst>
              <a:ext uri="{FF2B5EF4-FFF2-40B4-BE49-F238E27FC236}">
                <a16:creationId xmlns:a16="http://schemas.microsoft.com/office/drawing/2014/main" id="{202DCBE4-F1FA-D951-D8D8-E72D9C71B05E}"/>
              </a:ext>
            </a:extLst>
          </p:cNvPr>
          <p:cNvSpPr>
            <a:spLocks noGrp="1"/>
          </p:cNvSpPr>
          <p:nvPr>
            <p:ph type="sldNum" sz="quarter" idx="12"/>
          </p:nvPr>
        </p:nvSpPr>
        <p:spPr>
          <a:xfrm>
            <a:off x="8610600" y="6488699"/>
            <a:ext cx="2743200" cy="365125"/>
          </a:xfrm>
        </p:spPr>
        <p:txBody>
          <a:bodyPr/>
          <a:lstStyle/>
          <a:p>
            <a:fld id="{950F4E61-2AC1-408C-934D-5EE34A668F3D}" type="slidenum">
              <a:rPr lang="en-US" smtClean="0"/>
              <a:t>17</a:t>
            </a:fld>
            <a:endParaRPr lang="en-US"/>
          </a:p>
        </p:txBody>
      </p:sp>
      <p:cxnSp>
        <p:nvCxnSpPr>
          <p:cNvPr id="7" name="Straight Connector 6">
            <a:extLst>
              <a:ext uri="{FF2B5EF4-FFF2-40B4-BE49-F238E27FC236}">
                <a16:creationId xmlns:a16="http://schemas.microsoft.com/office/drawing/2014/main" id="{739A467E-2B0B-0542-83F1-1EDAC362364B}"/>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24091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A4797F-5ADF-EDB5-2ACB-0B81E215AF52}"/>
              </a:ext>
            </a:extLst>
          </p:cNvPr>
          <p:cNvSpPr>
            <a:spLocks noGrp="1"/>
          </p:cNvSpPr>
          <p:nvPr>
            <p:ph type="title"/>
          </p:nvPr>
        </p:nvSpPr>
        <p:spPr/>
        <p:txBody>
          <a:bodyPr/>
          <a:lstStyle/>
          <a:p>
            <a:r>
              <a:rPr lang="en-US" dirty="0"/>
              <a:t>MCDF Method</a:t>
            </a:r>
          </a:p>
        </p:txBody>
      </p:sp>
      <p:sp>
        <p:nvSpPr>
          <p:cNvPr id="4" name="TextBox 3">
            <a:extLst>
              <a:ext uri="{FF2B5EF4-FFF2-40B4-BE49-F238E27FC236}">
                <a16:creationId xmlns:a16="http://schemas.microsoft.com/office/drawing/2014/main" id="{2AC0AA55-5189-DD17-C70B-B3FA437D90FA}"/>
              </a:ext>
            </a:extLst>
          </p:cNvPr>
          <p:cNvSpPr txBox="1"/>
          <p:nvPr/>
        </p:nvSpPr>
        <p:spPr>
          <a:xfrm>
            <a:off x="1083075" y="1811045"/>
            <a:ext cx="10515600" cy="3416320"/>
          </a:xfrm>
          <a:prstGeom prst="rect">
            <a:avLst/>
          </a:prstGeom>
          <a:noFill/>
        </p:spPr>
        <p:txBody>
          <a:bodyPr wrap="square" rtlCol="0">
            <a:spAutoFit/>
          </a:bodyPr>
          <a:lstStyle/>
          <a:p>
            <a:pPr algn="just"/>
            <a:r>
              <a:rPr lang="en-US" dirty="0"/>
              <a:t>We know that to accurately predict the electronic properties of atoms we need to introduce relativistic correction terms, especially for heavier atoms.</a:t>
            </a:r>
          </a:p>
          <a:p>
            <a:pPr algn="just"/>
            <a:r>
              <a:rPr lang="en-US" dirty="0"/>
              <a:t>In 1951 Salpeter and Bethe published an equation for the fully relativistic interaction of two bound state particles, including QED corrections. This equation can also be extended to an N-electron system providing us with highly accurate results for any bound system. Additionally, in 1956 a reduction of the Dirac equation for an electron in external fields to small components was given by Sucher, which can be combined with the Salpeter and Bethe equation.</a:t>
            </a:r>
          </a:p>
          <a:p>
            <a:pPr algn="just"/>
            <a:r>
              <a:rPr lang="en-US" dirty="0"/>
              <a:t>This is amazing but it has 2 main problems: as the relativistic quantum theory only conserved the total charge and not the number of particles, the Salpeter and Bethe equation must be written with an open-form integral kernel; as the theory requires a fully relativistic covariance the equation also must be expressed with more than 1 independent time variable.</a:t>
            </a:r>
          </a:p>
          <a:p>
            <a:pPr algn="just"/>
            <a:r>
              <a:rPr lang="en-US" dirty="0"/>
              <a:t>This means we need some sort of approximation to calculate something out of these amazing theories.</a:t>
            </a:r>
          </a:p>
        </p:txBody>
      </p:sp>
      <p:sp>
        <p:nvSpPr>
          <p:cNvPr id="3" name="Date Placeholder 2">
            <a:extLst>
              <a:ext uri="{FF2B5EF4-FFF2-40B4-BE49-F238E27FC236}">
                <a16:creationId xmlns:a16="http://schemas.microsoft.com/office/drawing/2014/main" id="{B5740772-9B96-8CA8-4B71-6622E067C01A}"/>
              </a:ext>
            </a:extLst>
          </p:cNvPr>
          <p:cNvSpPr>
            <a:spLocks noGrp="1"/>
          </p:cNvSpPr>
          <p:nvPr>
            <p:ph type="dt" sz="half" idx="10"/>
          </p:nvPr>
        </p:nvSpPr>
        <p:spPr>
          <a:xfrm>
            <a:off x="838200" y="6488700"/>
            <a:ext cx="2743200" cy="365125"/>
          </a:xfrm>
        </p:spPr>
        <p:txBody>
          <a:bodyPr/>
          <a:lstStyle/>
          <a:p>
            <a:r>
              <a:rPr lang="en-US"/>
              <a:t>IBER2023</a:t>
            </a:r>
          </a:p>
        </p:txBody>
      </p:sp>
      <p:sp>
        <p:nvSpPr>
          <p:cNvPr id="5" name="Footer Placeholder 4">
            <a:extLst>
              <a:ext uri="{FF2B5EF4-FFF2-40B4-BE49-F238E27FC236}">
                <a16:creationId xmlns:a16="http://schemas.microsoft.com/office/drawing/2014/main" id="{60D1AFC1-B939-2343-792F-E2AABD512269}"/>
              </a:ext>
            </a:extLst>
          </p:cNvPr>
          <p:cNvSpPr>
            <a:spLocks noGrp="1"/>
          </p:cNvSpPr>
          <p:nvPr>
            <p:ph type="ftr" sz="quarter" idx="11"/>
          </p:nvPr>
        </p:nvSpPr>
        <p:spPr>
          <a:xfrm>
            <a:off x="4038600" y="6488700"/>
            <a:ext cx="4114800" cy="365125"/>
          </a:xfrm>
        </p:spPr>
        <p:txBody>
          <a:bodyPr/>
          <a:lstStyle/>
          <a:p>
            <a:r>
              <a:rPr lang="en-US"/>
              <a:t>Daniel Pinheiro</a:t>
            </a:r>
          </a:p>
        </p:txBody>
      </p:sp>
      <p:sp>
        <p:nvSpPr>
          <p:cNvPr id="6" name="Slide Number Placeholder 5">
            <a:extLst>
              <a:ext uri="{FF2B5EF4-FFF2-40B4-BE49-F238E27FC236}">
                <a16:creationId xmlns:a16="http://schemas.microsoft.com/office/drawing/2014/main" id="{4431D812-B6FE-4B42-123F-4E8D40029CD3}"/>
              </a:ext>
            </a:extLst>
          </p:cNvPr>
          <p:cNvSpPr>
            <a:spLocks noGrp="1"/>
          </p:cNvSpPr>
          <p:nvPr>
            <p:ph type="sldNum" sz="quarter" idx="12"/>
          </p:nvPr>
        </p:nvSpPr>
        <p:spPr>
          <a:xfrm>
            <a:off x="8610600" y="6488700"/>
            <a:ext cx="2743200" cy="365125"/>
          </a:xfrm>
        </p:spPr>
        <p:txBody>
          <a:bodyPr/>
          <a:lstStyle/>
          <a:p>
            <a:fld id="{950F4E61-2AC1-408C-934D-5EE34A668F3D}" type="slidenum">
              <a:rPr lang="en-US" smtClean="0"/>
              <a:t>18</a:t>
            </a:fld>
            <a:endParaRPr lang="en-US"/>
          </a:p>
        </p:txBody>
      </p:sp>
      <p:cxnSp>
        <p:nvCxnSpPr>
          <p:cNvPr id="7" name="Straight Connector 6">
            <a:extLst>
              <a:ext uri="{FF2B5EF4-FFF2-40B4-BE49-F238E27FC236}">
                <a16:creationId xmlns:a16="http://schemas.microsoft.com/office/drawing/2014/main" id="{EDE0558C-CEB9-941E-F97F-521E210409E7}"/>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4510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452E9-489C-B371-724A-EF33C3705B06}"/>
              </a:ext>
            </a:extLst>
          </p:cNvPr>
          <p:cNvSpPr>
            <a:spLocks noGrp="1"/>
          </p:cNvSpPr>
          <p:nvPr>
            <p:ph type="title"/>
          </p:nvPr>
        </p:nvSpPr>
        <p:spPr/>
        <p:txBody>
          <a:bodyPr>
            <a:normAutofit/>
          </a:bodyPr>
          <a:lstStyle/>
          <a:p>
            <a:r>
              <a:rPr lang="en-US" dirty="0"/>
              <a:t>Calculation methods details and possible problems</a:t>
            </a:r>
          </a:p>
        </p:txBody>
      </p:sp>
      <p:sp>
        <p:nvSpPr>
          <p:cNvPr id="3" name="Content Placeholder 2">
            <a:extLst>
              <a:ext uri="{FF2B5EF4-FFF2-40B4-BE49-F238E27FC236}">
                <a16:creationId xmlns:a16="http://schemas.microsoft.com/office/drawing/2014/main" id="{9AE7261B-4388-EFDF-79C8-D63D04C01E60}"/>
              </a:ext>
            </a:extLst>
          </p:cNvPr>
          <p:cNvSpPr>
            <a:spLocks noGrp="1"/>
          </p:cNvSpPr>
          <p:nvPr>
            <p:ph idx="1"/>
          </p:nvPr>
        </p:nvSpPr>
        <p:spPr/>
        <p:txBody>
          <a:bodyPr>
            <a:normAutofit fontScale="92500" lnSpcReduction="20000"/>
          </a:bodyPr>
          <a:lstStyle/>
          <a:p>
            <a:r>
              <a:rPr lang="en-US" dirty="0"/>
              <a:t>An iterative numerical method is used to obtain each of the optimized electron wavefunctions from first principles.</a:t>
            </a:r>
          </a:p>
          <a:p>
            <a:r>
              <a:rPr lang="en-US" dirty="0"/>
              <a:t>Due to the nature of this method convergence is not guaranteed and could produce wrong results.</a:t>
            </a:r>
          </a:p>
          <a:p>
            <a:r>
              <a:rPr lang="en-US" dirty="0"/>
              <a:t>Various quantities related with the calculation cycles, as well as with physical properties of each orbital, are available to evaluate the convergence of each calculation and prevent wrong results.</a:t>
            </a:r>
          </a:p>
          <a:p>
            <a:r>
              <a:rPr lang="en-US" dirty="0"/>
              <a:t>Wavefunctions can also be approximated by other functions during the iterative optimization process, of which splines produce the best results.</a:t>
            </a:r>
          </a:p>
          <a:p>
            <a:r>
              <a:rPr lang="en-US" dirty="0"/>
              <a:t>Even when arriving at a solution for the atomic structure, sometimes it will not be consistent with previously calculated states. Although oftentimes impossible, one must try to maintain consistency with the calculation parameters across all states.</a:t>
            </a:r>
          </a:p>
        </p:txBody>
      </p:sp>
      <p:sp>
        <p:nvSpPr>
          <p:cNvPr id="4" name="Date Placeholder 3">
            <a:extLst>
              <a:ext uri="{FF2B5EF4-FFF2-40B4-BE49-F238E27FC236}">
                <a16:creationId xmlns:a16="http://schemas.microsoft.com/office/drawing/2014/main" id="{8A7C278C-45A6-DEE8-A5F2-8AA761270484}"/>
              </a:ext>
            </a:extLst>
          </p:cNvPr>
          <p:cNvSpPr>
            <a:spLocks noGrp="1"/>
          </p:cNvSpPr>
          <p:nvPr>
            <p:ph type="dt" sz="half" idx="10"/>
          </p:nvPr>
        </p:nvSpPr>
        <p:spPr>
          <a:xfrm>
            <a:off x="838200" y="6488699"/>
            <a:ext cx="2743200" cy="365125"/>
          </a:xfrm>
        </p:spPr>
        <p:txBody>
          <a:bodyPr/>
          <a:lstStyle/>
          <a:p>
            <a:r>
              <a:rPr lang="en-US"/>
              <a:t>IBER2023</a:t>
            </a:r>
          </a:p>
        </p:txBody>
      </p:sp>
      <p:sp>
        <p:nvSpPr>
          <p:cNvPr id="5" name="Footer Placeholder 4">
            <a:extLst>
              <a:ext uri="{FF2B5EF4-FFF2-40B4-BE49-F238E27FC236}">
                <a16:creationId xmlns:a16="http://schemas.microsoft.com/office/drawing/2014/main" id="{6A87D273-4C89-600C-0D7D-8B9EF164E06F}"/>
              </a:ext>
            </a:extLst>
          </p:cNvPr>
          <p:cNvSpPr>
            <a:spLocks noGrp="1"/>
          </p:cNvSpPr>
          <p:nvPr>
            <p:ph type="ftr" sz="quarter" idx="11"/>
          </p:nvPr>
        </p:nvSpPr>
        <p:spPr>
          <a:xfrm>
            <a:off x="4038600" y="6488699"/>
            <a:ext cx="4114800" cy="365125"/>
          </a:xfrm>
        </p:spPr>
        <p:txBody>
          <a:bodyPr/>
          <a:lstStyle/>
          <a:p>
            <a:r>
              <a:rPr lang="en-US"/>
              <a:t>Daniel Pinheiro</a:t>
            </a:r>
          </a:p>
        </p:txBody>
      </p:sp>
      <p:sp>
        <p:nvSpPr>
          <p:cNvPr id="6" name="Slide Number Placeholder 5">
            <a:extLst>
              <a:ext uri="{FF2B5EF4-FFF2-40B4-BE49-F238E27FC236}">
                <a16:creationId xmlns:a16="http://schemas.microsoft.com/office/drawing/2014/main" id="{DDC51AED-2D71-F50B-AF29-AE0B986D1E93}"/>
              </a:ext>
            </a:extLst>
          </p:cNvPr>
          <p:cNvSpPr>
            <a:spLocks noGrp="1"/>
          </p:cNvSpPr>
          <p:nvPr>
            <p:ph type="sldNum" sz="quarter" idx="12"/>
          </p:nvPr>
        </p:nvSpPr>
        <p:spPr>
          <a:xfrm>
            <a:off x="8610600" y="6488699"/>
            <a:ext cx="2743200" cy="365125"/>
          </a:xfrm>
        </p:spPr>
        <p:txBody>
          <a:bodyPr/>
          <a:lstStyle/>
          <a:p>
            <a:fld id="{950F4E61-2AC1-408C-934D-5EE34A668F3D}" type="slidenum">
              <a:rPr lang="en-US" smtClean="0"/>
              <a:t>19</a:t>
            </a:fld>
            <a:endParaRPr lang="en-US"/>
          </a:p>
        </p:txBody>
      </p:sp>
      <p:cxnSp>
        <p:nvCxnSpPr>
          <p:cNvPr id="7" name="Straight Connector 6">
            <a:extLst>
              <a:ext uri="{FF2B5EF4-FFF2-40B4-BE49-F238E27FC236}">
                <a16:creationId xmlns:a16="http://schemas.microsoft.com/office/drawing/2014/main" id="{F7DA925A-2D1A-7B11-C3A7-73D563ADFCB1}"/>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52811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88E25-B8CD-D821-2D56-97F64CDFC9B9}"/>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F4AECD25-1EFE-1B24-6351-0D258344CE41}"/>
              </a:ext>
            </a:extLst>
          </p:cNvPr>
          <p:cNvSpPr>
            <a:spLocks noGrp="1"/>
          </p:cNvSpPr>
          <p:nvPr>
            <p:ph idx="1"/>
          </p:nvPr>
        </p:nvSpPr>
        <p:spPr/>
        <p:txBody>
          <a:bodyPr/>
          <a:lstStyle/>
          <a:p>
            <a:r>
              <a:rPr lang="en-US" dirty="0"/>
              <a:t>Quick overview of the MCDF method</a:t>
            </a:r>
          </a:p>
          <a:p>
            <a:r>
              <a:rPr lang="en-US" dirty="0"/>
              <a:t>Code package available options</a:t>
            </a:r>
          </a:p>
          <a:p>
            <a:r>
              <a:rPr lang="en-US" dirty="0"/>
              <a:t>Calculation methods details and possible problems</a:t>
            </a:r>
          </a:p>
          <a:p>
            <a:r>
              <a:rPr lang="en-US" dirty="0"/>
              <a:t>How do we run a complete bound system calculation</a:t>
            </a:r>
          </a:p>
          <a:p>
            <a:r>
              <a:rPr lang="en-US" dirty="0"/>
              <a:t>Examples of recent atomic data</a:t>
            </a:r>
          </a:p>
          <a:p>
            <a:r>
              <a:rPr lang="en-US" dirty="0"/>
              <a:t>Conclusions</a:t>
            </a:r>
          </a:p>
        </p:txBody>
      </p:sp>
      <p:sp>
        <p:nvSpPr>
          <p:cNvPr id="4" name="Date Placeholder 3">
            <a:extLst>
              <a:ext uri="{FF2B5EF4-FFF2-40B4-BE49-F238E27FC236}">
                <a16:creationId xmlns:a16="http://schemas.microsoft.com/office/drawing/2014/main" id="{361397E2-D757-A3EB-4C38-B6DC51EEADA3}"/>
              </a:ext>
            </a:extLst>
          </p:cNvPr>
          <p:cNvSpPr>
            <a:spLocks noGrp="1"/>
          </p:cNvSpPr>
          <p:nvPr>
            <p:ph type="dt" sz="half" idx="10"/>
          </p:nvPr>
        </p:nvSpPr>
        <p:spPr>
          <a:xfrm>
            <a:off x="838200" y="6488701"/>
            <a:ext cx="2743200" cy="365125"/>
          </a:xfrm>
        </p:spPr>
        <p:txBody>
          <a:bodyPr/>
          <a:lstStyle/>
          <a:p>
            <a:r>
              <a:rPr lang="en-US" dirty="0"/>
              <a:t>IBER2023</a:t>
            </a:r>
          </a:p>
        </p:txBody>
      </p:sp>
      <p:sp>
        <p:nvSpPr>
          <p:cNvPr id="5" name="Footer Placeholder 4">
            <a:extLst>
              <a:ext uri="{FF2B5EF4-FFF2-40B4-BE49-F238E27FC236}">
                <a16:creationId xmlns:a16="http://schemas.microsoft.com/office/drawing/2014/main" id="{86AC86FD-DE40-7A54-A2F7-2AA011366607}"/>
              </a:ext>
            </a:extLst>
          </p:cNvPr>
          <p:cNvSpPr>
            <a:spLocks noGrp="1"/>
          </p:cNvSpPr>
          <p:nvPr>
            <p:ph type="ftr" sz="quarter" idx="11"/>
          </p:nvPr>
        </p:nvSpPr>
        <p:spPr>
          <a:xfrm>
            <a:off x="4038600" y="6488702"/>
            <a:ext cx="4114800" cy="365125"/>
          </a:xfrm>
        </p:spPr>
        <p:txBody>
          <a:bodyPr/>
          <a:lstStyle/>
          <a:p>
            <a:r>
              <a:rPr lang="en-US" dirty="0"/>
              <a:t>Daniel Pinheiro</a:t>
            </a:r>
          </a:p>
        </p:txBody>
      </p:sp>
      <p:sp>
        <p:nvSpPr>
          <p:cNvPr id="6" name="Slide Number Placeholder 5">
            <a:extLst>
              <a:ext uri="{FF2B5EF4-FFF2-40B4-BE49-F238E27FC236}">
                <a16:creationId xmlns:a16="http://schemas.microsoft.com/office/drawing/2014/main" id="{B349CD99-FE2A-C545-A683-D652365AC5DB}"/>
              </a:ext>
            </a:extLst>
          </p:cNvPr>
          <p:cNvSpPr>
            <a:spLocks noGrp="1"/>
          </p:cNvSpPr>
          <p:nvPr>
            <p:ph type="sldNum" sz="quarter" idx="12"/>
          </p:nvPr>
        </p:nvSpPr>
        <p:spPr>
          <a:xfrm>
            <a:off x="8610600" y="6488702"/>
            <a:ext cx="2743200" cy="365125"/>
          </a:xfrm>
        </p:spPr>
        <p:txBody>
          <a:bodyPr/>
          <a:lstStyle/>
          <a:p>
            <a:fld id="{950F4E61-2AC1-408C-934D-5EE34A668F3D}" type="slidenum">
              <a:rPr lang="en-US" smtClean="0"/>
              <a:t>2</a:t>
            </a:fld>
            <a:endParaRPr lang="en-US" dirty="0"/>
          </a:p>
        </p:txBody>
      </p:sp>
      <p:cxnSp>
        <p:nvCxnSpPr>
          <p:cNvPr id="8" name="Straight Connector 7">
            <a:extLst>
              <a:ext uri="{FF2B5EF4-FFF2-40B4-BE49-F238E27FC236}">
                <a16:creationId xmlns:a16="http://schemas.microsoft.com/office/drawing/2014/main" id="{960CAC52-0642-A3F6-7D88-B8882C14C350}"/>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1321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blue screen with white text&#10;&#10;Description automatically generated">
            <a:extLst>
              <a:ext uri="{FF2B5EF4-FFF2-40B4-BE49-F238E27FC236}">
                <a16:creationId xmlns:a16="http://schemas.microsoft.com/office/drawing/2014/main" id="{660D25D4-22E1-ACA1-8A97-A59D7894E7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246" y="4119507"/>
            <a:ext cx="5039428" cy="543001"/>
          </a:xfrm>
          <a:prstGeom prst="rect">
            <a:avLst/>
          </a:prstGeom>
        </p:spPr>
      </p:pic>
      <p:pic>
        <p:nvPicPr>
          <p:cNvPr id="9" name="Picture 8" descr="A screen shot of a computer program&#10;&#10;Description automatically generated">
            <a:extLst>
              <a:ext uri="{FF2B5EF4-FFF2-40B4-BE49-F238E27FC236}">
                <a16:creationId xmlns:a16="http://schemas.microsoft.com/office/drawing/2014/main" id="{B0C2C15E-3103-FB0D-BCC0-1D64B13ADA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246" y="2962211"/>
            <a:ext cx="4801270" cy="924054"/>
          </a:xfrm>
          <a:prstGeom prst="rect">
            <a:avLst/>
          </a:prstGeom>
        </p:spPr>
      </p:pic>
      <p:pic>
        <p:nvPicPr>
          <p:cNvPr id="11" name="Picture 10" descr="A screenshot of a computer&#10;&#10;Description automatically generated">
            <a:extLst>
              <a:ext uri="{FF2B5EF4-FFF2-40B4-BE49-F238E27FC236}">
                <a16:creationId xmlns:a16="http://schemas.microsoft.com/office/drawing/2014/main" id="{EEDEE3E4-4A97-1790-76B3-2196647584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34184" y="3304853"/>
            <a:ext cx="5134692" cy="3296110"/>
          </a:xfrm>
          <a:prstGeom prst="rect">
            <a:avLst/>
          </a:prstGeom>
        </p:spPr>
      </p:pic>
      <p:pic>
        <p:nvPicPr>
          <p:cNvPr id="13" name="Picture 12" descr="A screenshot of a computer&#10;&#10;Description automatically generated">
            <a:extLst>
              <a:ext uri="{FF2B5EF4-FFF2-40B4-BE49-F238E27FC236}">
                <a16:creationId xmlns:a16="http://schemas.microsoft.com/office/drawing/2014/main" id="{43E9A39D-74A2-2A8D-2C03-B68121B992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246" y="4895750"/>
            <a:ext cx="3372321" cy="1705213"/>
          </a:xfrm>
          <a:prstGeom prst="rect">
            <a:avLst/>
          </a:prstGeom>
        </p:spPr>
      </p:pic>
      <p:pic>
        <p:nvPicPr>
          <p:cNvPr id="15" name="Picture 14" descr="A screenshot of a computer program&#10;&#10;Description automatically generated">
            <a:extLst>
              <a:ext uri="{FF2B5EF4-FFF2-40B4-BE49-F238E27FC236}">
                <a16:creationId xmlns:a16="http://schemas.microsoft.com/office/drawing/2014/main" id="{073F8A09-5466-4AE4-4FFB-9DEBE6ABCDE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9246" y="233069"/>
            <a:ext cx="5229955" cy="2505425"/>
          </a:xfrm>
          <a:prstGeom prst="rect">
            <a:avLst/>
          </a:prstGeom>
        </p:spPr>
      </p:pic>
      <p:pic>
        <p:nvPicPr>
          <p:cNvPr id="17" name="Picture 16" descr="A screenshot of a computer program&#10;&#10;Description automatically generated">
            <a:extLst>
              <a:ext uri="{FF2B5EF4-FFF2-40B4-BE49-F238E27FC236}">
                <a16:creationId xmlns:a16="http://schemas.microsoft.com/office/drawing/2014/main" id="{A0ABE855-C2A6-0E45-BA62-7363D586541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62711" y="233069"/>
            <a:ext cx="5306165" cy="2657846"/>
          </a:xfrm>
          <a:prstGeom prst="rect">
            <a:avLst/>
          </a:prstGeom>
        </p:spPr>
      </p:pic>
      <p:sp>
        <p:nvSpPr>
          <p:cNvPr id="2" name="Date Placeholder 1">
            <a:extLst>
              <a:ext uri="{FF2B5EF4-FFF2-40B4-BE49-F238E27FC236}">
                <a16:creationId xmlns:a16="http://schemas.microsoft.com/office/drawing/2014/main" id="{D1F9D4F8-C2BF-9BBC-8BAA-42BFA0CD20CB}"/>
              </a:ext>
            </a:extLst>
          </p:cNvPr>
          <p:cNvSpPr>
            <a:spLocks noGrp="1"/>
          </p:cNvSpPr>
          <p:nvPr>
            <p:ph type="dt" sz="half" idx="10"/>
          </p:nvPr>
        </p:nvSpPr>
        <p:spPr>
          <a:xfrm>
            <a:off x="838200" y="6488700"/>
            <a:ext cx="2743200" cy="365125"/>
          </a:xfrm>
        </p:spPr>
        <p:txBody>
          <a:bodyPr/>
          <a:lstStyle/>
          <a:p>
            <a:r>
              <a:rPr lang="en-US"/>
              <a:t>IBER2023</a:t>
            </a:r>
          </a:p>
        </p:txBody>
      </p:sp>
      <p:sp>
        <p:nvSpPr>
          <p:cNvPr id="3" name="Footer Placeholder 2">
            <a:extLst>
              <a:ext uri="{FF2B5EF4-FFF2-40B4-BE49-F238E27FC236}">
                <a16:creationId xmlns:a16="http://schemas.microsoft.com/office/drawing/2014/main" id="{1F7E8D23-825C-7A7E-C73D-D2999B15E1B2}"/>
              </a:ext>
            </a:extLst>
          </p:cNvPr>
          <p:cNvSpPr>
            <a:spLocks noGrp="1"/>
          </p:cNvSpPr>
          <p:nvPr>
            <p:ph type="ftr" sz="quarter" idx="11"/>
          </p:nvPr>
        </p:nvSpPr>
        <p:spPr>
          <a:xfrm>
            <a:off x="4038600" y="6488700"/>
            <a:ext cx="4114800" cy="365125"/>
          </a:xfrm>
        </p:spPr>
        <p:txBody>
          <a:bodyPr/>
          <a:lstStyle/>
          <a:p>
            <a:r>
              <a:rPr lang="en-US"/>
              <a:t>Daniel Pinheiro</a:t>
            </a:r>
          </a:p>
        </p:txBody>
      </p:sp>
      <p:sp>
        <p:nvSpPr>
          <p:cNvPr id="4" name="Slide Number Placeholder 3">
            <a:extLst>
              <a:ext uri="{FF2B5EF4-FFF2-40B4-BE49-F238E27FC236}">
                <a16:creationId xmlns:a16="http://schemas.microsoft.com/office/drawing/2014/main" id="{2CE583F5-C707-7330-A343-1D549EE0C96C}"/>
              </a:ext>
            </a:extLst>
          </p:cNvPr>
          <p:cNvSpPr>
            <a:spLocks noGrp="1"/>
          </p:cNvSpPr>
          <p:nvPr>
            <p:ph type="sldNum" sz="quarter" idx="12"/>
          </p:nvPr>
        </p:nvSpPr>
        <p:spPr>
          <a:xfrm>
            <a:off x="8610600" y="6488700"/>
            <a:ext cx="2743200" cy="365125"/>
          </a:xfrm>
        </p:spPr>
        <p:txBody>
          <a:bodyPr/>
          <a:lstStyle/>
          <a:p>
            <a:fld id="{950F4E61-2AC1-408C-934D-5EE34A668F3D}" type="slidenum">
              <a:rPr lang="en-US" smtClean="0"/>
              <a:t>20</a:t>
            </a:fld>
            <a:endParaRPr lang="en-US"/>
          </a:p>
        </p:txBody>
      </p:sp>
      <p:cxnSp>
        <p:nvCxnSpPr>
          <p:cNvPr id="5" name="Straight Connector 4">
            <a:extLst>
              <a:ext uri="{FF2B5EF4-FFF2-40B4-BE49-F238E27FC236}">
                <a16:creationId xmlns:a16="http://schemas.microsoft.com/office/drawing/2014/main" id="{7E849E14-537F-3596-8F49-F7C3D7D895FF}"/>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39511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195E0-439F-65B0-821E-2D88A0572A5A}"/>
              </a:ext>
            </a:extLst>
          </p:cNvPr>
          <p:cNvSpPr>
            <a:spLocks noGrp="1"/>
          </p:cNvSpPr>
          <p:nvPr>
            <p:ph type="title"/>
          </p:nvPr>
        </p:nvSpPr>
        <p:spPr/>
        <p:txBody>
          <a:bodyPr>
            <a:normAutofit/>
          </a:bodyPr>
          <a:lstStyle/>
          <a:p>
            <a:r>
              <a:rPr lang="en-US" dirty="0"/>
              <a:t>How do we run a complete bound system calculation</a:t>
            </a:r>
          </a:p>
        </p:txBody>
      </p:sp>
      <p:sp>
        <p:nvSpPr>
          <p:cNvPr id="3" name="Content Placeholder 2">
            <a:extLst>
              <a:ext uri="{FF2B5EF4-FFF2-40B4-BE49-F238E27FC236}">
                <a16:creationId xmlns:a16="http://schemas.microsoft.com/office/drawing/2014/main" id="{1D231989-AF59-E7F7-F537-3A8E2E2784B2}"/>
              </a:ext>
            </a:extLst>
          </p:cNvPr>
          <p:cNvSpPr>
            <a:spLocks noGrp="1"/>
          </p:cNvSpPr>
          <p:nvPr>
            <p:ph idx="1"/>
          </p:nvPr>
        </p:nvSpPr>
        <p:spPr/>
        <p:txBody>
          <a:bodyPr>
            <a:normAutofit fontScale="92500" lnSpcReduction="10000"/>
          </a:bodyPr>
          <a:lstStyle/>
          <a:p>
            <a:r>
              <a:rPr lang="en-US" dirty="0"/>
              <a:t>At the moment we use 3 different scripts to run the MCDFGME code in parallel. All these scripts work in a similar manner, using different tools / languages.</a:t>
            </a:r>
          </a:p>
          <a:p>
            <a:r>
              <a:rPr lang="en-US" dirty="0"/>
              <a:t>We have a bash script written by Prof. Jorge Machado using the GNU parallel tool that calculates all possible 1- and 2-hole transitions of an atomic system, followed by the synthetic spectra calculation.</a:t>
            </a:r>
          </a:p>
          <a:p>
            <a:r>
              <a:rPr lang="en-US" dirty="0"/>
              <a:t>The other 2 scripts were developed by myself and </a:t>
            </a:r>
            <a:r>
              <a:rPr lang="en-US" dirty="0" err="1"/>
              <a:t>Gonçalo</a:t>
            </a:r>
            <a:r>
              <a:rPr lang="en-US" dirty="0"/>
              <a:t> Baptista in python, using the same GNU parallel tool and MPI respectively. We chose python for easy code readability and future modification. These more recent scripts also calculate 3-hole transitions, as well as excitations.</a:t>
            </a:r>
          </a:p>
          <a:p>
            <a:r>
              <a:rPr lang="en-US" dirty="0"/>
              <a:t>All these scripts execute about 12 calculations per second, mostly bound by the core count of our current cluster.</a:t>
            </a:r>
          </a:p>
        </p:txBody>
      </p:sp>
      <p:sp>
        <p:nvSpPr>
          <p:cNvPr id="4" name="Date Placeholder 3">
            <a:extLst>
              <a:ext uri="{FF2B5EF4-FFF2-40B4-BE49-F238E27FC236}">
                <a16:creationId xmlns:a16="http://schemas.microsoft.com/office/drawing/2014/main" id="{30EB9C63-2B79-997D-265E-2794E0A28DD1}"/>
              </a:ext>
            </a:extLst>
          </p:cNvPr>
          <p:cNvSpPr>
            <a:spLocks noGrp="1"/>
          </p:cNvSpPr>
          <p:nvPr>
            <p:ph type="dt" sz="half" idx="10"/>
          </p:nvPr>
        </p:nvSpPr>
        <p:spPr>
          <a:xfrm>
            <a:off x="838200" y="6488700"/>
            <a:ext cx="2743200" cy="365125"/>
          </a:xfrm>
        </p:spPr>
        <p:txBody>
          <a:bodyPr/>
          <a:lstStyle/>
          <a:p>
            <a:r>
              <a:rPr lang="en-US"/>
              <a:t>IBER2023</a:t>
            </a:r>
          </a:p>
        </p:txBody>
      </p:sp>
      <p:sp>
        <p:nvSpPr>
          <p:cNvPr id="5" name="Footer Placeholder 4">
            <a:extLst>
              <a:ext uri="{FF2B5EF4-FFF2-40B4-BE49-F238E27FC236}">
                <a16:creationId xmlns:a16="http://schemas.microsoft.com/office/drawing/2014/main" id="{C26B404F-1A83-E200-BCB3-FA39164FDB00}"/>
              </a:ext>
            </a:extLst>
          </p:cNvPr>
          <p:cNvSpPr>
            <a:spLocks noGrp="1"/>
          </p:cNvSpPr>
          <p:nvPr>
            <p:ph type="ftr" sz="quarter" idx="11"/>
          </p:nvPr>
        </p:nvSpPr>
        <p:spPr>
          <a:xfrm>
            <a:off x="4038600" y="6488700"/>
            <a:ext cx="4114800" cy="365125"/>
          </a:xfrm>
        </p:spPr>
        <p:txBody>
          <a:bodyPr/>
          <a:lstStyle/>
          <a:p>
            <a:r>
              <a:rPr lang="en-US"/>
              <a:t>Daniel Pinheiro</a:t>
            </a:r>
          </a:p>
        </p:txBody>
      </p:sp>
      <p:sp>
        <p:nvSpPr>
          <p:cNvPr id="6" name="Slide Number Placeholder 5">
            <a:extLst>
              <a:ext uri="{FF2B5EF4-FFF2-40B4-BE49-F238E27FC236}">
                <a16:creationId xmlns:a16="http://schemas.microsoft.com/office/drawing/2014/main" id="{375D378A-2F60-6938-D10A-0AC80A1FA41C}"/>
              </a:ext>
            </a:extLst>
          </p:cNvPr>
          <p:cNvSpPr>
            <a:spLocks noGrp="1"/>
          </p:cNvSpPr>
          <p:nvPr>
            <p:ph type="sldNum" sz="quarter" idx="12"/>
          </p:nvPr>
        </p:nvSpPr>
        <p:spPr>
          <a:xfrm>
            <a:off x="8610600" y="6488700"/>
            <a:ext cx="2743200" cy="365125"/>
          </a:xfrm>
        </p:spPr>
        <p:txBody>
          <a:bodyPr/>
          <a:lstStyle/>
          <a:p>
            <a:fld id="{950F4E61-2AC1-408C-934D-5EE34A668F3D}" type="slidenum">
              <a:rPr lang="en-US" smtClean="0"/>
              <a:t>21</a:t>
            </a:fld>
            <a:endParaRPr lang="en-US"/>
          </a:p>
        </p:txBody>
      </p:sp>
      <p:cxnSp>
        <p:nvCxnSpPr>
          <p:cNvPr id="7" name="Straight Connector 6">
            <a:extLst>
              <a:ext uri="{FF2B5EF4-FFF2-40B4-BE49-F238E27FC236}">
                <a16:creationId xmlns:a16="http://schemas.microsoft.com/office/drawing/2014/main" id="{0AF01AE4-2D26-16CD-8C62-FD839F448C52}"/>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94920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195E0-439F-65B0-821E-2D88A0572A5A}"/>
              </a:ext>
            </a:extLst>
          </p:cNvPr>
          <p:cNvSpPr>
            <a:spLocks noGrp="1"/>
          </p:cNvSpPr>
          <p:nvPr>
            <p:ph type="title"/>
          </p:nvPr>
        </p:nvSpPr>
        <p:spPr/>
        <p:txBody>
          <a:bodyPr>
            <a:normAutofit/>
          </a:bodyPr>
          <a:lstStyle/>
          <a:p>
            <a:r>
              <a:rPr lang="en-US" dirty="0"/>
              <a:t>How do we run a complete bound system calculation</a:t>
            </a:r>
          </a:p>
        </p:txBody>
      </p:sp>
      <p:sp>
        <p:nvSpPr>
          <p:cNvPr id="11" name="TextBox 10">
            <a:extLst>
              <a:ext uri="{FF2B5EF4-FFF2-40B4-BE49-F238E27FC236}">
                <a16:creationId xmlns:a16="http://schemas.microsoft.com/office/drawing/2014/main" id="{3FCC40D2-2745-8D86-97D8-28302BA3E9FC}"/>
              </a:ext>
            </a:extLst>
          </p:cNvPr>
          <p:cNvSpPr txBox="1"/>
          <p:nvPr/>
        </p:nvSpPr>
        <p:spPr>
          <a:xfrm>
            <a:off x="6817894" y="5787189"/>
            <a:ext cx="4323348" cy="369332"/>
          </a:xfrm>
          <a:prstGeom prst="rect">
            <a:avLst/>
          </a:prstGeom>
          <a:noFill/>
        </p:spPr>
        <p:txBody>
          <a:bodyPr wrap="square" rtlCol="0">
            <a:spAutoFit/>
          </a:bodyPr>
          <a:lstStyle/>
          <a:p>
            <a:r>
              <a:rPr lang="en-US" dirty="0"/>
              <a:t>Convergence helper command line interface</a:t>
            </a:r>
          </a:p>
        </p:txBody>
      </p:sp>
      <p:pic>
        <p:nvPicPr>
          <p:cNvPr id="12" name="Picture 11">
            <a:extLst>
              <a:ext uri="{FF2B5EF4-FFF2-40B4-BE49-F238E27FC236}">
                <a16:creationId xmlns:a16="http://schemas.microsoft.com/office/drawing/2014/main" id="{949D7E54-B121-A94F-209B-F7795260332E}"/>
              </a:ext>
            </a:extLst>
          </p:cNvPr>
          <p:cNvPicPr>
            <a:picLocks noChangeAspect="1"/>
          </p:cNvPicPr>
          <p:nvPr/>
        </p:nvPicPr>
        <p:blipFill rotWithShape="1">
          <a:blip r:embed="rId2"/>
          <a:srcRect l="9272" r="7283"/>
          <a:stretch/>
        </p:blipFill>
        <p:spPr>
          <a:xfrm>
            <a:off x="838200" y="2362219"/>
            <a:ext cx="3753886" cy="2133562"/>
          </a:xfrm>
          <a:prstGeom prst="rect">
            <a:avLst/>
          </a:prstGeom>
        </p:spPr>
      </p:pic>
      <p:sp>
        <p:nvSpPr>
          <p:cNvPr id="3" name="Date Placeholder 2">
            <a:extLst>
              <a:ext uri="{FF2B5EF4-FFF2-40B4-BE49-F238E27FC236}">
                <a16:creationId xmlns:a16="http://schemas.microsoft.com/office/drawing/2014/main" id="{B10EB1F2-5B01-374E-990E-A59AE1F43EFB}"/>
              </a:ext>
            </a:extLst>
          </p:cNvPr>
          <p:cNvSpPr>
            <a:spLocks noGrp="1"/>
          </p:cNvSpPr>
          <p:nvPr>
            <p:ph type="dt" sz="half" idx="10"/>
          </p:nvPr>
        </p:nvSpPr>
        <p:spPr>
          <a:xfrm>
            <a:off x="838200" y="6488701"/>
            <a:ext cx="2743200" cy="365125"/>
          </a:xfrm>
        </p:spPr>
        <p:txBody>
          <a:bodyPr/>
          <a:lstStyle/>
          <a:p>
            <a:r>
              <a:rPr lang="en-US"/>
              <a:t>IBER2023</a:t>
            </a:r>
          </a:p>
        </p:txBody>
      </p:sp>
      <p:sp>
        <p:nvSpPr>
          <p:cNvPr id="4" name="Footer Placeholder 3">
            <a:extLst>
              <a:ext uri="{FF2B5EF4-FFF2-40B4-BE49-F238E27FC236}">
                <a16:creationId xmlns:a16="http://schemas.microsoft.com/office/drawing/2014/main" id="{F3DB60A9-7DD3-5685-ADB9-C9489860C5C8}"/>
              </a:ext>
            </a:extLst>
          </p:cNvPr>
          <p:cNvSpPr>
            <a:spLocks noGrp="1"/>
          </p:cNvSpPr>
          <p:nvPr>
            <p:ph type="ftr" sz="quarter" idx="11"/>
          </p:nvPr>
        </p:nvSpPr>
        <p:spPr>
          <a:xfrm>
            <a:off x="4038600" y="6488701"/>
            <a:ext cx="4114800" cy="365125"/>
          </a:xfrm>
        </p:spPr>
        <p:txBody>
          <a:bodyPr/>
          <a:lstStyle/>
          <a:p>
            <a:r>
              <a:rPr lang="en-US"/>
              <a:t>Daniel Pinheiro</a:t>
            </a:r>
          </a:p>
        </p:txBody>
      </p:sp>
      <p:sp>
        <p:nvSpPr>
          <p:cNvPr id="5" name="Slide Number Placeholder 4">
            <a:extLst>
              <a:ext uri="{FF2B5EF4-FFF2-40B4-BE49-F238E27FC236}">
                <a16:creationId xmlns:a16="http://schemas.microsoft.com/office/drawing/2014/main" id="{D7EA31B1-5EB8-F417-1CCB-6DE5F0A6170B}"/>
              </a:ext>
            </a:extLst>
          </p:cNvPr>
          <p:cNvSpPr>
            <a:spLocks noGrp="1"/>
          </p:cNvSpPr>
          <p:nvPr>
            <p:ph type="sldNum" sz="quarter" idx="12"/>
          </p:nvPr>
        </p:nvSpPr>
        <p:spPr>
          <a:xfrm>
            <a:off x="8610600" y="6488701"/>
            <a:ext cx="2743200" cy="365125"/>
          </a:xfrm>
        </p:spPr>
        <p:txBody>
          <a:bodyPr/>
          <a:lstStyle/>
          <a:p>
            <a:fld id="{950F4E61-2AC1-408C-934D-5EE34A668F3D}" type="slidenum">
              <a:rPr lang="en-US" smtClean="0"/>
              <a:t>22</a:t>
            </a:fld>
            <a:endParaRPr lang="en-US"/>
          </a:p>
        </p:txBody>
      </p:sp>
      <p:cxnSp>
        <p:nvCxnSpPr>
          <p:cNvPr id="6" name="Straight Connector 5">
            <a:extLst>
              <a:ext uri="{FF2B5EF4-FFF2-40B4-BE49-F238E27FC236}">
                <a16:creationId xmlns:a16="http://schemas.microsoft.com/office/drawing/2014/main" id="{B8C57E07-6DB2-4FD9-C30D-E4FE861FF734}"/>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1026" name="Picture 2" descr="Image">
            <a:extLst>
              <a:ext uri="{FF2B5EF4-FFF2-40B4-BE49-F238E27FC236}">
                <a16:creationId xmlns:a16="http://schemas.microsoft.com/office/drawing/2014/main" id="{3355BFF4-D443-47AB-FD18-693C68F1BB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1150" y="2570582"/>
            <a:ext cx="596265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14354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06614-453D-B469-5393-4B274CA9B5F9}"/>
              </a:ext>
            </a:extLst>
          </p:cNvPr>
          <p:cNvSpPr>
            <a:spLocks noGrp="1"/>
          </p:cNvSpPr>
          <p:nvPr>
            <p:ph type="title"/>
          </p:nvPr>
        </p:nvSpPr>
        <p:spPr/>
        <p:txBody>
          <a:bodyPr/>
          <a:lstStyle/>
          <a:p>
            <a:r>
              <a:rPr lang="en-US" dirty="0"/>
              <a:t>Examples of Recent Atomic Data</a:t>
            </a:r>
          </a:p>
        </p:txBody>
      </p:sp>
      <p:sp>
        <p:nvSpPr>
          <p:cNvPr id="3" name="Content Placeholder 2">
            <a:extLst>
              <a:ext uri="{FF2B5EF4-FFF2-40B4-BE49-F238E27FC236}">
                <a16:creationId xmlns:a16="http://schemas.microsoft.com/office/drawing/2014/main" id="{4F338E23-E7E8-05E7-E7E1-07F074AA345B}"/>
              </a:ext>
            </a:extLst>
          </p:cNvPr>
          <p:cNvSpPr>
            <a:spLocks noGrp="1"/>
          </p:cNvSpPr>
          <p:nvPr>
            <p:ph idx="1"/>
          </p:nvPr>
        </p:nvSpPr>
        <p:spPr/>
        <p:txBody>
          <a:bodyPr/>
          <a:lstStyle/>
          <a:p>
            <a:r>
              <a:rPr lang="en-US" dirty="0"/>
              <a:t>Fe Fluorescence yield for the full </a:t>
            </a:r>
            <a:r>
              <a:rPr lang="en-US" dirty="0" err="1"/>
              <a:t>isonuclear</a:t>
            </a:r>
            <a:r>
              <a:rPr lang="en-US" dirty="0"/>
              <a:t> sequence</a:t>
            </a:r>
          </a:p>
          <a:p>
            <a:r>
              <a:rPr lang="en-US" dirty="0"/>
              <a:t>Shake-off and shake-up probabilities for Cu</a:t>
            </a:r>
          </a:p>
          <a:p>
            <a:r>
              <a:rPr lang="en-US" dirty="0"/>
              <a:t>Reproduction of the Thomas model for near ionization Cu spectra</a:t>
            </a:r>
          </a:p>
        </p:txBody>
      </p:sp>
      <p:sp>
        <p:nvSpPr>
          <p:cNvPr id="4" name="Date Placeholder 3">
            <a:extLst>
              <a:ext uri="{FF2B5EF4-FFF2-40B4-BE49-F238E27FC236}">
                <a16:creationId xmlns:a16="http://schemas.microsoft.com/office/drawing/2014/main" id="{3FDF2CAF-CA13-E9A2-6BCB-BDB5981C0B9F}"/>
              </a:ext>
            </a:extLst>
          </p:cNvPr>
          <p:cNvSpPr>
            <a:spLocks noGrp="1"/>
          </p:cNvSpPr>
          <p:nvPr>
            <p:ph type="dt" sz="half" idx="10"/>
          </p:nvPr>
        </p:nvSpPr>
        <p:spPr>
          <a:xfrm>
            <a:off x="838200" y="6488702"/>
            <a:ext cx="2743200" cy="365125"/>
          </a:xfrm>
        </p:spPr>
        <p:txBody>
          <a:bodyPr/>
          <a:lstStyle/>
          <a:p>
            <a:r>
              <a:rPr lang="en-US"/>
              <a:t>IBER2023</a:t>
            </a:r>
          </a:p>
        </p:txBody>
      </p:sp>
      <p:sp>
        <p:nvSpPr>
          <p:cNvPr id="5" name="Footer Placeholder 4">
            <a:extLst>
              <a:ext uri="{FF2B5EF4-FFF2-40B4-BE49-F238E27FC236}">
                <a16:creationId xmlns:a16="http://schemas.microsoft.com/office/drawing/2014/main" id="{D5BB6E47-75F1-96A7-189E-B1D898000178}"/>
              </a:ext>
            </a:extLst>
          </p:cNvPr>
          <p:cNvSpPr>
            <a:spLocks noGrp="1"/>
          </p:cNvSpPr>
          <p:nvPr>
            <p:ph type="ftr" sz="quarter" idx="11"/>
          </p:nvPr>
        </p:nvSpPr>
        <p:spPr>
          <a:xfrm>
            <a:off x="4038600" y="6488702"/>
            <a:ext cx="4114800" cy="365125"/>
          </a:xfrm>
        </p:spPr>
        <p:txBody>
          <a:bodyPr/>
          <a:lstStyle/>
          <a:p>
            <a:r>
              <a:rPr lang="en-US"/>
              <a:t>Daniel Pinheiro</a:t>
            </a:r>
          </a:p>
        </p:txBody>
      </p:sp>
      <p:sp>
        <p:nvSpPr>
          <p:cNvPr id="6" name="Slide Number Placeholder 5">
            <a:extLst>
              <a:ext uri="{FF2B5EF4-FFF2-40B4-BE49-F238E27FC236}">
                <a16:creationId xmlns:a16="http://schemas.microsoft.com/office/drawing/2014/main" id="{4CB17F22-128C-D206-7BF7-31C726BA10A8}"/>
              </a:ext>
            </a:extLst>
          </p:cNvPr>
          <p:cNvSpPr>
            <a:spLocks noGrp="1"/>
          </p:cNvSpPr>
          <p:nvPr>
            <p:ph type="sldNum" sz="quarter" idx="12"/>
          </p:nvPr>
        </p:nvSpPr>
        <p:spPr>
          <a:xfrm>
            <a:off x="8610600" y="6488702"/>
            <a:ext cx="2743200" cy="365125"/>
          </a:xfrm>
        </p:spPr>
        <p:txBody>
          <a:bodyPr/>
          <a:lstStyle/>
          <a:p>
            <a:fld id="{950F4E61-2AC1-408C-934D-5EE34A668F3D}" type="slidenum">
              <a:rPr lang="en-US" smtClean="0"/>
              <a:t>23</a:t>
            </a:fld>
            <a:endParaRPr lang="en-US"/>
          </a:p>
        </p:txBody>
      </p:sp>
      <p:cxnSp>
        <p:nvCxnSpPr>
          <p:cNvPr id="7" name="Straight Connector 6">
            <a:extLst>
              <a:ext uri="{FF2B5EF4-FFF2-40B4-BE49-F238E27FC236}">
                <a16:creationId xmlns:a16="http://schemas.microsoft.com/office/drawing/2014/main" id="{76311316-5E43-4151-1C02-BDBB70DC938D}"/>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3375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7" name="Google Shape;127;p4"/>
          <p:cNvSpPr/>
          <p:nvPr/>
        </p:nvSpPr>
        <p:spPr>
          <a:xfrm>
            <a:off x="481029" y="4546920"/>
            <a:ext cx="4023360" cy="18288"/>
          </a:xfrm>
          <a:prstGeom prst="rect">
            <a:avLst/>
          </a:prstGeom>
          <a:solidFill>
            <a:srgbClr val="D5D5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nvGrpSpPr>
          <p:cNvPr id="9" name="Group 8">
            <a:extLst>
              <a:ext uri="{FF2B5EF4-FFF2-40B4-BE49-F238E27FC236}">
                <a16:creationId xmlns:a16="http://schemas.microsoft.com/office/drawing/2014/main" id="{E36A81EF-5609-2D92-6EA5-92FC10667A1E}"/>
              </a:ext>
            </a:extLst>
          </p:cNvPr>
          <p:cNvGrpSpPr/>
          <p:nvPr/>
        </p:nvGrpSpPr>
        <p:grpSpPr>
          <a:xfrm>
            <a:off x="335212" y="489426"/>
            <a:ext cx="11714744" cy="5916403"/>
            <a:chOff x="335212" y="862404"/>
            <a:chExt cx="11714744" cy="5916403"/>
          </a:xfrm>
        </p:grpSpPr>
        <p:pic>
          <p:nvPicPr>
            <p:cNvPr id="3" name="Picture 2">
              <a:extLst>
                <a:ext uri="{FF2B5EF4-FFF2-40B4-BE49-F238E27FC236}">
                  <a16:creationId xmlns:a16="http://schemas.microsoft.com/office/drawing/2014/main" id="{45DE2E3C-6686-6C39-A664-1E69C5663930}"/>
                </a:ext>
              </a:extLst>
            </p:cNvPr>
            <p:cNvPicPr>
              <a:picLocks noChangeAspect="1"/>
            </p:cNvPicPr>
            <p:nvPr/>
          </p:nvPicPr>
          <p:blipFill>
            <a:blip r:embed="rId3"/>
            <a:stretch>
              <a:fillRect/>
            </a:stretch>
          </p:blipFill>
          <p:spPr>
            <a:xfrm>
              <a:off x="335212" y="2150931"/>
              <a:ext cx="5119106" cy="4591781"/>
            </a:xfrm>
            <a:prstGeom prst="rect">
              <a:avLst/>
            </a:prstGeom>
          </p:spPr>
        </p:pic>
        <p:pic>
          <p:nvPicPr>
            <p:cNvPr id="5" name="Picture 4">
              <a:extLst>
                <a:ext uri="{FF2B5EF4-FFF2-40B4-BE49-F238E27FC236}">
                  <a16:creationId xmlns:a16="http://schemas.microsoft.com/office/drawing/2014/main" id="{6BD4B500-502C-C079-E585-0A99AC8874A5}"/>
                </a:ext>
              </a:extLst>
            </p:cNvPr>
            <p:cNvPicPr>
              <a:picLocks noChangeAspect="1"/>
            </p:cNvPicPr>
            <p:nvPr/>
          </p:nvPicPr>
          <p:blipFill>
            <a:blip r:embed="rId4"/>
            <a:stretch>
              <a:fillRect/>
            </a:stretch>
          </p:blipFill>
          <p:spPr>
            <a:xfrm>
              <a:off x="6737684" y="2036011"/>
              <a:ext cx="5312272" cy="4742796"/>
            </a:xfrm>
            <a:prstGeom prst="rect">
              <a:avLst/>
            </a:prstGeom>
          </p:spPr>
        </p:pic>
        <p:cxnSp>
          <p:nvCxnSpPr>
            <p:cNvPr id="6" name="Straight Arrow Connector 5">
              <a:extLst>
                <a:ext uri="{FF2B5EF4-FFF2-40B4-BE49-F238E27FC236}">
                  <a16:creationId xmlns:a16="http://schemas.microsoft.com/office/drawing/2014/main" id="{9618AA5C-1D4D-8FB5-0A63-1289FA798C93}"/>
                </a:ext>
              </a:extLst>
            </p:cNvPr>
            <p:cNvCxnSpPr>
              <a:cxnSpLocks/>
            </p:cNvCxnSpPr>
            <p:nvPr/>
          </p:nvCxnSpPr>
          <p:spPr>
            <a:xfrm flipH="1">
              <a:off x="4385676" y="1586219"/>
              <a:ext cx="564988" cy="357532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DD27FF79-BBF3-EFE1-1A03-302374CA4BE5}"/>
                </a:ext>
              </a:extLst>
            </p:cNvPr>
            <p:cNvCxnSpPr>
              <a:cxnSpLocks/>
            </p:cNvCxnSpPr>
            <p:nvPr/>
          </p:nvCxnSpPr>
          <p:spPr>
            <a:xfrm>
              <a:off x="6955091" y="1624508"/>
              <a:ext cx="3789109" cy="353703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0577755-4B2E-2451-921E-90A9EE1670E7}"/>
                </a:ext>
              </a:extLst>
            </p:cNvPr>
            <p:cNvSpPr txBox="1"/>
            <p:nvPr/>
          </p:nvSpPr>
          <p:spPr>
            <a:xfrm>
              <a:off x="4222366" y="862404"/>
              <a:ext cx="6378174" cy="646331"/>
            </a:xfrm>
            <a:prstGeom prst="rect">
              <a:avLst/>
            </a:prstGeom>
            <a:noFill/>
          </p:spPr>
          <p:txBody>
            <a:bodyPr wrap="square" rtlCol="0">
              <a:spAutoFit/>
            </a:bodyPr>
            <a:lstStyle/>
            <a:p>
              <a:pPr algn="just"/>
              <a:r>
                <a:rPr lang="en-US" dirty="0"/>
                <a:t>Increase due to the reduction of available radiationless channels. (single electron in the 3p orbital)</a:t>
              </a:r>
            </a:p>
          </p:txBody>
        </p:sp>
        <p:cxnSp>
          <p:nvCxnSpPr>
            <p:cNvPr id="22" name="Straight Arrow Connector 21">
              <a:extLst>
                <a:ext uri="{FF2B5EF4-FFF2-40B4-BE49-F238E27FC236}">
                  <a16:creationId xmlns:a16="http://schemas.microsoft.com/office/drawing/2014/main" id="{720DBDD5-20CC-8A2F-F5C3-F67D45CBDBCE}"/>
                </a:ext>
              </a:extLst>
            </p:cNvPr>
            <p:cNvCxnSpPr>
              <a:cxnSpLocks/>
            </p:cNvCxnSpPr>
            <p:nvPr/>
          </p:nvCxnSpPr>
          <p:spPr>
            <a:xfrm flipH="1">
              <a:off x="3434686" y="4157724"/>
              <a:ext cx="1997242" cy="120836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AA44257F-64BB-D264-3D8B-AA06B811863C}"/>
                </a:ext>
              </a:extLst>
            </p:cNvPr>
            <p:cNvCxnSpPr>
              <a:cxnSpLocks/>
            </p:cNvCxnSpPr>
            <p:nvPr/>
          </p:nvCxnSpPr>
          <p:spPr>
            <a:xfrm>
              <a:off x="6619041" y="4157724"/>
              <a:ext cx="3368845" cy="120836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96F12CD9-B8EE-52C7-576D-2E4E4C225B32}"/>
                </a:ext>
              </a:extLst>
            </p:cNvPr>
            <p:cNvSpPr txBox="1"/>
            <p:nvPr/>
          </p:nvSpPr>
          <p:spPr>
            <a:xfrm>
              <a:off x="5069307" y="1849400"/>
              <a:ext cx="2149641" cy="2308324"/>
            </a:xfrm>
            <a:prstGeom prst="rect">
              <a:avLst/>
            </a:prstGeom>
            <a:noFill/>
          </p:spPr>
          <p:txBody>
            <a:bodyPr wrap="square" rtlCol="0">
              <a:spAutoFit/>
            </a:bodyPr>
            <a:lstStyle/>
            <a:p>
              <a:pPr algn="just"/>
              <a:r>
                <a:rPr lang="en-US" dirty="0"/>
                <a:t>Minimum due to the drop of both types of transitions, combined with the greater reduction of radiative yield, due to the filled 3p orbital.</a:t>
              </a:r>
            </a:p>
          </p:txBody>
        </p:sp>
      </p:grpSp>
      <p:sp>
        <p:nvSpPr>
          <p:cNvPr id="2" name="Date Placeholder 1">
            <a:extLst>
              <a:ext uri="{FF2B5EF4-FFF2-40B4-BE49-F238E27FC236}">
                <a16:creationId xmlns:a16="http://schemas.microsoft.com/office/drawing/2014/main" id="{D5EA14C8-CE86-E396-9CBF-BD16B5CBA518}"/>
              </a:ext>
            </a:extLst>
          </p:cNvPr>
          <p:cNvSpPr>
            <a:spLocks noGrp="1"/>
          </p:cNvSpPr>
          <p:nvPr>
            <p:ph type="dt" sz="half" idx="10"/>
          </p:nvPr>
        </p:nvSpPr>
        <p:spPr>
          <a:xfrm>
            <a:off x="838200" y="6488699"/>
            <a:ext cx="2743200" cy="365125"/>
          </a:xfrm>
        </p:spPr>
        <p:txBody>
          <a:bodyPr/>
          <a:lstStyle/>
          <a:p>
            <a:r>
              <a:rPr lang="en-US"/>
              <a:t>IBER2023</a:t>
            </a:r>
          </a:p>
        </p:txBody>
      </p:sp>
      <p:sp>
        <p:nvSpPr>
          <p:cNvPr id="4" name="Footer Placeholder 3">
            <a:extLst>
              <a:ext uri="{FF2B5EF4-FFF2-40B4-BE49-F238E27FC236}">
                <a16:creationId xmlns:a16="http://schemas.microsoft.com/office/drawing/2014/main" id="{676BAD29-2859-E5A6-13C8-378AED033546}"/>
              </a:ext>
            </a:extLst>
          </p:cNvPr>
          <p:cNvSpPr>
            <a:spLocks noGrp="1"/>
          </p:cNvSpPr>
          <p:nvPr>
            <p:ph type="ftr" sz="quarter" idx="11"/>
          </p:nvPr>
        </p:nvSpPr>
        <p:spPr>
          <a:xfrm>
            <a:off x="4038600" y="6488699"/>
            <a:ext cx="4114800" cy="365125"/>
          </a:xfrm>
        </p:spPr>
        <p:txBody>
          <a:bodyPr/>
          <a:lstStyle/>
          <a:p>
            <a:r>
              <a:rPr lang="en-US"/>
              <a:t>Daniel Pinheiro</a:t>
            </a:r>
          </a:p>
        </p:txBody>
      </p:sp>
      <p:sp>
        <p:nvSpPr>
          <p:cNvPr id="7" name="Slide Number Placeholder 6">
            <a:extLst>
              <a:ext uri="{FF2B5EF4-FFF2-40B4-BE49-F238E27FC236}">
                <a16:creationId xmlns:a16="http://schemas.microsoft.com/office/drawing/2014/main" id="{A3DA0DBA-FA92-A5C7-F264-2F30599EC734}"/>
              </a:ext>
            </a:extLst>
          </p:cNvPr>
          <p:cNvSpPr>
            <a:spLocks noGrp="1"/>
          </p:cNvSpPr>
          <p:nvPr>
            <p:ph type="sldNum" sz="quarter" idx="12"/>
          </p:nvPr>
        </p:nvSpPr>
        <p:spPr>
          <a:xfrm>
            <a:off x="8610600" y="6488699"/>
            <a:ext cx="2743200" cy="365125"/>
          </a:xfrm>
        </p:spPr>
        <p:txBody>
          <a:bodyPr/>
          <a:lstStyle/>
          <a:p>
            <a:fld id="{950F4E61-2AC1-408C-934D-5EE34A668F3D}" type="slidenum">
              <a:rPr lang="en-US" smtClean="0"/>
              <a:t>24</a:t>
            </a:fld>
            <a:endParaRPr lang="en-US"/>
          </a:p>
        </p:txBody>
      </p:sp>
      <p:cxnSp>
        <p:nvCxnSpPr>
          <p:cNvPr id="8" name="Straight Connector 7">
            <a:extLst>
              <a:ext uri="{FF2B5EF4-FFF2-40B4-BE49-F238E27FC236}">
                <a16:creationId xmlns:a16="http://schemas.microsoft.com/office/drawing/2014/main" id="{7311BC86-A859-AD53-5790-0CE95446A572}"/>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Google Shape;125;p4">
            <a:extLst>
              <a:ext uri="{FF2B5EF4-FFF2-40B4-BE49-F238E27FC236}">
                <a16:creationId xmlns:a16="http://schemas.microsoft.com/office/drawing/2014/main" id="{28206ED4-2F43-8DDE-3181-C83AE5F109A1}"/>
              </a:ext>
            </a:extLst>
          </p:cNvPr>
          <p:cNvSpPr txBox="1">
            <a:spLocks/>
          </p:cNvSpPr>
          <p:nvPr/>
        </p:nvSpPr>
        <p:spPr>
          <a:xfrm>
            <a:off x="481029" y="253951"/>
            <a:ext cx="4023360" cy="821847"/>
          </a:xfrm>
          <a:prstGeom prst="rect">
            <a:avLst/>
          </a:prstGeom>
          <a:noFill/>
          <a:ln>
            <a:noFill/>
          </a:ln>
        </p:spPr>
        <p:txBody>
          <a:bodyPr spcFirstLastPara="1" vert="horz" wrap="square" lIns="91425" tIns="45700" rIns="91425" bIns="4570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buClr>
                <a:schemeClr val="dk1"/>
              </a:buClr>
              <a:buSzPts val="4800"/>
              <a:buFont typeface="Calibri"/>
              <a:buNone/>
            </a:pPr>
            <a:r>
              <a:rPr lang="en-US" sz="4800" dirty="0">
                <a:solidFill>
                  <a:schemeClr val="dk1"/>
                </a:solidFill>
                <a:latin typeface="Calibri"/>
                <a:ea typeface="Calibri"/>
                <a:cs typeface="Calibri"/>
                <a:sym typeface="Calibri"/>
              </a:rPr>
              <a:t>FY Evolution</a:t>
            </a:r>
            <a:endParaRPr lang="en-US" dirty="0"/>
          </a:p>
        </p:txBody>
      </p:sp>
    </p:spTree>
    <p:extLst>
      <p:ext uri="{BB962C8B-B14F-4D97-AF65-F5344CB8AC3E}">
        <p14:creationId xmlns:p14="http://schemas.microsoft.com/office/powerpoint/2010/main" val="31730013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2" name="Date Placeholder 1">
            <a:extLst>
              <a:ext uri="{FF2B5EF4-FFF2-40B4-BE49-F238E27FC236}">
                <a16:creationId xmlns:a16="http://schemas.microsoft.com/office/drawing/2014/main" id="{D5EA14C8-CE86-E396-9CBF-BD16B5CBA518}"/>
              </a:ext>
            </a:extLst>
          </p:cNvPr>
          <p:cNvSpPr>
            <a:spLocks noGrp="1"/>
          </p:cNvSpPr>
          <p:nvPr>
            <p:ph type="dt" sz="half" idx="10"/>
          </p:nvPr>
        </p:nvSpPr>
        <p:spPr>
          <a:xfrm>
            <a:off x="838200" y="6488699"/>
            <a:ext cx="2743200" cy="365125"/>
          </a:xfrm>
        </p:spPr>
        <p:txBody>
          <a:bodyPr/>
          <a:lstStyle/>
          <a:p>
            <a:r>
              <a:rPr lang="en-US"/>
              <a:t>IBER2023</a:t>
            </a:r>
          </a:p>
        </p:txBody>
      </p:sp>
      <p:sp>
        <p:nvSpPr>
          <p:cNvPr id="4" name="Footer Placeholder 3">
            <a:extLst>
              <a:ext uri="{FF2B5EF4-FFF2-40B4-BE49-F238E27FC236}">
                <a16:creationId xmlns:a16="http://schemas.microsoft.com/office/drawing/2014/main" id="{676BAD29-2859-E5A6-13C8-378AED033546}"/>
              </a:ext>
            </a:extLst>
          </p:cNvPr>
          <p:cNvSpPr>
            <a:spLocks noGrp="1"/>
          </p:cNvSpPr>
          <p:nvPr>
            <p:ph type="ftr" sz="quarter" idx="11"/>
          </p:nvPr>
        </p:nvSpPr>
        <p:spPr>
          <a:xfrm>
            <a:off x="4038600" y="6488699"/>
            <a:ext cx="4114800" cy="365125"/>
          </a:xfrm>
        </p:spPr>
        <p:txBody>
          <a:bodyPr/>
          <a:lstStyle/>
          <a:p>
            <a:r>
              <a:rPr lang="en-US"/>
              <a:t>Daniel Pinheiro</a:t>
            </a:r>
          </a:p>
        </p:txBody>
      </p:sp>
      <p:sp>
        <p:nvSpPr>
          <p:cNvPr id="7" name="Slide Number Placeholder 6">
            <a:extLst>
              <a:ext uri="{FF2B5EF4-FFF2-40B4-BE49-F238E27FC236}">
                <a16:creationId xmlns:a16="http://schemas.microsoft.com/office/drawing/2014/main" id="{A3DA0DBA-FA92-A5C7-F264-2F30599EC734}"/>
              </a:ext>
            </a:extLst>
          </p:cNvPr>
          <p:cNvSpPr>
            <a:spLocks noGrp="1"/>
          </p:cNvSpPr>
          <p:nvPr>
            <p:ph type="sldNum" sz="quarter" idx="12"/>
          </p:nvPr>
        </p:nvSpPr>
        <p:spPr>
          <a:xfrm>
            <a:off x="8610600" y="6488699"/>
            <a:ext cx="2743200" cy="365125"/>
          </a:xfrm>
        </p:spPr>
        <p:txBody>
          <a:bodyPr/>
          <a:lstStyle/>
          <a:p>
            <a:fld id="{950F4E61-2AC1-408C-934D-5EE34A668F3D}" type="slidenum">
              <a:rPr lang="en-US" smtClean="0"/>
              <a:t>25</a:t>
            </a:fld>
            <a:endParaRPr lang="en-US"/>
          </a:p>
        </p:txBody>
      </p:sp>
      <p:cxnSp>
        <p:nvCxnSpPr>
          <p:cNvPr id="8" name="Straight Connector 7">
            <a:extLst>
              <a:ext uri="{FF2B5EF4-FFF2-40B4-BE49-F238E27FC236}">
                <a16:creationId xmlns:a16="http://schemas.microsoft.com/office/drawing/2014/main" id="{7311BC86-A859-AD53-5790-0CE95446A572}"/>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Google Shape;125;p4">
            <a:extLst>
              <a:ext uri="{FF2B5EF4-FFF2-40B4-BE49-F238E27FC236}">
                <a16:creationId xmlns:a16="http://schemas.microsoft.com/office/drawing/2014/main" id="{28206ED4-2F43-8DDE-3181-C83AE5F109A1}"/>
              </a:ext>
            </a:extLst>
          </p:cNvPr>
          <p:cNvSpPr txBox="1">
            <a:spLocks/>
          </p:cNvSpPr>
          <p:nvPr/>
        </p:nvSpPr>
        <p:spPr>
          <a:xfrm>
            <a:off x="481028" y="253951"/>
            <a:ext cx="10190983" cy="821847"/>
          </a:xfrm>
          <a:prstGeom prst="rect">
            <a:avLst/>
          </a:prstGeom>
          <a:noFill/>
          <a:ln>
            <a:noFill/>
          </a:ln>
        </p:spPr>
        <p:txBody>
          <a:bodyPr spcFirstLastPara="1" vert="horz" wrap="square" lIns="91425" tIns="45700" rIns="91425" bIns="45700" rtlCol="0" anchor="t" anchorCtr="0">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buClr>
                <a:schemeClr val="dk1"/>
              </a:buClr>
              <a:buSzPts val="4800"/>
              <a:buFont typeface="Calibri"/>
              <a:buNone/>
            </a:pPr>
            <a:r>
              <a:rPr lang="en-US" sz="4800" dirty="0">
                <a:solidFill>
                  <a:schemeClr val="dk1"/>
                </a:solidFill>
                <a:latin typeface="Calibri"/>
                <a:ea typeface="Calibri"/>
                <a:cs typeface="Calibri"/>
                <a:sym typeface="Calibri"/>
              </a:rPr>
              <a:t>Mn Transitions (Electron Capture from Fe)</a:t>
            </a:r>
            <a:endParaRPr lang="en-US" dirty="0"/>
          </a:p>
        </p:txBody>
      </p:sp>
      <p:pic>
        <p:nvPicPr>
          <p:cNvPr id="12" name="Picture 11" descr="A graph of energy and diagram&#10;&#10;Description automatically generated">
            <a:extLst>
              <a:ext uri="{FF2B5EF4-FFF2-40B4-BE49-F238E27FC236}">
                <a16:creationId xmlns:a16="http://schemas.microsoft.com/office/drawing/2014/main" id="{8B4925C4-5829-013C-C8FD-F6EC8E41ED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526" y="1680565"/>
            <a:ext cx="5229728" cy="4170948"/>
          </a:xfrm>
          <a:prstGeom prst="rect">
            <a:avLst/>
          </a:prstGeom>
        </p:spPr>
      </p:pic>
      <p:pic>
        <p:nvPicPr>
          <p:cNvPr id="15" name="Picture 14" descr="A graph of energy and energy&#10;&#10;Description automatically generated">
            <a:extLst>
              <a:ext uri="{FF2B5EF4-FFF2-40B4-BE49-F238E27FC236}">
                <a16:creationId xmlns:a16="http://schemas.microsoft.com/office/drawing/2014/main" id="{D63B380F-3BEC-7E24-68ED-40E0E2C5B4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0747" y="1680565"/>
            <a:ext cx="5248242" cy="4170941"/>
          </a:xfrm>
          <a:prstGeom prst="rect">
            <a:avLst/>
          </a:prstGeom>
        </p:spPr>
      </p:pic>
    </p:spTree>
    <p:extLst>
      <p:ext uri="{BB962C8B-B14F-4D97-AF65-F5344CB8AC3E}">
        <p14:creationId xmlns:p14="http://schemas.microsoft.com/office/powerpoint/2010/main" val="4054986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EBD98-E948-D907-7A20-49D6A6C79C47}"/>
              </a:ext>
            </a:extLst>
          </p:cNvPr>
          <p:cNvSpPr>
            <a:spLocks noGrp="1"/>
          </p:cNvSpPr>
          <p:nvPr>
            <p:ph type="title"/>
          </p:nvPr>
        </p:nvSpPr>
        <p:spPr/>
        <p:txBody>
          <a:bodyPr/>
          <a:lstStyle/>
          <a:p>
            <a:r>
              <a:rPr lang="en-US" dirty="0"/>
              <a:t>MCDF Method (step 1)</a:t>
            </a:r>
          </a:p>
        </p:txBody>
      </p:sp>
      <p:pic>
        <p:nvPicPr>
          <p:cNvPr id="5" name="Picture 4">
            <a:extLst>
              <a:ext uri="{FF2B5EF4-FFF2-40B4-BE49-F238E27FC236}">
                <a16:creationId xmlns:a16="http://schemas.microsoft.com/office/drawing/2014/main" id="{C4BE8ED7-FB7B-672B-947D-65D7ED45D1CE}"/>
              </a:ext>
            </a:extLst>
          </p:cNvPr>
          <p:cNvPicPr>
            <a:picLocks noChangeAspect="1"/>
          </p:cNvPicPr>
          <p:nvPr/>
        </p:nvPicPr>
        <p:blipFill rotWithShape="1">
          <a:blip r:embed="rId2"/>
          <a:srcRect t="422"/>
          <a:stretch/>
        </p:blipFill>
        <p:spPr>
          <a:xfrm>
            <a:off x="492081" y="1690688"/>
            <a:ext cx="3506028" cy="3928288"/>
          </a:xfrm>
          <a:prstGeom prst="rect">
            <a:avLst/>
          </a:prstGeom>
        </p:spPr>
      </p:pic>
      <p:pic>
        <p:nvPicPr>
          <p:cNvPr id="7" name="Picture 6">
            <a:extLst>
              <a:ext uri="{FF2B5EF4-FFF2-40B4-BE49-F238E27FC236}">
                <a16:creationId xmlns:a16="http://schemas.microsoft.com/office/drawing/2014/main" id="{9FFA7CD2-B67C-7429-E926-020098FBAD9E}"/>
              </a:ext>
            </a:extLst>
          </p:cNvPr>
          <p:cNvPicPr>
            <a:picLocks noChangeAspect="1"/>
          </p:cNvPicPr>
          <p:nvPr/>
        </p:nvPicPr>
        <p:blipFill rotWithShape="1">
          <a:blip r:embed="rId3"/>
          <a:srcRect t="443" b="443"/>
          <a:stretch/>
        </p:blipFill>
        <p:spPr>
          <a:xfrm>
            <a:off x="8078730" y="1699825"/>
            <a:ext cx="3491638" cy="3910013"/>
          </a:xfrm>
          <a:prstGeom prst="rect">
            <a:avLst/>
          </a:prstGeom>
        </p:spPr>
      </p:pic>
      <p:grpSp>
        <p:nvGrpSpPr>
          <p:cNvPr id="13" name="Group 12">
            <a:extLst>
              <a:ext uri="{FF2B5EF4-FFF2-40B4-BE49-F238E27FC236}">
                <a16:creationId xmlns:a16="http://schemas.microsoft.com/office/drawing/2014/main" id="{37BCA411-032A-E832-855D-45ED1CF44B7E}"/>
              </a:ext>
            </a:extLst>
          </p:cNvPr>
          <p:cNvGrpSpPr/>
          <p:nvPr/>
        </p:nvGrpSpPr>
        <p:grpSpPr>
          <a:xfrm>
            <a:off x="5358988" y="2860498"/>
            <a:ext cx="1463845" cy="1463848"/>
            <a:chOff x="5594681" y="2695068"/>
            <a:chExt cx="1463845" cy="1463848"/>
          </a:xfrm>
        </p:grpSpPr>
        <p:sp>
          <p:nvSpPr>
            <p:cNvPr id="10" name="Arc 9">
              <a:extLst>
                <a:ext uri="{FF2B5EF4-FFF2-40B4-BE49-F238E27FC236}">
                  <a16:creationId xmlns:a16="http://schemas.microsoft.com/office/drawing/2014/main" id="{6E29005B-D1D1-2FF4-5AAD-8749A3A1D9B9}"/>
                </a:ext>
              </a:extLst>
            </p:cNvPr>
            <p:cNvSpPr/>
            <p:nvPr/>
          </p:nvSpPr>
          <p:spPr>
            <a:xfrm>
              <a:off x="5598694" y="2699084"/>
              <a:ext cx="1459832" cy="1459832"/>
            </a:xfrm>
            <a:prstGeom prst="arc">
              <a:avLst>
                <a:gd name="adj1" fmla="val 4440389"/>
                <a:gd name="adj2" fmla="val 14547837"/>
              </a:avLst>
            </a:prstGeom>
            <a:ln w="241300" cap="sq" cmpd="sng" algn="ctr">
              <a:solidFill>
                <a:srgbClr val="64A89B"/>
              </a:solidFill>
              <a:prstDash val="solid"/>
              <a:round/>
              <a:headEnd type="none" w="med" len="med"/>
              <a:tailEnd type="triangle" w="med" len="sm"/>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sp>
          <p:nvSpPr>
            <p:cNvPr id="11" name="Arc 10">
              <a:extLst>
                <a:ext uri="{FF2B5EF4-FFF2-40B4-BE49-F238E27FC236}">
                  <a16:creationId xmlns:a16="http://schemas.microsoft.com/office/drawing/2014/main" id="{01B20C44-C71A-440D-0786-1DC705014652}"/>
                </a:ext>
              </a:extLst>
            </p:cNvPr>
            <p:cNvSpPr/>
            <p:nvPr/>
          </p:nvSpPr>
          <p:spPr>
            <a:xfrm rot="10800000">
              <a:off x="5594681" y="2695068"/>
              <a:ext cx="1459832" cy="1459832"/>
            </a:xfrm>
            <a:prstGeom prst="arc">
              <a:avLst>
                <a:gd name="adj1" fmla="val 4579721"/>
                <a:gd name="adj2" fmla="val 14547837"/>
              </a:avLst>
            </a:prstGeom>
            <a:ln w="241300" cap="sq" cmpd="sng" algn="ctr">
              <a:solidFill>
                <a:schemeClr val="accent5">
                  <a:lumMod val="75000"/>
                </a:schemeClr>
              </a:solidFill>
              <a:prstDash val="solid"/>
              <a:round/>
              <a:headEnd type="none" w="med" len="med"/>
              <a:tailEnd type="triangle" w="med" len="sm"/>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sp>
          <p:nvSpPr>
            <p:cNvPr id="12" name="TextBox 11">
              <a:extLst>
                <a:ext uri="{FF2B5EF4-FFF2-40B4-BE49-F238E27FC236}">
                  <a16:creationId xmlns:a16="http://schemas.microsoft.com/office/drawing/2014/main" id="{DB5074A0-9D06-5776-B541-444FF1CC24BD}"/>
                </a:ext>
              </a:extLst>
            </p:cNvPr>
            <p:cNvSpPr txBox="1"/>
            <p:nvPr/>
          </p:nvSpPr>
          <p:spPr>
            <a:xfrm>
              <a:off x="6065917" y="3240317"/>
              <a:ext cx="517358" cy="369332"/>
            </a:xfrm>
            <a:prstGeom prst="rect">
              <a:avLst/>
            </a:prstGeom>
            <a:noFill/>
          </p:spPr>
          <p:txBody>
            <a:bodyPr wrap="square" rtlCol="0">
              <a:spAutoFit/>
            </a:bodyPr>
            <a:lstStyle/>
            <a:p>
              <a:r>
                <a:rPr lang="en-US" dirty="0"/>
                <a:t>SCF</a:t>
              </a:r>
            </a:p>
          </p:txBody>
        </p:sp>
      </p:grpSp>
      <p:sp>
        <p:nvSpPr>
          <p:cNvPr id="14" name="Arrow: Right 13">
            <a:extLst>
              <a:ext uri="{FF2B5EF4-FFF2-40B4-BE49-F238E27FC236}">
                <a16:creationId xmlns:a16="http://schemas.microsoft.com/office/drawing/2014/main" id="{6C642163-6CBA-AC32-D932-1190DA00F5BE}"/>
              </a:ext>
            </a:extLst>
          </p:cNvPr>
          <p:cNvSpPr/>
          <p:nvPr/>
        </p:nvSpPr>
        <p:spPr>
          <a:xfrm>
            <a:off x="4136440" y="3422976"/>
            <a:ext cx="853353" cy="338893"/>
          </a:xfrm>
          <a:prstGeom prst="rightArrow">
            <a:avLst/>
          </a:prstGeom>
          <a:solidFill>
            <a:srgbClr val="2E75B6"/>
          </a:solidFill>
          <a:ln>
            <a:solidFill>
              <a:srgbClr val="2E75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37BB745F-A921-D428-40A2-A55F982CBFEF}"/>
              </a:ext>
            </a:extLst>
          </p:cNvPr>
          <p:cNvSpPr/>
          <p:nvPr/>
        </p:nvSpPr>
        <p:spPr>
          <a:xfrm>
            <a:off x="7082595" y="3422976"/>
            <a:ext cx="853353" cy="338893"/>
          </a:xfrm>
          <a:prstGeom prst="rightArrow">
            <a:avLst/>
          </a:prstGeom>
          <a:solidFill>
            <a:srgbClr val="64A89B"/>
          </a:solidFill>
          <a:ln>
            <a:solidFill>
              <a:srgbClr val="64A89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Right 15">
            <a:extLst>
              <a:ext uri="{FF2B5EF4-FFF2-40B4-BE49-F238E27FC236}">
                <a16:creationId xmlns:a16="http://schemas.microsoft.com/office/drawing/2014/main" id="{4B92A983-0644-75D1-0931-F6E87693C647}"/>
              </a:ext>
            </a:extLst>
          </p:cNvPr>
          <p:cNvSpPr/>
          <p:nvPr/>
        </p:nvSpPr>
        <p:spPr>
          <a:xfrm rot="5400000">
            <a:off x="5849542" y="2242694"/>
            <a:ext cx="492913" cy="338893"/>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A4210FE6-7E3D-68BC-A8B2-34AC382871B3}"/>
              </a:ext>
            </a:extLst>
          </p:cNvPr>
          <p:cNvSpPr txBox="1"/>
          <p:nvPr/>
        </p:nvSpPr>
        <p:spPr>
          <a:xfrm>
            <a:off x="4796587" y="1795630"/>
            <a:ext cx="2598821" cy="369332"/>
          </a:xfrm>
          <a:prstGeom prst="rect">
            <a:avLst/>
          </a:prstGeom>
          <a:noFill/>
        </p:spPr>
        <p:txBody>
          <a:bodyPr wrap="square" rtlCol="0">
            <a:spAutoFit/>
          </a:bodyPr>
          <a:lstStyle/>
          <a:p>
            <a:pPr algn="ctr"/>
            <a:r>
              <a:rPr lang="en-US" dirty="0"/>
              <a:t>1-electron interactions</a:t>
            </a:r>
          </a:p>
        </p:txBody>
      </p:sp>
      <p:sp>
        <p:nvSpPr>
          <p:cNvPr id="20" name="Arrow: Right 19">
            <a:extLst>
              <a:ext uri="{FF2B5EF4-FFF2-40B4-BE49-F238E27FC236}">
                <a16:creationId xmlns:a16="http://schemas.microsoft.com/office/drawing/2014/main" id="{4823444B-53FB-AA8B-A327-D5EF2DED5A84}"/>
              </a:ext>
            </a:extLst>
          </p:cNvPr>
          <p:cNvSpPr/>
          <p:nvPr/>
        </p:nvSpPr>
        <p:spPr>
          <a:xfrm rot="16200000">
            <a:off x="5857556" y="4597772"/>
            <a:ext cx="492913" cy="338893"/>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8930777F-C421-3371-5052-780A3E5872B6}"/>
              </a:ext>
            </a:extLst>
          </p:cNvPr>
          <p:cNvSpPr txBox="1"/>
          <p:nvPr/>
        </p:nvSpPr>
        <p:spPr>
          <a:xfrm>
            <a:off x="4804601" y="5025424"/>
            <a:ext cx="2598821" cy="646331"/>
          </a:xfrm>
          <a:prstGeom prst="rect">
            <a:avLst/>
          </a:prstGeom>
          <a:noFill/>
        </p:spPr>
        <p:txBody>
          <a:bodyPr wrap="square" rtlCol="0">
            <a:spAutoFit/>
          </a:bodyPr>
          <a:lstStyle/>
          <a:p>
            <a:pPr algn="ctr"/>
            <a:r>
              <a:rPr lang="en-US" dirty="0"/>
              <a:t>2-electron interactions</a:t>
            </a:r>
          </a:p>
          <a:p>
            <a:pPr algn="ctr"/>
            <a:r>
              <a:rPr lang="en-US" dirty="0"/>
              <a:t>(QED)</a:t>
            </a:r>
          </a:p>
        </p:txBody>
      </p:sp>
      <p:sp>
        <p:nvSpPr>
          <p:cNvPr id="3" name="Date Placeholder 2">
            <a:extLst>
              <a:ext uri="{FF2B5EF4-FFF2-40B4-BE49-F238E27FC236}">
                <a16:creationId xmlns:a16="http://schemas.microsoft.com/office/drawing/2014/main" id="{EF8DCA15-E953-3BEC-734C-2CFF76834885}"/>
              </a:ext>
            </a:extLst>
          </p:cNvPr>
          <p:cNvSpPr>
            <a:spLocks noGrp="1"/>
          </p:cNvSpPr>
          <p:nvPr>
            <p:ph type="dt" sz="half" idx="10"/>
          </p:nvPr>
        </p:nvSpPr>
        <p:spPr>
          <a:xfrm>
            <a:off x="838200" y="6488698"/>
            <a:ext cx="2743200" cy="365125"/>
          </a:xfrm>
        </p:spPr>
        <p:txBody>
          <a:bodyPr/>
          <a:lstStyle/>
          <a:p>
            <a:r>
              <a:rPr lang="en-US" dirty="0"/>
              <a:t>IBER2023</a:t>
            </a:r>
          </a:p>
        </p:txBody>
      </p:sp>
      <p:sp>
        <p:nvSpPr>
          <p:cNvPr id="4" name="Footer Placeholder 3">
            <a:extLst>
              <a:ext uri="{FF2B5EF4-FFF2-40B4-BE49-F238E27FC236}">
                <a16:creationId xmlns:a16="http://schemas.microsoft.com/office/drawing/2014/main" id="{F1AE4102-E1C5-9EE0-EA53-DD725F334A2F}"/>
              </a:ext>
            </a:extLst>
          </p:cNvPr>
          <p:cNvSpPr>
            <a:spLocks noGrp="1"/>
          </p:cNvSpPr>
          <p:nvPr>
            <p:ph type="ftr" sz="quarter" idx="11"/>
          </p:nvPr>
        </p:nvSpPr>
        <p:spPr>
          <a:xfrm>
            <a:off x="4038600" y="6488698"/>
            <a:ext cx="4114800" cy="365125"/>
          </a:xfrm>
        </p:spPr>
        <p:txBody>
          <a:bodyPr/>
          <a:lstStyle/>
          <a:p>
            <a:r>
              <a:rPr lang="en-US"/>
              <a:t>Daniel Pinheiro</a:t>
            </a:r>
          </a:p>
        </p:txBody>
      </p:sp>
      <p:sp>
        <p:nvSpPr>
          <p:cNvPr id="6" name="Slide Number Placeholder 5">
            <a:extLst>
              <a:ext uri="{FF2B5EF4-FFF2-40B4-BE49-F238E27FC236}">
                <a16:creationId xmlns:a16="http://schemas.microsoft.com/office/drawing/2014/main" id="{B2389FB7-9B6D-9AF8-637B-E69F116BC491}"/>
              </a:ext>
            </a:extLst>
          </p:cNvPr>
          <p:cNvSpPr>
            <a:spLocks noGrp="1"/>
          </p:cNvSpPr>
          <p:nvPr>
            <p:ph type="sldNum" sz="quarter" idx="12"/>
          </p:nvPr>
        </p:nvSpPr>
        <p:spPr>
          <a:xfrm>
            <a:off x="8610600" y="6488698"/>
            <a:ext cx="2743200" cy="365125"/>
          </a:xfrm>
        </p:spPr>
        <p:txBody>
          <a:bodyPr/>
          <a:lstStyle/>
          <a:p>
            <a:fld id="{950F4E61-2AC1-408C-934D-5EE34A668F3D}" type="slidenum">
              <a:rPr lang="en-US" smtClean="0"/>
              <a:t>3</a:t>
            </a:fld>
            <a:endParaRPr lang="en-US"/>
          </a:p>
        </p:txBody>
      </p:sp>
      <p:cxnSp>
        <p:nvCxnSpPr>
          <p:cNvPr id="8" name="Straight Connector 7">
            <a:extLst>
              <a:ext uri="{FF2B5EF4-FFF2-40B4-BE49-F238E27FC236}">
                <a16:creationId xmlns:a16="http://schemas.microsoft.com/office/drawing/2014/main" id="{91336156-3C66-DD90-514A-A1B8C52FF6A5}"/>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6315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9" grpId="0"/>
      <p:bldP spid="20" grpId="0" animBg="1"/>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5160068F-1717-EA38-D416-9C9DF35AA760}"/>
              </a:ext>
            </a:extLst>
          </p:cNvPr>
          <p:cNvGrpSpPr/>
          <p:nvPr/>
        </p:nvGrpSpPr>
        <p:grpSpPr>
          <a:xfrm>
            <a:off x="8672891" y="1578049"/>
            <a:ext cx="2412726" cy="4671060"/>
            <a:chOff x="8672891" y="1578049"/>
            <a:chExt cx="2412726" cy="4671060"/>
          </a:xfrm>
        </p:grpSpPr>
        <p:pic>
          <p:nvPicPr>
            <p:cNvPr id="37" name="Picture 36" descr="A black background with red dots&#10;&#10;Description automatically generated">
              <a:extLst>
                <a:ext uri="{FF2B5EF4-FFF2-40B4-BE49-F238E27FC236}">
                  <a16:creationId xmlns:a16="http://schemas.microsoft.com/office/drawing/2014/main" id="{A4C3E048-7F74-F06D-38D3-0F6959773E04}"/>
                </a:ext>
              </a:extLst>
            </p:cNvPr>
            <p:cNvPicPr>
              <a:picLocks noChangeAspect="1"/>
            </p:cNvPicPr>
            <p:nvPr/>
          </p:nvPicPr>
          <p:blipFill rotWithShape="1">
            <a:blip r:embed="rId2">
              <a:extLst>
                <a:ext uri="{28A0092B-C50C-407E-A947-70E740481C1C}">
                  <a14:useLocalDpi xmlns:a14="http://schemas.microsoft.com/office/drawing/2010/main" val="0"/>
                </a:ext>
              </a:extLst>
            </a:blip>
            <a:srcRect t="7969" r="93166" b="7488"/>
            <a:stretch/>
          </p:blipFill>
          <p:spPr>
            <a:xfrm>
              <a:off x="8672891" y="1615417"/>
              <a:ext cx="555329" cy="4614862"/>
            </a:xfrm>
            <a:prstGeom prst="rect">
              <a:avLst/>
            </a:prstGeom>
          </p:spPr>
        </p:pic>
        <p:grpSp>
          <p:nvGrpSpPr>
            <p:cNvPr id="31" name="Group 30">
              <a:extLst>
                <a:ext uri="{FF2B5EF4-FFF2-40B4-BE49-F238E27FC236}">
                  <a16:creationId xmlns:a16="http://schemas.microsoft.com/office/drawing/2014/main" id="{1682D454-810D-4F68-9B2B-695914AA86E8}"/>
                </a:ext>
              </a:extLst>
            </p:cNvPr>
            <p:cNvGrpSpPr/>
            <p:nvPr/>
          </p:nvGrpSpPr>
          <p:grpSpPr>
            <a:xfrm>
              <a:off x="9227414" y="1578049"/>
              <a:ext cx="1858203" cy="4671060"/>
              <a:chOff x="1399476" y="1578049"/>
              <a:chExt cx="1858203" cy="4671060"/>
            </a:xfrm>
          </p:grpSpPr>
          <p:pic>
            <p:nvPicPr>
              <p:cNvPr id="34" name="Picture 33" descr="A black background with red dots&#10;&#10;Description automatically generated">
                <a:extLst>
                  <a:ext uri="{FF2B5EF4-FFF2-40B4-BE49-F238E27FC236}">
                    <a16:creationId xmlns:a16="http://schemas.microsoft.com/office/drawing/2014/main" id="{6B5D83DB-2E86-DCE6-8C56-9F2995C7DC76}"/>
                  </a:ext>
                </a:extLst>
              </p:cNvPr>
              <p:cNvPicPr>
                <a:picLocks noChangeAspect="1"/>
              </p:cNvPicPr>
              <p:nvPr/>
            </p:nvPicPr>
            <p:blipFill rotWithShape="1">
              <a:blip r:embed="rId2">
                <a:duotone>
                  <a:schemeClr val="accent1">
                    <a:shade val="45000"/>
                    <a:satMod val="135000"/>
                  </a:schemeClr>
                  <a:prstClr val="white"/>
                </a:duotone>
                <a:alphaModFix amt="28000"/>
                <a:extLst>
                  <a:ext uri="{28A0092B-C50C-407E-A947-70E740481C1C}">
                    <a14:useLocalDpi xmlns:a14="http://schemas.microsoft.com/office/drawing/2010/main" val="0"/>
                  </a:ext>
                </a:extLst>
              </a:blip>
              <a:srcRect l="6834" t="7969" r="70308" b="7488"/>
              <a:stretch/>
            </p:blipFill>
            <p:spPr>
              <a:xfrm>
                <a:off x="1399476" y="1624832"/>
                <a:ext cx="1857397" cy="4614862"/>
              </a:xfrm>
              <a:prstGeom prst="rect">
                <a:avLst/>
              </a:prstGeom>
            </p:spPr>
          </p:pic>
          <p:pic>
            <p:nvPicPr>
              <p:cNvPr id="32" name="Picture 31" descr="A black background with red dots&#10;&#10;Description automatically generated">
                <a:extLst>
                  <a:ext uri="{FF2B5EF4-FFF2-40B4-BE49-F238E27FC236}">
                    <a16:creationId xmlns:a16="http://schemas.microsoft.com/office/drawing/2014/main" id="{4C8A2712-8A8D-569C-B6B9-A21ED71D346E}"/>
                  </a:ext>
                </a:extLst>
              </p:cNvPr>
              <p:cNvPicPr>
                <a:picLocks noChangeAspect="1"/>
              </p:cNvPicPr>
              <p:nvPr/>
            </p:nvPicPr>
            <p:blipFill rotWithShape="1">
              <a:blip r:embed="rId3">
                <a:duotone>
                  <a:prstClr val="black"/>
                  <a:srgbClr val="FF0000">
                    <a:tint val="45000"/>
                    <a:satMod val="400000"/>
                  </a:srgbClr>
                </a:duotone>
                <a:alphaModFix amt="32000"/>
                <a:extLst>
                  <a:ext uri="{BEBA8EAE-BF5A-486C-A8C5-ECC9F3942E4B}">
                    <a14:imgProps xmlns:a14="http://schemas.microsoft.com/office/drawing/2010/main">
                      <a14:imgLayer r:embed="rId4">
                        <a14:imgEffect>
                          <a14:artisticPhotocopy/>
                        </a14:imgEffect>
                      </a14:imgLayer>
                    </a14:imgProps>
                  </a:ext>
                  <a:ext uri="{28A0092B-C50C-407E-A947-70E740481C1C}">
                    <a14:useLocalDpi xmlns:a14="http://schemas.microsoft.com/office/drawing/2010/main" val="0"/>
                  </a:ext>
                </a:extLst>
              </a:blip>
              <a:srcRect l="6834" t="7981" r="70308" b="7476"/>
              <a:stretch/>
            </p:blipFill>
            <p:spPr>
              <a:xfrm>
                <a:off x="1400282" y="1624855"/>
                <a:ext cx="1857397" cy="4614862"/>
              </a:xfrm>
              <a:prstGeom prst="rect">
                <a:avLst/>
              </a:prstGeom>
            </p:spPr>
          </p:pic>
          <p:pic>
            <p:nvPicPr>
              <p:cNvPr id="33" name="Picture 32" descr="A black background with red dots&#10;&#10;Description automatically generated">
                <a:extLst>
                  <a:ext uri="{FF2B5EF4-FFF2-40B4-BE49-F238E27FC236}">
                    <a16:creationId xmlns:a16="http://schemas.microsoft.com/office/drawing/2014/main" id="{3178D366-11B2-DF85-4A0B-3E8B764587B6}"/>
                  </a:ext>
                </a:extLst>
              </p:cNvPr>
              <p:cNvPicPr>
                <a:picLocks noChangeAspect="1"/>
              </p:cNvPicPr>
              <p:nvPr/>
            </p:nvPicPr>
            <p:blipFill rotWithShape="1">
              <a:blip r:embed="rId5">
                <a:duotone>
                  <a:schemeClr val="accent6">
                    <a:shade val="45000"/>
                    <a:satMod val="135000"/>
                  </a:schemeClr>
                  <a:prstClr val="white"/>
                </a:duotone>
                <a:alphaModFix amt="40000"/>
                <a:extLst>
                  <a:ext uri="{28A0092B-C50C-407E-A947-70E740481C1C}">
                    <a14:useLocalDpi xmlns:a14="http://schemas.microsoft.com/office/drawing/2010/main" val="0"/>
                  </a:ext>
                </a:extLst>
              </a:blip>
              <a:srcRect l="6917" t="7004" r="70308" b="7423"/>
              <a:stretch/>
            </p:blipFill>
            <p:spPr>
              <a:xfrm>
                <a:off x="1400282" y="1578049"/>
                <a:ext cx="1850643" cy="4671060"/>
              </a:xfrm>
              <a:prstGeom prst="rect">
                <a:avLst/>
              </a:prstGeom>
            </p:spPr>
          </p:pic>
        </p:grpSp>
      </p:grpSp>
      <p:sp>
        <p:nvSpPr>
          <p:cNvPr id="2" name="Title 1">
            <a:extLst>
              <a:ext uri="{FF2B5EF4-FFF2-40B4-BE49-F238E27FC236}">
                <a16:creationId xmlns:a16="http://schemas.microsoft.com/office/drawing/2014/main" id="{F7CEBD98-E948-D907-7A20-49D6A6C79C47}"/>
              </a:ext>
            </a:extLst>
          </p:cNvPr>
          <p:cNvSpPr>
            <a:spLocks noGrp="1"/>
          </p:cNvSpPr>
          <p:nvPr>
            <p:ph type="title"/>
          </p:nvPr>
        </p:nvSpPr>
        <p:spPr/>
        <p:txBody>
          <a:bodyPr/>
          <a:lstStyle/>
          <a:p>
            <a:r>
              <a:rPr lang="en-US" dirty="0"/>
              <a:t>MCDF Method (step 2)</a:t>
            </a:r>
          </a:p>
        </p:txBody>
      </p:sp>
      <p:grpSp>
        <p:nvGrpSpPr>
          <p:cNvPr id="13" name="Group 12">
            <a:extLst>
              <a:ext uri="{FF2B5EF4-FFF2-40B4-BE49-F238E27FC236}">
                <a16:creationId xmlns:a16="http://schemas.microsoft.com/office/drawing/2014/main" id="{37BCA411-032A-E832-855D-45ED1CF44B7E}"/>
              </a:ext>
            </a:extLst>
          </p:cNvPr>
          <p:cNvGrpSpPr/>
          <p:nvPr/>
        </p:nvGrpSpPr>
        <p:grpSpPr>
          <a:xfrm>
            <a:off x="4975599" y="2477109"/>
            <a:ext cx="2226610" cy="2226613"/>
            <a:chOff x="5211292" y="2311679"/>
            <a:chExt cx="2226610" cy="2226613"/>
          </a:xfrm>
        </p:grpSpPr>
        <p:sp>
          <p:nvSpPr>
            <p:cNvPr id="10" name="Arc 9">
              <a:extLst>
                <a:ext uri="{FF2B5EF4-FFF2-40B4-BE49-F238E27FC236}">
                  <a16:creationId xmlns:a16="http://schemas.microsoft.com/office/drawing/2014/main" id="{6E29005B-D1D1-2FF4-5AAD-8749A3A1D9B9}"/>
                </a:ext>
              </a:extLst>
            </p:cNvPr>
            <p:cNvSpPr/>
            <p:nvPr/>
          </p:nvSpPr>
          <p:spPr>
            <a:xfrm>
              <a:off x="5219318" y="2319708"/>
              <a:ext cx="2218584" cy="2218584"/>
            </a:xfrm>
            <a:prstGeom prst="arc">
              <a:avLst>
                <a:gd name="adj1" fmla="val 4191616"/>
                <a:gd name="adj2" fmla="val 14547837"/>
              </a:avLst>
            </a:prstGeom>
            <a:ln w="241300" cap="sq" cmpd="sng" algn="ctr">
              <a:solidFill>
                <a:srgbClr val="64A89B"/>
              </a:solidFill>
              <a:prstDash val="solid"/>
              <a:round/>
              <a:headEnd type="none" w="med" len="med"/>
              <a:tailEnd type="triangle" w="med" len="sm"/>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sp>
          <p:nvSpPr>
            <p:cNvPr id="11" name="Arc 10">
              <a:extLst>
                <a:ext uri="{FF2B5EF4-FFF2-40B4-BE49-F238E27FC236}">
                  <a16:creationId xmlns:a16="http://schemas.microsoft.com/office/drawing/2014/main" id="{01B20C44-C71A-440D-0786-1DC705014652}"/>
                </a:ext>
              </a:extLst>
            </p:cNvPr>
            <p:cNvSpPr/>
            <p:nvPr/>
          </p:nvSpPr>
          <p:spPr>
            <a:xfrm rot="10800000">
              <a:off x="5211292" y="2311679"/>
              <a:ext cx="2226610" cy="2226610"/>
            </a:xfrm>
            <a:prstGeom prst="arc">
              <a:avLst>
                <a:gd name="adj1" fmla="val 4191715"/>
                <a:gd name="adj2" fmla="val 14547837"/>
              </a:avLst>
            </a:prstGeom>
            <a:ln w="241300" cap="sq" cmpd="sng" algn="ctr">
              <a:solidFill>
                <a:schemeClr val="accent5">
                  <a:lumMod val="75000"/>
                </a:schemeClr>
              </a:solidFill>
              <a:prstDash val="solid"/>
              <a:round/>
              <a:headEnd type="none" w="med" len="med"/>
              <a:tailEnd type="triangle" w="med" len="sm"/>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sp>
          <p:nvSpPr>
            <p:cNvPr id="12" name="TextBox 11">
              <a:extLst>
                <a:ext uri="{FF2B5EF4-FFF2-40B4-BE49-F238E27FC236}">
                  <a16:creationId xmlns:a16="http://schemas.microsoft.com/office/drawing/2014/main" id="{DB5074A0-9D06-5776-B541-444FF1CC24BD}"/>
                </a:ext>
              </a:extLst>
            </p:cNvPr>
            <p:cNvSpPr txBox="1"/>
            <p:nvPr/>
          </p:nvSpPr>
          <p:spPr>
            <a:xfrm>
              <a:off x="5356062" y="3101818"/>
              <a:ext cx="1942176" cy="646331"/>
            </a:xfrm>
            <a:prstGeom prst="rect">
              <a:avLst/>
            </a:prstGeom>
            <a:noFill/>
          </p:spPr>
          <p:txBody>
            <a:bodyPr wrap="square" rtlCol="0">
              <a:spAutoFit/>
            </a:bodyPr>
            <a:lstStyle/>
            <a:p>
              <a:pPr algn="ctr"/>
              <a:r>
                <a:rPr lang="en-US" dirty="0"/>
                <a:t>SC Diagonalization of the Hamiltonian</a:t>
              </a:r>
            </a:p>
          </p:txBody>
        </p:sp>
      </p:grpSp>
      <p:sp>
        <p:nvSpPr>
          <p:cNvPr id="14" name="Arrow: Right 13">
            <a:extLst>
              <a:ext uri="{FF2B5EF4-FFF2-40B4-BE49-F238E27FC236}">
                <a16:creationId xmlns:a16="http://schemas.microsoft.com/office/drawing/2014/main" id="{6C642163-6CBA-AC32-D932-1190DA00F5BE}"/>
              </a:ext>
            </a:extLst>
          </p:cNvPr>
          <p:cNvSpPr/>
          <p:nvPr/>
        </p:nvSpPr>
        <p:spPr>
          <a:xfrm>
            <a:off x="3883774" y="3422976"/>
            <a:ext cx="853353" cy="338893"/>
          </a:xfrm>
          <a:prstGeom prst="rightArrow">
            <a:avLst/>
          </a:prstGeom>
          <a:solidFill>
            <a:srgbClr val="2E75B6"/>
          </a:solidFill>
          <a:ln>
            <a:solidFill>
              <a:srgbClr val="2E75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37BB745F-A921-D428-40A2-A55F982CBFEF}"/>
              </a:ext>
            </a:extLst>
          </p:cNvPr>
          <p:cNvSpPr/>
          <p:nvPr/>
        </p:nvSpPr>
        <p:spPr>
          <a:xfrm>
            <a:off x="7467605" y="3422976"/>
            <a:ext cx="853353" cy="338893"/>
          </a:xfrm>
          <a:prstGeom prst="rightArrow">
            <a:avLst/>
          </a:prstGeom>
          <a:solidFill>
            <a:srgbClr val="64A89B"/>
          </a:solidFill>
          <a:ln>
            <a:solidFill>
              <a:srgbClr val="64A89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a:extLst>
              <a:ext uri="{FF2B5EF4-FFF2-40B4-BE49-F238E27FC236}">
                <a16:creationId xmlns:a16="http://schemas.microsoft.com/office/drawing/2014/main" id="{58831D6A-3750-E261-49D7-038EDB5B1D29}"/>
              </a:ext>
            </a:extLst>
          </p:cNvPr>
          <p:cNvGrpSpPr/>
          <p:nvPr/>
        </p:nvGrpSpPr>
        <p:grpSpPr>
          <a:xfrm>
            <a:off x="545697" y="1510532"/>
            <a:ext cx="2997732" cy="4893015"/>
            <a:chOff x="545697" y="1510532"/>
            <a:chExt cx="2997732" cy="4893015"/>
          </a:xfrm>
        </p:grpSpPr>
        <p:pic>
          <p:nvPicPr>
            <p:cNvPr id="22" name="Picture 21" descr="A black background with red dots&#10;&#10;Description automatically generated">
              <a:extLst>
                <a:ext uri="{FF2B5EF4-FFF2-40B4-BE49-F238E27FC236}">
                  <a16:creationId xmlns:a16="http://schemas.microsoft.com/office/drawing/2014/main" id="{883DC34B-1F66-50FE-5179-0082A824F6AE}"/>
                </a:ext>
              </a:extLst>
            </p:cNvPr>
            <p:cNvPicPr>
              <a:picLocks noChangeAspect="1"/>
            </p:cNvPicPr>
            <p:nvPr/>
          </p:nvPicPr>
          <p:blipFill rotWithShape="1">
            <a:blip r:embed="rId3">
              <a:duotone>
                <a:prstClr val="black"/>
                <a:srgbClr val="FF0000">
                  <a:tint val="45000"/>
                  <a:satMod val="400000"/>
                </a:srgbClr>
              </a:duotone>
              <a:extLst>
                <a:ext uri="{BEBA8EAE-BF5A-486C-A8C5-ECC9F3942E4B}">
                  <a14:imgProps xmlns:a14="http://schemas.microsoft.com/office/drawing/2010/main">
                    <a14:imgLayer r:embed="rId4">
                      <a14:imgEffect>
                        <a14:artisticPhotocopy/>
                      </a14:imgEffect>
                    </a14:imgLayer>
                  </a14:imgProps>
                </a:ext>
                <a:ext uri="{28A0092B-C50C-407E-A947-70E740481C1C}">
                  <a14:useLocalDpi xmlns:a14="http://schemas.microsoft.com/office/drawing/2010/main" val="0"/>
                </a:ext>
              </a:extLst>
            </a:blip>
            <a:srcRect t="7981" r="70308" b="7476"/>
            <a:stretch/>
          </p:blipFill>
          <p:spPr>
            <a:xfrm>
              <a:off x="1130702" y="1758205"/>
              <a:ext cx="2412727" cy="4614862"/>
            </a:xfrm>
            <a:prstGeom prst="rect">
              <a:avLst/>
            </a:prstGeom>
          </p:spPr>
        </p:pic>
        <p:pic>
          <p:nvPicPr>
            <p:cNvPr id="24" name="Picture 23" descr="A black background with red dots&#10;&#10;Description automatically generated">
              <a:extLst>
                <a:ext uri="{FF2B5EF4-FFF2-40B4-BE49-F238E27FC236}">
                  <a16:creationId xmlns:a16="http://schemas.microsoft.com/office/drawing/2014/main" id="{0F7DAA80-283F-6610-DADD-70C5FE7D0B50}"/>
                </a:ext>
              </a:extLst>
            </p:cNvPr>
            <p:cNvPicPr>
              <a:picLocks noChangeAspect="1"/>
            </p:cNvPicPr>
            <p:nvPr/>
          </p:nvPicPr>
          <p:blipFill rotWithShape="1">
            <a:blip r:embed="rId5">
              <a:duotone>
                <a:schemeClr val="accent6">
                  <a:shade val="45000"/>
                  <a:satMod val="135000"/>
                </a:schemeClr>
                <a:prstClr val="white"/>
              </a:duotone>
              <a:extLst>
                <a:ext uri="{28A0092B-C50C-407E-A947-70E740481C1C}">
                  <a14:useLocalDpi xmlns:a14="http://schemas.microsoft.com/office/drawing/2010/main" val="0"/>
                </a:ext>
              </a:extLst>
            </a:blip>
            <a:srcRect t="7004" r="70308" b="7423"/>
            <a:stretch/>
          </p:blipFill>
          <p:spPr>
            <a:xfrm>
              <a:off x="838200" y="1578049"/>
              <a:ext cx="2412726" cy="4671060"/>
            </a:xfrm>
            <a:prstGeom prst="rect">
              <a:avLst/>
            </a:prstGeom>
          </p:spPr>
        </p:pic>
        <p:pic>
          <p:nvPicPr>
            <p:cNvPr id="26" name="Picture 25" descr="A black background with red dots&#10;&#10;Description automatically generated">
              <a:extLst>
                <a:ext uri="{FF2B5EF4-FFF2-40B4-BE49-F238E27FC236}">
                  <a16:creationId xmlns:a16="http://schemas.microsoft.com/office/drawing/2014/main" id="{82DADC26-4862-FD38-76C6-3B35BE0AEE71}"/>
                </a:ext>
              </a:extLst>
            </p:cNvPr>
            <p:cNvPicPr>
              <a:picLocks noChangeAspect="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t="7969" r="70308" b="7488"/>
            <a:stretch/>
          </p:blipFill>
          <p:spPr>
            <a:xfrm>
              <a:off x="545697" y="1510532"/>
              <a:ext cx="2412726" cy="4614862"/>
            </a:xfrm>
            <a:prstGeom prst="rect">
              <a:avLst/>
            </a:prstGeom>
          </p:spPr>
        </p:pic>
        <p:sp>
          <p:nvSpPr>
            <p:cNvPr id="28" name="Plus Sign 27">
              <a:extLst>
                <a:ext uri="{FF2B5EF4-FFF2-40B4-BE49-F238E27FC236}">
                  <a16:creationId xmlns:a16="http://schemas.microsoft.com/office/drawing/2014/main" id="{D7732AFC-A394-F2BD-0CC7-5669966D865A}"/>
                </a:ext>
              </a:extLst>
            </p:cNvPr>
            <p:cNvSpPr/>
            <p:nvPr/>
          </p:nvSpPr>
          <p:spPr>
            <a:xfrm>
              <a:off x="822960" y="6041574"/>
              <a:ext cx="247673" cy="247673"/>
            </a:xfrm>
            <a:prstGeom prst="mathPlus">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Plus Sign 28">
              <a:extLst>
                <a:ext uri="{FF2B5EF4-FFF2-40B4-BE49-F238E27FC236}">
                  <a16:creationId xmlns:a16="http://schemas.microsoft.com/office/drawing/2014/main" id="{06A87321-8A27-1CA9-0F90-88B27E47C69C}"/>
                </a:ext>
              </a:extLst>
            </p:cNvPr>
            <p:cNvSpPr/>
            <p:nvPr/>
          </p:nvSpPr>
          <p:spPr>
            <a:xfrm>
              <a:off x="1120140" y="6155874"/>
              <a:ext cx="247673" cy="247673"/>
            </a:xfrm>
            <a:prstGeom prst="mathPlus">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Date Placeholder 2">
            <a:extLst>
              <a:ext uri="{FF2B5EF4-FFF2-40B4-BE49-F238E27FC236}">
                <a16:creationId xmlns:a16="http://schemas.microsoft.com/office/drawing/2014/main" id="{739D2D00-A54F-AFDB-0B06-809A44F46C11}"/>
              </a:ext>
            </a:extLst>
          </p:cNvPr>
          <p:cNvSpPr>
            <a:spLocks noGrp="1"/>
          </p:cNvSpPr>
          <p:nvPr>
            <p:ph type="dt" sz="half" idx="10"/>
          </p:nvPr>
        </p:nvSpPr>
        <p:spPr>
          <a:xfrm>
            <a:off x="838200" y="6488702"/>
            <a:ext cx="2743200" cy="365125"/>
          </a:xfrm>
        </p:spPr>
        <p:txBody>
          <a:bodyPr/>
          <a:lstStyle/>
          <a:p>
            <a:r>
              <a:rPr lang="en-US"/>
              <a:t>IBER2023</a:t>
            </a:r>
          </a:p>
        </p:txBody>
      </p:sp>
      <p:sp>
        <p:nvSpPr>
          <p:cNvPr id="4" name="Footer Placeholder 3">
            <a:extLst>
              <a:ext uri="{FF2B5EF4-FFF2-40B4-BE49-F238E27FC236}">
                <a16:creationId xmlns:a16="http://schemas.microsoft.com/office/drawing/2014/main" id="{45F8E373-D0B2-106B-5791-936D444B8829}"/>
              </a:ext>
            </a:extLst>
          </p:cNvPr>
          <p:cNvSpPr>
            <a:spLocks noGrp="1"/>
          </p:cNvSpPr>
          <p:nvPr>
            <p:ph type="ftr" sz="quarter" idx="11"/>
          </p:nvPr>
        </p:nvSpPr>
        <p:spPr>
          <a:xfrm>
            <a:off x="4038600" y="6488702"/>
            <a:ext cx="4114800" cy="365125"/>
          </a:xfrm>
        </p:spPr>
        <p:txBody>
          <a:bodyPr/>
          <a:lstStyle/>
          <a:p>
            <a:r>
              <a:rPr lang="en-US"/>
              <a:t>Daniel Pinheiro</a:t>
            </a:r>
          </a:p>
        </p:txBody>
      </p:sp>
      <p:sp>
        <p:nvSpPr>
          <p:cNvPr id="5" name="Slide Number Placeholder 4">
            <a:extLst>
              <a:ext uri="{FF2B5EF4-FFF2-40B4-BE49-F238E27FC236}">
                <a16:creationId xmlns:a16="http://schemas.microsoft.com/office/drawing/2014/main" id="{ACC0018A-14DA-B8FD-93A8-31BAEFD8FCB5}"/>
              </a:ext>
            </a:extLst>
          </p:cNvPr>
          <p:cNvSpPr>
            <a:spLocks noGrp="1"/>
          </p:cNvSpPr>
          <p:nvPr>
            <p:ph type="sldNum" sz="quarter" idx="12"/>
          </p:nvPr>
        </p:nvSpPr>
        <p:spPr>
          <a:xfrm>
            <a:off x="8610600" y="6488702"/>
            <a:ext cx="2743200" cy="365125"/>
          </a:xfrm>
        </p:spPr>
        <p:txBody>
          <a:bodyPr/>
          <a:lstStyle/>
          <a:p>
            <a:fld id="{950F4E61-2AC1-408C-934D-5EE34A668F3D}" type="slidenum">
              <a:rPr lang="en-US" smtClean="0"/>
              <a:t>4</a:t>
            </a:fld>
            <a:endParaRPr lang="en-US"/>
          </a:p>
        </p:txBody>
      </p:sp>
      <p:cxnSp>
        <p:nvCxnSpPr>
          <p:cNvPr id="6" name="Straight Connector 5">
            <a:extLst>
              <a:ext uri="{FF2B5EF4-FFF2-40B4-BE49-F238E27FC236}">
                <a16:creationId xmlns:a16="http://schemas.microsoft.com/office/drawing/2014/main" id="{A3B8AEA3-60E5-C47F-DCE7-2A5E0F420BDC}"/>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5018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1D22E-838C-ED2A-1893-83A0ED6C286F}"/>
              </a:ext>
            </a:extLst>
          </p:cNvPr>
          <p:cNvSpPr>
            <a:spLocks noGrp="1"/>
          </p:cNvSpPr>
          <p:nvPr>
            <p:ph type="title"/>
          </p:nvPr>
        </p:nvSpPr>
        <p:spPr/>
        <p:txBody>
          <a:bodyPr/>
          <a:lstStyle/>
          <a:p>
            <a:r>
              <a:rPr lang="en-US" dirty="0"/>
              <a:t>Available Calculation Options</a:t>
            </a:r>
          </a:p>
        </p:txBody>
      </p:sp>
      <p:sp>
        <p:nvSpPr>
          <p:cNvPr id="3" name="Content Placeholder 2">
            <a:extLst>
              <a:ext uri="{FF2B5EF4-FFF2-40B4-BE49-F238E27FC236}">
                <a16:creationId xmlns:a16="http://schemas.microsoft.com/office/drawing/2014/main" id="{0F2F3878-4AAA-9399-E8ED-8FBB406C0BC7}"/>
              </a:ext>
            </a:extLst>
          </p:cNvPr>
          <p:cNvSpPr>
            <a:spLocks noGrp="1"/>
          </p:cNvSpPr>
          <p:nvPr>
            <p:ph idx="1"/>
          </p:nvPr>
        </p:nvSpPr>
        <p:spPr/>
        <p:txBody>
          <a:bodyPr>
            <a:normAutofit fontScale="55000" lnSpcReduction="20000"/>
          </a:bodyPr>
          <a:lstStyle/>
          <a:p>
            <a:pPr rtl="0"/>
            <a:r>
              <a:rPr lang="en-US" dirty="0">
                <a:effectLst/>
                <a:latin typeface="Arial" panose="020B0604020202020204" pitchFamily="34" charset="0"/>
              </a:rPr>
              <a:t>total energy of a given state either at the single configuration or multiconfiguration level</a:t>
            </a:r>
          </a:p>
          <a:p>
            <a:pPr rtl="0"/>
            <a:r>
              <a:rPr lang="en-US" dirty="0">
                <a:effectLst/>
                <a:latin typeface="Arial" panose="020B0604020202020204" pitchFamily="34" charset="0"/>
              </a:rPr>
              <a:t>radiative transition probabilities*</a:t>
            </a:r>
          </a:p>
          <a:p>
            <a:pPr rtl="0"/>
            <a:r>
              <a:rPr lang="en-US" dirty="0">
                <a:effectLst/>
                <a:latin typeface="Arial" panose="020B0604020202020204" pitchFamily="34" charset="0"/>
              </a:rPr>
              <a:t>Auger transition probabilities</a:t>
            </a:r>
          </a:p>
          <a:p>
            <a:pPr rtl="0"/>
            <a:r>
              <a:rPr lang="en-US" dirty="0">
                <a:effectLst/>
                <a:latin typeface="Arial" panose="020B0604020202020204" pitchFamily="34" charset="0"/>
              </a:rPr>
              <a:t>photoionization cross sections*</a:t>
            </a:r>
          </a:p>
          <a:p>
            <a:pPr rtl="0"/>
            <a:r>
              <a:rPr lang="en-US" dirty="0">
                <a:effectLst/>
                <a:latin typeface="Arial" panose="020B0604020202020204" pitchFamily="34" charset="0"/>
              </a:rPr>
              <a:t>hyperfine structure constants</a:t>
            </a:r>
          </a:p>
          <a:p>
            <a:pPr rtl="0"/>
            <a:r>
              <a:rPr lang="en-US" dirty="0" err="1">
                <a:effectLst/>
                <a:latin typeface="Arial" panose="020B0604020202020204" pitchFamily="34" charset="0"/>
              </a:rPr>
              <a:t>Landé</a:t>
            </a:r>
            <a:r>
              <a:rPr lang="en-US" dirty="0">
                <a:effectLst/>
                <a:latin typeface="Arial" panose="020B0604020202020204" pitchFamily="34" charset="0"/>
              </a:rPr>
              <a:t> factor</a:t>
            </a:r>
          </a:p>
          <a:p>
            <a:pPr rtl="0"/>
            <a:r>
              <a:rPr lang="en-US" dirty="0">
                <a:effectLst/>
                <a:latin typeface="Arial" panose="020B0604020202020204" pitchFamily="34" charset="0"/>
              </a:rPr>
              <a:t>Born electron impact excitation cross section</a:t>
            </a:r>
          </a:p>
          <a:p>
            <a:pPr rtl="0"/>
            <a:r>
              <a:rPr lang="en-US" dirty="0">
                <a:effectLst/>
                <a:latin typeface="Arial" panose="020B0604020202020204" pitchFamily="34" charset="0"/>
              </a:rPr>
              <a:t>Stark effect</a:t>
            </a:r>
          </a:p>
          <a:p>
            <a:pPr rtl="0"/>
            <a:r>
              <a:rPr lang="en-US" dirty="0">
                <a:effectLst/>
                <a:latin typeface="Arial" panose="020B0604020202020204" pitchFamily="34" charset="0"/>
              </a:rPr>
              <a:t>parity non-conserving amplitude</a:t>
            </a:r>
          </a:p>
          <a:p>
            <a:pPr rtl="0"/>
            <a:r>
              <a:rPr lang="en-US" dirty="0">
                <a:effectLst/>
                <a:latin typeface="Arial" panose="020B0604020202020204" pitchFamily="34" charset="0"/>
              </a:rPr>
              <a:t>magnetic part of the g−2 correction for antiprotons</a:t>
            </a:r>
          </a:p>
          <a:p>
            <a:pPr rtl="0"/>
            <a:r>
              <a:rPr lang="en-US" dirty="0">
                <a:effectLst/>
                <a:latin typeface="Arial" panose="020B0604020202020204" pitchFamily="34" charset="0"/>
              </a:rPr>
              <a:t>scalar product of wave functions</a:t>
            </a:r>
          </a:p>
          <a:p>
            <a:pPr rtl="0"/>
            <a:r>
              <a:rPr lang="en-US" dirty="0" err="1">
                <a:effectLst/>
                <a:latin typeface="Arial" panose="020B0604020202020204" pitchFamily="34" charset="0"/>
              </a:rPr>
              <a:t>Shiff</a:t>
            </a:r>
            <a:r>
              <a:rPr lang="en-US" dirty="0">
                <a:effectLst/>
                <a:latin typeface="Arial" panose="020B0604020202020204" pitchFamily="34" charset="0"/>
              </a:rPr>
              <a:t> moment</a:t>
            </a:r>
          </a:p>
          <a:p>
            <a:pPr rtl="0"/>
            <a:r>
              <a:rPr lang="en-US" dirty="0">
                <a:effectLst/>
                <a:latin typeface="Arial" panose="020B0604020202020204" pitchFamily="34" charset="0"/>
              </a:rPr>
              <a:t>Overlaps of orbitals between a n-electron and a n-1-electron state for </a:t>
            </a:r>
            <a:r>
              <a:rPr lang="en-US" dirty="0">
                <a:latin typeface="Arial" panose="020B0604020202020204" pitchFamily="34" charset="0"/>
              </a:rPr>
              <a:t>s</a:t>
            </a:r>
            <a:r>
              <a:rPr lang="en-US" dirty="0">
                <a:effectLst/>
                <a:latin typeface="Arial" panose="020B0604020202020204" pitchFamily="34" charset="0"/>
              </a:rPr>
              <a:t>hake calculations</a:t>
            </a:r>
          </a:p>
          <a:p>
            <a:pPr marL="0" indent="0" algn="l">
              <a:buNone/>
            </a:pPr>
            <a:r>
              <a:rPr lang="en-US" sz="2700" dirty="0">
                <a:latin typeface="Arial" panose="020B0604020202020204" pitchFamily="34" charset="0"/>
              </a:rPr>
              <a:t>* With the option to use non orthonormalized orbitals between the two states</a:t>
            </a:r>
          </a:p>
          <a:p>
            <a:pPr marL="0" indent="0" algn="l">
              <a:buNone/>
            </a:pPr>
            <a:r>
              <a:rPr lang="en-US" sz="2700" dirty="0">
                <a:latin typeface="Arial" panose="020B0604020202020204" pitchFamily="34" charset="0"/>
              </a:rPr>
              <a:t>Besides electrons, option is given to add a single "exotic" particle (muon, antiproton, pion, kaon or sigma)</a:t>
            </a:r>
          </a:p>
        </p:txBody>
      </p:sp>
      <p:sp>
        <p:nvSpPr>
          <p:cNvPr id="4" name="Date Placeholder 3">
            <a:extLst>
              <a:ext uri="{FF2B5EF4-FFF2-40B4-BE49-F238E27FC236}">
                <a16:creationId xmlns:a16="http://schemas.microsoft.com/office/drawing/2014/main" id="{F0C240E4-97F9-3588-369B-EA3056F81A84}"/>
              </a:ext>
            </a:extLst>
          </p:cNvPr>
          <p:cNvSpPr>
            <a:spLocks noGrp="1"/>
          </p:cNvSpPr>
          <p:nvPr>
            <p:ph type="dt" sz="half" idx="10"/>
          </p:nvPr>
        </p:nvSpPr>
        <p:spPr>
          <a:xfrm>
            <a:off x="838200" y="6488701"/>
            <a:ext cx="2743200" cy="365125"/>
          </a:xfrm>
        </p:spPr>
        <p:txBody>
          <a:bodyPr/>
          <a:lstStyle/>
          <a:p>
            <a:r>
              <a:rPr lang="en-US"/>
              <a:t>IBER2023</a:t>
            </a:r>
          </a:p>
        </p:txBody>
      </p:sp>
      <p:sp>
        <p:nvSpPr>
          <p:cNvPr id="5" name="Footer Placeholder 4">
            <a:extLst>
              <a:ext uri="{FF2B5EF4-FFF2-40B4-BE49-F238E27FC236}">
                <a16:creationId xmlns:a16="http://schemas.microsoft.com/office/drawing/2014/main" id="{CD16F446-B774-4508-9C77-F28848F754B6}"/>
              </a:ext>
            </a:extLst>
          </p:cNvPr>
          <p:cNvSpPr>
            <a:spLocks noGrp="1"/>
          </p:cNvSpPr>
          <p:nvPr>
            <p:ph type="ftr" sz="quarter" idx="11"/>
          </p:nvPr>
        </p:nvSpPr>
        <p:spPr>
          <a:xfrm>
            <a:off x="4038600" y="6488701"/>
            <a:ext cx="4114800" cy="365125"/>
          </a:xfrm>
        </p:spPr>
        <p:txBody>
          <a:bodyPr/>
          <a:lstStyle/>
          <a:p>
            <a:r>
              <a:rPr lang="en-US"/>
              <a:t>Daniel Pinheiro</a:t>
            </a:r>
          </a:p>
        </p:txBody>
      </p:sp>
      <p:sp>
        <p:nvSpPr>
          <p:cNvPr id="6" name="Slide Number Placeholder 5">
            <a:extLst>
              <a:ext uri="{FF2B5EF4-FFF2-40B4-BE49-F238E27FC236}">
                <a16:creationId xmlns:a16="http://schemas.microsoft.com/office/drawing/2014/main" id="{4A6098E8-CB9E-810D-6EF9-F192BDD70D0C}"/>
              </a:ext>
            </a:extLst>
          </p:cNvPr>
          <p:cNvSpPr>
            <a:spLocks noGrp="1"/>
          </p:cNvSpPr>
          <p:nvPr>
            <p:ph type="sldNum" sz="quarter" idx="12"/>
          </p:nvPr>
        </p:nvSpPr>
        <p:spPr>
          <a:xfrm>
            <a:off x="8610600" y="6488701"/>
            <a:ext cx="2743200" cy="365125"/>
          </a:xfrm>
        </p:spPr>
        <p:txBody>
          <a:bodyPr/>
          <a:lstStyle/>
          <a:p>
            <a:fld id="{950F4E61-2AC1-408C-934D-5EE34A668F3D}" type="slidenum">
              <a:rPr lang="en-US" smtClean="0"/>
              <a:t>5</a:t>
            </a:fld>
            <a:endParaRPr lang="en-US"/>
          </a:p>
        </p:txBody>
      </p:sp>
      <p:cxnSp>
        <p:nvCxnSpPr>
          <p:cNvPr id="7" name="Straight Connector 6">
            <a:extLst>
              <a:ext uri="{FF2B5EF4-FFF2-40B4-BE49-F238E27FC236}">
                <a16:creationId xmlns:a16="http://schemas.microsoft.com/office/drawing/2014/main" id="{3256824C-2BE4-A372-A271-6F076F504967}"/>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3975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452E9-489C-B371-724A-EF33C3705B06}"/>
              </a:ext>
            </a:extLst>
          </p:cNvPr>
          <p:cNvSpPr>
            <a:spLocks noGrp="1"/>
          </p:cNvSpPr>
          <p:nvPr>
            <p:ph type="title"/>
          </p:nvPr>
        </p:nvSpPr>
        <p:spPr/>
        <p:txBody>
          <a:bodyPr>
            <a:normAutofit/>
          </a:bodyPr>
          <a:lstStyle/>
          <a:p>
            <a:r>
              <a:rPr lang="en-US" dirty="0"/>
              <a:t>Calculation method details and possible problems</a:t>
            </a:r>
          </a:p>
        </p:txBody>
      </p:sp>
      <p:pic>
        <p:nvPicPr>
          <p:cNvPr id="7" name="Picture 6" descr="A screen shot of a computer program&#10;&#10;Description automatically generated">
            <a:extLst>
              <a:ext uri="{FF2B5EF4-FFF2-40B4-BE49-F238E27FC236}">
                <a16:creationId xmlns:a16="http://schemas.microsoft.com/office/drawing/2014/main" id="{B793ADC9-6FFC-5CB6-3B68-464097593B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388" y="4541381"/>
            <a:ext cx="4801270" cy="924054"/>
          </a:xfrm>
          <a:prstGeom prst="rect">
            <a:avLst/>
          </a:prstGeom>
        </p:spPr>
      </p:pic>
      <p:pic>
        <p:nvPicPr>
          <p:cNvPr id="9" name="Picture 8" descr="A screenshot of a computer&#10;&#10;Description automatically generated">
            <a:extLst>
              <a:ext uri="{FF2B5EF4-FFF2-40B4-BE49-F238E27FC236}">
                <a16:creationId xmlns:a16="http://schemas.microsoft.com/office/drawing/2014/main" id="{A07619EE-2983-B6D2-8707-2DE99215AA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7991" y="1539121"/>
            <a:ext cx="3372321" cy="1705213"/>
          </a:xfrm>
          <a:prstGeom prst="rect">
            <a:avLst/>
          </a:prstGeom>
        </p:spPr>
      </p:pic>
      <p:pic>
        <p:nvPicPr>
          <p:cNvPr id="11" name="Picture 10" descr="A screenshot of a computer program&#10;&#10;Description automatically generated">
            <a:extLst>
              <a:ext uri="{FF2B5EF4-FFF2-40B4-BE49-F238E27FC236}">
                <a16:creationId xmlns:a16="http://schemas.microsoft.com/office/drawing/2014/main" id="{61FDDEFA-68CE-B505-3B66-7AE5481F64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5999" y="3750695"/>
            <a:ext cx="5229955" cy="2505425"/>
          </a:xfrm>
          <a:prstGeom prst="rect">
            <a:avLst/>
          </a:prstGeom>
        </p:spPr>
      </p:pic>
      <p:grpSp>
        <p:nvGrpSpPr>
          <p:cNvPr id="15" name="Group 14">
            <a:extLst>
              <a:ext uri="{FF2B5EF4-FFF2-40B4-BE49-F238E27FC236}">
                <a16:creationId xmlns:a16="http://schemas.microsoft.com/office/drawing/2014/main" id="{841B0634-369A-31C4-FBD6-F443B0C322DC}"/>
              </a:ext>
            </a:extLst>
          </p:cNvPr>
          <p:cNvGrpSpPr/>
          <p:nvPr/>
        </p:nvGrpSpPr>
        <p:grpSpPr>
          <a:xfrm>
            <a:off x="750388" y="1918771"/>
            <a:ext cx="5345611" cy="1578743"/>
            <a:chOff x="838200" y="2187658"/>
            <a:chExt cx="5345611" cy="1578743"/>
          </a:xfrm>
        </p:grpSpPr>
        <p:pic>
          <p:nvPicPr>
            <p:cNvPr id="5" name="Picture 4" descr="A black text on a white background&#10;&#10;Description automatically generated">
              <a:extLst>
                <a:ext uri="{FF2B5EF4-FFF2-40B4-BE49-F238E27FC236}">
                  <a16:creationId xmlns:a16="http://schemas.microsoft.com/office/drawing/2014/main" id="{0920E63C-8FCD-8300-B2BF-9BA565C5EF1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201" y="2187658"/>
              <a:ext cx="5345610" cy="1325563"/>
            </a:xfrm>
            <a:prstGeom prst="rect">
              <a:avLst/>
            </a:prstGeom>
          </p:spPr>
        </p:pic>
        <p:sp>
          <p:nvSpPr>
            <p:cNvPr id="14" name="TextBox 13">
              <a:extLst>
                <a:ext uri="{FF2B5EF4-FFF2-40B4-BE49-F238E27FC236}">
                  <a16:creationId xmlns:a16="http://schemas.microsoft.com/office/drawing/2014/main" id="{EB7C7FC5-FCD9-F2FA-D9BA-0C64222A8653}"/>
                </a:ext>
              </a:extLst>
            </p:cNvPr>
            <p:cNvSpPr txBox="1"/>
            <p:nvPr/>
          </p:nvSpPr>
          <p:spPr>
            <a:xfrm>
              <a:off x="838200" y="3397069"/>
              <a:ext cx="2735179" cy="369332"/>
            </a:xfrm>
            <a:prstGeom prst="rect">
              <a:avLst/>
            </a:prstGeom>
            <a:noFill/>
          </p:spPr>
          <p:txBody>
            <a:bodyPr wrap="square" rtlCol="0">
              <a:spAutoFit/>
            </a:bodyPr>
            <a:lstStyle/>
            <a:p>
              <a:r>
                <a:rPr lang="en-US" dirty="0"/>
                <a:t>Failed 4s orbital calculation</a:t>
              </a:r>
            </a:p>
          </p:txBody>
        </p:sp>
      </p:grpSp>
      <p:sp>
        <p:nvSpPr>
          <p:cNvPr id="3" name="Date Placeholder 2">
            <a:extLst>
              <a:ext uri="{FF2B5EF4-FFF2-40B4-BE49-F238E27FC236}">
                <a16:creationId xmlns:a16="http://schemas.microsoft.com/office/drawing/2014/main" id="{3F5F4CD4-A361-F7E9-ED1C-F1849113C456}"/>
              </a:ext>
            </a:extLst>
          </p:cNvPr>
          <p:cNvSpPr>
            <a:spLocks noGrp="1"/>
          </p:cNvSpPr>
          <p:nvPr>
            <p:ph type="dt" sz="half" idx="10"/>
          </p:nvPr>
        </p:nvSpPr>
        <p:spPr>
          <a:xfrm>
            <a:off x="838200" y="6488701"/>
            <a:ext cx="2743200" cy="365125"/>
          </a:xfrm>
        </p:spPr>
        <p:txBody>
          <a:bodyPr/>
          <a:lstStyle/>
          <a:p>
            <a:r>
              <a:rPr lang="en-US"/>
              <a:t>IBER2023</a:t>
            </a:r>
          </a:p>
        </p:txBody>
      </p:sp>
      <p:sp>
        <p:nvSpPr>
          <p:cNvPr id="4" name="Footer Placeholder 3">
            <a:extLst>
              <a:ext uri="{FF2B5EF4-FFF2-40B4-BE49-F238E27FC236}">
                <a16:creationId xmlns:a16="http://schemas.microsoft.com/office/drawing/2014/main" id="{A4E19D73-E815-A7F2-64CE-8F4A8F320D91}"/>
              </a:ext>
            </a:extLst>
          </p:cNvPr>
          <p:cNvSpPr>
            <a:spLocks noGrp="1"/>
          </p:cNvSpPr>
          <p:nvPr>
            <p:ph type="ftr" sz="quarter" idx="11"/>
          </p:nvPr>
        </p:nvSpPr>
        <p:spPr>
          <a:xfrm>
            <a:off x="4038600" y="6488701"/>
            <a:ext cx="4114800" cy="365125"/>
          </a:xfrm>
        </p:spPr>
        <p:txBody>
          <a:bodyPr/>
          <a:lstStyle/>
          <a:p>
            <a:r>
              <a:rPr lang="en-US"/>
              <a:t>Daniel Pinheiro</a:t>
            </a:r>
          </a:p>
        </p:txBody>
      </p:sp>
      <p:sp>
        <p:nvSpPr>
          <p:cNvPr id="6" name="Slide Number Placeholder 5">
            <a:extLst>
              <a:ext uri="{FF2B5EF4-FFF2-40B4-BE49-F238E27FC236}">
                <a16:creationId xmlns:a16="http://schemas.microsoft.com/office/drawing/2014/main" id="{CBE817CE-D7F9-6A01-C5C5-FB4E029E5CE1}"/>
              </a:ext>
            </a:extLst>
          </p:cNvPr>
          <p:cNvSpPr>
            <a:spLocks noGrp="1"/>
          </p:cNvSpPr>
          <p:nvPr>
            <p:ph type="sldNum" sz="quarter" idx="12"/>
          </p:nvPr>
        </p:nvSpPr>
        <p:spPr>
          <a:xfrm>
            <a:off x="8610600" y="6488701"/>
            <a:ext cx="2743200" cy="365125"/>
          </a:xfrm>
        </p:spPr>
        <p:txBody>
          <a:bodyPr/>
          <a:lstStyle/>
          <a:p>
            <a:fld id="{950F4E61-2AC1-408C-934D-5EE34A668F3D}" type="slidenum">
              <a:rPr lang="en-US" smtClean="0"/>
              <a:t>6</a:t>
            </a:fld>
            <a:endParaRPr lang="en-US"/>
          </a:p>
        </p:txBody>
      </p:sp>
      <p:cxnSp>
        <p:nvCxnSpPr>
          <p:cNvPr id="8" name="Straight Connector 7">
            <a:extLst>
              <a:ext uri="{FF2B5EF4-FFF2-40B4-BE49-F238E27FC236}">
                <a16:creationId xmlns:a16="http://schemas.microsoft.com/office/drawing/2014/main" id="{9E1AA7CA-D205-95E9-2E51-591FF55638CF}"/>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4655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452E9-489C-B371-724A-EF33C3705B06}"/>
              </a:ext>
            </a:extLst>
          </p:cNvPr>
          <p:cNvSpPr>
            <a:spLocks noGrp="1"/>
          </p:cNvSpPr>
          <p:nvPr>
            <p:ph type="title"/>
          </p:nvPr>
        </p:nvSpPr>
        <p:spPr/>
        <p:txBody>
          <a:bodyPr>
            <a:normAutofit/>
          </a:bodyPr>
          <a:lstStyle/>
          <a:p>
            <a:r>
              <a:rPr lang="en-US" dirty="0"/>
              <a:t>Calculation method details and possible problems</a:t>
            </a:r>
          </a:p>
        </p:txBody>
      </p:sp>
      <p:pic>
        <p:nvPicPr>
          <p:cNvPr id="4" name="Picture 3" descr="A graph of a function&#10;&#10;Description automatically generated">
            <a:extLst>
              <a:ext uri="{FF2B5EF4-FFF2-40B4-BE49-F238E27FC236}">
                <a16:creationId xmlns:a16="http://schemas.microsoft.com/office/drawing/2014/main" id="{9F4A1E13-22DA-970A-5E52-1DA2643026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4671" y="1880964"/>
            <a:ext cx="2876184" cy="2303797"/>
          </a:xfrm>
          <a:prstGeom prst="rect">
            <a:avLst/>
          </a:prstGeom>
        </p:spPr>
      </p:pic>
      <p:pic>
        <p:nvPicPr>
          <p:cNvPr id="12" name="Picture 11" descr="A graph of a line and a line&#10;&#10;Description automatically generated with medium confidence">
            <a:extLst>
              <a:ext uri="{FF2B5EF4-FFF2-40B4-BE49-F238E27FC236}">
                <a16:creationId xmlns:a16="http://schemas.microsoft.com/office/drawing/2014/main" id="{A5C1C6D3-8C33-23E6-1E2A-15E33C7B01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3832" y="1880964"/>
            <a:ext cx="3079968" cy="4611911"/>
          </a:xfrm>
          <a:prstGeom prst="rect">
            <a:avLst/>
          </a:prstGeom>
        </p:spPr>
      </p:pic>
      <p:pic>
        <p:nvPicPr>
          <p:cNvPr id="16" name="Picture 15" descr="A graph of a graph of a graph&#10;&#10;Description automatically generated with medium confidence">
            <a:extLst>
              <a:ext uri="{FF2B5EF4-FFF2-40B4-BE49-F238E27FC236}">
                <a16:creationId xmlns:a16="http://schemas.microsoft.com/office/drawing/2014/main" id="{2E7E4F24-7BE9-03A9-6CF5-6E7CE23FAB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3047" y="1880964"/>
            <a:ext cx="3165906" cy="4611911"/>
          </a:xfrm>
          <a:prstGeom prst="rect">
            <a:avLst/>
          </a:prstGeom>
        </p:spPr>
      </p:pic>
      <p:pic>
        <p:nvPicPr>
          <p:cNvPr id="18" name="Picture 17" descr="A graph of a function&#10;&#10;Description automatically generated">
            <a:extLst>
              <a:ext uri="{FF2B5EF4-FFF2-40B4-BE49-F238E27FC236}">
                <a16:creationId xmlns:a16="http://schemas.microsoft.com/office/drawing/2014/main" id="{C3F0B474-B879-D94C-EB2F-217CA6B0D07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14671" y="4186920"/>
            <a:ext cx="2851475" cy="2305955"/>
          </a:xfrm>
          <a:prstGeom prst="rect">
            <a:avLst/>
          </a:prstGeom>
        </p:spPr>
      </p:pic>
      <p:sp>
        <p:nvSpPr>
          <p:cNvPr id="3" name="Date Placeholder 2">
            <a:extLst>
              <a:ext uri="{FF2B5EF4-FFF2-40B4-BE49-F238E27FC236}">
                <a16:creationId xmlns:a16="http://schemas.microsoft.com/office/drawing/2014/main" id="{09A627FA-7B20-1378-2D31-A6EA8FB807D8}"/>
              </a:ext>
            </a:extLst>
          </p:cNvPr>
          <p:cNvSpPr>
            <a:spLocks noGrp="1"/>
          </p:cNvSpPr>
          <p:nvPr>
            <p:ph type="dt" sz="half" idx="10"/>
          </p:nvPr>
        </p:nvSpPr>
        <p:spPr>
          <a:xfrm>
            <a:off x="838200" y="6488701"/>
            <a:ext cx="2743200" cy="365125"/>
          </a:xfrm>
        </p:spPr>
        <p:txBody>
          <a:bodyPr/>
          <a:lstStyle/>
          <a:p>
            <a:r>
              <a:rPr lang="en-US"/>
              <a:t>IBER2023</a:t>
            </a:r>
          </a:p>
        </p:txBody>
      </p:sp>
      <p:sp>
        <p:nvSpPr>
          <p:cNvPr id="5" name="Footer Placeholder 4">
            <a:extLst>
              <a:ext uri="{FF2B5EF4-FFF2-40B4-BE49-F238E27FC236}">
                <a16:creationId xmlns:a16="http://schemas.microsoft.com/office/drawing/2014/main" id="{DF132E70-D21B-D89F-DF67-1E380C5C6D9A}"/>
              </a:ext>
            </a:extLst>
          </p:cNvPr>
          <p:cNvSpPr>
            <a:spLocks noGrp="1"/>
          </p:cNvSpPr>
          <p:nvPr>
            <p:ph type="ftr" sz="quarter" idx="11"/>
          </p:nvPr>
        </p:nvSpPr>
        <p:spPr>
          <a:xfrm>
            <a:off x="4038600" y="6488701"/>
            <a:ext cx="4114800" cy="365125"/>
          </a:xfrm>
        </p:spPr>
        <p:txBody>
          <a:bodyPr/>
          <a:lstStyle/>
          <a:p>
            <a:r>
              <a:rPr lang="en-US"/>
              <a:t>Daniel Pinheiro</a:t>
            </a:r>
          </a:p>
        </p:txBody>
      </p:sp>
      <p:sp>
        <p:nvSpPr>
          <p:cNvPr id="6" name="Slide Number Placeholder 5">
            <a:extLst>
              <a:ext uri="{FF2B5EF4-FFF2-40B4-BE49-F238E27FC236}">
                <a16:creationId xmlns:a16="http://schemas.microsoft.com/office/drawing/2014/main" id="{F154C3E4-6408-DB7C-035C-E57BDA7DA033}"/>
              </a:ext>
            </a:extLst>
          </p:cNvPr>
          <p:cNvSpPr>
            <a:spLocks noGrp="1"/>
          </p:cNvSpPr>
          <p:nvPr>
            <p:ph type="sldNum" sz="quarter" idx="12"/>
          </p:nvPr>
        </p:nvSpPr>
        <p:spPr>
          <a:xfrm>
            <a:off x="8610600" y="6488701"/>
            <a:ext cx="2743200" cy="365125"/>
          </a:xfrm>
        </p:spPr>
        <p:txBody>
          <a:bodyPr/>
          <a:lstStyle/>
          <a:p>
            <a:fld id="{950F4E61-2AC1-408C-934D-5EE34A668F3D}" type="slidenum">
              <a:rPr lang="en-US" smtClean="0"/>
              <a:t>7</a:t>
            </a:fld>
            <a:endParaRPr lang="en-US"/>
          </a:p>
        </p:txBody>
      </p:sp>
      <p:cxnSp>
        <p:nvCxnSpPr>
          <p:cNvPr id="7" name="Straight Connector 6">
            <a:extLst>
              <a:ext uri="{FF2B5EF4-FFF2-40B4-BE49-F238E27FC236}">
                <a16:creationId xmlns:a16="http://schemas.microsoft.com/office/drawing/2014/main" id="{8E303997-B19E-BD91-B338-B5AD66AFA255}"/>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3966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195E0-439F-65B0-821E-2D88A0572A5A}"/>
              </a:ext>
            </a:extLst>
          </p:cNvPr>
          <p:cNvSpPr>
            <a:spLocks noGrp="1"/>
          </p:cNvSpPr>
          <p:nvPr>
            <p:ph type="title"/>
          </p:nvPr>
        </p:nvSpPr>
        <p:spPr/>
        <p:txBody>
          <a:bodyPr>
            <a:normAutofit/>
          </a:bodyPr>
          <a:lstStyle/>
          <a:p>
            <a:r>
              <a:rPr lang="en-US" dirty="0"/>
              <a:t>How do we run a complete bound system calculation</a:t>
            </a:r>
          </a:p>
        </p:txBody>
      </p:sp>
      <p:sp>
        <p:nvSpPr>
          <p:cNvPr id="3" name="Content Placeholder 2">
            <a:extLst>
              <a:ext uri="{FF2B5EF4-FFF2-40B4-BE49-F238E27FC236}">
                <a16:creationId xmlns:a16="http://schemas.microsoft.com/office/drawing/2014/main" id="{1D231989-AF59-E7F7-F537-3A8E2E2784B2}"/>
              </a:ext>
            </a:extLst>
          </p:cNvPr>
          <p:cNvSpPr>
            <a:spLocks noGrp="1"/>
          </p:cNvSpPr>
          <p:nvPr>
            <p:ph idx="1"/>
          </p:nvPr>
        </p:nvSpPr>
        <p:spPr>
          <a:xfrm>
            <a:off x="926449" y="4752838"/>
            <a:ext cx="3301020" cy="366170"/>
          </a:xfrm>
        </p:spPr>
        <p:txBody>
          <a:bodyPr>
            <a:normAutofit/>
          </a:bodyPr>
          <a:lstStyle/>
          <a:p>
            <a:pPr marL="0" indent="0" algn="ctr">
              <a:buNone/>
            </a:pPr>
            <a:r>
              <a:rPr lang="en-US" sz="2000" dirty="0"/>
              <a:t>Bash script, GNU parallel.</a:t>
            </a:r>
          </a:p>
        </p:txBody>
      </p:sp>
      <p:pic>
        <p:nvPicPr>
          <p:cNvPr id="4" name="Google Shape;140;p5" descr="Text&#10;&#10;Description automatically generated">
            <a:extLst>
              <a:ext uri="{FF2B5EF4-FFF2-40B4-BE49-F238E27FC236}">
                <a16:creationId xmlns:a16="http://schemas.microsoft.com/office/drawing/2014/main" id="{2EC64249-50DF-1844-AED8-246E7631217C}"/>
              </a:ext>
            </a:extLst>
          </p:cNvPr>
          <p:cNvPicPr preferRelativeResize="0"/>
          <p:nvPr/>
        </p:nvPicPr>
        <p:blipFill rotWithShape="1">
          <a:blip r:embed="rId2">
            <a:alphaModFix/>
          </a:blip>
          <a:srcRect l="4409" t="6487" r="15705" b="17113"/>
          <a:stretch/>
        </p:blipFill>
        <p:spPr>
          <a:xfrm>
            <a:off x="926448" y="2501104"/>
            <a:ext cx="3342128" cy="2133562"/>
          </a:xfrm>
          <a:prstGeom prst="rect">
            <a:avLst/>
          </a:prstGeom>
          <a:noFill/>
          <a:ln>
            <a:noFill/>
          </a:ln>
        </p:spPr>
      </p:pic>
      <p:sp>
        <p:nvSpPr>
          <p:cNvPr id="8" name="TextBox 7">
            <a:extLst>
              <a:ext uri="{FF2B5EF4-FFF2-40B4-BE49-F238E27FC236}">
                <a16:creationId xmlns:a16="http://schemas.microsoft.com/office/drawing/2014/main" id="{A333F9B7-8626-2D7C-7725-A577286CA51D}"/>
              </a:ext>
            </a:extLst>
          </p:cNvPr>
          <p:cNvSpPr txBox="1"/>
          <p:nvPr/>
        </p:nvSpPr>
        <p:spPr>
          <a:xfrm>
            <a:off x="3049003" y="5913570"/>
            <a:ext cx="6093994" cy="646331"/>
          </a:xfrm>
          <a:prstGeom prst="rect">
            <a:avLst/>
          </a:prstGeom>
          <a:noFill/>
        </p:spPr>
        <p:txBody>
          <a:bodyPr wrap="square">
            <a:spAutoFit/>
          </a:bodyPr>
          <a:lstStyle/>
          <a:p>
            <a:pPr marL="0" indent="0" algn="ctr">
              <a:buNone/>
            </a:pPr>
            <a:r>
              <a:rPr lang="en-US" dirty="0"/>
              <a:t>All these scripts execute about 6-12 calculations per second, mostly bound by the core count of our current cluster.</a:t>
            </a:r>
          </a:p>
        </p:txBody>
      </p:sp>
      <p:sp>
        <p:nvSpPr>
          <p:cNvPr id="9" name="Content Placeholder 2">
            <a:extLst>
              <a:ext uri="{FF2B5EF4-FFF2-40B4-BE49-F238E27FC236}">
                <a16:creationId xmlns:a16="http://schemas.microsoft.com/office/drawing/2014/main" id="{10222133-951A-0795-49C6-FF71C7ED0098}"/>
              </a:ext>
            </a:extLst>
          </p:cNvPr>
          <p:cNvSpPr txBox="1">
            <a:spLocks/>
          </p:cNvSpPr>
          <p:nvPr/>
        </p:nvSpPr>
        <p:spPr>
          <a:xfrm>
            <a:off x="4307322" y="4752838"/>
            <a:ext cx="3753886" cy="8467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a:t>Python script, GNU parallel.</a:t>
            </a:r>
          </a:p>
          <a:p>
            <a:pPr marL="0" indent="0" algn="ctr">
              <a:buFont typeface="Arial" panose="020B0604020202020204" pitchFamily="34" charset="0"/>
              <a:buNone/>
            </a:pPr>
            <a:r>
              <a:rPr lang="en-US" sz="2000" dirty="0"/>
              <a:t>3-hole transitions</a:t>
            </a:r>
          </a:p>
        </p:txBody>
      </p:sp>
      <p:sp>
        <p:nvSpPr>
          <p:cNvPr id="10" name="Content Placeholder 2">
            <a:extLst>
              <a:ext uri="{FF2B5EF4-FFF2-40B4-BE49-F238E27FC236}">
                <a16:creationId xmlns:a16="http://schemas.microsoft.com/office/drawing/2014/main" id="{77CC0BB1-9FBD-1D2C-C034-5F41B7B82FF8}"/>
              </a:ext>
            </a:extLst>
          </p:cNvPr>
          <p:cNvSpPr txBox="1">
            <a:spLocks/>
          </p:cNvSpPr>
          <p:nvPr/>
        </p:nvSpPr>
        <p:spPr>
          <a:xfrm>
            <a:off x="8141062" y="4752838"/>
            <a:ext cx="3526612" cy="36617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a:t>Python script, MPI.</a:t>
            </a:r>
          </a:p>
        </p:txBody>
      </p:sp>
      <p:pic>
        <p:nvPicPr>
          <p:cNvPr id="6" name="Picture 5">
            <a:extLst>
              <a:ext uri="{FF2B5EF4-FFF2-40B4-BE49-F238E27FC236}">
                <a16:creationId xmlns:a16="http://schemas.microsoft.com/office/drawing/2014/main" id="{8337C890-12DE-90E9-EC64-1582F4F4CD7A}"/>
              </a:ext>
            </a:extLst>
          </p:cNvPr>
          <p:cNvPicPr>
            <a:picLocks noChangeAspect="1"/>
          </p:cNvPicPr>
          <p:nvPr/>
        </p:nvPicPr>
        <p:blipFill rotWithShape="1">
          <a:blip r:embed="rId3"/>
          <a:srcRect l="9272" r="7283"/>
          <a:stretch/>
        </p:blipFill>
        <p:spPr>
          <a:xfrm>
            <a:off x="4307322" y="2501104"/>
            <a:ext cx="3753886" cy="2133562"/>
          </a:xfrm>
          <a:prstGeom prst="rect">
            <a:avLst/>
          </a:prstGeom>
        </p:spPr>
      </p:pic>
      <p:pic>
        <p:nvPicPr>
          <p:cNvPr id="13" name="Picture 12">
            <a:extLst>
              <a:ext uri="{FF2B5EF4-FFF2-40B4-BE49-F238E27FC236}">
                <a16:creationId xmlns:a16="http://schemas.microsoft.com/office/drawing/2014/main" id="{054DF2DF-58EB-583C-BCFF-7F5A66756DFE}"/>
              </a:ext>
            </a:extLst>
          </p:cNvPr>
          <p:cNvPicPr>
            <a:picLocks noChangeAspect="1"/>
          </p:cNvPicPr>
          <p:nvPr/>
        </p:nvPicPr>
        <p:blipFill rotWithShape="1">
          <a:blip r:embed="rId4"/>
          <a:srcRect r="28467"/>
          <a:stretch/>
        </p:blipFill>
        <p:spPr>
          <a:xfrm>
            <a:off x="8141062" y="2496277"/>
            <a:ext cx="3526612" cy="2143216"/>
          </a:xfrm>
          <a:prstGeom prst="rect">
            <a:avLst/>
          </a:prstGeom>
        </p:spPr>
      </p:pic>
      <p:sp>
        <p:nvSpPr>
          <p:cNvPr id="5" name="Date Placeholder 4">
            <a:extLst>
              <a:ext uri="{FF2B5EF4-FFF2-40B4-BE49-F238E27FC236}">
                <a16:creationId xmlns:a16="http://schemas.microsoft.com/office/drawing/2014/main" id="{59242E58-4A18-E152-1D9E-393A095D3CED}"/>
              </a:ext>
            </a:extLst>
          </p:cNvPr>
          <p:cNvSpPr>
            <a:spLocks noGrp="1"/>
          </p:cNvSpPr>
          <p:nvPr>
            <p:ph type="dt" sz="half" idx="10"/>
          </p:nvPr>
        </p:nvSpPr>
        <p:spPr>
          <a:xfrm>
            <a:off x="838200" y="6488700"/>
            <a:ext cx="2743200" cy="365125"/>
          </a:xfrm>
        </p:spPr>
        <p:txBody>
          <a:bodyPr/>
          <a:lstStyle/>
          <a:p>
            <a:r>
              <a:rPr lang="en-US"/>
              <a:t>IBER2023</a:t>
            </a:r>
          </a:p>
        </p:txBody>
      </p:sp>
      <p:sp>
        <p:nvSpPr>
          <p:cNvPr id="7" name="Footer Placeholder 6">
            <a:extLst>
              <a:ext uri="{FF2B5EF4-FFF2-40B4-BE49-F238E27FC236}">
                <a16:creationId xmlns:a16="http://schemas.microsoft.com/office/drawing/2014/main" id="{E298E23C-B4F8-5EA4-97A2-C8250EF3630C}"/>
              </a:ext>
            </a:extLst>
          </p:cNvPr>
          <p:cNvSpPr>
            <a:spLocks noGrp="1"/>
          </p:cNvSpPr>
          <p:nvPr>
            <p:ph type="ftr" sz="quarter" idx="11"/>
          </p:nvPr>
        </p:nvSpPr>
        <p:spPr>
          <a:xfrm>
            <a:off x="4038600" y="6488700"/>
            <a:ext cx="4114800" cy="365125"/>
          </a:xfrm>
        </p:spPr>
        <p:txBody>
          <a:bodyPr/>
          <a:lstStyle/>
          <a:p>
            <a:r>
              <a:rPr lang="en-US"/>
              <a:t>Daniel Pinheiro</a:t>
            </a:r>
          </a:p>
        </p:txBody>
      </p:sp>
      <p:sp>
        <p:nvSpPr>
          <p:cNvPr id="11" name="Slide Number Placeholder 10">
            <a:extLst>
              <a:ext uri="{FF2B5EF4-FFF2-40B4-BE49-F238E27FC236}">
                <a16:creationId xmlns:a16="http://schemas.microsoft.com/office/drawing/2014/main" id="{9CAE6C57-8764-AD17-65C2-6F9E4AC16844}"/>
              </a:ext>
            </a:extLst>
          </p:cNvPr>
          <p:cNvSpPr>
            <a:spLocks noGrp="1"/>
          </p:cNvSpPr>
          <p:nvPr>
            <p:ph type="sldNum" sz="quarter" idx="12"/>
          </p:nvPr>
        </p:nvSpPr>
        <p:spPr>
          <a:xfrm>
            <a:off x="8610600" y="6488700"/>
            <a:ext cx="2743200" cy="365125"/>
          </a:xfrm>
        </p:spPr>
        <p:txBody>
          <a:bodyPr/>
          <a:lstStyle/>
          <a:p>
            <a:fld id="{950F4E61-2AC1-408C-934D-5EE34A668F3D}" type="slidenum">
              <a:rPr lang="en-US" smtClean="0"/>
              <a:t>8</a:t>
            </a:fld>
            <a:endParaRPr lang="en-US"/>
          </a:p>
        </p:txBody>
      </p:sp>
      <p:cxnSp>
        <p:nvCxnSpPr>
          <p:cNvPr id="12" name="Straight Connector 11">
            <a:extLst>
              <a:ext uri="{FF2B5EF4-FFF2-40B4-BE49-F238E27FC236}">
                <a16:creationId xmlns:a16="http://schemas.microsoft.com/office/drawing/2014/main" id="{C5A49851-1249-877F-7B7A-91B96C5AD0CE}"/>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6260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5" name="Google Shape;125;p4"/>
          <p:cNvSpPr txBox="1">
            <a:spLocks noGrp="1"/>
          </p:cNvSpPr>
          <p:nvPr>
            <p:ph type="title"/>
          </p:nvPr>
        </p:nvSpPr>
        <p:spPr>
          <a:xfrm>
            <a:off x="481029" y="939888"/>
            <a:ext cx="4023360" cy="82184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800"/>
              <a:buFont typeface="Calibri"/>
              <a:buNone/>
            </a:pPr>
            <a:r>
              <a:rPr lang="en-US" sz="4800">
                <a:solidFill>
                  <a:schemeClr val="dk1"/>
                </a:solidFill>
                <a:latin typeface="Calibri"/>
                <a:ea typeface="Calibri"/>
                <a:cs typeface="Calibri"/>
                <a:sym typeface="Calibri"/>
              </a:rPr>
              <a:t>Fe transitions</a:t>
            </a:r>
            <a:endParaRPr/>
          </a:p>
        </p:txBody>
      </p:sp>
      <p:pic>
        <p:nvPicPr>
          <p:cNvPr id="128" name="Google Shape;128;p4" descr="Chart&#10;&#10;Description automatically generated with medium confidence"/>
          <p:cNvPicPr preferRelativeResize="0"/>
          <p:nvPr/>
        </p:nvPicPr>
        <p:blipFill rotWithShape="1">
          <a:blip r:embed="rId3">
            <a:alphaModFix/>
          </a:blip>
          <a:srcRect t="1588"/>
          <a:stretch/>
        </p:blipFill>
        <p:spPr>
          <a:xfrm>
            <a:off x="290156" y="1678894"/>
            <a:ext cx="4981696" cy="2868026"/>
          </a:xfrm>
          <a:prstGeom prst="rect">
            <a:avLst/>
          </a:prstGeom>
          <a:noFill/>
          <a:ln>
            <a:noFill/>
          </a:ln>
        </p:spPr>
      </p:pic>
      <p:graphicFrame>
        <p:nvGraphicFramePr>
          <p:cNvPr id="129" name="Google Shape;129;p4"/>
          <p:cNvGraphicFramePr/>
          <p:nvPr/>
        </p:nvGraphicFramePr>
        <p:xfrm>
          <a:off x="1508339" y="5508643"/>
          <a:ext cx="3084275" cy="741700"/>
        </p:xfrm>
        <a:graphic>
          <a:graphicData uri="http://schemas.openxmlformats.org/drawingml/2006/table">
            <a:tbl>
              <a:tblPr firstRow="1" bandRow="1">
                <a:noFill/>
              </a:tblPr>
              <a:tblGrid>
                <a:gridCol w="674700">
                  <a:extLst>
                    <a:ext uri="{9D8B030D-6E8A-4147-A177-3AD203B41FA5}">
                      <a16:colId xmlns:a16="http://schemas.microsoft.com/office/drawing/2014/main" val="20000"/>
                    </a:ext>
                  </a:extLst>
                </a:gridCol>
                <a:gridCol w="1198475">
                  <a:extLst>
                    <a:ext uri="{9D8B030D-6E8A-4147-A177-3AD203B41FA5}">
                      <a16:colId xmlns:a16="http://schemas.microsoft.com/office/drawing/2014/main" val="20001"/>
                    </a:ext>
                  </a:extLst>
                </a:gridCol>
                <a:gridCol w="1211100">
                  <a:extLst>
                    <a:ext uri="{9D8B030D-6E8A-4147-A177-3AD203B41FA5}">
                      <a16:colId xmlns:a16="http://schemas.microsoft.com/office/drawing/2014/main" val="20002"/>
                    </a:ext>
                  </a:extLst>
                </a:gridCol>
              </a:tblGrid>
              <a:tr h="370850">
                <a:tc>
                  <a:txBody>
                    <a:bodyPr/>
                    <a:lstStyle/>
                    <a:p>
                      <a:pPr marL="0" marR="0" lvl="0" indent="0" algn="l" rtl="0">
                        <a:spcBef>
                          <a:spcPts val="0"/>
                        </a:spcBef>
                        <a:spcAft>
                          <a:spcPts val="0"/>
                        </a:spcAft>
                        <a:buNone/>
                      </a:pPr>
                      <a:r>
                        <a:rPr lang="en-US" sz="1800" u="none" strike="noStrike" cap="none"/>
                        <a:t>Fe</a:t>
                      </a:r>
                      <a:endParaRPr/>
                    </a:p>
                  </a:txBody>
                  <a:tcPr marL="91450" marR="91450" marT="45725" marB="45725"/>
                </a:tc>
                <a:tc>
                  <a:txBody>
                    <a:bodyPr/>
                    <a:lstStyle/>
                    <a:p>
                      <a:pPr marL="0" marR="0" lvl="0" indent="0" algn="l" rtl="0">
                        <a:spcBef>
                          <a:spcPts val="0"/>
                        </a:spcBef>
                        <a:spcAft>
                          <a:spcPts val="0"/>
                        </a:spcAft>
                        <a:buNone/>
                      </a:pPr>
                      <a:r>
                        <a:rPr lang="en-US" sz="1800"/>
                        <a:t>1-hole (LS)</a:t>
                      </a:r>
                      <a:endParaRPr/>
                    </a:p>
                  </a:txBody>
                  <a:tcPr marL="91450" marR="91450" marT="45725" marB="45725"/>
                </a:tc>
                <a:tc>
                  <a:txBody>
                    <a:bodyPr/>
                    <a:lstStyle/>
                    <a:p>
                      <a:pPr marL="0" marR="0" lvl="0" indent="0" algn="l" rtl="0">
                        <a:spcBef>
                          <a:spcPts val="0"/>
                        </a:spcBef>
                        <a:spcAft>
                          <a:spcPts val="0"/>
                        </a:spcAft>
                        <a:buNone/>
                      </a:pPr>
                      <a:r>
                        <a:rPr lang="en-US" sz="1800"/>
                        <a:t>2-hole (LS)</a:t>
                      </a:r>
                      <a:endParaRPr/>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en-US" sz="1800"/>
                        <a:t>Z=26</a:t>
                      </a:r>
                      <a:endParaRPr/>
                    </a:p>
                  </a:txBody>
                  <a:tcPr marL="91450" marR="91450" marT="45725" marB="45725"/>
                </a:tc>
                <a:tc>
                  <a:txBody>
                    <a:bodyPr/>
                    <a:lstStyle/>
                    <a:p>
                      <a:pPr marL="0" marR="0" lvl="0" indent="0" algn="l" rtl="0">
                        <a:spcBef>
                          <a:spcPts val="0"/>
                        </a:spcBef>
                        <a:spcAft>
                          <a:spcPts val="0"/>
                        </a:spcAft>
                        <a:buNone/>
                      </a:pPr>
                      <a:r>
                        <a:rPr lang="en-US" sz="1800"/>
                        <a:t>7</a:t>
                      </a:r>
                      <a:endParaRPr/>
                    </a:p>
                  </a:txBody>
                  <a:tcPr marL="91450" marR="91450" marT="45725" marB="45725"/>
                </a:tc>
                <a:tc>
                  <a:txBody>
                    <a:bodyPr/>
                    <a:lstStyle/>
                    <a:p>
                      <a:pPr marL="0" marR="0" lvl="0" indent="0" algn="l" rtl="0">
                        <a:spcBef>
                          <a:spcPts val="0"/>
                        </a:spcBef>
                        <a:spcAft>
                          <a:spcPts val="0"/>
                        </a:spcAft>
                        <a:buNone/>
                      </a:pPr>
                      <a:r>
                        <a:rPr lang="en-US" sz="1800"/>
                        <a:t>28</a:t>
                      </a:r>
                      <a:endParaRPr/>
                    </a:p>
                  </a:txBody>
                  <a:tcPr marL="91450" marR="91450" marT="45725" marB="45725"/>
                </a:tc>
                <a:extLst>
                  <a:ext uri="{0D108BD9-81ED-4DB2-BD59-A6C34878D82A}">
                    <a16:rowId xmlns:a16="http://schemas.microsoft.com/office/drawing/2014/main" val="10001"/>
                  </a:ext>
                </a:extLst>
              </a:tr>
            </a:tbl>
          </a:graphicData>
        </a:graphic>
      </p:graphicFrame>
      <p:graphicFrame>
        <p:nvGraphicFramePr>
          <p:cNvPr id="130" name="Google Shape;130;p4"/>
          <p:cNvGraphicFramePr/>
          <p:nvPr/>
        </p:nvGraphicFramePr>
        <p:xfrm>
          <a:off x="5562008" y="625683"/>
          <a:ext cx="6498025" cy="4694060"/>
        </p:xfrm>
        <a:graphic>
          <a:graphicData uri="http://schemas.openxmlformats.org/drawingml/2006/table">
            <a:tbl>
              <a:tblPr firstRow="1" bandRow="1">
                <a:noFill/>
              </a:tblPr>
              <a:tblGrid>
                <a:gridCol w="1312075">
                  <a:extLst>
                    <a:ext uri="{9D8B030D-6E8A-4147-A177-3AD203B41FA5}">
                      <a16:colId xmlns:a16="http://schemas.microsoft.com/office/drawing/2014/main" val="20000"/>
                    </a:ext>
                  </a:extLst>
                </a:gridCol>
                <a:gridCol w="985300">
                  <a:extLst>
                    <a:ext uri="{9D8B030D-6E8A-4147-A177-3AD203B41FA5}">
                      <a16:colId xmlns:a16="http://schemas.microsoft.com/office/drawing/2014/main" val="20001"/>
                    </a:ext>
                  </a:extLst>
                </a:gridCol>
                <a:gridCol w="900025">
                  <a:extLst>
                    <a:ext uri="{9D8B030D-6E8A-4147-A177-3AD203B41FA5}">
                      <a16:colId xmlns:a16="http://schemas.microsoft.com/office/drawing/2014/main" val="20002"/>
                    </a:ext>
                  </a:extLst>
                </a:gridCol>
                <a:gridCol w="116850">
                  <a:extLst>
                    <a:ext uri="{9D8B030D-6E8A-4147-A177-3AD203B41FA5}">
                      <a16:colId xmlns:a16="http://schemas.microsoft.com/office/drawing/2014/main" val="20003"/>
                    </a:ext>
                  </a:extLst>
                </a:gridCol>
                <a:gridCol w="208300">
                  <a:extLst>
                    <a:ext uri="{9D8B030D-6E8A-4147-A177-3AD203B41FA5}">
                      <a16:colId xmlns:a16="http://schemas.microsoft.com/office/drawing/2014/main" val="20004"/>
                    </a:ext>
                  </a:extLst>
                </a:gridCol>
                <a:gridCol w="1294675">
                  <a:extLst>
                    <a:ext uri="{9D8B030D-6E8A-4147-A177-3AD203B41FA5}">
                      <a16:colId xmlns:a16="http://schemas.microsoft.com/office/drawing/2014/main" val="20005"/>
                    </a:ext>
                  </a:extLst>
                </a:gridCol>
                <a:gridCol w="976325">
                  <a:extLst>
                    <a:ext uri="{9D8B030D-6E8A-4147-A177-3AD203B41FA5}">
                      <a16:colId xmlns:a16="http://schemas.microsoft.com/office/drawing/2014/main" val="20006"/>
                    </a:ext>
                  </a:extLst>
                </a:gridCol>
                <a:gridCol w="704475">
                  <a:extLst>
                    <a:ext uri="{9D8B030D-6E8A-4147-A177-3AD203B41FA5}">
                      <a16:colId xmlns:a16="http://schemas.microsoft.com/office/drawing/2014/main" val="20007"/>
                    </a:ext>
                  </a:extLst>
                </a:gridCol>
              </a:tblGrid>
              <a:tr h="307825">
                <a:tc>
                  <a:txBody>
                    <a:bodyPr/>
                    <a:lstStyle/>
                    <a:p>
                      <a:pPr marL="0" marR="0" lvl="0" indent="0" algn="l" rtl="0">
                        <a:spcBef>
                          <a:spcPts val="0"/>
                        </a:spcBef>
                        <a:spcAft>
                          <a:spcPts val="0"/>
                        </a:spcAft>
                        <a:buNone/>
                      </a:pPr>
                      <a:r>
                        <a:rPr lang="en-US" sz="1600" b="1">
                          <a:solidFill>
                            <a:srgbClr val="000000"/>
                          </a:solidFill>
                        </a:rPr>
                        <a:t>Charge State</a:t>
                      </a:r>
                      <a:endParaRPr sz="1600" b="1" i="0">
                        <a:solidFill>
                          <a:srgbClr val="000000"/>
                        </a:solidFill>
                        <a:latin typeface="Calibri"/>
                        <a:ea typeface="Calibri"/>
                        <a:cs typeface="Calibri"/>
                        <a:sym typeface="Calibri"/>
                      </a:endParaRPr>
                    </a:p>
                  </a:txBody>
                  <a:tcPr marL="91450" marR="91450" marT="45725" marB="45725"/>
                </a:tc>
                <a:tc>
                  <a:txBody>
                    <a:bodyPr/>
                    <a:lstStyle/>
                    <a:p>
                      <a:pPr marL="0" marR="0" lvl="0" indent="0" algn="l" rtl="0">
                        <a:spcBef>
                          <a:spcPts val="0"/>
                        </a:spcBef>
                        <a:spcAft>
                          <a:spcPts val="0"/>
                        </a:spcAft>
                        <a:buNone/>
                      </a:pPr>
                      <a:r>
                        <a:rPr lang="en-US" sz="1600"/>
                        <a:t>Radiative</a:t>
                      </a:r>
                      <a:endParaRPr/>
                    </a:p>
                  </a:txBody>
                  <a:tcPr marL="91450" marR="91450" marT="45725" marB="45725"/>
                </a:tc>
                <a:tc gridSpan="2">
                  <a:txBody>
                    <a:bodyPr/>
                    <a:lstStyle/>
                    <a:p>
                      <a:pPr marL="0" marR="0" lvl="0" indent="0" algn="l" rtl="0">
                        <a:spcBef>
                          <a:spcPts val="0"/>
                        </a:spcBef>
                        <a:spcAft>
                          <a:spcPts val="0"/>
                        </a:spcAft>
                        <a:buNone/>
                      </a:pPr>
                      <a:r>
                        <a:rPr lang="en-US" sz="1600"/>
                        <a:t>Auger</a:t>
                      </a:r>
                      <a:endParaRPr/>
                    </a:p>
                  </a:txBody>
                  <a:tcPr marL="91450" marR="91450" marT="45725" marB="45725"/>
                </a:tc>
                <a:tc hMerge="1">
                  <a:txBody>
                    <a:bodyPr/>
                    <a:lstStyle/>
                    <a:p>
                      <a:endParaRPr lang="en-US"/>
                    </a:p>
                  </a:txBody>
                  <a:tcPr/>
                </a:tc>
                <a:tc>
                  <a:txBody>
                    <a:bodyPr/>
                    <a:lstStyle/>
                    <a:p>
                      <a:pPr marL="0" marR="0" lvl="0" indent="0" algn="l" rtl="0">
                        <a:spcBef>
                          <a:spcPts val="0"/>
                        </a:spcBef>
                        <a:spcAft>
                          <a:spcPts val="0"/>
                        </a:spcAft>
                        <a:buNone/>
                      </a:pPr>
                      <a:endParaRPr sz="1600"/>
                    </a:p>
                  </a:txBody>
                  <a:tcPr marL="91450" marR="91450" marT="45725" marB="45725">
                    <a:solidFill>
                      <a:schemeClr val="dk1"/>
                    </a:solidFill>
                  </a:tcPr>
                </a:tc>
                <a:tc>
                  <a:txBody>
                    <a:bodyPr/>
                    <a:lstStyle/>
                    <a:p>
                      <a:pPr marL="0" marR="0" lvl="0" indent="0" algn="l" rtl="0">
                        <a:spcBef>
                          <a:spcPts val="0"/>
                        </a:spcBef>
                        <a:spcAft>
                          <a:spcPts val="0"/>
                        </a:spcAft>
                        <a:buNone/>
                      </a:pPr>
                      <a:r>
                        <a:rPr lang="en-US" sz="1600" b="1">
                          <a:solidFill>
                            <a:srgbClr val="000000"/>
                          </a:solidFill>
                        </a:rPr>
                        <a:t>Charge State</a:t>
                      </a:r>
                      <a:endParaRPr sz="1600" b="1" i="0">
                        <a:solidFill>
                          <a:srgbClr val="000000"/>
                        </a:solidFill>
                        <a:latin typeface="Calibri"/>
                        <a:ea typeface="Calibri"/>
                        <a:cs typeface="Calibri"/>
                        <a:sym typeface="Calibri"/>
                      </a:endParaRPr>
                    </a:p>
                  </a:txBody>
                  <a:tcPr marL="91450" marR="91450" marT="45725" marB="45725"/>
                </a:tc>
                <a:tc>
                  <a:txBody>
                    <a:bodyPr/>
                    <a:lstStyle/>
                    <a:p>
                      <a:pPr marL="0" marR="0" lvl="0" indent="0" algn="l" rtl="0">
                        <a:spcBef>
                          <a:spcPts val="0"/>
                        </a:spcBef>
                        <a:spcAft>
                          <a:spcPts val="0"/>
                        </a:spcAft>
                        <a:buNone/>
                      </a:pPr>
                      <a:r>
                        <a:rPr lang="en-US" sz="1600"/>
                        <a:t>Radiative</a:t>
                      </a:r>
                      <a:endParaRPr/>
                    </a:p>
                  </a:txBody>
                  <a:tcPr marL="91450" marR="91450" marT="45725" marB="45725"/>
                </a:tc>
                <a:tc>
                  <a:txBody>
                    <a:bodyPr/>
                    <a:lstStyle/>
                    <a:p>
                      <a:pPr marL="0" marR="0" lvl="0" indent="0" algn="l" rtl="0">
                        <a:spcBef>
                          <a:spcPts val="0"/>
                        </a:spcBef>
                        <a:spcAft>
                          <a:spcPts val="0"/>
                        </a:spcAft>
                        <a:buNone/>
                      </a:pPr>
                      <a:r>
                        <a:rPr lang="en-US" sz="1600"/>
                        <a:t>Auger</a:t>
                      </a:r>
                      <a:endParaRPr/>
                    </a:p>
                  </a:txBody>
                  <a:tcPr marL="91450" marR="91450" marT="45725" marB="45725"/>
                </a:tc>
                <a:extLst>
                  <a:ext uri="{0D108BD9-81ED-4DB2-BD59-A6C34878D82A}">
                    <a16:rowId xmlns:a16="http://schemas.microsoft.com/office/drawing/2014/main" val="10000"/>
                  </a:ext>
                </a:extLst>
              </a:tr>
              <a:tr h="307825">
                <a:tc>
                  <a:txBody>
                    <a:bodyPr/>
                    <a:lstStyle/>
                    <a:p>
                      <a:pPr marL="0" marR="0" lvl="0" indent="0" algn="l" rtl="0">
                        <a:spcBef>
                          <a:spcPts val="0"/>
                        </a:spcBef>
                        <a:spcAft>
                          <a:spcPts val="0"/>
                        </a:spcAft>
                        <a:buNone/>
                      </a:pPr>
                      <a:r>
                        <a:rPr lang="en-US" sz="1600"/>
                        <a:t>+0</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210276</a:t>
                      </a:r>
                      <a:endParaRPr sz="1600">
                        <a:solidFill>
                          <a:schemeClr val="dk1"/>
                        </a:solidFill>
                      </a:endParaRPr>
                    </a:p>
                  </a:txBody>
                  <a:tcPr marL="91450" marR="91450" marT="45725" marB="45725"/>
                </a:tc>
                <a:tc gridSpan="2">
                  <a:txBody>
                    <a:bodyPr/>
                    <a:lstStyle/>
                    <a:p>
                      <a:pPr marL="0" marR="0" lvl="0" indent="0" algn="l" rtl="0">
                        <a:spcBef>
                          <a:spcPts val="0"/>
                        </a:spcBef>
                        <a:spcAft>
                          <a:spcPts val="0"/>
                        </a:spcAft>
                        <a:buNone/>
                      </a:pPr>
                      <a:r>
                        <a:rPr lang="en-US" sz="1600" b="0">
                          <a:solidFill>
                            <a:schemeClr val="dk1"/>
                          </a:solidFill>
                        </a:rPr>
                        <a:t>951621 </a:t>
                      </a:r>
                      <a:endParaRPr sz="1600">
                        <a:solidFill>
                          <a:schemeClr val="dk1"/>
                        </a:solidFill>
                      </a:endParaRPr>
                    </a:p>
                  </a:txBody>
                  <a:tcPr marL="91450" marR="91450" marT="45725" marB="45725"/>
                </a:tc>
                <a:tc hMerge="1">
                  <a:txBody>
                    <a:bodyPr/>
                    <a:lstStyle/>
                    <a:p>
                      <a:endParaRPr lang="en-US"/>
                    </a:p>
                  </a:txBody>
                  <a:tcPr/>
                </a:tc>
                <a:tc>
                  <a:txBody>
                    <a:bodyPr/>
                    <a:lstStyle/>
                    <a:p>
                      <a:pPr marL="0" marR="0" lvl="0" indent="0" algn="l" rtl="0">
                        <a:spcBef>
                          <a:spcPts val="0"/>
                        </a:spcBef>
                        <a:spcAft>
                          <a:spcPts val="0"/>
                        </a:spcAft>
                        <a:buNone/>
                      </a:pPr>
                      <a:endParaRPr sz="1600">
                        <a:solidFill>
                          <a:schemeClr val="dk1"/>
                        </a:solidFill>
                      </a:endParaRPr>
                    </a:p>
                  </a:txBody>
                  <a:tcPr marL="91450" marR="91450" marT="45725" marB="45725">
                    <a:solidFill>
                      <a:schemeClr val="dk1"/>
                    </a:solidFill>
                  </a:tcPr>
                </a:tc>
                <a:tc>
                  <a:txBody>
                    <a:bodyPr/>
                    <a:lstStyle/>
                    <a:p>
                      <a:pPr marL="0" marR="0" lvl="0" indent="0" algn="l" rtl="0">
                        <a:spcBef>
                          <a:spcPts val="0"/>
                        </a:spcBef>
                        <a:spcAft>
                          <a:spcPts val="0"/>
                        </a:spcAft>
                        <a:buNone/>
                      </a:pPr>
                      <a:r>
                        <a:rPr lang="en-US" sz="1600"/>
                        <a:t>+12</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1081</a:t>
                      </a:r>
                      <a:endParaRPr sz="1600">
                        <a:solidFill>
                          <a:schemeClr val="dk1"/>
                        </a:solidFill>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1769</a:t>
                      </a:r>
                      <a:endParaRPr sz="1600">
                        <a:solidFill>
                          <a:schemeClr val="dk1"/>
                        </a:solidFill>
                      </a:endParaRPr>
                    </a:p>
                  </a:txBody>
                  <a:tcPr marL="91450" marR="91450" marT="45725" marB="45725"/>
                </a:tc>
                <a:extLst>
                  <a:ext uri="{0D108BD9-81ED-4DB2-BD59-A6C34878D82A}">
                    <a16:rowId xmlns:a16="http://schemas.microsoft.com/office/drawing/2014/main" val="10001"/>
                  </a:ext>
                </a:extLst>
              </a:tr>
              <a:tr h="307825">
                <a:tc>
                  <a:txBody>
                    <a:bodyPr/>
                    <a:lstStyle/>
                    <a:p>
                      <a:pPr marL="0" marR="0" lvl="0" indent="0" algn="l" rtl="0">
                        <a:spcBef>
                          <a:spcPts val="0"/>
                        </a:spcBef>
                        <a:spcAft>
                          <a:spcPts val="0"/>
                        </a:spcAft>
                        <a:buNone/>
                      </a:pPr>
                      <a:r>
                        <a:rPr lang="en-US" sz="1600"/>
                        <a:t>+1</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726614</a:t>
                      </a:r>
                      <a:endParaRPr sz="1600">
                        <a:solidFill>
                          <a:schemeClr val="dk1"/>
                        </a:solidFill>
                      </a:endParaRPr>
                    </a:p>
                  </a:txBody>
                  <a:tcPr marL="91450" marR="91450" marT="45725" marB="45725"/>
                </a:tc>
                <a:tc gridSpan="2">
                  <a:txBody>
                    <a:bodyPr/>
                    <a:lstStyle/>
                    <a:p>
                      <a:pPr marL="0" marR="0" lvl="0" indent="0" algn="l" rtl="0">
                        <a:spcBef>
                          <a:spcPts val="0"/>
                        </a:spcBef>
                        <a:spcAft>
                          <a:spcPts val="0"/>
                        </a:spcAft>
                        <a:buNone/>
                      </a:pPr>
                      <a:r>
                        <a:rPr lang="en-US" sz="1600" b="0">
                          <a:solidFill>
                            <a:schemeClr val="dk1"/>
                          </a:solidFill>
                        </a:rPr>
                        <a:t>2759303</a:t>
                      </a:r>
                      <a:endParaRPr sz="1600">
                        <a:solidFill>
                          <a:schemeClr val="dk1"/>
                        </a:solidFill>
                      </a:endParaRPr>
                    </a:p>
                  </a:txBody>
                  <a:tcPr marL="91450" marR="91450" marT="45725" marB="45725"/>
                </a:tc>
                <a:tc hMerge="1">
                  <a:txBody>
                    <a:bodyPr/>
                    <a:lstStyle/>
                    <a:p>
                      <a:endParaRPr lang="en-US"/>
                    </a:p>
                  </a:txBody>
                  <a:tcPr/>
                </a:tc>
                <a:tc>
                  <a:txBody>
                    <a:bodyPr/>
                    <a:lstStyle/>
                    <a:p>
                      <a:pPr marL="0" marR="0" lvl="0" indent="0" algn="l" rtl="0">
                        <a:spcBef>
                          <a:spcPts val="0"/>
                        </a:spcBef>
                        <a:spcAft>
                          <a:spcPts val="0"/>
                        </a:spcAft>
                        <a:buNone/>
                      </a:pPr>
                      <a:endParaRPr sz="1600">
                        <a:solidFill>
                          <a:schemeClr val="dk1"/>
                        </a:solidFill>
                      </a:endParaRPr>
                    </a:p>
                  </a:txBody>
                  <a:tcPr marL="91450" marR="91450" marT="45725" marB="45725">
                    <a:solidFill>
                      <a:schemeClr val="dk1"/>
                    </a:solidFill>
                  </a:tcPr>
                </a:tc>
                <a:tc>
                  <a:txBody>
                    <a:bodyPr/>
                    <a:lstStyle/>
                    <a:p>
                      <a:pPr marL="0" marR="0" lvl="0" indent="0" algn="l" rtl="0">
                        <a:spcBef>
                          <a:spcPts val="0"/>
                        </a:spcBef>
                        <a:spcAft>
                          <a:spcPts val="0"/>
                        </a:spcAft>
                        <a:buNone/>
                      </a:pPr>
                      <a:r>
                        <a:rPr lang="en-US" sz="1600"/>
                        <a:t>+13</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253</a:t>
                      </a:r>
                      <a:endParaRPr sz="1600">
                        <a:solidFill>
                          <a:schemeClr val="dk1"/>
                        </a:solidFill>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330</a:t>
                      </a:r>
                      <a:endParaRPr sz="1600">
                        <a:solidFill>
                          <a:schemeClr val="dk1"/>
                        </a:solidFill>
                      </a:endParaRPr>
                    </a:p>
                  </a:txBody>
                  <a:tcPr marL="91450" marR="91450" marT="45725" marB="45725"/>
                </a:tc>
                <a:extLst>
                  <a:ext uri="{0D108BD9-81ED-4DB2-BD59-A6C34878D82A}">
                    <a16:rowId xmlns:a16="http://schemas.microsoft.com/office/drawing/2014/main" val="10002"/>
                  </a:ext>
                </a:extLst>
              </a:tr>
              <a:tr h="307825">
                <a:tc>
                  <a:txBody>
                    <a:bodyPr/>
                    <a:lstStyle/>
                    <a:p>
                      <a:pPr marL="0" marR="0" lvl="0" indent="0" algn="l" rtl="0">
                        <a:spcBef>
                          <a:spcPts val="0"/>
                        </a:spcBef>
                        <a:spcAft>
                          <a:spcPts val="0"/>
                        </a:spcAft>
                        <a:buNone/>
                      </a:pPr>
                      <a:r>
                        <a:rPr lang="en-US" sz="1600"/>
                        <a:t>+2</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171404</a:t>
                      </a:r>
                      <a:endParaRPr sz="1600">
                        <a:solidFill>
                          <a:schemeClr val="dk1"/>
                        </a:solidFill>
                      </a:endParaRPr>
                    </a:p>
                  </a:txBody>
                  <a:tcPr marL="91450" marR="91450" marT="45725" marB="45725"/>
                </a:tc>
                <a:tc gridSpan="2">
                  <a:txBody>
                    <a:bodyPr/>
                    <a:lstStyle/>
                    <a:p>
                      <a:pPr marL="0" marR="0" lvl="0" indent="0" algn="l" rtl="0">
                        <a:spcBef>
                          <a:spcPts val="0"/>
                        </a:spcBef>
                        <a:spcAft>
                          <a:spcPts val="0"/>
                        </a:spcAft>
                        <a:buNone/>
                      </a:pPr>
                      <a:r>
                        <a:rPr lang="en-US" sz="1600" b="0">
                          <a:solidFill>
                            <a:schemeClr val="dk1"/>
                          </a:solidFill>
                        </a:rPr>
                        <a:t>628699</a:t>
                      </a:r>
                      <a:endParaRPr sz="1600">
                        <a:solidFill>
                          <a:schemeClr val="dk1"/>
                        </a:solidFill>
                      </a:endParaRPr>
                    </a:p>
                  </a:txBody>
                  <a:tcPr marL="91450" marR="91450" marT="45725" marB="45725"/>
                </a:tc>
                <a:tc hMerge="1">
                  <a:txBody>
                    <a:bodyPr/>
                    <a:lstStyle/>
                    <a:p>
                      <a:endParaRPr lang="en-US"/>
                    </a:p>
                  </a:txBody>
                  <a:tcPr/>
                </a:tc>
                <a:tc>
                  <a:txBody>
                    <a:bodyPr/>
                    <a:lstStyle/>
                    <a:p>
                      <a:pPr marL="0" marR="0" lvl="0" indent="0" algn="l" rtl="0">
                        <a:spcBef>
                          <a:spcPts val="0"/>
                        </a:spcBef>
                        <a:spcAft>
                          <a:spcPts val="0"/>
                        </a:spcAft>
                        <a:buNone/>
                      </a:pPr>
                      <a:endParaRPr sz="1600">
                        <a:solidFill>
                          <a:schemeClr val="dk1"/>
                        </a:solidFill>
                      </a:endParaRPr>
                    </a:p>
                  </a:txBody>
                  <a:tcPr marL="91450" marR="91450" marT="45725" marB="45725">
                    <a:solidFill>
                      <a:schemeClr val="dk1"/>
                    </a:solidFill>
                  </a:tcPr>
                </a:tc>
                <a:tc>
                  <a:txBody>
                    <a:bodyPr/>
                    <a:lstStyle/>
                    <a:p>
                      <a:pPr marL="0" marR="0" lvl="0" indent="0" algn="l" rtl="0">
                        <a:spcBef>
                          <a:spcPts val="0"/>
                        </a:spcBef>
                        <a:spcAft>
                          <a:spcPts val="0"/>
                        </a:spcAft>
                        <a:buNone/>
                      </a:pPr>
                      <a:r>
                        <a:rPr lang="en-US" sz="1600"/>
                        <a:t>+14</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10</a:t>
                      </a:r>
                      <a:endParaRPr sz="1600">
                        <a:solidFill>
                          <a:schemeClr val="dk1"/>
                        </a:solidFill>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20</a:t>
                      </a:r>
                      <a:endParaRPr sz="1600">
                        <a:solidFill>
                          <a:schemeClr val="dk1"/>
                        </a:solidFill>
                      </a:endParaRPr>
                    </a:p>
                  </a:txBody>
                  <a:tcPr marL="91450" marR="91450" marT="45725" marB="45725"/>
                </a:tc>
                <a:extLst>
                  <a:ext uri="{0D108BD9-81ED-4DB2-BD59-A6C34878D82A}">
                    <a16:rowId xmlns:a16="http://schemas.microsoft.com/office/drawing/2014/main" val="10003"/>
                  </a:ext>
                </a:extLst>
              </a:tr>
              <a:tr h="307825">
                <a:tc>
                  <a:txBody>
                    <a:bodyPr/>
                    <a:lstStyle/>
                    <a:p>
                      <a:pPr marL="0" marR="0" lvl="0" indent="0" algn="l" rtl="0">
                        <a:spcBef>
                          <a:spcPts val="0"/>
                        </a:spcBef>
                        <a:spcAft>
                          <a:spcPts val="0"/>
                        </a:spcAft>
                        <a:buNone/>
                      </a:pPr>
                      <a:r>
                        <a:rPr lang="en-US" sz="1600"/>
                        <a:t>+3</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233586</a:t>
                      </a:r>
                      <a:endParaRPr sz="1600">
                        <a:solidFill>
                          <a:schemeClr val="dk1"/>
                        </a:solidFill>
                      </a:endParaRPr>
                    </a:p>
                  </a:txBody>
                  <a:tcPr marL="91450" marR="91450" marT="45725" marB="45725"/>
                </a:tc>
                <a:tc gridSpan="2">
                  <a:txBody>
                    <a:bodyPr/>
                    <a:lstStyle/>
                    <a:p>
                      <a:pPr marL="0" marR="0" lvl="0" indent="0" algn="l" rtl="0">
                        <a:spcBef>
                          <a:spcPts val="0"/>
                        </a:spcBef>
                        <a:spcAft>
                          <a:spcPts val="0"/>
                        </a:spcAft>
                        <a:buNone/>
                      </a:pPr>
                      <a:r>
                        <a:rPr lang="en-US" sz="1600" b="0">
                          <a:solidFill>
                            <a:schemeClr val="dk1"/>
                          </a:solidFill>
                        </a:rPr>
                        <a:t>755189</a:t>
                      </a:r>
                      <a:endParaRPr sz="1600">
                        <a:solidFill>
                          <a:schemeClr val="dk1"/>
                        </a:solidFill>
                      </a:endParaRPr>
                    </a:p>
                  </a:txBody>
                  <a:tcPr marL="91450" marR="91450" marT="45725" marB="45725"/>
                </a:tc>
                <a:tc hMerge="1">
                  <a:txBody>
                    <a:bodyPr/>
                    <a:lstStyle/>
                    <a:p>
                      <a:endParaRPr lang="en-US"/>
                    </a:p>
                  </a:txBody>
                  <a:tcPr/>
                </a:tc>
                <a:tc>
                  <a:txBody>
                    <a:bodyPr/>
                    <a:lstStyle/>
                    <a:p>
                      <a:pPr marL="0" marR="0" lvl="0" indent="0" algn="l" rtl="0">
                        <a:spcBef>
                          <a:spcPts val="0"/>
                        </a:spcBef>
                        <a:spcAft>
                          <a:spcPts val="0"/>
                        </a:spcAft>
                        <a:buNone/>
                      </a:pPr>
                      <a:endParaRPr sz="1600">
                        <a:solidFill>
                          <a:schemeClr val="dk1"/>
                        </a:solidFill>
                      </a:endParaRPr>
                    </a:p>
                  </a:txBody>
                  <a:tcPr marL="91450" marR="91450" marT="45725" marB="45725">
                    <a:solidFill>
                      <a:schemeClr val="dk1"/>
                    </a:solidFill>
                  </a:tcPr>
                </a:tc>
                <a:tc>
                  <a:txBody>
                    <a:bodyPr/>
                    <a:lstStyle/>
                    <a:p>
                      <a:pPr marL="0" marR="0" lvl="0" indent="0" algn="l" rtl="0">
                        <a:spcBef>
                          <a:spcPts val="0"/>
                        </a:spcBef>
                        <a:spcAft>
                          <a:spcPts val="0"/>
                        </a:spcAft>
                        <a:buNone/>
                      </a:pPr>
                      <a:r>
                        <a:rPr lang="en-US" sz="1600"/>
                        <a:t>+15</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36</a:t>
                      </a:r>
                      <a:endParaRPr sz="1600">
                        <a:solidFill>
                          <a:schemeClr val="dk1"/>
                        </a:solidFill>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38</a:t>
                      </a:r>
                      <a:endParaRPr sz="1600">
                        <a:solidFill>
                          <a:schemeClr val="dk1"/>
                        </a:solidFill>
                      </a:endParaRPr>
                    </a:p>
                  </a:txBody>
                  <a:tcPr marL="91450" marR="91450" marT="45725" marB="45725"/>
                </a:tc>
                <a:extLst>
                  <a:ext uri="{0D108BD9-81ED-4DB2-BD59-A6C34878D82A}">
                    <a16:rowId xmlns:a16="http://schemas.microsoft.com/office/drawing/2014/main" val="10004"/>
                  </a:ext>
                </a:extLst>
              </a:tr>
              <a:tr h="307825">
                <a:tc>
                  <a:txBody>
                    <a:bodyPr/>
                    <a:lstStyle/>
                    <a:p>
                      <a:pPr marL="0" marR="0" lvl="0" indent="0" algn="l" rtl="0">
                        <a:spcBef>
                          <a:spcPts val="0"/>
                        </a:spcBef>
                        <a:spcAft>
                          <a:spcPts val="0"/>
                        </a:spcAft>
                        <a:buNone/>
                      </a:pPr>
                      <a:r>
                        <a:rPr lang="en-US" sz="1600"/>
                        <a:t>+4</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161028</a:t>
                      </a:r>
                      <a:endParaRPr sz="1600">
                        <a:solidFill>
                          <a:schemeClr val="dk1"/>
                        </a:solidFill>
                      </a:endParaRPr>
                    </a:p>
                  </a:txBody>
                  <a:tcPr marL="91450" marR="91450" marT="45725" marB="45725"/>
                </a:tc>
                <a:tc gridSpan="2">
                  <a:txBody>
                    <a:bodyPr/>
                    <a:lstStyle/>
                    <a:p>
                      <a:pPr marL="0" marR="0" lvl="0" indent="0" algn="l" rtl="0">
                        <a:spcBef>
                          <a:spcPts val="0"/>
                        </a:spcBef>
                        <a:spcAft>
                          <a:spcPts val="0"/>
                        </a:spcAft>
                        <a:buNone/>
                      </a:pPr>
                      <a:r>
                        <a:rPr lang="en-US" sz="1600" b="0">
                          <a:solidFill>
                            <a:schemeClr val="dk1"/>
                          </a:solidFill>
                        </a:rPr>
                        <a:t>493451</a:t>
                      </a:r>
                      <a:endParaRPr sz="1600">
                        <a:solidFill>
                          <a:schemeClr val="dk1"/>
                        </a:solidFill>
                      </a:endParaRPr>
                    </a:p>
                  </a:txBody>
                  <a:tcPr marL="91450" marR="91450" marT="45725" marB="45725"/>
                </a:tc>
                <a:tc hMerge="1">
                  <a:txBody>
                    <a:bodyPr/>
                    <a:lstStyle/>
                    <a:p>
                      <a:endParaRPr lang="en-US"/>
                    </a:p>
                  </a:txBody>
                  <a:tcPr/>
                </a:tc>
                <a:tc>
                  <a:txBody>
                    <a:bodyPr/>
                    <a:lstStyle/>
                    <a:p>
                      <a:pPr marL="0" marR="0" lvl="0" indent="0" algn="l" rtl="0">
                        <a:spcBef>
                          <a:spcPts val="0"/>
                        </a:spcBef>
                        <a:spcAft>
                          <a:spcPts val="0"/>
                        </a:spcAft>
                        <a:buNone/>
                      </a:pPr>
                      <a:endParaRPr sz="1600">
                        <a:solidFill>
                          <a:schemeClr val="dk1"/>
                        </a:solidFill>
                      </a:endParaRPr>
                    </a:p>
                  </a:txBody>
                  <a:tcPr marL="91450" marR="91450" marT="45725" marB="45725">
                    <a:solidFill>
                      <a:schemeClr val="dk1"/>
                    </a:solidFill>
                  </a:tcPr>
                </a:tc>
                <a:tc>
                  <a:txBody>
                    <a:bodyPr/>
                    <a:lstStyle/>
                    <a:p>
                      <a:pPr marL="0" marR="0" lvl="0" indent="0" algn="l" rtl="0">
                        <a:spcBef>
                          <a:spcPts val="0"/>
                        </a:spcBef>
                        <a:spcAft>
                          <a:spcPts val="0"/>
                        </a:spcAft>
                        <a:buNone/>
                      </a:pPr>
                      <a:r>
                        <a:rPr lang="en-US" sz="1600"/>
                        <a:t>+16</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6</a:t>
                      </a:r>
                      <a:endParaRPr sz="1600">
                        <a:solidFill>
                          <a:schemeClr val="dk1"/>
                        </a:solidFill>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10</a:t>
                      </a:r>
                      <a:endParaRPr sz="1600">
                        <a:solidFill>
                          <a:schemeClr val="dk1"/>
                        </a:solidFill>
                      </a:endParaRPr>
                    </a:p>
                  </a:txBody>
                  <a:tcPr marL="91450" marR="91450" marT="45725" marB="45725"/>
                </a:tc>
                <a:extLst>
                  <a:ext uri="{0D108BD9-81ED-4DB2-BD59-A6C34878D82A}">
                    <a16:rowId xmlns:a16="http://schemas.microsoft.com/office/drawing/2014/main" val="10005"/>
                  </a:ext>
                </a:extLst>
              </a:tr>
              <a:tr h="307825">
                <a:tc>
                  <a:txBody>
                    <a:bodyPr/>
                    <a:lstStyle/>
                    <a:p>
                      <a:pPr marL="0" marR="0" lvl="0" indent="0" algn="l" rtl="0">
                        <a:spcBef>
                          <a:spcPts val="0"/>
                        </a:spcBef>
                        <a:spcAft>
                          <a:spcPts val="0"/>
                        </a:spcAft>
                        <a:buNone/>
                      </a:pPr>
                      <a:r>
                        <a:rPr lang="en-US" sz="1600"/>
                        <a:t>+5</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58653</a:t>
                      </a:r>
                      <a:endParaRPr sz="1600">
                        <a:solidFill>
                          <a:schemeClr val="dk1"/>
                        </a:solidFill>
                      </a:endParaRPr>
                    </a:p>
                  </a:txBody>
                  <a:tcPr marL="91450" marR="91450" marT="45725" marB="45725"/>
                </a:tc>
                <a:tc gridSpan="2">
                  <a:txBody>
                    <a:bodyPr/>
                    <a:lstStyle/>
                    <a:p>
                      <a:pPr marL="0" marR="0" lvl="0" indent="0" algn="l" rtl="0">
                        <a:spcBef>
                          <a:spcPts val="0"/>
                        </a:spcBef>
                        <a:spcAft>
                          <a:spcPts val="0"/>
                        </a:spcAft>
                        <a:buNone/>
                      </a:pPr>
                      <a:r>
                        <a:rPr lang="en-US" sz="1600" b="0">
                          <a:solidFill>
                            <a:schemeClr val="dk1"/>
                          </a:solidFill>
                        </a:rPr>
                        <a:t>168105</a:t>
                      </a:r>
                      <a:endParaRPr sz="1600">
                        <a:solidFill>
                          <a:schemeClr val="dk1"/>
                        </a:solidFill>
                      </a:endParaRPr>
                    </a:p>
                  </a:txBody>
                  <a:tcPr marL="91450" marR="91450" marT="45725" marB="45725"/>
                </a:tc>
                <a:tc hMerge="1">
                  <a:txBody>
                    <a:bodyPr/>
                    <a:lstStyle/>
                    <a:p>
                      <a:endParaRPr lang="en-US"/>
                    </a:p>
                  </a:txBody>
                  <a:tcPr/>
                </a:tc>
                <a:tc>
                  <a:txBody>
                    <a:bodyPr/>
                    <a:lstStyle/>
                    <a:p>
                      <a:pPr marL="0" marR="0" lvl="0" indent="0" algn="l" rtl="0">
                        <a:spcBef>
                          <a:spcPts val="0"/>
                        </a:spcBef>
                        <a:spcAft>
                          <a:spcPts val="0"/>
                        </a:spcAft>
                        <a:buNone/>
                      </a:pPr>
                      <a:endParaRPr sz="1600">
                        <a:solidFill>
                          <a:schemeClr val="dk1"/>
                        </a:solidFill>
                      </a:endParaRPr>
                    </a:p>
                  </a:txBody>
                  <a:tcPr marL="91450" marR="91450" marT="45725" marB="45725">
                    <a:solidFill>
                      <a:schemeClr val="dk1"/>
                    </a:solidFill>
                  </a:tcPr>
                </a:tc>
                <a:tc>
                  <a:txBody>
                    <a:bodyPr/>
                    <a:lstStyle/>
                    <a:p>
                      <a:pPr marL="0" marR="0" lvl="0" indent="0" algn="l" rtl="0">
                        <a:spcBef>
                          <a:spcPts val="0"/>
                        </a:spcBef>
                        <a:spcAft>
                          <a:spcPts val="0"/>
                        </a:spcAft>
                        <a:buNone/>
                      </a:pPr>
                      <a:r>
                        <a:rPr lang="en-US" sz="1600"/>
                        <a:t>+17</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78</a:t>
                      </a:r>
                      <a:endParaRPr sz="1600">
                        <a:solidFill>
                          <a:schemeClr val="dk1"/>
                        </a:solidFill>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60</a:t>
                      </a:r>
                      <a:endParaRPr sz="1600">
                        <a:solidFill>
                          <a:schemeClr val="dk1"/>
                        </a:solidFill>
                      </a:endParaRPr>
                    </a:p>
                  </a:txBody>
                  <a:tcPr marL="91450" marR="91450" marT="45725" marB="45725"/>
                </a:tc>
                <a:extLst>
                  <a:ext uri="{0D108BD9-81ED-4DB2-BD59-A6C34878D82A}">
                    <a16:rowId xmlns:a16="http://schemas.microsoft.com/office/drawing/2014/main" val="10006"/>
                  </a:ext>
                </a:extLst>
              </a:tr>
              <a:tr h="307825">
                <a:tc>
                  <a:txBody>
                    <a:bodyPr/>
                    <a:lstStyle/>
                    <a:p>
                      <a:pPr marL="0" marR="0" lvl="0" indent="0" algn="l" rtl="0">
                        <a:spcBef>
                          <a:spcPts val="0"/>
                        </a:spcBef>
                        <a:spcAft>
                          <a:spcPts val="0"/>
                        </a:spcAft>
                        <a:buNone/>
                      </a:pPr>
                      <a:r>
                        <a:rPr lang="en-US" sz="1600"/>
                        <a:t>+6</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9730</a:t>
                      </a:r>
                      <a:endParaRPr sz="1600">
                        <a:solidFill>
                          <a:schemeClr val="dk1"/>
                        </a:solidFill>
                      </a:endParaRPr>
                    </a:p>
                  </a:txBody>
                  <a:tcPr marL="91450" marR="91450" marT="45725" marB="45725"/>
                </a:tc>
                <a:tc gridSpan="2">
                  <a:txBody>
                    <a:bodyPr/>
                    <a:lstStyle/>
                    <a:p>
                      <a:pPr marL="0" marR="0" lvl="0" indent="0" algn="l" rtl="0">
                        <a:spcBef>
                          <a:spcPts val="0"/>
                        </a:spcBef>
                        <a:spcAft>
                          <a:spcPts val="0"/>
                        </a:spcAft>
                        <a:buNone/>
                      </a:pPr>
                      <a:r>
                        <a:rPr lang="en-US" sz="1600" b="0">
                          <a:solidFill>
                            <a:schemeClr val="dk1"/>
                          </a:solidFill>
                        </a:rPr>
                        <a:t>28583</a:t>
                      </a:r>
                      <a:endParaRPr sz="1600">
                        <a:solidFill>
                          <a:schemeClr val="dk1"/>
                        </a:solidFill>
                      </a:endParaRPr>
                    </a:p>
                  </a:txBody>
                  <a:tcPr marL="91450" marR="91450" marT="45725" marB="45725"/>
                </a:tc>
                <a:tc hMerge="1">
                  <a:txBody>
                    <a:bodyPr/>
                    <a:lstStyle/>
                    <a:p>
                      <a:endParaRPr lang="en-US"/>
                    </a:p>
                  </a:txBody>
                  <a:tcPr/>
                </a:tc>
                <a:tc>
                  <a:txBody>
                    <a:bodyPr/>
                    <a:lstStyle/>
                    <a:p>
                      <a:pPr marL="0" marR="0" lvl="0" indent="0" algn="l" rtl="0">
                        <a:spcBef>
                          <a:spcPts val="0"/>
                        </a:spcBef>
                        <a:spcAft>
                          <a:spcPts val="0"/>
                        </a:spcAft>
                        <a:buNone/>
                      </a:pPr>
                      <a:endParaRPr sz="1600">
                        <a:solidFill>
                          <a:schemeClr val="dk1"/>
                        </a:solidFill>
                      </a:endParaRPr>
                    </a:p>
                  </a:txBody>
                  <a:tcPr marL="91450" marR="91450" marT="45725" marB="45725">
                    <a:solidFill>
                      <a:schemeClr val="dk1"/>
                    </a:solidFill>
                  </a:tcPr>
                </a:tc>
                <a:tc>
                  <a:txBody>
                    <a:bodyPr/>
                    <a:lstStyle/>
                    <a:p>
                      <a:pPr marL="0" marR="0" lvl="0" indent="0" algn="l" rtl="0">
                        <a:spcBef>
                          <a:spcPts val="0"/>
                        </a:spcBef>
                        <a:spcAft>
                          <a:spcPts val="0"/>
                        </a:spcAft>
                        <a:buNone/>
                      </a:pPr>
                      <a:r>
                        <a:rPr lang="en-US" sz="1600"/>
                        <a:t>+18</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210</a:t>
                      </a:r>
                      <a:endParaRPr sz="1600">
                        <a:solidFill>
                          <a:schemeClr val="dk1"/>
                        </a:solidFill>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160</a:t>
                      </a:r>
                      <a:endParaRPr sz="1600">
                        <a:solidFill>
                          <a:schemeClr val="dk1"/>
                        </a:solidFill>
                      </a:endParaRPr>
                    </a:p>
                  </a:txBody>
                  <a:tcPr marL="91450" marR="91450" marT="45725" marB="45725"/>
                </a:tc>
                <a:extLst>
                  <a:ext uri="{0D108BD9-81ED-4DB2-BD59-A6C34878D82A}">
                    <a16:rowId xmlns:a16="http://schemas.microsoft.com/office/drawing/2014/main" val="10007"/>
                  </a:ext>
                </a:extLst>
              </a:tr>
              <a:tr h="307825">
                <a:tc>
                  <a:txBody>
                    <a:bodyPr/>
                    <a:lstStyle/>
                    <a:p>
                      <a:pPr marL="0" marR="0" lvl="0" indent="0" algn="l" rtl="0">
                        <a:spcBef>
                          <a:spcPts val="0"/>
                        </a:spcBef>
                        <a:spcAft>
                          <a:spcPts val="0"/>
                        </a:spcAft>
                        <a:buNone/>
                      </a:pPr>
                      <a:r>
                        <a:rPr lang="en-US" sz="1600"/>
                        <a:t>+7</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666</a:t>
                      </a:r>
                      <a:endParaRPr sz="1600">
                        <a:solidFill>
                          <a:schemeClr val="dk1"/>
                        </a:solidFill>
                      </a:endParaRPr>
                    </a:p>
                  </a:txBody>
                  <a:tcPr marL="91450" marR="91450" marT="45725" marB="45725"/>
                </a:tc>
                <a:tc gridSpan="2">
                  <a:txBody>
                    <a:bodyPr/>
                    <a:lstStyle/>
                    <a:p>
                      <a:pPr marL="0" marR="0" lvl="0" indent="0" algn="l" rtl="0">
                        <a:spcBef>
                          <a:spcPts val="0"/>
                        </a:spcBef>
                        <a:spcAft>
                          <a:spcPts val="0"/>
                        </a:spcAft>
                        <a:buNone/>
                      </a:pPr>
                      <a:r>
                        <a:rPr lang="en-US" sz="1600" b="0">
                          <a:solidFill>
                            <a:schemeClr val="dk1"/>
                          </a:solidFill>
                        </a:rPr>
                        <a:t>1780</a:t>
                      </a:r>
                      <a:endParaRPr sz="1600">
                        <a:solidFill>
                          <a:schemeClr val="dk1"/>
                        </a:solidFill>
                      </a:endParaRPr>
                    </a:p>
                  </a:txBody>
                  <a:tcPr marL="91450" marR="91450" marT="45725" marB="45725"/>
                </a:tc>
                <a:tc hMerge="1">
                  <a:txBody>
                    <a:bodyPr/>
                    <a:lstStyle/>
                    <a:p>
                      <a:endParaRPr lang="en-US"/>
                    </a:p>
                  </a:txBody>
                  <a:tcPr/>
                </a:tc>
                <a:tc>
                  <a:txBody>
                    <a:bodyPr/>
                    <a:lstStyle/>
                    <a:p>
                      <a:pPr marL="0" marR="0" lvl="0" indent="0" algn="l" rtl="0">
                        <a:spcBef>
                          <a:spcPts val="0"/>
                        </a:spcBef>
                        <a:spcAft>
                          <a:spcPts val="0"/>
                        </a:spcAft>
                        <a:buNone/>
                      </a:pPr>
                      <a:endParaRPr sz="1600">
                        <a:solidFill>
                          <a:schemeClr val="dk1"/>
                        </a:solidFill>
                      </a:endParaRPr>
                    </a:p>
                  </a:txBody>
                  <a:tcPr marL="91450" marR="91450" marT="45725" marB="45725">
                    <a:solidFill>
                      <a:schemeClr val="dk1"/>
                    </a:solidFill>
                  </a:tcPr>
                </a:tc>
                <a:tc>
                  <a:txBody>
                    <a:bodyPr/>
                    <a:lstStyle/>
                    <a:p>
                      <a:pPr marL="0" marR="0" lvl="0" indent="0" algn="l" rtl="0">
                        <a:spcBef>
                          <a:spcPts val="0"/>
                        </a:spcBef>
                        <a:spcAft>
                          <a:spcPts val="0"/>
                        </a:spcAft>
                        <a:buNone/>
                      </a:pPr>
                      <a:r>
                        <a:rPr lang="en-US" sz="1600"/>
                        <a:t>+19</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300</a:t>
                      </a:r>
                      <a:endParaRPr sz="1600">
                        <a:solidFill>
                          <a:schemeClr val="dk1"/>
                        </a:solidFill>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150</a:t>
                      </a:r>
                      <a:endParaRPr sz="1600">
                        <a:solidFill>
                          <a:schemeClr val="dk1"/>
                        </a:solidFill>
                      </a:endParaRPr>
                    </a:p>
                  </a:txBody>
                  <a:tcPr marL="91450" marR="91450" marT="45725" marB="45725"/>
                </a:tc>
                <a:extLst>
                  <a:ext uri="{0D108BD9-81ED-4DB2-BD59-A6C34878D82A}">
                    <a16:rowId xmlns:a16="http://schemas.microsoft.com/office/drawing/2014/main" val="10008"/>
                  </a:ext>
                </a:extLst>
              </a:tr>
              <a:tr h="307825">
                <a:tc>
                  <a:txBody>
                    <a:bodyPr/>
                    <a:lstStyle/>
                    <a:p>
                      <a:pPr marL="0" marR="0" lvl="0" indent="0" algn="l" rtl="0">
                        <a:spcBef>
                          <a:spcPts val="0"/>
                        </a:spcBef>
                        <a:spcAft>
                          <a:spcPts val="0"/>
                        </a:spcAft>
                        <a:buNone/>
                      </a:pPr>
                      <a:r>
                        <a:rPr lang="en-US" sz="1600"/>
                        <a:t>+8</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21</a:t>
                      </a:r>
                      <a:endParaRPr sz="1600">
                        <a:solidFill>
                          <a:schemeClr val="dk1"/>
                        </a:solidFill>
                      </a:endParaRPr>
                    </a:p>
                  </a:txBody>
                  <a:tcPr marL="91450" marR="91450" marT="45725" marB="45725"/>
                </a:tc>
                <a:tc gridSpan="2">
                  <a:txBody>
                    <a:bodyPr/>
                    <a:lstStyle/>
                    <a:p>
                      <a:pPr marL="0" marR="0" lvl="0" indent="0" algn="l" rtl="0">
                        <a:spcBef>
                          <a:spcPts val="0"/>
                        </a:spcBef>
                        <a:spcAft>
                          <a:spcPts val="0"/>
                        </a:spcAft>
                        <a:buNone/>
                      </a:pPr>
                      <a:r>
                        <a:rPr lang="en-US" sz="1600" b="0">
                          <a:solidFill>
                            <a:schemeClr val="dk1"/>
                          </a:solidFill>
                        </a:rPr>
                        <a:t>70</a:t>
                      </a:r>
                      <a:endParaRPr sz="1600">
                        <a:solidFill>
                          <a:schemeClr val="dk1"/>
                        </a:solidFill>
                      </a:endParaRPr>
                    </a:p>
                  </a:txBody>
                  <a:tcPr marL="91450" marR="91450" marT="45725" marB="45725"/>
                </a:tc>
                <a:tc hMerge="1">
                  <a:txBody>
                    <a:bodyPr/>
                    <a:lstStyle/>
                    <a:p>
                      <a:endParaRPr lang="en-US"/>
                    </a:p>
                  </a:txBody>
                  <a:tcPr/>
                </a:tc>
                <a:tc>
                  <a:txBody>
                    <a:bodyPr/>
                    <a:lstStyle/>
                    <a:p>
                      <a:pPr marL="0" marR="0" lvl="0" indent="0" algn="l" rtl="0">
                        <a:spcBef>
                          <a:spcPts val="0"/>
                        </a:spcBef>
                        <a:spcAft>
                          <a:spcPts val="0"/>
                        </a:spcAft>
                        <a:buNone/>
                      </a:pPr>
                      <a:endParaRPr sz="1600">
                        <a:solidFill>
                          <a:schemeClr val="dk1"/>
                        </a:solidFill>
                      </a:endParaRPr>
                    </a:p>
                  </a:txBody>
                  <a:tcPr marL="91450" marR="91450" marT="45725" marB="45725">
                    <a:solidFill>
                      <a:schemeClr val="dk1"/>
                    </a:solidFill>
                  </a:tcPr>
                </a:tc>
                <a:tc>
                  <a:txBody>
                    <a:bodyPr/>
                    <a:lstStyle/>
                    <a:p>
                      <a:pPr marL="0" marR="0" lvl="0" indent="0" algn="l" rtl="0">
                        <a:spcBef>
                          <a:spcPts val="0"/>
                        </a:spcBef>
                        <a:spcAft>
                          <a:spcPts val="0"/>
                        </a:spcAft>
                        <a:buNone/>
                      </a:pPr>
                      <a:r>
                        <a:rPr lang="en-US" sz="1600"/>
                        <a:t>+20</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153</a:t>
                      </a:r>
                      <a:endParaRPr sz="1600">
                        <a:solidFill>
                          <a:schemeClr val="dk1"/>
                        </a:solidFill>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80</a:t>
                      </a:r>
                      <a:endParaRPr sz="1600">
                        <a:solidFill>
                          <a:schemeClr val="dk1"/>
                        </a:solidFill>
                      </a:endParaRPr>
                    </a:p>
                  </a:txBody>
                  <a:tcPr marL="91450" marR="91450" marT="45725" marB="45725"/>
                </a:tc>
                <a:extLst>
                  <a:ext uri="{0D108BD9-81ED-4DB2-BD59-A6C34878D82A}">
                    <a16:rowId xmlns:a16="http://schemas.microsoft.com/office/drawing/2014/main" val="10009"/>
                  </a:ext>
                </a:extLst>
              </a:tr>
              <a:tr h="307825">
                <a:tc>
                  <a:txBody>
                    <a:bodyPr/>
                    <a:lstStyle/>
                    <a:p>
                      <a:pPr marL="0" marR="0" lvl="0" indent="0" algn="l" rtl="0">
                        <a:spcBef>
                          <a:spcPts val="0"/>
                        </a:spcBef>
                        <a:spcAft>
                          <a:spcPts val="0"/>
                        </a:spcAft>
                        <a:buNone/>
                      </a:pPr>
                      <a:r>
                        <a:rPr lang="en-US" sz="1600"/>
                        <a:t>+9</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351</a:t>
                      </a:r>
                      <a:endParaRPr sz="1600">
                        <a:solidFill>
                          <a:schemeClr val="dk1"/>
                        </a:solidFill>
                      </a:endParaRPr>
                    </a:p>
                  </a:txBody>
                  <a:tcPr marL="91450" marR="91450" marT="45725" marB="45725"/>
                </a:tc>
                <a:tc gridSpan="2">
                  <a:txBody>
                    <a:bodyPr/>
                    <a:lstStyle/>
                    <a:p>
                      <a:pPr marL="0" marR="0" lvl="0" indent="0" algn="l" rtl="0">
                        <a:spcBef>
                          <a:spcPts val="0"/>
                        </a:spcBef>
                        <a:spcAft>
                          <a:spcPts val="0"/>
                        </a:spcAft>
                        <a:buNone/>
                      </a:pPr>
                      <a:r>
                        <a:rPr lang="en-US" sz="1600" b="0">
                          <a:solidFill>
                            <a:schemeClr val="dk1"/>
                          </a:solidFill>
                        </a:rPr>
                        <a:t>650</a:t>
                      </a:r>
                      <a:endParaRPr sz="1600">
                        <a:solidFill>
                          <a:schemeClr val="dk1"/>
                        </a:solidFill>
                      </a:endParaRPr>
                    </a:p>
                  </a:txBody>
                  <a:tcPr marL="91450" marR="91450" marT="45725" marB="45725"/>
                </a:tc>
                <a:tc hMerge="1">
                  <a:txBody>
                    <a:bodyPr/>
                    <a:lstStyle/>
                    <a:p>
                      <a:endParaRPr lang="en-US"/>
                    </a:p>
                  </a:txBody>
                  <a:tcPr/>
                </a:tc>
                <a:tc>
                  <a:txBody>
                    <a:bodyPr/>
                    <a:lstStyle/>
                    <a:p>
                      <a:pPr marL="0" marR="0" lvl="0" indent="0" algn="l" rtl="0">
                        <a:spcBef>
                          <a:spcPts val="0"/>
                        </a:spcBef>
                        <a:spcAft>
                          <a:spcPts val="0"/>
                        </a:spcAft>
                        <a:buNone/>
                      </a:pPr>
                      <a:endParaRPr sz="1600">
                        <a:solidFill>
                          <a:schemeClr val="dk1"/>
                        </a:solidFill>
                      </a:endParaRPr>
                    </a:p>
                  </a:txBody>
                  <a:tcPr marL="91450" marR="91450" marT="45725" marB="45725">
                    <a:solidFill>
                      <a:schemeClr val="dk1"/>
                    </a:solidFill>
                  </a:tcPr>
                </a:tc>
                <a:tc>
                  <a:txBody>
                    <a:bodyPr/>
                    <a:lstStyle/>
                    <a:p>
                      <a:pPr marL="0" marR="0" lvl="0" indent="0" algn="l" rtl="0">
                        <a:spcBef>
                          <a:spcPts val="0"/>
                        </a:spcBef>
                        <a:spcAft>
                          <a:spcPts val="0"/>
                        </a:spcAft>
                        <a:buNone/>
                      </a:pPr>
                      <a:r>
                        <a:rPr lang="en-US" sz="1600"/>
                        <a:t>+21</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36</a:t>
                      </a:r>
                      <a:endParaRPr sz="1600">
                        <a:solidFill>
                          <a:schemeClr val="dk1"/>
                        </a:solidFill>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12</a:t>
                      </a:r>
                      <a:endParaRPr sz="1600">
                        <a:solidFill>
                          <a:schemeClr val="dk1"/>
                        </a:solidFill>
                      </a:endParaRPr>
                    </a:p>
                  </a:txBody>
                  <a:tcPr marL="91450" marR="91450" marT="45725" marB="45725"/>
                </a:tc>
                <a:extLst>
                  <a:ext uri="{0D108BD9-81ED-4DB2-BD59-A6C34878D82A}">
                    <a16:rowId xmlns:a16="http://schemas.microsoft.com/office/drawing/2014/main" val="10010"/>
                  </a:ext>
                </a:extLst>
              </a:tr>
              <a:tr h="307825">
                <a:tc>
                  <a:txBody>
                    <a:bodyPr/>
                    <a:lstStyle/>
                    <a:p>
                      <a:pPr marL="0" marR="0" lvl="0" indent="0" algn="l" rtl="0">
                        <a:spcBef>
                          <a:spcPts val="0"/>
                        </a:spcBef>
                        <a:spcAft>
                          <a:spcPts val="0"/>
                        </a:spcAft>
                        <a:buNone/>
                      </a:pPr>
                      <a:r>
                        <a:rPr lang="en-US" sz="1600"/>
                        <a:t>+10</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1224</a:t>
                      </a:r>
                      <a:endParaRPr sz="1600">
                        <a:solidFill>
                          <a:schemeClr val="dk1"/>
                        </a:solidFill>
                      </a:endParaRPr>
                    </a:p>
                  </a:txBody>
                  <a:tcPr marL="91450" marR="91450" marT="45725" marB="45725"/>
                </a:tc>
                <a:tc gridSpan="2">
                  <a:txBody>
                    <a:bodyPr/>
                    <a:lstStyle/>
                    <a:p>
                      <a:pPr marL="0" marR="0" lvl="0" indent="0" algn="l" rtl="0">
                        <a:spcBef>
                          <a:spcPts val="0"/>
                        </a:spcBef>
                        <a:spcAft>
                          <a:spcPts val="0"/>
                        </a:spcAft>
                        <a:buNone/>
                      </a:pPr>
                      <a:r>
                        <a:rPr lang="en-US" sz="1600" b="0">
                          <a:solidFill>
                            <a:schemeClr val="dk1"/>
                          </a:solidFill>
                        </a:rPr>
                        <a:t>2292</a:t>
                      </a:r>
                      <a:endParaRPr sz="1600">
                        <a:solidFill>
                          <a:schemeClr val="dk1"/>
                        </a:solidFill>
                      </a:endParaRPr>
                    </a:p>
                  </a:txBody>
                  <a:tcPr marL="91450" marR="91450" marT="45725" marB="45725"/>
                </a:tc>
                <a:tc hMerge="1">
                  <a:txBody>
                    <a:bodyPr/>
                    <a:lstStyle/>
                    <a:p>
                      <a:endParaRPr lang="en-US"/>
                    </a:p>
                  </a:txBody>
                  <a:tcPr/>
                </a:tc>
                <a:tc>
                  <a:txBody>
                    <a:bodyPr/>
                    <a:lstStyle/>
                    <a:p>
                      <a:pPr marL="0" marR="0" lvl="0" indent="0" algn="l" rtl="0">
                        <a:spcBef>
                          <a:spcPts val="0"/>
                        </a:spcBef>
                        <a:spcAft>
                          <a:spcPts val="0"/>
                        </a:spcAft>
                        <a:buNone/>
                      </a:pPr>
                      <a:endParaRPr sz="1600">
                        <a:solidFill>
                          <a:schemeClr val="dk1"/>
                        </a:solidFill>
                      </a:endParaRPr>
                    </a:p>
                  </a:txBody>
                  <a:tcPr marL="91450" marR="91450" marT="45725" marB="45725">
                    <a:solidFill>
                      <a:schemeClr val="dk1"/>
                    </a:solidFill>
                  </a:tcPr>
                </a:tc>
                <a:tc>
                  <a:txBody>
                    <a:bodyPr/>
                    <a:lstStyle/>
                    <a:p>
                      <a:pPr marL="0" marR="0" lvl="0" indent="0" algn="l" rtl="0">
                        <a:spcBef>
                          <a:spcPts val="0"/>
                        </a:spcBef>
                        <a:spcAft>
                          <a:spcPts val="0"/>
                        </a:spcAft>
                        <a:buNone/>
                      </a:pPr>
                      <a:r>
                        <a:rPr lang="en-US" sz="1600"/>
                        <a:t>+22</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1</a:t>
                      </a:r>
                      <a:endParaRPr sz="1600">
                        <a:solidFill>
                          <a:schemeClr val="dk1"/>
                        </a:solidFill>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1</a:t>
                      </a:r>
                      <a:endParaRPr sz="1600">
                        <a:solidFill>
                          <a:schemeClr val="dk1"/>
                        </a:solidFill>
                      </a:endParaRPr>
                    </a:p>
                  </a:txBody>
                  <a:tcPr marL="91450" marR="91450" marT="45725" marB="45725"/>
                </a:tc>
                <a:extLst>
                  <a:ext uri="{0D108BD9-81ED-4DB2-BD59-A6C34878D82A}">
                    <a16:rowId xmlns:a16="http://schemas.microsoft.com/office/drawing/2014/main" val="10011"/>
                  </a:ext>
                </a:extLst>
              </a:tr>
              <a:tr h="307825">
                <a:tc>
                  <a:txBody>
                    <a:bodyPr/>
                    <a:lstStyle/>
                    <a:p>
                      <a:pPr marL="0" marR="0" lvl="0" indent="0" algn="l" rtl="0">
                        <a:spcBef>
                          <a:spcPts val="0"/>
                        </a:spcBef>
                        <a:spcAft>
                          <a:spcPts val="0"/>
                        </a:spcAft>
                        <a:buNone/>
                      </a:pPr>
                      <a:r>
                        <a:rPr lang="en-US" sz="1600"/>
                        <a:t>+11</a:t>
                      </a:r>
                      <a:endParaRPr/>
                    </a:p>
                  </a:txBody>
                  <a:tcPr marL="91450" marR="91450" marT="45725" marB="45725"/>
                </a:tc>
                <a:tc>
                  <a:txBody>
                    <a:bodyPr/>
                    <a:lstStyle/>
                    <a:p>
                      <a:pPr marL="0" marR="0" lvl="0" indent="0" algn="l" rtl="0">
                        <a:spcBef>
                          <a:spcPts val="0"/>
                        </a:spcBef>
                        <a:spcAft>
                          <a:spcPts val="0"/>
                        </a:spcAft>
                        <a:buNone/>
                      </a:pPr>
                      <a:r>
                        <a:rPr lang="en-US" sz="1600" b="0">
                          <a:solidFill>
                            <a:schemeClr val="dk1"/>
                          </a:solidFill>
                        </a:rPr>
                        <a:t>1953</a:t>
                      </a:r>
                      <a:endParaRPr sz="1600">
                        <a:solidFill>
                          <a:schemeClr val="dk1"/>
                        </a:solidFill>
                      </a:endParaRPr>
                    </a:p>
                  </a:txBody>
                  <a:tcPr marL="91450" marR="91450" marT="45725" marB="45725"/>
                </a:tc>
                <a:tc gridSpan="2">
                  <a:txBody>
                    <a:bodyPr/>
                    <a:lstStyle/>
                    <a:p>
                      <a:pPr marL="0" marR="0" lvl="0" indent="0" algn="l" rtl="0">
                        <a:spcBef>
                          <a:spcPts val="0"/>
                        </a:spcBef>
                        <a:spcAft>
                          <a:spcPts val="0"/>
                        </a:spcAft>
                        <a:buNone/>
                      </a:pPr>
                      <a:r>
                        <a:rPr lang="en-US" sz="1600" b="0">
                          <a:solidFill>
                            <a:schemeClr val="dk1"/>
                          </a:solidFill>
                        </a:rPr>
                        <a:t>2963</a:t>
                      </a:r>
                      <a:endParaRPr sz="1600">
                        <a:solidFill>
                          <a:schemeClr val="dk1"/>
                        </a:solidFill>
                      </a:endParaRPr>
                    </a:p>
                  </a:txBody>
                  <a:tcPr marL="91450" marR="91450" marT="45725" marB="45725"/>
                </a:tc>
                <a:tc hMerge="1">
                  <a:txBody>
                    <a:bodyPr/>
                    <a:lstStyle/>
                    <a:p>
                      <a:endParaRPr lang="en-US"/>
                    </a:p>
                  </a:txBody>
                  <a:tcPr/>
                </a:tc>
                <a:tc>
                  <a:txBody>
                    <a:bodyPr/>
                    <a:lstStyle/>
                    <a:p>
                      <a:pPr marL="0" marR="0" lvl="0" indent="0" algn="l" rtl="0">
                        <a:spcBef>
                          <a:spcPts val="0"/>
                        </a:spcBef>
                        <a:spcAft>
                          <a:spcPts val="0"/>
                        </a:spcAft>
                        <a:buNone/>
                      </a:pPr>
                      <a:endParaRPr sz="1600">
                        <a:solidFill>
                          <a:schemeClr val="dk1"/>
                        </a:solidFill>
                      </a:endParaRPr>
                    </a:p>
                  </a:txBody>
                  <a:tcPr marL="91450" marR="91450" marT="45725" marB="45725">
                    <a:solidFill>
                      <a:schemeClr val="dk1"/>
                    </a:solidFill>
                  </a:tcPr>
                </a:tc>
                <a:tc>
                  <a:txBody>
                    <a:bodyPr/>
                    <a:lstStyle/>
                    <a:p>
                      <a:pPr marL="0" marR="0" lvl="0" indent="0" algn="l" rtl="0">
                        <a:spcBef>
                          <a:spcPts val="0"/>
                        </a:spcBef>
                        <a:spcAft>
                          <a:spcPts val="0"/>
                        </a:spcAft>
                        <a:buNone/>
                      </a:pPr>
                      <a:endParaRPr sz="1600">
                        <a:solidFill>
                          <a:schemeClr val="dk1"/>
                        </a:solidFill>
                      </a:endParaRPr>
                    </a:p>
                  </a:txBody>
                  <a:tcPr marL="91450" marR="91450" marT="45725" marB="45725"/>
                </a:tc>
                <a:tc>
                  <a:txBody>
                    <a:bodyPr/>
                    <a:lstStyle/>
                    <a:p>
                      <a:pPr marL="0" marR="0" lvl="0" indent="0" algn="l" rtl="0">
                        <a:spcBef>
                          <a:spcPts val="0"/>
                        </a:spcBef>
                        <a:spcAft>
                          <a:spcPts val="0"/>
                        </a:spcAft>
                        <a:buNone/>
                      </a:pPr>
                      <a:endParaRPr sz="1600">
                        <a:solidFill>
                          <a:schemeClr val="dk1"/>
                        </a:solidFill>
                      </a:endParaRPr>
                    </a:p>
                  </a:txBody>
                  <a:tcPr marL="91450" marR="91450" marT="45725" marB="45725"/>
                </a:tc>
                <a:tc>
                  <a:txBody>
                    <a:bodyPr/>
                    <a:lstStyle/>
                    <a:p>
                      <a:pPr marL="0" marR="0" lvl="0" indent="0" algn="l" rtl="0">
                        <a:spcBef>
                          <a:spcPts val="0"/>
                        </a:spcBef>
                        <a:spcAft>
                          <a:spcPts val="0"/>
                        </a:spcAft>
                        <a:buNone/>
                      </a:pPr>
                      <a:endParaRPr sz="1600">
                        <a:solidFill>
                          <a:schemeClr val="dk1"/>
                        </a:solidFill>
                      </a:endParaRPr>
                    </a:p>
                  </a:txBody>
                  <a:tcPr marL="91450" marR="91450" marT="45725" marB="45725"/>
                </a:tc>
                <a:extLst>
                  <a:ext uri="{0D108BD9-81ED-4DB2-BD59-A6C34878D82A}">
                    <a16:rowId xmlns:a16="http://schemas.microsoft.com/office/drawing/2014/main" val="10012"/>
                  </a:ext>
                </a:extLst>
              </a:tr>
              <a:tr h="307825">
                <a:tc gridSpan="3">
                  <a:txBody>
                    <a:bodyPr/>
                    <a:lstStyle/>
                    <a:p>
                      <a:pPr marL="0" marR="0" lvl="0" indent="0" algn="ctr" rtl="0">
                        <a:spcBef>
                          <a:spcPts val="0"/>
                        </a:spcBef>
                        <a:spcAft>
                          <a:spcPts val="0"/>
                        </a:spcAft>
                        <a:buNone/>
                      </a:pPr>
                      <a:r>
                        <a:rPr lang="en-US" sz="1600"/>
                        <a:t>Total</a:t>
                      </a:r>
                      <a:endParaRPr sz="1600">
                        <a:solidFill>
                          <a:schemeClr val="dk1"/>
                        </a:solidFill>
                      </a:endParaRPr>
                    </a:p>
                  </a:txBody>
                  <a:tcPr marL="91450" marR="91450" marT="45725" marB="45725"/>
                </a:tc>
                <a:tc hMerge="1">
                  <a:txBody>
                    <a:bodyPr/>
                    <a:lstStyle/>
                    <a:p>
                      <a:endParaRPr lang="en-US"/>
                    </a:p>
                  </a:txBody>
                  <a:tcPr/>
                </a:tc>
                <a:tc hMerge="1">
                  <a:txBody>
                    <a:bodyPr/>
                    <a:lstStyle/>
                    <a:p>
                      <a:endParaRPr lang="en-US"/>
                    </a:p>
                  </a:txBody>
                  <a:tcPr/>
                </a:tc>
                <a:tc gridSpan="5">
                  <a:txBody>
                    <a:bodyPr/>
                    <a:lstStyle/>
                    <a:p>
                      <a:pPr marL="0" marR="0" lvl="0" indent="0" algn="ctr" rtl="0">
                        <a:spcBef>
                          <a:spcPts val="0"/>
                        </a:spcBef>
                        <a:spcAft>
                          <a:spcPts val="0"/>
                        </a:spcAft>
                        <a:buNone/>
                      </a:pPr>
                      <a:r>
                        <a:rPr lang="en-US" sz="1600" b="0">
                          <a:solidFill>
                            <a:schemeClr val="dk1"/>
                          </a:solidFill>
                        </a:rPr>
                        <a:t>6821008</a:t>
                      </a:r>
                      <a:endParaRPr sz="1600">
                        <a:solidFill>
                          <a:schemeClr val="dk1"/>
                        </a:solidFill>
                      </a:endParaRPr>
                    </a:p>
                  </a:txBody>
                  <a:tcPr marL="91450" marR="91450" marT="45725" marB="45725"/>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3"/>
                  </a:ext>
                </a:extLst>
              </a:tr>
            </a:tbl>
          </a:graphicData>
        </a:graphic>
      </p:graphicFrame>
      <p:sp>
        <p:nvSpPr>
          <p:cNvPr id="131" name="Google Shape;131;p4"/>
          <p:cNvSpPr txBox="1"/>
          <p:nvPr/>
        </p:nvSpPr>
        <p:spPr>
          <a:xfrm>
            <a:off x="7893867" y="5622120"/>
            <a:ext cx="173106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5 secs/transition</a:t>
            </a:r>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~394 days</a:t>
            </a:r>
            <a:endParaRPr/>
          </a:p>
        </p:txBody>
      </p:sp>
      <p:sp>
        <p:nvSpPr>
          <p:cNvPr id="2" name="Date Placeholder 1">
            <a:extLst>
              <a:ext uri="{FF2B5EF4-FFF2-40B4-BE49-F238E27FC236}">
                <a16:creationId xmlns:a16="http://schemas.microsoft.com/office/drawing/2014/main" id="{BFE8879C-D4F1-45C6-403C-9FB1AE213B42}"/>
              </a:ext>
            </a:extLst>
          </p:cNvPr>
          <p:cNvSpPr>
            <a:spLocks noGrp="1"/>
          </p:cNvSpPr>
          <p:nvPr>
            <p:ph type="dt" sz="half" idx="10"/>
          </p:nvPr>
        </p:nvSpPr>
        <p:spPr>
          <a:xfrm>
            <a:off x="838200" y="6488702"/>
            <a:ext cx="2743200" cy="365125"/>
          </a:xfrm>
        </p:spPr>
        <p:txBody>
          <a:bodyPr/>
          <a:lstStyle/>
          <a:p>
            <a:r>
              <a:rPr lang="en-US"/>
              <a:t>IBER2023</a:t>
            </a:r>
          </a:p>
        </p:txBody>
      </p:sp>
      <p:sp>
        <p:nvSpPr>
          <p:cNvPr id="3" name="Footer Placeholder 2">
            <a:extLst>
              <a:ext uri="{FF2B5EF4-FFF2-40B4-BE49-F238E27FC236}">
                <a16:creationId xmlns:a16="http://schemas.microsoft.com/office/drawing/2014/main" id="{8B2B4C26-E61E-C1CF-2E40-AA944D031FB4}"/>
              </a:ext>
            </a:extLst>
          </p:cNvPr>
          <p:cNvSpPr>
            <a:spLocks noGrp="1"/>
          </p:cNvSpPr>
          <p:nvPr>
            <p:ph type="ftr" sz="quarter" idx="11"/>
          </p:nvPr>
        </p:nvSpPr>
        <p:spPr>
          <a:xfrm>
            <a:off x="4038600" y="6488702"/>
            <a:ext cx="4114800" cy="365125"/>
          </a:xfrm>
        </p:spPr>
        <p:txBody>
          <a:bodyPr/>
          <a:lstStyle/>
          <a:p>
            <a:r>
              <a:rPr lang="en-US"/>
              <a:t>Daniel Pinheiro</a:t>
            </a:r>
          </a:p>
        </p:txBody>
      </p:sp>
      <p:sp>
        <p:nvSpPr>
          <p:cNvPr id="4" name="Slide Number Placeholder 3">
            <a:extLst>
              <a:ext uri="{FF2B5EF4-FFF2-40B4-BE49-F238E27FC236}">
                <a16:creationId xmlns:a16="http://schemas.microsoft.com/office/drawing/2014/main" id="{2FD82045-B3B1-5432-8AF5-72C531D6F7B8}"/>
              </a:ext>
            </a:extLst>
          </p:cNvPr>
          <p:cNvSpPr>
            <a:spLocks noGrp="1"/>
          </p:cNvSpPr>
          <p:nvPr>
            <p:ph type="sldNum" sz="quarter" idx="12"/>
          </p:nvPr>
        </p:nvSpPr>
        <p:spPr>
          <a:xfrm>
            <a:off x="8610600" y="6488702"/>
            <a:ext cx="2743200" cy="365125"/>
          </a:xfrm>
        </p:spPr>
        <p:txBody>
          <a:bodyPr/>
          <a:lstStyle/>
          <a:p>
            <a:fld id="{950F4E61-2AC1-408C-934D-5EE34A668F3D}" type="slidenum">
              <a:rPr lang="en-US" smtClean="0"/>
              <a:t>9</a:t>
            </a:fld>
            <a:endParaRPr lang="en-US"/>
          </a:p>
        </p:txBody>
      </p:sp>
      <p:cxnSp>
        <p:nvCxnSpPr>
          <p:cNvPr id="5" name="Straight Connector 4">
            <a:extLst>
              <a:ext uri="{FF2B5EF4-FFF2-40B4-BE49-F238E27FC236}">
                <a16:creationId xmlns:a16="http://schemas.microsoft.com/office/drawing/2014/main" id="{B0C26C95-0313-9E1B-7208-C1CCF7CB0B20}"/>
              </a:ext>
            </a:extLst>
          </p:cNvPr>
          <p:cNvCxnSpPr>
            <a:cxnSpLocks/>
          </p:cNvCxnSpPr>
          <p:nvPr/>
        </p:nvCxnSpPr>
        <p:spPr>
          <a:xfrm>
            <a:off x="0" y="6521116"/>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3397</TotalTime>
  <Words>1495</Words>
  <Application>Microsoft Office PowerPoint</Application>
  <PresentationFormat>Widescreen</PresentationFormat>
  <Paragraphs>257</Paragraphs>
  <Slides>25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Calibri Light</vt:lpstr>
      <vt:lpstr>Office Theme</vt:lpstr>
      <vt:lpstr>Atomic Calculations and Data Using the MultiConfiguration Dirac-Fock General Matrix Elements (MCDFGME) code</vt:lpstr>
      <vt:lpstr>Overview</vt:lpstr>
      <vt:lpstr>MCDF Method (step 1)</vt:lpstr>
      <vt:lpstr>MCDF Method (step 2)</vt:lpstr>
      <vt:lpstr>Available Calculation Options</vt:lpstr>
      <vt:lpstr>Calculation method details and possible problems</vt:lpstr>
      <vt:lpstr>Calculation method details and possible problems</vt:lpstr>
      <vt:lpstr>How do we run a complete bound system calculation</vt:lpstr>
      <vt:lpstr>Fe transitions</vt:lpstr>
      <vt:lpstr>FY Evolution</vt:lpstr>
      <vt:lpstr>PowerPoint Presentation</vt:lpstr>
      <vt:lpstr>K-shell shake-off and shake-up probabilities for Cu</vt:lpstr>
      <vt:lpstr>Near ionization Cu spectra</vt:lpstr>
      <vt:lpstr>Conclusions</vt:lpstr>
      <vt:lpstr>Thank you for your attention!</vt:lpstr>
      <vt:lpstr>Equations</vt:lpstr>
      <vt:lpstr>MCDF Method</vt:lpstr>
      <vt:lpstr>MCDF Method</vt:lpstr>
      <vt:lpstr>Calculation methods details and possible problems</vt:lpstr>
      <vt:lpstr>PowerPoint Presentation</vt:lpstr>
      <vt:lpstr>How do we run a complete bound system calculation</vt:lpstr>
      <vt:lpstr>How do we run a complete bound system calculation</vt:lpstr>
      <vt:lpstr>Examples of Recent Atomic Data</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Atomic Calculations and Data Using the MultiConfiguration Dirac-Fock General Matrix Elements (MCDFGME) code</dc:title>
  <dc:creator>Daniel Silva Pinheiro</dc:creator>
  <cp:lastModifiedBy>Daniel Silva Pinheiro</cp:lastModifiedBy>
  <cp:revision>48</cp:revision>
  <dcterms:created xsi:type="dcterms:W3CDTF">2023-07-30T09:03:14Z</dcterms:created>
  <dcterms:modified xsi:type="dcterms:W3CDTF">2023-09-06T21:07:27Z</dcterms:modified>
</cp:coreProperties>
</file>