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3" r:id="rId2"/>
    <p:sldId id="281" r:id="rId3"/>
    <p:sldId id="311" r:id="rId4"/>
    <p:sldId id="310" r:id="rId5"/>
    <p:sldId id="284" r:id="rId6"/>
    <p:sldId id="286" r:id="rId7"/>
    <p:sldId id="300" r:id="rId8"/>
    <p:sldId id="301" r:id="rId9"/>
    <p:sldId id="289" r:id="rId10"/>
    <p:sldId id="290" r:id="rId11"/>
    <p:sldId id="303" r:id="rId12"/>
    <p:sldId id="302" r:id="rId13"/>
    <p:sldId id="305" r:id="rId14"/>
    <p:sldId id="306" r:id="rId15"/>
    <p:sldId id="307" r:id="rId16"/>
    <p:sldId id="312" r:id="rId17"/>
    <p:sldId id="292" r:id="rId18"/>
    <p:sldId id="314" r:id="rId19"/>
    <p:sldId id="283" r:id="rId20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D5D"/>
    <a:srgbClr val="5454FF"/>
    <a:srgbClr val="C0795C"/>
    <a:srgbClr val="5FB3B3"/>
    <a:srgbClr val="D1E3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119FC65-5698-4E2C-82F6-B6EB1EAB549B}" v="103" dt="2023-09-07T08:23:39.7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660"/>
  </p:normalViewPr>
  <p:slideViewPr>
    <p:cSldViewPr snapToGrid="0" showGuides="1">
      <p:cViewPr varScale="1">
        <p:scale>
          <a:sx n="82" d="100"/>
          <a:sy n="82" d="100"/>
        </p:scale>
        <p:origin x="734" y="72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2014205595" userId="9cd721fc-f2c1-4161-a1ce-4e7a5fe98144" providerId="ADAL" clId="{9119FC65-5698-4E2C-82F6-B6EB1EAB549B}"/>
    <pc:docChg chg="undo custSel addSld delSld modSld sldOrd">
      <pc:chgData name="2014205595" userId="9cd721fc-f2c1-4161-a1ce-4e7a5fe98144" providerId="ADAL" clId="{9119FC65-5698-4E2C-82F6-B6EB1EAB549B}" dt="2023-09-07T08:23:39.725" v="341" actId="20577"/>
      <pc:docMkLst>
        <pc:docMk/>
      </pc:docMkLst>
      <pc:sldChg chg="modSp mod modAnim">
        <pc:chgData name="2014205595" userId="9cd721fc-f2c1-4161-a1ce-4e7a5fe98144" providerId="ADAL" clId="{9119FC65-5698-4E2C-82F6-B6EB1EAB549B}" dt="2023-09-05T15:26:01.833" v="162"/>
        <pc:sldMkLst>
          <pc:docMk/>
          <pc:sldMk cId="2313483145" sldId="281"/>
        </pc:sldMkLst>
        <pc:spChg chg="mod">
          <ac:chgData name="2014205595" userId="9cd721fc-f2c1-4161-a1ce-4e7a5fe98144" providerId="ADAL" clId="{9119FC65-5698-4E2C-82F6-B6EB1EAB549B}" dt="2023-09-05T15:25:40.437" v="156" actId="1076"/>
          <ac:spMkLst>
            <pc:docMk/>
            <pc:sldMk cId="2313483145" sldId="281"/>
            <ac:spMk id="6" creationId="{0DC4F286-E414-FBFE-DD47-FB625A3D02E6}"/>
          </ac:spMkLst>
        </pc:spChg>
        <pc:spChg chg="mod">
          <ac:chgData name="2014205595" userId="9cd721fc-f2c1-4161-a1ce-4e7a5fe98144" providerId="ADAL" clId="{9119FC65-5698-4E2C-82F6-B6EB1EAB549B}" dt="2023-09-05T15:25:40.437" v="156" actId="1076"/>
          <ac:spMkLst>
            <pc:docMk/>
            <pc:sldMk cId="2313483145" sldId="281"/>
            <ac:spMk id="9" creationId="{0DACCA96-20C3-59F5-8A8B-59500E240F0F}"/>
          </ac:spMkLst>
        </pc:spChg>
        <pc:spChg chg="mod">
          <ac:chgData name="2014205595" userId="9cd721fc-f2c1-4161-a1ce-4e7a5fe98144" providerId="ADAL" clId="{9119FC65-5698-4E2C-82F6-B6EB1EAB549B}" dt="2023-09-05T15:25:40.437" v="156" actId="1076"/>
          <ac:spMkLst>
            <pc:docMk/>
            <pc:sldMk cId="2313483145" sldId="281"/>
            <ac:spMk id="12" creationId="{1C451295-60B1-F8FF-4918-90B9DA08851E}"/>
          </ac:spMkLst>
        </pc:spChg>
        <pc:spChg chg="mod">
          <ac:chgData name="2014205595" userId="9cd721fc-f2c1-4161-a1ce-4e7a5fe98144" providerId="ADAL" clId="{9119FC65-5698-4E2C-82F6-B6EB1EAB549B}" dt="2023-09-05T09:42:59.483" v="73" actId="20577"/>
          <ac:spMkLst>
            <pc:docMk/>
            <pc:sldMk cId="2313483145" sldId="281"/>
            <ac:spMk id="17" creationId="{212CF267-D673-4329-8628-002D3155C480}"/>
          </ac:spMkLst>
        </pc:spChg>
      </pc:sldChg>
      <pc:sldChg chg="add del ord">
        <pc:chgData name="2014205595" userId="9cd721fc-f2c1-4161-a1ce-4e7a5fe98144" providerId="ADAL" clId="{9119FC65-5698-4E2C-82F6-B6EB1EAB549B}" dt="2023-09-05T17:52:01.321" v="319"/>
        <pc:sldMkLst>
          <pc:docMk/>
          <pc:sldMk cId="3279510161" sldId="283"/>
        </pc:sldMkLst>
      </pc:sldChg>
      <pc:sldChg chg="delSp del mod">
        <pc:chgData name="2014205595" userId="9cd721fc-f2c1-4161-a1ce-4e7a5fe98144" providerId="ADAL" clId="{9119FC65-5698-4E2C-82F6-B6EB1EAB549B}" dt="2023-09-05T09:45:06.368" v="148" actId="2696"/>
        <pc:sldMkLst>
          <pc:docMk/>
          <pc:sldMk cId="2134435141" sldId="285"/>
        </pc:sldMkLst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4" creationId="{D51EC001-C3A0-38F6-CA5D-E53A8CA3B923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5" creationId="{7B7A4343-1301-8D98-9DED-86F50AD91FEE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6" creationId="{1CBBC7F5-D099-36CB-4416-DF998BFE8C09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7" creationId="{6293FAF5-9E31-9E9F-2F9C-0091ED2C27B5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8" creationId="{C3AC34BA-2EB9-6BB2-BD3F-72C66B9D603E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9" creationId="{8DF13FF4-C775-2690-22E7-1EF27A67C63A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10" creationId="{C00C83DE-0B61-E0FD-40D4-90401062E693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11" creationId="{4C3FB497-7F5D-AD5B-0685-DE97CE64011F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12" creationId="{9293927F-24C6-415D-91D5-8C1A6C1BF8DC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13" creationId="{8658CE60-7922-9559-8EC8-4118996EF46C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14" creationId="{BBB8F0C5-43CC-B665-6E08-2B4CBCA072EF}"/>
          </ac:spMkLst>
        </pc:spChg>
        <pc:spChg chg="del">
          <ac:chgData name="2014205595" userId="9cd721fc-f2c1-4161-a1ce-4e7a5fe98144" providerId="ADAL" clId="{9119FC65-5698-4E2C-82F6-B6EB1EAB549B}" dt="2023-09-05T09:43:51.363" v="74" actId="478"/>
          <ac:spMkLst>
            <pc:docMk/>
            <pc:sldMk cId="2134435141" sldId="285"/>
            <ac:spMk id="15" creationId="{1A36E8D2-CF69-A38D-DBA6-BF6C10565803}"/>
          </ac:spMkLst>
        </pc:spChg>
      </pc:sldChg>
      <pc:sldChg chg="addSp delSp modSp mod modAnim">
        <pc:chgData name="2014205595" userId="9cd721fc-f2c1-4161-a1ce-4e7a5fe98144" providerId="ADAL" clId="{9119FC65-5698-4E2C-82F6-B6EB1EAB549B}" dt="2023-09-05T09:45:11.682" v="149"/>
        <pc:sldMkLst>
          <pc:docMk/>
          <pc:sldMk cId="332618589" sldId="286"/>
        </pc:sldMkLst>
        <pc:spChg chg="del">
          <ac:chgData name="2014205595" userId="9cd721fc-f2c1-4161-a1ce-4e7a5fe98144" providerId="ADAL" clId="{9119FC65-5698-4E2C-82F6-B6EB1EAB549B}" dt="2023-09-05T09:44:29.360" v="96" actId="478"/>
          <ac:spMkLst>
            <pc:docMk/>
            <pc:sldMk cId="332618589" sldId="286"/>
            <ac:spMk id="4" creationId="{BA7DA0DB-E2F2-B976-1D9D-2BECE97609A2}"/>
          </ac:spMkLst>
        </pc:spChg>
        <pc:spChg chg="del">
          <ac:chgData name="2014205595" userId="9cd721fc-f2c1-4161-a1ce-4e7a5fe98144" providerId="ADAL" clId="{9119FC65-5698-4E2C-82F6-B6EB1EAB549B}" dt="2023-09-05T09:44:26.673" v="95" actId="478"/>
          <ac:spMkLst>
            <pc:docMk/>
            <pc:sldMk cId="332618589" sldId="286"/>
            <ac:spMk id="5" creationId="{500B12CB-6801-0031-0FF7-E19995E84522}"/>
          </ac:spMkLst>
        </pc:spChg>
        <pc:spChg chg="del">
          <ac:chgData name="2014205595" userId="9cd721fc-f2c1-4161-a1ce-4e7a5fe98144" providerId="ADAL" clId="{9119FC65-5698-4E2C-82F6-B6EB1EAB549B}" dt="2023-09-05T09:44:26.673" v="95" actId="478"/>
          <ac:spMkLst>
            <pc:docMk/>
            <pc:sldMk cId="332618589" sldId="286"/>
            <ac:spMk id="6" creationId="{429624EE-BE6D-1B9B-C81A-EDBAFFD21A8B}"/>
          </ac:spMkLst>
        </pc:spChg>
        <pc:spChg chg="del">
          <ac:chgData name="2014205595" userId="9cd721fc-f2c1-4161-a1ce-4e7a5fe98144" providerId="ADAL" clId="{9119FC65-5698-4E2C-82F6-B6EB1EAB549B}" dt="2023-09-05T09:44:26.673" v="95" actId="478"/>
          <ac:spMkLst>
            <pc:docMk/>
            <pc:sldMk cId="332618589" sldId="286"/>
            <ac:spMk id="7" creationId="{297F8C77-9033-E190-9108-6B412C7C3A30}"/>
          </ac:spMkLst>
        </pc:spChg>
        <pc:spChg chg="del">
          <ac:chgData name="2014205595" userId="9cd721fc-f2c1-4161-a1ce-4e7a5fe98144" providerId="ADAL" clId="{9119FC65-5698-4E2C-82F6-B6EB1EAB549B}" dt="2023-09-05T09:44:30.790" v="97" actId="478"/>
          <ac:spMkLst>
            <pc:docMk/>
            <pc:sldMk cId="332618589" sldId="286"/>
            <ac:spMk id="8" creationId="{12CD4615-5D78-BD20-A7E7-EE19B085AB12}"/>
          </ac:spMkLst>
        </pc:spChg>
        <pc:spChg chg="del">
          <ac:chgData name="2014205595" userId="9cd721fc-f2c1-4161-a1ce-4e7a5fe98144" providerId="ADAL" clId="{9119FC65-5698-4E2C-82F6-B6EB1EAB549B}" dt="2023-09-05T09:44:26.673" v="95" actId="478"/>
          <ac:spMkLst>
            <pc:docMk/>
            <pc:sldMk cId="332618589" sldId="286"/>
            <ac:spMk id="9" creationId="{64561267-9B26-FDC5-FE59-A302FD2E9F84}"/>
          </ac:spMkLst>
        </pc:spChg>
        <pc:spChg chg="del">
          <ac:chgData name="2014205595" userId="9cd721fc-f2c1-4161-a1ce-4e7a5fe98144" providerId="ADAL" clId="{9119FC65-5698-4E2C-82F6-B6EB1EAB549B}" dt="2023-09-05T09:44:26.673" v="95" actId="478"/>
          <ac:spMkLst>
            <pc:docMk/>
            <pc:sldMk cId="332618589" sldId="286"/>
            <ac:spMk id="10" creationId="{BBD8354B-4FCC-0C4E-E6B9-B0FB2F3AD297}"/>
          </ac:spMkLst>
        </pc:spChg>
        <pc:spChg chg="del">
          <ac:chgData name="2014205595" userId="9cd721fc-f2c1-4161-a1ce-4e7a5fe98144" providerId="ADAL" clId="{9119FC65-5698-4E2C-82F6-B6EB1EAB549B}" dt="2023-09-05T09:44:26.673" v="95" actId="478"/>
          <ac:spMkLst>
            <pc:docMk/>
            <pc:sldMk cId="332618589" sldId="286"/>
            <ac:spMk id="11" creationId="{1A350958-1AE1-A62C-3DB4-98217CD8593E}"/>
          </ac:spMkLst>
        </pc:spChg>
        <pc:spChg chg="del">
          <ac:chgData name="2014205595" userId="9cd721fc-f2c1-4161-a1ce-4e7a5fe98144" providerId="ADAL" clId="{9119FC65-5698-4E2C-82F6-B6EB1EAB549B}" dt="2023-09-05T09:44:29.360" v="96" actId="478"/>
          <ac:spMkLst>
            <pc:docMk/>
            <pc:sldMk cId="332618589" sldId="286"/>
            <ac:spMk id="12" creationId="{0C34AA27-61B8-5C19-A4AE-764E01CEF234}"/>
          </ac:spMkLst>
        </pc:spChg>
        <pc:spChg chg="del">
          <ac:chgData name="2014205595" userId="9cd721fc-f2c1-4161-a1ce-4e7a5fe98144" providerId="ADAL" clId="{9119FC65-5698-4E2C-82F6-B6EB1EAB549B}" dt="2023-09-05T09:44:26.673" v="95" actId="478"/>
          <ac:spMkLst>
            <pc:docMk/>
            <pc:sldMk cId="332618589" sldId="286"/>
            <ac:spMk id="13" creationId="{36C0C56F-786F-1ABD-2E57-353B9AE62193}"/>
          </ac:spMkLst>
        </pc:spChg>
        <pc:spChg chg="del">
          <ac:chgData name="2014205595" userId="9cd721fc-f2c1-4161-a1ce-4e7a5fe98144" providerId="ADAL" clId="{9119FC65-5698-4E2C-82F6-B6EB1EAB549B}" dt="2023-09-05T09:44:26.673" v="95" actId="478"/>
          <ac:spMkLst>
            <pc:docMk/>
            <pc:sldMk cId="332618589" sldId="286"/>
            <ac:spMk id="14" creationId="{41B96D52-5CB5-1617-2D25-BB9F3E7AE913}"/>
          </ac:spMkLst>
        </pc:spChg>
        <pc:spChg chg="del">
          <ac:chgData name="2014205595" userId="9cd721fc-f2c1-4161-a1ce-4e7a5fe98144" providerId="ADAL" clId="{9119FC65-5698-4E2C-82F6-B6EB1EAB549B}" dt="2023-09-05T09:44:26.673" v="95" actId="478"/>
          <ac:spMkLst>
            <pc:docMk/>
            <pc:sldMk cId="332618589" sldId="286"/>
            <ac:spMk id="15" creationId="{256CF03B-F9E0-C25F-F3F8-46C70E258DA3}"/>
          </ac:spMkLst>
        </pc:spChg>
        <pc:spChg chg="mod">
          <ac:chgData name="2014205595" userId="9cd721fc-f2c1-4161-a1ce-4e7a5fe98144" providerId="ADAL" clId="{9119FC65-5698-4E2C-82F6-B6EB1EAB549B}" dt="2023-09-05T09:45:01.134" v="147" actId="20577"/>
          <ac:spMkLst>
            <pc:docMk/>
            <pc:sldMk cId="332618589" sldId="286"/>
            <ac:spMk id="17" creationId="{212CF267-D673-4329-8628-002D3155C480}"/>
          </ac:spMkLst>
        </pc:spChg>
        <pc:picChg chg="add mod">
          <ac:chgData name="2014205595" userId="9cd721fc-f2c1-4161-a1ce-4e7a5fe98144" providerId="ADAL" clId="{9119FC65-5698-4E2C-82F6-B6EB1EAB549B}" dt="2023-09-05T09:44:35.411" v="99" actId="1076"/>
          <ac:picMkLst>
            <pc:docMk/>
            <pc:sldMk cId="332618589" sldId="286"/>
            <ac:picMk id="16" creationId="{BAC54054-286C-4FD8-A607-FE831A6A6D04}"/>
          </ac:picMkLst>
        </pc:picChg>
        <pc:picChg chg="add mod">
          <ac:chgData name="2014205595" userId="9cd721fc-f2c1-4161-a1ce-4e7a5fe98144" providerId="ADAL" clId="{9119FC65-5698-4E2C-82F6-B6EB1EAB549B}" dt="2023-09-05T09:44:35.411" v="99" actId="1076"/>
          <ac:picMkLst>
            <pc:docMk/>
            <pc:sldMk cId="332618589" sldId="286"/>
            <ac:picMk id="18" creationId="{DBED94CA-6BEC-41D8-2C14-4E37DC636BE9}"/>
          </ac:picMkLst>
        </pc:picChg>
      </pc:sldChg>
      <pc:sldChg chg="delSp mod delAnim modAnim">
        <pc:chgData name="2014205595" userId="9cd721fc-f2c1-4161-a1ce-4e7a5fe98144" providerId="ADAL" clId="{9119FC65-5698-4E2C-82F6-B6EB1EAB549B}" dt="2023-09-05T17:34:58.160" v="249"/>
        <pc:sldMkLst>
          <pc:docMk/>
          <pc:sldMk cId="655980453" sldId="289"/>
        </pc:sldMkLst>
        <pc:spChg chg="del">
          <ac:chgData name="2014205595" userId="9cd721fc-f2c1-4161-a1ce-4e7a5fe98144" providerId="ADAL" clId="{9119FC65-5698-4E2C-82F6-B6EB1EAB549B}" dt="2023-09-05T17:34:51.660" v="242" actId="478"/>
          <ac:spMkLst>
            <pc:docMk/>
            <pc:sldMk cId="655980453" sldId="289"/>
            <ac:spMk id="5" creationId="{4BC49453-95E1-C5D6-8AB4-77548177CDDA}"/>
          </ac:spMkLst>
        </pc:spChg>
      </pc:sldChg>
      <pc:sldChg chg="ord">
        <pc:chgData name="2014205595" userId="9cd721fc-f2c1-4161-a1ce-4e7a5fe98144" providerId="ADAL" clId="{9119FC65-5698-4E2C-82F6-B6EB1EAB549B}" dt="2023-09-05T17:40:13.373" v="253"/>
        <pc:sldMkLst>
          <pc:docMk/>
          <pc:sldMk cId="2998434011" sldId="290"/>
        </pc:sldMkLst>
      </pc:sldChg>
      <pc:sldChg chg="addSp delSp modSp mod">
        <pc:chgData name="2014205595" userId="9cd721fc-f2c1-4161-a1ce-4e7a5fe98144" providerId="ADAL" clId="{9119FC65-5698-4E2C-82F6-B6EB1EAB549B}" dt="2023-09-05T20:42:01.696" v="320" actId="20577"/>
        <pc:sldMkLst>
          <pc:docMk/>
          <pc:sldMk cId="1605480131" sldId="292"/>
        </pc:sldMkLst>
        <pc:spChg chg="mod">
          <ac:chgData name="2014205595" userId="9cd721fc-f2c1-4161-a1ce-4e7a5fe98144" providerId="ADAL" clId="{9119FC65-5698-4E2C-82F6-B6EB1EAB549B}" dt="2023-09-05T20:42:01.696" v="320" actId="20577"/>
          <ac:spMkLst>
            <pc:docMk/>
            <pc:sldMk cId="1605480131" sldId="292"/>
            <ac:spMk id="18" creationId="{B425C6A5-06AD-0BFF-4894-2C4D0264DE63}"/>
          </ac:spMkLst>
        </pc:spChg>
        <pc:spChg chg="mod">
          <ac:chgData name="2014205595" userId="9cd721fc-f2c1-4161-a1ce-4e7a5fe98144" providerId="ADAL" clId="{9119FC65-5698-4E2C-82F6-B6EB1EAB549B}" dt="2023-09-05T17:42:17.602" v="290" actId="1036"/>
          <ac:spMkLst>
            <pc:docMk/>
            <pc:sldMk cId="1605480131" sldId="292"/>
            <ac:spMk id="24" creationId="{A888CF06-F146-EE60-D5DE-3628BCA6E6E1}"/>
          </ac:spMkLst>
        </pc:spChg>
        <pc:picChg chg="mod">
          <ac:chgData name="2014205595" userId="9cd721fc-f2c1-4161-a1ce-4e7a5fe98144" providerId="ADAL" clId="{9119FC65-5698-4E2C-82F6-B6EB1EAB549B}" dt="2023-09-05T17:42:08.909" v="265" actId="1035"/>
          <ac:picMkLst>
            <pc:docMk/>
            <pc:sldMk cId="1605480131" sldId="292"/>
            <ac:picMk id="22" creationId="{64256150-D459-A8F5-B5C9-E3DBCA1CCDD3}"/>
          </ac:picMkLst>
        </pc:picChg>
        <pc:picChg chg="del">
          <ac:chgData name="2014205595" userId="9cd721fc-f2c1-4161-a1ce-4e7a5fe98144" providerId="ADAL" clId="{9119FC65-5698-4E2C-82F6-B6EB1EAB549B}" dt="2023-09-05T17:42:05.737" v="259" actId="478"/>
          <ac:picMkLst>
            <pc:docMk/>
            <pc:sldMk cId="1605480131" sldId="292"/>
            <ac:picMk id="23" creationId="{9DE27D82-A2D3-359F-5010-AC3981C5A67F}"/>
          </ac:picMkLst>
        </pc:picChg>
        <pc:picChg chg="mod">
          <ac:chgData name="2014205595" userId="9cd721fc-f2c1-4161-a1ce-4e7a5fe98144" providerId="ADAL" clId="{9119FC65-5698-4E2C-82F6-B6EB1EAB549B}" dt="2023-09-05T17:42:12.469" v="277" actId="1035"/>
          <ac:picMkLst>
            <pc:docMk/>
            <pc:sldMk cId="1605480131" sldId="292"/>
            <ac:picMk id="25" creationId="{A95D5BDF-6D4F-A636-69F8-4B2CE09E1AEF}"/>
          </ac:picMkLst>
        </pc:picChg>
        <pc:picChg chg="add mod">
          <ac:chgData name="2014205595" userId="9cd721fc-f2c1-4161-a1ce-4e7a5fe98144" providerId="ADAL" clId="{9119FC65-5698-4E2C-82F6-B6EB1EAB549B}" dt="2023-09-05T17:42:22.997" v="309" actId="1037"/>
          <ac:picMkLst>
            <pc:docMk/>
            <pc:sldMk cId="1605480131" sldId="292"/>
            <ac:picMk id="1026" creationId="{5EE21559-E776-A521-E278-E6AE8759D6DE}"/>
          </ac:picMkLst>
        </pc:picChg>
      </pc:sldChg>
      <pc:sldChg chg="modSp mod ord modAnim">
        <pc:chgData name="2014205595" userId="9cd721fc-f2c1-4161-a1ce-4e7a5fe98144" providerId="ADAL" clId="{9119FC65-5698-4E2C-82F6-B6EB1EAB549B}" dt="2023-09-07T07:13:03.073" v="338"/>
        <pc:sldMkLst>
          <pc:docMk/>
          <pc:sldMk cId="2454584206" sldId="302"/>
        </pc:sldMkLst>
        <pc:picChg chg="mod ord">
          <ac:chgData name="2014205595" userId="9cd721fc-f2c1-4161-a1ce-4e7a5fe98144" providerId="ADAL" clId="{9119FC65-5698-4E2C-82F6-B6EB1EAB549B}" dt="2023-09-05T09:45:49.441" v="152" actId="167"/>
          <ac:picMkLst>
            <pc:docMk/>
            <pc:sldMk cId="2454584206" sldId="302"/>
            <ac:picMk id="14" creationId="{B2B6FC07-42E4-5376-52AD-B63A53FCF38C}"/>
          </ac:picMkLst>
        </pc:picChg>
        <pc:picChg chg="ord">
          <ac:chgData name="2014205595" userId="9cd721fc-f2c1-4161-a1ce-4e7a5fe98144" providerId="ADAL" clId="{9119FC65-5698-4E2C-82F6-B6EB1EAB549B}" dt="2023-09-05T09:46:17.002" v="154" actId="167"/>
          <ac:picMkLst>
            <pc:docMk/>
            <pc:sldMk cId="2454584206" sldId="302"/>
            <ac:picMk id="15" creationId="{865E9D9A-426D-EAC3-2CF8-485185028B0E}"/>
          </ac:picMkLst>
        </pc:picChg>
        <pc:cxnChg chg="mod">
          <ac:chgData name="2014205595" userId="9cd721fc-f2c1-4161-a1ce-4e7a5fe98144" providerId="ADAL" clId="{9119FC65-5698-4E2C-82F6-B6EB1EAB549B}" dt="2023-09-05T09:46:02.730" v="153" actId="208"/>
          <ac:cxnSpMkLst>
            <pc:docMk/>
            <pc:sldMk cId="2454584206" sldId="302"/>
            <ac:cxnSpMk id="4" creationId="{0164C4B9-D46E-EEC5-729D-2353DE45242D}"/>
          </ac:cxnSpMkLst>
        </pc:cxnChg>
        <pc:cxnChg chg="mod">
          <ac:chgData name="2014205595" userId="9cd721fc-f2c1-4161-a1ce-4e7a5fe98144" providerId="ADAL" clId="{9119FC65-5698-4E2C-82F6-B6EB1EAB549B}" dt="2023-09-05T09:46:02.730" v="153" actId="208"/>
          <ac:cxnSpMkLst>
            <pc:docMk/>
            <pc:sldMk cId="2454584206" sldId="302"/>
            <ac:cxnSpMk id="5" creationId="{30BD8252-AEF9-9A1B-7BB5-7286569F7D5D}"/>
          </ac:cxnSpMkLst>
        </pc:cxnChg>
        <pc:cxnChg chg="mod">
          <ac:chgData name="2014205595" userId="9cd721fc-f2c1-4161-a1ce-4e7a5fe98144" providerId="ADAL" clId="{9119FC65-5698-4E2C-82F6-B6EB1EAB549B}" dt="2023-09-05T09:46:02.730" v="153" actId="208"/>
          <ac:cxnSpMkLst>
            <pc:docMk/>
            <pc:sldMk cId="2454584206" sldId="302"/>
            <ac:cxnSpMk id="6" creationId="{B5FB2929-749D-65B2-816A-B3125C3D5A54}"/>
          </ac:cxnSpMkLst>
        </pc:cxnChg>
        <pc:cxnChg chg="mod">
          <ac:chgData name="2014205595" userId="9cd721fc-f2c1-4161-a1ce-4e7a5fe98144" providerId="ADAL" clId="{9119FC65-5698-4E2C-82F6-B6EB1EAB549B}" dt="2023-09-05T09:46:02.730" v="153" actId="208"/>
          <ac:cxnSpMkLst>
            <pc:docMk/>
            <pc:sldMk cId="2454584206" sldId="302"/>
            <ac:cxnSpMk id="7" creationId="{39AF0CB7-610B-6417-228B-68B32C091CCF}"/>
          </ac:cxnSpMkLst>
        </pc:cxnChg>
        <pc:cxnChg chg="mod">
          <ac:chgData name="2014205595" userId="9cd721fc-f2c1-4161-a1ce-4e7a5fe98144" providerId="ADAL" clId="{9119FC65-5698-4E2C-82F6-B6EB1EAB549B}" dt="2023-09-05T09:46:25.990" v="155" actId="208"/>
          <ac:cxnSpMkLst>
            <pc:docMk/>
            <pc:sldMk cId="2454584206" sldId="302"/>
            <ac:cxnSpMk id="8" creationId="{D5719181-0AEB-BA92-8E01-5AAAAFFD85FA}"/>
          </ac:cxnSpMkLst>
        </pc:cxnChg>
        <pc:cxnChg chg="mod">
          <ac:chgData name="2014205595" userId="9cd721fc-f2c1-4161-a1ce-4e7a5fe98144" providerId="ADAL" clId="{9119FC65-5698-4E2C-82F6-B6EB1EAB549B}" dt="2023-09-05T09:46:25.990" v="155" actId="208"/>
          <ac:cxnSpMkLst>
            <pc:docMk/>
            <pc:sldMk cId="2454584206" sldId="302"/>
            <ac:cxnSpMk id="9" creationId="{039F7835-20D8-270D-8F69-2223FA130760}"/>
          </ac:cxnSpMkLst>
        </pc:cxnChg>
        <pc:cxnChg chg="mod">
          <ac:chgData name="2014205595" userId="9cd721fc-f2c1-4161-a1ce-4e7a5fe98144" providerId="ADAL" clId="{9119FC65-5698-4E2C-82F6-B6EB1EAB549B}" dt="2023-09-05T09:46:25.990" v="155" actId="208"/>
          <ac:cxnSpMkLst>
            <pc:docMk/>
            <pc:sldMk cId="2454584206" sldId="302"/>
            <ac:cxnSpMk id="10" creationId="{E0AF4287-0337-4B52-3104-0A04EF1914F4}"/>
          </ac:cxnSpMkLst>
        </pc:cxnChg>
        <pc:cxnChg chg="mod">
          <ac:chgData name="2014205595" userId="9cd721fc-f2c1-4161-a1ce-4e7a5fe98144" providerId="ADAL" clId="{9119FC65-5698-4E2C-82F6-B6EB1EAB549B}" dt="2023-09-05T09:46:25.990" v="155" actId="208"/>
          <ac:cxnSpMkLst>
            <pc:docMk/>
            <pc:sldMk cId="2454584206" sldId="302"/>
            <ac:cxnSpMk id="11" creationId="{C26BF6D2-A132-2449-60C1-FC7A41D7CA6E}"/>
          </ac:cxnSpMkLst>
        </pc:cxnChg>
      </pc:sldChg>
      <pc:sldChg chg="modSp mod ord modAnim">
        <pc:chgData name="2014205595" userId="9cd721fc-f2c1-4161-a1ce-4e7a5fe98144" providerId="ADAL" clId="{9119FC65-5698-4E2C-82F6-B6EB1EAB549B}" dt="2023-09-06T19:06:48.675" v="330"/>
        <pc:sldMkLst>
          <pc:docMk/>
          <pc:sldMk cId="3366493602" sldId="303"/>
        </pc:sldMkLst>
        <pc:picChg chg="mod modCrop">
          <ac:chgData name="2014205595" userId="9cd721fc-f2c1-4161-a1ce-4e7a5fe98144" providerId="ADAL" clId="{9119FC65-5698-4E2C-82F6-B6EB1EAB549B}" dt="2023-09-05T08:35:12.558" v="13" actId="732"/>
          <ac:picMkLst>
            <pc:docMk/>
            <pc:sldMk cId="3366493602" sldId="303"/>
            <ac:picMk id="41" creationId="{2CC8146D-D187-71DF-9B8E-529A5DF6102F}"/>
          </ac:picMkLst>
        </pc:picChg>
        <pc:picChg chg="mod">
          <ac:chgData name="2014205595" userId="9cd721fc-f2c1-4161-a1ce-4e7a5fe98144" providerId="ADAL" clId="{9119FC65-5698-4E2C-82F6-B6EB1EAB549B}" dt="2023-09-05T08:35:02.278" v="12" actId="1076"/>
          <ac:picMkLst>
            <pc:docMk/>
            <pc:sldMk cId="3366493602" sldId="303"/>
            <ac:picMk id="45" creationId="{36FA79C0-89EC-5789-5AED-2D34CD9C1A98}"/>
          </ac:picMkLst>
        </pc:picChg>
        <pc:cxnChg chg="mod">
          <ac:chgData name="2014205595" userId="9cd721fc-f2c1-4161-a1ce-4e7a5fe98144" providerId="ADAL" clId="{9119FC65-5698-4E2C-82F6-B6EB1EAB549B}" dt="2023-09-05T08:35:02.278" v="12" actId="1076"/>
          <ac:cxnSpMkLst>
            <pc:docMk/>
            <pc:sldMk cId="3366493602" sldId="303"/>
            <ac:cxnSpMk id="35" creationId="{9CB0CA48-E5A6-ED44-5684-0026767AF968}"/>
          </ac:cxnSpMkLst>
        </pc:cxnChg>
        <pc:cxnChg chg="mod">
          <ac:chgData name="2014205595" userId="9cd721fc-f2c1-4161-a1ce-4e7a5fe98144" providerId="ADAL" clId="{9119FC65-5698-4E2C-82F6-B6EB1EAB549B}" dt="2023-09-05T08:35:02.278" v="12" actId="1076"/>
          <ac:cxnSpMkLst>
            <pc:docMk/>
            <pc:sldMk cId="3366493602" sldId="303"/>
            <ac:cxnSpMk id="36" creationId="{7A7BAC67-A21F-E060-3D19-D976CFD777FE}"/>
          </ac:cxnSpMkLst>
        </pc:cxnChg>
        <pc:cxnChg chg="mod">
          <ac:chgData name="2014205595" userId="9cd721fc-f2c1-4161-a1ce-4e7a5fe98144" providerId="ADAL" clId="{9119FC65-5698-4E2C-82F6-B6EB1EAB549B}" dt="2023-09-05T08:35:02.278" v="12" actId="1076"/>
          <ac:cxnSpMkLst>
            <pc:docMk/>
            <pc:sldMk cId="3366493602" sldId="303"/>
            <ac:cxnSpMk id="37" creationId="{9096B82A-9D0E-6DC2-1ECB-5D0997123AA5}"/>
          </ac:cxnSpMkLst>
        </pc:cxnChg>
        <pc:cxnChg chg="mod">
          <ac:chgData name="2014205595" userId="9cd721fc-f2c1-4161-a1ce-4e7a5fe98144" providerId="ADAL" clId="{9119FC65-5698-4E2C-82F6-B6EB1EAB549B}" dt="2023-09-05T08:35:02.278" v="12" actId="1076"/>
          <ac:cxnSpMkLst>
            <pc:docMk/>
            <pc:sldMk cId="3366493602" sldId="303"/>
            <ac:cxnSpMk id="38" creationId="{44A429A9-3DB1-C901-B028-6A4C45A24639}"/>
          </ac:cxnSpMkLst>
        </pc:cxnChg>
      </pc:sldChg>
      <pc:sldChg chg="del ord">
        <pc:chgData name="2014205595" userId="9cd721fc-f2c1-4161-a1ce-4e7a5fe98144" providerId="ADAL" clId="{9119FC65-5698-4E2C-82F6-B6EB1EAB549B}" dt="2023-09-07T07:13:42.062" v="339" actId="47"/>
        <pc:sldMkLst>
          <pc:docMk/>
          <pc:sldMk cId="1726418632" sldId="304"/>
        </pc:sldMkLst>
      </pc:sldChg>
      <pc:sldChg chg="ord">
        <pc:chgData name="2014205595" userId="9cd721fc-f2c1-4161-a1ce-4e7a5fe98144" providerId="ADAL" clId="{9119FC65-5698-4E2C-82F6-B6EB1EAB549B}" dt="2023-09-06T19:41:34.504" v="334"/>
        <pc:sldMkLst>
          <pc:docMk/>
          <pc:sldMk cId="3462689686" sldId="305"/>
        </pc:sldMkLst>
      </pc:sldChg>
      <pc:sldChg chg="modSp">
        <pc:chgData name="2014205595" userId="9cd721fc-f2c1-4161-a1ce-4e7a5fe98144" providerId="ADAL" clId="{9119FC65-5698-4E2C-82F6-B6EB1EAB549B}" dt="2023-09-07T08:23:39.725" v="341" actId="20577"/>
        <pc:sldMkLst>
          <pc:docMk/>
          <pc:sldMk cId="2405930020" sldId="306"/>
        </pc:sldMkLst>
        <pc:spChg chg="mod">
          <ac:chgData name="2014205595" userId="9cd721fc-f2c1-4161-a1ce-4e7a5fe98144" providerId="ADAL" clId="{9119FC65-5698-4E2C-82F6-B6EB1EAB549B}" dt="2023-09-07T08:23:39.725" v="341" actId="20577"/>
          <ac:spMkLst>
            <pc:docMk/>
            <pc:sldMk cId="2405930020" sldId="306"/>
            <ac:spMk id="10" creationId="{295B8427-0F0E-7690-7A69-B0040F45F313}"/>
          </ac:spMkLst>
        </pc:spChg>
      </pc:sldChg>
      <pc:sldChg chg="modAnim">
        <pc:chgData name="2014205595" userId="9cd721fc-f2c1-4161-a1ce-4e7a5fe98144" providerId="ADAL" clId="{9119FC65-5698-4E2C-82F6-B6EB1EAB549B}" dt="2023-09-05T17:33:44.765" v="217"/>
        <pc:sldMkLst>
          <pc:docMk/>
          <pc:sldMk cId="3734911639" sldId="307"/>
        </pc:sldMkLst>
      </pc:sldChg>
      <pc:sldChg chg="addSp modSp mod modAnim">
        <pc:chgData name="2014205595" userId="9cd721fc-f2c1-4161-a1ce-4e7a5fe98144" providerId="ADAL" clId="{9119FC65-5698-4E2C-82F6-B6EB1EAB549B}" dt="2023-09-05T17:32:26.033" v="211" actId="1038"/>
        <pc:sldMkLst>
          <pc:docMk/>
          <pc:sldMk cId="59927287" sldId="310"/>
        </pc:sldMkLst>
        <pc:spChg chg="mod">
          <ac:chgData name="2014205595" userId="9cd721fc-f2c1-4161-a1ce-4e7a5fe98144" providerId="ADAL" clId="{9119FC65-5698-4E2C-82F6-B6EB1EAB549B}" dt="2023-09-05T17:14:55.948" v="188" actId="6549"/>
          <ac:spMkLst>
            <pc:docMk/>
            <pc:sldMk cId="59927287" sldId="310"/>
            <ac:spMk id="7" creationId="{54E8B7BB-CE85-F213-8749-28927A5F754E}"/>
          </ac:spMkLst>
        </pc:spChg>
        <pc:spChg chg="add mod">
          <ac:chgData name="2014205595" userId="9cd721fc-f2c1-4161-a1ce-4e7a5fe98144" providerId="ADAL" clId="{9119FC65-5698-4E2C-82F6-B6EB1EAB549B}" dt="2023-09-05T17:32:07.792" v="199" actId="1076"/>
          <ac:spMkLst>
            <pc:docMk/>
            <pc:sldMk cId="59927287" sldId="310"/>
            <ac:spMk id="19" creationId="{891299C9-6363-64AD-EF31-6EA7B241CF2B}"/>
          </ac:spMkLst>
        </pc:spChg>
        <pc:spChg chg="add mod">
          <ac:chgData name="2014205595" userId="9cd721fc-f2c1-4161-a1ce-4e7a5fe98144" providerId="ADAL" clId="{9119FC65-5698-4E2C-82F6-B6EB1EAB549B}" dt="2023-09-05T17:32:26.033" v="211" actId="1038"/>
          <ac:spMkLst>
            <pc:docMk/>
            <pc:sldMk cId="59927287" sldId="310"/>
            <ac:spMk id="21" creationId="{EE39395A-AE2F-8D6E-0CFD-1723B60FB56E}"/>
          </ac:spMkLst>
        </pc:spChg>
      </pc:sldChg>
      <pc:sldChg chg="ord modAnim">
        <pc:chgData name="2014205595" userId="9cd721fc-f2c1-4161-a1ce-4e7a5fe98144" providerId="ADAL" clId="{9119FC65-5698-4E2C-82F6-B6EB1EAB549B}" dt="2023-09-05T17:38:01.245" v="251"/>
        <pc:sldMkLst>
          <pc:docMk/>
          <pc:sldMk cId="2263376159" sldId="311"/>
        </pc:sldMkLst>
      </pc:sldChg>
      <pc:sldChg chg="modSp add del mod modAnim">
        <pc:chgData name="2014205595" userId="9cd721fc-f2c1-4161-a1ce-4e7a5fe98144" providerId="ADAL" clId="{9119FC65-5698-4E2C-82F6-B6EB1EAB549B}" dt="2023-09-05T20:43:49.999" v="328"/>
        <pc:sldMkLst>
          <pc:docMk/>
          <pc:sldMk cId="3979678022" sldId="312"/>
        </pc:sldMkLst>
        <pc:spChg chg="mod">
          <ac:chgData name="2014205595" userId="9cd721fc-f2c1-4161-a1ce-4e7a5fe98144" providerId="ADAL" clId="{9119FC65-5698-4E2C-82F6-B6EB1EAB549B}" dt="2023-09-05T17:34:01.365" v="219" actId="20577"/>
          <ac:spMkLst>
            <pc:docMk/>
            <pc:sldMk cId="3979678022" sldId="312"/>
            <ac:spMk id="18" creationId="{141902FD-17D6-3094-0A04-49F302C4CD9A}"/>
          </ac:spMkLst>
        </pc:spChg>
        <pc:cxnChg chg="mod">
          <ac:chgData name="2014205595" userId="9cd721fc-f2c1-4161-a1ce-4e7a5fe98144" providerId="ADAL" clId="{9119FC65-5698-4E2C-82F6-B6EB1EAB549B}" dt="2023-09-05T17:34:08.006" v="241" actId="1035"/>
          <ac:cxnSpMkLst>
            <pc:docMk/>
            <pc:sldMk cId="3979678022" sldId="312"/>
            <ac:cxnSpMk id="15" creationId="{5355F3C5-5315-C819-58C4-4B6092D7078D}"/>
          </ac:cxnSpMkLst>
        </pc:cxnChg>
        <pc:cxnChg chg="mod">
          <ac:chgData name="2014205595" userId="9cd721fc-f2c1-4161-a1ce-4e7a5fe98144" providerId="ADAL" clId="{9119FC65-5698-4E2C-82F6-B6EB1EAB549B}" dt="2023-09-05T17:34:08.006" v="241" actId="1035"/>
          <ac:cxnSpMkLst>
            <pc:docMk/>
            <pc:sldMk cId="3979678022" sldId="312"/>
            <ac:cxnSpMk id="16" creationId="{431F9FE8-16A1-1CE7-3F89-A4B443B4D433}"/>
          </ac:cxnSpMkLst>
        </pc:cxnChg>
      </pc:sldChg>
      <pc:sldChg chg="ord">
        <pc:chgData name="2014205595" userId="9cd721fc-f2c1-4161-a1ce-4e7a5fe98144" providerId="ADAL" clId="{9119FC65-5698-4E2C-82F6-B6EB1EAB549B}" dt="2023-09-05T17:19:17.597" v="190"/>
        <pc:sldMkLst>
          <pc:docMk/>
          <pc:sldMk cId="2733921183" sldId="31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141A1-5665-4F00-8988-77EAB920DC69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51E32F-0272-49B0-BA2E-3964DC2A596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82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12BFB-9886-4DE9-A1DF-C5267CF4B2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552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81AEA1-FDE1-025A-697A-B897E4E5D9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98044E9-940C-F1BA-525F-3C35767DE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A446D81E-810F-0370-646E-E22136C6F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1F9AADA-3900-785E-B67E-5560FB1C0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FF248EA8-C77C-858B-D71B-105C233B4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273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63DBE8-06FC-AEB4-7012-F7E4B0817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2E618631-1D5A-BC75-00A6-1F21EC228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0F5AB7E-6BE2-419E-E28D-BA92753BB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BCD3CD1-D4F1-5130-2D20-DD05E82FE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1718AF6-2373-AB00-7902-7B040750F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586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457A3ED9-9491-A9D2-C4C3-31B6CD9087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22D8F69B-1BFA-DDCE-44DB-CA156656F3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FAE48EBC-FC93-FC7C-E364-1E2DF45BD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9BCCC56-5786-C18B-D4AF-942CADC52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53301441-5230-44C0-D594-F41B252E8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26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EA2615-CDCE-A9A0-3DFA-59A2D8276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5AE04982-6032-F3CA-6472-45C9CCEC1B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9228F89A-1072-DDDF-B462-10734A5FB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9FEE83BD-5E54-1F02-82DD-0622831DE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E58CB1A-4DF9-3638-B4D8-37ED487B1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335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920F8C-C72F-3C17-160B-91DB511D0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FD046978-9BC8-5A69-BC66-53D619E48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6473678-5A12-4539-0A6D-A6CEAA175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60F1313B-7708-D72F-F135-7454CFF8A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AFAF95D-15EE-5A89-2947-8EB82197B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50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9DAED70-0945-F9CC-1311-157F60A5C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4FC48880-6FA7-70C3-13E3-A950B6FD88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7915A57-F7B6-9C67-4785-DE5DD6C6E7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1545929-2F88-13DA-2BF3-918493811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ED71008A-04D9-EF31-B153-507A9D00F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355F7174-8712-AEEE-36C2-AC16D9626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60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7F0A9D-F566-B112-551D-24134BC2A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EABB60D7-9FD1-AD69-9564-E4AAD2C30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95667C56-84B5-C5D8-6D67-7CA6A623ED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FB2B324E-472C-3DBC-33A9-1524E4CFC0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2905FBA0-8956-7B85-DF41-239BFE2AE7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639859F7-536D-543D-533B-5DE7AEC4B0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15717901-A5BC-9B30-47BC-654941C79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4FC458D6-310F-65E4-7F44-ACB6E4748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C01B327-A212-121C-E1BB-E5DF4372CA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E92CDE77-57B3-3AFF-BB11-D8B81B38A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EDC509CB-7518-907E-DC59-005325FF6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BBA7DD9E-DF12-3466-CD2B-3A20B01C2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6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9434EBF3-0CA6-B5D7-805B-05541FA0A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8CCD978B-65E6-638F-69C1-B20A39C95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750DED36-A195-9242-45F5-C69FEE1A2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58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42DCDF-754F-5E20-2A96-F4CF79B13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34AA36F-DED9-7A9A-9F33-FF7DE63630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FA6DE8D8-2561-7944-ECC1-3799AEC47D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D8532F8C-63A8-BDBA-A323-E1B577DAB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3FDA621F-5C97-8E3C-0A80-D083B299D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92EE697-8D1E-5555-9CA6-4D18C5A04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9078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293B28-DC40-466F-2B7B-ECF816934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E1F3524E-BBAE-3E0B-16D1-E09880B34B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B0D9FC33-EE5A-5961-C638-C9DAB461F1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637271D8-98EF-E7BB-DC74-AF453F03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03217DFA-5EED-D02A-7B94-7B8E347F8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2FAAC4C-3B5A-E4DC-7AA0-E0B9E4538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933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34649593-980E-E5BB-56B6-33A344DA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48D3EA6-E147-445F-6EDB-79F7AF5BE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3E8881E4-5BA5-47AA-44FD-987F7ADF45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938CE-3564-4BBA-B592-B791A8AF26E2}" type="datetimeFigureOut">
              <a:rPr lang="en-US" smtClean="0"/>
              <a:t>9/6/2023</a:t>
            </a:fld>
            <a:endParaRPr lang="en-US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E1DFC64-943D-EDD7-E920-C882801DA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E6352416-DA7A-84DF-FBC5-ECA3A49B6D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13A87-A748-4B63-8C07-003C0D7B3EE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20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0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emf"/><Relationship Id="rId4" Type="http://schemas.openxmlformats.org/officeDocument/2006/relationships/image" Target="../media/image39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9.svg"/><Relationship Id="rId7" Type="http://schemas.openxmlformats.org/officeDocument/2006/relationships/image" Target="../media/image13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m objeto de exterior, luz, desfocagem&#10;&#10;Descrição gerada automaticamente">
            <a:extLst>
              <a:ext uri="{FF2B5EF4-FFF2-40B4-BE49-F238E27FC236}">
                <a16:creationId xmlns:a16="http://schemas.microsoft.com/office/drawing/2014/main" id="{7FD37F75-1CA6-4804-B408-6C52821BDF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104134" y="0"/>
            <a:ext cx="10972800" cy="6858000"/>
          </a:xfrm>
          <a:prstGeom prst="rect">
            <a:avLst/>
          </a:prstGeom>
        </p:spPr>
      </p:pic>
      <p:sp>
        <p:nvSpPr>
          <p:cNvPr id="23" name="Marcador de Posição do Número do Diapositivo 5">
            <a:extLst>
              <a:ext uri="{FF2B5EF4-FFF2-40B4-BE49-F238E27FC236}">
                <a16:creationId xmlns:a16="http://schemas.microsoft.com/office/drawing/2014/main" id="{FFB77BC9-1E44-46E0-998E-639DCD482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3563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</a:t>
            </a:fld>
            <a:endParaRPr lang="pt-PT" dirty="0"/>
          </a:p>
        </p:txBody>
      </p:sp>
      <p:pic>
        <p:nvPicPr>
          <p:cNvPr id="25" name="Picture 2" descr="World Quantum Day">
            <a:extLst>
              <a:ext uri="{FF2B5EF4-FFF2-40B4-BE49-F238E27FC236}">
                <a16:creationId xmlns:a16="http://schemas.microsoft.com/office/drawing/2014/main" id="{3F7A2417-79F2-45A6-BD48-233163792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005" y="5001569"/>
            <a:ext cx="3000662" cy="1023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riângulo retângulo 26">
            <a:extLst>
              <a:ext uri="{FF2B5EF4-FFF2-40B4-BE49-F238E27FC236}">
                <a16:creationId xmlns:a16="http://schemas.microsoft.com/office/drawing/2014/main" id="{11F498DE-69CF-4ABA-B918-7B396E3114AB}"/>
              </a:ext>
            </a:extLst>
          </p:cNvPr>
          <p:cNvSpPr/>
          <p:nvPr/>
        </p:nvSpPr>
        <p:spPr>
          <a:xfrm rot="10800000">
            <a:off x="1921903" y="-95556"/>
            <a:ext cx="3081767" cy="8320506"/>
          </a:xfrm>
          <a:prstGeom prst="rtTriangl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AC6C6B9A-1684-4F11-9490-949348669B95}"/>
              </a:ext>
            </a:extLst>
          </p:cNvPr>
          <p:cNvSpPr/>
          <p:nvPr/>
        </p:nvSpPr>
        <p:spPr>
          <a:xfrm>
            <a:off x="-7468563" y="-173098"/>
            <a:ext cx="5432848" cy="7622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0AA692F2-B416-40AF-A061-8AFE725862F5}"/>
              </a:ext>
            </a:extLst>
          </p:cNvPr>
          <p:cNvSpPr/>
          <p:nvPr/>
        </p:nvSpPr>
        <p:spPr>
          <a:xfrm>
            <a:off x="5000141" y="-301274"/>
            <a:ext cx="9430464" cy="7622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02703494-CE8D-4DDE-A1C3-A4792F3D9346}"/>
              </a:ext>
            </a:extLst>
          </p:cNvPr>
          <p:cNvSpPr txBox="1"/>
          <p:nvPr/>
        </p:nvSpPr>
        <p:spPr>
          <a:xfrm>
            <a:off x="2389504" y="3860817"/>
            <a:ext cx="10375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dirty="0">
                <a:solidFill>
                  <a:schemeClr val="bg2">
                    <a:lumMod val="50000"/>
                  </a:schemeClr>
                </a:solidFill>
                <a:latin typeface="Helvetica" pitchFamily="2" charset="0"/>
              </a:rPr>
              <a:t>José P. L. Roque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B6433C4-C308-A907-8718-98CC00B8E927}"/>
              </a:ext>
            </a:extLst>
          </p:cNvPr>
          <p:cNvSpPr txBox="1"/>
          <p:nvPr/>
        </p:nvSpPr>
        <p:spPr>
          <a:xfrm>
            <a:off x="2352508" y="1180521"/>
            <a:ext cx="1049925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000" dirty="0" err="1">
                <a:latin typeface="Helvetica" pitchFamily="2" charset="0"/>
              </a:rPr>
              <a:t>Exploring</a:t>
            </a:r>
            <a:r>
              <a:rPr lang="pt-PT" sz="4000" dirty="0">
                <a:latin typeface="Helvetica" pitchFamily="2" charset="0"/>
              </a:rPr>
              <a:t> Quantum </a:t>
            </a:r>
            <a:r>
              <a:rPr lang="pt-PT" sz="4000" dirty="0" err="1">
                <a:latin typeface="Helvetica" pitchFamily="2" charset="0"/>
              </a:rPr>
              <a:t>Tunneling</a:t>
            </a:r>
            <a:endParaRPr lang="pt-PT" sz="4000" dirty="0">
              <a:latin typeface="Helvetica" pitchFamily="2" charset="0"/>
            </a:endParaRPr>
          </a:p>
          <a:p>
            <a:pPr algn="ctr"/>
            <a:r>
              <a:rPr lang="pt-PT" sz="4000" dirty="0">
                <a:latin typeface="Helvetica" pitchFamily="2" charset="0"/>
              </a:rPr>
              <a:t>In </a:t>
            </a:r>
            <a:r>
              <a:rPr lang="pt-PT" sz="4000" dirty="0" err="1">
                <a:latin typeface="Helvetica" pitchFamily="2" charset="0"/>
              </a:rPr>
              <a:t>Organic</a:t>
            </a:r>
            <a:r>
              <a:rPr lang="pt-PT" sz="4000" dirty="0">
                <a:latin typeface="Helvetica" pitchFamily="2" charset="0"/>
              </a:rPr>
              <a:t> </a:t>
            </a:r>
            <a:r>
              <a:rPr lang="pt-PT" sz="4000" dirty="0" err="1">
                <a:latin typeface="Helvetica" pitchFamily="2" charset="0"/>
              </a:rPr>
              <a:t>Reactions</a:t>
            </a:r>
            <a:endParaRPr lang="pt-PT" sz="4000" dirty="0">
              <a:latin typeface="Helvetica" pitchFamily="2" charset="0"/>
            </a:endParaRPr>
          </a:p>
          <a:p>
            <a:endParaRPr lang="pt-PT" dirty="0">
              <a:latin typeface="Helvetica" pitchFamily="2" charset="0"/>
            </a:endParaRPr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128CD489-350A-897C-CE04-A9814C598BBA}"/>
              </a:ext>
            </a:extLst>
          </p:cNvPr>
          <p:cNvCxnSpPr>
            <a:cxnSpLocks/>
          </p:cNvCxnSpPr>
          <p:nvPr/>
        </p:nvCxnSpPr>
        <p:spPr>
          <a:xfrm>
            <a:off x="4251262" y="3438951"/>
            <a:ext cx="6701742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 descr="Uma imagem com texto, Tipo de letra, logótipo, captura de ecrã&#10;&#10;Descrição gerada automaticamente">
            <a:extLst>
              <a:ext uri="{FF2B5EF4-FFF2-40B4-BE49-F238E27FC236}">
                <a16:creationId xmlns:a16="http://schemas.microsoft.com/office/drawing/2014/main" id="{7D640BDD-6800-144F-5A2C-83D09FFE323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893" y="4518810"/>
            <a:ext cx="2376889" cy="238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5686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10</a:t>
            </a:fld>
            <a:endParaRPr lang="pt-PT" dirty="0"/>
          </a:p>
        </p:txBody>
      </p: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9A01BFB2-901F-E1D7-D9BF-74806A7A1E34}"/>
              </a:ext>
            </a:extLst>
          </p:cNvPr>
          <p:cNvCxnSpPr>
            <a:cxnSpLocks/>
          </p:cNvCxnSpPr>
          <p:nvPr/>
        </p:nvCxnSpPr>
        <p:spPr>
          <a:xfrm>
            <a:off x="1596000" y="815702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tângulo 6">
            <a:extLst>
              <a:ext uri="{FF2B5EF4-FFF2-40B4-BE49-F238E27FC236}">
                <a16:creationId xmlns:a16="http://schemas.microsoft.com/office/drawing/2014/main" id="{E8A0D268-560B-F59A-BE77-6D66D3D6B902}"/>
              </a:ext>
            </a:extLst>
          </p:cNvPr>
          <p:cNvSpPr/>
          <p:nvPr/>
        </p:nvSpPr>
        <p:spPr>
          <a:xfrm>
            <a:off x="1915160" y="5481853"/>
            <a:ext cx="335280" cy="24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2AC5CD3C-004E-A6BD-3C8A-3940C4D6DEC3}"/>
              </a:ext>
            </a:extLst>
          </p:cNvPr>
          <p:cNvSpPr txBox="1"/>
          <p:nvPr/>
        </p:nvSpPr>
        <p:spPr>
          <a:xfrm>
            <a:off x="121920" y="6435398"/>
            <a:ext cx="1114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Nunes, C. M.; Roque, J. P. L.; </a:t>
            </a:r>
            <a:r>
              <a:rPr lang="en-US" sz="1400" dirty="0" err="1"/>
              <a:t>Doddipatla</a:t>
            </a:r>
            <a:r>
              <a:rPr lang="en-US" sz="1400" dirty="0"/>
              <a:t>, S.; Wood, S. A.; McMahon, R. J.; Fausto, R. </a:t>
            </a:r>
            <a:r>
              <a:rPr lang="en-US" sz="1400" i="1" dirty="0"/>
              <a:t>J. Am. Chem. Soc. </a:t>
            </a:r>
            <a:r>
              <a:rPr lang="en-US" sz="1400" b="1" dirty="0"/>
              <a:t>2022</a:t>
            </a:r>
            <a:r>
              <a:rPr lang="en-US" sz="1400" dirty="0"/>
              <a:t>, 144, 20866-20874.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4753453-DE24-2F93-A825-0DC41655AD8E}"/>
              </a:ext>
            </a:extLst>
          </p:cNvPr>
          <p:cNvSpPr txBox="1"/>
          <p:nvPr/>
        </p:nvSpPr>
        <p:spPr>
          <a:xfrm>
            <a:off x="0" y="95884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Tunneling Control in Nitrenes</a:t>
            </a:r>
            <a:endParaRPr lang="pt-PT" dirty="0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F0A16972-D3AE-5D9C-DD1C-1B519377DFFA}"/>
              </a:ext>
            </a:extLst>
          </p:cNvPr>
          <p:cNvSpPr/>
          <p:nvPr/>
        </p:nvSpPr>
        <p:spPr>
          <a:xfrm>
            <a:off x="3993075" y="3058106"/>
            <a:ext cx="602631" cy="24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B3B8247D-A1CD-CF16-6228-9024877CB457}"/>
              </a:ext>
            </a:extLst>
          </p:cNvPr>
          <p:cNvSpPr/>
          <p:nvPr/>
        </p:nvSpPr>
        <p:spPr>
          <a:xfrm>
            <a:off x="3993074" y="3337195"/>
            <a:ext cx="656819" cy="24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71E63A2-6B38-2AB5-FC60-120D81C62D3A}"/>
              </a:ext>
            </a:extLst>
          </p:cNvPr>
          <p:cNvSpPr/>
          <p:nvPr/>
        </p:nvSpPr>
        <p:spPr>
          <a:xfrm>
            <a:off x="7542109" y="3392488"/>
            <a:ext cx="656819" cy="2438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BB52AC-5098-0E17-FF3B-840A70DFA7E2}"/>
              </a:ext>
            </a:extLst>
          </p:cNvPr>
          <p:cNvSpPr/>
          <p:nvPr/>
        </p:nvSpPr>
        <p:spPr>
          <a:xfrm>
            <a:off x="7535336" y="3214917"/>
            <a:ext cx="789092" cy="1266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C96F9BDB-E963-D0FB-5206-1EF8984C01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8" r="20412" b="33658"/>
          <a:stretch/>
        </p:blipFill>
        <p:spPr>
          <a:xfrm>
            <a:off x="1769971" y="1124722"/>
            <a:ext cx="8652056" cy="458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434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>
            <a:extLst>
              <a:ext uri="{FF2B5EF4-FFF2-40B4-BE49-F238E27FC236}">
                <a16:creationId xmlns:a16="http://schemas.microsoft.com/office/drawing/2014/main" id="{212CF267-D673-4329-8628-002D3155C480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Switching on Tunneling Reactions: The Strategy </a:t>
            </a:r>
          </a:p>
          <a:p>
            <a:endParaRPr lang="pt-PT" dirty="0"/>
          </a:p>
        </p:txBody>
      </p:sp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11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4" name="Tabela 23">
            <a:extLst>
              <a:ext uri="{FF2B5EF4-FFF2-40B4-BE49-F238E27FC236}">
                <a16:creationId xmlns:a16="http://schemas.microsoft.com/office/drawing/2014/main" id="{89C3081C-A4E6-C80B-1356-91C8AC908C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7378991"/>
              </p:ext>
            </p:extLst>
          </p:nvPr>
        </p:nvGraphicFramePr>
        <p:xfrm>
          <a:off x="6045321" y="2496986"/>
          <a:ext cx="5721057" cy="217123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809442">
                  <a:extLst>
                    <a:ext uri="{9D8B030D-6E8A-4147-A177-3AD203B41FA5}">
                      <a16:colId xmlns:a16="http://schemas.microsoft.com/office/drawing/2014/main" val="2460165168"/>
                    </a:ext>
                  </a:extLst>
                </a:gridCol>
                <a:gridCol w="1303425">
                  <a:extLst>
                    <a:ext uri="{9D8B030D-6E8A-4147-A177-3AD203B41FA5}">
                      <a16:colId xmlns:a16="http://schemas.microsoft.com/office/drawing/2014/main" val="4197068754"/>
                    </a:ext>
                  </a:extLst>
                </a:gridCol>
                <a:gridCol w="1304095">
                  <a:extLst>
                    <a:ext uri="{9D8B030D-6E8A-4147-A177-3AD203B41FA5}">
                      <a16:colId xmlns:a16="http://schemas.microsoft.com/office/drawing/2014/main" val="1393760542"/>
                    </a:ext>
                  </a:extLst>
                </a:gridCol>
                <a:gridCol w="1304095">
                  <a:extLst>
                    <a:ext uri="{9D8B030D-6E8A-4147-A177-3AD203B41FA5}">
                      <a16:colId xmlns:a16="http://schemas.microsoft.com/office/drawing/2014/main" val="1941827660"/>
                    </a:ext>
                  </a:extLst>
                </a:gridCol>
              </a:tblGrid>
              <a:tr h="120504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Structures</a:t>
                      </a:r>
                      <a:endParaRPr lang="pt-PT" sz="14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1′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pt-PT" sz="1400" b="1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 = H,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  <a:endParaRPr lang="pt-PT" sz="14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3780362"/>
                  </a:ext>
                </a:extLst>
              </a:tr>
              <a:tr h="29807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  <a:endParaRPr lang="pt-PT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as-1′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|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as-1</a:t>
                      </a:r>
                      <a:endParaRPr lang="pt-PT" sz="1600" b="1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aa-1′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|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aa-1</a:t>
                      </a:r>
                      <a:endParaRPr lang="pt-PT" sz="1600" b="1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sa-1′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| </a:t>
                      </a:r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sa-1</a:t>
                      </a:r>
                      <a:endParaRPr lang="pt-PT" sz="1600" b="1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653027675"/>
                  </a:ext>
                </a:extLst>
              </a:tr>
              <a:tr h="298074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Δ</a:t>
                      </a:r>
                      <a:r>
                        <a:rPr lang="en-US" sz="1400" i="1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  <a:r>
                        <a:rPr lang="en-US" sz="14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298K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(CBS-QB3)</a:t>
                      </a:r>
                      <a:endParaRPr lang="pt-PT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0.0 |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</a:t>
                      </a:r>
                      <a:endParaRPr lang="pt-PT" sz="16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15.5 |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</a:t>
                      </a:r>
                      <a:endParaRPr lang="pt-PT" sz="16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12.8 |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</a:t>
                      </a:r>
                      <a:endParaRPr lang="pt-PT" sz="16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5488708"/>
                  </a:ext>
                </a:extLst>
              </a:tr>
              <a:tr h="370040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</a:t>
                      </a:r>
                      <a:r>
                        <a:rPr lang="en-US" sz="1400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298K</a:t>
                      </a:r>
                      <a:endParaRPr lang="pt-PT" sz="16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99.2 |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66.1</a:t>
                      </a:r>
                      <a:endParaRPr lang="pt-PT" sz="16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0.2 |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10.7</a:t>
                      </a:r>
                      <a:endParaRPr lang="pt-PT" sz="16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300"/>
                        </a:spcAft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0.6 |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23.1</a:t>
                      </a:r>
                      <a:endParaRPr lang="pt-PT" sz="1600" dirty="0">
                        <a:solidFill>
                          <a:srgbClr val="00B05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7742113"/>
                  </a:ext>
                </a:extLst>
              </a:tr>
            </a:tbl>
          </a:graphicData>
        </a:graphic>
      </p:graphicFrame>
      <p:pic>
        <p:nvPicPr>
          <p:cNvPr id="25" name="Picture 3">
            <a:extLst>
              <a:ext uri="{FF2B5EF4-FFF2-40B4-BE49-F238E27FC236}">
                <a16:creationId xmlns:a16="http://schemas.microsoft.com/office/drawing/2014/main" id="{088469F5-4951-B83E-7731-65D79D479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3436" y="2540391"/>
            <a:ext cx="913033" cy="110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2">
            <a:extLst>
              <a:ext uri="{FF2B5EF4-FFF2-40B4-BE49-F238E27FC236}">
                <a16:creationId xmlns:a16="http://schemas.microsoft.com/office/drawing/2014/main" id="{8063F65A-1F5E-FC8B-0D3C-F33DE11F7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6625" y="2540391"/>
            <a:ext cx="1086194" cy="110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4">
            <a:extLst>
              <a:ext uri="{FF2B5EF4-FFF2-40B4-BE49-F238E27FC236}">
                <a16:creationId xmlns:a16="http://schemas.microsoft.com/office/drawing/2014/main" id="{E7101E28-C26F-54A4-60FC-90AFE523CA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2975" y="2540391"/>
            <a:ext cx="850065" cy="1101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Retângulo 29">
            <a:extLst>
              <a:ext uri="{FF2B5EF4-FFF2-40B4-BE49-F238E27FC236}">
                <a16:creationId xmlns:a16="http://schemas.microsoft.com/office/drawing/2014/main" id="{7042E07D-A54E-F2D9-C4C1-328C465340DE}"/>
              </a:ext>
            </a:extLst>
          </p:cNvPr>
          <p:cNvSpPr/>
          <p:nvPr/>
        </p:nvSpPr>
        <p:spPr>
          <a:xfrm>
            <a:off x="8058075" y="4335154"/>
            <a:ext cx="3554965" cy="2644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cxnSp>
        <p:nvCxnSpPr>
          <p:cNvPr id="31" name="Conexão reta 30">
            <a:extLst>
              <a:ext uri="{FF2B5EF4-FFF2-40B4-BE49-F238E27FC236}">
                <a16:creationId xmlns:a16="http://schemas.microsoft.com/office/drawing/2014/main" id="{B6E3EF0B-3076-A473-AA29-42922CEEC68F}"/>
              </a:ext>
            </a:extLst>
          </p:cNvPr>
          <p:cNvCxnSpPr>
            <a:cxnSpLocks/>
          </p:cNvCxnSpPr>
          <p:nvPr/>
        </p:nvCxnSpPr>
        <p:spPr>
          <a:xfrm flipH="1">
            <a:off x="743887" y="1578564"/>
            <a:ext cx="432000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xão reta 31">
            <a:extLst>
              <a:ext uri="{FF2B5EF4-FFF2-40B4-BE49-F238E27FC236}">
                <a16:creationId xmlns:a16="http://schemas.microsoft.com/office/drawing/2014/main" id="{DA12CAE3-858A-7831-F1A5-CA8887104F4B}"/>
              </a:ext>
            </a:extLst>
          </p:cNvPr>
          <p:cNvCxnSpPr>
            <a:cxnSpLocks/>
          </p:cNvCxnSpPr>
          <p:nvPr/>
        </p:nvCxnSpPr>
        <p:spPr>
          <a:xfrm rot="16200000">
            <a:off x="539004" y="1781444"/>
            <a:ext cx="432000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xão reta 32">
            <a:extLst>
              <a:ext uri="{FF2B5EF4-FFF2-40B4-BE49-F238E27FC236}">
                <a16:creationId xmlns:a16="http://schemas.microsoft.com/office/drawing/2014/main" id="{141DCDC5-EAA8-278C-F2D3-2E69696178A5}"/>
              </a:ext>
            </a:extLst>
          </p:cNvPr>
          <p:cNvCxnSpPr>
            <a:cxnSpLocks/>
          </p:cNvCxnSpPr>
          <p:nvPr/>
        </p:nvCxnSpPr>
        <p:spPr>
          <a:xfrm rot="16200000" flipH="1">
            <a:off x="4892967" y="2678043"/>
            <a:ext cx="432000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xão reta 33">
            <a:extLst>
              <a:ext uri="{FF2B5EF4-FFF2-40B4-BE49-F238E27FC236}">
                <a16:creationId xmlns:a16="http://schemas.microsoft.com/office/drawing/2014/main" id="{00F769C2-66D6-3146-EE34-A29ED53ADD65}"/>
              </a:ext>
            </a:extLst>
          </p:cNvPr>
          <p:cNvCxnSpPr>
            <a:cxnSpLocks/>
          </p:cNvCxnSpPr>
          <p:nvPr/>
        </p:nvCxnSpPr>
        <p:spPr>
          <a:xfrm rot="10800000">
            <a:off x="4688084" y="2887691"/>
            <a:ext cx="43200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xão reta 34">
            <a:extLst>
              <a:ext uri="{FF2B5EF4-FFF2-40B4-BE49-F238E27FC236}">
                <a16:creationId xmlns:a16="http://schemas.microsoft.com/office/drawing/2014/main" id="{9CB0CA48-E5A6-ED44-5684-0026767AF968}"/>
              </a:ext>
            </a:extLst>
          </p:cNvPr>
          <p:cNvCxnSpPr>
            <a:cxnSpLocks/>
          </p:cNvCxnSpPr>
          <p:nvPr/>
        </p:nvCxnSpPr>
        <p:spPr>
          <a:xfrm flipH="1">
            <a:off x="1434095" y="4211437"/>
            <a:ext cx="432000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xão reta 35">
            <a:extLst>
              <a:ext uri="{FF2B5EF4-FFF2-40B4-BE49-F238E27FC236}">
                <a16:creationId xmlns:a16="http://schemas.microsoft.com/office/drawing/2014/main" id="{7A7BAC67-A21F-E060-3D19-D976CFD777FE}"/>
              </a:ext>
            </a:extLst>
          </p:cNvPr>
          <p:cNvCxnSpPr>
            <a:cxnSpLocks/>
          </p:cNvCxnSpPr>
          <p:nvPr/>
        </p:nvCxnSpPr>
        <p:spPr>
          <a:xfrm rot="16200000">
            <a:off x="1218095" y="4413992"/>
            <a:ext cx="432000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exão reta 36">
            <a:extLst>
              <a:ext uri="{FF2B5EF4-FFF2-40B4-BE49-F238E27FC236}">
                <a16:creationId xmlns:a16="http://schemas.microsoft.com/office/drawing/2014/main" id="{9096B82A-9D0E-6DC2-1ECB-5D0997123AA5}"/>
              </a:ext>
            </a:extLst>
          </p:cNvPr>
          <p:cNvCxnSpPr>
            <a:cxnSpLocks/>
          </p:cNvCxnSpPr>
          <p:nvPr/>
        </p:nvCxnSpPr>
        <p:spPr>
          <a:xfrm rot="16200000" flipH="1">
            <a:off x="4378191" y="5137932"/>
            <a:ext cx="432000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xão reta 37">
            <a:extLst>
              <a:ext uri="{FF2B5EF4-FFF2-40B4-BE49-F238E27FC236}">
                <a16:creationId xmlns:a16="http://schemas.microsoft.com/office/drawing/2014/main" id="{44A429A9-3DB1-C901-B028-6A4C45A24639}"/>
              </a:ext>
            </a:extLst>
          </p:cNvPr>
          <p:cNvCxnSpPr>
            <a:cxnSpLocks/>
          </p:cNvCxnSpPr>
          <p:nvPr/>
        </p:nvCxnSpPr>
        <p:spPr>
          <a:xfrm rot="10800000">
            <a:off x="4173308" y="5347580"/>
            <a:ext cx="432000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F5E3885C-1016-55C0-3792-C83B70A78C61}"/>
              </a:ext>
            </a:extLst>
          </p:cNvPr>
          <p:cNvSpPr txBox="1"/>
          <p:nvPr/>
        </p:nvSpPr>
        <p:spPr>
          <a:xfrm>
            <a:off x="9981025" y="1997444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pt-PT" sz="1600" dirty="0" err="1">
                <a:latin typeface="Arial" panose="020B0604020202020204" pitchFamily="34" charset="0"/>
                <a:cs typeface="Arial" panose="020B0604020202020204" pitchFamily="34" charset="0"/>
              </a:rPr>
              <a:t>OH</a:t>
            </a:r>
            <a:endParaRPr 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47057D72-C86E-A334-CADC-22F47ABBE405}"/>
              </a:ext>
            </a:extLst>
          </p:cNvPr>
          <p:cNvSpPr txBox="1"/>
          <p:nvPr/>
        </p:nvSpPr>
        <p:spPr>
          <a:xfrm>
            <a:off x="8076100" y="1997444"/>
            <a:ext cx="880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i="1" dirty="0" err="1">
                <a:latin typeface="Arial" panose="020B0604020202020204" pitchFamily="34" charset="0"/>
                <a:cs typeface="Arial" panose="020B0604020202020204" pitchFamily="34" charset="0"/>
              </a:rPr>
              <a:t>syn</a:t>
            </a:r>
            <a:r>
              <a:rPr lang="pt-PT" sz="1600" i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OH</a:t>
            </a:r>
          </a:p>
        </p:txBody>
      </p:sp>
      <p:pic>
        <p:nvPicPr>
          <p:cNvPr id="41" name="Imagem 40">
            <a:extLst>
              <a:ext uri="{FF2B5EF4-FFF2-40B4-BE49-F238E27FC236}">
                <a16:creationId xmlns:a16="http://schemas.microsoft.com/office/drawing/2014/main" id="{2CC8146D-D187-71DF-9B8E-529A5DF6102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5139" b="85767"/>
          <a:stretch/>
        </p:blipFill>
        <p:spPr>
          <a:xfrm>
            <a:off x="486679" y="1488132"/>
            <a:ext cx="4757125" cy="1330791"/>
          </a:xfrm>
          <a:prstGeom prst="rect">
            <a:avLst/>
          </a:prstGeom>
        </p:spPr>
      </p:pic>
      <p:sp>
        <p:nvSpPr>
          <p:cNvPr id="43" name="CaixaDeTexto 42">
            <a:extLst>
              <a:ext uri="{FF2B5EF4-FFF2-40B4-BE49-F238E27FC236}">
                <a16:creationId xmlns:a16="http://schemas.microsoft.com/office/drawing/2014/main" id="{A2C1E12A-B390-5107-1B92-DC9C856484E2}"/>
              </a:ext>
            </a:extLst>
          </p:cNvPr>
          <p:cNvSpPr txBox="1"/>
          <p:nvPr/>
        </p:nvSpPr>
        <p:spPr>
          <a:xfrm>
            <a:off x="743887" y="3022434"/>
            <a:ext cx="32194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05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Liebigs</a:t>
            </a:r>
            <a:r>
              <a:rPr lang="pt-PT" sz="105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pt-PT" sz="105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Ann</a:t>
            </a:r>
            <a:r>
              <a:rPr lang="pt-PT" sz="105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pt-PT" sz="105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1996</a:t>
            </a:r>
            <a:r>
              <a:rPr lang="pt-PT" sz="105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2029–2037.</a:t>
            </a:r>
          </a:p>
          <a:p>
            <a:r>
              <a:rPr lang="pt-PT" sz="105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Liebigs</a:t>
            </a:r>
            <a:r>
              <a:rPr lang="pt-PT" sz="105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pt-PT" sz="1050" b="0" i="1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Ann</a:t>
            </a:r>
            <a:r>
              <a:rPr lang="pt-PT" sz="1050" b="0" i="1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pt-PT" sz="105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1996</a:t>
            </a:r>
            <a:r>
              <a:rPr lang="pt-PT" sz="105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1971–1980.  </a:t>
            </a:r>
            <a:endParaRPr lang="pt-PT" sz="1050" dirty="0"/>
          </a:p>
        </p:txBody>
      </p:sp>
      <p:pic>
        <p:nvPicPr>
          <p:cNvPr id="45" name="Imagem 44">
            <a:extLst>
              <a:ext uri="{FF2B5EF4-FFF2-40B4-BE49-F238E27FC236}">
                <a16:creationId xmlns:a16="http://schemas.microsoft.com/office/drawing/2014/main" id="{36FA79C0-89EC-5789-5AED-2D34CD9C1A9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102" r="61914" b="53541"/>
          <a:stretch/>
        </p:blipFill>
        <p:spPr>
          <a:xfrm>
            <a:off x="1098110" y="4201655"/>
            <a:ext cx="3469989" cy="108286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C397AFBD-8C08-1FBE-3AFF-A1B1F7B1BBFA}"/>
              </a:ext>
            </a:extLst>
          </p:cNvPr>
          <p:cNvSpPr txBox="1"/>
          <p:nvPr/>
        </p:nvSpPr>
        <p:spPr>
          <a:xfrm>
            <a:off x="5999896" y="4645928"/>
            <a:ext cx="6141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Energies are given in kcal mol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Boltzmann  populations in %.</a:t>
            </a:r>
            <a:endParaRPr lang="en-US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A55943C-961C-891F-CD73-E2620103D7A8}"/>
              </a:ext>
            </a:extLst>
          </p:cNvPr>
          <p:cNvSpPr txBox="1"/>
          <p:nvPr/>
        </p:nvSpPr>
        <p:spPr>
          <a:xfrm>
            <a:off x="8043435" y="3717854"/>
            <a:ext cx="393591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H | </a:t>
            </a:r>
            <a:r>
              <a:rPr lang="en-US" sz="1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	          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H |</a:t>
            </a:r>
            <a:r>
              <a:rPr lang="en-US" sz="1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                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H | </a:t>
            </a:r>
            <a:r>
              <a:rPr lang="en-US" sz="1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370E65EF-138C-A7C8-149D-827A81057F2B}"/>
              </a:ext>
            </a:extLst>
          </p:cNvPr>
          <p:cNvSpPr txBox="1"/>
          <p:nvPr/>
        </p:nvSpPr>
        <p:spPr>
          <a:xfrm>
            <a:off x="121920" y="6435398"/>
            <a:ext cx="1114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Roque, J. P. L.; Nunes, C. M.; </a:t>
            </a:r>
            <a:r>
              <a:rPr lang="en-US" sz="1400" dirty="0" err="1"/>
              <a:t>Viegas</a:t>
            </a:r>
            <a:r>
              <a:rPr lang="en-US" sz="1400" dirty="0"/>
              <a:t>, L. P.; Pereira, N. A. M.; Pinho e Melo, T. M. V. D.; Schreiner, P. R.; Fausto, R. </a:t>
            </a:r>
            <a:r>
              <a:rPr lang="en-US" sz="1400" i="1" dirty="0"/>
              <a:t>J. Am. Chem. Soc. </a:t>
            </a:r>
            <a:r>
              <a:rPr lang="en-US" sz="1400" b="1" dirty="0"/>
              <a:t>2021</a:t>
            </a:r>
            <a:r>
              <a:rPr lang="en-US" sz="1400" dirty="0"/>
              <a:t>, 143, 8266-8271.</a:t>
            </a:r>
          </a:p>
        </p:txBody>
      </p:sp>
    </p:spTree>
    <p:extLst>
      <p:ext uri="{BB962C8B-B14F-4D97-AF65-F5344CB8AC3E}">
        <p14:creationId xmlns:p14="http://schemas.microsoft.com/office/powerpoint/2010/main" val="336649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9" grpId="0"/>
      <p:bldP spid="40" grpId="0"/>
      <p:bldP spid="2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865E9D9A-426D-EAC3-2CF8-485185028B0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39" t="18312" r="46829" b="63287"/>
          <a:stretch/>
        </p:blipFill>
        <p:spPr>
          <a:xfrm>
            <a:off x="7486829" y="4421845"/>
            <a:ext cx="3314651" cy="1905494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B2B6FC07-42E4-5376-52AD-B63A53FCF3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90" r="48111" b="81978"/>
          <a:stretch/>
        </p:blipFill>
        <p:spPr>
          <a:xfrm>
            <a:off x="7424388" y="1395864"/>
            <a:ext cx="3363024" cy="1996624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212CF267-D673-4329-8628-002D3155C480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Vibrational Excitation: Mastering Conformations</a:t>
            </a:r>
          </a:p>
          <a:p>
            <a:endParaRPr lang="pt-PT" dirty="0"/>
          </a:p>
        </p:txBody>
      </p:sp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12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575FD510-36EC-59B2-832E-07EE245087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04" y="1567328"/>
            <a:ext cx="5179844" cy="4311869"/>
          </a:xfrm>
          <a:prstGeom prst="rect">
            <a:avLst/>
          </a:prstGeom>
        </p:spPr>
      </p:pic>
      <p:cxnSp>
        <p:nvCxnSpPr>
          <p:cNvPr id="4" name="Conexão reta 3">
            <a:extLst>
              <a:ext uri="{FF2B5EF4-FFF2-40B4-BE49-F238E27FC236}">
                <a16:creationId xmlns:a16="http://schemas.microsoft.com/office/drawing/2014/main" id="{0164C4B9-D46E-EEC5-729D-2353DE45242D}"/>
              </a:ext>
            </a:extLst>
          </p:cNvPr>
          <p:cNvCxnSpPr>
            <a:cxnSpLocks/>
          </p:cNvCxnSpPr>
          <p:nvPr/>
        </p:nvCxnSpPr>
        <p:spPr>
          <a:xfrm flipH="1">
            <a:off x="7475712" y="1573873"/>
            <a:ext cx="563033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xão reta 4">
            <a:extLst>
              <a:ext uri="{FF2B5EF4-FFF2-40B4-BE49-F238E27FC236}">
                <a16:creationId xmlns:a16="http://schemas.microsoft.com/office/drawing/2014/main" id="{30BD8252-AEF9-9A1B-7BB5-7286569F7D5D}"/>
              </a:ext>
            </a:extLst>
          </p:cNvPr>
          <p:cNvCxnSpPr>
            <a:cxnSpLocks/>
          </p:cNvCxnSpPr>
          <p:nvPr/>
        </p:nvCxnSpPr>
        <p:spPr>
          <a:xfrm rot="16200000">
            <a:off x="7205313" y="1849037"/>
            <a:ext cx="563033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xão reta 5">
            <a:extLst>
              <a:ext uri="{FF2B5EF4-FFF2-40B4-BE49-F238E27FC236}">
                <a16:creationId xmlns:a16="http://schemas.microsoft.com/office/drawing/2014/main" id="{B5FB2929-749D-65B2-816A-B3125C3D5A54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15982" y="2931122"/>
            <a:ext cx="563033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exão reta 6">
            <a:extLst>
              <a:ext uri="{FF2B5EF4-FFF2-40B4-BE49-F238E27FC236}">
                <a16:creationId xmlns:a16="http://schemas.microsoft.com/office/drawing/2014/main" id="{39AF0CB7-610B-6417-228B-68B32C091CCF}"/>
              </a:ext>
            </a:extLst>
          </p:cNvPr>
          <p:cNvCxnSpPr>
            <a:cxnSpLocks/>
          </p:cNvCxnSpPr>
          <p:nvPr/>
        </p:nvCxnSpPr>
        <p:spPr>
          <a:xfrm rot="10800000">
            <a:off x="10045583" y="3206286"/>
            <a:ext cx="563033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D5719181-0AEB-BA92-8E01-5AAAAFFD85FA}"/>
              </a:ext>
            </a:extLst>
          </p:cNvPr>
          <p:cNvCxnSpPr>
            <a:cxnSpLocks/>
          </p:cNvCxnSpPr>
          <p:nvPr/>
        </p:nvCxnSpPr>
        <p:spPr>
          <a:xfrm flipH="1">
            <a:off x="7424388" y="4428198"/>
            <a:ext cx="563033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039F7835-20D8-270D-8F69-2223FA130760}"/>
              </a:ext>
            </a:extLst>
          </p:cNvPr>
          <p:cNvCxnSpPr>
            <a:cxnSpLocks/>
          </p:cNvCxnSpPr>
          <p:nvPr/>
        </p:nvCxnSpPr>
        <p:spPr>
          <a:xfrm rot="16200000">
            <a:off x="7153989" y="4703362"/>
            <a:ext cx="563033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E0AF4287-0337-4B52-3104-0A04EF1914F4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403526" y="5823547"/>
            <a:ext cx="563033" cy="0"/>
          </a:xfrm>
          <a:prstGeom prst="line">
            <a:avLst/>
          </a:prstGeom>
          <a:ln w="28575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xão reta 10">
            <a:extLst>
              <a:ext uri="{FF2B5EF4-FFF2-40B4-BE49-F238E27FC236}">
                <a16:creationId xmlns:a16="http://schemas.microsoft.com/office/drawing/2014/main" id="{C26BF6D2-A132-2449-60C1-FC7A41D7CA6E}"/>
              </a:ext>
            </a:extLst>
          </p:cNvPr>
          <p:cNvCxnSpPr>
            <a:cxnSpLocks/>
          </p:cNvCxnSpPr>
          <p:nvPr/>
        </p:nvCxnSpPr>
        <p:spPr>
          <a:xfrm rot="10800000">
            <a:off x="10133127" y="6098711"/>
            <a:ext cx="563033" cy="0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aixaDeTexto 11">
                <a:extLst>
                  <a:ext uri="{FF2B5EF4-FFF2-40B4-BE49-F238E27FC236}">
                    <a16:creationId xmlns:a16="http://schemas.microsoft.com/office/drawing/2014/main" id="{A8023C8A-E04E-F482-3C0C-4F696493F61A}"/>
                  </a:ext>
                </a:extLst>
              </p:cNvPr>
              <p:cNvSpPr txBox="1"/>
              <p:nvPr/>
            </p:nvSpPr>
            <p:spPr>
              <a:xfrm>
                <a:off x="8224977" y="1167237"/>
                <a:ext cx="18726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Δ</a:t>
                </a:r>
                <a:r>
                  <a:rPr lang="pt-PT" sz="1600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G</a:t>
                </a:r>
                <a14:m>
                  <m:oMath xmlns:m="http://schemas.openxmlformats.org/officeDocument/2006/math">
                    <m:r>
                      <a:rPr lang="pt-PT" sz="1600" baseline="30000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‡</m:t>
                    </m:r>
                  </m:oMath>
                </a14:m>
                <a:r>
                  <a:rPr lang="pt-P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≈ 50 kJ mol</a:t>
                </a:r>
                <a:r>
                  <a:rPr lang="pt-PT" sz="16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−1</a:t>
                </a:r>
                <a:r>
                  <a:rPr lang="pt-PT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2" name="CaixaDeTexto 11">
                <a:extLst>
                  <a:ext uri="{FF2B5EF4-FFF2-40B4-BE49-F238E27FC236}">
                    <a16:creationId xmlns:a16="http://schemas.microsoft.com/office/drawing/2014/main" id="{A8023C8A-E04E-F482-3C0C-4F696493F6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4977" y="1167237"/>
                <a:ext cx="1872629" cy="338554"/>
              </a:xfrm>
              <a:prstGeom prst="rect">
                <a:avLst/>
              </a:prstGeom>
              <a:blipFill>
                <a:blip r:embed="rId5"/>
                <a:stretch>
                  <a:fillRect l="-1629" t="-5357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aixaDeTexto 12">
                <a:extLst>
                  <a:ext uri="{FF2B5EF4-FFF2-40B4-BE49-F238E27FC236}">
                    <a16:creationId xmlns:a16="http://schemas.microsoft.com/office/drawing/2014/main" id="{EB069430-08AD-4B92-2077-F9A7ED2A6A1A}"/>
                  </a:ext>
                </a:extLst>
              </p:cNvPr>
              <p:cNvSpPr txBox="1"/>
              <p:nvPr/>
            </p:nvSpPr>
            <p:spPr>
              <a:xfrm>
                <a:off x="8224977" y="4071828"/>
                <a:ext cx="205056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dirty="0"/>
                  <a:t>Δ</a:t>
                </a:r>
                <a:r>
                  <a:rPr lang="pt-PT" i="1" dirty="0">
                    <a:latin typeface="Myriad Pro" panose="020B0503030403020204"/>
                  </a:rPr>
                  <a:t>G</a:t>
                </a:r>
                <a14:m>
                  <m:oMath xmlns:m="http://schemas.openxmlformats.org/officeDocument/2006/math">
                    <m:r>
                      <a:rPr lang="pt-PT" baseline="30000" smtClean="0">
                        <a:solidFill>
                          <a:srgbClr val="202122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‡</m:t>
                    </m:r>
                  </m:oMath>
                </a14:m>
                <a:r>
                  <a:rPr lang="pt-PT" dirty="0">
                    <a:latin typeface="Myriad Pro" panose="020B0503030403020204"/>
                  </a:rPr>
                  <a:t> ≈ 25 kJ mol</a:t>
                </a:r>
                <a:r>
                  <a:rPr lang="pt-PT" baseline="30000" dirty="0">
                    <a:latin typeface="Myriad Pro" panose="020B0503030403020204"/>
                  </a:rPr>
                  <a:t>−1</a:t>
                </a:r>
                <a:r>
                  <a:rPr lang="pt-PT" dirty="0">
                    <a:latin typeface="Myriad Pro" panose="020B0503030403020204"/>
                  </a:rPr>
                  <a:t> </a:t>
                </a:r>
              </a:p>
            </p:txBody>
          </p:sp>
        </mc:Choice>
        <mc:Fallback xmlns="">
          <p:sp>
            <p:nvSpPr>
              <p:cNvPr id="13" name="CaixaDeTexto 12">
                <a:extLst>
                  <a:ext uri="{FF2B5EF4-FFF2-40B4-BE49-F238E27FC236}">
                    <a16:creationId xmlns:a16="http://schemas.microsoft.com/office/drawing/2014/main" id="{EB069430-08AD-4B92-2077-F9A7ED2A6A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4977" y="4071828"/>
                <a:ext cx="2050561" cy="369332"/>
              </a:xfrm>
              <a:prstGeom prst="rect">
                <a:avLst/>
              </a:prstGeom>
              <a:blipFill>
                <a:blip r:embed="rId6"/>
                <a:stretch>
                  <a:fillRect l="-2374" t="-11475" b="-245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aixaDeTexto 15">
            <a:extLst>
              <a:ext uri="{FF2B5EF4-FFF2-40B4-BE49-F238E27FC236}">
                <a16:creationId xmlns:a16="http://schemas.microsoft.com/office/drawing/2014/main" id="{8ACD6AD0-03BA-F5CA-5554-6509F46EE180}"/>
              </a:ext>
            </a:extLst>
          </p:cNvPr>
          <p:cNvSpPr txBox="1"/>
          <p:nvPr/>
        </p:nvSpPr>
        <p:spPr>
          <a:xfrm>
            <a:off x="2617891" y="1573873"/>
            <a:ext cx="2108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l-GR" sz="1600" dirty="0"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(OH) ≈ 80 kJ mol</a:t>
            </a:r>
            <a:r>
              <a:rPr lang="pt-PT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−1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6C832AB1-8693-B0C6-1005-82155751B016}"/>
              </a:ext>
            </a:extLst>
          </p:cNvPr>
          <p:cNvSpPr txBox="1"/>
          <p:nvPr/>
        </p:nvSpPr>
        <p:spPr>
          <a:xfrm>
            <a:off x="7026263" y="6431006"/>
            <a:ext cx="4514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>
                <a:latin typeface="Arial" panose="020B0604020202020204" pitchFamily="34" charset="0"/>
                <a:cs typeface="Arial" panose="020B0604020202020204" pitchFamily="34" charset="0"/>
              </a:rPr>
              <a:t>J. Phys. Chem. A.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2019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, 123, 4396−4405</a:t>
            </a:r>
          </a:p>
          <a:p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Chem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Phys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dirty="0" err="1">
                <a:latin typeface="Arial" panose="020B0604020202020204" pitchFamily="34" charset="0"/>
                <a:cs typeface="Arial" panose="020B0604020202020204" pitchFamily="34" charset="0"/>
              </a:rPr>
              <a:t>Lett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PT" sz="11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  <a:r>
              <a:rPr lang="pt-PT" sz="1100" dirty="0">
                <a:latin typeface="Arial" panose="020B0604020202020204" pitchFamily="34" charset="0"/>
                <a:cs typeface="Arial" panose="020B0604020202020204" pitchFamily="34" charset="0"/>
              </a:rPr>
              <a:t>, 747, 137069.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45FC741E-B13E-3D13-79E0-28FB87C698F2}"/>
              </a:ext>
            </a:extLst>
          </p:cNvPr>
          <p:cNvSpPr txBox="1"/>
          <p:nvPr/>
        </p:nvSpPr>
        <p:spPr>
          <a:xfrm>
            <a:off x="7026263" y="3304842"/>
            <a:ext cx="4514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J. Am. Chem. Soc.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1997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, 119, 11715-11716.</a:t>
            </a:r>
          </a:p>
          <a:p>
            <a:r>
              <a:rPr lang="de-DE" sz="1100" i="1" dirty="0">
                <a:latin typeface="Arial" panose="020B0604020202020204" pitchFamily="34" charset="0"/>
                <a:cs typeface="Arial" panose="020B0604020202020204" pitchFamily="34" charset="0"/>
              </a:rPr>
              <a:t>J. Am. Chem. Soc.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2003</a:t>
            </a: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, 125, 16188-16189.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4545842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13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m 16">
            <a:extLst>
              <a:ext uri="{FF2B5EF4-FFF2-40B4-BE49-F238E27FC236}">
                <a16:creationId xmlns:a16="http://schemas.microsoft.com/office/drawing/2014/main" id="{8F39AD34-9D4C-3528-6797-2AB5985AB5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007" y="1095700"/>
            <a:ext cx="7238871" cy="4939137"/>
          </a:xfrm>
          <a:prstGeom prst="rect">
            <a:avLst/>
          </a:prstGeom>
        </p:spPr>
      </p:pic>
      <p:pic>
        <p:nvPicPr>
          <p:cNvPr id="20" name="Gráfico 19">
            <a:extLst>
              <a:ext uri="{FF2B5EF4-FFF2-40B4-BE49-F238E27FC236}">
                <a16:creationId xmlns:a16="http://schemas.microsoft.com/office/drawing/2014/main" id="{B0CB66DF-DF11-3412-6477-00475BEB0E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60412" y="4117098"/>
            <a:ext cx="1024165" cy="768124"/>
          </a:xfrm>
          <a:prstGeom prst="rect">
            <a:avLst/>
          </a:prstGeom>
        </p:spPr>
      </p:pic>
      <p:sp>
        <p:nvSpPr>
          <p:cNvPr id="21" name="CaixaDeTexto 20">
            <a:extLst>
              <a:ext uri="{FF2B5EF4-FFF2-40B4-BE49-F238E27FC236}">
                <a16:creationId xmlns:a16="http://schemas.microsoft.com/office/drawing/2014/main" id="{3BBD4D97-1E2F-7EAF-FF6A-3345E8E2C889}"/>
              </a:ext>
            </a:extLst>
          </p:cNvPr>
          <p:cNvSpPr txBox="1"/>
          <p:nvPr/>
        </p:nvSpPr>
        <p:spPr>
          <a:xfrm>
            <a:off x="9562840" y="4281855"/>
            <a:ext cx="2476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l-GR" sz="2000" dirty="0">
                <a:latin typeface="Arial" panose="020B0604020202020204" pitchFamily="34" charset="0"/>
                <a:cs typeface="Arial" panose="020B0604020202020204" pitchFamily="34" charset="0"/>
              </a:rPr>
              <a:t>ν</a:t>
            </a:r>
            <a:r>
              <a:rPr lang="pt-PT" sz="2000" dirty="0">
                <a:latin typeface="Arial" panose="020B0604020202020204" pitchFamily="34" charset="0"/>
                <a:cs typeface="Arial" panose="020B0604020202020204" pitchFamily="34" charset="0"/>
              </a:rPr>
              <a:t>(OH) = 6976 cm</a:t>
            </a:r>
            <a:r>
              <a:rPr lang="pt-PT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−1</a:t>
            </a:r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DC40D285-4948-0EF1-392B-F54F449816E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" t="26837" r="90019" b="63090"/>
          <a:stretch/>
        </p:blipFill>
        <p:spPr>
          <a:xfrm>
            <a:off x="9050739" y="2261579"/>
            <a:ext cx="1244116" cy="1305952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64159418-B508-73D9-31A0-B1683C77BEAC}"/>
              </a:ext>
            </a:extLst>
          </p:cNvPr>
          <p:cNvSpPr txBox="1"/>
          <p:nvPr/>
        </p:nvSpPr>
        <p:spPr>
          <a:xfrm>
            <a:off x="10397202" y="2914555"/>
            <a:ext cx="808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b="1" dirty="0">
                <a:latin typeface="Arial" panose="020B0604020202020204" pitchFamily="34" charset="0"/>
                <a:cs typeface="Arial" panose="020B0604020202020204" pitchFamily="34" charset="0"/>
              </a:rPr>
              <a:t>anti-</a:t>
            </a:r>
            <a:r>
              <a:rPr lang="pt-PT" sz="16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PT" sz="16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E208D525-8F30-EB3F-DD00-10DCD1BCD842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Switching on Tunneling Reactions</a:t>
            </a:r>
          </a:p>
          <a:p>
            <a:endParaRPr lang="pt-PT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A2C8A159-0793-2603-3835-0415CA2A60C5}"/>
              </a:ext>
            </a:extLst>
          </p:cNvPr>
          <p:cNvSpPr txBox="1"/>
          <p:nvPr/>
        </p:nvSpPr>
        <p:spPr>
          <a:xfrm>
            <a:off x="121920" y="6435398"/>
            <a:ext cx="1114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Roque, J. P. L.; Nunes, C. M.; </a:t>
            </a:r>
            <a:r>
              <a:rPr lang="en-US" sz="1400" dirty="0" err="1"/>
              <a:t>Viegas</a:t>
            </a:r>
            <a:r>
              <a:rPr lang="en-US" sz="1400" dirty="0"/>
              <a:t>, L. P.; Pereira, N. A. M.; Pinho e Melo, T. M. V. D.; Schreiner, P. R.; Fausto, R. </a:t>
            </a:r>
            <a:r>
              <a:rPr lang="en-US" sz="1400" i="1" dirty="0"/>
              <a:t>J. Am. Chem. Soc. </a:t>
            </a:r>
            <a:r>
              <a:rPr lang="en-US" sz="1400" b="1" dirty="0"/>
              <a:t>2021</a:t>
            </a:r>
            <a:r>
              <a:rPr lang="en-US" sz="1400" dirty="0"/>
              <a:t>, 143, 8266-8271.</a:t>
            </a:r>
          </a:p>
        </p:txBody>
      </p:sp>
    </p:spTree>
    <p:extLst>
      <p:ext uri="{BB962C8B-B14F-4D97-AF65-F5344CB8AC3E}">
        <p14:creationId xmlns:p14="http://schemas.microsoft.com/office/powerpoint/2010/main" val="3462689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14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3">
            <a:extLst>
              <a:ext uri="{FF2B5EF4-FFF2-40B4-BE49-F238E27FC236}">
                <a16:creationId xmlns:a16="http://schemas.microsoft.com/office/drawing/2014/main" id="{3D8A8941-289D-976F-76C0-80250C23B9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" t="912" r="51629" b="56680"/>
          <a:stretch/>
        </p:blipFill>
        <p:spPr>
          <a:xfrm>
            <a:off x="6783572" y="2086196"/>
            <a:ext cx="5291469" cy="3044661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8E87BFD2-535F-FBFB-E578-CEA6FC0D21DC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Switching on Tunneling Reactions</a:t>
            </a:r>
          </a:p>
          <a:p>
            <a:endParaRPr lang="pt-PT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FF2A955-AC2D-3C8C-67FF-007850CB33DF}"/>
              </a:ext>
            </a:extLst>
          </p:cNvPr>
          <p:cNvSpPr txBox="1"/>
          <p:nvPr/>
        </p:nvSpPr>
        <p:spPr>
          <a:xfrm>
            <a:off x="6839064" y="3105329"/>
            <a:ext cx="95873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sa-5 | aa-5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18467C0-0F18-4A21-778E-57E280B25E22}"/>
              </a:ext>
            </a:extLst>
          </p:cNvPr>
          <p:cNvSpPr txBox="1"/>
          <p:nvPr/>
        </p:nvSpPr>
        <p:spPr>
          <a:xfrm>
            <a:off x="6981305" y="4721708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as-5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C12A02E-616B-C418-9CE6-09D2CA64715F}"/>
              </a:ext>
            </a:extLst>
          </p:cNvPr>
          <p:cNvSpPr txBox="1"/>
          <p:nvPr/>
        </p:nvSpPr>
        <p:spPr>
          <a:xfrm>
            <a:off x="9116060" y="3087797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95B8427-0F0E-7690-7A69-B0040F45F313}"/>
              </a:ext>
            </a:extLst>
          </p:cNvPr>
          <p:cNvSpPr txBox="1"/>
          <p:nvPr/>
        </p:nvSpPr>
        <p:spPr>
          <a:xfrm>
            <a:off x="9135358" y="4810455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200" b="1" baseline="3000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AF6EA8A-CEA6-F6CA-0A1E-33DF4650DF13}"/>
              </a:ext>
            </a:extLst>
          </p:cNvPr>
          <p:cNvSpPr txBox="1"/>
          <p:nvPr/>
        </p:nvSpPr>
        <p:spPr>
          <a:xfrm>
            <a:off x="11343640" y="4853858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Z-7</a:t>
            </a:r>
          </a:p>
        </p:txBody>
      </p:sp>
      <p:pic>
        <p:nvPicPr>
          <p:cNvPr id="24" name="Imagem 23">
            <a:extLst>
              <a:ext uri="{FF2B5EF4-FFF2-40B4-BE49-F238E27FC236}">
                <a16:creationId xmlns:a16="http://schemas.microsoft.com/office/drawing/2014/main" id="{AC277E4F-F9B9-BAA4-8D18-6ECA742C15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9" y="1431989"/>
            <a:ext cx="6351746" cy="4784350"/>
          </a:xfrm>
          <a:prstGeom prst="rect">
            <a:avLst/>
          </a:prstGeom>
        </p:spPr>
      </p:pic>
      <p:sp>
        <p:nvSpPr>
          <p:cNvPr id="25" name="CaixaDeTexto 24">
            <a:extLst>
              <a:ext uri="{FF2B5EF4-FFF2-40B4-BE49-F238E27FC236}">
                <a16:creationId xmlns:a16="http://schemas.microsoft.com/office/drawing/2014/main" id="{34634934-40FA-6D90-4BB3-BCEFF1FDA23A}"/>
              </a:ext>
            </a:extLst>
          </p:cNvPr>
          <p:cNvSpPr txBox="1"/>
          <p:nvPr/>
        </p:nvSpPr>
        <p:spPr>
          <a:xfrm>
            <a:off x="4658885" y="1448290"/>
            <a:ext cx="176066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45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Z-7 : </a:t>
            </a:r>
            <a:r>
              <a:rPr lang="en-US" sz="1600" dirty="0">
                <a:solidFill>
                  <a:srgbClr val="5454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Computed</a:t>
            </a:r>
          </a:p>
        </p:txBody>
      </p:sp>
      <p:sp>
        <p:nvSpPr>
          <p:cNvPr id="26" name="CaixaDeTexto 25">
            <a:extLst>
              <a:ext uri="{FF2B5EF4-FFF2-40B4-BE49-F238E27FC236}">
                <a16:creationId xmlns:a16="http://schemas.microsoft.com/office/drawing/2014/main" id="{9031C164-14FE-4F2F-7F91-F14A35D2CD58}"/>
              </a:ext>
            </a:extLst>
          </p:cNvPr>
          <p:cNvSpPr txBox="1"/>
          <p:nvPr/>
        </p:nvSpPr>
        <p:spPr>
          <a:xfrm>
            <a:off x="4590057" y="2965548"/>
            <a:ext cx="205562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FE5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a-</a:t>
            </a:r>
            <a:r>
              <a:rPr lang="en-US" sz="1600" b="1" baseline="30000" dirty="0">
                <a:solidFill>
                  <a:srgbClr val="FE5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600" b="1" dirty="0">
                <a:solidFill>
                  <a:srgbClr val="FE5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: </a:t>
            </a:r>
            <a:r>
              <a:rPr lang="en-US" sz="1600" dirty="0">
                <a:solidFill>
                  <a:srgbClr val="FE5D5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Computed</a:t>
            </a:r>
          </a:p>
        </p:txBody>
      </p:sp>
    </p:spTree>
    <p:extLst>
      <p:ext uri="{BB962C8B-B14F-4D97-AF65-F5344CB8AC3E}">
        <p14:creationId xmlns:p14="http://schemas.microsoft.com/office/powerpoint/2010/main" val="240593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15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72C2EF5F-85AD-AA3B-E4C4-CB72BBC14D46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Conclusions and Outlook</a:t>
            </a:r>
          </a:p>
          <a:p>
            <a:endParaRPr lang="pt-PT" dirty="0"/>
          </a:p>
        </p:txBody>
      </p:sp>
      <p:pic>
        <p:nvPicPr>
          <p:cNvPr id="32" name="Imagem 31" descr="Uma imagem com texto, captura de ecrã, design&#10;&#10;Descrição gerada automaticamente">
            <a:extLst>
              <a:ext uri="{FF2B5EF4-FFF2-40B4-BE49-F238E27FC236}">
                <a16:creationId xmlns:a16="http://schemas.microsoft.com/office/drawing/2014/main" id="{6EB39A0E-CEF1-32A5-6886-3AF1D309DC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231" y="970595"/>
            <a:ext cx="7157589" cy="2765964"/>
          </a:xfrm>
          <a:prstGeom prst="rect">
            <a:avLst/>
          </a:prstGeom>
        </p:spPr>
      </p:pic>
      <p:cxnSp>
        <p:nvCxnSpPr>
          <p:cNvPr id="33" name="Conexão reta 32">
            <a:extLst>
              <a:ext uri="{FF2B5EF4-FFF2-40B4-BE49-F238E27FC236}">
                <a16:creationId xmlns:a16="http://schemas.microsoft.com/office/drawing/2014/main" id="{2D50D2C2-7335-39DD-2316-239E99C8C903}"/>
              </a:ext>
            </a:extLst>
          </p:cNvPr>
          <p:cNvCxnSpPr>
            <a:cxnSpLocks/>
          </p:cNvCxnSpPr>
          <p:nvPr/>
        </p:nvCxnSpPr>
        <p:spPr>
          <a:xfrm flipH="1">
            <a:off x="1280947" y="3948655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xão reta 33">
            <a:extLst>
              <a:ext uri="{FF2B5EF4-FFF2-40B4-BE49-F238E27FC236}">
                <a16:creationId xmlns:a16="http://schemas.microsoft.com/office/drawing/2014/main" id="{17E88B55-7F61-627B-2F13-26EE8840957B}"/>
              </a:ext>
            </a:extLst>
          </p:cNvPr>
          <p:cNvCxnSpPr>
            <a:cxnSpLocks/>
          </p:cNvCxnSpPr>
          <p:nvPr/>
        </p:nvCxnSpPr>
        <p:spPr>
          <a:xfrm rot="16200000">
            <a:off x="752065" y="4470686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exão reta 34">
            <a:extLst>
              <a:ext uri="{FF2B5EF4-FFF2-40B4-BE49-F238E27FC236}">
                <a16:creationId xmlns:a16="http://schemas.microsoft.com/office/drawing/2014/main" id="{7A2C5510-A5B3-6FA9-7ABE-98417E3B7725}"/>
              </a:ext>
            </a:extLst>
          </p:cNvPr>
          <p:cNvCxnSpPr>
            <a:cxnSpLocks/>
          </p:cNvCxnSpPr>
          <p:nvPr/>
        </p:nvCxnSpPr>
        <p:spPr>
          <a:xfrm rot="16200000" flipH="1">
            <a:off x="3902982" y="5739503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xão reta 35">
            <a:extLst>
              <a:ext uri="{FF2B5EF4-FFF2-40B4-BE49-F238E27FC236}">
                <a16:creationId xmlns:a16="http://schemas.microsoft.com/office/drawing/2014/main" id="{EF39B25A-ABF9-F691-718F-DAE72127ED74}"/>
              </a:ext>
            </a:extLst>
          </p:cNvPr>
          <p:cNvCxnSpPr>
            <a:cxnSpLocks/>
          </p:cNvCxnSpPr>
          <p:nvPr/>
        </p:nvCxnSpPr>
        <p:spPr>
          <a:xfrm rot="10800000">
            <a:off x="3382040" y="6273150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CaixaDeTexto 36">
            <a:extLst>
              <a:ext uri="{FF2B5EF4-FFF2-40B4-BE49-F238E27FC236}">
                <a16:creationId xmlns:a16="http://schemas.microsoft.com/office/drawing/2014/main" id="{EDC64494-B68D-4B35-29D8-35DE7AE7037D}"/>
              </a:ext>
            </a:extLst>
          </p:cNvPr>
          <p:cNvSpPr txBox="1"/>
          <p:nvPr/>
        </p:nvSpPr>
        <p:spPr>
          <a:xfrm>
            <a:off x="1238170" y="4084614"/>
            <a:ext cx="3128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Developments in Tunneling Reactivity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51634418-8692-C90B-739A-CBC9179A792C}"/>
              </a:ext>
            </a:extLst>
          </p:cNvPr>
          <p:cNvSpPr txBox="1"/>
          <p:nvPr/>
        </p:nvSpPr>
        <p:spPr>
          <a:xfrm>
            <a:off x="1598094" y="5162505"/>
            <a:ext cx="2768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Limitations of TST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Role of Conformations</a:t>
            </a:r>
          </a:p>
        </p:txBody>
      </p:sp>
    </p:spTree>
    <p:extLst>
      <p:ext uri="{BB962C8B-B14F-4D97-AF65-F5344CB8AC3E}">
        <p14:creationId xmlns:p14="http://schemas.microsoft.com/office/powerpoint/2010/main" val="37349116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16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72C2EF5F-85AD-AA3B-E4C4-CB72BBC14D46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Conclusions and Outlook</a:t>
            </a:r>
          </a:p>
          <a:p>
            <a:endParaRPr lang="pt-PT" dirty="0"/>
          </a:p>
        </p:txBody>
      </p:sp>
      <p:pic>
        <p:nvPicPr>
          <p:cNvPr id="2" name="Imagem 1" descr="Uma imagem com texto, captura de ecrã, design&#10;&#10;Descrição gerada automaticamente">
            <a:extLst>
              <a:ext uri="{FF2B5EF4-FFF2-40B4-BE49-F238E27FC236}">
                <a16:creationId xmlns:a16="http://schemas.microsoft.com/office/drawing/2014/main" id="{5D211CE9-A738-3571-E61C-45773754EF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800" y="972000"/>
            <a:ext cx="7154576" cy="2764800"/>
          </a:xfrm>
          <a:prstGeom prst="rect">
            <a:avLst/>
          </a:prstGeom>
        </p:spPr>
      </p:pic>
      <p:cxnSp>
        <p:nvCxnSpPr>
          <p:cNvPr id="6" name="Conexão reta 5">
            <a:extLst>
              <a:ext uri="{FF2B5EF4-FFF2-40B4-BE49-F238E27FC236}">
                <a16:creationId xmlns:a16="http://schemas.microsoft.com/office/drawing/2014/main" id="{E36FFDAE-F5B2-9E16-7EE0-70F73EC9D481}"/>
              </a:ext>
            </a:extLst>
          </p:cNvPr>
          <p:cNvCxnSpPr>
            <a:cxnSpLocks/>
          </p:cNvCxnSpPr>
          <p:nvPr/>
        </p:nvCxnSpPr>
        <p:spPr>
          <a:xfrm flipH="1">
            <a:off x="1280947" y="3948655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xão reta 7">
            <a:extLst>
              <a:ext uri="{FF2B5EF4-FFF2-40B4-BE49-F238E27FC236}">
                <a16:creationId xmlns:a16="http://schemas.microsoft.com/office/drawing/2014/main" id="{BB287770-6DF1-D812-08E3-0D0A54131203}"/>
              </a:ext>
            </a:extLst>
          </p:cNvPr>
          <p:cNvCxnSpPr>
            <a:cxnSpLocks/>
          </p:cNvCxnSpPr>
          <p:nvPr/>
        </p:nvCxnSpPr>
        <p:spPr>
          <a:xfrm rot="16200000">
            <a:off x="752065" y="4470686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5F9FCAEB-19FB-6E82-09D0-2C0D9DB0DFA6}"/>
              </a:ext>
            </a:extLst>
          </p:cNvPr>
          <p:cNvCxnSpPr>
            <a:cxnSpLocks/>
          </p:cNvCxnSpPr>
          <p:nvPr/>
        </p:nvCxnSpPr>
        <p:spPr>
          <a:xfrm rot="16200000" flipH="1">
            <a:off x="3902982" y="5739503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6966AEEC-715D-3D2A-7D3B-2C617CE84810}"/>
              </a:ext>
            </a:extLst>
          </p:cNvPr>
          <p:cNvCxnSpPr>
            <a:cxnSpLocks/>
          </p:cNvCxnSpPr>
          <p:nvPr/>
        </p:nvCxnSpPr>
        <p:spPr>
          <a:xfrm rot="10800000">
            <a:off x="3382040" y="6273150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F6A58D6-2BC0-BE3A-B90E-74E7FFD2CB13}"/>
              </a:ext>
            </a:extLst>
          </p:cNvPr>
          <p:cNvSpPr txBox="1"/>
          <p:nvPr/>
        </p:nvSpPr>
        <p:spPr>
          <a:xfrm>
            <a:off x="1238170" y="4084614"/>
            <a:ext cx="3128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Developments in Tunneling Reactivity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00AA2D29-B607-CE8A-D09C-905AAC47C9E9}"/>
              </a:ext>
            </a:extLst>
          </p:cNvPr>
          <p:cNvSpPr txBox="1"/>
          <p:nvPr/>
        </p:nvSpPr>
        <p:spPr>
          <a:xfrm>
            <a:off x="1598094" y="5162505"/>
            <a:ext cx="2768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Limitations of TST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Role of Conformations</a:t>
            </a:r>
          </a:p>
        </p:txBody>
      </p:sp>
      <p:cxnSp>
        <p:nvCxnSpPr>
          <p:cNvPr id="13" name="Conexão reta 12">
            <a:extLst>
              <a:ext uri="{FF2B5EF4-FFF2-40B4-BE49-F238E27FC236}">
                <a16:creationId xmlns:a16="http://schemas.microsoft.com/office/drawing/2014/main" id="{41D22120-4E9E-B812-F743-D41540C8D1DE}"/>
              </a:ext>
            </a:extLst>
          </p:cNvPr>
          <p:cNvCxnSpPr>
            <a:cxnSpLocks/>
          </p:cNvCxnSpPr>
          <p:nvPr/>
        </p:nvCxnSpPr>
        <p:spPr>
          <a:xfrm flipH="1">
            <a:off x="7532372" y="3932114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ta 13">
            <a:extLst>
              <a:ext uri="{FF2B5EF4-FFF2-40B4-BE49-F238E27FC236}">
                <a16:creationId xmlns:a16="http://schemas.microsoft.com/office/drawing/2014/main" id="{368FB9F0-FAFA-0563-635E-00A4687783B4}"/>
              </a:ext>
            </a:extLst>
          </p:cNvPr>
          <p:cNvCxnSpPr>
            <a:cxnSpLocks/>
          </p:cNvCxnSpPr>
          <p:nvPr/>
        </p:nvCxnSpPr>
        <p:spPr>
          <a:xfrm rot="16200000">
            <a:off x="7003490" y="4454145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xão reta 14">
            <a:extLst>
              <a:ext uri="{FF2B5EF4-FFF2-40B4-BE49-F238E27FC236}">
                <a16:creationId xmlns:a16="http://schemas.microsoft.com/office/drawing/2014/main" id="{5355F3C5-5315-C819-58C4-4B6092D7078D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714249" y="5237768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ta 15">
            <a:extLst>
              <a:ext uri="{FF2B5EF4-FFF2-40B4-BE49-F238E27FC236}">
                <a16:creationId xmlns:a16="http://schemas.microsoft.com/office/drawing/2014/main" id="{431F9FE8-16A1-1CE7-3F89-A4B443B4D433}"/>
              </a:ext>
            </a:extLst>
          </p:cNvPr>
          <p:cNvCxnSpPr>
            <a:cxnSpLocks/>
          </p:cNvCxnSpPr>
          <p:nvPr/>
        </p:nvCxnSpPr>
        <p:spPr>
          <a:xfrm rot="10800000">
            <a:off x="10193307" y="5771415"/>
            <a:ext cx="1080000" cy="0"/>
          </a:xfrm>
          <a:prstGeom prst="line">
            <a:avLst/>
          </a:prstGeom>
          <a:ln w="38100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39BAA064-3AF4-122B-61DC-DCEAF49AA529}"/>
              </a:ext>
            </a:extLst>
          </p:cNvPr>
          <p:cNvSpPr txBox="1"/>
          <p:nvPr/>
        </p:nvSpPr>
        <p:spPr>
          <a:xfrm>
            <a:off x="7582903" y="4068073"/>
            <a:ext cx="35298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Design of Molecules and Synthesis Planning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141902FD-17D6-3094-0A04-49F302C4CD9A}"/>
              </a:ext>
            </a:extLst>
          </p:cNvPr>
          <p:cNvSpPr txBox="1"/>
          <p:nvPr/>
        </p:nvSpPr>
        <p:spPr>
          <a:xfrm>
            <a:off x="7728222" y="5145964"/>
            <a:ext cx="3191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Unleash Tunneling Control</a:t>
            </a:r>
          </a:p>
        </p:txBody>
      </p:sp>
    </p:spTree>
    <p:extLst>
      <p:ext uri="{BB962C8B-B14F-4D97-AF65-F5344CB8AC3E}">
        <p14:creationId xmlns:p14="http://schemas.microsoft.com/office/powerpoint/2010/main" val="39796780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-43180" y="5901690"/>
            <a:ext cx="1228598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425C6A5-06AD-0BFF-4894-2C4D0264DE63}"/>
              </a:ext>
            </a:extLst>
          </p:cNvPr>
          <p:cNvSpPr txBox="1"/>
          <p:nvPr/>
        </p:nvSpPr>
        <p:spPr>
          <a:xfrm>
            <a:off x="1044083" y="1619808"/>
            <a:ext cx="5130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Myriad Pro" panose="020B0503030403020204"/>
                <a:ea typeface="Times New Roman" panose="02020603050405020304" pitchFamily="18" charset="0"/>
              </a:rPr>
              <a:t>Rui Fausto</a:t>
            </a:r>
          </a:p>
          <a:p>
            <a:r>
              <a:rPr lang="pt-PT" dirty="0">
                <a:latin typeface="Myriad Pro" panose="020B0503030403020204"/>
                <a:ea typeface="Times New Roman" panose="02020603050405020304" pitchFamily="18" charset="0"/>
              </a:rPr>
              <a:t>Peter R. </a:t>
            </a:r>
            <a:r>
              <a:rPr lang="pt-PT" dirty="0" err="1">
                <a:latin typeface="Myriad Pro" panose="020B0503030403020204"/>
                <a:ea typeface="Times New Roman" panose="02020603050405020304" pitchFamily="18" charset="0"/>
              </a:rPr>
              <a:t>Schreiner</a:t>
            </a:r>
            <a:endParaRPr lang="pt-PT" dirty="0">
              <a:latin typeface="Myriad Pro" panose="020B0503030403020204"/>
              <a:ea typeface="Times New Roman" panose="02020603050405020304" pitchFamily="18" charset="0"/>
            </a:endParaRPr>
          </a:p>
          <a:p>
            <a:r>
              <a:rPr lang="pt-PT" dirty="0">
                <a:effectLst/>
                <a:latin typeface="Myriad Pro" panose="020B0503030403020204"/>
                <a:ea typeface="Times New Roman" panose="02020603050405020304" pitchFamily="18" charset="0"/>
              </a:rPr>
              <a:t>Cláudio Nunes</a:t>
            </a:r>
          </a:p>
          <a:p>
            <a:r>
              <a:rPr lang="pt-PT" dirty="0">
                <a:latin typeface="Myriad Pro" panose="020B0503030403020204"/>
                <a:ea typeface="Times New Roman" panose="02020603050405020304" pitchFamily="18" charset="0"/>
              </a:rPr>
              <a:t>Igor </a:t>
            </a:r>
            <a:r>
              <a:rPr lang="pt-PT" dirty="0" err="1">
                <a:latin typeface="Myriad Pro" panose="020B0503030403020204"/>
                <a:ea typeface="Times New Roman" panose="02020603050405020304" pitchFamily="18" charset="0"/>
              </a:rPr>
              <a:t>Reva</a:t>
            </a:r>
            <a:endParaRPr lang="pt-PT" dirty="0">
              <a:latin typeface="Myriad Pro" panose="020B0503030403020204"/>
              <a:ea typeface="Times New Roman" panose="02020603050405020304" pitchFamily="18" charset="0"/>
            </a:endParaRPr>
          </a:p>
          <a:p>
            <a:r>
              <a:rPr lang="pt-PT" dirty="0">
                <a:effectLst/>
                <a:latin typeface="Myriad Pro" panose="020B0503030403020204"/>
                <a:ea typeface="Times New Roman" panose="02020603050405020304" pitchFamily="18" charset="0"/>
              </a:rPr>
              <a:t>Robert McMahon</a:t>
            </a:r>
            <a:endParaRPr lang="pt-PT" dirty="0">
              <a:latin typeface="Myriad Pro" panose="020B0503030403020204"/>
              <a:ea typeface="Times New Roman" panose="02020603050405020304" pitchFamily="18" charset="0"/>
            </a:endParaRPr>
          </a:p>
          <a:p>
            <a:r>
              <a:rPr lang="pt-PT" dirty="0">
                <a:latin typeface="Myriad Pro" panose="020B0503030403020204"/>
                <a:ea typeface="Times New Roman" panose="02020603050405020304" pitchFamily="18" charset="0"/>
              </a:rPr>
              <a:t>Teresa M. V. D. Pinho e Melo</a:t>
            </a:r>
            <a:endParaRPr lang="pt-PT" dirty="0">
              <a:effectLst/>
              <a:latin typeface="Myriad Pro" panose="020B0503030403020204"/>
              <a:ea typeface="Times New Roman" panose="02020603050405020304" pitchFamily="18" charset="0"/>
            </a:endParaRPr>
          </a:p>
          <a:p>
            <a:r>
              <a:rPr lang="pt-PT" dirty="0" err="1">
                <a:effectLst/>
                <a:latin typeface="Myriad Pro" panose="020B0503030403020204"/>
                <a:ea typeface="Times New Roman" panose="02020603050405020304" pitchFamily="18" charset="0"/>
              </a:rPr>
              <a:t>Srinivas</a:t>
            </a:r>
            <a:r>
              <a:rPr lang="pt-PT" dirty="0">
                <a:effectLst/>
                <a:latin typeface="Myriad Pro" panose="020B0503030403020204"/>
                <a:ea typeface="Times New Roman" panose="02020603050405020304" pitchFamily="18" charset="0"/>
              </a:rPr>
              <a:t> </a:t>
            </a:r>
            <a:r>
              <a:rPr lang="pt-PT" dirty="0" err="1">
                <a:effectLst/>
                <a:latin typeface="Myriad Pro" panose="020B0503030403020204"/>
                <a:ea typeface="Times New Roman" panose="02020603050405020304" pitchFamily="18" charset="0"/>
              </a:rPr>
              <a:t>Doddipatla</a:t>
            </a:r>
            <a:endParaRPr lang="pt-PT" dirty="0">
              <a:effectLst/>
              <a:latin typeface="Myriad Pro" panose="020B0503030403020204"/>
              <a:ea typeface="Times New Roman" panose="02020603050405020304" pitchFamily="18" charset="0"/>
            </a:endParaRPr>
          </a:p>
          <a:p>
            <a:r>
              <a:rPr lang="pt-PT" dirty="0">
                <a:latin typeface="Myriad Pro" panose="020B0503030403020204"/>
                <a:ea typeface="Times New Roman" panose="02020603050405020304" pitchFamily="18" charset="0"/>
              </a:rPr>
              <a:t>Nelson Pereira</a:t>
            </a:r>
          </a:p>
          <a:p>
            <a:r>
              <a:rPr lang="pt-PT" dirty="0">
                <a:latin typeface="Myriad Pro" panose="020B0503030403020204"/>
                <a:ea typeface="Times New Roman" panose="02020603050405020304" pitchFamily="18" charset="0"/>
              </a:rPr>
              <a:t>Luís Viegas</a:t>
            </a:r>
          </a:p>
          <a:p>
            <a:r>
              <a:rPr lang="pt-PT" dirty="0">
                <a:effectLst/>
                <a:latin typeface="Myriad Pro" panose="020B0503030403020204"/>
                <a:ea typeface="Times New Roman" panose="02020603050405020304" pitchFamily="18" charset="0"/>
              </a:rPr>
              <a:t>Stephanie </a:t>
            </a:r>
            <a:r>
              <a:rPr lang="pt-PT" dirty="0" err="1">
                <a:effectLst/>
                <a:latin typeface="Myriad Pro" panose="020B0503030403020204"/>
                <a:ea typeface="Times New Roman" panose="02020603050405020304" pitchFamily="18" charset="0"/>
              </a:rPr>
              <a:t>Knezz</a:t>
            </a:r>
            <a:endParaRPr lang="pt-PT" dirty="0">
              <a:effectLst/>
              <a:latin typeface="Myriad Pro" panose="020B0503030403020204"/>
              <a:ea typeface="Times New Roman" panose="02020603050405020304" pitchFamily="18" charset="0"/>
            </a:endParaRPr>
          </a:p>
          <a:p>
            <a:r>
              <a:rPr lang="pt-PT" dirty="0">
                <a:effectLst/>
                <a:latin typeface="Myriad Pro" panose="020B0503030403020204"/>
                <a:ea typeface="Times New Roman" panose="02020603050405020304" pitchFamily="18" charset="0"/>
              </a:rPr>
              <a:t>Samuel </a:t>
            </a:r>
            <a:r>
              <a:rPr lang="pt-PT" dirty="0" err="1">
                <a:effectLst/>
                <a:latin typeface="Myriad Pro" panose="020B0503030403020204"/>
                <a:ea typeface="Times New Roman" panose="02020603050405020304" pitchFamily="18" charset="0"/>
              </a:rPr>
              <a:t>Wood</a:t>
            </a:r>
            <a:endParaRPr lang="pt-PT" dirty="0">
              <a:effectLst/>
              <a:latin typeface="Myriad Pro" panose="020B0503030403020204"/>
              <a:ea typeface="Times New Roman" panose="02020603050405020304" pitchFamily="18" charset="0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68BAD19E-0922-875A-F3AA-B3B66245DEAD}"/>
              </a:ext>
            </a:extLst>
          </p:cNvPr>
          <p:cNvSpPr txBox="1"/>
          <p:nvPr/>
        </p:nvSpPr>
        <p:spPr>
          <a:xfrm>
            <a:off x="1044083" y="1044501"/>
            <a:ext cx="4782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dirty="0" err="1">
                <a:latin typeface="Arial" panose="020B0604020202020204" pitchFamily="34" charset="0"/>
                <a:cs typeface="Arial" panose="020B0604020202020204" pitchFamily="34" charset="0"/>
              </a:rPr>
              <a:t>Supervisors</a:t>
            </a:r>
            <a:r>
              <a:rPr lang="pt-P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800" dirty="0" err="1">
                <a:latin typeface="Arial" panose="020B0604020202020204" pitchFamily="34" charset="0"/>
                <a:cs typeface="Arial" panose="020B0604020202020204" pitchFamily="34" charset="0"/>
              </a:rPr>
              <a:t>Colleagues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Imagem 21">
            <a:extLst>
              <a:ext uri="{FF2B5EF4-FFF2-40B4-BE49-F238E27FC236}">
                <a16:creationId xmlns:a16="http://schemas.microsoft.com/office/drawing/2014/main" id="{64256150-D459-A8F5-B5C9-E3DBCA1CCDD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3" t="15954" r="9333" b="16046"/>
          <a:stretch/>
        </p:blipFill>
        <p:spPr>
          <a:xfrm>
            <a:off x="8331100" y="875852"/>
            <a:ext cx="2054960" cy="1145387"/>
          </a:xfrm>
          <a:prstGeom prst="rect">
            <a:avLst/>
          </a:prstGeom>
        </p:spPr>
      </p:pic>
      <p:sp>
        <p:nvSpPr>
          <p:cNvPr id="24" name="CaixaDeTexto 23">
            <a:extLst>
              <a:ext uri="{FF2B5EF4-FFF2-40B4-BE49-F238E27FC236}">
                <a16:creationId xmlns:a16="http://schemas.microsoft.com/office/drawing/2014/main" id="{A888CF06-F146-EE60-D5DE-3628BCA6E6E1}"/>
              </a:ext>
            </a:extLst>
          </p:cNvPr>
          <p:cNvSpPr txBox="1"/>
          <p:nvPr/>
        </p:nvSpPr>
        <p:spPr>
          <a:xfrm>
            <a:off x="7505700" y="5364999"/>
            <a:ext cx="500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latin typeface="Myriad Pro" panose="020B0503030403020204"/>
              </a:rPr>
              <a:t>PhD Grant (</a:t>
            </a:r>
            <a:r>
              <a:rPr lang="pt-PT" sz="2000" b="0" i="0" u="none" strike="noStrike" baseline="0" dirty="0">
                <a:solidFill>
                  <a:srgbClr val="000000"/>
                </a:solidFill>
                <a:latin typeface="Myriad Pro" panose="020B0503030403020204"/>
              </a:rPr>
              <a:t>SFRH/BD/04467/2020)</a:t>
            </a:r>
            <a:endParaRPr lang="pt-PT" sz="2000" dirty="0">
              <a:latin typeface="Myriad Pro" panose="020B0503030403020204"/>
            </a:endParaRPr>
          </a:p>
        </p:txBody>
      </p:sp>
      <p:pic>
        <p:nvPicPr>
          <p:cNvPr id="25" name="Imagem 24" descr="Uma imagem com texto&#10;&#10;Descrição gerada automaticamente">
            <a:extLst>
              <a:ext uri="{FF2B5EF4-FFF2-40B4-BE49-F238E27FC236}">
                <a16:creationId xmlns:a16="http://schemas.microsoft.com/office/drawing/2014/main" id="{A95D5BDF-6D4F-A636-69F8-4B2CE09E1A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8442" y="1748398"/>
            <a:ext cx="2281258" cy="2286736"/>
          </a:xfrm>
          <a:prstGeom prst="rect">
            <a:avLst/>
          </a:prstGeom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3CDC49CC-C499-FF3B-5989-1E68AF03A41A}"/>
              </a:ext>
            </a:extLst>
          </p:cNvPr>
          <p:cNvSpPr txBox="1"/>
          <p:nvPr/>
        </p:nvSpPr>
        <p:spPr>
          <a:xfrm>
            <a:off x="1439462" y="5951063"/>
            <a:ext cx="9599574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0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This work was supported by Projects POCI-01-0145-FEDER-028973 and PTDC/QUI-QFI/1880/2020, funded by National Funds via the Portuguese Foundation for Science and Technology (FCT), the first being also funded by FEDER, via Portugal 2020 − POCI. The Coimbra Chemistry Centre is supported by FCT through projects UIDB/QUI/0313/2020 and UIDP/QUI/0313/2020, </a:t>
            </a:r>
            <a:r>
              <a:rPr lang="en-US" sz="105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cofunded</a:t>
            </a:r>
            <a:r>
              <a:rPr lang="en-US" sz="105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by COMPETE. J.P.L.R. acknowledges the Project POCI-01-0145-FEDER-028973 for a Researcher grant and FCT for a PhD (SFRH/BD/04467/2020) grant. C.M.N. acknowledges FCT for an Auxiliary Researcher grant. N.A.M.P acknowledges the Project POCI-01-0145-FEDER-028973 for a Junior Researcher grant.</a:t>
            </a:r>
            <a:endParaRPr lang="pt-PT" sz="105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E7297FE9-B2BA-9C36-E192-D11A938B7C82}"/>
              </a:ext>
            </a:extLst>
          </p:cNvPr>
          <p:cNvSpPr txBox="1"/>
          <p:nvPr/>
        </p:nvSpPr>
        <p:spPr>
          <a:xfrm>
            <a:off x="0" y="85724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Acknowledgments</a:t>
            </a:r>
          </a:p>
          <a:p>
            <a:endParaRPr lang="pt-PT" dirty="0"/>
          </a:p>
        </p:txBody>
      </p:sp>
      <p:cxnSp>
        <p:nvCxnSpPr>
          <p:cNvPr id="30" name="Conexão reta 29">
            <a:extLst>
              <a:ext uri="{FF2B5EF4-FFF2-40B4-BE49-F238E27FC236}">
                <a16:creationId xmlns:a16="http://schemas.microsoft.com/office/drawing/2014/main" id="{54FAED43-B1ED-9F26-9593-08726830AF78}"/>
              </a:ext>
            </a:extLst>
          </p:cNvPr>
          <p:cNvCxnSpPr>
            <a:cxnSpLocks/>
          </p:cNvCxnSpPr>
          <p:nvPr/>
        </p:nvCxnSpPr>
        <p:spPr>
          <a:xfrm>
            <a:off x="1596000" y="805542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Fundação para a Ciência e a Tecnologia (FCT) | Heritage ...">
            <a:extLst>
              <a:ext uri="{FF2B5EF4-FFF2-40B4-BE49-F238E27FC236}">
                <a16:creationId xmlns:a16="http://schemas.microsoft.com/office/drawing/2014/main" id="{5EE21559-E776-A521-E278-E6AE8759D6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955" y="3850126"/>
            <a:ext cx="1575343" cy="1378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480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18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3">
            <a:extLst>
              <a:ext uri="{FF2B5EF4-FFF2-40B4-BE49-F238E27FC236}">
                <a16:creationId xmlns:a16="http://schemas.microsoft.com/office/drawing/2014/main" id="{3D8A8941-289D-976F-76C0-80250C23B9B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" t="912" r="51629" b="56680"/>
          <a:stretch/>
        </p:blipFill>
        <p:spPr>
          <a:xfrm>
            <a:off x="6783572" y="2086196"/>
            <a:ext cx="5291469" cy="3044661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8E87BFD2-535F-FBFB-E578-CEA6FC0D21DC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Switching on Tunneling Reactions</a:t>
            </a:r>
          </a:p>
          <a:p>
            <a:endParaRPr lang="pt-PT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1FF2A955-AC2D-3C8C-67FF-007850CB33DF}"/>
              </a:ext>
            </a:extLst>
          </p:cNvPr>
          <p:cNvSpPr txBox="1"/>
          <p:nvPr/>
        </p:nvSpPr>
        <p:spPr>
          <a:xfrm>
            <a:off x="6839064" y="3105329"/>
            <a:ext cx="958735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sa-5 | aa-5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18467C0-0F18-4A21-778E-57E280B25E22}"/>
              </a:ext>
            </a:extLst>
          </p:cNvPr>
          <p:cNvSpPr txBox="1"/>
          <p:nvPr/>
        </p:nvSpPr>
        <p:spPr>
          <a:xfrm>
            <a:off x="6981305" y="4721708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as-5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C12A02E-616B-C418-9CE6-09D2CA64715F}"/>
              </a:ext>
            </a:extLst>
          </p:cNvPr>
          <p:cNvSpPr txBox="1"/>
          <p:nvPr/>
        </p:nvSpPr>
        <p:spPr>
          <a:xfrm>
            <a:off x="9116060" y="3087797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95B8427-0F0E-7690-7A69-B0040F45F313}"/>
              </a:ext>
            </a:extLst>
          </p:cNvPr>
          <p:cNvSpPr txBox="1"/>
          <p:nvPr/>
        </p:nvSpPr>
        <p:spPr>
          <a:xfrm>
            <a:off x="9135358" y="4810455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1AF6EA8A-CEA6-F6CA-0A1E-33DF4650DF13}"/>
              </a:ext>
            </a:extLst>
          </p:cNvPr>
          <p:cNvSpPr txBox="1"/>
          <p:nvPr/>
        </p:nvSpPr>
        <p:spPr>
          <a:xfrm>
            <a:off x="11343640" y="4853858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Z-7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B27646D5-9BF2-7303-2FE3-407D5FF115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89" y="1026675"/>
            <a:ext cx="6530368" cy="5443201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8FB73D6F-BCE4-D6E8-7809-CC6B3AB1E1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" t="26837" r="90019" b="63090"/>
          <a:stretch/>
        </p:blipFill>
        <p:spPr>
          <a:xfrm>
            <a:off x="5537839" y="3541373"/>
            <a:ext cx="998057" cy="1047663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F8C5AED6-082E-88A9-D7DE-0EC7D7CEDCE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48" t="27081" r="60469" b="62847"/>
          <a:stretch/>
        </p:blipFill>
        <p:spPr>
          <a:xfrm>
            <a:off x="1175467" y="3677786"/>
            <a:ext cx="863600" cy="1047663"/>
          </a:xfrm>
          <a:prstGeom prst="rect">
            <a:avLst/>
          </a:prstGeom>
        </p:spPr>
      </p:pic>
      <p:grpSp>
        <p:nvGrpSpPr>
          <p:cNvPr id="16" name="Agrupar 15">
            <a:extLst>
              <a:ext uri="{FF2B5EF4-FFF2-40B4-BE49-F238E27FC236}">
                <a16:creationId xmlns:a16="http://schemas.microsoft.com/office/drawing/2014/main" id="{CD0F015F-6218-A8A5-87A2-9F9719841121}"/>
              </a:ext>
            </a:extLst>
          </p:cNvPr>
          <p:cNvGrpSpPr/>
          <p:nvPr/>
        </p:nvGrpSpPr>
        <p:grpSpPr>
          <a:xfrm>
            <a:off x="3066538" y="3555713"/>
            <a:ext cx="922780" cy="1083735"/>
            <a:chOff x="6176521" y="3707899"/>
            <a:chExt cx="922780" cy="1083735"/>
          </a:xfrm>
        </p:grpSpPr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1DC3B41A-36E6-897E-E9E4-8F8A92389CD5}"/>
                </a:ext>
              </a:extLst>
            </p:cNvPr>
            <p:cNvSpPr/>
            <p:nvPr/>
          </p:nvSpPr>
          <p:spPr>
            <a:xfrm>
              <a:off x="6210300" y="3743971"/>
              <a:ext cx="889001" cy="10476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 dirty="0"/>
            </a:p>
          </p:txBody>
        </p:sp>
        <p:pic>
          <p:nvPicPr>
            <p:cNvPr id="18" name="Imagem 17">
              <a:extLst>
                <a:ext uri="{FF2B5EF4-FFF2-40B4-BE49-F238E27FC236}">
                  <a16:creationId xmlns:a16="http://schemas.microsoft.com/office/drawing/2014/main" id="{91441AE6-79A3-5A74-0751-2CC555B066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08" t="26794" r="75542" b="62786"/>
            <a:stretch/>
          </p:blipFill>
          <p:spPr>
            <a:xfrm>
              <a:off x="6176521" y="3707899"/>
              <a:ext cx="889001" cy="1083735"/>
            </a:xfrm>
            <a:prstGeom prst="rect">
              <a:avLst/>
            </a:prstGeom>
          </p:spPr>
        </p:pic>
      </p:grp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2A2909D1-EDE0-556C-8B57-24DB10181FF4}"/>
              </a:ext>
            </a:extLst>
          </p:cNvPr>
          <p:cNvSpPr txBox="1"/>
          <p:nvPr/>
        </p:nvSpPr>
        <p:spPr>
          <a:xfrm>
            <a:off x="5641531" y="3318387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a-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83074440-CE74-D6CB-1574-C8FB65C48C4B}"/>
              </a:ext>
            </a:extLst>
          </p:cNvPr>
          <p:cNvSpPr txBox="1"/>
          <p:nvPr/>
        </p:nvSpPr>
        <p:spPr>
          <a:xfrm>
            <a:off x="3132447" y="3351530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s-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C0AB0E01-170F-E7E6-BC03-2C9466318D1F}"/>
              </a:ext>
            </a:extLst>
          </p:cNvPr>
          <p:cNvSpPr txBox="1"/>
          <p:nvPr/>
        </p:nvSpPr>
        <p:spPr>
          <a:xfrm>
            <a:off x="1242732" y="4814530"/>
            <a:ext cx="428753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Z-7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532077E0-8FB4-FBF4-69E2-C75090C9A429}"/>
              </a:ext>
            </a:extLst>
          </p:cNvPr>
          <p:cNvSpPr txBox="1"/>
          <p:nvPr/>
        </p:nvSpPr>
        <p:spPr>
          <a:xfrm>
            <a:off x="1107086" y="3382328"/>
            <a:ext cx="608216" cy="27699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Z-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7339211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>
            <a:extLst>
              <a:ext uri="{FF2B5EF4-FFF2-40B4-BE49-F238E27FC236}">
                <a16:creationId xmlns:a16="http://schemas.microsoft.com/office/drawing/2014/main" id="{212CF267-D673-4329-8628-002D3155C480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Selectivity in Chemistry: Classical Interpretation</a:t>
            </a:r>
          </a:p>
          <a:p>
            <a:endParaRPr lang="pt-PT" dirty="0"/>
          </a:p>
        </p:txBody>
      </p:sp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19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Objeto 3">
            <a:extLst>
              <a:ext uri="{FF2B5EF4-FFF2-40B4-BE49-F238E27FC236}">
                <a16:creationId xmlns:a16="http://schemas.microsoft.com/office/drawing/2014/main" id="{74E6B6F8-6F8E-3143-86B8-97D4A389558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7047843"/>
              </p:ext>
            </p:extLst>
          </p:nvPr>
        </p:nvGraphicFramePr>
        <p:xfrm>
          <a:off x="369113" y="3413692"/>
          <a:ext cx="4896628" cy="1053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2" imgW="2404342" imgH="517793" progId="ChemDraw.Document.6.0">
                  <p:embed/>
                </p:oleObj>
              </mc:Choice>
              <mc:Fallback>
                <p:oleObj name="CS ChemDraw Drawing" r:id="rId2" imgW="2404342" imgH="517793" progId="ChemDraw.Document.6.0">
                  <p:embed/>
                  <p:pic>
                    <p:nvPicPr>
                      <p:cNvPr id="4" name="Objeto 3">
                        <a:extLst>
                          <a:ext uri="{FF2B5EF4-FFF2-40B4-BE49-F238E27FC236}">
                            <a16:creationId xmlns:a16="http://schemas.microsoft.com/office/drawing/2014/main" id="{74E6B6F8-6F8E-3143-86B8-97D4A38955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69113" y="3413692"/>
                        <a:ext cx="4896628" cy="1053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aixaDeTexto 4">
            <a:extLst>
              <a:ext uri="{FF2B5EF4-FFF2-40B4-BE49-F238E27FC236}">
                <a16:creationId xmlns:a16="http://schemas.microsoft.com/office/drawing/2014/main" id="{45AA6F7D-09F5-841E-C052-088276318F3E}"/>
              </a:ext>
            </a:extLst>
          </p:cNvPr>
          <p:cNvSpPr txBox="1"/>
          <p:nvPr/>
        </p:nvSpPr>
        <p:spPr>
          <a:xfrm>
            <a:off x="691023" y="2099878"/>
            <a:ext cx="43274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Addition of Alkyl Halides to</a:t>
            </a:r>
          </a:p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Asymmetric Alkenes</a:t>
            </a:r>
          </a:p>
          <a:p>
            <a:pPr algn="ctr"/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  <a:p>
            <a:endParaRPr lang="en-US" dirty="0"/>
          </a:p>
        </p:txBody>
      </p:sp>
      <p:pic>
        <p:nvPicPr>
          <p:cNvPr id="8" name="Imagem 7" descr="Uma imagem com texto, diagrama, file, Tipo de letra&#10;&#10;Descrição gerada automaticamente">
            <a:extLst>
              <a:ext uri="{FF2B5EF4-FFF2-40B4-BE49-F238E27FC236}">
                <a16:creationId xmlns:a16="http://schemas.microsoft.com/office/drawing/2014/main" id="{63C52A34-06E7-234F-837F-5A83673906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3672" y="1240976"/>
            <a:ext cx="6505880" cy="4700554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7542B723-8947-9517-E37F-B7A93112350C}"/>
              </a:ext>
            </a:extLst>
          </p:cNvPr>
          <p:cNvSpPr txBox="1"/>
          <p:nvPr/>
        </p:nvSpPr>
        <p:spPr>
          <a:xfrm>
            <a:off x="121920" y="6435398"/>
            <a:ext cx="1114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effectLst/>
                <a:ea typeface="Calibri" panose="020F0502020204030204" pitchFamily="34" charset="0"/>
              </a:rPr>
              <a:t>T. W. G.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Solomons</a:t>
            </a:r>
            <a:r>
              <a:rPr lang="pt-PT" sz="1400" dirty="0">
                <a:effectLst/>
                <a:ea typeface="Calibri" panose="020F0502020204030204" pitchFamily="34" charset="0"/>
              </a:rPr>
              <a:t>, C. B.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Fryhle</a:t>
            </a:r>
            <a:r>
              <a:rPr lang="pt-PT" sz="1400" dirty="0">
                <a:effectLst/>
                <a:ea typeface="Calibri" panose="020F0502020204030204" pitchFamily="34" charset="0"/>
              </a:rPr>
              <a:t>, S. A.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Snyder</a:t>
            </a:r>
            <a:r>
              <a:rPr lang="pt-PT" sz="1400" dirty="0">
                <a:effectLst/>
                <a:ea typeface="Calibri" panose="020F0502020204030204" pitchFamily="34" charset="0"/>
              </a:rPr>
              <a:t>, </a:t>
            </a:r>
            <a:r>
              <a:rPr lang="pt-PT" sz="1400" i="1" dirty="0" err="1">
                <a:effectLst/>
                <a:ea typeface="Calibri" panose="020F0502020204030204" pitchFamily="34" charset="0"/>
              </a:rPr>
              <a:t>Organic</a:t>
            </a:r>
            <a:r>
              <a:rPr lang="pt-PT" sz="1400" i="1" dirty="0">
                <a:effectLst/>
                <a:ea typeface="Calibri" panose="020F0502020204030204" pitchFamily="34" charset="0"/>
              </a:rPr>
              <a:t> </a:t>
            </a:r>
            <a:r>
              <a:rPr lang="pt-PT" sz="1400" i="1" dirty="0" err="1">
                <a:effectLst/>
                <a:ea typeface="Calibri" panose="020F0502020204030204" pitchFamily="34" charset="0"/>
              </a:rPr>
              <a:t>Chemistry</a:t>
            </a:r>
            <a:r>
              <a:rPr lang="pt-PT" sz="1400" dirty="0">
                <a:effectLst/>
                <a:ea typeface="Calibri" panose="020F0502020204030204" pitchFamily="34" charset="0"/>
              </a:rPr>
              <a:t>, 12th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Edn</a:t>
            </a:r>
            <a:r>
              <a:rPr lang="pt-PT" sz="1400" dirty="0">
                <a:effectLst/>
                <a:ea typeface="Calibri" panose="020F0502020204030204" pitchFamily="34" charset="0"/>
              </a:rPr>
              <a:t>, John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Wiley</a:t>
            </a:r>
            <a:r>
              <a:rPr lang="pt-PT" sz="1400" dirty="0">
                <a:effectLst/>
                <a:ea typeface="Calibri" panose="020F0502020204030204" pitchFamily="34" charset="0"/>
              </a:rPr>
              <a:t> &amp; Sons, </a:t>
            </a:r>
            <a:r>
              <a:rPr lang="pt-PT" sz="1400" b="1" dirty="0">
                <a:effectLst/>
                <a:ea typeface="Calibri" panose="020F0502020204030204" pitchFamily="34" charset="0"/>
              </a:rPr>
              <a:t>2016</a:t>
            </a:r>
            <a:r>
              <a:rPr lang="pt-PT" sz="1400" dirty="0">
                <a:effectLst/>
                <a:ea typeface="Calibri" panose="020F0502020204030204" pitchFamily="34" charset="0"/>
              </a:rPr>
              <a:t>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79510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áfico 10">
            <a:extLst>
              <a:ext uri="{FF2B5EF4-FFF2-40B4-BE49-F238E27FC236}">
                <a16:creationId xmlns:a16="http://schemas.microsoft.com/office/drawing/2014/main" id="{723E1530-0C15-9591-90DF-BA3A7CCE89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0306" y="1640901"/>
            <a:ext cx="4830000" cy="2898000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212CF267-D673-4329-8628-002D3155C480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Over-the-barrier Reactivity</a:t>
            </a:r>
          </a:p>
          <a:p>
            <a:endParaRPr lang="pt-PT" dirty="0"/>
          </a:p>
        </p:txBody>
      </p:sp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2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0DC4F286-E414-FBFE-DD47-FB625A3D02E6}"/>
                  </a:ext>
                </a:extLst>
              </p:cNvPr>
              <p:cNvSpPr txBox="1"/>
              <p:nvPr/>
            </p:nvSpPr>
            <p:spPr>
              <a:xfrm>
                <a:off x="0" y="5217099"/>
                <a:ext cx="6096000" cy="4939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P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.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pt-P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𝐸𝑎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CaixaDeTexto 5">
                <a:extLst>
                  <a:ext uri="{FF2B5EF4-FFF2-40B4-BE49-F238E27FC236}">
                    <a16:creationId xmlns:a16="http://schemas.microsoft.com/office/drawing/2014/main" id="{0DC4F286-E414-FBFE-DD47-FB625A3D02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217099"/>
                <a:ext cx="6096000" cy="49398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0DACCA96-20C3-59F5-8A8B-59500E240F0F}"/>
                  </a:ext>
                </a:extLst>
              </p:cNvPr>
              <p:cNvSpPr txBox="1"/>
              <p:nvPr/>
            </p:nvSpPr>
            <p:spPr>
              <a:xfrm>
                <a:off x="0" y="5676192"/>
                <a:ext cx="6096000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pt-P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t-PT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pt-P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func>
                      <m:r>
                        <a:rPr lang="en-US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pt-P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d>
                        <m:dPr>
                          <m:ctrlP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pt-P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 </m:t>
                      </m:r>
                      <m:f>
                        <m:fPr>
                          <m:ctrlP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𝐸𝑎</m:t>
                          </m:r>
                        </m:num>
                        <m:den>
                          <m: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d>
                        <m:dPr>
                          <m:ctrlP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P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pt-P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0DACCA96-20C3-59F5-8A8B-59500E240F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676192"/>
                <a:ext cx="6096000" cy="71468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CaixaDeTexto 11">
            <a:extLst>
              <a:ext uri="{FF2B5EF4-FFF2-40B4-BE49-F238E27FC236}">
                <a16:creationId xmlns:a16="http://schemas.microsoft.com/office/drawing/2014/main" id="{1C451295-60B1-F8FF-4918-90B9DA08851E}"/>
              </a:ext>
            </a:extLst>
          </p:cNvPr>
          <p:cNvSpPr txBox="1"/>
          <p:nvPr/>
        </p:nvSpPr>
        <p:spPr>
          <a:xfrm>
            <a:off x="884274" y="4698177"/>
            <a:ext cx="4327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Arrhenius Equation</a:t>
            </a:r>
          </a:p>
        </p:txBody>
      </p:sp>
      <p:pic>
        <p:nvPicPr>
          <p:cNvPr id="14" name="Gráfico 13">
            <a:extLst>
              <a:ext uri="{FF2B5EF4-FFF2-40B4-BE49-F238E27FC236}">
                <a16:creationId xmlns:a16="http://schemas.microsoft.com/office/drawing/2014/main" id="{9C6738FC-872D-CF13-18FE-E463DB7FB3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45653" y="1486784"/>
            <a:ext cx="4199629" cy="3397453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144EA158-9BF2-E627-4B35-8D5B8B6712F2}"/>
              </a:ext>
            </a:extLst>
          </p:cNvPr>
          <p:cNvSpPr txBox="1"/>
          <p:nvPr/>
        </p:nvSpPr>
        <p:spPr>
          <a:xfrm>
            <a:off x="6725865" y="999536"/>
            <a:ext cx="4327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Arrhenius</a:t>
            </a: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Plot</a:t>
            </a:r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  <a:p>
            <a:endParaRPr lang="en-US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54B851CB-C33D-17EB-0BA8-C49072B001DF}"/>
              </a:ext>
            </a:extLst>
          </p:cNvPr>
          <p:cNvSpPr txBox="1"/>
          <p:nvPr/>
        </p:nvSpPr>
        <p:spPr>
          <a:xfrm>
            <a:off x="789104" y="999536"/>
            <a:ext cx="4327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Double-well</a:t>
            </a: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Potential</a:t>
            </a:r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48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155C4315-7FA5-4307-58F8-1D31F71A60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45653" y="1486784"/>
            <a:ext cx="4199629" cy="3397453"/>
          </a:xfrm>
          <a:prstGeom prst="rect">
            <a:avLst/>
          </a:prstGeom>
        </p:spPr>
      </p:pic>
      <p:sp>
        <p:nvSpPr>
          <p:cNvPr id="17" name="CaixaDeTexto 16">
            <a:extLst>
              <a:ext uri="{FF2B5EF4-FFF2-40B4-BE49-F238E27FC236}">
                <a16:creationId xmlns:a16="http://schemas.microsoft.com/office/drawing/2014/main" id="{212CF267-D673-4329-8628-002D3155C480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Quantum Tunneling: The phenomena</a:t>
            </a:r>
          </a:p>
          <a:p>
            <a:endParaRPr lang="pt-PT" dirty="0"/>
          </a:p>
        </p:txBody>
      </p:sp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3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aixaDeTexto 1">
                <a:extLst>
                  <a:ext uri="{FF2B5EF4-FFF2-40B4-BE49-F238E27FC236}">
                    <a16:creationId xmlns:a16="http://schemas.microsoft.com/office/drawing/2014/main" id="{0D13BB1D-29BB-9DA9-3BA5-6781F0624473}"/>
                  </a:ext>
                </a:extLst>
              </p:cNvPr>
              <p:cNvSpPr txBox="1"/>
              <p:nvPr/>
            </p:nvSpPr>
            <p:spPr>
              <a:xfrm>
                <a:off x="-329652" y="5347135"/>
                <a:ext cx="6381662" cy="9919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</m:e>
                            <m:sup>
                              <m: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𝑤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pt-PT" b="0" i="1" smtClean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  <m:sup>
                                      <m:r>
                                        <a:rPr lang="en-US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d>
                                <m:dPr>
                                  <m:ctrlPr>
                                    <a:rPr lang="en-US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𝑉</m:t>
                                      </m:r>
                                    </m:e>
                                    <m:sub>
                                      <m:r>
                                        <a:rPr lang="en-US" i="0">
                                          <a:solidFill>
                                            <a:srgbClr val="4472C4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r>
                                    <a:rPr lang="en-US" i="0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i="1">
                                      <a:solidFill>
                                        <a:srgbClr val="4472C4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</m:d>
                            </m:e>
                          </m:rad>
                        </m:e>
                      </m:d>
                      <m:r>
                        <a:rPr lang="pt-P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pt-P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𝑣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CaixaDeTexto 1">
                <a:extLst>
                  <a:ext uri="{FF2B5EF4-FFF2-40B4-BE49-F238E27FC236}">
                    <a16:creationId xmlns:a16="http://schemas.microsoft.com/office/drawing/2014/main" id="{0D13BB1D-29BB-9DA9-3BA5-6781F06244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29652" y="5347135"/>
                <a:ext cx="6381662" cy="9919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m 3" descr="Uma imagem com texto, objeto de exterior&#10;&#10;Descrição gerada automaticamente">
            <a:extLst>
              <a:ext uri="{FF2B5EF4-FFF2-40B4-BE49-F238E27FC236}">
                <a16:creationId xmlns:a16="http://schemas.microsoft.com/office/drawing/2014/main" id="{9E62BAE7-B58A-F038-96C8-49CB025549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00" y="1641600"/>
            <a:ext cx="4833764" cy="2898389"/>
          </a:xfrm>
          <a:prstGeom prst="rect">
            <a:avLst/>
          </a:prstGeom>
        </p:spPr>
      </p:pic>
      <p:pic>
        <p:nvPicPr>
          <p:cNvPr id="7" name="Gráfico 6">
            <a:extLst>
              <a:ext uri="{FF2B5EF4-FFF2-40B4-BE49-F238E27FC236}">
                <a16:creationId xmlns:a16="http://schemas.microsoft.com/office/drawing/2014/main" id="{9D2616B1-491E-FEA7-D234-75C330733B7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544800" y="1486800"/>
            <a:ext cx="4204716" cy="3401568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6FC4BFDE-AF54-1A4B-992A-979FBECA3499}"/>
              </a:ext>
            </a:extLst>
          </p:cNvPr>
          <p:cNvSpPr txBox="1"/>
          <p:nvPr/>
        </p:nvSpPr>
        <p:spPr>
          <a:xfrm>
            <a:off x="697453" y="4738053"/>
            <a:ext cx="4327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Tunneling Contribution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B5B4D18-1EAC-1555-9CA0-BE7D10B75E20}"/>
              </a:ext>
            </a:extLst>
          </p:cNvPr>
          <p:cNvSpPr txBox="1"/>
          <p:nvPr/>
        </p:nvSpPr>
        <p:spPr>
          <a:xfrm>
            <a:off x="6725865" y="999536"/>
            <a:ext cx="4327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Arrhenius</a:t>
            </a: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Plot</a:t>
            </a:r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  <a:p>
            <a:endParaRPr lang="en-US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D522875-F147-0CD1-3031-AD827347505B}"/>
              </a:ext>
            </a:extLst>
          </p:cNvPr>
          <p:cNvSpPr txBox="1"/>
          <p:nvPr/>
        </p:nvSpPr>
        <p:spPr>
          <a:xfrm>
            <a:off x="789104" y="999536"/>
            <a:ext cx="4327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Double-well</a:t>
            </a: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Potential</a:t>
            </a:r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A2C00FD3-52A8-A827-D43F-F4A719F4AADD}"/>
                  </a:ext>
                </a:extLst>
              </p:cNvPr>
              <p:cNvSpPr txBox="1"/>
              <p:nvPr/>
            </p:nvSpPr>
            <p:spPr>
              <a:xfrm>
                <a:off x="5841591" y="5256975"/>
                <a:ext cx="6096000" cy="4939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en-US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pt-P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.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p>
                          <m:f>
                            <m:fPr>
                              <m:ctrlPr>
                                <a:rPr lang="en-US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pt-P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𝐸𝑎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  <m:r>
                                <a:rPr lang="en-US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CaixaDeTexto 8">
                <a:extLst>
                  <a:ext uri="{FF2B5EF4-FFF2-40B4-BE49-F238E27FC236}">
                    <a16:creationId xmlns:a16="http://schemas.microsoft.com/office/drawing/2014/main" id="{A2C00FD3-52A8-A827-D43F-F4A719F4AA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1591" y="5256975"/>
                <a:ext cx="6096000" cy="49398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aixaDeTexto 9">
                <a:extLst>
                  <a:ext uri="{FF2B5EF4-FFF2-40B4-BE49-F238E27FC236}">
                    <a16:creationId xmlns:a16="http://schemas.microsoft.com/office/drawing/2014/main" id="{69507A55-9756-4C4D-D89E-7CC8787BDF2D}"/>
                  </a:ext>
                </a:extLst>
              </p:cNvPr>
              <p:cNvSpPr txBox="1"/>
              <p:nvPr/>
            </p:nvSpPr>
            <p:spPr>
              <a:xfrm>
                <a:off x="5841591" y="5716068"/>
                <a:ext cx="6096000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pt-PT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pt-PT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pt-PT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func>
                      <m:r>
                        <a:rPr lang="en-US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pt-PT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ln</m:t>
                      </m:r>
                      <m:d>
                        <m:dPr>
                          <m:ctrlP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</m:d>
                      <m:r>
                        <a:rPr lang="pt-PT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 </m:t>
                      </m:r>
                      <m:f>
                        <m:fPr>
                          <m:ctrlP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𝐸𝑎</m:t>
                          </m:r>
                        </m:num>
                        <m:den>
                          <m: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den>
                      </m:f>
                      <m:d>
                        <m:dPr>
                          <m:ctrlPr>
                            <a:rPr lang="pt-PT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pt-P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pt-PT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pt-PT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CaixaDeTexto 9">
                <a:extLst>
                  <a:ext uri="{FF2B5EF4-FFF2-40B4-BE49-F238E27FC236}">
                    <a16:creationId xmlns:a16="http://schemas.microsoft.com/office/drawing/2014/main" id="{69507A55-9756-4C4D-D89E-7CC8787BDF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1591" y="5716068"/>
                <a:ext cx="6096000" cy="71468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aixaDeTexto 10">
            <a:extLst>
              <a:ext uri="{FF2B5EF4-FFF2-40B4-BE49-F238E27FC236}">
                <a16:creationId xmlns:a16="http://schemas.microsoft.com/office/drawing/2014/main" id="{AEFB8AA3-EB0E-91FA-38EA-21E0C458C222}"/>
              </a:ext>
            </a:extLst>
          </p:cNvPr>
          <p:cNvSpPr txBox="1"/>
          <p:nvPr/>
        </p:nvSpPr>
        <p:spPr>
          <a:xfrm>
            <a:off x="6725865" y="4738053"/>
            <a:ext cx="43274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Arrhenius Equation</a:t>
            </a:r>
          </a:p>
        </p:txBody>
      </p:sp>
    </p:spTree>
    <p:extLst>
      <p:ext uri="{BB962C8B-B14F-4D97-AF65-F5344CB8AC3E}">
        <p14:creationId xmlns:p14="http://schemas.microsoft.com/office/powerpoint/2010/main" val="2263376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>
            <a:extLst>
              <a:ext uri="{FF2B5EF4-FFF2-40B4-BE49-F238E27FC236}">
                <a16:creationId xmlns:a16="http://schemas.microsoft.com/office/drawing/2014/main" id="{212CF267-D673-4329-8628-002D3155C480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Selectivity in Chemistry: Classical Interpretation</a:t>
            </a:r>
          </a:p>
          <a:p>
            <a:endParaRPr lang="pt-PT" dirty="0"/>
          </a:p>
        </p:txBody>
      </p:sp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4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m 3" descr="Uma imagem com diagrama, file&#10;&#10;Descrição gerada automaticamente">
            <a:extLst>
              <a:ext uri="{FF2B5EF4-FFF2-40B4-BE49-F238E27FC236}">
                <a16:creationId xmlns:a16="http://schemas.microsoft.com/office/drawing/2014/main" id="{7AB50ED3-E420-DAF6-6ED1-72EB28935C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4462" y="1248668"/>
            <a:ext cx="5099420" cy="4327490"/>
          </a:xfrm>
          <a:prstGeom prst="rect">
            <a:avLst/>
          </a:prstGeom>
        </p:spPr>
      </p:pic>
      <p:graphicFrame>
        <p:nvGraphicFramePr>
          <p:cNvPr id="5" name="Objeto 4">
            <a:extLst>
              <a:ext uri="{FF2B5EF4-FFF2-40B4-BE49-F238E27FC236}">
                <a16:creationId xmlns:a16="http://schemas.microsoft.com/office/drawing/2014/main" id="{FE28BB60-6184-18ED-DAB5-84D688B179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6094729"/>
              </p:ext>
            </p:extLst>
          </p:nvPr>
        </p:nvGraphicFramePr>
        <p:xfrm>
          <a:off x="504055" y="2419475"/>
          <a:ext cx="5591945" cy="2287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S ChemDraw Drawing" r:id="rId3" imgW="4017099" imgH="1642546" progId="ChemDraw.Document.6.0">
                  <p:embed/>
                </p:oleObj>
              </mc:Choice>
              <mc:Fallback>
                <p:oleObj name="CS ChemDraw Drawing" r:id="rId3" imgW="4017099" imgH="1642546" progId="ChemDraw.Document.6.0">
                  <p:embed/>
                  <p:pic>
                    <p:nvPicPr>
                      <p:cNvPr id="5" name="Objeto 4">
                        <a:extLst>
                          <a:ext uri="{FF2B5EF4-FFF2-40B4-BE49-F238E27FC236}">
                            <a16:creationId xmlns:a16="http://schemas.microsoft.com/office/drawing/2014/main" id="{FE28BB60-6184-18ED-DAB5-84D688B179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055" y="2419475"/>
                        <a:ext cx="5591945" cy="228761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aixaDeTexto 5">
            <a:extLst>
              <a:ext uri="{FF2B5EF4-FFF2-40B4-BE49-F238E27FC236}">
                <a16:creationId xmlns:a16="http://schemas.microsoft.com/office/drawing/2014/main" id="{0560EAF6-E7C1-0830-FD29-D3E08A522783}"/>
              </a:ext>
            </a:extLst>
          </p:cNvPr>
          <p:cNvSpPr txBox="1"/>
          <p:nvPr/>
        </p:nvSpPr>
        <p:spPr>
          <a:xfrm>
            <a:off x="1169720" y="1446486"/>
            <a:ext cx="43274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Diels</a:t>
            </a: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-Alder </a:t>
            </a:r>
            <a:r>
              <a:rPr lang="pt-PT" sz="2400" dirty="0" err="1">
                <a:latin typeface="Arial" panose="020B0604020202020204" pitchFamily="34" charset="0"/>
                <a:cs typeface="Arial" panose="020B0604020202020204" pitchFamily="34" charset="0"/>
              </a:rPr>
              <a:t>Reaction</a:t>
            </a:r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  <a:p>
            <a:endParaRPr lang="en-US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4E8B7BB-CE85-F213-8749-28927A5F754E}"/>
              </a:ext>
            </a:extLst>
          </p:cNvPr>
          <p:cNvSpPr txBox="1"/>
          <p:nvPr/>
        </p:nvSpPr>
        <p:spPr>
          <a:xfrm>
            <a:off x="6960141" y="5609332"/>
            <a:ext cx="4799538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Endo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Preference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until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T ~ 25º C</a:t>
            </a:r>
          </a:p>
          <a:p>
            <a:pPr algn="ctr">
              <a:spcBef>
                <a:spcPts val="600"/>
              </a:spcBef>
            </a:pP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Exo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Preference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T &gt; 25º C</a:t>
            </a:r>
          </a:p>
          <a:p>
            <a:endParaRPr lang="pt-PT" dirty="0"/>
          </a:p>
          <a:p>
            <a:endParaRPr lang="en-US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C00A491-B788-6814-43E6-5FC2B2F5A9F0}"/>
              </a:ext>
            </a:extLst>
          </p:cNvPr>
          <p:cNvSpPr txBox="1"/>
          <p:nvPr/>
        </p:nvSpPr>
        <p:spPr>
          <a:xfrm>
            <a:off x="121920" y="6435398"/>
            <a:ext cx="1114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effectLst/>
                <a:ea typeface="Calibri" panose="020F0502020204030204" pitchFamily="34" charset="0"/>
              </a:rPr>
              <a:t>Ley, D.;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Gerbig</a:t>
            </a:r>
            <a:r>
              <a:rPr lang="pt-PT" sz="1400" dirty="0">
                <a:effectLst/>
                <a:ea typeface="Calibri" panose="020F0502020204030204" pitchFamily="34" charset="0"/>
              </a:rPr>
              <a:t>, D.;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Schreiner</a:t>
            </a:r>
            <a:r>
              <a:rPr lang="pt-PT" sz="1400" dirty="0">
                <a:ea typeface="Calibri" panose="020F0502020204030204" pitchFamily="34" charset="0"/>
              </a:rPr>
              <a:t>, P. R.; </a:t>
            </a:r>
            <a:r>
              <a:rPr lang="pt-PT" sz="1400" i="1" dirty="0" err="1">
                <a:ea typeface="Calibri" panose="020F0502020204030204" pitchFamily="34" charset="0"/>
              </a:rPr>
              <a:t>Org</a:t>
            </a:r>
            <a:r>
              <a:rPr lang="pt-PT" sz="1400" i="1" dirty="0">
                <a:ea typeface="Calibri" panose="020F0502020204030204" pitchFamily="34" charset="0"/>
              </a:rPr>
              <a:t>. </a:t>
            </a:r>
            <a:r>
              <a:rPr lang="pt-PT" sz="1400" i="1" dirty="0" err="1">
                <a:ea typeface="Calibri" panose="020F0502020204030204" pitchFamily="34" charset="0"/>
              </a:rPr>
              <a:t>Biomol</a:t>
            </a:r>
            <a:r>
              <a:rPr lang="pt-PT" sz="1400" i="1" dirty="0">
                <a:ea typeface="Calibri" panose="020F0502020204030204" pitchFamily="34" charset="0"/>
              </a:rPr>
              <a:t>. </a:t>
            </a:r>
            <a:r>
              <a:rPr lang="pt-PT" sz="1400" i="1" dirty="0" err="1">
                <a:ea typeface="Calibri" panose="020F0502020204030204" pitchFamily="34" charset="0"/>
              </a:rPr>
              <a:t>Chem</a:t>
            </a:r>
            <a:r>
              <a:rPr lang="pt-PT" sz="1400" i="1" dirty="0">
                <a:ea typeface="Calibri" panose="020F0502020204030204" pitchFamily="34" charset="0"/>
              </a:rPr>
              <a:t>. </a:t>
            </a:r>
            <a:r>
              <a:rPr lang="pt-PT" sz="1400" b="1" dirty="0">
                <a:ea typeface="Calibri" panose="020F0502020204030204" pitchFamily="34" charset="0"/>
              </a:rPr>
              <a:t>2012</a:t>
            </a:r>
            <a:r>
              <a:rPr lang="pt-PT" sz="1400" dirty="0">
                <a:ea typeface="Calibri" panose="020F0502020204030204" pitchFamily="34" charset="0"/>
              </a:rPr>
              <a:t>, 10, 3781-3790.</a:t>
            </a:r>
            <a:endParaRPr lang="en-US" sz="14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55AF49C-D4E7-BC44-BB4D-190D4D0EB6BE}"/>
              </a:ext>
            </a:extLst>
          </p:cNvPr>
          <p:cNvSpPr/>
          <p:nvPr/>
        </p:nvSpPr>
        <p:spPr>
          <a:xfrm>
            <a:off x="1125711" y="3921652"/>
            <a:ext cx="63568" cy="6356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6D34A33-A94E-E37A-D7B0-A8064E44761A}"/>
              </a:ext>
            </a:extLst>
          </p:cNvPr>
          <p:cNvSpPr/>
          <p:nvPr/>
        </p:nvSpPr>
        <p:spPr>
          <a:xfrm>
            <a:off x="1732866" y="3228067"/>
            <a:ext cx="63568" cy="6356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0C3C01C-5A83-8E93-A109-01819ED373A4}"/>
              </a:ext>
            </a:extLst>
          </p:cNvPr>
          <p:cNvSpPr/>
          <p:nvPr/>
        </p:nvSpPr>
        <p:spPr>
          <a:xfrm>
            <a:off x="857584" y="4059382"/>
            <a:ext cx="63568" cy="6356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615CA4E5-7241-8A33-A427-E38A7278BACA}"/>
              </a:ext>
            </a:extLst>
          </p:cNvPr>
          <p:cNvSpPr/>
          <p:nvPr/>
        </p:nvSpPr>
        <p:spPr>
          <a:xfrm>
            <a:off x="1544656" y="3464817"/>
            <a:ext cx="63568" cy="6356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BA4C23D-8B41-78C0-9CF7-6BB3B6D22903}"/>
              </a:ext>
            </a:extLst>
          </p:cNvPr>
          <p:cNvSpPr/>
          <p:nvPr/>
        </p:nvSpPr>
        <p:spPr>
          <a:xfrm>
            <a:off x="1549546" y="2983043"/>
            <a:ext cx="63568" cy="6356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522A602-C77D-34CE-6F18-8BC6D254F5FC}"/>
              </a:ext>
            </a:extLst>
          </p:cNvPr>
          <p:cNvSpPr/>
          <p:nvPr/>
        </p:nvSpPr>
        <p:spPr>
          <a:xfrm>
            <a:off x="1271640" y="3380629"/>
            <a:ext cx="63568" cy="63568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exão reta 19">
            <a:extLst>
              <a:ext uri="{FF2B5EF4-FFF2-40B4-BE49-F238E27FC236}">
                <a16:creationId xmlns:a16="http://schemas.microsoft.com/office/drawing/2014/main" id="{34637A28-8AE9-C12F-B8B0-AAD7570ED4F4}"/>
              </a:ext>
            </a:extLst>
          </p:cNvPr>
          <p:cNvCxnSpPr/>
          <p:nvPr/>
        </p:nvCxnSpPr>
        <p:spPr>
          <a:xfrm>
            <a:off x="3452227" y="3647820"/>
            <a:ext cx="308060" cy="684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reta 21">
            <a:extLst>
              <a:ext uri="{FF2B5EF4-FFF2-40B4-BE49-F238E27FC236}">
                <a16:creationId xmlns:a16="http://schemas.microsoft.com/office/drawing/2014/main" id="{BF0AC5F1-F1C4-70A9-3203-8C41F2A4C5A9}"/>
              </a:ext>
            </a:extLst>
          </p:cNvPr>
          <p:cNvCxnSpPr>
            <a:cxnSpLocks/>
          </p:cNvCxnSpPr>
          <p:nvPr/>
        </p:nvCxnSpPr>
        <p:spPr>
          <a:xfrm>
            <a:off x="3393549" y="3932574"/>
            <a:ext cx="293274" cy="74162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xão reta 27">
            <a:extLst>
              <a:ext uri="{FF2B5EF4-FFF2-40B4-BE49-F238E27FC236}">
                <a16:creationId xmlns:a16="http://schemas.microsoft.com/office/drawing/2014/main" id="{2D1C24FC-0CBB-15CC-74F7-2F236517F43C}"/>
              </a:ext>
            </a:extLst>
          </p:cNvPr>
          <p:cNvCxnSpPr/>
          <p:nvPr/>
        </p:nvCxnSpPr>
        <p:spPr>
          <a:xfrm flipH="1">
            <a:off x="3095268" y="3706947"/>
            <a:ext cx="73348" cy="29045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xão reta 29">
            <a:extLst>
              <a:ext uri="{FF2B5EF4-FFF2-40B4-BE49-F238E27FC236}">
                <a16:creationId xmlns:a16="http://schemas.microsoft.com/office/drawing/2014/main" id="{5F7996E9-87B8-DD0A-4DBC-F1D99C749CF9}"/>
              </a:ext>
            </a:extLst>
          </p:cNvPr>
          <p:cNvCxnSpPr/>
          <p:nvPr/>
        </p:nvCxnSpPr>
        <p:spPr>
          <a:xfrm>
            <a:off x="5257393" y="3647820"/>
            <a:ext cx="308060" cy="6845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xão reta 30">
            <a:extLst>
              <a:ext uri="{FF2B5EF4-FFF2-40B4-BE49-F238E27FC236}">
                <a16:creationId xmlns:a16="http://schemas.microsoft.com/office/drawing/2014/main" id="{4B15B6FF-095C-3197-B62E-D0C0EA48209D}"/>
              </a:ext>
            </a:extLst>
          </p:cNvPr>
          <p:cNvCxnSpPr>
            <a:cxnSpLocks/>
          </p:cNvCxnSpPr>
          <p:nvPr/>
        </p:nvCxnSpPr>
        <p:spPr>
          <a:xfrm>
            <a:off x="5179156" y="3929949"/>
            <a:ext cx="293274" cy="74162"/>
          </a:xfrm>
          <a:prstGeom prst="lin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xão reta 31">
            <a:extLst>
              <a:ext uri="{FF2B5EF4-FFF2-40B4-BE49-F238E27FC236}">
                <a16:creationId xmlns:a16="http://schemas.microsoft.com/office/drawing/2014/main" id="{03773E1F-C69C-FE80-2587-6D97EBA514A3}"/>
              </a:ext>
            </a:extLst>
          </p:cNvPr>
          <p:cNvCxnSpPr/>
          <p:nvPr/>
        </p:nvCxnSpPr>
        <p:spPr>
          <a:xfrm flipH="1">
            <a:off x="4897717" y="3702057"/>
            <a:ext cx="73348" cy="290458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D5E9998A-8501-AA16-19B2-F46F1959A64F}"/>
              </a:ext>
            </a:extLst>
          </p:cNvPr>
          <p:cNvSpPr/>
          <p:nvPr/>
        </p:nvSpPr>
        <p:spPr>
          <a:xfrm>
            <a:off x="8858226" y="3929949"/>
            <a:ext cx="185946" cy="17694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855C513-A9F9-05EB-F9F9-9121873F189E}"/>
              </a:ext>
            </a:extLst>
          </p:cNvPr>
          <p:cNvSpPr/>
          <p:nvPr/>
        </p:nvSpPr>
        <p:spPr>
          <a:xfrm>
            <a:off x="9231555" y="3953436"/>
            <a:ext cx="185946" cy="17694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FBB4F37-F65F-8FC3-9EDB-DA5352385AA7}"/>
              </a:ext>
            </a:extLst>
          </p:cNvPr>
          <p:cNvSpPr/>
          <p:nvPr/>
        </p:nvSpPr>
        <p:spPr>
          <a:xfrm>
            <a:off x="10636908" y="4530145"/>
            <a:ext cx="219290" cy="17694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B3B93E7-DC68-A753-A402-5990FBD9242E}"/>
              </a:ext>
            </a:extLst>
          </p:cNvPr>
          <p:cNvSpPr/>
          <p:nvPr/>
        </p:nvSpPr>
        <p:spPr>
          <a:xfrm>
            <a:off x="7175689" y="5147104"/>
            <a:ext cx="185946" cy="176945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891299C9-6363-64AD-EF31-6EA7B241CF2B}"/>
              </a:ext>
            </a:extLst>
          </p:cNvPr>
          <p:cNvSpPr txBox="1"/>
          <p:nvPr/>
        </p:nvSpPr>
        <p:spPr>
          <a:xfrm>
            <a:off x="3168616" y="4559970"/>
            <a:ext cx="7841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Endo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EE39395A-AE2F-8D6E-0CFD-1723B60FB56E}"/>
              </a:ext>
            </a:extLst>
          </p:cNvPr>
          <p:cNvSpPr txBox="1"/>
          <p:nvPr/>
        </p:nvSpPr>
        <p:spPr>
          <a:xfrm>
            <a:off x="5112635" y="4575237"/>
            <a:ext cx="6270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Exo</a:t>
            </a:r>
          </a:p>
        </p:txBody>
      </p:sp>
    </p:spTree>
    <p:extLst>
      <p:ext uri="{BB962C8B-B14F-4D97-AF65-F5344CB8AC3E}">
        <p14:creationId xmlns:p14="http://schemas.microsoft.com/office/powerpoint/2010/main" val="59927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 animBg="1"/>
      <p:bldP spid="11" grpId="0" animBg="1"/>
      <p:bldP spid="16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>
            <a:extLst>
              <a:ext uri="{FF2B5EF4-FFF2-40B4-BE49-F238E27FC236}">
                <a16:creationId xmlns:a16="http://schemas.microsoft.com/office/drawing/2014/main" id="{212CF267-D673-4329-8628-002D3155C480}"/>
              </a:ext>
            </a:extLst>
          </p:cNvPr>
          <p:cNvSpPr txBox="1"/>
          <p:nvPr/>
        </p:nvSpPr>
        <p:spPr>
          <a:xfrm>
            <a:off x="0" y="103345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Tunneling Control: The Game Changer</a:t>
            </a:r>
          </a:p>
          <a:p>
            <a:endParaRPr lang="pt-PT" dirty="0"/>
          </a:p>
        </p:txBody>
      </p:sp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5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F9A9E9FF-3B5E-EB27-41EC-7EE516BC6F0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2" t="10232" r="19086" b="7598"/>
          <a:stretch/>
        </p:blipFill>
        <p:spPr>
          <a:xfrm>
            <a:off x="5843216" y="1418984"/>
            <a:ext cx="6018028" cy="4615853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41AB1678-A8BA-C99C-40F1-50C2C3FA1810}"/>
              </a:ext>
            </a:extLst>
          </p:cNvPr>
          <p:cNvSpPr txBox="1"/>
          <p:nvPr/>
        </p:nvSpPr>
        <p:spPr>
          <a:xfrm>
            <a:off x="7531840" y="5765678"/>
            <a:ext cx="432940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Reactive Coordinate [amu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.bohr]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A34F01AA-951C-939F-7D6C-28D5C038B585}"/>
              </a:ext>
            </a:extLst>
          </p:cNvPr>
          <p:cNvSpPr txBox="1"/>
          <p:nvPr/>
        </p:nvSpPr>
        <p:spPr>
          <a:xfrm>
            <a:off x="9605568" y="3556726"/>
            <a:ext cx="8840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 = 2.32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6BB719F1-D777-98CA-E31E-C6A089EE5115}"/>
              </a:ext>
            </a:extLst>
          </p:cNvPr>
          <p:cNvSpPr txBox="1"/>
          <p:nvPr/>
        </p:nvSpPr>
        <p:spPr>
          <a:xfrm>
            <a:off x="7791930" y="3556725"/>
            <a:ext cx="8840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 = 3.07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5610E48C-5724-3439-4A76-F5AF87BECA46}"/>
              </a:ext>
            </a:extLst>
          </p:cNvPr>
          <p:cNvSpPr txBox="1"/>
          <p:nvPr/>
        </p:nvSpPr>
        <p:spPr>
          <a:xfrm>
            <a:off x="9082602" y="3258872"/>
            <a:ext cx="252704" cy="222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63735EB-7701-F032-2501-8711B997E031}"/>
              </a:ext>
            </a:extLst>
          </p:cNvPr>
          <p:cNvSpPr txBox="1"/>
          <p:nvPr/>
        </p:nvSpPr>
        <p:spPr>
          <a:xfrm>
            <a:off x="11287085" y="5080584"/>
            <a:ext cx="252704" cy="222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32FC0AF-71E4-CFDC-06C3-C94BA6C2120A}"/>
              </a:ext>
            </a:extLst>
          </p:cNvPr>
          <p:cNvSpPr txBox="1"/>
          <p:nvPr/>
        </p:nvSpPr>
        <p:spPr>
          <a:xfrm>
            <a:off x="6573318" y="4676547"/>
            <a:ext cx="252704" cy="222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3B411CC1-F72A-A707-79AC-F14AC128978B}"/>
              </a:ext>
            </a:extLst>
          </p:cNvPr>
          <p:cNvSpPr txBox="1"/>
          <p:nvPr/>
        </p:nvSpPr>
        <p:spPr>
          <a:xfrm>
            <a:off x="121920" y="6435398"/>
            <a:ext cx="1114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err="1">
                <a:effectLst/>
                <a:ea typeface="Calibri" panose="020F0502020204030204" pitchFamily="34" charset="0"/>
              </a:rPr>
              <a:t>Schreiner</a:t>
            </a:r>
            <a:r>
              <a:rPr lang="pt-PT" sz="1400" dirty="0">
                <a:effectLst/>
                <a:ea typeface="Calibri" panose="020F0502020204030204" pitchFamily="34" charset="0"/>
              </a:rPr>
              <a:t>, P. R.;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Reisenauer</a:t>
            </a:r>
            <a:r>
              <a:rPr lang="pt-PT" sz="1400" dirty="0">
                <a:effectLst/>
                <a:ea typeface="Calibri" panose="020F0502020204030204" pitchFamily="34" charset="0"/>
              </a:rPr>
              <a:t>, H. P.; Ley, D.;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Gerbig</a:t>
            </a:r>
            <a:r>
              <a:rPr lang="pt-PT" sz="1400" dirty="0">
                <a:effectLst/>
                <a:ea typeface="Calibri" panose="020F0502020204030204" pitchFamily="34" charset="0"/>
              </a:rPr>
              <a:t>, D.; Wu, C.; </a:t>
            </a:r>
            <a:r>
              <a:rPr lang="pt-PT" sz="1400" dirty="0" err="1">
                <a:effectLst/>
                <a:ea typeface="Calibri" panose="020F0502020204030204" pitchFamily="34" charset="0"/>
              </a:rPr>
              <a:t>Allen</a:t>
            </a:r>
            <a:r>
              <a:rPr lang="pt-PT" sz="1400" dirty="0">
                <a:effectLst/>
                <a:ea typeface="Calibri" panose="020F0502020204030204" pitchFamily="34" charset="0"/>
              </a:rPr>
              <a:t>, W. D.; </a:t>
            </a:r>
            <a:r>
              <a:rPr lang="pt-PT" sz="1400" i="1" dirty="0" err="1">
                <a:effectLst/>
                <a:ea typeface="Calibri" panose="020F0502020204030204" pitchFamily="34" charset="0"/>
              </a:rPr>
              <a:t>Science</a:t>
            </a:r>
            <a:r>
              <a:rPr lang="pt-PT" sz="1400" dirty="0">
                <a:effectLst/>
                <a:ea typeface="Calibri" panose="020F0502020204030204" pitchFamily="34" charset="0"/>
              </a:rPr>
              <a:t>, </a:t>
            </a:r>
            <a:r>
              <a:rPr lang="pt-PT" sz="1400" b="1" dirty="0">
                <a:effectLst/>
                <a:ea typeface="Calibri" panose="020F0502020204030204" pitchFamily="34" charset="0"/>
              </a:rPr>
              <a:t>2011</a:t>
            </a:r>
            <a:r>
              <a:rPr lang="pt-PT" sz="1400" dirty="0">
                <a:effectLst/>
                <a:ea typeface="Calibri" panose="020F0502020204030204" pitchFamily="34" charset="0"/>
              </a:rPr>
              <a:t>,</a:t>
            </a:r>
            <a:r>
              <a:rPr lang="pt-PT" sz="1400" b="1" dirty="0">
                <a:effectLst/>
                <a:ea typeface="Calibri" panose="020F0502020204030204" pitchFamily="34" charset="0"/>
              </a:rPr>
              <a:t> </a:t>
            </a:r>
            <a:r>
              <a:rPr lang="pt-PT" sz="1400" dirty="0">
                <a:effectLst/>
                <a:ea typeface="Calibri" panose="020F0502020204030204" pitchFamily="34" charset="0"/>
              </a:rPr>
              <a:t>332, 1300</a:t>
            </a:r>
            <a:r>
              <a:rPr lang="pt-PT" sz="1400" dirty="0">
                <a:ea typeface="Calibri" panose="020F0502020204030204" pitchFamily="34" charset="0"/>
              </a:rPr>
              <a:t>-1303.</a:t>
            </a:r>
            <a:endParaRPr lang="en-US" sz="1400" dirty="0"/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9BF72749-4DB8-47BD-21D7-0912BC4A2F83}"/>
              </a:ext>
            </a:extLst>
          </p:cNvPr>
          <p:cNvSpPr txBox="1"/>
          <p:nvPr/>
        </p:nvSpPr>
        <p:spPr>
          <a:xfrm>
            <a:off x="7981263" y="2303322"/>
            <a:ext cx="380217" cy="222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B896D0A4-6FC6-990B-EF50-CDD81B857C15}"/>
              </a:ext>
            </a:extLst>
          </p:cNvPr>
          <p:cNvSpPr txBox="1"/>
          <p:nvPr/>
        </p:nvSpPr>
        <p:spPr>
          <a:xfrm>
            <a:off x="10009174" y="2085287"/>
            <a:ext cx="438095" cy="222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232F3F35-A533-0557-DA4A-72C42955FC8B}"/>
              </a:ext>
            </a:extLst>
          </p:cNvPr>
          <p:cNvSpPr txBox="1"/>
          <p:nvPr/>
        </p:nvSpPr>
        <p:spPr>
          <a:xfrm>
            <a:off x="652051" y="1746493"/>
            <a:ext cx="466695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Decay of </a:t>
            </a:r>
            <a:r>
              <a:rPr 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Methylhydroxycarbene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in Cryogenic Matrix</a:t>
            </a:r>
          </a:p>
          <a:p>
            <a:pPr algn="ctr"/>
            <a:endParaRPr lang="pt-PT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/>
          </a:p>
          <a:p>
            <a:endParaRPr lang="en-US" dirty="0"/>
          </a:p>
        </p:txBody>
      </p:sp>
      <p:pic>
        <p:nvPicPr>
          <p:cNvPr id="34" name="Imagem 33">
            <a:extLst>
              <a:ext uri="{FF2B5EF4-FFF2-40B4-BE49-F238E27FC236}">
                <a16:creationId xmlns:a16="http://schemas.microsoft.com/office/drawing/2014/main" id="{465F1D4C-DFCA-1BB1-F622-6E4F9C181D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3" t="17755" r="39617" b="40982"/>
          <a:stretch/>
        </p:blipFill>
        <p:spPr>
          <a:xfrm>
            <a:off x="354386" y="2762664"/>
            <a:ext cx="5226726" cy="2366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41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aixaDeTexto 16">
            <a:extLst>
              <a:ext uri="{FF2B5EF4-FFF2-40B4-BE49-F238E27FC236}">
                <a16:creationId xmlns:a16="http://schemas.microsoft.com/office/drawing/2014/main" id="{212CF267-D673-4329-8628-002D3155C480}"/>
              </a:ext>
            </a:extLst>
          </p:cNvPr>
          <p:cNvSpPr txBox="1"/>
          <p:nvPr/>
        </p:nvSpPr>
        <p:spPr>
          <a:xfrm>
            <a:off x="0" y="103345"/>
            <a:ext cx="12191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Matrix-Isolation and </a:t>
            </a:r>
            <a:r>
              <a:rPr lang="en-US" sz="3600" dirty="0" err="1">
                <a:latin typeface="Helvetica" pitchFamily="2" charset="0"/>
                <a:cs typeface="Arial" panose="020B0604020202020204" pitchFamily="34" charset="0"/>
              </a:rPr>
              <a:t>Phenylnitrenes</a:t>
            </a:r>
            <a:endParaRPr lang="pt-PT" dirty="0"/>
          </a:p>
        </p:txBody>
      </p:sp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6</a:t>
            </a:fld>
            <a:endParaRPr lang="pt-PT" dirty="0"/>
          </a:p>
        </p:txBody>
      </p:sp>
      <p:cxnSp>
        <p:nvCxnSpPr>
          <p:cNvPr id="3" name="Conexão reta 2">
            <a:extLst>
              <a:ext uri="{FF2B5EF4-FFF2-40B4-BE49-F238E27FC236}">
                <a16:creationId xmlns:a16="http://schemas.microsoft.com/office/drawing/2014/main" id="{239A32CD-2FFD-028B-9EB0-302F7E73BAB4}"/>
              </a:ext>
            </a:extLst>
          </p:cNvPr>
          <p:cNvCxnSpPr>
            <a:cxnSpLocks/>
          </p:cNvCxnSpPr>
          <p:nvPr/>
        </p:nvCxnSpPr>
        <p:spPr>
          <a:xfrm>
            <a:off x="1596000" y="823163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A9E850F8-20CD-A00D-CBA0-E7CAF1B5F6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249" y="1097065"/>
            <a:ext cx="4569446" cy="5127704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BAC54054-286C-4FD8-A607-FE831A6A6D0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82" t="37373" r="44782" b="38829"/>
          <a:stretch/>
        </p:blipFill>
        <p:spPr>
          <a:xfrm>
            <a:off x="6241196" y="602143"/>
            <a:ext cx="5209555" cy="4218962"/>
          </a:xfrm>
          <a:prstGeom prst="rect">
            <a:avLst/>
          </a:prstGeom>
        </p:spPr>
      </p:pic>
      <p:pic>
        <p:nvPicPr>
          <p:cNvPr id="18" name="Imagem 17">
            <a:extLst>
              <a:ext uri="{FF2B5EF4-FFF2-40B4-BE49-F238E27FC236}">
                <a16:creationId xmlns:a16="http://schemas.microsoft.com/office/drawing/2014/main" id="{DBED94CA-6BEC-41D8-2C14-4E37DC636B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0" t="5654" r="67702" b="52481"/>
          <a:stretch/>
        </p:blipFill>
        <p:spPr>
          <a:xfrm>
            <a:off x="8387157" y="4254015"/>
            <a:ext cx="1097743" cy="1780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1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7</a:t>
            </a:fld>
            <a:endParaRPr lang="pt-PT" dirty="0"/>
          </a:p>
        </p:txBody>
      </p: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>
            <a:extLst>
              <a:ext uri="{FF2B5EF4-FFF2-40B4-BE49-F238E27FC236}">
                <a16:creationId xmlns:a16="http://schemas.microsoft.com/office/drawing/2014/main" id="{8E09D5A4-9685-C731-2793-ACAC76A72E36}"/>
              </a:ext>
            </a:extLst>
          </p:cNvPr>
          <p:cNvSpPr txBox="1"/>
          <p:nvPr/>
        </p:nvSpPr>
        <p:spPr>
          <a:xfrm>
            <a:off x="0" y="95884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Tunneling in Nitrenes: The Proof of Concept</a:t>
            </a:r>
          </a:p>
          <a:p>
            <a:endParaRPr lang="pt-PT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7222B226-7FEA-4589-A0C3-670889D74727}"/>
              </a:ext>
            </a:extLst>
          </p:cNvPr>
          <p:cNvCxnSpPr>
            <a:cxnSpLocks/>
          </p:cNvCxnSpPr>
          <p:nvPr/>
        </p:nvCxnSpPr>
        <p:spPr>
          <a:xfrm>
            <a:off x="1596000" y="815702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Imagem 2">
            <a:extLst>
              <a:ext uri="{FF2B5EF4-FFF2-40B4-BE49-F238E27FC236}">
                <a16:creationId xmlns:a16="http://schemas.microsoft.com/office/drawing/2014/main" id="{95E14B65-D171-6CE9-144C-0D61D228F49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228" r="33475" b="76666"/>
          <a:stretch/>
        </p:blipFill>
        <p:spPr>
          <a:xfrm>
            <a:off x="206143" y="3271989"/>
            <a:ext cx="6039059" cy="121557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032B1F87-21D5-E284-599B-E93F217AB82F}"/>
              </a:ext>
            </a:extLst>
          </p:cNvPr>
          <p:cNvSpPr/>
          <p:nvPr/>
        </p:nvSpPr>
        <p:spPr>
          <a:xfrm>
            <a:off x="6674626" y="3353602"/>
            <a:ext cx="813473" cy="81347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2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B67513CF-8879-9D2E-82D5-03EFAA3C209A}"/>
              </a:ext>
            </a:extLst>
          </p:cNvPr>
          <p:cNvSpPr/>
          <p:nvPr/>
        </p:nvSpPr>
        <p:spPr>
          <a:xfrm>
            <a:off x="7643144" y="3353602"/>
            <a:ext cx="4261642" cy="81347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5F179D1-DB05-9DCE-D1AA-5A03797A2E2E}"/>
              </a:ext>
            </a:extLst>
          </p:cNvPr>
          <p:cNvSpPr txBox="1"/>
          <p:nvPr/>
        </p:nvSpPr>
        <p:spPr>
          <a:xfrm>
            <a:off x="7643143" y="3284915"/>
            <a:ext cx="4170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Temperature Independency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EA16029-0BDE-8018-35C1-770A274D7473}"/>
              </a:ext>
            </a:extLst>
          </p:cNvPr>
          <p:cNvSpPr txBox="1"/>
          <p:nvPr/>
        </p:nvSpPr>
        <p:spPr>
          <a:xfrm>
            <a:off x="7664477" y="3797744"/>
            <a:ext cx="371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Similar Kinetic profiles at 10 and 20 K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E3879867-DA98-2412-2F01-2A3F7AC00C96}"/>
              </a:ext>
            </a:extLst>
          </p:cNvPr>
          <p:cNvSpPr/>
          <p:nvPr/>
        </p:nvSpPr>
        <p:spPr>
          <a:xfrm>
            <a:off x="6674626" y="4738874"/>
            <a:ext cx="813473" cy="81347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3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0C0A8CC8-CA50-0FB2-FA21-DCF3702353F1}"/>
              </a:ext>
            </a:extLst>
          </p:cNvPr>
          <p:cNvSpPr/>
          <p:nvPr/>
        </p:nvSpPr>
        <p:spPr>
          <a:xfrm>
            <a:off x="7643144" y="4738874"/>
            <a:ext cx="4261642" cy="81347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53158611-E9A3-7EB4-3BCF-CC13C4AC46D1}"/>
              </a:ext>
            </a:extLst>
          </p:cNvPr>
          <p:cNvSpPr txBox="1"/>
          <p:nvPr/>
        </p:nvSpPr>
        <p:spPr>
          <a:xfrm>
            <a:off x="7643143" y="4670187"/>
            <a:ext cx="4170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Large Kinetic Isotope Effect </a:t>
            </a: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16FBD8D4-A8D3-89AC-A51C-E974F4E0464C}"/>
              </a:ext>
            </a:extLst>
          </p:cNvPr>
          <p:cNvSpPr txBox="1"/>
          <p:nvPr/>
        </p:nvSpPr>
        <p:spPr>
          <a:xfrm>
            <a:off x="7664477" y="5183016"/>
            <a:ext cx="4000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 reaction for Deuterated </a:t>
            </a:r>
            <a:r>
              <a:rPr lang="en-US" dirty="0" err="1">
                <a:solidFill>
                  <a:schemeClr val="bg1"/>
                </a:solidFill>
              </a:rPr>
              <a:t>isotopologue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0E3B8CD-0508-B249-F84C-CA8E0DF01F79}"/>
              </a:ext>
            </a:extLst>
          </p:cNvPr>
          <p:cNvSpPr/>
          <p:nvPr/>
        </p:nvSpPr>
        <p:spPr>
          <a:xfrm>
            <a:off x="6674626" y="2016419"/>
            <a:ext cx="813473" cy="813473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/>
              <a:t>1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CE56A3E7-6CC4-3292-0350-22B79C1E1CB0}"/>
              </a:ext>
            </a:extLst>
          </p:cNvPr>
          <p:cNvSpPr/>
          <p:nvPr/>
        </p:nvSpPr>
        <p:spPr>
          <a:xfrm>
            <a:off x="7643144" y="2016419"/>
            <a:ext cx="4261642" cy="813473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6B3A4D4D-533B-3F82-C35A-CB0DDBFB4151}"/>
              </a:ext>
            </a:extLst>
          </p:cNvPr>
          <p:cNvSpPr txBox="1"/>
          <p:nvPr/>
        </p:nvSpPr>
        <p:spPr>
          <a:xfrm>
            <a:off x="7643143" y="1947732"/>
            <a:ext cx="4170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Direct Observation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9AEB5C6A-BEFE-4CEB-2F68-4966C0643F3B}"/>
              </a:ext>
            </a:extLst>
          </p:cNvPr>
          <p:cNvSpPr txBox="1"/>
          <p:nvPr/>
        </p:nvSpPr>
        <p:spPr>
          <a:xfrm>
            <a:off x="7664477" y="2460561"/>
            <a:ext cx="3787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Computed Barrier above 17 kcal mol</a:t>
            </a:r>
            <a:r>
              <a:rPr lang="en-US" baseline="30000" dirty="0">
                <a:solidFill>
                  <a:schemeClr val="bg1"/>
                </a:solidFill>
              </a:rPr>
              <a:t>-1</a:t>
            </a:r>
          </a:p>
        </p:txBody>
      </p:sp>
      <p:pic>
        <p:nvPicPr>
          <p:cNvPr id="19" name="Imagem 18" descr="Uma imagem com texto&#10;&#10;Descrição gerada automaticamente">
            <a:extLst>
              <a:ext uri="{FF2B5EF4-FFF2-40B4-BE49-F238E27FC236}">
                <a16:creationId xmlns:a16="http://schemas.microsoft.com/office/drawing/2014/main" id="{E351AE9B-178F-B9A9-AB80-D4F7F83610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61"/>
          <a:stretch/>
        </p:blipFill>
        <p:spPr>
          <a:xfrm>
            <a:off x="716416" y="1191808"/>
            <a:ext cx="4651849" cy="1260755"/>
          </a:xfrm>
          <a:prstGeom prst="rect">
            <a:avLst/>
          </a:prstGeom>
        </p:spPr>
      </p:pic>
      <p:cxnSp>
        <p:nvCxnSpPr>
          <p:cNvPr id="20" name="Conexão reta 19">
            <a:extLst>
              <a:ext uri="{FF2B5EF4-FFF2-40B4-BE49-F238E27FC236}">
                <a16:creationId xmlns:a16="http://schemas.microsoft.com/office/drawing/2014/main" id="{B56960E2-6966-A86C-7A96-49BD1C89556F}"/>
              </a:ext>
            </a:extLst>
          </p:cNvPr>
          <p:cNvCxnSpPr>
            <a:cxnSpLocks/>
          </p:cNvCxnSpPr>
          <p:nvPr/>
        </p:nvCxnSpPr>
        <p:spPr>
          <a:xfrm rot="16200000" flipH="1">
            <a:off x="5964085" y="4382025"/>
            <a:ext cx="540000" cy="0"/>
          </a:xfrm>
          <a:prstGeom prst="line">
            <a:avLst/>
          </a:prstGeom>
          <a:ln w="28575">
            <a:solidFill>
              <a:srgbClr val="02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ta 20">
            <a:extLst>
              <a:ext uri="{FF2B5EF4-FFF2-40B4-BE49-F238E27FC236}">
                <a16:creationId xmlns:a16="http://schemas.microsoft.com/office/drawing/2014/main" id="{45329D92-144D-81EB-7C02-5555C368A890}"/>
              </a:ext>
            </a:extLst>
          </p:cNvPr>
          <p:cNvCxnSpPr>
            <a:cxnSpLocks/>
          </p:cNvCxnSpPr>
          <p:nvPr/>
        </p:nvCxnSpPr>
        <p:spPr>
          <a:xfrm rot="10800000">
            <a:off x="5705202" y="4645673"/>
            <a:ext cx="540000" cy="0"/>
          </a:xfrm>
          <a:prstGeom prst="line">
            <a:avLst/>
          </a:prstGeom>
          <a:ln w="28575">
            <a:solidFill>
              <a:srgbClr val="02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xão reta 21">
            <a:extLst>
              <a:ext uri="{FF2B5EF4-FFF2-40B4-BE49-F238E27FC236}">
                <a16:creationId xmlns:a16="http://schemas.microsoft.com/office/drawing/2014/main" id="{1A50BC2D-BCA0-6562-AA23-46BD9E0DDA10}"/>
              </a:ext>
            </a:extLst>
          </p:cNvPr>
          <p:cNvCxnSpPr>
            <a:cxnSpLocks/>
          </p:cNvCxnSpPr>
          <p:nvPr/>
        </p:nvCxnSpPr>
        <p:spPr>
          <a:xfrm flipH="1">
            <a:off x="94563" y="3248064"/>
            <a:ext cx="540000" cy="0"/>
          </a:xfrm>
          <a:prstGeom prst="line">
            <a:avLst/>
          </a:prstGeom>
          <a:ln w="28575">
            <a:solidFill>
              <a:srgbClr val="02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exão reta 22">
            <a:extLst>
              <a:ext uri="{FF2B5EF4-FFF2-40B4-BE49-F238E27FC236}">
                <a16:creationId xmlns:a16="http://schemas.microsoft.com/office/drawing/2014/main" id="{FBB92C90-3B22-B006-03EA-7E69132B1619}"/>
              </a:ext>
            </a:extLst>
          </p:cNvPr>
          <p:cNvCxnSpPr>
            <a:cxnSpLocks/>
          </p:cNvCxnSpPr>
          <p:nvPr/>
        </p:nvCxnSpPr>
        <p:spPr>
          <a:xfrm>
            <a:off x="105680" y="3241711"/>
            <a:ext cx="0" cy="540000"/>
          </a:xfrm>
          <a:prstGeom prst="line">
            <a:avLst/>
          </a:prstGeom>
          <a:ln w="28575">
            <a:solidFill>
              <a:srgbClr val="02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ixaDeTexto 6">
            <a:extLst>
              <a:ext uri="{FF2B5EF4-FFF2-40B4-BE49-F238E27FC236}">
                <a16:creationId xmlns:a16="http://schemas.microsoft.com/office/drawing/2014/main" id="{12E1ECEE-0C90-B481-7F1B-1EBECAB7EE4B}"/>
              </a:ext>
            </a:extLst>
          </p:cNvPr>
          <p:cNvSpPr txBox="1"/>
          <p:nvPr/>
        </p:nvSpPr>
        <p:spPr>
          <a:xfrm>
            <a:off x="121920" y="6435398"/>
            <a:ext cx="1114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Nunes, C. M.; </a:t>
            </a:r>
            <a:r>
              <a:rPr lang="pt-PT" sz="1400" dirty="0" err="1"/>
              <a:t>Knezz</a:t>
            </a:r>
            <a:r>
              <a:rPr lang="pt-PT" sz="1400" dirty="0"/>
              <a:t>, S.; </a:t>
            </a:r>
            <a:r>
              <a:rPr lang="pt-PT" sz="1400" dirty="0" err="1"/>
              <a:t>Reva</a:t>
            </a:r>
            <a:r>
              <a:rPr lang="pt-PT" sz="1400" dirty="0"/>
              <a:t>, I.; Fausto, R.; McMahon, R. J. </a:t>
            </a:r>
            <a:r>
              <a:rPr lang="pt-PT" sz="1400" i="1" dirty="0"/>
              <a:t>J. </a:t>
            </a:r>
            <a:r>
              <a:rPr lang="pt-PT" sz="1400" i="1" dirty="0" err="1"/>
              <a:t>Am</a:t>
            </a:r>
            <a:r>
              <a:rPr lang="pt-PT" sz="1400" i="1" dirty="0"/>
              <a:t>. </a:t>
            </a:r>
            <a:r>
              <a:rPr lang="pt-PT" sz="1400" i="1" dirty="0" err="1"/>
              <a:t>Chem</a:t>
            </a:r>
            <a:r>
              <a:rPr lang="pt-PT" sz="1400" i="1" dirty="0"/>
              <a:t>. </a:t>
            </a:r>
            <a:r>
              <a:rPr lang="pt-PT" sz="1400" i="1" dirty="0" err="1"/>
              <a:t>Soc</a:t>
            </a:r>
            <a:r>
              <a:rPr lang="pt-PT" sz="1400" i="1" dirty="0"/>
              <a:t>. </a:t>
            </a:r>
            <a:r>
              <a:rPr lang="pt-PT" sz="1400" b="1" dirty="0"/>
              <a:t>2016</a:t>
            </a:r>
            <a:r>
              <a:rPr lang="pt-PT" sz="1400" dirty="0"/>
              <a:t>, 138, 15287-15290.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06791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" grpId="0"/>
      <p:bldP spid="6" grpId="0"/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8</a:t>
            </a:fld>
            <a:endParaRPr lang="pt-PT" dirty="0"/>
          </a:p>
        </p:txBody>
      </p: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m 4">
            <a:extLst>
              <a:ext uri="{FF2B5EF4-FFF2-40B4-BE49-F238E27FC236}">
                <a16:creationId xmlns:a16="http://schemas.microsoft.com/office/drawing/2014/main" id="{E88552FD-07EA-8821-49C3-AF2ED0DB3C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r="5530"/>
          <a:stretch/>
        </p:blipFill>
        <p:spPr>
          <a:xfrm>
            <a:off x="263819" y="1940720"/>
            <a:ext cx="7931021" cy="3093685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491DB5DF-295D-B836-454C-75A3E629683E}"/>
              </a:ext>
            </a:extLst>
          </p:cNvPr>
          <p:cNvSpPr txBox="1"/>
          <p:nvPr/>
        </p:nvSpPr>
        <p:spPr>
          <a:xfrm>
            <a:off x="0" y="95884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Tunneling Control in Nitrenes: The Strategy</a:t>
            </a:r>
            <a:endParaRPr lang="en-US" sz="3600" i="1" dirty="0">
              <a:latin typeface="Helvetica" pitchFamily="2" charset="0"/>
              <a:cs typeface="Arial" panose="020B0604020202020204" pitchFamily="34" charset="0"/>
            </a:endParaRPr>
          </a:p>
          <a:p>
            <a:endParaRPr lang="pt-PT" dirty="0"/>
          </a:p>
        </p:txBody>
      </p:sp>
      <p:cxnSp>
        <p:nvCxnSpPr>
          <p:cNvPr id="18" name="Conexão reta 17">
            <a:extLst>
              <a:ext uri="{FF2B5EF4-FFF2-40B4-BE49-F238E27FC236}">
                <a16:creationId xmlns:a16="http://schemas.microsoft.com/office/drawing/2014/main" id="{3F05CA4D-23F8-3A16-B502-6070B41E03A6}"/>
              </a:ext>
            </a:extLst>
          </p:cNvPr>
          <p:cNvCxnSpPr>
            <a:cxnSpLocks/>
          </p:cNvCxnSpPr>
          <p:nvPr/>
        </p:nvCxnSpPr>
        <p:spPr>
          <a:xfrm>
            <a:off x="1596000" y="815702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CaixaDeTexto 3">
            <a:extLst>
              <a:ext uri="{FF2B5EF4-FFF2-40B4-BE49-F238E27FC236}">
                <a16:creationId xmlns:a16="http://schemas.microsoft.com/office/drawing/2014/main" id="{FC6C76F6-646A-3146-B4F7-1988D982DCBB}"/>
              </a:ext>
            </a:extLst>
          </p:cNvPr>
          <p:cNvSpPr txBox="1"/>
          <p:nvPr/>
        </p:nvSpPr>
        <p:spPr>
          <a:xfrm>
            <a:off x="121920" y="6435398"/>
            <a:ext cx="1114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Nunes, C. M.; Roque, J. P. L.; </a:t>
            </a:r>
            <a:r>
              <a:rPr lang="en-US" sz="1400" dirty="0" err="1"/>
              <a:t>Doddipatla</a:t>
            </a:r>
            <a:r>
              <a:rPr lang="en-US" sz="1400" dirty="0"/>
              <a:t>, S.; Wood, S. A.; McMahon, R. J.; Fausto, R. </a:t>
            </a:r>
            <a:r>
              <a:rPr lang="en-US" sz="1400" i="1" dirty="0"/>
              <a:t>J. Am. Chem. Soc. </a:t>
            </a:r>
            <a:r>
              <a:rPr lang="en-US" sz="1400" b="1" dirty="0"/>
              <a:t>2022</a:t>
            </a:r>
            <a:r>
              <a:rPr lang="en-US" sz="1400" dirty="0"/>
              <a:t>, 144, 20866-20874.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E10BCE2E-4F9B-2FEB-9D59-E8741A7B6D7A}"/>
              </a:ext>
            </a:extLst>
          </p:cNvPr>
          <p:cNvSpPr txBox="1"/>
          <p:nvPr/>
        </p:nvSpPr>
        <p:spPr>
          <a:xfrm>
            <a:off x="354262" y="4627643"/>
            <a:ext cx="6141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Energies are given in kcal mol</a:t>
            </a:r>
            <a:r>
              <a:rPr lang="en-US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and Boltzmann  populations in %.</a:t>
            </a:r>
            <a:endParaRPr lang="en-US" sz="16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69C24623-76FF-3C70-9685-3650A7A1494D}"/>
              </a:ext>
            </a:extLst>
          </p:cNvPr>
          <p:cNvSpPr txBox="1"/>
          <p:nvPr/>
        </p:nvSpPr>
        <p:spPr>
          <a:xfrm>
            <a:off x="354262" y="3589340"/>
            <a:ext cx="845082" cy="2143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20" name="Imagem 19">
            <a:extLst>
              <a:ext uri="{FF2B5EF4-FFF2-40B4-BE49-F238E27FC236}">
                <a16:creationId xmlns:a16="http://schemas.microsoft.com/office/drawing/2014/main" id="{0E1C0ECD-A6FB-C765-E78D-705C537DF5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6" t="58343" r="71854" b="29985"/>
          <a:stretch/>
        </p:blipFill>
        <p:spPr>
          <a:xfrm>
            <a:off x="8997009" y="3699953"/>
            <a:ext cx="1396192" cy="1428968"/>
          </a:xfrm>
          <a:prstGeom prst="rect">
            <a:avLst/>
          </a:prstGeom>
        </p:spPr>
      </p:pic>
      <p:pic>
        <p:nvPicPr>
          <p:cNvPr id="21" name="Imagem 20">
            <a:extLst>
              <a:ext uri="{FF2B5EF4-FFF2-40B4-BE49-F238E27FC236}">
                <a16:creationId xmlns:a16="http://schemas.microsoft.com/office/drawing/2014/main" id="{42DA0380-13D7-D81C-BF43-1F8C205F18F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56" t="47252" r="71854" b="41076"/>
          <a:stretch/>
        </p:blipFill>
        <p:spPr>
          <a:xfrm>
            <a:off x="8997009" y="1430496"/>
            <a:ext cx="1396192" cy="1428967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71E81C94-1A9F-A552-838E-0B464623F2E3}"/>
              </a:ext>
            </a:extLst>
          </p:cNvPr>
          <p:cNvSpPr/>
          <p:nvPr/>
        </p:nvSpPr>
        <p:spPr>
          <a:xfrm>
            <a:off x="2541034" y="4364959"/>
            <a:ext cx="5241999" cy="22207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C7A492B0-3AA3-99C9-6FB7-9C4C704FDD5E}"/>
              </a:ext>
            </a:extLst>
          </p:cNvPr>
          <p:cNvSpPr txBox="1"/>
          <p:nvPr/>
        </p:nvSpPr>
        <p:spPr>
          <a:xfrm>
            <a:off x="10762222" y="2181897"/>
            <a:ext cx="990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b="0" i="0" dirty="0">
                <a:solidFill>
                  <a:srgbClr val="202124"/>
                </a:solidFill>
                <a:effectLst/>
                <a:latin typeface="Myriad Pro" panose="020B0503030403020204"/>
              </a:rPr>
              <a:t>≈ 55%</a:t>
            </a:r>
          </a:p>
          <a:p>
            <a:endParaRPr lang="pt-PT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B6C2AEC-5AB1-D474-5C8E-919F23766F79}"/>
              </a:ext>
            </a:extLst>
          </p:cNvPr>
          <p:cNvSpPr txBox="1"/>
          <p:nvPr/>
        </p:nvSpPr>
        <p:spPr>
          <a:xfrm>
            <a:off x="10577075" y="1690338"/>
            <a:ext cx="136127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i="1" dirty="0" err="1">
                <a:latin typeface="Myriad Pro" panose="020B0503030403020204"/>
              </a:rPr>
              <a:t>anti-</a:t>
            </a:r>
            <a:r>
              <a:rPr lang="pt-PT" sz="2200" dirty="0" err="1">
                <a:latin typeface="Myriad Pro" panose="020B0503030403020204"/>
              </a:rPr>
              <a:t>CHO</a:t>
            </a:r>
            <a:endParaRPr lang="pt-PT" sz="22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2DE9EA9F-77E2-B8E3-F27A-195C474C3500}"/>
              </a:ext>
            </a:extLst>
          </p:cNvPr>
          <p:cNvSpPr txBox="1"/>
          <p:nvPr/>
        </p:nvSpPr>
        <p:spPr>
          <a:xfrm>
            <a:off x="10762222" y="4397426"/>
            <a:ext cx="9909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b="0" i="0" dirty="0">
                <a:solidFill>
                  <a:srgbClr val="202124"/>
                </a:solidFill>
                <a:effectLst/>
                <a:latin typeface="Myriad Pro" panose="020B0503030403020204"/>
              </a:rPr>
              <a:t>≈ 45%</a:t>
            </a:r>
          </a:p>
          <a:p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5245E89F-11D9-B63B-CADB-1E6247B69D2C}"/>
              </a:ext>
            </a:extLst>
          </p:cNvPr>
          <p:cNvSpPr txBox="1"/>
          <p:nvPr/>
        </p:nvSpPr>
        <p:spPr>
          <a:xfrm>
            <a:off x="10612918" y="3905867"/>
            <a:ext cx="12895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200" i="1" dirty="0" err="1">
                <a:latin typeface="Myriad Pro" panose="020B0503030403020204"/>
              </a:rPr>
              <a:t>syn</a:t>
            </a:r>
            <a:r>
              <a:rPr lang="pt-PT" sz="2200" i="1" dirty="0">
                <a:latin typeface="Myriad Pro" panose="020B0503030403020204"/>
              </a:rPr>
              <a:t>-</a:t>
            </a:r>
            <a:r>
              <a:rPr lang="pt-PT" sz="2200" dirty="0">
                <a:latin typeface="Myriad Pro" panose="020B0503030403020204"/>
              </a:rPr>
              <a:t>CHO</a:t>
            </a:r>
            <a:endParaRPr lang="pt-PT" sz="2200" dirty="0"/>
          </a:p>
        </p:txBody>
      </p:sp>
      <p:cxnSp>
        <p:nvCxnSpPr>
          <p:cNvPr id="9" name="Conexão reta 8">
            <a:extLst>
              <a:ext uri="{FF2B5EF4-FFF2-40B4-BE49-F238E27FC236}">
                <a16:creationId xmlns:a16="http://schemas.microsoft.com/office/drawing/2014/main" id="{4E9D5FDA-E881-B749-661D-3E84360BF227}"/>
              </a:ext>
            </a:extLst>
          </p:cNvPr>
          <p:cNvCxnSpPr>
            <a:cxnSpLocks/>
          </p:cNvCxnSpPr>
          <p:nvPr/>
        </p:nvCxnSpPr>
        <p:spPr>
          <a:xfrm rot="10800000">
            <a:off x="9988677" y="5137739"/>
            <a:ext cx="432000" cy="0"/>
          </a:xfrm>
          <a:prstGeom prst="line">
            <a:avLst/>
          </a:prstGeom>
          <a:ln w="28575">
            <a:solidFill>
              <a:srgbClr val="11111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4B8B5C88-45F3-997C-E7C3-282525D48FFF}"/>
              </a:ext>
            </a:extLst>
          </p:cNvPr>
          <p:cNvCxnSpPr>
            <a:cxnSpLocks/>
          </p:cNvCxnSpPr>
          <p:nvPr/>
        </p:nvCxnSpPr>
        <p:spPr>
          <a:xfrm flipH="1">
            <a:off x="9090319" y="3699953"/>
            <a:ext cx="432000" cy="0"/>
          </a:xfrm>
          <a:prstGeom prst="line">
            <a:avLst/>
          </a:prstGeom>
          <a:ln w="28575">
            <a:solidFill>
              <a:srgbClr val="11111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xão reta 11">
            <a:extLst>
              <a:ext uri="{FF2B5EF4-FFF2-40B4-BE49-F238E27FC236}">
                <a16:creationId xmlns:a16="http://schemas.microsoft.com/office/drawing/2014/main" id="{D9C9B3E5-77A1-92B8-6118-150B6D5EF8C9}"/>
              </a:ext>
            </a:extLst>
          </p:cNvPr>
          <p:cNvCxnSpPr>
            <a:cxnSpLocks/>
          </p:cNvCxnSpPr>
          <p:nvPr/>
        </p:nvCxnSpPr>
        <p:spPr>
          <a:xfrm rot="5400000">
            <a:off x="8885436" y="3909601"/>
            <a:ext cx="432000" cy="0"/>
          </a:xfrm>
          <a:prstGeom prst="line">
            <a:avLst/>
          </a:prstGeom>
          <a:ln w="28575">
            <a:solidFill>
              <a:srgbClr val="11111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ta 12">
            <a:extLst>
              <a:ext uri="{FF2B5EF4-FFF2-40B4-BE49-F238E27FC236}">
                <a16:creationId xmlns:a16="http://schemas.microsoft.com/office/drawing/2014/main" id="{7B81E38E-89F1-32D1-605E-2B63200317F0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201935" y="4935521"/>
            <a:ext cx="432000" cy="0"/>
          </a:xfrm>
          <a:prstGeom prst="line">
            <a:avLst/>
          </a:prstGeom>
          <a:ln w="28575">
            <a:solidFill>
              <a:srgbClr val="11111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xão reta 13">
            <a:extLst>
              <a:ext uri="{FF2B5EF4-FFF2-40B4-BE49-F238E27FC236}">
                <a16:creationId xmlns:a16="http://schemas.microsoft.com/office/drawing/2014/main" id="{3EA493B5-EA1D-1816-C32B-667EC3839219}"/>
              </a:ext>
            </a:extLst>
          </p:cNvPr>
          <p:cNvCxnSpPr>
            <a:cxnSpLocks/>
          </p:cNvCxnSpPr>
          <p:nvPr/>
        </p:nvCxnSpPr>
        <p:spPr>
          <a:xfrm rot="10800000">
            <a:off x="9963943" y="2876001"/>
            <a:ext cx="432000" cy="0"/>
          </a:xfrm>
          <a:prstGeom prst="line">
            <a:avLst/>
          </a:prstGeom>
          <a:ln w="28575">
            <a:solidFill>
              <a:srgbClr val="11111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xão reta 16">
            <a:extLst>
              <a:ext uri="{FF2B5EF4-FFF2-40B4-BE49-F238E27FC236}">
                <a16:creationId xmlns:a16="http://schemas.microsoft.com/office/drawing/2014/main" id="{74E57214-611F-2669-E1B2-BFEB737FBE95}"/>
              </a:ext>
            </a:extLst>
          </p:cNvPr>
          <p:cNvCxnSpPr>
            <a:cxnSpLocks/>
          </p:cNvCxnSpPr>
          <p:nvPr/>
        </p:nvCxnSpPr>
        <p:spPr>
          <a:xfrm flipH="1">
            <a:off x="9089538" y="1480690"/>
            <a:ext cx="432000" cy="0"/>
          </a:xfrm>
          <a:prstGeom prst="line">
            <a:avLst/>
          </a:prstGeom>
          <a:ln w="28575">
            <a:solidFill>
              <a:srgbClr val="11111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xão reta 18">
            <a:extLst>
              <a:ext uri="{FF2B5EF4-FFF2-40B4-BE49-F238E27FC236}">
                <a16:creationId xmlns:a16="http://schemas.microsoft.com/office/drawing/2014/main" id="{D8F994D1-F72C-3712-0E91-FDEBAA07B193}"/>
              </a:ext>
            </a:extLst>
          </p:cNvPr>
          <p:cNvCxnSpPr>
            <a:cxnSpLocks/>
          </p:cNvCxnSpPr>
          <p:nvPr/>
        </p:nvCxnSpPr>
        <p:spPr>
          <a:xfrm rot="5400000">
            <a:off x="8884655" y="1690338"/>
            <a:ext cx="432000" cy="0"/>
          </a:xfrm>
          <a:prstGeom prst="line">
            <a:avLst/>
          </a:prstGeom>
          <a:ln w="28575">
            <a:solidFill>
              <a:srgbClr val="11111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F60739D0-FB9B-F505-F5CC-549597E5F8C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177201" y="2673783"/>
            <a:ext cx="432000" cy="0"/>
          </a:xfrm>
          <a:prstGeom prst="line">
            <a:avLst/>
          </a:prstGeom>
          <a:ln w="28575">
            <a:solidFill>
              <a:srgbClr val="11111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268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arcador de Posição do Número do Diapositivo 26">
            <a:extLst>
              <a:ext uri="{FF2B5EF4-FFF2-40B4-BE49-F238E27FC236}">
                <a16:creationId xmlns:a16="http://schemas.microsoft.com/office/drawing/2014/main" id="{C14BDFDD-18E4-4AC9-BA7A-69FD890B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05900" y="6432550"/>
            <a:ext cx="2743200" cy="365125"/>
          </a:xfrm>
        </p:spPr>
        <p:txBody>
          <a:bodyPr/>
          <a:lstStyle/>
          <a:p>
            <a:fld id="{8421BF6C-7261-4255-88D9-7C381904AF60}" type="slidenum">
              <a:rPr lang="pt-PT" smtClean="0"/>
              <a:pPr/>
              <a:t>9</a:t>
            </a:fld>
            <a:endParaRPr lang="pt-PT" dirty="0"/>
          </a:p>
        </p:txBody>
      </p:sp>
      <p:cxnSp>
        <p:nvCxnSpPr>
          <p:cNvPr id="29" name="Conexão reta 28">
            <a:extLst>
              <a:ext uri="{FF2B5EF4-FFF2-40B4-BE49-F238E27FC236}">
                <a16:creationId xmlns:a16="http://schemas.microsoft.com/office/drawing/2014/main" id="{8003E08C-006D-10D6-0825-5C12D5B3A597}"/>
              </a:ext>
            </a:extLst>
          </p:cNvPr>
          <p:cNvCxnSpPr>
            <a:cxnSpLocks/>
          </p:cNvCxnSpPr>
          <p:nvPr/>
        </p:nvCxnSpPr>
        <p:spPr>
          <a:xfrm>
            <a:off x="0" y="6419850"/>
            <a:ext cx="12192000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1">
            <a:extLst>
              <a:ext uri="{FF2B5EF4-FFF2-40B4-BE49-F238E27FC236}">
                <a16:creationId xmlns:a16="http://schemas.microsoft.com/office/drawing/2014/main" id="{F62B668E-01F7-D2E1-1D61-9893C626A84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30" y="894442"/>
            <a:ext cx="4267868" cy="5520741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AD6297F6-30DA-B890-1C4F-7B0E44FD8F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8" t="14572" r="47264" b="25723"/>
          <a:stretch/>
        </p:blipFill>
        <p:spPr bwMode="auto">
          <a:xfrm>
            <a:off x="5126708" y="1119483"/>
            <a:ext cx="3454091" cy="23095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2" name="Conexão reta 11">
            <a:extLst>
              <a:ext uri="{FF2B5EF4-FFF2-40B4-BE49-F238E27FC236}">
                <a16:creationId xmlns:a16="http://schemas.microsoft.com/office/drawing/2014/main" id="{DAC9054C-5105-E62C-EB65-CB475FA9EF86}"/>
              </a:ext>
            </a:extLst>
          </p:cNvPr>
          <p:cNvCxnSpPr>
            <a:cxnSpLocks/>
          </p:cNvCxnSpPr>
          <p:nvPr/>
        </p:nvCxnSpPr>
        <p:spPr>
          <a:xfrm>
            <a:off x="1596000" y="815702"/>
            <a:ext cx="90000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>
            <a:extLst>
              <a:ext uri="{FF2B5EF4-FFF2-40B4-BE49-F238E27FC236}">
                <a16:creationId xmlns:a16="http://schemas.microsoft.com/office/drawing/2014/main" id="{9C5D63FC-6C0A-0379-67DD-F76F498635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36" t="14572" r="2334" b="25723"/>
          <a:stretch/>
        </p:blipFill>
        <p:spPr bwMode="auto">
          <a:xfrm>
            <a:off x="8580799" y="1119482"/>
            <a:ext cx="3047946" cy="230951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Picture 3">
            <a:extLst>
              <a:ext uri="{FF2B5EF4-FFF2-40B4-BE49-F238E27FC236}">
                <a16:creationId xmlns:a16="http://schemas.microsoft.com/office/drawing/2014/main" id="{B7DE7337-8E11-80E8-905D-B80DC1FE04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199" y="3799238"/>
            <a:ext cx="5283199" cy="2417101"/>
          </a:xfrm>
          <a:prstGeom prst="rect">
            <a:avLst/>
          </a:prstGeom>
        </p:spPr>
      </p:pic>
      <p:cxnSp>
        <p:nvCxnSpPr>
          <p:cNvPr id="24" name="Conexão reta 23">
            <a:extLst>
              <a:ext uri="{FF2B5EF4-FFF2-40B4-BE49-F238E27FC236}">
                <a16:creationId xmlns:a16="http://schemas.microsoft.com/office/drawing/2014/main" id="{97F88C95-5EA0-532B-2469-7FAFE6375797}"/>
              </a:ext>
            </a:extLst>
          </p:cNvPr>
          <p:cNvCxnSpPr>
            <a:cxnSpLocks/>
          </p:cNvCxnSpPr>
          <p:nvPr/>
        </p:nvCxnSpPr>
        <p:spPr>
          <a:xfrm rot="16200000" flipH="1">
            <a:off x="11128636" y="5928731"/>
            <a:ext cx="540000" cy="0"/>
          </a:xfrm>
          <a:prstGeom prst="line">
            <a:avLst/>
          </a:prstGeom>
          <a:ln w="28575">
            <a:solidFill>
              <a:srgbClr val="04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xão reta 24">
            <a:extLst>
              <a:ext uri="{FF2B5EF4-FFF2-40B4-BE49-F238E27FC236}">
                <a16:creationId xmlns:a16="http://schemas.microsoft.com/office/drawing/2014/main" id="{432F72C7-0151-9F5E-5C6C-810A07F8C61E}"/>
              </a:ext>
            </a:extLst>
          </p:cNvPr>
          <p:cNvCxnSpPr>
            <a:cxnSpLocks/>
          </p:cNvCxnSpPr>
          <p:nvPr/>
        </p:nvCxnSpPr>
        <p:spPr>
          <a:xfrm rot="10800000">
            <a:off x="10869753" y="6192379"/>
            <a:ext cx="540000" cy="0"/>
          </a:xfrm>
          <a:prstGeom prst="line">
            <a:avLst/>
          </a:prstGeom>
          <a:ln w="28575">
            <a:solidFill>
              <a:srgbClr val="04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xão reta 25">
            <a:extLst>
              <a:ext uri="{FF2B5EF4-FFF2-40B4-BE49-F238E27FC236}">
                <a16:creationId xmlns:a16="http://schemas.microsoft.com/office/drawing/2014/main" id="{CD0FA898-D1B1-9D7B-7230-A84C8FF2B355}"/>
              </a:ext>
            </a:extLst>
          </p:cNvPr>
          <p:cNvCxnSpPr>
            <a:cxnSpLocks/>
          </p:cNvCxnSpPr>
          <p:nvPr/>
        </p:nvCxnSpPr>
        <p:spPr>
          <a:xfrm flipH="1">
            <a:off x="5691834" y="3535591"/>
            <a:ext cx="540000" cy="0"/>
          </a:xfrm>
          <a:prstGeom prst="line">
            <a:avLst/>
          </a:prstGeom>
          <a:ln w="28575">
            <a:solidFill>
              <a:srgbClr val="040000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xão reta 27">
            <a:extLst>
              <a:ext uri="{FF2B5EF4-FFF2-40B4-BE49-F238E27FC236}">
                <a16:creationId xmlns:a16="http://schemas.microsoft.com/office/drawing/2014/main" id="{A14B4AD2-51FD-2DAD-594E-21E21504B4E8}"/>
              </a:ext>
            </a:extLst>
          </p:cNvPr>
          <p:cNvCxnSpPr>
            <a:cxnSpLocks/>
          </p:cNvCxnSpPr>
          <p:nvPr/>
        </p:nvCxnSpPr>
        <p:spPr>
          <a:xfrm>
            <a:off x="5702951" y="3529238"/>
            <a:ext cx="0" cy="540000"/>
          </a:xfrm>
          <a:prstGeom prst="line">
            <a:avLst/>
          </a:prstGeom>
          <a:ln w="28575">
            <a:solidFill>
              <a:srgbClr val="040000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aixaDeTexto 29">
            <a:extLst>
              <a:ext uri="{FF2B5EF4-FFF2-40B4-BE49-F238E27FC236}">
                <a16:creationId xmlns:a16="http://schemas.microsoft.com/office/drawing/2014/main" id="{32DEF879-FBC0-8B81-1FBE-3A749B406366}"/>
              </a:ext>
            </a:extLst>
          </p:cNvPr>
          <p:cNvSpPr txBox="1"/>
          <p:nvPr/>
        </p:nvSpPr>
        <p:spPr>
          <a:xfrm>
            <a:off x="121920" y="6435398"/>
            <a:ext cx="111402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Nunes, C. M.; Roque, J. P. L.; </a:t>
            </a:r>
            <a:r>
              <a:rPr lang="en-US" sz="1400" dirty="0" err="1"/>
              <a:t>Doddipatla</a:t>
            </a:r>
            <a:r>
              <a:rPr lang="en-US" sz="1400" dirty="0"/>
              <a:t>, S.; Wood, S. A.; McMahon, R. J.; Fausto, R. </a:t>
            </a:r>
            <a:r>
              <a:rPr lang="en-US" sz="1400" i="1" dirty="0"/>
              <a:t>J. Am. Chem. Soc. </a:t>
            </a:r>
            <a:r>
              <a:rPr lang="en-US" sz="1400" b="1" dirty="0"/>
              <a:t>2022</a:t>
            </a:r>
            <a:r>
              <a:rPr lang="en-US" sz="1400" dirty="0"/>
              <a:t>, 144, 20866-20874.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F36526DF-8FB3-A535-CC4B-45DCB14DD049}"/>
              </a:ext>
            </a:extLst>
          </p:cNvPr>
          <p:cNvSpPr txBox="1"/>
          <p:nvPr/>
        </p:nvSpPr>
        <p:spPr>
          <a:xfrm>
            <a:off x="0" y="95884"/>
            <a:ext cx="121919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Helvetica" pitchFamily="2" charset="0"/>
                <a:cs typeface="Arial" panose="020B0604020202020204" pitchFamily="34" charset="0"/>
              </a:rPr>
              <a:t>Tunneling Control in Nitrenes</a:t>
            </a:r>
            <a:endParaRPr lang="en-US" sz="3600" i="1" dirty="0">
              <a:latin typeface="Helvetica" pitchFamily="2" charset="0"/>
              <a:cs typeface="Arial" panose="020B0604020202020204" pitchFamily="34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5598045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2418</TotalTime>
  <Words>1069</Words>
  <Application>Microsoft Office PowerPoint</Application>
  <PresentationFormat>Ecrã Panorâmico</PresentationFormat>
  <Paragraphs>159</Paragraphs>
  <Slides>19</Slides>
  <Notes>1</Notes>
  <HiddenSlides>0</HiddenSlides>
  <MMClips>0</MMClips>
  <ScaleCrop>false</ScaleCrop>
  <HeadingPairs>
    <vt:vector size="8" baseType="variant">
      <vt:variant>
        <vt:lpstr>Tipos de letra usados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dos diapositivos</vt:lpstr>
      </vt:variant>
      <vt:variant>
        <vt:i4>19</vt:i4>
      </vt:variant>
    </vt:vector>
  </HeadingPairs>
  <TitlesOfParts>
    <vt:vector size="29" baseType="lpstr">
      <vt:lpstr>Arial</vt:lpstr>
      <vt:lpstr>Calibri</vt:lpstr>
      <vt:lpstr>Calibri Light</vt:lpstr>
      <vt:lpstr>Cambria Math</vt:lpstr>
      <vt:lpstr>Helvetica</vt:lpstr>
      <vt:lpstr>Myriad Pro</vt:lpstr>
      <vt:lpstr>Times New Roman</vt:lpstr>
      <vt:lpstr>Wingdings</vt:lpstr>
      <vt:lpstr>Tema do Office</vt:lpstr>
      <vt:lpstr>CS ChemDraw Drawing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2014205595</dc:creator>
  <cp:lastModifiedBy>2014205595</cp:lastModifiedBy>
  <cp:revision>17</cp:revision>
  <dcterms:created xsi:type="dcterms:W3CDTF">2023-08-24T13:38:31Z</dcterms:created>
  <dcterms:modified xsi:type="dcterms:W3CDTF">2023-09-07T08:23:46Z</dcterms:modified>
</cp:coreProperties>
</file>